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3" r:id="rId1"/>
  </p:sldMasterIdLst>
  <p:notesMasterIdLst>
    <p:notesMasterId r:id="rId75"/>
  </p:notesMasterIdLst>
  <p:sldIdLst>
    <p:sldId id="32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A5FEAC-D170-47F2-BB82-0E6D5820A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4B04282-7A56-467E-A7EB-1325EEEF434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72B4A151-2785-4312-8577-DD239FCAC7B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3AFCBC1-64C5-417E-B2AC-69BBD5C29FF4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E8E8640-1200-490D-B745-6973B767F6D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B73264E-A519-437B-A890-BA3E70FF08A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1D5CA0-D359-422F-9034-0B889A9E8BF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4448E4-79AA-4194-B823-69C6D509A29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B340AC5-10EC-4F1E-9830-2DFDA03E4EA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2786898-B14F-418F-A0FC-1E31791DBB8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D96F98C-1945-405B-BBA1-B1040D1A5FF4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94AD1C7-9CC6-42D0-840F-243A5F06EE54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5E4286B-4B22-4F50-A344-26C21513314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297711D-26A6-4A0D-8856-9858F0EC620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BA42981-41CE-4787-AA40-1B8D3114DAB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A07CFC-E807-419E-BFB9-5E04BF46CC0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8BC3550-01BB-46F5-85B5-0152D6DAAF0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146B308-F419-4B48-A593-903A8FD9350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92B52A2-A630-450A-81E6-339FD1F024D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F55D3E-F8C2-4C02-B9C7-65AB7A4616E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C00F44E-B3BA-40D6-B19A-23170702F2B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B3D401F-BBA6-4A11-BB02-AD7DC0B5035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C0813B-2CDD-4730-88A8-502B683A370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06D8413-A61A-4479-B100-DF987C55AB9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F3EEB74-7B4F-4687-8022-2109EECE18F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ED83FF-0B66-4635-B23E-A34419B0A57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63EDED4-3087-44C1-82A9-0CC8F23B201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E2A2F26-CDF0-4298-BEDE-ABD9CEF5399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28347A-DB12-4814-916E-900FDD50CF6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F8E99BE-5271-4696-8258-0800318A9FC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235C22-43EC-4EDF-B29C-D1954BC7356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EB7CC8-F2E4-41B9-AEDE-8531CAD4E9F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3F10806-DB34-4798-B6FD-9BB41F0D265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060C5DD-0E9C-4447-919D-101A40ADD35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057110F-B844-449A-94A4-C872FF94FEB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FC850C-D55D-4D23-BD41-1033213A72F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FCE48FF-AB6A-4E97-969A-2D441A085A5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712A71E-2681-4A68-AB93-A4B6BC0BADE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A3C16A7-C59C-447A-8F8B-98EE8543FEDF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0DAB194-A294-4604-9131-8DD0484FF42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7994875-EB78-4BC4-A3A0-819DC3EFC54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55B6CC-F4DB-4570-8A29-C02BE018FB3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938F92-FC63-4F49-97C1-05E99C8D488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1A9B97-0D69-4D74-A758-FF5D473A45B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17CA9A-0D31-4E12-82A1-F95650A93DC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1C3918-F5E8-480C-97BC-E69F1BFB378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E9C06CD-ABF7-4AD0-AD7B-60F80D4D321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15555CB-981B-47E9-82FE-A25A798E26A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804A1CE-A813-416A-9ABB-722829F476E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AF71814-42E4-475F-8792-2E56F8C1D90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C354B05-2BC5-417C-8BF0-1683F3C99C2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4ACA95-A2F2-432C-B6B2-44A72E83BF5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CC66C68-BE93-49E1-91D8-7BB6707886F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6313FD-071B-43DD-9C5F-CD641F50BB8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42D4248-14A2-457B-8CAC-A2DF8DEBF99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030264F-02F2-4720-8874-463016EF787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ABE54F-A1BE-4CEB-B98A-D4583D78615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F8B000-6959-44D7-B1CE-CA5F7931902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58</a:t>
            </a:fld>
            <a:endParaRPr lang="en-US" altLang="en-US" sz="1400" smtClean="0"/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9423BC8-10EB-4A25-8BD6-4D7B7500851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59</a:t>
            </a:fld>
            <a:endParaRPr lang="en-US" altLang="en-US" sz="1400" smtClean="0"/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6A50F61-19CA-47D5-8C29-E9EA46A7E92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60</a:t>
            </a:fld>
            <a:endParaRPr lang="en-US" altLang="en-US" sz="1400" smtClean="0"/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808F12-CD00-4071-8D6E-E470128B843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421861-678E-46E1-A4A0-40F3C83513A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61</a:t>
            </a:fld>
            <a:endParaRPr lang="en-US" altLang="en-US" sz="1400" smtClean="0"/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F7C6C91-DF8A-4130-B7F4-466FAE5EFF0B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62</a:t>
            </a:fld>
            <a:endParaRPr lang="en-US" altLang="en-US" sz="1400" smtClean="0"/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47F2E6D-8C1A-4B6C-B8E9-ED982C6DEDD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63</a:t>
            </a:fld>
            <a:endParaRPr lang="en-US" altLang="en-US" sz="1400" smtClean="0"/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0CE8388-382B-4537-99AF-26704E25A3D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64</a:t>
            </a:fld>
            <a:endParaRPr lang="en-US" altLang="en-US" sz="1400" smtClean="0"/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873670C-81A7-4F96-AAC6-7E7EAC242D9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65</a:t>
            </a:fld>
            <a:endParaRPr lang="en-US" altLang="en-US" sz="1400" smtClean="0"/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6D4CECF-83A5-4DA9-A919-EEA20469D6D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66</a:t>
            </a:fld>
            <a:endParaRPr lang="en-US" altLang="en-US" sz="1400" smtClean="0"/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00F7CB-B4BE-41BD-87FD-B2C557F0EAA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67</a:t>
            </a:fld>
            <a:endParaRPr lang="en-US" altLang="en-US" sz="1400" smtClean="0"/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2DC551-78A2-4C00-B15F-9E0B93CB42A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68</a:t>
            </a:fld>
            <a:endParaRPr lang="en-US" altLang="en-US" sz="1400" smtClean="0"/>
          </a:p>
        </p:txBody>
      </p:sp>
      <p:sp>
        <p:nvSpPr>
          <p:cNvPr id="148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B4FE07F-6D32-4CBA-9C45-7B27590E173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69</a:t>
            </a:fld>
            <a:endParaRPr lang="en-US" altLang="en-US" sz="1400" smtClean="0"/>
          </a:p>
        </p:txBody>
      </p:sp>
      <p:sp>
        <p:nvSpPr>
          <p:cNvPr id="150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1F2657D-DCEF-4DB5-BCA0-C8732FE0D36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70</a:t>
            </a:fld>
            <a:endParaRPr lang="en-US" altLang="en-US" sz="1400" smtClean="0"/>
          </a:p>
        </p:txBody>
      </p:sp>
      <p:sp>
        <p:nvSpPr>
          <p:cNvPr id="152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EA08434-603D-43E7-A1B1-C1DF9927077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4D458D0-F3D4-4366-A425-0B43E209EAD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71</a:t>
            </a:fld>
            <a:endParaRPr lang="en-US" altLang="en-US" sz="1400" smtClean="0"/>
          </a:p>
        </p:txBody>
      </p:sp>
      <p:sp>
        <p:nvSpPr>
          <p:cNvPr id="154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86AD3A0-26AB-4006-BDF1-C478D43C503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72</a:t>
            </a:fld>
            <a:endParaRPr lang="en-US" altLang="en-US" sz="1400" smtClean="0"/>
          </a:p>
        </p:txBody>
      </p:sp>
      <p:sp>
        <p:nvSpPr>
          <p:cNvPr id="156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D4D050D-033D-4804-84D5-B320C08EDBE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73</a:t>
            </a:fld>
            <a:endParaRPr lang="en-US" altLang="en-US" sz="1400" smtClean="0"/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85256E18-B4A0-4DAF-A7EC-6144792905A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58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44BF080-2756-49DB-95EC-42E618FA4CE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CC507C1-8247-4FE6-922A-B46F1DE8F46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0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89730F-B6BE-483C-BE1A-0C1A078E59DC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992E512-22AB-4632-85B1-E65A071470AE}" type="datetimeFigureOut">
              <a:rPr lang="en-GB"/>
              <a:pPr>
                <a:defRPr/>
              </a:pPr>
              <a:t>12/10/2018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2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7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Finding Things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6553200" y="2484438"/>
            <a:ext cx="525463" cy="404812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192838" y="3636963"/>
            <a:ext cx="15128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Pattern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6769100" y="3059113"/>
            <a:ext cx="1588" cy="61753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6553200" y="2484438"/>
            <a:ext cx="525463" cy="404812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6192838" y="3636963"/>
            <a:ext cx="1512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Pattern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Every letter matches itself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6769100" y="3059113"/>
            <a:ext cx="1588" cy="61753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7127875" y="2484438"/>
            <a:ext cx="1441450" cy="446087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6840538" y="3636963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Files(s)</a:t>
            </a: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V="1">
            <a:off x="7416800" y="3059113"/>
            <a:ext cx="1588" cy="61753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18138" y="957263"/>
            <a:ext cx="4206875" cy="324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18138" y="958850"/>
            <a:ext cx="42068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6580188" y="2124075"/>
            <a:ext cx="404812" cy="430213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408738" y="3276600"/>
            <a:ext cx="28797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Match whole words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6811963" y="2698750"/>
            <a:ext cx="1587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419350" y="5868988"/>
            <a:ext cx="28797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18138" y="958850"/>
            <a:ext cx="42068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6580188" y="2527300"/>
            <a:ext cx="404812" cy="430213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6408738" y="3679825"/>
            <a:ext cx="28797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Prefix matches with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line numbers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V="1">
            <a:off x="6811963" y="3101975"/>
            <a:ext cx="1587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18138" y="954088"/>
            <a:ext cx="420687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5:With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507163" y="4038600"/>
            <a:ext cx="922337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335713" y="5191125"/>
            <a:ext cx="2879725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Use multiple flags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to combine effects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738938" y="4613275"/>
            <a:ext cx="1587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2" name="Text Box 2"/>
          <p:cNvSpPr txBox="1">
            <a:spLocks noChangeArrowheads="1"/>
          </p:cNvSpPr>
          <p:nvPr/>
        </p:nvSpPr>
        <p:spPr bwMode="auto">
          <a:xfrm>
            <a:off x="5421313" y="954088"/>
            <a:ext cx="420687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5:With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grep -w -n it haiku.txt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day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5:With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-w -n it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9:Yesterday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10:Today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-i -v the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-i -v the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925513" y="4356100"/>
            <a:ext cx="290512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-i	case insensitive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925513" y="95567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25513" y="4356100"/>
            <a:ext cx="290512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-i	case insensitive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-v	invert and print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non-matches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18138" y="9556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-i -v the haiku.txt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 sz="20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3043237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Many more options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183062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get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183062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get help</a:t>
            </a:r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1641475" y="1706563"/>
            <a:ext cx="6905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68438" y="2859088"/>
            <a:ext cx="132556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manual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1871663" y="2281238"/>
            <a:ext cx="1587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23887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Complex patterns use regular expressions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2388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423025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Ideas are covered in a separate lecture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920037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Ideas are covered in a separate lecture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's regular expressions are slightly different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from those provided in most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71800"/>
            <a:ext cx="23891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920037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Many more options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man 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help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Complex patterns use regular expressions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(The 're'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Ideas are covered in a separate lecture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's regular expressions are slightly different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from those provided in most programming languages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But the ideas are the same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: finds files (rather than lines in files)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4540250" y="2513013"/>
            <a:ext cx="598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vlad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1101725" y="4300538"/>
            <a:ext cx="623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data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549650"/>
            <a:ext cx="7000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6500813" y="4300538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tools</a:t>
            </a:r>
          </a:p>
        </p:txBody>
      </p:sp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3551238"/>
            <a:ext cx="70008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2749550" y="4300538"/>
            <a:ext cx="776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thesis</a:t>
            </a:r>
          </a:p>
        </p:txBody>
      </p:sp>
      <p:pic>
        <p:nvPicPr>
          <p:cNvPr id="7578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549650"/>
            <a:ext cx="7000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78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2339975"/>
            <a:ext cx="700087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78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3556000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4568825" y="4300538"/>
            <a:ext cx="1042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notes.txt</a:t>
            </a:r>
          </a:p>
        </p:txBody>
      </p:sp>
      <p:grpSp>
        <p:nvGrpSpPr>
          <p:cNvPr id="75789" name="Group 12"/>
          <p:cNvGrpSpPr>
            <a:grpSpLocks/>
          </p:cNvGrpSpPr>
          <p:nvPr/>
        </p:nvGrpSpPr>
        <p:grpSpPr bwMode="auto">
          <a:xfrm>
            <a:off x="431800" y="5219700"/>
            <a:ext cx="852488" cy="1116013"/>
            <a:chOff x="272" y="3288"/>
            <a:chExt cx="537" cy="703"/>
          </a:xfrm>
        </p:grpSpPr>
        <p:pic>
          <p:nvPicPr>
            <p:cNvPr id="758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" y="3288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6" name="Text Box 14"/>
            <p:cNvSpPr txBox="1">
              <a:spLocks noChangeArrowheads="1"/>
            </p:cNvSpPr>
            <p:nvPr/>
          </p:nvSpPr>
          <p:spPr bwMode="auto">
            <a:xfrm>
              <a:off x="272" y="3760"/>
              <a:ext cx="5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first.txt</a:t>
              </a:r>
            </a:p>
          </p:txBody>
        </p:sp>
      </p:grpSp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1358900" y="5221288"/>
            <a:ext cx="1219200" cy="1114425"/>
            <a:chOff x="856" y="3289"/>
            <a:chExt cx="768" cy="702"/>
          </a:xfrm>
        </p:grpSpPr>
        <p:pic>
          <p:nvPicPr>
            <p:cNvPr id="7581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3289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4" name="Text Box 17"/>
            <p:cNvSpPr txBox="1">
              <a:spLocks noChangeArrowheads="1"/>
            </p:cNvSpPr>
            <p:nvPr/>
          </p:nvSpPr>
          <p:spPr bwMode="auto">
            <a:xfrm>
              <a:off x="856" y="376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second.txt</a:t>
              </a:r>
            </a:p>
          </p:txBody>
        </p:sp>
      </p:grpSp>
      <p:sp>
        <p:nvSpPr>
          <p:cNvPr id="75791" name="Line 18"/>
          <p:cNvSpPr>
            <a:spLocks noChangeShapeType="1"/>
          </p:cNvSpPr>
          <p:nvPr/>
        </p:nvSpPr>
        <p:spPr bwMode="auto">
          <a:xfrm>
            <a:off x="1455738" y="3319463"/>
            <a:ext cx="5357812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Line 19"/>
          <p:cNvSpPr>
            <a:spLocks noChangeShapeType="1"/>
          </p:cNvSpPr>
          <p:nvPr/>
        </p:nvSpPr>
        <p:spPr bwMode="auto">
          <a:xfrm>
            <a:off x="862013" y="4932363"/>
            <a:ext cx="10937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3" name="Line 20"/>
          <p:cNvSpPr>
            <a:spLocks noChangeShapeType="1"/>
          </p:cNvSpPr>
          <p:nvPr/>
        </p:nvSpPr>
        <p:spPr bwMode="auto">
          <a:xfrm>
            <a:off x="4105275" y="3030538"/>
            <a:ext cx="1588" cy="2889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Line 21"/>
          <p:cNvSpPr>
            <a:spLocks noChangeShapeType="1"/>
          </p:cNvSpPr>
          <p:nvPr/>
        </p:nvSpPr>
        <p:spPr bwMode="auto">
          <a:xfrm>
            <a:off x="3125788" y="3319463"/>
            <a:ext cx="1587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5" name="Line 22"/>
          <p:cNvSpPr>
            <a:spLocks noChangeShapeType="1"/>
          </p:cNvSpPr>
          <p:nvPr/>
        </p:nvSpPr>
        <p:spPr bwMode="auto">
          <a:xfrm>
            <a:off x="1455738" y="3319463"/>
            <a:ext cx="1587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Line 23"/>
          <p:cNvSpPr>
            <a:spLocks noChangeShapeType="1"/>
          </p:cNvSpPr>
          <p:nvPr/>
        </p:nvSpPr>
        <p:spPr bwMode="auto">
          <a:xfrm>
            <a:off x="5097463" y="3319463"/>
            <a:ext cx="1587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7" name="Line 24"/>
          <p:cNvSpPr>
            <a:spLocks noChangeShapeType="1"/>
          </p:cNvSpPr>
          <p:nvPr/>
        </p:nvSpPr>
        <p:spPr bwMode="auto">
          <a:xfrm>
            <a:off x="6813550" y="3319463"/>
            <a:ext cx="1588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8" name="Line 25"/>
          <p:cNvSpPr>
            <a:spLocks noChangeShapeType="1"/>
          </p:cNvSpPr>
          <p:nvPr/>
        </p:nvSpPr>
        <p:spPr bwMode="auto">
          <a:xfrm>
            <a:off x="1955800" y="4933950"/>
            <a:ext cx="1588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9" name="Line 26"/>
          <p:cNvSpPr>
            <a:spLocks noChangeShapeType="1"/>
          </p:cNvSpPr>
          <p:nvPr/>
        </p:nvSpPr>
        <p:spPr bwMode="auto">
          <a:xfrm>
            <a:off x="862013" y="4933950"/>
            <a:ext cx="1587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0" name="Line 27"/>
          <p:cNvSpPr>
            <a:spLocks noChangeShapeType="1"/>
          </p:cNvSpPr>
          <p:nvPr/>
        </p:nvSpPr>
        <p:spPr bwMode="auto">
          <a:xfrm>
            <a:off x="1468438" y="4702175"/>
            <a:ext cx="1587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5801" name="Group 28"/>
          <p:cNvGrpSpPr>
            <a:grpSpLocks/>
          </p:cNvGrpSpPr>
          <p:nvPr/>
        </p:nvGrpSpPr>
        <p:grpSpPr bwMode="auto">
          <a:xfrm>
            <a:off x="5329238" y="5218113"/>
            <a:ext cx="827087" cy="1116012"/>
            <a:chOff x="3357" y="3287"/>
            <a:chExt cx="521" cy="703"/>
          </a:xfrm>
        </p:grpSpPr>
        <p:pic>
          <p:nvPicPr>
            <p:cNvPr id="75811" name="Picture 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" y="3287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2" name="Text Box 30"/>
            <p:cNvSpPr txBox="1">
              <a:spLocks noChangeArrowheads="1"/>
            </p:cNvSpPr>
            <p:nvPr/>
          </p:nvSpPr>
          <p:spPr bwMode="auto">
            <a:xfrm>
              <a:off x="3357" y="3759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format</a:t>
              </a:r>
            </a:p>
          </p:txBody>
        </p:sp>
      </p:grpSp>
      <p:grpSp>
        <p:nvGrpSpPr>
          <p:cNvPr id="75802" name="Group 31"/>
          <p:cNvGrpSpPr>
            <a:grpSpLocks/>
          </p:cNvGrpSpPr>
          <p:nvPr/>
        </p:nvGrpSpPr>
        <p:grpSpPr bwMode="auto">
          <a:xfrm>
            <a:off x="6508750" y="5219700"/>
            <a:ext cx="688975" cy="1114425"/>
            <a:chOff x="4100" y="3288"/>
            <a:chExt cx="434" cy="702"/>
          </a:xfrm>
        </p:grpSpPr>
        <p:pic>
          <p:nvPicPr>
            <p:cNvPr id="75809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" y="3288"/>
              <a:ext cx="434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810" name="Text Box 33"/>
            <p:cNvSpPr txBox="1">
              <a:spLocks noChangeArrowheads="1"/>
            </p:cNvSpPr>
            <p:nvPr/>
          </p:nvSpPr>
          <p:spPr bwMode="auto">
            <a:xfrm>
              <a:off x="4108" y="3759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>
                <a:lnSpc>
                  <a:spcPct val="93000"/>
                </a:lnSpc>
                <a:buSzPct val="100000"/>
              </a:pPr>
              <a:r>
                <a:rPr lang="en-CA" altLang="en-US" sz="1800">
                  <a:solidFill>
                    <a:srgbClr val="000000"/>
                  </a:solidFill>
                </a:rPr>
                <a:t>stats</a:t>
              </a:r>
            </a:p>
          </p:txBody>
        </p:sp>
      </p:grpSp>
      <p:sp>
        <p:nvSpPr>
          <p:cNvPr id="75803" name="Line 34"/>
          <p:cNvSpPr>
            <a:spLocks noChangeShapeType="1"/>
          </p:cNvSpPr>
          <p:nvPr/>
        </p:nvSpPr>
        <p:spPr bwMode="auto">
          <a:xfrm>
            <a:off x="5746750" y="4930775"/>
            <a:ext cx="22383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4" name="Line 35"/>
          <p:cNvSpPr>
            <a:spLocks noChangeShapeType="1"/>
          </p:cNvSpPr>
          <p:nvPr/>
        </p:nvSpPr>
        <p:spPr bwMode="auto">
          <a:xfrm>
            <a:off x="6840538" y="4702175"/>
            <a:ext cx="1587" cy="4603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5" name="Line 36"/>
          <p:cNvSpPr>
            <a:spLocks noChangeShapeType="1"/>
          </p:cNvSpPr>
          <p:nvPr/>
        </p:nvSpPr>
        <p:spPr bwMode="auto">
          <a:xfrm>
            <a:off x="5746750" y="4932363"/>
            <a:ext cx="1588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6" name="Text Box 37"/>
          <p:cNvSpPr txBox="1">
            <a:spLocks noChangeArrowheads="1"/>
          </p:cNvSpPr>
          <p:nvPr/>
        </p:nvSpPr>
        <p:spPr bwMode="auto">
          <a:xfrm>
            <a:off x="7797800" y="5967413"/>
            <a:ext cx="484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</a:rPr>
              <a:t>old</a:t>
            </a:r>
          </a:p>
        </p:txBody>
      </p:sp>
      <p:pic>
        <p:nvPicPr>
          <p:cNvPr id="75807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5218113"/>
            <a:ext cx="70008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808" name="Line 39"/>
          <p:cNvSpPr>
            <a:spLocks noChangeShapeType="1"/>
          </p:cNvSpPr>
          <p:nvPr/>
        </p:nvSpPr>
        <p:spPr bwMode="auto">
          <a:xfrm>
            <a:off x="7985125" y="4932363"/>
            <a:ext cx="1588" cy="2301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009650" y="245268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009650" y="245268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4579938" y="2238375"/>
            <a:ext cx="41529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endParaRPr lang="en-US" altLang="en-US" sz="2800">
              <a:solidFill>
                <a:srgbClr val="808080"/>
              </a:solidFill>
            </a:endParaRP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Trailing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shows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33253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: finds files (rather than lines in files)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Again, too many options to cover here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009650" y="245268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4579938" y="2238375"/>
            <a:ext cx="431482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endParaRPr lang="en-US" altLang="en-US" sz="2800">
              <a:solidFill>
                <a:srgbClr val="808080"/>
              </a:solidFill>
            </a:endParaRP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Trailing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shows directories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Trailing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shows executables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</p:txBody>
      </p:sp>
      <p:sp>
        <p:nvSpPr>
          <p:cNvPr id="86020" name="AutoShape 3"/>
          <p:cNvSpPr>
            <a:spLocks noChangeArrowheads="1"/>
          </p:cNvSpPr>
          <p:nvPr/>
        </p:nvSpPr>
        <p:spPr bwMode="auto">
          <a:xfrm>
            <a:off x="5441950" y="900113"/>
            <a:ext cx="346075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5211763" y="2052638"/>
            <a:ext cx="35147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Root directory of search</a:t>
            </a:r>
          </a:p>
        </p:txBody>
      </p:sp>
      <p:sp>
        <p:nvSpPr>
          <p:cNvPr id="86022" name="Line 5"/>
          <p:cNvSpPr>
            <a:spLocks noChangeShapeType="1"/>
          </p:cNvSpPr>
          <p:nvPr/>
        </p:nvSpPr>
        <p:spPr bwMode="auto">
          <a:xfrm flipV="1">
            <a:off x="5614988" y="1474788"/>
            <a:ext cx="1587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</p:txBody>
      </p:sp>
      <p:sp>
        <p:nvSpPr>
          <p:cNvPr id="88068" name="AutoShape 3"/>
          <p:cNvSpPr>
            <a:spLocks noChangeArrowheads="1"/>
          </p:cNvSpPr>
          <p:nvPr/>
        </p:nvSpPr>
        <p:spPr bwMode="auto">
          <a:xfrm>
            <a:off x="5846763" y="900113"/>
            <a:ext cx="1497012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5327650" y="2052638"/>
            <a:ext cx="35147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Things of type 'd'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(directory)</a:t>
            </a:r>
          </a:p>
        </p:txBody>
      </p:sp>
      <p:sp>
        <p:nvSpPr>
          <p:cNvPr id="88070" name="Line 5"/>
          <p:cNvSpPr>
            <a:spLocks noChangeShapeType="1"/>
          </p:cNvSpPr>
          <p:nvPr/>
        </p:nvSpPr>
        <p:spPr bwMode="auto">
          <a:xfrm flipV="1">
            <a:off x="6537325" y="1474788"/>
            <a:ext cx="1588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71800"/>
            <a:ext cx="23891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483475" y="1187450"/>
            <a:ext cx="219233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AR ESSENCE" charset="0"/>
              </a:rPr>
              <a:t>Let's Google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AR ESSENCE" charset="0"/>
              </a:rPr>
              <a:t>for that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7459663" y="2625725"/>
            <a:ext cx="346075" cy="349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347662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4176713" y="835025"/>
            <a:ext cx="420687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-maxdepth 1 -type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176713" y="838200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-maxdepth 1 -type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-mindepth 2 -type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-maxdepth 1 -type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-mindepth 2 -type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-empty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-perm -u=x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-perm -u=x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./thesis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./tools/old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-perm -u=x -type f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./tools/format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./tools/stats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AutoShape 3"/>
          <p:cNvSpPr>
            <a:spLocks noChangeArrowheads="1"/>
          </p:cNvSpPr>
          <p:nvPr/>
        </p:nvSpPr>
        <p:spPr bwMode="auto">
          <a:xfrm>
            <a:off x="6985000" y="900113"/>
            <a:ext cx="10080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119813" y="2052638"/>
            <a:ext cx="35147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* expanded by shell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3333CC"/>
                </a:solidFill>
                <a:latin typeface="Calibri" panose="020F0502020204030204" pitchFamily="34" charset="0"/>
              </a:rPr>
              <a:t>before 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command runs</a:t>
            </a:r>
          </a:p>
        </p:txBody>
      </p:sp>
      <p:sp>
        <p:nvSpPr>
          <p:cNvPr id="106502" name="Line 5"/>
          <p:cNvSpPr>
            <a:spLocks noChangeShapeType="1"/>
          </p:cNvSpPr>
          <p:nvPr/>
        </p:nvSpPr>
        <p:spPr bwMode="auto">
          <a:xfrm flipV="1">
            <a:off x="7445375" y="1474788"/>
            <a:ext cx="1588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8548" name="AutoShape 3"/>
          <p:cNvSpPr>
            <a:spLocks noChangeArrowheads="1"/>
          </p:cNvSpPr>
          <p:nvPr/>
        </p:nvSpPr>
        <p:spPr bwMode="auto">
          <a:xfrm>
            <a:off x="6985000" y="900113"/>
            <a:ext cx="1743075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6119813" y="2052638"/>
            <a:ext cx="3514725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* expanded by shell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3333CC"/>
                </a:solidFill>
                <a:latin typeface="Calibri" panose="020F0502020204030204" pitchFamily="34" charset="0"/>
              </a:rPr>
              <a:t>before 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command runs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This is the actual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command</a:t>
            </a: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 flipV="1">
            <a:off x="7445375" y="1474788"/>
            <a:ext cx="1588" cy="6365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971800"/>
            <a:ext cx="238918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070350" y="1878013"/>
            <a:ext cx="1751013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Oldstyle HPLHS" pitchFamily="48" charset="0"/>
              </a:rPr>
              <a:t>Let's grep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Oldstyle HPLHS" pitchFamily="48" charset="0"/>
              </a:rPr>
              <a:t>for that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5729288" y="3259138"/>
            <a:ext cx="292100" cy="2921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</p:txBody>
      </p:sp>
      <p:sp>
        <p:nvSpPr>
          <p:cNvPr id="110596" name="AutoShape 3"/>
          <p:cNvSpPr>
            <a:spLocks noChangeArrowheads="1"/>
          </p:cNvSpPr>
          <p:nvPr/>
        </p:nvSpPr>
        <p:spPr bwMode="auto">
          <a:xfrm>
            <a:off x="6985000" y="1822450"/>
            <a:ext cx="13382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6307138" y="2974975"/>
            <a:ext cx="3514725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Single quotes prevent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shell from expanding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wildcards</a:t>
            </a:r>
          </a:p>
        </p:txBody>
      </p:sp>
      <p:sp>
        <p:nvSpPr>
          <p:cNvPr id="110598" name="Line 5"/>
          <p:cNvSpPr>
            <a:spLocks noChangeShapeType="1"/>
          </p:cNvSpPr>
          <p:nvPr/>
        </p:nvSpPr>
        <p:spPr bwMode="auto">
          <a:xfrm flipV="1">
            <a:off x="7632700" y="2397125"/>
            <a:ext cx="1588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</p:txBody>
      </p:sp>
      <p:sp>
        <p:nvSpPr>
          <p:cNvPr id="112644" name="AutoShape 3"/>
          <p:cNvSpPr>
            <a:spLocks noChangeArrowheads="1"/>
          </p:cNvSpPr>
          <p:nvPr/>
        </p:nvSpPr>
        <p:spPr bwMode="auto">
          <a:xfrm>
            <a:off x="6985000" y="1822450"/>
            <a:ext cx="13382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6307138" y="2974975"/>
            <a:ext cx="3514725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Single quotes prevent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shell from expanding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wildcards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So find gets the pattern</a:t>
            </a:r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V="1">
            <a:off x="7632700" y="2397125"/>
            <a:ext cx="1588" cy="63658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1009650" y="896938"/>
            <a:ext cx="3167063" cy="397668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data/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|   +-- 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thesis/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+-- tools/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format*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old/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+-- stats*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4176713" y="841375"/>
            <a:ext cx="455136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*.txt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2884" name="AutoShape 3"/>
          <p:cNvSpPr>
            <a:spLocks noChangeArrowheads="1"/>
          </p:cNvSpPr>
          <p:nvPr/>
        </p:nvSpPr>
        <p:spPr bwMode="auto">
          <a:xfrm>
            <a:off x="2073275" y="3663950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2947988" y="4645025"/>
            <a:ext cx="1771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Back quotes</a:t>
            </a:r>
          </a:p>
        </p:txBody>
      </p:sp>
      <p:sp>
        <p:nvSpPr>
          <p:cNvPr id="122886" name="Line 5"/>
          <p:cNvSpPr>
            <a:spLocks noChangeShapeType="1"/>
          </p:cNvSpPr>
          <p:nvPr/>
        </p:nvSpPr>
        <p:spPr bwMode="auto">
          <a:xfrm flipH="1" flipV="1">
            <a:off x="2303463" y="4183063"/>
            <a:ext cx="620712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7" name="AutoShape 6"/>
          <p:cNvSpPr>
            <a:spLocks noChangeArrowheads="1"/>
          </p:cNvSpPr>
          <p:nvPr/>
        </p:nvSpPr>
        <p:spPr bwMode="auto">
          <a:xfrm>
            <a:off x="5889625" y="3722688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8" name="Line 7"/>
          <p:cNvSpPr>
            <a:spLocks noChangeShapeType="1"/>
          </p:cNvSpPr>
          <p:nvPr/>
        </p:nvSpPr>
        <p:spPr bwMode="auto">
          <a:xfrm flipV="1">
            <a:off x="4743450" y="4183063"/>
            <a:ext cx="1089025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4932" name="AutoShape 3"/>
          <p:cNvSpPr>
            <a:spLocks noChangeArrowheads="1"/>
          </p:cNvSpPr>
          <p:nvPr/>
        </p:nvSpPr>
        <p:spPr bwMode="auto">
          <a:xfrm>
            <a:off x="2073275" y="3663950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2947988" y="4645025"/>
            <a:ext cx="1771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Back quotes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Replace what's inside with output from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running that command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124934" name="Line 5"/>
          <p:cNvSpPr>
            <a:spLocks noChangeShapeType="1"/>
          </p:cNvSpPr>
          <p:nvPr/>
        </p:nvSpPr>
        <p:spPr bwMode="auto">
          <a:xfrm flipH="1" flipV="1">
            <a:off x="2303463" y="4183063"/>
            <a:ext cx="620712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5" name="AutoShape 6"/>
          <p:cNvSpPr>
            <a:spLocks noChangeArrowheads="1"/>
          </p:cNvSpPr>
          <p:nvPr/>
        </p:nvSpPr>
        <p:spPr bwMode="auto">
          <a:xfrm>
            <a:off x="5889625" y="3722688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36" name="Line 7"/>
          <p:cNvSpPr>
            <a:spLocks noChangeShapeType="1"/>
          </p:cNvSpPr>
          <p:nvPr/>
        </p:nvSpPr>
        <p:spPr bwMode="auto">
          <a:xfrm flipV="1">
            <a:off x="4743450" y="4183063"/>
            <a:ext cx="1089025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6980" name="AutoShape 3"/>
          <p:cNvSpPr>
            <a:spLocks noChangeArrowheads="1"/>
          </p:cNvSpPr>
          <p:nvPr/>
        </p:nvSpPr>
        <p:spPr bwMode="auto">
          <a:xfrm>
            <a:off x="2073275" y="3663950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2947988" y="4645025"/>
            <a:ext cx="511651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Back quotes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Replace what's inside with output from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running that command</a:t>
            </a:r>
          </a:p>
          <a:p>
            <a:pPr eaLnBrk="1">
              <a:lnSpc>
                <a:spcPct val="125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Like wildcards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, but more flexible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126982" name="Line 5"/>
          <p:cNvSpPr>
            <a:spLocks noChangeShapeType="1"/>
          </p:cNvSpPr>
          <p:nvPr/>
        </p:nvSpPr>
        <p:spPr bwMode="auto">
          <a:xfrm flipH="1" flipV="1">
            <a:off x="2303463" y="4183063"/>
            <a:ext cx="620712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983" name="AutoShape 6"/>
          <p:cNvSpPr>
            <a:spLocks noChangeArrowheads="1"/>
          </p:cNvSpPr>
          <p:nvPr/>
        </p:nvSpPr>
        <p:spPr bwMode="auto">
          <a:xfrm>
            <a:off x="5889625" y="3722688"/>
            <a:ext cx="230188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 flipV="1">
            <a:off x="4743450" y="4183063"/>
            <a:ext cx="1089025" cy="4619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1063625" y="5105400"/>
            <a:ext cx="72596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./data/first.txt ./data/second.txt ./notes.txt</a:t>
            </a:r>
          </a:p>
        </p:txBody>
      </p:sp>
      <p:sp>
        <p:nvSpPr>
          <p:cNvPr id="129029" name="AutoShape 4"/>
          <p:cNvSpPr>
            <a:spLocks/>
          </p:cNvSpPr>
          <p:nvPr/>
        </p:nvSpPr>
        <p:spPr bwMode="auto">
          <a:xfrm rot="-5400000">
            <a:off x="4096544" y="2375694"/>
            <a:ext cx="231775" cy="3960813"/>
          </a:xfrm>
          <a:prstGeom prst="leftBrace">
            <a:avLst>
              <a:gd name="adj1" fmla="val 9478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0" name="AutoShape 5"/>
          <p:cNvSpPr>
            <a:spLocks/>
          </p:cNvSpPr>
          <p:nvPr/>
        </p:nvSpPr>
        <p:spPr bwMode="auto">
          <a:xfrm rot="5400000" flipV="1">
            <a:off x="4519613" y="1590675"/>
            <a:ext cx="288925" cy="6854825"/>
          </a:xfrm>
          <a:prstGeom prst="leftBrace">
            <a:avLst>
              <a:gd name="adj1" fmla="val 19771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1" name="Line 6"/>
          <p:cNvSpPr>
            <a:spLocks noChangeShapeType="1"/>
          </p:cNvSpPr>
          <p:nvPr/>
        </p:nvSpPr>
        <p:spPr bwMode="auto">
          <a:xfrm>
            <a:off x="3657600" y="4529138"/>
            <a:ext cx="863600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58801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rint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604838" y="5105400"/>
            <a:ext cx="866616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wc -l ./data/first.txt ./data/second.txt ./notes.txt</a:t>
            </a:r>
          </a:p>
        </p:txBody>
      </p:sp>
      <p:sp>
        <p:nvSpPr>
          <p:cNvPr id="131077" name="AutoShape 4"/>
          <p:cNvSpPr>
            <a:spLocks/>
          </p:cNvSpPr>
          <p:nvPr/>
        </p:nvSpPr>
        <p:spPr bwMode="auto">
          <a:xfrm rot="-5400000">
            <a:off x="3333750" y="1757363"/>
            <a:ext cx="331788" cy="5097462"/>
          </a:xfrm>
          <a:prstGeom prst="leftBrace">
            <a:avLst>
              <a:gd name="adj1" fmla="val 12305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1078" name="AutoShape 5"/>
          <p:cNvSpPr>
            <a:spLocks/>
          </p:cNvSpPr>
          <p:nvPr/>
        </p:nvSpPr>
        <p:spPr bwMode="auto">
          <a:xfrm rot="5400000" flipV="1">
            <a:off x="4665663" y="869950"/>
            <a:ext cx="288925" cy="8296275"/>
          </a:xfrm>
          <a:prstGeom prst="leftBrace">
            <a:avLst>
              <a:gd name="adj1" fmla="val 239286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1079" name="Line 6"/>
          <p:cNvSpPr>
            <a:spLocks noChangeShapeType="1"/>
          </p:cNvSpPr>
          <p:nvPr/>
        </p:nvSpPr>
        <p:spPr bwMode="auto">
          <a:xfrm>
            <a:off x="3197225" y="4529138"/>
            <a:ext cx="1497013" cy="2873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51046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command line's power lies 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combining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tools</a:t>
            </a: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find . -name '*.txt'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-l `find . -name '*.txt'`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 70  ./data/first.txt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420  ./data/second.txt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 30  ./notes.txt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 520  total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58787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58787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grep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together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86661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FE `find . -name '*.pdb'`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./human/heme.pdb:ATOM  25  FE  1  -0.924  0.535  -0.518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22751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What if your data isn't text?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5207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Images, databases, spreadsheets…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00887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00887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Hasn't happened, and probably won't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Simple things are easy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Simple things are easy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Complex things are impossible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Simple things are easy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Complex things are impossible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3.	Use a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16800" cy="591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if your data isn't text?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Images, databases, spreadsheets…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1.	Teach standard tools about all these formats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Hasn't happened, and probably won't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2.	Convert data to text (or extract text from data)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Simple things are easy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	Complex things are impossible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3.	Use a programming language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Many have borrowed ideas from the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699" name="Text Box 2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577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703" name="Text Box 6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7552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grep: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lobal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egular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xpression / </a:t>
            </a:r>
            <a:r>
              <a:rPr lang="en-US" altLang="en-US" sz="2800" u="sng">
                <a:solidFill>
                  <a:srgbClr val="80808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rint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Finds and prints lines in files that match a pattern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25513" y="2397125"/>
            <a:ext cx="4492625" cy="32432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Tao that is seen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Is not the true Tao, until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You bring fresh toner.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"My Thesis" not found.</a:t>
            </a:r>
          </a:p>
          <a:p>
            <a:pPr eaLnBrk="1">
              <a:lnSpc>
                <a:spcPct val="93000"/>
              </a:lnSpc>
              <a:buSzPct val="100000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Yesterday it worked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Today it is not working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Software is like that.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5025" y="5622925"/>
            <a:ext cx="1568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haiku.txt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418138" y="2397125"/>
            <a:ext cx="42068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grep not haiku.txt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2127</TotalTime>
  <Words>3013</Words>
  <Application>Microsoft Office PowerPoint</Application>
  <PresentationFormat>Custom</PresentationFormat>
  <Paragraphs>837</Paragraphs>
  <Slides>73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MS PGothic</vt:lpstr>
      <vt:lpstr>AR ESSENCE</vt:lpstr>
      <vt:lpstr>Arial</vt:lpstr>
      <vt:lpstr>Calibri</vt:lpstr>
      <vt:lpstr>Courier New</vt:lpstr>
      <vt:lpstr>Oldstyle HPLHS</vt:lpstr>
      <vt:lpstr>Times New Roman</vt:lpstr>
      <vt:lpstr>Wingdings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Godfrey, Tommy (STFC,RAL,RALSP)</cp:lastModifiedBy>
  <cp:revision>196</cp:revision>
  <cp:lastPrinted>1601-01-01T00:00:00Z</cp:lastPrinted>
  <dcterms:created xsi:type="dcterms:W3CDTF">2010-05-24T21:29:39Z</dcterms:created>
  <dcterms:modified xsi:type="dcterms:W3CDTF">2018-10-12T12:09:39Z</dcterms:modified>
</cp:coreProperties>
</file>