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4" r:id="rId1"/>
  </p:sldMasterIdLst>
  <p:notesMasterIdLst>
    <p:notesMasterId r:id="rId90"/>
  </p:notesMasterIdLst>
  <p:sldIdLst>
    <p:sldId id="34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4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284" y="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6025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215900" indent="-215900" algn="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B38B80F-7768-4061-8505-5E571F881A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37682DE-6A8C-4B30-803D-18C09FA35F0A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1126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45703419-1E8D-4CCD-9BB7-AC6E1F28F1B5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95234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4780AF5-A920-4E14-9841-D19F67EC95C9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1044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044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0C9EF74-E083-4245-B059-DAF659FFDD0E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10547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054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CD90A78-9F59-44E0-B25E-43EA0DB88D09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10649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0649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970D476-BCFB-4206-8789-D895CC630662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10752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075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798C2CD-C863-4D15-A736-91BB0996D0AE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1085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0854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35DC618-AE08-4F49-8074-9527A8D6E2A5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10956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0957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6AB290E-EFF5-4598-9EC8-E6C45428F60F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1105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05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9CB774B-1313-4EB3-B1AA-8DF6966CB0D9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1116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EABE702-F787-408A-AF4C-60522A10C583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19</a:t>
            </a:fld>
            <a:endParaRPr lang="en-US" altLang="en-US" sz="1400" smtClean="0"/>
          </a:p>
        </p:txBody>
      </p:sp>
      <p:sp>
        <p:nvSpPr>
          <p:cNvPr id="1126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26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04398A-F213-43B2-B779-2A30E064F73A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11366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366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7233BDB-E736-4F91-B653-F67F2E5B9C41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DFBB5FB0-4764-4718-9AE2-A810A39ECE5B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96258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371AD0E3-4C1C-4CD7-9633-A459DACA502D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11468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469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C845B99-9E87-40B8-A288-A003F6B29001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11571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57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3660270C-5C8C-4AB8-86A9-6F85778CFE9A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11673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67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F69D4D4-7000-4147-8C83-AC0D2F81FE7A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11776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776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9061C7D-515E-4BAF-8418-84AF91B99C7C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11878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878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F47EDD7-EEA7-4084-A2EF-97538540B5A7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26</a:t>
            </a:fld>
            <a:endParaRPr lang="en-US" altLang="en-US" sz="1400" smtClean="0"/>
          </a:p>
        </p:txBody>
      </p:sp>
      <p:sp>
        <p:nvSpPr>
          <p:cNvPr id="11980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981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AF9AD57-0734-4284-B723-615D5F6BFE8A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27</a:t>
            </a:fld>
            <a:endParaRPr lang="en-US" altLang="en-US" sz="1400" smtClean="0"/>
          </a:p>
        </p:txBody>
      </p:sp>
      <p:sp>
        <p:nvSpPr>
          <p:cNvPr id="1208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208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0EF8903-CAEC-4B60-8E5D-94BC419DDD56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28</a:t>
            </a:fld>
            <a:endParaRPr lang="en-US" altLang="en-US" sz="1400" smtClean="0"/>
          </a:p>
        </p:txBody>
      </p:sp>
      <p:sp>
        <p:nvSpPr>
          <p:cNvPr id="12185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218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64B99C2-ECC4-4D11-AB3B-7ADB21DF1061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29</a:t>
            </a:fld>
            <a:endParaRPr lang="en-US" altLang="en-US" sz="1400" smtClean="0"/>
          </a:p>
        </p:txBody>
      </p:sp>
      <p:sp>
        <p:nvSpPr>
          <p:cNvPr id="1228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228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E8D7BDA-091E-4728-BD59-D6CE261DFF28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30</a:t>
            </a:fld>
            <a:endParaRPr lang="en-US" altLang="en-US" sz="1400" smtClean="0"/>
          </a:p>
        </p:txBody>
      </p:sp>
      <p:sp>
        <p:nvSpPr>
          <p:cNvPr id="1239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239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D6642BB-168A-424B-8BAC-E2AFA1094045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09EB5795-1985-4752-B643-F4C597E0643E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97282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F2A9AA9-39ED-4565-AC01-4F0552C42319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31</a:t>
            </a:fld>
            <a:endParaRPr lang="en-US" altLang="en-US" sz="1400" smtClean="0"/>
          </a:p>
        </p:txBody>
      </p:sp>
      <p:sp>
        <p:nvSpPr>
          <p:cNvPr id="12492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249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12FCBE2-3A73-402E-A170-35C09F901A61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32</a:t>
            </a:fld>
            <a:endParaRPr lang="en-US" altLang="en-US" sz="1400" smtClean="0"/>
          </a:p>
        </p:txBody>
      </p:sp>
      <p:sp>
        <p:nvSpPr>
          <p:cNvPr id="12595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2595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1B9939F0-DF2B-498D-A650-7F8332282CD2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33</a:t>
            </a:fld>
            <a:endParaRPr lang="en-US" altLang="en-US" sz="1400" smtClean="0"/>
          </a:p>
        </p:txBody>
      </p:sp>
      <p:sp>
        <p:nvSpPr>
          <p:cNvPr id="12697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2697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C955D46-8F21-4F3E-9FF3-446E045BA20A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34</a:t>
            </a:fld>
            <a:endParaRPr lang="en-US" altLang="en-US" sz="1400" smtClean="0"/>
          </a:p>
        </p:txBody>
      </p:sp>
      <p:sp>
        <p:nvSpPr>
          <p:cNvPr id="12800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2800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5CFDFE6-1894-4D47-A5E7-8FC66680ED27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35</a:t>
            </a:fld>
            <a:endParaRPr lang="en-US" altLang="en-US" sz="1400" smtClean="0"/>
          </a:p>
        </p:txBody>
      </p:sp>
      <p:sp>
        <p:nvSpPr>
          <p:cNvPr id="12902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2902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81FDB86-FD36-4314-AB67-D247F07F5D0D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36</a:t>
            </a:fld>
            <a:endParaRPr lang="en-US" altLang="en-US" sz="1400" smtClean="0"/>
          </a:p>
        </p:txBody>
      </p:sp>
      <p:sp>
        <p:nvSpPr>
          <p:cNvPr id="1300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00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9C13236-9122-42ED-91ED-B7F6210C15B9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37</a:t>
            </a:fld>
            <a:endParaRPr lang="en-US" altLang="en-US" sz="1400" smtClean="0"/>
          </a:p>
        </p:txBody>
      </p:sp>
      <p:sp>
        <p:nvSpPr>
          <p:cNvPr id="13107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10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575698F-58FD-4DF1-8EB4-23EF5772C0E9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38</a:t>
            </a:fld>
            <a:endParaRPr lang="en-US" altLang="en-US" sz="1400" smtClean="0"/>
          </a:p>
        </p:txBody>
      </p:sp>
      <p:sp>
        <p:nvSpPr>
          <p:cNvPr id="13209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209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7DB1B6D-9978-4F4B-BC8F-6387CF7685B8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39</a:t>
            </a:fld>
            <a:endParaRPr lang="en-US" altLang="en-US" sz="1400" smtClean="0"/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E84519F6-E7B7-4839-AA0F-2D4BB6EFD307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133122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87045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10A736C-DE09-4E57-B1BB-3295A324B927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41</a:t>
            </a:fld>
            <a:endParaRPr lang="en-US" altLang="en-US" sz="1400" smtClean="0"/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184E5289-204E-4289-B5EF-9A92699B7109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135170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90117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A4F5315-0B94-4884-9079-A834BF51AB93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BDC2144B-3014-4F8D-ACD6-8544618B519E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98306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205DB1E-BFF4-4B87-AF05-E93CDFB6AE61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42</a:t>
            </a:fld>
            <a:endParaRPr lang="en-US" altLang="en-US" sz="1400" smtClean="0"/>
          </a:p>
        </p:txBody>
      </p:sp>
      <p:sp>
        <p:nvSpPr>
          <p:cNvPr id="9216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905DE658-6ACA-42BE-944A-7F6A45DED010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136194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92165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0DA37CD-8A24-4D54-B069-FAC39A56CCD6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43</a:t>
            </a:fld>
            <a:endParaRPr lang="en-US" altLang="en-US" sz="1400" smtClean="0"/>
          </a:p>
        </p:txBody>
      </p:sp>
      <p:sp>
        <p:nvSpPr>
          <p:cNvPr id="9421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0D506FEB-EA50-4D43-BB7D-46A204F108CB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137218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94213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8F4814B-95B6-4674-8D7B-D418D0949B52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44</a:t>
            </a:fld>
            <a:endParaRPr lang="en-US" altLang="en-US" sz="1400" smtClean="0"/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B14F6D7D-18D4-4176-95A7-D7617ED334D3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138242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96261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B0144ED-0F79-4FB1-B7B9-69BA1F1FE713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45</a:t>
            </a:fld>
            <a:endParaRPr lang="en-US" altLang="en-US" sz="1400" smtClean="0"/>
          </a:p>
        </p:txBody>
      </p:sp>
      <p:sp>
        <p:nvSpPr>
          <p:cNvPr id="13926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926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1AFC638C-E574-4594-B2F2-7D6FA9E0E916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46</a:t>
            </a:fld>
            <a:endParaRPr lang="en-US" altLang="en-US" sz="1400" smtClean="0"/>
          </a:p>
        </p:txBody>
      </p:sp>
      <p:sp>
        <p:nvSpPr>
          <p:cNvPr id="14028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4029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371B3B96-FFCE-4688-A9A9-21C7DE51A602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47</a:t>
            </a:fld>
            <a:endParaRPr lang="en-US" altLang="en-US" sz="1400" smtClean="0"/>
          </a:p>
        </p:txBody>
      </p:sp>
      <p:sp>
        <p:nvSpPr>
          <p:cNvPr id="14131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41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5C31C48-42B1-46D6-9980-D4E2A1AD7B3D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48</a:t>
            </a:fld>
            <a:endParaRPr lang="en-US" altLang="en-US" sz="1400" smtClean="0"/>
          </a:p>
        </p:txBody>
      </p:sp>
      <p:sp>
        <p:nvSpPr>
          <p:cNvPr id="14233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423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C7C30ED-32AC-4C3D-9EB7-659C5CA05962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49</a:t>
            </a:fld>
            <a:endParaRPr lang="en-US" altLang="en-US" sz="1400" smtClean="0"/>
          </a:p>
        </p:txBody>
      </p:sp>
      <p:sp>
        <p:nvSpPr>
          <p:cNvPr id="14336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4336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77B5753-CEFA-4CA9-821D-80D78123F75E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50</a:t>
            </a:fld>
            <a:endParaRPr lang="en-US" altLang="en-US" sz="1400" smtClean="0"/>
          </a:p>
        </p:txBody>
      </p:sp>
      <p:sp>
        <p:nvSpPr>
          <p:cNvPr id="14438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4438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8DD0CED-BBEA-486A-BE82-A09364B2FC30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51</a:t>
            </a:fld>
            <a:endParaRPr lang="en-US" altLang="en-US" sz="1400" smtClean="0"/>
          </a:p>
        </p:txBody>
      </p:sp>
      <p:sp>
        <p:nvSpPr>
          <p:cNvPr id="14540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4541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FE793A0-DB2F-42AC-8C14-1B120216F21A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AEB9AF18-0ACB-453F-A9D2-F7E40B3B644B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99330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8FD438F-B00A-4E6E-8F87-B3F0CBD1E51A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52</a:t>
            </a:fld>
            <a:endParaRPr lang="en-US" altLang="en-US" sz="1400" smtClean="0"/>
          </a:p>
        </p:txBody>
      </p:sp>
      <p:sp>
        <p:nvSpPr>
          <p:cNvPr id="146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46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230ECE1-03E4-4C7B-ABBF-69059A1EFD79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53</a:t>
            </a:fld>
            <a:endParaRPr lang="en-US" altLang="en-US" sz="1400" smtClean="0"/>
          </a:p>
        </p:txBody>
      </p:sp>
      <p:sp>
        <p:nvSpPr>
          <p:cNvPr id="14745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474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A5D51C6-29FB-4F75-B009-A61036E1FE4C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54</a:t>
            </a:fld>
            <a:endParaRPr lang="en-US" altLang="en-US" sz="1400" smtClean="0"/>
          </a:p>
        </p:txBody>
      </p:sp>
      <p:sp>
        <p:nvSpPr>
          <p:cNvPr id="1484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484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30804F6-44D9-4A48-B5E9-EA39D469C34D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55</a:t>
            </a:fld>
            <a:endParaRPr lang="en-US" altLang="en-US" sz="1400" smtClean="0"/>
          </a:p>
        </p:txBody>
      </p:sp>
      <p:sp>
        <p:nvSpPr>
          <p:cNvPr id="149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49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90EC1B7-7E9F-4AD5-A9A7-06FA731395E6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56</a:t>
            </a:fld>
            <a:endParaRPr lang="en-US" altLang="en-US" sz="1400" smtClean="0"/>
          </a:p>
        </p:txBody>
      </p:sp>
      <p:sp>
        <p:nvSpPr>
          <p:cNvPr id="15052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505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A8CF4E3-2D9A-425B-919B-2F88C78E63A7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57</a:t>
            </a:fld>
            <a:endParaRPr lang="en-US" altLang="en-US" sz="1400" smtClean="0"/>
          </a:p>
        </p:txBody>
      </p:sp>
      <p:sp>
        <p:nvSpPr>
          <p:cNvPr id="15155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5155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695E52B-DD39-4973-A85B-502589B01F4F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58</a:t>
            </a:fld>
            <a:endParaRPr lang="en-US" altLang="en-US" sz="1400" smtClean="0"/>
          </a:p>
        </p:txBody>
      </p:sp>
      <p:sp>
        <p:nvSpPr>
          <p:cNvPr id="15257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5257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ABE0AA5-0150-4481-8671-ECA655626B98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59</a:t>
            </a:fld>
            <a:endParaRPr lang="en-US" altLang="en-US" sz="1400" smtClean="0"/>
          </a:p>
        </p:txBody>
      </p:sp>
      <p:sp>
        <p:nvSpPr>
          <p:cNvPr id="15360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5360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590A436-28F9-4B84-8BB4-3BD652364F6E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60</a:t>
            </a:fld>
            <a:endParaRPr lang="en-US" altLang="en-US" sz="1400" smtClean="0"/>
          </a:p>
        </p:txBody>
      </p:sp>
      <p:sp>
        <p:nvSpPr>
          <p:cNvPr id="15462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5462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9DD0097-5DAD-4A7A-81DE-46497517AC1C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61</a:t>
            </a:fld>
            <a:endParaRPr lang="en-US" altLang="en-US" sz="1400" smtClean="0"/>
          </a:p>
        </p:txBody>
      </p:sp>
      <p:sp>
        <p:nvSpPr>
          <p:cNvPr id="1556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556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BF1AE45-CD74-479A-9DE0-4A2CE1BE4225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10035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0035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DB9F9E1-F3E9-49B4-8E7F-B91BB96F8C6F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62</a:t>
            </a:fld>
            <a:endParaRPr lang="en-US" altLang="en-US" sz="1400" smtClean="0"/>
          </a:p>
        </p:txBody>
      </p:sp>
      <p:sp>
        <p:nvSpPr>
          <p:cNvPr id="15667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566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E93BCF8-5C6C-4806-A5AA-1E697DDBFB9E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63</a:t>
            </a:fld>
            <a:endParaRPr lang="en-US" altLang="en-US" sz="1400" smtClean="0"/>
          </a:p>
        </p:txBody>
      </p:sp>
      <p:sp>
        <p:nvSpPr>
          <p:cNvPr id="15769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5769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30D58A4D-2127-4391-8BF8-AFD893764C35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64</a:t>
            </a:fld>
            <a:endParaRPr lang="en-US" altLang="en-US" sz="1400" smtClean="0"/>
          </a:p>
        </p:txBody>
      </p:sp>
      <p:sp>
        <p:nvSpPr>
          <p:cNvPr id="15872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587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1C394D5-9033-4932-83B4-A66E0D49A528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65</a:t>
            </a:fld>
            <a:endParaRPr lang="en-US" altLang="en-US" sz="1400" smtClean="0"/>
          </a:p>
        </p:txBody>
      </p:sp>
      <p:sp>
        <p:nvSpPr>
          <p:cNvPr id="1597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5974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5ECE03B-2C18-4978-A198-0106877380B8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66</a:t>
            </a:fld>
            <a:endParaRPr lang="en-US" altLang="en-US" sz="1400" smtClean="0"/>
          </a:p>
        </p:txBody>
      </p:sp>
      <p:sp>
        <p:nvSpPr>
          <p:cNvPr id="16076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6077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E231A1D-F1E5-4A9C-8C80-C8A6C6C05E60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67</a:t>
            </a:fld>
            <a:endParaRPr lang="en-US" altLang="en-US" sz="1400" smtClean="0"/>
          </a:p>
        </p:txBody>
      </p:sp>
      <p:sp>
        <p:nvSpPr>
          <p:cNvPr id="1617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617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D42F96F-4BE6-4847-BA76-24FF8419DE97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68</a:t>
            </a:fld>
            <a:endParaRPr lang="en-US" altLang="en-US" sz="1400" smtClean="0"/>
          </a:p>
        </p:txBody>
      </p:sp>
      <p:sp>
        <p:nvSpPr>
          <p:cNvPr id="1628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628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F634529-2E14-4742-AFE5-E0DD1999E2A8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69</a:t>
            </a:fld>
            <a:endParaRPr lang="en-US" altLang="en-US" sz="1400" smtClean="0"/>
          </a:p>
        </p:txBody>
      </p:sp>
      <p:sp>
        <p:nvSpPr>
          <p:cNvPr id="1638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638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C393DE2-45A7-412F-817F-3855CB51E763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70</a:t>
            </a:fld>
            <a:endParaRPr lang="en-US" altLang="en-US" sz="1400" smtClean="0"/>
          </a:p>
        </p:txBody>
      </p:sp>
      <p:sp>
        <p:nvSpPr>
          <p:cNvPr id="16486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6486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31B1229E-8331-4D86-AF05-5F710CFA7BB0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71</a:t>
            </a:fld>
            <a:endParaRPr lang="en-US" altLang="en-US" sz="1400" smtClean="0"/>
          </a:p>
        </p:txBody>
      </p:sp>
      <p:sp>
        <p:nvSpPr>
          <p:cNvPr id="16588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6589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70F260C-A2A8-4F2C-AB05-C4A02FF746E8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10137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0137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7C723D1-BA03-4710-ACEF-4C3E950EC462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72</a:t>
            </a:fld>
            <a:endParaRPr lang="en-US" altLang="en-US" sz="1400" smtClean="0"/>
          </a:p>
        </p:txBody>
      </p:sp>
      <p:sp>
        <p:nvSpPr>
          <p:cNvPr id="16691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669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C8D4245-3E67-4BD4-8D11-A17265234491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73</a:t>
            </a:fld>
            <a:endParaRPr lang="en-US" altLang="en-US" sz="1400" smtClean="0"/>
          </a:p>
        </p:txBody>
      </p:sp>
      <p:sp>
        <p:nvSpPr>
          <p:cNvPr id="16793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679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BDCAD9C-59FB-4FCD-9F72-0ED7D51D52E9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74</a:t>
            </a:fld>
            <a:endParaRPr lang="en-US" altLang="en-US" sz="1400" smtClean="0"/>
          </a:p>
        </p:txBody>
      </p:sp>
      <p:sp>
        <p:nvSpPr>
          <p:cNvPr id="16896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6896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9E216D2-44F4-40B5-9F69-3EC9940EEEE0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75</a:t>
            </a:fld>
            <a:endParaRPr lang="en-US" altLang="en-US" sz="1400" smtClean="0"/>
          </a:p>
        </p:txBody>
      </p:sp>
      <p:sp>
        <p:nvSpPr>
          <p:cNvPr id="16998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6998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49F98BB-CFDE-4745-A924-C21970E81E17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76</a:t>
            </a:fld>
            <a:endParaRPr lang="en-US" altLang="en-US" sz="1400" smtClean="0"/>
          </a:p>
        </p:txBody>
      </p:sp>
      <p:sp>
        <p:nvSpPr>
          <p:cNvPr id="17100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7101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A0AFB65-FA21-4B62-ABB8-9A6D1E5F6CFE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77</a:t>
            </a:fld>
            <a:endParaRPr lang="en-US" altLang="en-US" sz="1400" smtClean="0"/>
          </a:p>
        </p:txBody>
      </p:sp>
      <p:sp>
        <p:nvSpPr>
          <p:cNvPr id="1720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720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040C83E-BAE2-4183-A713-D856C932E811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78</a:t>
            </a:fld>
            <a:endParaRPr lang="en-US" altLang="en-US" sz="1400" smtClean="0"/>
          </a:p>
        </p:txBody>
      </p:sp>
      <p:sp>
        <p:nvSpPr>
          <p:cNvPr id="17305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73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0577E8A-B1B8-4A1E-B76E-9E46A86CD136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79</a:t>
            </a:fld>
            <a:endParaRPr lang="en-US" altLang="en-US" sz="1400" smtClean="0"/>
          </a:p>
        </p:txBody>
      </p:sp>
      <p:sp>
        <p:nvSpPr>
          <p:cNvPr id="174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74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9F778CD-8212-4389-800D-36489FF7884C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80</a:t>
            </a:fld>
            <a:endParaRPr lang="en-US" altLang="en-US" sz="1400" smtClean="0"/>
          </a:p>
        </p:txBody>
      </p:sp>
      <p:sp>
        <p:nvSpPr>
          <p:cNvPr id="1751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751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420BE8E-9183-43A7-B216-88A4443E7220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81</a:t>
            </a:fld>
            <a:endParaRPr lang="en-US" altLang="en-US" sz="1400" smtClean="0"/>
          </a:p>
        </p:txBody>
      </p:sp>
      <p:sp>
        <p:nvSpPr>
          <p:cNvPr id="17612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761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C611A0-17E9-42F7-BC94-10D5E9713C67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10240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0240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0327AE7-C01A-4B38-B27E-B2CAD98F94FD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82</a:t>
            </a:fld>
            <a:endParaRPr lang="en-US" altLang="en-US" sz="1400" smtClean="0"/>
          </a:p>
        </p:txBody>
      </p:sp>
      <p:sp>
        <p:nvSpPr>
          <p:cNvPr id="17715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7715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38027E01-129E-4E1D-864D-37E79717E826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83</a:t>
            </a:fld>
            <a:endParaRPr lang="en-US" altLang="en-US" sz="1400" smtClean="0"/>
          </a:p>
        </p:txBody>
      </p:sp>
      <p:sp>
        <p:nvSpPr>
          <p:cNvPr id="17817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A555CEB-8FE5-44CF-BABA-0287A36FA99D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84</a:t>
            </a:fld>
            <a:endParaRPr lang="en-US" altLang="en-US" sz="1400" smtClean="0"/>
          </a:p>
        </p:txBody>
      </p:sp>
      <p:sp>
        <p:nvSpPr>
          <p:cNvPr id="17920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7920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18C20FC9-4B5A-4D14-9399-201A8BD4E4ED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85</a:t>
            </a:fld>
            <a:endParaRPr lang="en-US" altLang="en-US" sz="1400" smtClean="0"/>
          </a:p>
        </p:txBody>
      </p:sp>
      <p:sp>
        <p:nvSpPr>
          <p:cNvPr id="18022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C929F64-6055-46F9-A8E3-BA1CD0C2ABD8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86</a:t>
            </a:fld>
            <a:endParaRPr lang="en-US" altLang="en-US" sz="1400" smtClean="0"/>
          </a:p>
        </p:txBody>
      </p:sp>
      <p:sp>
        <p:nvSpPr>
          <p:cNvPr id="1812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81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98DC334-1EDD-42F7-9958-BB164945D2D2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87</a:t>
            </a:fld>
            <a:endParaRPr lang="en-US" altLang="en-US" sz="1400" smtClean="0"/>
          </a:p>
        </p:txBody>
      </p:sp>
      <p:sp>
        <p:nvSpPr>
          <p:cNvPr id="18227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822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12E3AAD-E137-4E00-A09D-AF852F205157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88</a:t>
            </a:fld>
            <a:endParaRPr lang="en-US" altLang="en-US" sz="1400" smtClean="0"/>
          </a:p>
        </p:txBody>
      </p:sp>
      <p:sp>
        <p:nvSpPr>
          <p:cNvPr id="18637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464E1D4D-F125-4577-816F-65EE5AB8669A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88</a:t>
            </a:fld>
            <a:endParaRPr lang="en-US" altLang="en-US" sz="1400"/>
          </a:p>
        </p:txBody>
      </p:sp>
      <p:sp>
        <p:nvSpPr>
          <p:cNvPr id="2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3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86374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A6ABED0-6180-41B9-A4D5-4F0D59786DF6}" type="slidenum">
              <a:rPr lang="en-US" altLang="en-US" sz="1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10342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0342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7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EAD339A-5184-498A-AF9C-CD564BC81665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06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DA82FD-2E2A-4E54-8B37-6B64EBEAED60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759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5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9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2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28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/>
        </p:nvSpPr>
        <p:spPr>
          <a:xfrm>
            <a:off x="-173038" y="6470650"/>
            <a:ext cx="185738" cy="498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646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48" r:id="rId7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 smtClean="0">
                <a:solidFill>
                  <a:srgbClr val="000000"/>
                </a:solidFill>
              </a:rPr>
              <a:t>The Unix Shell</a:t>
            </a:r>
            <a:endParaRPr lang="en-GB" altLang="en-US" sz="600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smtClean="0">
                <a:solidFill>
                  <a:srgbClr val="000000"/>
                </a:solidFill>
              </a:rPr>
              <a:t>Job Control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894637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solidFill>
                  <a:srgbClr val="808080"/>
                </a:solidFill>
                <a:latin typeface="Calibri" panose="020F0502020204030204" pitchFamily="34" charset="0"/>
              </a:rPr>
              <a:t>process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 is a running program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Some are yours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Most belong to the operating system (or other users)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ps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to get a list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894637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solidFill>
                  <a:srgbClr val="808080"/>
                </a:solidFill>
                <a:latin typeface="Calibri" panose="020F0502020204030204" pitchFamily="34" charset="0"/>
              </a:rPr>
              <a:t>process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 is a running program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Some are yours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Most belong to the operating system (or other users)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ps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to get a list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546100" y="3549650"/>
            <a:ext cx="8666163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895350" y="3892550"/>
            <a:ext cx="180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457200" y="3359150"/>
            <a:ext cx="91440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1600" b="1">
                <a:solidFill>
                  <a:srgbClr val="0084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PID TTY          TIME CMD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11275 pts/16   00:00:00 bash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12092 pts/16   00:00:00 ps</a:t>
            </a:r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 flipH="1" flipV="1">
            <a:off x="912813" y="4387850"/>
            <a:ext cx="368300" cy="137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 flipH="1" flipV="1">
            <a:off x="3748088" y="4387850"/>
            <a:ext cx="642937" cy="735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3749675" y="5121275"/>
            <a:ext cx="159226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</a:rPr>
              <a:t>Command</a:t>
            </a:r>
          </a:p>
        </p:txBody>
      </p:sp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523875" y="5670550"/>
            <a:ext cx="16716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</a:rPr>
              <a:t>Process ID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894637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solidFill>
                  <a:srgbClr val="808080"/>
                </a:solidFill>
                <a:latin typeface="Calibri" panose="020F0502020204030204" pitchFamily="34" charset="0"/>
              </a:rPr>
              <a:t>process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 is a running program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Some are yours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Most belong to the operating system (or other users)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ps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to get a list 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(in various formats)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46100" y="3549650"/>
            <a:ext cx="8666163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895350" y="3892550"/>
            <a:ext cx="180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457200" y="3359150"/>
            <a:ext cx="91440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1600" b="1">
                <a:solidFill>
                  <a:srgbClr val="0084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PID TTY          TIME CMD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11275 pts/16   00:00:00 bash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12092 pts/16   00:00:00 ps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1600" b="1">
                <a:solidFill>
                  <a:srgbClr val="0093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 ux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      PID %CPU %MEM    VSZ   RSS TTY      STAT START   TIME COMMAND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vlad     11275  0.0  0.0 108608  1856 pts/16   Ss   14:59   0:00 -bash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vlad     12096  0.0  0.0 108320  1016 pts/16   R+   15:03   0:00 ps ux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1600" b="1">
                <a:solidFill>
                  <a:srgbClr val="0093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 -F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UID        PID  PPID  C    SZ   RSS PSR STIME TTY          TIME CMD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vlad     11275 11224  0 27152  1856   1 14:59 pts/16   00:00:00 -bash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vlad     12104 11275  0 27079  1016   5 15:03 pts/16   00:00:00 ps -F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600">
              <a:solidFill>
                <a:srgbClr val="000000"/>
              </a:solidFill>
              <a:latin typeface="DejaVu Sans Mono" pitchFamily="49" charset="0"/>
            </a:endParaRPr>
          </a:p>
        </p:txBody>
      </p:sp>
      <p:sp>
        <p:nvSpPr>
          <p:cNvPr id="30726" name="AutoShape 5"/>
          <p:cNvSpPr>
            <a:spLocks noChangeArrowheads="1"/>
          </p:cNvSpPr>
          <p:nvPr/>
        </p:nvSpPr>
        <p:spPr bwMode="auto">
          <a:xfrm>
            <a:off x="4754563" y="3657600"/>
            <a:ext cx="2286000" cy="639763"/>
          </a:xfrm>
          <a:prstGeom prst="wedgeRoundRectCallout">
            <a:avLst>
              <a:gd name="adj1" fmla="val -11963"/>
              <a:gd name="adj2" fmla="val -114639"/>
              <a:gd name="adj3" fmla="val 16667"/>
            </a:avLst>
          </a:prstGeom>
          <a:solidFill>
            <a:srgbClr val="FFFFFF"/>
          </a:solidFill>
          <a:ln w="9525">
            <a:solidFill>
              <a:srgbClr val="3465A4"/>
            </a:solidFill>
            <a:round/>
            <a:headEnd/>
            <a:tailEnd/>
          </a:ln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</a:rPr>
              <a:t>See "</a:t>
            </a:r>
            <a:r>
              <a:rPr lang="en-US" altLang="ja-JP">
                <a:solidFill>
                  <a:srgbClr val="000000"/>
                </a:solidFill>
                <a:latin typeface="DejaVu Sans Mono" pitchFamily="49" charset="0"/>
              </a:rPr>
              <a:t>man ps</a:t>
            </a:r>
            <a:r>
              <a:rPr lang="en-US" altLang="en-US">
                <a:solidFill>
                  <a:srgbClr val="000000"/>
                </a:solidFill>
              </a:rPr>
              <a:t>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1088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Can stop, pause, and resume running processes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1088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Can stop, pause, and resume running processes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./analyze results*.dat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546100" y="1647825"/>
            <a:ext cx="8666163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./analyze results*.dat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...a few minutes pass...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925513" y="841375"/>
            <a:ext cx="71088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Can stop, pause, and resume running processes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546100" y="1647825"/>
            <a:ext cx="8666163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./analyze results*.dat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...a few minutes pass...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^C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925513" y="841375"/>
            <a:ext cx="71088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Can stop, pause, and resume running processes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546100" y="1647825"/>
            <a:ext cx="8666163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./analyze results*.dat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...a few minutes pass...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^C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4117975" y="2339975"/>
            <a:ext cx="5357813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Stop the running program</a:t>
            </a:r>
          </a:p>
        </p:txBody>
      </p:sp>
      <p:sp>
        <p:nvSpPr>
          <p:cNvPr id="40964" name="AutoShape 3"/>
          <p:cNvSpPr>
            <a:spLocks noChangeArrowheads="1"/>
          </p:cNvSpPr>
          <p:nvPr/>
        </p:nvSpPr>
        <p:spPr bwMode="auto">
          <a:xfrm>
            <a:off x="604838" y="2455863"/>
            <a:ext cx="460375" cy="401637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0965" name="Line 4"/>
          <p:cNvSpPr>
            <a:spLocks noChangeShapeType="1"/>
          </p:cNvSpPr>
          <p:nvPr/>
        </p:nvSpPr>
        <p:spPr bwMode="auto">
          <a:xfrm flipH="1">
            <a:off x="1293813" y="2627313"/>
            <a:ext cx="2654300" cy="1587"/>
          </a:xfrm>
          <a:prstGeom prst="line">
            <a:avLst/>
          </a:prstGeom>
          <a:noFill/>
          <a:ln w="9360" cap="sq">
            <a:solidFill>
              <a:srgbClr val="0000C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925513" y="841375"/>
            <a:ext cx="71088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Can stop, pause, and resume running processes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546100" y="1647825"/>
            <a:ext cx="8666163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./analyze results*.dat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...a few minutes pass...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^C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./analyze results*.dat &amp;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925513" y="841375"/>
            <a:ext cx="71088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Can stop, pause, and resume running processes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546100" y="1647825"/>
            <a:ext cx="8666163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./analyze results*.dat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...a few minutes pass...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^C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./analyze results*.dat &amp;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248150" y="4052888"/>
            <a:ext cx="5357813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Run in the background</a:t>
            </a:r>
          </a:p>
          <a:p>
            <a:pPr eaLnBrk="1">
              <a:lnSpc>
                <a:spcPct val="125000"/>
              </a:lnSpc>
              <a:buSzPct val="100000"/>
            </a:pPr>
            <a:endParaRPr lang="en-US" altLang="en-US">
              <a:solidFill>
                <a:srgbClr val="3333CC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25000"/>
              </a:lnSpc>
              <a:buSzPct val="100000"/>
            </a:pPr>
            <a:endParaRPr lang="en-US" altLang="en-US">
              <a:solidFill>
                <a:srgbClr val="3333CC"/>
              </a:solidFill>
              <a:latin typeface="Calibri" panose="020F0502020204030204" pitchFamily="34" charset="0"/>
            </a:endParaRPr>
          </a:p>
        </p:txBody>
      </p:sp>
      <p:sp>
        <p:nvSpPr>
          <p:cNvPr id="45060" name="AutoShape 3"/>
          <p:cNvSpPr>
            <a:spLocks noChangeArrowheads="1"/>
          </p:cNvSpPr>
          <p:nvPr/>
        </p:nvSpPr>
        <p:spPr bwMode="auto">
          <a:xfrm>
            <a:off x="4364038" y="2843213"/>
            <a:ext cx="344487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5061" name="Line 4"/>
          <p:cNvSpPr>
            <a:spLocks noChangeShapeType="1"/>
          </p:cNvSpPr>
          <p:nvPr/>
        </p:nvSpPr>
        <p:spPr bwMode="auto">
          <a:xfrm flipV="1">
            <a:off x="4594225" y="3416300"/>
            <a:ext cx="1588" cy="579438"/>
          </a:xfrm>
          <a:prstGeom prst="line">
            <a:avLst/>
          </a:prstGeom>
          <a:noFill/>
          <a:ln w="9360" cap="sq">
            <a:solidFill>
              <a:srgbClr val="0000C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925513" y="841375"/>
            <a:ext cx="71088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Can stop, pause, and resume running processes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995488" y="987425"/>
            <a:ext cx="85407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914400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5"/>
          <p:cNvSpPr txBox="1">
            <a:spLocks noChangeArrowheads="1"/>
          </p:cNvSpPr>
          <p:nvPr/>
        </p:nvSpPr>
        <p:spPr bwMode="auto">
          <a:xfrm>
            <a:off x="925513" y="841375"/>
            <a:ext cx="71088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Can stop, pause, and resume running processes</a:t>
            </a:r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546100" y="1647825"/>
            <a:ext cx="8666163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./analyze results*.dat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...a few minutes pass...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^C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./analyze results*.dat &amp;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4248150" y="4052888"/>
            <a:ext cx="5357813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Run in the background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Shell returns right away instead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of waiting for the program to finish</a:t>
            </a:r>
          </a:p>
          <a:p>
            <a:pPr eaLnBrk="1">
              <a:lnSpc>
                <a:spcPct val="125000"/>
              </a:lnSpc>
              <a:buSzPct val="100000"/>
            </a:pPr>
            <a:endParaRPr lang="en-US" altLang="en-US">
              <a:solidFill>
                <a:srgbClr val="3333CC"/>
              </a:solidFill>
              <a:latin typeface="Calibri" panose="020F0502020204030204" pitchFamily="34" charset="0"/>
            </a:endParaRPr>
          </a:p>
        </p:txBody>
      </p:sp>
      <p:sp>
        <p:nvSpPr>
          <p:cNvPr id="47109" name="AutoShape 3"/>
          <p:cNvSpPr>
            <a:spLocks noChangeArrowheads="1"/>
          </p:cNvSpPr>
          <p:nvPr/>
        </p:nvSpPr>
        <p:spPr bwMode="auto">
          <a:xfrm>
            <a:off x="4364038" y="2843213"/>
            <a:ext cx="344487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7110" name="Line 4"/>
          <p:cNvSpPr>
            <a:spLocks noChangeShapeType="1"/>
          </p:cNvSpPr>
          <p:nvPr/>
        </p:nvSpPr>
        <p:spPr bwMode="auto">
          <a:xfrm flipV="1">
            <a:off x="4594225" y="3416300"/>
            <a:ext cx="1588" cy="579438"/>
          </a:xfrm>
          <a:prstGeom prst="line">
            <a:avLst/>
          </a:prstGeom>
          <a:noFill/>
          <a:ln w="9360" cap="sq">
            <a:solidFill>
              <a:srgbClr val="0000C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546100" y="1647825"/>
            <a:ext cx="8666163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./analyze results*.dat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...a few minutes pass...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^C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./analyze results*.dat &amp;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fbcmd events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2217738" y="4298950"/>
            <a:ext cx="708660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Can run other programs in the </a:t>
            </a:r>
            <a:r>
              <a:rPr lang="en-US" altLang="en-US" i="1">
                <a:solidFill>
                  <a:srgbClr val="3333CC"/>
                </a:solidFill>
                <a:latin typeface="Calibri" panose="020F0502020204030204" pitchFamily="34" charset="0"/>
              </a:rPr>
              <a:t>foreground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while waiting for background process(es) to finish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925513" y="841375"/>
            <a:ext cx="71088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Can stop, pause, and resume running processes</a:t>
            </a:r>
          </a:p>
        </p:txBody>
      </p:sp>
      <p:sp>
        <p:nvSpPr>
          <p:cNvPr id="49157" name="AutoShape 4"/>
          <p:cNvSpPr>
            <a:spLocks noChangeArrowheads="1"/>
          </p:cNvSpPr>
          <p:nvPr/>
        </p:nvSpPr>
        <p:spPr bwMode="auto">
          <a:xfrm>
            <a:off x="892175" y="3275013"/>
            <a:ext cx="1987550" cy="317500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9158" name="Line 5"/>
          <p:cNvSpPr>
            <a:spLocks noChangeShapeType="1"/>
          </p:cNvSpPr>
          <p:nvPr/>
        </p:nvSpPr>
        <p:spPr bwMode="auto">
          <a:xfrm flipH="1" flipV="1">
            <a:off x="1511300" y="3725863"/>
            <a:ext cx="765175" cy="688975"/>
          </a:xfrm>
          <a:prstGeom prst="line">
            <a:avLst/>
          </a:prstGeom>
          <a:noFill/>
          <a:ln w="9360" cap="sq">
            <a:solidFill>
              <a:srgbClr val="0000C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546100" y="1647825"/>
            <a:ext cx="8666163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./analyze results*.dat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...a few minutes pass...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^C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./analyze results*.dat &amp;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fbcmd events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jobs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[1] ./analyze results01.dat results02.dat results03.dat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925513" y="841375"/>
            <a:ext cx="71088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Can stop, pause, and resume running processes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546100" y="1647825"/>
            <a:ext cx="8666163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./analyze results*.dat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...a few minutes pass...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^C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./analyze results*.dat &amp;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fbcmd events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jobs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[1] ./analyze results01.dat results02.dat results03.dat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925513" y="841375"/>
            <a:ext cx="71088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Can stop, pause, and resume running processes</a:t>
            </a:r>
          </a:p>
        </p:txBody>
      </p:sp>
      <p:sp>
        <p:nvSpPr>
          <p:cNvPr id="53252" name="AutoShape 3"/>
          <p:cNvSpPr>
            <a:spLocks noChangeArrowheads="1"/>
          </p:cNvSpPr>
          <p:nvPr/>
        </p:nvSpPr>
        <p:spPr bwMode="auto">
          <a:xfrm>
            <a:off x="892175" y="3635375"/>
            <a:ext cx="692150" cy="374650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3253" name="Line 4"/>
          <p:cNvSpPr>
            <a:spLocks noChangeShapeType="1"/>
          </p:cNvSpPr>
          <p:nvPr/>
        </p:nvSpPr>
        <p:spPr bwMode="auto">
          <a:xfrm flipH="1">
            <a:off x="1727200" y="3779838"/>
            <a:ext cx="2220913" cy="0"/>
          </a:xfrm>
          <a:prstGeom prst="line">
            <a:avLst/>
          </a:prstGeom>
          <a:noFill/>
          <a:ln w="9360" cap="sq">
            <a:solidFill>
              <a:srgbClr val="0000C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254" name="Text Box 5"/>
          <p:cNvSpPr txBox="1">
            <a:spLocks noChangeArrowheads="1"/>
          </p:cNvSpPr>
          <p:nvPr/>
        </p:nvSpPr>
        <p:spPr bwMode="auto">
          <a:xfrm>
            <a:off x="4117975" y="3492500"/>
            <a:ext cx="414813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Show background processes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546100" y="1647825"/>
            <a:ext cx="8666163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./analyze results*.dat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...a few minutes pass...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^C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./analyze results*.dat &amp;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fbcmd events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jobs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[1] ./analyze results01.dat results02.dat results03.dat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fg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925513" y="841375"/>
            <a:ext cx="71088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Can stop, pause, and resume running processes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/>
          <p:cNvSpPr txBox="1">
            <a:spLocks noChangeArrowheads="1"/>
          </p:cNvSpPr>
          <p:nvPr/>
        </p:nvSpPr>
        <p:spPr bwMode="auto">
          <a:xfrm>
            <a:off x="546100" y="1647825"/>
            <a:ext cx="8666163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./analyze results*.dat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...a few minutes pass...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^C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./analyze results*.dat &amp;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fbcmd events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jobs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[1] ./analyze results01.dat results02.dat results03.dat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fg</a:t>
            </a: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4579938" y="4284663"/>
            <a:ext cx="535781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Bring background job to foreground</a:t>
            </a:r>
          </a:p>
          <a:p>
            <a:pPr eaLnBrk="1">
              <a:lnSpc>
                <a:spcPct val="125000"/>
              </a:lnSpc>
              <a:buSzPct val="100000"/>
            </a:pPr>
            <a:endParaRPr lang="en-US" altLang="en-US">
              <a:solidFill>
                <a:srgbClr val="3333CC"/>
              </a:solidFill>
              <a:latin typeface="Calibri" panose="020F0502020204030204" pitchFamily="34" charset="0"/>
            </a:endParaRPr>
          </a:p>
        </p:txBody>
      </p:sp>
      <p:sp>
        <p:nvSpPr>
          <p:cNvPr id="57348" name="AutoShape 3"/>
          <p:cNvSpPr>
            <a:spLocks noChangeArrowheads="1"/>
          </p:cNvSpPr>
          <p:nvPr/>
        </p:nvSpPr>
        <p:spPr bwMode="auto">
          <a:xfrm>
            <a:off x="892175" y="4356100"/>
            <a:ext cx="461963" cy="4476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7349" name="Line 4"/>
          <p:cNvSpPr>
            <a:spLocks noChangeShapeType="1"/>
          </p:cNvSpPr>
          <p:nvPr/>
        </p:nvSpPr>
        <p:spPr bwMode="auto">
          <a:xfrm flipH="1">
            <a:off x="1524000" y="4573588"/>
            <a:ext cx="2998788" cy="1587"/>
          </a:xfrm>
          <a:prstGeom prst="line">
            <a:avLst/>
          </a:prstGeom>
          <a:noFill/>
          <a:ln w="9360" cap="sq">
            <a:solidFill>
              <a:srgbClr val="0000C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50" name="Text Box 5"/>
          <p:cNvSpPr txBox="1">
            <a:spLocks noChangeArrowheads="1"/>
          </p:cNvSpPr>
          <p:nvPr/>
        </p:nvSpPr>
        <p:spPr bwMode="auto">
          <a:xfrm>
            <a:off x="925513" y="841375"/>
            <a:ext cx="71088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Can stop, pause, and resume running processes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546100" y="1647825"/>
            <a:ext cx="8666163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./analyze results*.dat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...a few minutes pass...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^C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./analyze results*.dat &amp;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fbcmd events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jobs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[1] ./analyze results01.dat results02.dat results03.dat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fg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4579938" y="4284663"/>
            <a:ext cx="5357812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Bring background job to foreground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Use </a:t>
            </a:r>
            <a:r>
              <a:rPr lang="en-US" altLang="en-US">
                <a:solidFill>
                  <a:srgbClr val="3333CC"/>
                </a:solidFill>
                <a:latin typeface="Courier New" panose="02070309020205020404" pitchFamily="49" charset="0"/>
              </a:rPr>
              <a:t>fg %1</a:t>
            </a: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, </a:t>
            </a:r>
            <a:r>
              <a:rPr lang="en-US" altLang="en-US">
                <a:solidFill>
                  <a:srgbClr val="3333CC"/>
                </a:solidFill>
                <a:latin typeface="Courier New" panose="02070309020205020404" pitchFamily="49" charset="0"/>
              </a:rPr>
              <a:t>fg %2</a:t>
            </a: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, etc. if there are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several background jobs</a:t>
            </a:r>
          </a:p>
          <a:p>
            <a:pPr eaLnBrk="1">
              <a:lnSpc>
                <a:spcPct val="125000"/>
              </a:lnSpc>
              <a:buSzPct val="100000"/>
            </a:pPr>
            <a:endParaRPr lang="en-US" altLang="en-US">
              <a:solidFill>
                <a:srgbClr val="3333CC"/>
              </a:solidFill>
              <a:latin typeface="Calibri" panose="020F0502020204030204" pitchFamily="34" charset="0"/>
            </a:endParaRP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 flipH="1">
            <a:off x="1524000" y="4573588"/>
            <a:ext cx="2998788" cy="1587"/>
          </a:xfrm>
          <a:prstGeom prst="line">
            <a:avLst/>
          </a:prstGeom>
          <a:noFill/>
          <a:ln w="9360" cap="sq">
            <a:solidFill>
              <a:srgbClr val="0000C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925513" y="841375"/>
            <a:ext cx="71088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Can stop, pause, and resume running processes</a:t>
            </a:r>
          </a:p>
        </p:txBody>
      </p:sp>
      <p:sp>
        <p:nvSpPr>
          <p:cNvPr id="59398" name="AutoShape 3"/>
          <p:cNvSpPr>
            <a:spLocks noChangeArrowheads="1"/>
          </p:cNvSpPr>
          <p:nvPr/>
        </p:nvSpPr>
        <p:spPr bwMode="auto">
          <a:xfrm>
            <a:off x="892175" y="4356100"/>
            <a:ext cx="461963" cy="4476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546100" y="1647825"/>
            <a:ext cx="8666163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./analyze results*.dat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...a few minutes pass...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^C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./analyze results*.dat &amp;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fbcmd events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jobs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[1] ./analyze results01.dat results02.dat results03.dat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fg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...a few minutes pass...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4003675" y="5075238"/>
            <a:ext cx="53578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And finally it's done</a:t>
            </a:r>
          </a:p>
        </p:txBody>
      </p:sp>
      <p:sp>
        <p:nvSpPr>
          <p:cNvPr id="61444" name="Line 3"/>
          <p:cNvSpPr>
            <a:spLocks noChangeShapeType="1"/>
          </p:cNvSpPr>
          <p:nvPr/>
        </p:nvSpPr>
        <p:spPr bwMode="auto">
          <a:xfrm flipH="1">
            <a:off x="1236663" y="5364163"/>
            <a:ext cx="2538412" cy="1587"/>
          </a:xfrm>
          <a:prstGeom prst="line">
            <a:avLst/>
          </a:prstGeom>
          <a:noFill/>
          <a:ln w="9360" cap="sq">
            <a:solidFill>
              <a:srgbClr val="0000C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088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Can stop, pause, and resume running processes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427912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^Z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to pause a program that's already running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386637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^Z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to pause a program that's already running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fg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to resume it in the foreground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1995488" y="987425"/>
            <a:ext cx="85407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914400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3200400" y="1554163"/>
            <a:ext cx="63325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wc –l *.pdb | sort -n | head -n 1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386637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^Z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to pause a program that's already running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fg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to resume it in the foreground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Or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bg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to resume it as a background job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546100" y="2798763"/>
            <a:ext cx="866616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./analyze results01.dat</a:t>
            </a: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925513" y="841375"/>
            <a:ext cx="7386637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^Z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to pause a program that's already running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fg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to resume it in the foreground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Or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bg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to resume it as a background job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/>
          <p:cNvSpPr txBox="1">
            <a:spLocks noChangeArrowheads="1"/>
          </p:cNvSpPr>
          <p:nvPr/>
        </p:nvSpPr>
        <p:spPr bwMode="auto">
          <a:xfrm>
            <a:off x="546100" y="2798763"/>
            <a:ext cx="866616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./analyze results01.dat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^Z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[1]  Stopped   ./analyze results01.dat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925513" y="841375"/>
            <a:ext cx="7386637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^Z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to pause a program that's already running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fg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to resume it in the foreground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Or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bg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to resume it as a background job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546100" y="2798763"/>
            <a:ext cx="866616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./analyze results01.dat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^Z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[1]  Stopped   ./analyze results01.dat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bg %1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925513" y="841375"/>
            <a:ext cx="7386637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^Z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to pause a program that's already running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fg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to resume it in the foreground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Or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bg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to resume it as a background job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46100" y="2798763"/>
            <a:ext cx="866616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./analyze results01.dat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^Z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[1]  Stopped   ./analyze results01.dat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bg %1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jobs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[1] ./analyze results01.dat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925513" y="841375"/>
            <a:ext cx="7386637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^Z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to pause a program that's already running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fg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to resume it in the foreground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Or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bg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to resume it as a background job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46100" y="2798763"/>
            <a:ext cx="866616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./analyze results01.dat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^Z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[1]  Stopped   ./analyze results01.dat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bg %1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jobs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[1] ./analyze results01.dat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kill %1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925513" y="841375"/>
            <a:ext cx="7386637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^Z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to pause a program that's already running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fg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to resume it in the foreground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Or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bg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to resume it as a background job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031037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Job control mattered a lot when users only had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one terminal window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080250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Job control mattered a lot when users only had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one terminal window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Less important now: just open another window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183437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Job control mattered a lot when users only had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one terminal window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Less important now: just open another window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Still useful when running programs remotely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4219575" y="4883150"/>
            <a:ext cx="17208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SzPct val="100000"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August 2010</a:t>
            </a:r>
          </a:p>
        </p:txBody>
      </p:sp>
      <p:sp>
        <p:nvSpPr>
          <p:cNvPr id="86020" name="Text Box 3"/>
          <p:cNvSpPr txBox="1">
            <a:spLocks noChangeArrowheads="1"/>
          </p:cNvSpPr>
          <p:nvPr/>
        </p:nvSpPr>
        <p:spPr bwMode="auto">
          <a:xfrm>
            <a:off x="4284663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SzPct val="100000"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3983038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SzPct val="100000"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860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3" name="Text Box 6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02000"/>
              </a:lnSpc>
              <a:buSzPct val="100000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SzPct val="100000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SzPct val="100000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1995488" y="987425"/>
            <a:ext cx="85407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914400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445125" y="4298950"/>
            <a:ext cx="4889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wc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3200400" y="1554163"/>
            <a:ext cx="63325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wc –l *.pdb | sort -n | head -n 1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6884988" y="4298950"/>
            <a:ext cx="4889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sort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7920038" y="4298950"/>
            <a:ext cx="115093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head</a:t>
            </a:r>
          </a:p>
        </p:txBody>
      </p:sp>
      <p:sp>
        <p:nvSpPr>
          <p:cNvPr id="14345" name="AutoShape 12"/>
          <p:cNvSpPr>
            <a:spLocks noChangeArrowheads="1"/>
          </p:cNvSpPr>
          <p:nvPr/>
        </p:nvSpPr>
        <p:spPr bwMode="auto">
          <a:xfrm>
            <a:off x="5229225" y="3498850"/>
            <a:ext cx="873125" cy="800100"/>
          </a:xfrm>
          <a:prstGeom prst="octagon">
            <a:avLst>
              <a:gd name="adj" fmla="val 29287"/>
            </a:avLst>
          </a:prstGeom>
          <a:noFill/>
          <a:ln w="9360" cap="sq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46" name="AutoShape 13"/>
          <p:cNvSpPr>
            <a:spLocks noChangeArrowheads="1"/>
          </p:cNvSpPr>
          <p:nvPr/>
        </p:nvSpPr>
        <p:spPr bwMode="auto">
          <a:xfrm>
            <a:off x="4867275" y="3790950"/>
            <a:ext cx="290513" cy="219075"/>
          </a:xfrm>
          <a:prstGeom prst="rightArrow">
            <a:avLst>
              <a:gd name="adj1" fmla="val 50000"/>
              <a:gd name="adj2" fmla="val 33152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47" name="AutoShape 14"/>
          <p:cNvSpPr>
            <a:spLocks noChangeArrowheads="1"/>
          </p:cNvSpPr>
          <p:nvPr/>
        </p:nvSpPr>
        <p:spPr bwMode="auto">
          <a:xfrm>
            <a:off x="6248400" y="3790950"/>
            <a:ext cx="290513" cy="219075"/>
          </a:xfrm>
          <a:prstGeom prst="rightArrow">
            <a:avLst>
              <a:gd name="adj1" fmla="val 50000"/>
              <a:gd name="adj2" fmla="val 33152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48" name="AutoShape 19"/>
          <p:cNvSpPr>
            <a:spLocks noChangeArrowheads="1"/>
          </p:cNvSpPr>
          <p:nvPr/>
        </p:nvSpPr>
        <p:spPr bwMode="auto">
          <a:xfrm>
            <a:off x="6684963" y="3498850"/>
            <a:ext cx="873125" cy="800100"/>
          </a:xfrm>
          <a:prstGeom prst="octagon">
            <a:avLst>
              <a:gd name="adj" fmla="val 29287"/>
            </a:avLst>
          </a:prstGeom>
          <a:noFill/>
          <a:ln w="9360" cap="sq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49" name="AutoShape 20"/>
          <p:cNvSpPr>
            <a:spLocks noChangeArrowheads="1"/>
          </p:cNvSpPr>
          <p:nvPr/>
        </p:nvSpPr>
        <p:spPr bwMode="auto">
          <a:xfrm>
            <a:off x="7666038" y="3790950"/>
            <a:ext cx="290512" cy="219075"/>
          </a:xfrm>
          <a:prstGeom prst="rightArrow">
            <a:avLst>
              <a:gd name="adj1" fmla="val 50000"/>
              <a:gd name="adj2" fmla="val 33152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50" name="AutoShape 25"/>
          <p:cNvSpPr>
            <a:spLocks noChangeArrowheads="1"/>
          </p:cNvSpPr>
          <p:nvPr/>
        </p:nvSpPr>
        <p:spPr bwMode="auto">
          <a:xfrm>
            <a:off x="8066088" y="3498850"/>
            <a:ext cx="873125" cy="800100"/>
          </a:xfrm>
          <a:prstGeom prst="octagon">
            <a:avLst>
              <a:gd name="adj" fmla="val 29287"/>
            </a:avLst>
          </a:prstGeom>
          <a:noFill/>
          <a:ln w="9360" cap="sq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51" name="AutoShape 26"/>
          <p:cNvSpPr>
            <a:spLocks noChangeArrowheads="1"/>
          </p:cNvSpPr>
          <p:nvPr/>
        </p:nvSpPr>
        <p:spPr bwMode="auto">
          <a:xfrm>
            <a:off x="9012238" y="3790950"/>
            <a:ext cx="290512" cy="219075"/>
          </a:xfrm>
          <a:prstGeom prst="rightArrow">
            <a:avLst>
              <a:gd name="adj1" fmla="val 50000"/>
              <a:gd name="adj2" fmla="val 33152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4352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3" y="2373313"/>
            <a:ext cx="5715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3" name="AutoShape 28"/>
          <p:cNvSpPr>
            <a:spLocks noChangeArrowheads="1"/>
          </p:cNvSpPr>
          <p:nvPr/>
        </p:nvSpPr>
        <p:spPr bwMode="auto">
          <a:xfrm>
            <a:off x="6648450" y="2227263"/>
            <a:ext cx="871538" cy="800100"/>
          </a:xfrm>
          <a:prstGeom prst="octagon">
            <a:avLst>
              <a:gd name="adj" fmla="val 29287"/>
            </a:avLst>
          </a:prstGeom>
          <a:noFill/>
          <a:ln w="9360" cap="sq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 smtClean="0">
                <a:solidFill>
                  <a:srgbClr val="000000"/>
                </a:solidFill>
              </a:rPr>
              <a:t>Job Control</a:t>
            </a:r>
            <a:endParaRPr lang="en-GB" altLang="en-US" sz="6000" smtClean="0"/>
          </a:p>
        </p:txBody>
      </p:sp>
      <p:sp>
        <p:nvSpPr>
          <p:cNvPr id="88067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smtClean="0">
                <a:solidFill>
                  <a:srgbClr val="000000"/>
                </a:solidFill>
              </a:rPr>
              <a:t>Variables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"/>
          <p:cNvSpPr txBox="1">
            <a:spLocks noChangeArrowheads="1"/>
          </p:cNvSpPr>
          <p:nvPr/>
        </p:nvSpPr>
        <p:spPr bwMode="auto">
          <a:xfrm>
            <a:off x="2222500" y="1376363"/>
            <a:ext cx="854075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890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1"/>
          <p:cNvSpPr txBox="1">
            <a:spLocks noChangeArrowheads="1"/>
          </p:cNvSpPr>
          <p:nvPr/>
        </p:nvSpPr>
        <p:spPr bwMode="auto">
          <a:xfrm>
            <a:off x="2222500" y="1376363"/>
            <a:ext cx="854075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911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Text Box 4"/>
          <p:cNvSpPr txBox="1">
            <a:spLocks noChangeArrowheads="1"/>
          </p:cNvSpPr>
          <p:nvPr/>
        </p:nvSpPr>
        <p:spPr bwMode="auto">
          <a:xfrm>
            <a:off x="4752975" y="1376363"/>
            <a:ext cx="3359150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The shell is a program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1"/>
          <p:cNvSpPr txBox="1">
            <a:spLocks noChangeArrowheads="1"/>
          </p:cNvSpPr>
          <p:nvPr/>
        </p:nvSpPr>
        <p:spPr bwMode="auto">
          <a:xfrm>
            <a:off x="2222500" y="1376363"/>
            <a:ext cx="854075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931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9" name="Text Box 4"/>
          <p:cNvSpPr txBox="1">
            <a:spLocks noChangeArrowheads="1"/>
          </p:cNvSpPr>
          <p:nvPr/>
        </p:nvSpPr>
        <p:spPr bwMode="auto">
          <a:xfrm>
            <a:off x="4752975" y="1376363"/>
            <a:ext cx="3359150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The shell is a program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It has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"/>
          <p:cNvSpPr txBox="1">
            <a:spLocks noChangeArrowheads="1"/>
          </p:cNvSpPr>
          <p:nvPr/>
        </p:nvSpPr>
        <p:spPr bwMode="auto">
          <a:xfrm>
            <a:off x="2222500" y="1376363"/>
            <a:ext cx="854075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952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7" name="Text Box 4"/>
          <p:cNvSpPr txBox="1">
            <a:spLocks noChangeArrowheads="1"/>
          </p:cNvSpPr>
          <p:nvPr/>
        </p:nvSpPr>
        <p:spPr bwMode="auto">
          <a:xfrm>
            <a:off x="4752975" y="1376363"/>
            <a:ext cx="3482975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The shell is a program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It has variables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Changing their values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changes its behavior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1"/>
          <p:cNvSpPr txBox="1">
            <a:spLocks noChangeArrowheads="1"/>
          </p:cNvSpPr>
          <p:nvPr/>
        </p:nvSpPr>
        <p:spPr bwMode="auto">
          <a:xfrm>
            <a:off x="546100" y="841375"/>
            <a:ext cx="8666163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set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COMPUTERNAME=TURING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HOME=/home/vlad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HOMEDRIVE=C: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HOSTNAME=TURING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HOSTTYPE=i686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MANPATH=/usr/local/man:/usr/share/man:/usr/man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NUMBER_OF_PROCESSORS=4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OS=Windows_NT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PATH=/usr/local/bin:/usr/bin:/bin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PWD=/home/vlad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UID=1000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USERNAME=vlad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1"/>
          <p:cNvSpPr txBox="1">
            <a:spLocks noChangeArrowheads="1"/>
          </p:cNvSpPr>
          <p:nvPr/>
        </p:nvSpPr>
        <p:spPr bwMode="auto">
          <a:xfrm>
            <a:off x="546100" y="841375"/>
            <a:ext cx="8666163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set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COMPUTERNAME=TURING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HOME=/home/vlad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HOMEDRIVE=C: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HOSTNAME=TURING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HOSTTYPE=i686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MANPATH=/usr/local/man:/usr/share/man:/usr/man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NUMBER_OF_PROCESSORS=4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OS=Windows_NT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PATH=/usr/local/bin:/usr/bin:/bin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PWD=/home/vlad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UID=1000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USERNAME=vlad</a:t>
            </a:r>
          </a:p>
        </p:txBody>
      </p:sp>
      <p:sp>
        <p:nvSpPr>
          <p:cNvPr id="99331" name="Text Box 2"/>
          <p:cNvSpPr txBox="1">
            <a:spLocks noChangeArrowheads="1"/>
          </p:cNvSpPr>
          <p:nvPr/>
        </p:nvSpPr>
        <p:spPr bwMode="auto">
          <a:xfrm>
            <a:off x="3600450" y="841375"/>
            <a:ext cx="5068888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With no arguments, shows all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variables and their values</a:t>
            </a:r>
          </a:p>
        </p:txBody>
      </p:sp>
      <p:sp>
        <p:nvSpPr>
          <p:cNvPr id="99332" name="Line 3"/>
          <p:cNvSpPr>
            <a:spLocks noChangeShapeType="1"/>
          </p:cNvSpPr>
          <p:nvPr/>
        </p:nvSpPr>
        <p:spPr bwMode="auto">
          <a:xfrm flipH="1">
            <a:off x="1582738" y="1130300"/>
            <a:ext cx="1903412" cy="1588"/>
          </a:xfrm>
          <a:prstGeom prst="line">
            <a:avLst/>
          </a:prstGeom>
          <a:noFill/>
          <a:ln w="9360" cap="sq">
            <a:solidFill>
              <a:srgbClr val="0000C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9333" name="AutoShape 4"/>
          <p:cNvSpPr>
            <a:spLocks noChangeArrowheads="1"/>
          </p:cNvSpPr>
          <p:nvPr/>
        </p:nvSpPr>
        <p:spPr bwMode="auto">
          <a:xfrm>
            <a:off x="835025" y="900113"/>
            <a:ext cx="576263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1"/>
          <p:cNvSpPr txBox="1">
            <a:spLocks noChangeArrowheads="1"/>
          </p:cNvSpPr>
          <p:nvPr/>
        </p:nvSpPr>
        <p:spPr bwMode="auto">
          <a:xfrm>
            <a:off x="546100" y="841375"/>
            <a:ext cx="8666163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set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COMPUTERNAME=TURING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HOME=/home/vlad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HOMEDRIVE=C: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HOSTNAME=TURING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HOSTTYPE=i686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MANPATH=/usr/local/man:/usr/share/man:/usr/man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NUMBER_OF_PROCESSORS=4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OS=Windows_NT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PATH=/usr/local/bin:/usr/bin:/bin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PWD=/home/vlad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UID=1000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USERNAME=vlad</a:t>
            </a:r>
          </a:p>
        </p:txBody>
      </p:sp>
      <p:sp>
        <p:nvSpPr>
          <p:cNvPr id="101379" name="Line 2"/>
          <p:cNvSpPr>
            <a:spLocks noChangeShapeType="1"/>
          </p:cNvSpPr>
          <p:nvPr/>
        </p:nvSpPr>
        <p:spPr bwMode="auto">
          <a:xfrm flipH="1">
            <a:off x="2557463" y="1096963"/>
            <a:ext cx="1009650" cy="182562"/>
          </a:xfrm>
          <a:prstGeom prst="line">
            <a:avLst/>
          </a:prstGeom>
          <a:noFill/>
          <a:ln w="9360" cap="sq">
            <a:solidFill>
              <a:srgbClr val="0000C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1380" name="AutoShape 3"/>
          <p:cNvSpPr>
            <a:spLocks noChangeArrowheads="1"/>
          </p:cNvSpPr>
          <p:nvPr/>
        </p:nvSpPr>
        <p:spPr bwMode="auto">
          <a:xfrm>
            <a:off x="604838" y="1246188"/>
            <a:ext cx="1863725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1381" name="Text Box 4"/>
          <p:cNvSpPr txBox="1">
            <a:spLocks noChangeArrowheads="1"/>
          </p:cNvSpPr>
          <p:nvPr/>
        </p:nvSpPr>
        <p:spPr bwMode="auto">
          <a:xfrm>
            <a:off x="3600450" y="841375"/>
            <a:ext cx="5068888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Standard to use upper-case names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1"/>
          <p:cNvSpPr txBox="1">
            <a:spLocks noChangeArrowheads="1"/>
          </p:cNvSpPr>
          <p:nvPr/>
        </p:nvSpPr>
        <p:spPr bwMode="auto">
          <a:xfrm>
            <a:off x="546100" y="841375"/>
            <a:ext cx="8666163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set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COMPUTERNAME=TURING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HOME=/home/vlad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HOMEDRIVE=C: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HOSTNAME=TURING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HOSTTYPE=i686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MANPATH=/usr/local/man:/usr/share/man:/usr/man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NUMBER_OF_PROCESSORS=4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OS=Windows_NT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PATH=/usr/local/bin:/usr/bin:/bin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PWD=/home/vlad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UID=1000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USERNAME=vlad</a:t>
            </a:r>
          </a:p>
        </p:txBody>
      </p:sp>
      <p:sp>
        <p:nvSpPr>
          <p:cNvPr id="103427" name="Line 2"/>
          <p:cNvSpPr>
            <a:spLocks noChangeShapeType="1"/>
          </p:cNvSpPr>
          <p:nvPr/>
        </p:nvSpPr>
        <p:spPr bwMode="auto">
          <a:xfrm flipH="1">
            <a:off x="3746500" y="1189038"/>
            <a:ext cx="735013" cy="182562"/>
          </a:xfrm>
          <a:prstGeom prst="line">
            <a:avLst/>
          </a:prstGeom>
          <a:noFill/>
          <a:ln w="9360" cap="sq">
            <a:solidFill>
              <a:srgbClr val="0000C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428" name="AutoShape 3"/>
          <p:cNvSpPr>
            <a:spLocks noChangeArrowheads="1"/>
          </p:cNvSpPr>
          <p:nvPr/>
        </p:nvSpPr>
        <p:spPr bwMode="auto">
          <a:xfrm>
            <a:off x="2563813" y="1189038"/>
            <a:ext cx="1093787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429" name="Text Box 4"/>
          <p:cNvSpPr txBox="1">
            <a:spLocks noChangeArrowheads="1"/>
          </p:cNvSpPr>
          <p:nvPr/>
        </p:nvSpPr>
        <p:spPr bwMode="auto">
          <a:xfrm>
            <a:off x="4464050" y="841375"/>
            <a:ext cx="5068888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All values are strings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1"/>
          <p:cNvSpPr txBox="1">
            <a:spLocks noChangeArrowheads="1"/>
          </p:cNvSpPr>
          <p:nvPr/>
        </p:nvSpPr>
        <p:spPr bwMode="auto">
          <a:xfrm>
            <a:off x="546100" y="841375"/>
            <a:ext cx="8666163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set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COMPUTERNAME=TURING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HOME=/home/vlad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HOMEDRIVE=C: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HOSTNAME=TURING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HOSTTYPE=i686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MANPATH=/usr/local/man:/usr/share/man:/usr/man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NUMBER_OF_PROCESSORS=4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OS=Windows_NT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PATH=/usr/local/bin:/usr/bin:/bin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PWD=/home/vlad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UID=1000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USERNAME=vlad</a:t>
            </a:r>
          </a:p>
        </p:txBody>
      </p:sp>
      <p:sp>
        <p:nvSpPr>
          <p:cNvPr id="105475" name="Line 2"/>
          <p:cNvSpPr>
            <a:spLocks noChangeShapeType="1"/>
          </p:cNvSpPr>
          <p:nvPr/>
        </p:nvSpPr>
        <p:spPr bwMode="auto">
          <a:xfrm flipH="1">
            <a:off x="3746500" y="1189038"/>
            <a:ext cx="735013" cy="182562"/>
          </a:xfrm>
          <a:prstGeom prst="line">
            <a:avLst/>
          </a:prstGeom>
          <a:noFill/>
          <a:ln w="9360" cap="sq">
            <a:solidFill>
              <a:srgbClr val="0000C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476" name="AutoShape 3"/>
          <p:cNvSpPr>
            <a:spLocks noChangeArrowheads="1"/>
          </p:cNvSpPr>
          <p:nvPr/>
        </p:nvSpPr>
        <p:spPr bwMode="auto">
          <a:xfrm>
            <a:off x="2563813" y="1189038"/>
            <a:ext cx="1093787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5477" name="Text Box 4"/>
          <p:cNvSpPr txBox="1">
            <a:spLocks noChangeArrowheads="1"/>
          </p:cNvSpPr>
          <p:nvPr/>
        </p:nvSpPr>
        <p:spPr bwMode="auto">
          <a:xfrm>
            <a:off x="4464050" y="841375"/>
            <a:ext cx="5068888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All values are strings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Programs must convert to other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types when/as necessary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1995488" y="987425"/>
            <a:ext cx="85407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914400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5445125" y="4298950"/>
            <a:ext cx="4889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wc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3200400" y="1554163"/>
            <a:ext cx="63325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wc –l *.pdb | sort -n | head -n 1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884988" y="4298950"/>
            <a:ext cx="4889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sort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7920038" y="4298950"/>
            <a:ext cx="115093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head</a:t>
            </a:r>
          </a:p>
        </p:txBody>
      </p:sp>
      <p:sp>
        <p:nvSpPr>
          <p:cNvPr id="16393" name="AutoShape 12"/>
          <p:cNvSpPr>
            <a:spLocks noChangeArrowheads="1"/>
          </p:cNvSpPr>
          <p:nvPr/>
        </p:nvSpPr>
        <p:spPr bwMode="auto">
          <a:xfrm>
            <a:off x="5229225" y="3498850"/>
            <a:ext cx="873125" cy="800100"/>
          </a:xfrm>
          <a:prstGeom prst="octagon">
            <a:avLst>
              <a:gd name="adj" fmla="val 29287"/>
            </a:avLst>
          </a:prstGeom>
          <a:noFill/>
          <a:ln w="9360" cap="sq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394" name="AutoShape 13"/>
          <p:cNvSpPr>
            <a:spLocks noChangeArrowheads="1"/>
          </p:cNvSpPr>
          <p:nvPr/>
        </p:nvSpPr>
        <p:spPr bwMode="auto">
          <a:xfrm>
            <a:off x="4867275" y="3790950"/>
            <a:ext cx="290513" cy="219075"/>
          </a:xfrm>
          <a:prstGeom prst="rightArrow">
            <a:avLst>
              <a:gd name="adj1" fmla="val 50000"/>
              <a:gd name="adj2" fmla="val 33152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395" name="AutoShape 14"/>
          <p:cNvSpPr>
            <a:spLocks noChangeArrowheads="1"/>
          </p:cNvSpPr>
          <p:nvPr/>
        </p:nvSpPr>
        <p:spPr bwMode="auto">
          <a:xfrm>
            <a:off x="6248400" y="3790950"/>
            <a:ext cx="290513" cy="219075"/>
          </a:xfrm>
          <a:prstGeom prst="rightArrow">
            <a:avLst>
              <a:gd name="adj1" fmla="val 50000"/>
              <a:gd name="adj2" fmla="val 33152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396" name="AutoShape 19"/>
          <p:cNvSpPr>
            <a:spLocks noChangeArrowheads="1"/>
          </p:cNvSpPr>
          <p:nvPr/>
        </p:nvSpPr>
        <p:spPr bwMode="auto">
          <a:xfrm>
            <a:off x="6684963" y="3498850"/>
            <a:ext cx="873125" cy="800100"/>
          </a:xfrm>
          <a:prstGeom prst="octagon">
            <a:avLst>
              <a:gd name="adj" fmla="val 29287"/>
            </a:avLst>
          </a:prstGeom>
          <a:noFill/>
          <a:ln w="9360" cap="sq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397" name="AutoShape 20"/>
          <p:cNvSpPr>
            <a:spLocks noChangeArrowheads="1"/>
          </p:cNvSpPr>
          <p:nvPr/>
        </p:nvSpPr>
        <p:spPr bwMode="auto">
          <a:xfrm>
            <a:off x="7666038" y="3790950"/>
            <a:ext cx="290512" cy="219075"/>
          </a:xfrm>
          <a:prstGeom prst="rightArrow">
            <a:avLst>
              <a:gd name="adj1" fmla="val 50000"/>
              <a:gd name="adj2" fmla="val 33152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398" name="AutoShape 25"/>
          <p:cNvSpPr>
            <a:spLocks noChangeArrowheads="1"/>
          </p:cNvSpPr>
          <p:nvPr/>
        </p:nvSpPr>
        <p:spPr bwMode="auto">
          <a:xfrm>
            <a:off x="8066088" y="3498850"/>
            <a:ext cx="873125" cy="800100"/>
          </a:xfrm>
          <a:prstGeom prst="octagon">
            <a:avLst>
              <a:gd name="adj" fmla="val 29287"/>
            </a:avLst>
          </a:prstGeom>
          <a:noFill/>
          <a:ln w="9360" cap="sq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399" name="AutoShape 26"/>
          <p:cNvSpPr>
            <a:spLocks noChangeArrowheads="1"/>
          </p:cNvSpPr>
          <p:nvPr/>
        </p:nvSpPr>
        <p:spPr bwMode="auto">
          <a:xfrm>
            <a:off x="9012238" y="3790950"/>
            <a:ext cx="290512" cy="219075"/>
          </a:xfrm>
          <a:prstGeom prst="rightArrow">
            <a:avLst>
              <a:gd name="adj1" fmla="val 50000"/>
              <a:gd name="adj2" fmla="val 33152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6400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3" y="2373313"/>
            <a:ext cx="5715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1" name="AutoShape 28"/>
          <p:cNvSpPr>
            <a:spLocks noChangeArrowheads="1"/>
          </p:cNvSpPr>
          <p:nvPr/>
        </p:nvSpPr>
        <p:spPr bwMode="auto">
          <a:xfrm>
            <a:off x="6648450" y="2227263"/>
            <a:ext cx="871538" cy="800100"/>
          </a:xfrm>
          <a:prstGeom prst="octagon">
            <a:avLst>
              <a:gd name="adj" fmla="val 29287"/>
            </a:avLst>
          </a:prstGeom>
          <a:noFill/>
          <a:ln w="9360" cap="sq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02" name="Text Box 29"/>
          <p:cNvSpPr txBox="1">
            <a:spLocks noChangeArrowheads="1"/>
          </p:cNvSpPr>
          <p:nvPr/>
        </p:nvSpPr>
        <p:spPr bwMode="auto">
          <a:xfrm>
            <a:off x="4430713" y="5681663"/>
            <a:ext cx="48815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SzPct val="100000"/>
            </a:pPr>
            <a:r>
              <a:rPr lang="en-US" altLang="en-US" sz="2800" i="1">
                <a:solidFill>
                  <a:srgbClr val="000000"/>
                </a:solidFill>
                <a:latin typeface="Calibri" panose="020F0502020204030204" pitchFamily="34" charset="0"/>
              </a:rPr>
              <a:t>Control programs while they run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"/>
          <p:cNvSpPr txBox="1">
            <a:spLocks noChangeArrowheads="1"/>
          </p:cNvSpPr>
          <p:nvPr/>
        </p:nvSpPr>
        <p:spPr bwMode="auto">
          <a:xfrm>
            <a:off x="546100" y="841375"/>
            <a:ext cx="8666163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set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COMPUTERNAME=TURING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HOME=/home/vlad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HOMEDRIVE=C: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HOSTNAME=TURING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HOSTTYPE=i686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MANPATH=/usr/local/man:/usr/share/man:/usr/man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NUMBER_OF_PROCESSORS=4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OS=Windows_NT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PATH=/usr/local/bin:/usr/bin:/bin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PWD=/home/vlad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UID=1000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USERNAME=vlad</a:t>
            </a:r>
          </a:p>
        </p:txBody>
      </p:sp>
      <p:sp>
        <p:nvSpPr>
          <p:cNvPr id="107523" name="AutoShape 2"/>
          <p:cNvSpPr>
            <a:spLocks noChangeArrowheads="1"/>
          </p:cNvSpPr>
          <p:nvPr/>
        </p:nvSpPr>
        <p:spPr bwMode="auto">
          <a:xfrm>
            <a:off x="3825875" y="3475038"/>
            <a:ext cx="288925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7524" name="Text Box 3"/>
          <p:cNvSpPr txBox="1">
            <a:spLocks noChangeArrowheads="1"/>
          </p:cNvSpPr>
          <p:nvPr/>
        </p:nvSpPr>
        <p:spPr bwMode="auto">
          <a:xfrm>
            <a:off x="5213350" y="2109788"/>
            <a:ext cx="380206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ourier New" panose="02070309020205020404" pitchFamily="49" charset="0"/>
              </a:rPr>
              <a:t>int(string)</a:t>
            </a: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 for numbers</a:t>
            </a:r>
          </a:p>
        </p:txBody>
      </p:sp>
      <p:sp>
        <p:nvSpPr>
          <p:cNvPr id="107525" name="AutoShape 4"/>
          <p:cNvSpPr>
            <a:spLocks noChangeArrowheads="1"/>
          </p:cNvSpPr>
          <p:nvPr/>
        </p:nvSpPr>
        <p:spPr bwMode="auto">
          <a:xfrm>
            <a:off x="1189038" y="5026025"/>
            <a:ext cx="749300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4277" name="Freeform 5"/>
          <p:cNvSpPr>
            <a:spLocks/>
          </p:cNvSpPr>
          <p:nvPr/>
        </p:nvSpPr>
        <p:spPr bwMode="auto">
          <a:xfrm>
            <a:off x="4206875" y="2770188"/>
            <a:ext cx="2305050" cy="979487"/>
          </a:xfrm>
          <a:custGeom>
            <a:avLst/>
            <a:gdLst>
              <a:gd name="T0" fmla="*/ 2091222128 w 2540"/>
              <a:gd name="T1" fmla="*/ 0 h 654"/>
              <a:gd name="T2" fmla="*/ 1643338208 w 2540"/>
              <a:gd name="T3" fmla="*/ 1223040786 h 654"/>
              <a:gd name="T4" fmla="*/ 0 w 2540"/>
              <a:gd name="T5" fmla="*/ 1467648943 h 6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40" h="654">
                <a:moveTo>
                  <a:pt x="2540" y="0"/>
                </a:moveTo>
                <a:cubicBezTo>
                  <a:pt x="2479" y="218"/>
                  <a:pt x="2419" y="436"/>
                  <a:pt x="1996" y="545"/>
                </a:cubicBezTo>
                <a:cubicBezTo>
                  <a:pt x="1573" y="654"/>
                  <a:pt x="786" y="654"/>
                  <a:pt x="0" y="654"/>
                </a:cubicBezTo>
              </a:path>
            </a:pathLst>
          </a:custGeom>
          <a:noFill/>
          <a:ln w="9360" cap="sq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/>
          </a:p>
        </p:txBody>
      </p:sp>
      <p:sp>
        <p:nvSpPr>
          <p:cNvPr id="54278" name="Freeform 6"/>
          <p:cNvSpPr>
            <a:spLocks/>
          </p:cNvSpPr>
          <p:nvPr/>
        </p:nvSpPr>
        <p:spPr bwMode="auto">
          <a:xfrm>
            <a:off x="2078038" y="2468563"/>
            <a:ext cx="7431087" cy="2824162"/>
          </a:xfrm>
          <a:custGeom>
            <a:avLst/>
            <a:gdLst>
              <a:gd name="T0" fmla="*/ 2147483647 w 4742"/>
              <a:gd name="T1" fmla="*/ 0 h 1748"/>
              <a:gd name="T2" fmla="*/ 2147483647 w 4742"/>
              <a:gd name="T3" fmla="*/ 2147483647 h 1748"/>
              <a:gd name="T4" fmla="*/ 2147483647 w 4742"/>
              <a:gd name="T5" fmla="*/ 2147483647 h 1748"/>
              <a:gd name="T6" fmla="*/ 0 w 4742"/>
              <a:gd name="T7" fmla="*/ 2147483647 h 17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42" h="1748">
                <a:moveTo>
                  <a:pt x="3266" y="0"/>
                </a:moveTo>
                <a:cubicBezTo>
                  <a:pt x="3822" y="284"/>
                  <a:pt x="4379" y="569"/>
                  <a:pt x="4500" y="835"/>
                </a:cubicBezTo>
                <a:cubicBezTo>
                  <a:pt x="4621" y="1101"/>
                  <a:pt x="4742" y="1446"/>
                  <a:pt x="3992" y="1597"/>
                </a:cubicBezTo>
                <a:cubicBezTo>
                  <a:pt x="3242" y="1748"/>
                  <a:pt x="1621" y="1745"/>
                  <a:pt x="0" y="1742"/>
                </a:cubicBezTo>
              </a:path>
            </a:pathLst>
          </a:custGeom>
          <a:noFill/>
          <a:ln w="9360" cap="sq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1"/>
          <p:cNvSpPr txBox="1">
            <a:spLocks noChangeArrowheads="1"/>
          </p:cNvSpPr>
          <p:nvPr/>
        </p:nvSpPr>
        <p:spPr bwMode="auto">
          <a:xfrm>
            <a:off x="546100" y="841375"/>
            <a:ext cx="8666163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set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COMPUTERNAME=TURING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HOME=/home/vlad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HOMEDRIVE=C: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HOSTNAME=TURING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HOSTTYPE=i686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MANPATH=/usr/local/man:/usr/share/man:/usr/man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NUMBER_OF_PROCESSORS=4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OS=Windows_NT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PATH=/usr/local/bin:/usr/bin:/bin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PWD=/home/vlad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UID=1000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USERNAME=vlad</a:t>
            </a:r>
          </a:p>
        </p:txBody>
      </p:sp>
      <p:sp>
        <p:nvSpPr>
          <p:cNvPr id="109571" name="AutoShape 2"/>
          <p:cNvSpPr>
            <a:spLocks noChangeArrowheads="1"/>
          </p:cNvSpPr>
          <p:nvPr/>
        </p:nvSpPr>
        <p:spPr bwMode="auto">
          <a:xfrm>
            <a:off x="1846263" y="3105150"/>
            <a:ext cx="6016625" cy="552450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9572" name="Text Box 3"/>
          <p:cNvSpPr txBox="1">
            <a:spLocks noChangeArrowheads="1"/>
          </p:cNvSpPr>
          <p:nvPr/>
        </p:nvSpPr>
        <p:spPr bwMode="auto">
          <a:xfrm>
            <a:off x="5213350" y="2109788"/>
            <a:ext cx="380206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ourier New" panose="02070309020205020404" pitchFamily="49" charset="0"/>
              </a:rPr>
              <a:t>split(':')</a:t>
            </a: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 for lists</a:t>
            </a:r>
          </a:p>
        </p:txBody>
      </p:sp>
      <p:sp>
        <p:nvSpPr>
          <p:cNvPr id="109573" name="Line 4"/>
          <p:cNvSpPr>
            <a:spLocks noChangeShapeType="1"/>
          </p:cNvSpPr>
          <p:nvPr/>
        </p:nvSpPr>
        <p:spPr bwMode="auto">
          <a:xfrm flipH="1">
            <a:off x="5302250" y="2560638"/>
            <a:ext cx="917575" cy="1554162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574" name="Line 5"/>
          <p:cNvSpPr>
            <a:spLocks noChangeShapeType="1"/>
          </p:cNvSpPr>
          <p:nvPr/>
        </p:nvSpPr>
        <p:spPr bwMode="auto">
          <a:xfrm>
            <a:off x="6400800" y="2560638"/>
            <a:ext cx="368300" cy="457200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575" name="AutoShape 6"/>
          <p:cNvSpPr>
            <a:spLocks noChangeArrowheads="1"/>
          </p:cNvSpPr>
          <p:nvPr/>
        </p:nvSpPr>
        <p:spPr bwMode="auto">
          <a:xfrm>
            <a:off x="1368425" y="4206875"/>
            <a:ext cx="4484688" cy="457200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431087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controls where the shell looks for programs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431087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PATH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controls where the shell looks for programs</a:t>
            </a:r>
          </a:p>
        </p:txBody>
      </p:sp>
      <p:sp>
        <p:nvSpPr>
          <p:cNvPr id="113667" name="Text Box 2"/>
          <p:cNvSpPr txBox="1">
            <a:spLocks noChangeArrowheads="1"/>
          </p:cNvSpPr>
          <p:nvPr/>
        </p:nvSpPr>
        <p:spPr bwMode="auto">
          <a:xfrm>
            <a:off x="546100" y="1590675"/>
            <a:ext cx="8666163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./analyze</a:t>
            </a:r>
          </a:p>
        </p:txBody>
      </p:sp>
      <p:sp>
        <p:nvSpPr>
          <p:cNvPr id="113668" name="Text Box 3"/>
          <p:cNvSpPr txBox="1">
            <a:spLocks noChangeArrowheads="1"/>
          </p:cNvSpPr>
          <p:nvPr/>
        </p:nvSpPr>
        <p:spPr bwMode="auto">
          <a:xfrm>
            <a:off x="4349750" y="1647825"/>
            <a:ext cx="3802063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Run the </a:t>
            </a:r>
            <a:r>
              <a:rPr lang="en-US" altLang="en-US">
                <a:solidFill>
                  <a:srgbClr val="3333CC"/>
                </a:solidFill>
                <a:latin typeface="Courier New" panose="02070309020205020404" pitchFamily="49" charset="0"/>
              </a:rPr>
              <a:t>analyze</a:t>
            </a: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 program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in the current directory</a:t>
            </a:r>
          </a:p>
        </p:txBody>
      </p:sp>
      <p:sp>
        <p:nvSpPr>
          <p:cNvPr id="113669" name="Line 4"/>
          <p:cNvSpPr>
            <a:spLocks noChangeShapeType="1"/>
          </p:cNvSpPr>
          <p:nvPr/>
        </p:nvSpPr>
        <p:spPr bwMode="auto">
          <a:xfrm flipH="1" flipV="1">
            <a:off x="2741613" y="1827213"/>
            <a:ext cx="1493837" cy="111125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431087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PATH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controls where the shell looks for programs</a:t>
            </a:r>
          </a:p>
        </p:txBody>
      </p:sp>
      <p:sp>
        <p:nvSpPr>
          <p:cNvPr id="115715" name="Text Box 2"/>
          <p:cNvSpPr txBox="1">
            <a:spLocks noChangeArrowheads="1"/>
          </p:cNvSpPr>
          <p:nvPr/>
        </p:nvSpPr>
        <p:spPr bwMode="auto">
          <a:xfrm>
            <a:off x="546100" y="1590675"/>
            <a:ext cx="8666163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./analyze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/bin/analyze</a:t>
            </a:r>
          </a:p>
        </p:txBody>
      </p:sp>
      <p:sp>
        <p:nvSpPr>
          <p:cNvPr id="115716" name="Text Box 3"/>
          <p:cNvSpPr txBox="1">
            <a:spLocks noChangeArrowheads="1"/>
          </p:cNvSpPr>
          <p:nvPr/>
        </p:nvSpPr>
        <p:spPr bwMode="auto">
          <a:xfrm>
            <a:off x="4349750" y="2109788"/>
            <a:ext cx="3802063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Run the </a:t>
            </a:r>
            <a:r>
              <a:rPr lang="en-US" altLang="en-US">
                <a:solidFill>
                  <a:srgbClr val="3333CC"/>
                </a:solidFill>
                <a:latin typeface="Courier New" panose="02070309020205020404" pitchFamily="49" charset="0"/>
              </a:rPr>
              <a:t>analyze</a:t>
            </a: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 program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in the /bin directory</a:t>
            </a:r>
          </a:p>
        </p:txBody>
      </p:sp>
      <p:sp>
        <p:nvSpPr>
          <p:cNvPr id="115717" name="Line 4"/>
          <p:cNvSpPr>
            <a:spLocks noChangeShapeType="1"/>
          </p:cNvSpPr>
          <p:nvPr/>
        </p:nvSpPr>
        <p:spPr bwMode="auto">
          <a:xfrm flipH="1" flipV="1">
            <a:off x="3198813" y="2284413"/>
            <a:ext cx="1036637" cy="115887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431087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PATH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controls where the shell looks for programs</a:t>
            </a:r>
          </a:p>
        </p:txBody>
      </p:sp>
      <p:sp>
        <p:nvSpPr>
          <p:cNvPr id="117763" name="Text Box 2"/>
          <p:cNvSpPr txBox="1">
            <a:spLocks noChangeArrowheads="1"/>
          </p:cNvSpPr>
          <p:nvPr/>
        </p:nvSpPr>
        <p:spPr bwMode="auto">
          <a:xfrm>
            <a:off x="546100" y="1590675"/>
            <a:ext cx="8666163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./analyze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/bin/analyze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analyze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431087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PATH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controls where the shell looks for programs</a:t>
            </a:r>
          </a:p>
        </p:txBody>
      </p:sp>
      <p:sp>
        <p:nvSpPr>
          <p:cNvPr id="119811" name="Text Box 2"/>
          <p:cNvSpPr txBox="1">
            <a:spLocks noChangeArrowheads="1"/>
          </p:cNvSpPr>
          <p:nvPr/>
        </p:nvSpPr>
        <p:spPr bwMode="auto">
          <a:xfrm>
            <a:off x="546100" y="1590675"/>
            <a:ext cx="8666163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./analyze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/bin/analyze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analyze</a:t>
            </a:r>
          </a:p>
        </p:txBody>
      </p:sp>
      <p:sp>
        <p:nvSpPr>
          <p:cNvPr id="119812" name="Text Box 3"/>
          <p:cNvSpPr txBox="1">
            <a:spLocks noChangeArrowheads="1"/>
          </p:cNvSpPr>
          <p:nvPr/>
        </p:nvSpPr>
        <p:spPr bwMode="auto">
          <a:xfrm>
            <a:off x="4349750" y="2570163"/>
            <a:ext cx="48387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directories = split(PATH, ':')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for each directory: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  if directory/analyze exists,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    run it</a:t>
            </a:r>
          </a:p>
        </p:txBody>
      </p:sp>
      <p:sp>
        <p:nvSpPr>
          <p:cNvPr id="119813" name="Line 4"/>
          <p:cNvSpPr>
            <a:spLocks noChangeShapeType="1"/>
          </p:cNvSpPr>
          <p:nvPr/>
        </p:nvSpPr>
        <p:spPr bwMode="auto">
          <a:xfrm flipH="1" flipV="1">
            <a:off x="2376488" y="2741613"/>
            <a:ext cx="1858962" cy="119062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431087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PATH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controls where the shell looks for programs</a:t>
            </a:r>
          </a:p>
        </p:txBody>
      </p:sp>
      <p:sp>
        <p:nvSpPr>
          <p:cNvPr id="121859" name="Text Box 2"/>
          <p:cNvSpPr txBox="1">
            <a:spLocks noChangeArrowheads="1"/>
          </p:cNvSpPr>
          <p:nvPr/>
        </p:nvSpPr>
        <p:spPr bwMode="auto">
          <a:xfrm>
            <a:off x="546100" y="1590675"/>
            <a:ext cx="8666163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./analyze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/bin/analyze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analyze</a:t>
            </a:r>
          </a:p>
        </p:txBody>
      </p:sp>
      <p:sp>
        <p:nvSpPr>
          <p:cNvPr id="121860" name="Text Box 3"/>
          <p:cNvSpPr txBox="1">
            <a:spLocks noChangeArrowheads="1"/>
          </p:cNvSpPr>
          <p:nvPr/>
        </p:nvSpPr>
        <p:spPr bwMode="auto">
          <a:xfrm>
            <a:off x="4349750" y="2570163"/>
            <a:ext cx="48387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999999"/>
                </a:solidFill>
                <a:latin typeface="Calibri" panose="020F0502020204030204" pitchFamily="34" charset="0"/>
              </a:rPr>
              <a:t>directories = split(PATH, ':')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999999"/>
                </a:solidFill>
                <a:latin typeface="Calibri" panose="020F0502020204030204" pitchFamily="34" charset="0"/>
              </a:rPr>
              <a:t>for each directory: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999999"/>
                </a:solidFill>
                <a:latin typeface="Calibri" panose="020F0502020204030204" pitchFamily="34" charset="0"/>
              </a:rPr>
              <a:t>  if directory/analyze exists,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999999"/>
                </a:solidFill>
                <a:latin typeface="Calibri" panose="020F0502020204030204" pitchFamily="34" charset="0"/>
              </a:rPr>
              <a:t>    run it</a:t>
            </a:r>
          </a:p>
        </p:txBody>
      </p:sp>
      <p:sp>
        <p:nvSpPr>
          <p:cNvPr id="121861" name="Line 4"/>
          <p:cNvSpPr>
            <a:spLocks noChangeShapeType="1"/>
          </p:cNvSpPr>
          <p:nvPr/>
        </p:nvSpPr>
        <p:spPr bwMode="auto">
          <a:xfrm flipH="1" flipV="1">
            <a:off x="2376488" y="2741613"/>
            <a:ext cx="1858962" cy="119062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62" name="Rectangle 5"/>
          <p:cNvSpPr>
            <a:spLocks noChangeArrowheads="1"/>
          </p:cNvSpPr>
          <p:nvPr/>
        </p:nvSpPr>
        <p:spPr bwMode="auto">
          <a:xfrm>
            <a:off x="546100" y="3722688"/>
            <a:ext cx="274637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/usr/local/bin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/usr/bin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/bin</a:t>
            </a:r>
          </a:p>
        </p:txBody>
      </p:sp>
      <p:sp>
        <p:nvSpPr>
          <p:cNvPr id="121863" name="Line 6"/>
          <p:cNvSpPr>
            <a:spLocks noChangeShapeType="1"/>
          </p:cNvSpPr>
          <p:nvPr/>
        </p:nvSpPr>
        <p:spPr bwMode="auto">
          <a:xfrm flipH="1" flipV="1">
            <a:off x="2165350" y="4362450"/>
            <a:ext cx="1036638" cy="668338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64" name="Rectangle 7"/>
          <p:cNvSpPr>
            <a:spLocks noChangeArrowheads="1"/>
          </p:cNvSpPr>
          <p:nvPr/>
        </p:nvSpPr>
        <p:spPr bwMode="auto">
          <a:xfrm>
            <a:off x="3197225" y="4862513"/>
            <a:ext cx="31115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US" altLang="en-US" i="1">
                <a:solidFill>
                  <a:srgbClr val="0000FF"/>
                </a:solidFill>
                <a:latin typeface="Courier New" panose="02070309020205020404" pitchFamily="49" charset="0"/>
              </a:rPr>
              <a:t>/usr/bin/analyze</a:t>
            </a:r>
          </a:p>
          <a:p>
            <a:pPr eaLnBrk="1">
              <a:lnSpc>
                <a:spcPct val="93000"/>
              </a:lnSpc>
              <a:buSzPct val="100000"/>
            </a:pPr>
            <a:endParaRPr lang="en-US" altLang="en-US" sz="1800" i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431087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PATH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controls where the shell looks for programs</a:t>
            </a:r>
          </a:p>
        </p:txBody>
      </p:sp>
      <p:sp>
        <p:nvSpPr>
          <p:cNvPr id="123907" name="Text Box 2"/>
          <p:cNvSpPr txBox="1">
            <a:spLocks noChangeArrowheads="1"/>
          </p:cNvSpPr>
          <p:nvPr/>
        </p:nvSpPr>
        <p:spPr bwMode="auto">
          <a:xfrm>
            <a:off x="546100" y="1590675"/>
            <a:ext cx="8666163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./analyze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/bin/analyze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analyze</a:t>
            </a:r>
          </a:p>
        </p:txBody>
      </p:sp>
      <p:sp>
        <p:nvSpPr>
          <p:cNvPr id="123908" name="Text Box 3"/>
          <p:cNvSpPr txBox="1">
            <a:spLocks noChangeArrowheads="1"/>
          </p:cNvSpPr>
          <p:nvPr/>
        </p:nvSpPr>
        <p:spPr bwMode="auto">
          <a:xfrm>
            <a:off x="4349750" y="2570163"/>
            <a:ext cx="48387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999999"/>
                </a:solidFill>
                <a:latin typeface="Calibri" panose="020F0502020204030204" pitchFamily="34" charset="0"/>
              </a:rPr>
              <a:t>directories = split(PATH, ':')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999999"/>
                </a:solidFill>
                <a:latin typeface="Calibri" panose="020F0502020204030204" pitchFamily="34" charset="0"/>
              </a:rPr>
              <a:t>for each directory: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999999"/>
                </a:solidFill>
                <a:latin typeface="Calibri" panose="020F0502020204030204" pitchFamily="34" charset="0"/>
              </a:rPr>
              <a:t>  if directory/analyze exists,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999999"/>
                </a:solidFill>
                <a:latin typeface="Calibri" panose="020F0502020204030204" pitchFamily="34" charset="0"/>
              </a:rPr>
              <a:t>    run it </a:t>
            </a: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(and then stop searching)</a:t>
            </a:r>
          </a:p>
        </p:txBody>
      </p:sp>
      <p:sp>
        <p:nvSpPr>
          <p:cNvPr id="123909" name="Line 4"/>
          <p:cNvSpPr>
            <a:spLocks noChangeShapeType="1"/>
          </p:cNvSpPr>
          <p:nvPr/>
        </p:nvSpPr>
        <p:spPr bwMode="auto">
          <a:xfrm flipH="1" flipV="1">
            <a:off x="2376488" y="2741613"/>
            <a:ext cx="1858962" cy="119062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910" name="Rectangle 5"/>
          <p:cNvSpPr>
            <a:spLocks noChangeArrowheads="1"/>
          </p:cNvSpPr>
          <p:nvPr/>
        </p:nvSpPr>
        <p:spPr bwMode="auto">
          <a:xfrm>
            <a:off x="546100" y="3722688"/>
            <a:ext cx="274637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/usr/local/bin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/usr/bin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/bin</a:t>
            </a:r>
          </a:p>
        </p:txBody>
      </p:sp>
      <p:sp>
        <p:nvSpPr>
          <p:cNvPr id="123911" name="Line 6"/>
          <p:cNvSpPr>
            <a:spLocks noChangeShapeType="1"/>
          </p:cNvSpPr>
          <p:nvPr/>
        </p:nvSpPr>
        <p:spPr bwMode="auto">
          <a:xfrm flipH="1" flipV="1">
            <a:off x="2165350" y="4362450"/>
            <a:ext cx="1036638" cy="668338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912" name="Rectangle 7"/>
          <p:cNvSpPr>
            <a:spLocks noChangeArrowheads="1"/>
          </p:cNvSpPr>
          <p:nvPr/>
        </p:nvSpPr>
        <p:spPr bwMode="auto">
          <a:xfrm>
            <a:off x="3197225" y="4862513"/>
            <a:ext cx="31115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US" altLang="en-US" i="1">
                <a:solidFill>
                  <a:srgbClr val="0000FF"/>
                </a:solidFill>
                <a:latin typeface="Courier New" panose="02070309020205020404" pitchFamily="49" charset="0"/>
              </a:rPr>
              <a:t>/usr/bin/analyze</a:t>
            </a:r>
          </a:p>
          <a:p>
            <a:pPr eaLnBrk="1">
              <a:lnSpc>
                <a:spcPct val="93000"/>
              </a:lnSpc>
              <a:buSzPct val="100000"/>
            </a:pPr>
            <a:endParaRPr lang="en-US" altLang="en-US" sz="18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(/bin/analyze)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40354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echo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prints its arguments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1995488" y="987425"/>
            <a:ext cx="85407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914400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5445125" y="4298950"/>
            <a:ext cx="4889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wc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3200400" y="1554163"/>
            <a:ext cx="63325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wc –l *.pdb | sort -n | head -n 1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6884988" y="4298950"/>
            <a:ext cx="4889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sort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7920038" y="4298950"/>
            <a:ext cx="115093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head</a:t>
            </a:r>
          </a:p>
        </p:txBody>
      </p:sp>
      <p:sp>
        <p:nvSpPr>
          <p:cNvPr id="18441" name="AutoShape 12"/>
          <p:cNvSpPr>
            <a:spLocks noChangeArrowheads="1"/>
          </p:cNvSpPr>
          <p:nvPr/>
        </p:nvSpPr>
        <p:spPr bwMode="auto">
          <a:xfrm>
            <a:off x="5229225" y="3498850"/>
            <a:ext cx="873125" cy="800100"/>
          </a:xfrm>
          <a:prstGeom prst="octagon">
            <a:avLst>
              <a:gd name="adj" fmla="val 29287"/>
            </a:avLst>
          </a:prstGeom>
          <a:noFill/>
          <a:ln w="9360" cap="sq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8442" name="AutoShape 13"/>
          <p:cNvSpPr>
            <a:spLocks noChangeArrowheads="1"/>
          </p:cNvSpPr>
          <p:nvPr/>
        </p:nvSpPr>
        <p:spPr bwMode="auto">
          <a:xfrm>
            <a:off x="4867275" y="3790950"/>
            <a:ext cx="290513" cy="219075"/>
          </a:xfrm>
          <a:prstGeom prst="rightArrow">
            <a:avLst>
              <a:gd name="adj1" fmla="val 50000"/>
              <a:gd name="adj2" fmla="val 33152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8443" name="AutoShape 14"/>
          <p:cNvSpPr>
            <a:spLocks noChangeArrowheads="1"/>
          </p:cNvSpPr>
          <p:nvPr/>
        </p:nvSpPr>
        <p:spPr bwMode="auto">
          <a:xfrm>
            <a:off x="6248400" y="3790950"/>
            <a:ext cx="290513" cy="219075"/>
          </a:xfrm>
          <a:prstGeom prst="rightArrow">
            <a:avLst>
              <a:gd name="adj1" fmla="val 50000"/>
              <a:gd name="adj2" fmla="val 33152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8444" name="AutoShape 19"/>
          <p:cNvSpPr>
            <a:spLocks noChangeArrowheads="1"/>
          </p:cNvSpPr>
          <p:nvPr/>
        </p:nvSpPr>
        <p:spPr bwMode="auto">
          <a:xfrm>
            <a:off x="6684963" y="3498850"/>
            <a:ext cx="873125" cy="800100"/>
          </a:xfrm>
          <a:prstGeom prst="octagon">
            <a:avLst>
              <a:gd name="adj" fmla="val 29287"/>
            </a:avLst>
          </a:prstGeom>
          <a:noFill/>
          <a:ln w="9360" cap="sq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8445" name="AutoShape 20"/>
          <p:cNvSpPr>
            <a:spLocks noChangeArrowheads="1"/>
          </p:cNvSpPr>
          <p:nvPr/>
        </p:nvSpPr>
        <p:spPr bwMode="auto">
          <a:xfrm>
            <a:off x="7666038" y="3790950"/>
            <a:ext cx="290512" cy="219075"/>
          </a:xfrm>
          <a:prstGeom prst="rightArrow">
            <a:avLst>
              <a:gd name="adj1" fmla="val 50000"/>
              <a:gd name="adj2" fmla="val 33152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8446" name="AutoShape 25"/>
          <p:cNvSpPr>
            <a:spLocks noChangeArrowheads="1"/>
          </p:cNvSpPr>
          <p:nvPr/>
        </p:nvSpPr>
        <p:spPr bwMode="auto">
          <a:xfrm>
            <a:off x="8066088" y="3498850"/>
            <a:ext cx="873125" cy="800100"/>
          </a:xfrm>
          <a:prstGeom prst="octagon">
            <a:avLst>
              <a:gd name="adj" fmla="val 29287"/>
            </a:avLst>
          </a:prstGeom>
          <a:noFill/>
          <a:ln w="9360" cap="sq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8447" name="AutoShape 26"/>
          <p:cNvSpPr>
            <a:spLocks noChangeArrowheads="1"/>
          </p:cNvSpPr>
          <p:nvPr/>
        </p:nvSpPr>
        <p:spPr bwMode="auto">
          <a:xfrm>
            <a:off x="9012238" y="3790950"/>
            <a:ext cx="290512" cy="219075"/>
          </a:xfrm>
          <a:prstGeom prst="rightArrow">
            <a:avLst>
              <a:gd name="adj1" fmla="val 50000"/>
              <a:gd name="adj2" fmla="val 33152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8448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3" y="2373313"/>
            <a:ext cx="5715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9" name="AutoShape 28"/>
          <p:cNvSpPr>
            <a:spLocks noChangeArrowheads="1"/>
          </p:cNvSpPr>
          <p:nvPr/>
        </p:nvSpPr>
        <p:spPr bwMode="auto">
          <a:xfrm>
            <a:off x="6648450" y="2227263"/>
            <a:ext cx="871538" cy="800100"/>
          </a:xfrm>
          <a:prstGeom prst="octagon">
            <a:avLst>
              <a:gd name="adj" fmla="val 29287"/>
            </a:avLst>
          </a:prstGeom>
          <a:noFill/>
          <a:ln w="9360" cap="sq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8450" name="Text Box 29"/>
          <p:cNvSpPr txBox="1">
            <a:spLocks noChangeArrowheads="1"/>
          </p:cNvSpPr>
          <p:nvPr/>
        </p:nvSpPr>
        <p:spPr bwMode="auto">
          <a:xfrm>
            <a:off x="4430713" y="5681663"/>
            <a:ext cx="48815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SzPct val="100000"/>
            </a:pPr>
            <a:r>
              <a:rPr lang="en-US" altLang="en-US" sz="2800" i="1">
                <a:solidFill>
                  <a:srgbClr val="000000"/>
                </a:solidFill>
                <a:latin typeface="Calibri" panose="020F0502020204030204" pitchFamily="34" charset="0"/>
              </a:rPr>
              <a:t>Control programs while they run</a:t>
            </a:r>
          </a:p>
        </p:txBody>
      </p:sp>
      <p:sp>
        <p:nvSpPr>
          <p:cNvPr id="18451" name="Text Box 30"/>
          <p:cNvSpPr txBox="1">
            <a:spLocks noChangeArrowheads="1"/>
          </p:cNvSpPr>
          <p:nvPr/>
        </p:nvSpPr>
        <p:spPr bwMode="auto">
          <a:xfrm>
            <a:off x="5534025" y="5162550"/>
            <a:ext cx="1582738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SzPct val="100000"/>
            </a:pPr>
            <a:r>
              <a:rPr lang="en-US" altLang="en-US" sz="2800" i="1">
                <a:solidFill>
                  <a:srgbClr val="000000"/>
                </a:solidFill>
                <a:latin typeface="Calibri" panose="020F0502020204030204" pitchFamily="34" charset="0"/>
              </a:rPr>
              <a:t>processes</a:t>
            </a:r>
          </a:p>
        </p:txBody>
      </p:sp>
      <p:grpSp>
        <p:nvGrpSpPr>
          <p:cNvPr id="18452" name="Group 31"/>
          <p:cNvGrpSpPr>
            <a:grpSpLocks/>
          </p:cNvGrpSpPr>
          <p:nvPr/>
        </p:nvGrpSpPr>
        <p:grpSpPr bwMode="auto">
          <a:xfrm>
            <a:off x="5616575" y="5911850"/>
            <a:ext cx="1525588" cy="517525"/>
            <a:chOff x="3538" y="3724"/>
            <a:chExt cx="961" cy="326"/>
          </a:xfrm>
        </p:grpSpPr>
        <p:sp>
          <p:nvSpPr>
            <p:cNvPr id="18453" name="Line 32"/>
            <p:cNvSpPr>
              <a:spLocks noChangeShapeType="1"/>
            </p:cNvSpPr>
            <p:nvPr/>
          </p:nvSpPr>
          <p:spPr bwMode="auto">
            <a:xfrm>
              <a:off x="3538" y="3724"/>
              <a:ext cx="961" cy="326"/>
            </a:xfrm>
            <a:prstGeom prst="line">
              <a:avLst/>
            </a:prstGeom>
            <a:noFill/>
            <a:ln w="76320" cap="sq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4" name="Line 33"/>
            <p:cNvSpPr>
              <a:spLocks noChangeShapeType="1"/>
            </p:cNvSpPr>
            <p:nvPr/>
          </p:nvSpPr>
          <p:spPr bwMode="auto">
            <a:xfrm flipH="1">
              <a:off x="3538" y="3724"/>
              <a:ext cx="963" cy="326"/>
            </a:xfrm>
            <a:prstGeom prst="line">
              <a:avLst/>
            </a:prstGeom>
            <a:noFill/>
            <a:ln w="76320" cap="sq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471646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echo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prints its arguments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Use it to show variables' values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471646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echo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prints its arguments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Use it to show variables' values</a:t>
            </a:r>
          </a:p>
        </p:txBody>
      </p:sp>
      <p:sp>
        <p:nvSpPr>
          <p:cNvPr id="130051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6616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echo hello transylvania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hello transylvania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471646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echo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prints its arguments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Use it to show variables' values</a:t>
            </a:r>
          </a:p>
        </p:txBody>
      </p:sp>
      <p:sp>
        <p:nvSpPr>
          <p:cNvPr id="132099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6616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echo hello transylvania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hello transylvania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echo HOME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471646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echo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prints its arguments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Use it to show variables' values</a:t>
            </a:r>
          </a:p>
        </p:txBody>
      </p:sp>
      <p:sp>
        <p:nvSpPr>
          <p:cNvPr id="134147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6616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echo hello transylvania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hello transylvania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echo HOME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HOME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471646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echo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prints its arguments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Use it to show variables' values</a:t>
            </a:r>
          </a:p>
        </p:txBody>
      </p:sp>
      <p:sp>
        <p:nvSpPr>
          <p:cNvPr id="136195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6616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echo hello transylvania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hello transylvania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echo HOME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HOME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echo $HOME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/home/vlad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471646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echo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prints its arguments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Use it to show variables' values</a:t>
            </a:r>
          </a:p>
        </p:txBody>
      </p:sp>
      <p:sp>
        <p:nvSpPr>
          <p:cNvPr id="138243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6616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echo hello transylvania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hello transylvania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echo HOME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HOME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echo $HOME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/home/vlad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38244" name="AutoShape 3"/>
          <p:cNvSpPr>
            <a:spLocks noChangeArrowheads="1"/>
          </p:cNvSpPr>
          <p:nvPr/>
        </p:nvSpPr>
        <p:spPr bwMode="auto">
          <a:xfrm>
            <a:off x="1871663" y="4203700"/>
            <a:ext cx="1054100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8245" name="Line 4"/>
          <p:cNvSpPr>
            <a:spLocks noChangeShapeType="1"/>
          </p:cNvSpPr>
          <p:nvPr/>
        </p:nvSpPr>
        <p:spPr bwMode="auto">
          <a:xfrm flipH="1">
            <a:off x="3016250" y="3779838"/>
            <a:ext cx="1335088" cy="517525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8246" name="Text Box 5"/>
          <p:cNvSpPr txBox="1">
            <a:spLocks noChangeArrowheads="1"/>
          </p:cNvSpPr>
          <p:nvPr/>
        </p:nvSpPr>
        <p:spPr bwMode="auto">
          <a:xfrm>
            <a:off x="4389438" y="3292475"/>
            <a:ext cx="5314950" cy="221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Ask shell to replace variable name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with value before program runs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471646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echo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prints its arguments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Use it to show variables' values</a:t>
            </a:r>
          </a:p>
        </p:txBody>
      </p:sp>
      <p:sp>
        <p:nvSpPr>
          <p:cNvPr id="140291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6616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echo hello transylvania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hello transylvania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echo HOME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HOME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echo $HOME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/home/vlad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40292" name="AutoShape 3"/>
          <p:cNvSpPr>
            <a:spLocks noChangeArrowheads="1"/>
          </p:cNvSpPr>
          <p:nvPr/>
        </p:nvSpPr>
        <p:spPr bwMode="auto">
          <a:xfrm>
            <a:off x="1871663" y="4203700"/>
            <a:ext cx="1054100" cy="460375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0293" name="Line 4"/>
          <p:cNvSpPr>
            <a:spLocks noChangeShapeType="1"/>
          </p:cNvSpPr>
          <p:nvPr/>
        </p:nvSpPr>
        <p:spPr bwMode="auto">
          <a:xfrm flipH="1">
            <a:off x="3016250" y="3779838"/>
            <a:ext cx="1335088" cy="517525"/>
          </a:xfrm>
          <a:prstGeom prst="line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0294" name="Text Box 5"/>
          <p:cNvSpPr txBox="1">
            <a:spLocks noChangeArrowheads="1"/>
          </p:cNvSpPr>
          <p:nvPr/>
        </p:nvSpPr>
        <p:spPr bwMode="auto">
          <a:xfrm>
            <a:off x="4389438" y="3292475"/>
            <a:ext cx="5314950" cy="221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808080"/>
                </a:solidFill>
                <a:latin typeface="Calibri" panose="020F0502020204030204" pitchFamily="34" charset="0"/>
              </a:rPr>
              <a:t>Ask shell to replace variable name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808080"/>
                </a:solidFill>
                <a:latin typeface="Calibri" panose="020F0502020204030204" pitchFamily="34" charset="0"/>
              </a:rPr>
              <a:t>with value before program runs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Just like * and ? are expanded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3333CC"/>
                </a:solidFill>
                <a:latin typeface="Calibri" panose="020F0502020204030204" pitchFamily="34" charset="0"/>
              </a:rPr>
              <a:t>before the program runs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471646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echo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prints its arguments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Use it to show variables' values</a:t>
            </a:r>
          </a:p>
        </p:txBody>
      </p:sp>
      <p:sp>
        <p:nvSpPr>
          <p:cNvPr id="142339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6616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echo hello transylvania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hello transylvania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echo HOME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HOME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echo $HOME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/home/vlad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42340" name="Text Box 3"/>
          <p:cNvSpPr txBox="1">
            <a:spLocks noChangeArrowheads="1"/>
          </p:cNvSpPr>
          <p:nvPr/>
        </p:nvSpPr>
        <p:spPr bwMode="auto">
          <a:xfrm>
            <a:off x="3946525" y="4183063"/>
            <a:ext cx="2649538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>
                <a:solidFill>
                  <a:srgbClr val="006600"/>
                </a:solidFill>
                <a:latin typeface="Calibri" panose="020F0502020204030204" pitchFamily="34" charset="0"/>
              </a:rPr>
              <a:t>echo /home/vlad</a:t>
            </a:r>
          </a:p>
        </p:txBody>
      </p:sp>
      <p:sp>
        <p:nvSpPr>
          <p:cNvPr id="142341" name="Line 4"/>
          <p:cNvSpPr>
            <a:spLocks noChangeShapeType="1"/>
          </p:cNvSpPr>
          <p:nvPr/>
        </p:nvSpPr>
        <p:spPr bwMode="auto">
          <a:xfrm>
            <a:off x="2925763" y="4470400"/>
            <a:ext cx="847725" cy="1588"/>
          </a:xfrm>
          <a:prstGeom prst="line">
            <a:avLst/>
          </a:prstGeom>
          <a:noFill/>
          <a:ln w="9360" cap="sq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4887912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Create variable by assigning to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362825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Create variable by assigning to it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Change values by reassigning to existing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4738687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 is a running program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362825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Create variable by assigning to it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Change values by reassigning to existing variables</a:t>
            </a:r>
          </a:p>
        </p:txBody>
      </p:sp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6616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SECRET_IDENTITY=Dracula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echo $SECRET_IDENTITY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Dracula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SECRET_IDENTITY=Camilla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echo $SECRET_IDENTITY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Camilla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617061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Assignment only changes variable's value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in </a:t>
            </a:r>
            <a:r>
              <a:rPr lang="en-US" altLang="en-US" sz="2800" i="1">
                <a:solidFill>
                  <a:srgbClr val="000000"/>
                </a:solidFill>
                <a:latin typeface="Calibri" panose="020F0502020204030204" pitchFamily="34" charset="0"/>
              </a:rPr>
              <a:t>this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 shell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617061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Assignment only changes variable's value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in </a:t>
            </a:r>
            <a:r>
              <a:rPr lang="en-US" altLang="en-US" sz="2800" i="1">
                <a:solidFill>
                  <a:srgbClr val="808080"/>
                </a:solidFill>
                <a:latin typeface="Calibri" panose="020F0502020204030204" pitchFamily="34" charset="0"/>
              </a:rPr>
              <a:t>this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 shell</a:t>
            </a:r>
          </a:p>
        </p:txBody>
      </p:sp>
      <p:sp>
        <p:nvSpPr>
          <p:cNvPr id="152579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6616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SECRET_IDENTITY=Dracula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echo $SECRET_IDENTITY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Dracula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1"/>
          <p:cNvSpPr txBox="1">
            <a:spLocks noChangeArrowheads="1"/>
          </p:cNvSpPr>
          <p:nvPr/>
        </p:nvSpPr>
        <p:spPr bwMode="auto">
          <a:xfrm>
            <a:off x="546100" y="2338388"/>
            <a:ext cx="866616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SECRET_IDENTITY=Dracula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echo $SECRET_IDENTITY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Dracula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bash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54627" name="Text Box 2"/>
          <p:cNvSpPr txBox="1">
            <a:spLocks noChangeArrowheads="1"/>
          </p:cNvSpPr>
          <p:nvPr/>
        </p:nvSpPr>
        <p:spPr bwMode="auto">
          <a:xfrm>
            <a:off x="925513" y="841375"/>
            <a:ext cx="617061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Assignment only changes variable's value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in </a:t>
            </a:r>
            <a:r>
              <a:rPr lang="en-US" altLang="en-US" sz="2800" i="1">
                <a:solidFill>
                  <a:srgbClr val="808080"/>
                </a:solidFill>
                <a:latin typeface="Calibri" panose="020F0502020204030204" pitchFamily="34" charset="0"/>
              </a:rPr>
              <a:t>this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 shell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1"/>
          <p:cNvSpPr txBox="1">
            <a:spLocks noChangeArrowheads="1"/>
          </p:cNvSpPr>
          <p:nvPr/>
        </p:nvSpPr>
        <p:spPr bwMode="auto">
          <a:xfrm>
            <a:off x="546100" y="2338388"/>
            <a:ext cx="866616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SECRET_IDENTITY=Dracula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echo $SECRET_IDENTITY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Dracula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bash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  <p:pic>
        <p:nvPicPr>
          <p:cNvPr id="1566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2373313"/>
            <a:ext cx="5715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6" name="AutoShape 3"/>
          <p:cNvSpPr>
            <a:spLocks noChangeArrowheads="1"/>
          </p:cNvSpPr>
          <p:nvPr/>
        </p:nvSpPr>
        <p:spPr bwMode="auto">
          <a:xfrm>
            <a:off x="6618288" y="2227263"/>
            <a:ext cx="871537" cy="800100"/>
          </a:xfrm>
          <a:prstGeom prst="octagon">
            <a:avLst>
              <a:gd name="adj" fmla="val 29287"/>
            </a:avLst>
          </a:prstGeom>
          <a:noFill/>
          <a:ln w="28440" cap="sq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566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4156075"/>
            <a:ext cx="5715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8" name="AutoShape 5"/>
          <p:cNvSpPr>
            <a:spLocks noChangeArrowheads="1"/>
          </p:cNvSpPr>
          <p:nvPr/>
        </p:nvSpPr>
        <p:spPr bwMode="auto">
          <a:xfrm>
            <a:off x="7913688" y="4010025"/>
            <a:ext cx="871537" cy="800100"/>
          </a:xfrm>
          <a:prstGeom prst="octagon">
            <a:avLst>
              <a:gd name="adj" fmla="val 29287"/>
            </a:avLst>
          </a:prstGeom>
          <a:noFill/>
          <a:ln w="28440" cap="sq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6679" name="Line 6"/>
          <p:cNvSpPr>
            <a:spLocks noChangeShapeType="1"/>
          </p:cNvSpPr>
          <p:nvPr/>
        </p:nvSpPr>
        <p:spPr bwMode="auto">
          <a:xfrm>
            <a:off x="7056438" y="3030538"/>
            <a:ext cx="1587" cy="922337"/>
          </a:xfrm>
          <a:prstGeom prst="line">
            <a:avLst/>
          </a:prstGeom>
          <a:noFill/>
          <a:ln w="28440" cap="sq">
            <a:solidFill>
              <a:srgbClr val="0066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6680" name="Line 7"/>
          <p:cNvSpPr>
            <a:spLocks noChangeShapeType="1"/>
          </p:cNvSpPr>
          <p:nvPr/>
        </p:nvSpPr>
        <p:spPr bwMode="auto">
          <a:xfrm>
            <a:off x="8382000" y="4816475"/>
            <a:ext cx="1588" cy="288925"/>
          </a:xfrm>
          <a:prstGeom prst="line">
            <a:avLst/>
          </a:prstGeom>
          <a:noFill/>
          <a:ln w="28440" cap="sq">
            <a:solidFill>
              <a:srgbClr val="FF99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6681" name="Line 8"/>
          <p:cNvSpPr>
            <a:spLocks noChangeShapeType="1"/>
          </p:cNvSpPr>
          <p:nvPr/>
        </p:nvSpPr>
        <p:spPr bwMode="auto">
          <a:xfrm>
            <a:off x="7172325" y="3952875"/>
            <a:ext cx="690563" cy="17303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6682" name="Text Box 9"/>
          <p:cNvSpPr txBox="1">
            <a:spLocks noChangeArrowheads="1"/>
          </p:cNvSpPr>
          <p:nvPr/>
        </p:nvSpPr>
        <p:spPr bwMode="auto">
          <a:xfrm>
            <a:off x="925513" y="841375"/>
            <a:ext cx="617061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Assignment only changes variable's value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in </a:t>
            </a:r>
            <a:r>
              <a:rPr lang="en-US" altLang="en-US" sz="2800" i="1">
                <a:solidFill>
                  <a:srgbClr val="808080"/>
                </a:solidFill>
                <a:latin typeface="Calibri" panose="020F0502020204030204" pitchFamily="34" charset="0"/>
              </a:rPr>
              <a:t>this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 shell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1"/>
          <p:cNvSpPr txBox="1">
            <a:spLocks noChangeArrowheads="1"/>
          </p:cNvSpPr>
          <p:nvPr/>
        </p:nvSpPr>
        <p:spPr bwMode="auto">
          <a:xfrm>
            <a:off x="546100" y="2338388"/>
            <a:ext cx="866616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SECRET_IDENTITY=Dracula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echo $SECRET_IDENTITY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Dracula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bash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CC6600"/>
                </a:solidFill>
                <a:latin typeface="Courier New" panose="02070309020205020404" pitchFamily="49" charset="0"/>
              </a:rPr>
              <a:t>echo $SECRET_IDENTITY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  <p:pic>
        <p:nvPicPr>
          <p:cNvPr id="1587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2373313"/>
            <a:ext cx="5715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4" name="AutoShape 3"/>
          <p:cNvSpPr>
            <a:spLocks noChangeArrowheads="1"/>
          </p:cNvSpPr>
          <p:nvPr/>
        </p:nvSpPr>
        <p:spPr bwMode="auto">
          <a:xfrm>
            <a:off x="6618288" y="2227263"/>
            <a:ext cx="871537" cy="800100"/>
          </a:xfrm>
          <a:prstGeom prst="octagon">
            <a:avLst>
              <a:gd name="adj" fmla="val 29287"/>
            </a:avLst>
          </a:prstGeom>
          <a:noFill/>
          <a:ln w="28440" cap="sq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587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4156075"/>
            <a:ext cx="5715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6" name="AutoShape 5"/>
          <p:cNvSpPr>
            <a:spLocks noChangeArrowheads="1"/>
          </p:cNvSpPr>
          <p:nvPr/>
        </p:nvSpPr>
        <p:spPr bwMode="auto">
          <a:xfrm>
            <a:off x="7913688" y="4010025"/>
            <a:ext cx="871537" cy="800100"/>
          </a:xfrm>
          <a:prstGeom prst="octagon">
            <a:avLst>
              <a:gd name="adj" fmla="val 29287"/>
            </a:avLst>
          </a:prstGeom>
          <a:noFill/>
          <a:ln w="28440" cap="sq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8727" name="Line 6"/>
          <p:cNvSpPr>
            <a:spLocks noChangeShapeType="1"/>
          </p:cNvSpPr>
          <p:nvPr/>
        </p:nvSpPr>
        <p:spPr bwMode="auto">
          <a:xfrm>
            <a:off x="7056438" y="3030538"/>
            <a:ext cx="1587" cy="922337"/>
          </a:xfrm>
          <a:prstGeom prst="line">
            <a:avLst/>
          </a:prstGeom>
          <a:noFill/>
          <a:ln w="28440" cap="sq">
            <a:solidFill>
              <a:srgbClr val="0066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8728" name="Line 7"/>
          <p:cNvSpPr>
            <a:spLocks noChangeShapeType="1"/>
          </p:cNvSpPr>
          <p:nvPr/>
        </p:nvSpPr>
        <p:spPr bwMode="auto">
          <a:xfrm>
            <a:off x="8382000" y="4816475"/>
            <a:ext cx="1588" cy="288925"/>
          </a:xfrm>
          <a:prstGeom prst="line">
            <a:avLst/>
          </a:prstGeom>
          <a:noFill/>
          <a:ln w="28440" cap="sq">
            <a:solidFill>
              <a:srgbClr val="FF99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8729" name="Line 8"/>
          <p:cNvSpPr>
            <a:spLocks noChangeShapeType="1"/>
          </p:cNvSpPr>
          <p:nvPr/>
        </p:nvSpPr>
        <p:spPr bwMode="auto">
          <a:xfrm>
            <a:off x="7172325" y="3952875"/>
            <a:ext cx="690563" cy="17303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8730" name="Text Box 9"/>
          <p:cNvSpPr txBox="1">
            <a:spLocks noChangeArrowheads="1"/>
          </p:cNvSpPr>
          <p:nvPr/>
        </p:nvSpPr>
        <p:spPr bwMode="auto">
          <a:xfrm>
            <a:off x="925513" y="841375"/>
            <a:ext cx="617061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Assignment only changes variable's value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in </a:t>
            </a:r>
            <a:r>
              <a:rPr lang="en-US" altLang="en-US" sz="2800" i="1">
                <a:solidFill>
                  <a:srgbClr val="808080"/>
                </a:solidFill>
                <a:latin typeface="Calibri" panose="020F0502020204030204" pitchFamily="34" charset="0"/>
              </a:rPr>
              <a:t>this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 shell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1"/>
          <p:cNvSpPr txBox="1">
            <a:spLocks noChangeArrowheads="1"/>
          </p:cNvSpPr>
          <p:nvPr/>
        </p:nvSpPr>
        <p:spPr bwMode="auto">
          <a:xfrm>
            <a:off x="546100" y="2338388"/>
            <a:ext cx="866616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SECRET_IDENTITY=Dracula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echo $SECRET_IDENTITY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Dracula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bash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CC6600"/>
                </a:solidFill>
                <a:latin typeface="Courier New" panose="02070309020205020404" pitchFamily="49" charset="0"/>
              </a:rPr>
              <a:t>echo $SECRET_IDENTITY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CC6600"/>
                </a:solidFill>
                <a:latin typeface="Courier New" panose="02070309020205020404" pitchFamily="49" charset="0"/>
              </a:rPr>
              <a:t>exit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  <p:pic>
        <p:nvPicPr>
          <p:cNvPr id="1607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2373313"/>
            <a:ext cx="5715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2" name="AutoShape 3"/>
          <p:cNvSpPr>
            <a:spLocks noChangeArrowheads="1"/>
          </p:cNvSpPr>
          <p:nvPr/>
        </p:nvSpPr>
        <p:spPr bwMode="auto">
          <a:xfrm>
            <a:off x="6618288" y="2227263"/>
            <a:ext cx="871537" cy="800100"/>
          </a:xfrm>
          <a:prstGeom prst="octagon">
            <a:avLst>
              <a:gd name="adj" fmla="val 29287"/>
            </a:avLst>
          </a:prstGeom>
          <a:noFill/>
          <a:ln w="28440" cap="sq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607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4156075"/>
            <a:ext cx="5715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4" name="AutoShape 5"/>
          <p:cNvSpPr>
            <a:spLocks noChangeArrowheads="1"/>
          </p:cNvSpPr>
          <p:nvPr/>
        </p:nvSpPr>
        <p:spPr bwMode="auto">
          <a:xfrm>
            <a:off x="7913688" y="4010025"/>
            <a:ext cx="871537" cy="800100"/>
          </a:xfrm>
          <a:prstGeom prst="octagon">
            <a:avLst>
              <a:gd name="adj" fmla="val 29287"/>
            </a:avLst>
          </a:prstGeom>
          <a:noFill/>
          <a:ln w="28440" cap="sq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0775" name="Line 6"/>
          <p:cNvSpPr>
            <a:spLocks noChangeShapeType="1"/>
          </p:cNvSpPr>
          <p:nvPr/>
        </p:nvSpPr>
        <p:spPr bwMode="auto">
          <a:xfrm>
            <a:off x="7056438" y="3030538"/>
            <a:ext cx="1587" cy="922337"/>
          </a:xfrm>
          <a:prstGeom prst="line">
            <a:avLst/>
          </a:prstGeom>
          <a:noFill/>
          <a:ln w="28440" cap="sq">
            <a:solidFill>
              <a:srgbClr val="0066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0776" name="Line 7"/>
          <p:cNvSpPr>
            <a:spLocks noChangeShapeType="1"/>
          </p:cNvSpPr>
          <p:nvPr/>
        </p:nvSpPr>
        <p:spPr bwMode="auto">
          <a:xfrm>
            <a:off x="7056438" y="5392738"/>
            <a:ext cx="1587" cy="806450"/>
          </a:xfrm>
          <a:prstGeom prst="line">
            <a:avLst/>
          </a:prstGeom>
          <a:noFill/>
          <a:ln w="28440" cap="sq">
            <a:solidFill>
              <a:srgbClr val="0066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0777" name="Line 8"/>
          <p:cNvSpPr>
            <a:spLocks noChangeShapeType="1"/>
          </p:cNvSpPr>
          <p:nvPr/>
        </p:nvSpPr>
        <p:spPr bwMode="auto">
          <a:xfrm>
            <a:off x="8382000" y="4816475"/>
            <a:ext cx="1588" cy="288925"/>
          </a:xfrm>
          <a:prstGeom prst="line">
            <a:avLst/>
          </a:prstGeom>
          <a:noFill/>
          <a:ln w="28440" cap="sq">
            <a:solidFill>
              <a:srgbClr val="FF99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0778" name="Line 9"/>
          <p:cNvSpPr>
            <a:spLocks noChangeShapeType="1"/>
          </p:cNvSpPr>
          <p:nvPr/>
        </p:nvSpPr>
        <p:spPr bwMode="auto">
          <a:xfrm>
            <a:off x="7172325" y="3952875"/>
            <a:ext cx="690563" cy="17303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0779" name="Line 10"/>
          <p:cNvSpPr>
            <a:spLocks noChangeShapeType="1"/>
          </p:cNvSpPr>
          <p:nvPr/>
        </p:nvSpPr>
        <p:spPr bwMode="auto">
          <a:xfrm flipH="1">
            <a:off x="7170738" y="5219700"/>
            <a:ext cx="693737" cy="17303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0780" name="Text Box 11"/>
          <p:cNvSpPr txBox="1">
            <a:spLocks noChangeArrowheads="1"/>
          </p:cNvSpPr>
          <p:nvPr/>
        </p:nvSpPr>
        <p:spPr bwMode="auto">
          <a:xfrm>
            <a:off x="925513" y="841375"/>
            <a:ext cx="617061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Assignment only changes variable's value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in </a:t>
            </a:r>
            <a:r>
              <a:rPr lang="en-US" altLang="en-US" sz="2800" i="1">
                <a:solidFill>
                  <a:srgbClr val="808080"/>
                </a:solidFill>
                <a:latin typeface="Calibri" panose="020F0502020204030204" pitchFamily="34" charset="0"/>
              </a:rPr>
              <a:t>this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 shell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1"/>
          <p:cNvSpPr txBox="1">
            <a:spLocks noChangeArrowheads="1"/>
          </p:cNvSpPr>
          <p:nvPr/>
        </p:nvSpPr>
        <p:spPr bwMode="auto">
          <a:xfrm>
            <a:off x="546100" y="2338388"/>
            <a:ext cx="866616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SECRET_IDENTITY=Dracula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echo $SECRET_IDENTITY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Dracula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bash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CC6600"/>
                </a:solidFill>
                <a:latin typeface="Courier New" panose="02070309020205020404" pitchFamily="49" charset="0"/>
              </a:rPr>
              <a:t>echo $SECRET_IDENTITY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CC6600"/>
                </a:solidFill>
                <a:latin typeface="Courier New" panose="02070309020205020404" pitchFamily="49" charset="0"/>
              </a:rPr>
              <a:t>exit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echo $SECRET_IDENTITY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Dracula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  <p:pic>
        <p:nvPicPr>
          <p:cNvPr id="1628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2373313"/>
            <a:ext cx="5715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20" name="AutoShape 3"/>
          <p:cNvSpPr>
            <a:spLocks noChangeArrowheads="1"/>
          </p:cNvSpPr>
          <p:nvPr/>
        </p:nvSpPr>
        <p:spPr bwMode="auto">
          <a:xfrm>
            <a:off x="6618288" y="2227263"/>
            <a:ext cx="871537" cy="800100"/>
          </a:xfrm>
          <a:prstGeom prst="octagon">
            <a:avLst>
              <a:gd name="adj" fmla="val 29287"/>
            </a:avLst>
          </a:prstGeom>
          <a:noFill/>
          <a:ln w="28440" cap="sq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628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4156075"/>
            <a:ext cx="5715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22" name="AutoShape 5"/>
          <p:cNvSpPr>
            <a:spLocks noChangeArrowheads="1"/>
          </p:cNvSpPr>
          <p:nvPr/>
        </p:nvSpPr>
        <p:spPr bwMode="auto">
          <a:xfrm>
            <a:off x="7913688" y="4010025"/>
            <a:ext cx="871537" cy="800100"/>
          </a:xfrm>
          <a:prstGeom prst="octagon">
            <a:avLst>
              <a:gd name="adj" fmla="val 29287"/>
            </a:avLst>
          </a:prstGeom>
          <a:noFill/>
          <a:ln w="28440" cap="sq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2823" name="Line 6"/>
          <p:cNvSpPr>
            <a:spLocks noChangeShapeType="1"/>
          </p:cNvSpPr>
          <p:nvPr/>
        </p:nvSpPr>
        <p:spPr bwMode="auto">
          <a:xfrm>
            <a:off x="7056438" y="3030538"/>
            <a:ext cx="1587" cy="922337"/>
          </a:xfrm>
          <a:prstGeom prst="line">
            <a:avLst/>
          </a:prstGeom>
          <a:noFill/>
          <a:ln w="28440" cap="sq">
            <a:solidFill>
              <a:srgbClr val="0066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2824" name="Line 7"/>
          <p:cNvSpPr>
            <a:spLocks noChangeShapeType="1"/>
          </p:cNvSpPr>
          <p:nvPr/>
        </p:nvSpPr>
        <p:spPr bwMode="auto">
          <a:xfrm>
            <a:off x="7056438" y="5392738"/>
            <a:ext cx="1587" cy="806450"/>
          </a:xfrm>
          <a:prstGeom prst="line">
            <a:avLst/>
          </a:prstGeom>
          <a:noFill/>
          <a:ln w="28440" cap="sq">
            <a:solidFill>
              <a:srgbClr val="0066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2825" name="Line 8"/>
          <p:cNvSpPr>
            <a:spLocks noChangeShapeType="1"/>
          </p:cNvSpPr>
          <p:nvPr/>
        </p:nvSpPr>
        <p:spPr bwMode="auto">
          <a:xfrm>
            <a:off x="8382000" y="4816475"/>
            <a:ext cx="1588" cy="288925"/>
          </a:xfrm>
          <a:prstGeom prst="line">
            <a:avLst/>
          </a:prstGeom>
          <a:noFill/>
          <a:ln w="28440" cap="sq">
            <a:solidFill>
              <a:srgbClr val="FF99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2826" name="Line 9"/>
          <p:cNvSpPr>
            <a:spLocks noChangeShapeType="1"/>
          </p:cNvSpPr>
          <p:nvPr/>
        </p:nvSpPr>
        <p:spPr bwMode="auto">
          <a:xfrm>
            <a:off x="7172325" y="3952875"/>
            <a:ext cx="690563" cy="17303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2827" name="Line 10"/>
          <p:cNvSpPr>
            <a:spLocks noChangeShapeType="1"/>
          </p:cNvSpPr>
          <p:nvPr/>
        </p:nvSpPr>
        <p:spPr bwMode="auto">
          <a:xfrm flipH="1">
            <a:off x="7170738" y="5219700"/>
            <a:ext cx="693737" cy="17303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2828" name="Text Box 11"/>
          <p:cNvSpPr txBox="1">
            <a:spLocks noChangeArrowheads="1"/>
          </p:cNvSpPr>
          <p:nvPr/>
        </p:nvSpPr>
        <p:spPr bwMode="auto">
          <a:xfrm>
            <a:off x="925513" y="841375"/>
            <a:ext cx="617061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Assignment only changes variable's value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in </a:t>
            </a:r>
            <a:r>
              <a:rPr lang="en-US" altLang="en-US" sz="2800" i="1">
                <a:solidFill>
                  <a:srgbClr val="808080"/>
                </a:solidFill>
                <a:latin typeface="Calibri" panose="020F0502020204030204" pitchFamily="34" charset="0"/>
              </a:rPr>
              <a:t>this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 shell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40251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export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to signal that the variable should be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visible to subprocesses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064375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Use export to signal that the variable should be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visible to subprocesses</a:t>
            </a:r>
          </a:p>
        </p:txBody>
      </p:sp>
      <p:sp>
        <p:nvSpPr>
          <p:cNvPr id="166915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6616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SECRET_IDENTITY=Dracula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export SECRET_IDENTITY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  <p:pic>
        <p:nvPicPr>
          <p:cNvPr id="1669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2373313"/>
            <a:ext cx="5715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917" name="AutoShape 4"/>
          <p:cNvSpPr>
            <a:spLocks noChangeArrowheads="1"/>
          </p:cNvSpPr>
          <p:nvPr/>
        </p:nvSpPr>
        <p:spPr bwMode="auto">
          <a:xfrm>
            <a:off x="6618288" y="2227263"/>
            <a:ext cx="871537" cy="800100"/>
          </a:xfrm>
          <a:prstGeom prst="octagon">
            <a:avLst>
              <a:gd name="adj" fmla="val 29287"/>
            </a:avLst>
          </a:prstGeom>
          <a:noFill/>
          <a:ln w="28440" cap="sq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6918" name="Line 5"/>
          <p:cNvSpPr>
            <a:spLocks noChangeShapeType="1"/>
          </p:cNvSpPr>
          <p:nvPr/>
        </p:nvSpPr>
        <p:spPr bwMode="auto">
          <a:xfrm>
            <a:off x="7056438" y="3030538"/>
            <a:ext cx="1587" cy="576262"/>
          </a:xfrm>
          <a:prstGeom prst="line">
            <a:avLst/>
          </a:prstGeom>
          <a:noFill/>
          <a:ln w="28440" cap="sq">
            <a:solidFill>
              <a:srgbClr val="0066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4738687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solidFill>
                  <a:srgbClr val="808080"/>
                </a:solidFill>
                <a:latin typeface="Calibri" panose="020F0502020204030204" pitchFamily="34" charset="0"/>
              </a:rPr>
              <a:t>process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 is a running program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Some are yours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064375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Use export to signal that the variable should be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visible to subprocesses</a:t>
            </a:r>
          </a:p>
        </p:txBody>
      </p:sp>
      <p:sp>
        <p:nvSpPr>
          <p:cNvPr id="168963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6616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SECRET_IDENTITY=Dracula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export SECRET_IDENTITY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bash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  <p:pic>
        <p:nvPicPr>
          <p:cNvPr id="1689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2373313"/>
            <a:ext cx="5715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5" name="AutoShape 4"/>
          <p:cNvSpPr>
            <a:spLocks noChangeArrowheads="1"/>
          </p:cNvSpPr>
          <p:nvPr/>
        </p:nvSpPr>
        <p:spPr bwMode="auto">
          <a:xfrm>
            <a:off x="6618288" y="2227263"/>
            <a:ext cx="871537" cy="800100"/>
          </a:xfrm>
          <a:prstGeom prst="octagon">
            <a:avLst>
              <a:gd name="adj" fmla="val 29287"/>
            </a:avLst>
          </a:prstGeom>
          <a:noFill/>
          <a:ln w="28440" cap="sq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689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3867150"/>
            <a:ext cx="5715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7" name="AutoShape 6"/>
          <p:cNvSpPr>
            <a:spLocks noChangeArrowheads="1"/>
          </p:cNvSpPr>
          <p:nvPr/>
        </p:nvSpPr>
        <p:spPr bwMode="auto">
          <a:xfrm>
            <a:off x="7913688" y="3721100"/>
            <a:ext cx="871537" cy="800100"/>
          </a:xfrm>
          <a:prstGeom prst="octagon">
            <a:avLst>
              <a:gd name="adj" fmla="val 29287"/>
            </a:avLst>
          </a:prstGeom>
          <a:noFill/>
          <a:ln w="28440" cap="sq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8968" name="Line 7"/>
          <p:cNvSpPr>
            <a:spLocks noChangeShapeType="1"/>
          </p:cNvSpPr>
          <p:nvPr/>
        </p:nvSpPr>
        <p:spPr bwMode="auto">
          <a:xfrm>
            <a:off x="7056438" y="3030538"/>
            <a:ext cx="1587" cy="576262"/>
          </a:xfrm>
          <a:prstGeom prst="line">
            <a:avLst/>
          </a:prstGeom>
          <a:noFill/>
          <a:ln w="28440" cap="sq">
            <a:solidFill>
              <a:srgbClr val="0066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8969" name="Line 8"/>
          <p:cNvSpPr>
            <a:spLocks noChangeShapeType="1"/>
          </p:cNvSpPr>
          <p:nvPr/>
        </p:nvSpPr>
        <p:spPr bwMode="auto">
          <a:xfrm>
            <a:off x="8382000" y="4527550"/>
            <a:ext cx="1588" cy="692150"/>
          </a:xfrm>
          <a:prstGeom prst="line">
            <a:avLst/>
          </a:prstGeom>
          <a:noFill/>
          <a:ln w="28440" cap="sq">
            <a:solidFill>
              <a:srgbClr val="FF99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8970" name="Line 9"/>
          <p:cNvSpPr>
            <a:spLocks noChangeShapeType="1"/>
          </p:cNvSpPr>
          <p:nvPr/>
        </p:nvSpPr>
        <p:spPr bwMode="auto">
          <a:xfrm>
            <a:off x="7172325" y="3663950"/>
            <a:ext cx="690563" cy="17303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064375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Use export to signal that the variable should be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visible to subprocesses</a:t>
            </a:r>
          </a:p>
        </p:txBody>
      </p:sp>
      <p:sp>
        <p:nvSpPr>
          <p:cNvPr id="171011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6616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SECRET_IDENTITY=Dracula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export SECRET_IDENTITY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bash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CC6600"/>
                </a:solidFill>
                <a:latin typeface="Courier New" panose="02070309020205020404" pitchFamily="49" charset="0"/>
              </a:rPr>
              <a:t>echo $SECRET_IDENTITY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Dracula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  <p:pic>
        <p:nvPicPr>
          <p:cNvPr id="1710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2373313"/>
            <a:ext cx="5715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3" name="AutoShape 4"/>
          <p:cNvSpPr>
            <a:spLocks noChangeArrowheads="1"/>
          </p:cNvSpPr>
          <p:nvPr/>
        </p:nvSpPr>
        <p:spPr bwMode="auto">
          <a:xfrm>
            <a:off x="6618288" y="2227263"/>
            <a:ext cx="871537" cy="800100"/>
          </a:xfrm>
          <a:prstGeom prst="octagon">
            <a:avLst>
              <a:gd name="adj" fmla="val 29287"/>
            </a:avLst>
          </a:prstGeom>
          <a:noFill/>
          <a:ln w="28440" cap="sq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710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3867150"/>
            <a:ext cx="5715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5" name="AutoShape 6"/>
          <p:cNvSpPr>
            <a:spLocks noChangeArrowheads="1"/>
          </p:cNvSpPr>
          <p:nvPr/>
        </p:nvSpPr>
        <p:spPr bwMode="auto">
          <a:xfrm>
            <a:off x="7913688" y="3721100"/>
            <a:ext cx="871537" cy="800100"/>
          </a:xfrm>
          <a:prstGeom prst="octagon">
            <a:avLst>
              <a:gd name="adj" fmla="val 29287"/>
            </a:avLst>
          </a:prstGeom>
          <a:noFill/>
          <a:ln w="28440" cap="sq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1016" name="Line 7"/>
          <p:cNvSpPr>
            <a:spLocks noChangeShapeType="1"/>
          </p:cNvSpPr>
          <p:nvPr/>
        </p:nvSpPr>
        <p:spPr bwMode="auto">
          <a:xfrm>
            <a:off x="7056438" y="3030538"/>
            <a:ext cx="1587" cy="576262"/>
          </a:xfrm>
          <a:prstGeom prst="line">
            <a:avLst/>
          </a:prstGeom>
          <a:noFill/>
          <a:ln w="28440" cap="sq">
            <a:solidFill>
              <a:srgbClr val="0066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1017" name="Line 8"/>
          <p:cNvSpPr>
            <a:spLocks noChangeShapeType="1"/>
          </p:cNvSpPr>
          <p:nvPr/>
        </p:nvSpPr>
        <p:spPr bwMode="auto">
          <a:xfrm>
            <a:off x="8382000" y="4527550"/>
            <a:ext cx="1588" cy="692150"/>
          </a:xfrm>
          <a:prstGeom prst="line">
            <a:avLst/>
          </a:prstGeom>
          <a:noFill/>
          <a:ln w="28440" cap="sq">
            <a:solidFill>
              <a:srgbClr val="FF99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1018" name="Line 9"/>
          <p:cNvSpPr>
            <a:spLocks noChangeShapeType="1"/>
          </p:cNvSpPr>
          <p:nvPr/>
        </p:nvSpPr>
        <p:spPr bwMode="auto">
          <a:xfrm>
            <a:off x="7172325" y="3663950"/>
            <a:ext cx="690563" cy="17303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064375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Use export to signal that the variable should be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visible to subprocesses</a:t>
            </a:r>
          </a:p>
        </p:txBody>
      </p:sp>
      <p:sp>
        <p:nvSpPr>
          <p:cNvPr id="173059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6616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SECRET_IDENTITY=Dracula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export SECRET_IDENTITY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bash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CC6600"/>
                </a:solidFill>
                <a:latin typeface="Courier New" panose="02070309020205020404" pitchFamily="49" charset="0"/>
              </a:rPr>
              <a:t>echo $SECRET_IDENTITY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Dracula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CC6600"/>
                </a:solidFill>
                <a:latin typeface="Courier New" panose="02070309020205020404" pitchFamily="49" charset="0"/>
              </a:rPr>
              <a:t>exit</a:t>
            </a:r>
          </a:p>
          <a:p>
            <a:pPr eaLnBrk="1">
              <a:lnSpc>
                <a:spcPct val="125000"/>
              </a:lnSpc>
              <a:buSzPct val="100000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</a:p>
        </p:txBody>
      </p:sp>
      <p:pic>
        <p:nvPicPr>
          <p:cNvPr id="1730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2373313"/>
            <a:ext cx="5715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61" name="AutoShape 4"/>
          <p:cNvSpPr>
            <a:spLocks noChangeArrowheads="1"/>
          </p:cNvSpPr>
          <p:nvPr/>
        </p:nvSpPr>
        <p:spPr bwMode="auto">
          <a:xfrm>
            <a:off x="6618288" y="2227263"/>
            <a:ext cx="871537" cy="800100"/>
          </a:xfrm>
          <a:prstGeom prst="octagon">
            <a:avLst>
              <a:gd name="adj" fmla="val 29287"/>
            </a:avLst>
          </a:prstGeom>
          <a:noFill/>
          <a:ln w="28440" cap="sq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7306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3867150"/>
            <a:ext cx="5715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63" name="AutoShape 6"/>
          <p:cNvSpPr>
            <a:spLocks noChangeArrowheads="1"/>
          </p:cNvSpPr>
          <p:nvPr/>
        </p:nvSpPr>
        <p:spPr bwMode="auto">
          <a:xfrm>
            <a:off x="7913688" y="3721100"/>
            <a:ext cx="871537" cy="800100"/>
          </a:xfrm>
          <a:prstGeom prst="octagon">
            <a:avLst>
              <a:gd name="adj" fmla="val 29287"/>
            </a:avLst>
          </a:prstGeom>
          <a:noFill/>
          <a:ln w="28440" cap="sq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3064" name="Line 7"/>
          <p:cNvSpPr>
            <a:spLocks noChangeShapeType="1"/>
          </p:cNvSpPr>
          <p:nvPr/>
        </p:nvSpPr>
        <p:spPr bwMode="auto">
          <a:xfrm>
            <a:off x="7056438" y="3030538"/>
            <a:ext cx="1587" cy="576262"/>
          </a:xfrm>
          <a:prstGeom prst="line">
            <a:avLst/>
          </a:prstGeom>
          <a:noFill/>
          <a:ln w="28440" cap="sq">
            <a:solidFill>
              <a:srgbClr val="0066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3065" name="Line 8"/>
          <p:cNvSpPr>
            <a:spLocks noChangeShapeType="1"/>
          </p:cNvSpPr>
          <p:nvPr/>
        </p:nvSpPr>
        <p:spPr bwMode="auto">
          <a:xfrm>
            <a:off x="7056438" y="5565775"/>
            <a:ext cx="1587" cy="806450"/>
          </a:xfrm>
          <a:prstGeom prst="line">
            <a:avLst/>
          </a:prstGeom>
          <a:noFill/>
          <a:ln w="28440" cap="sq">
            <a:solidFill>
              <a:srgbClr val="0066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3066" name="Line 9"/>
          <p:cNvSpPr>
            <a:spLocks noChangeShapeType="1"/>
          </p:cNvSpPr>
          <p:nvPr/>
        </p:nvSpPr>
        <p:spPr bwMode="auto">
          <a:xfrm>
            <a:off x="8382000" y="4527550"/>
            <a:ext cx="1588" cy="692150"/>
          </a:xfrm>
          <a:prstGeom prst="line">
            <a:avLst/>
          </a:prstGeom>
          <a:noFill/>
          <a:ln w="28440" cap="sq">
            <a:solidFill>
              <a:srgbClr val="FF99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3067" name="Line 10"/>
          <p:cNvSpPr>
            <a:spLocks noChangeShapeType="1"/>
          </p:cNvSpPr>
          <p:nvPr/>
        </p:nvSpPr>
        <p:spPr bwMode="auto">
          <a:xfrm>
            <a:off x="7172325" y="3663950"/>
            <a:ext cx="690563" cy="17303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3068" name="Line 11"/>
          <p:cNvSpPr>
            <a:spLocks noChangeShapeType="1"/>
          </p:cNvSpPr>
          <p:nvPr/>
        </p:nvSpPr>
        <p:spPr bwMode="auto">
          <a:xfrm flipH="1">
            <a:off x="7170738" y="5392738"/>
            <a:ext cx="693737" cy="17303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6999287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Commands in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$HOME/.bashrc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are executed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when shell starts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6999287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Commands in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$HOME/.bashrc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are executed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when shell starts</a:t>
            </a:r>
          </a:p>
        </p:txBody>
      </p:sp>
      <p:sp>
        <p:nvSpPr>
          <p:cNvPr id="177155" name="Text Box 2"/>
          <p:cNvSpPr txBox="1">
            <a:spLocks noChangeArrowheads="1"/>
          </p:cNvSpPr>
          <p:nvPr/>
        </p:nvSpPr>
        <p:spPr bwMode="auto">
          <a:xfrm>
            <a:off x="925513" y="2481263"/>
            <a:ext cx="4799012" cy="66675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export SECRET_IDENTITY=Dracula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export BACKUP_DIR=$HOME/backup</a:t>
            </a:r>
          </a:p>
        </p:txBody>
      </p:sp>
      <p:sp>
        <p:nvSpPr>
          <p:cNvPr id="177156" name="Text Box 3"/>
          <p:cNvSpPr txBox="1">
            <a:spLocks noChangeArrowheads="1"/>
          </p:cNvSpPr>
          <p:nvPr/>
        </p:nvSpPr>
        <p:spPr bwMode="auto">
          <a:xfrm>
            <a:off x="835025" y="3230563"/>
            <a:ext cx="29527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/home/vlad/.bashrc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6999287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Commands in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$HOME/.bashrc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are executed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when shell starts</a:t>
            </a:r>
          </a:p>
        </p:txBody>
      </p:sp>
      <p:sp>
        <p:nvSpPr>
          <p:cNvPr id="179203" name="Text Box 2"/>
          <p:cNvSpPr txBox="1">
            <a:spLocks noChangeArrowheads="1"/>
          </p:cNvSpPr>
          <p:nvPr/>
        </p:nvSpPr>
        <p:spPr bwMode="auto">
          <a:xfrm>
            <a:off x="925513" y="3333750"/>
            <a:ext cx="7135812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Also common to use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alias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to create shortcuts</a:t>
            </a:r>
          </a:p>
        </p:txBody>
      </p:sp>
      <p:sp>
        <p:nvSpPr>
          <p:cNvPr id="179204" name="Text Box 3"/>
          <p:cNvSpPr txBox="1">
            <a:spLocks noChangeArrowheads="1"/>
          </p:cNvSpPr>
          <p:nvPr/>
        </p:nvSpPr>
        <p:spPr bwMode="auto">
          <a:xfrm>
            <a:off x="925513" y="2481263"/>
            <a:ext cx="4799012" cy="666750"/>
          </a:xfrm>
          <a:prstGeom prst="rect">
            <a:avLst/>
          </a:prstGeom>
          <a:noFill/>
          <a:ln w="936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808080"/>
                </a:solidFill>
                <a:latin typeface="Courier New" panose="02070309020205020404" pitchFamily="49" charset="0"/>
              </a:rPr>
              <a:t>export SECRET_IDENTITY=Dracula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808080"/>
                </a:solidFill>
                <a:latin typeface="Courier New" panose="02070309020205020404" pitchFamily="49" charset="0"/>
              </a:rPr>
              <a:t>export BACKUP_DIR=$HOME/backup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6999287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Commands in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$HOME/.bashrc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are executed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when shell starts</a:t>
            </a:r>
          </a:p>
        </p:txBody>
      </p:sp>
      <p:sp>
        <p:nvSpPr>
          <p:cNvPr id="181251" name="Text Box 2"/>
          <p:cNvSpPr txBox="1">
            <a:spLocks noChangeArrowheads="1"/>
          </p:cNvSpPr>
          <p:nvPr/>
        </p:nvSpPr>
        <p:spPr bwMode="auto">
          <a:xfrm>
            <a:off x="925513" y="3333750"/>
            <a:ext cx="7135812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Also common to use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alias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to create shortcuts</a:t>
            </a:r>
          </a:p>
        </p:txBody>
      </p:sp>
      <p:sp>
        <p:nvSpPr>
          <p:cNvPr id="181252" name="Text Box 3"/>
          <p:cNvSpPr txBox="1">
            <a:spLocks noChangeArrowheads="1"/>
          </p:cNvSpPr>
          <p:nvPr/>
        </p:nvSpPr>
        <p:spPr bwMode="auto">
          <a:xfrm>
            <a:off x="920750" y="4319588"/>
            <a:ext cx="8872538" cy="35242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alias backup=/bin/zarble -v --nostir -R 20000 $HOME $BACKUP_DIR</a:t>
            </a:r>
          </a:p>
        </p:txBody>
      </p:sp>
      <p:sp>
        <p:nvSpPr>
          <p:cNvPr id="181253" name="Text Box 4"/>
          <p:cNvSpPr txBox="1">
            <a:spLocks noChangeArrowheads="1"/>
          </p:cNvSpPr>
          <p:nvPr/>
        </p:nvSpPr>
        <p:spPr bwMode="auto">
          <a:xfrm>
            <a:off x="925513" y="2481263"/>
            <a:ext cx="4799012" cy="666750"/>
          </a:xfrm>
          <a:prstGeom prst="rect">
            <a:avLst/>
          </a:prstGeom>
          <a:noFill/>
          <a:ln w="936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808080"/>
                </a:solidFill>
                <a:latin typeface="Courier New" panose="02070309020205020404" pitchFamily="49" charset="0"/>
              </a:rPr>
              <a:t>export SECRET_IDENTITY=Dracula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808080"/>
                </a:solidFill>
                <a:latin typeface="Courier New" panose="02070309020205020404" pitchFamily="49" charset="0"/>
              </a:rPr>
              <a:t>export BACKUP_DIR=$HOME/backup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6999287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Commands in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$HOME/.bashrc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are executed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when shell starts</a:t>
            </a:r>
          </a:p>
        </p:txBody>
      </p:sp>
      <p:sp>
        <p:nvSpPr>
          <p:cNvPr id="183299" name="Text Box 2"/>
          <p:cNvSpPr txBox="1">
            <a:spLocks noChangeArrowheads="1"/>
          </p:cNvSpPr>
          <p:nvPr/>
        </p:nvSpPr>
        <p:spPr bwMode="auto">
          <a:xfrm>
            <a:off x="925513" y="3333750"/>
            <a:ext cx="7135812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Also common to use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</a:rPr>
              <a:t>alias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to create shortcuts</a:t>
            </a:r>
          </a:p>
        </p:txBody>
      </p:sp>
      <p:sp>
        <p:nvSpPr>
          <p:cNvPr id="183300" name="Text Box 3"/>
          <p:cNvSpPr txBox="1">
            <a:spLocks noChangeArrowheads="1"/>
          </p:cNvSpPr>
          <p:nvPr/>
        </p:nvSpPr>
        <p:spPr bwMode="auto">
          <a:xfrm>
            <a:off x="920750" y="4319588"/>
            <a:ext cx="8867775" cy="357187"/>
          </a:xfrm>
          <a:prstGeom prst="rect">
            <a:avLst/>
          </a:prstGeom>
          <a:noFill/>
          <a:ln w="936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1800">
                <a:solidFill>
                  <a:srgbClr val="808080"/>
                </a:solidFill>
                <a:latin typeface="Courier New" panose="02070309020205020404" pitchFamily="49" charset="0"/>
              </a:rPr>
              <a:t>alias backup=/bin/zarble -v --nostir -R 20000 $HOME $BACKUP_DIR</a:t>
            </a:r>
          </a:p>
        </p:txBody>
      </p:sp>
      <p:sp>
        <p:nvSpPr>
          <p:cNvPr id="183301" name="Text Box 4"/>
          <p:cNvSpPr txBox="1">
            <a:spLocks noChangeArrowheads="1"/>
          </p:cNvSpPr>
          <p:nvPr/>
        </p:nvSpPr>
        <p:spPr bwMode="auto">
          <a:xfrm>
            <a:off x="925513" y="4889500"/>
            <a:ext cx="6989762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Not something you want to type over and over</a:t>
            </a:r>
          </a:p>
        </p:txBody>
      </p:sp>
      <p:sp>
        <p:nvSpPr>
          <p:cNvPr id="183302" name="Text Box 5"/>
          <p:cNvSpPr txBox="1">
            <a:spLocks noChangeArrowheads="1"/>
          </p:cNvSpPr>
          <p:nvPr/>
        </p:nvSpPr>
        <p:spPr bwMode="auto">
          <a:xfrm>
            <a:off x="925513" y="2481263"/>
            <a:ext cx="4799012" cy="666750"/>
          </a:xfrm>
          <a:prstGeom prst="rect">
            <a:avLst/>
          </a:prstGeom>
          <a:noFill/>
          <a:ln w="9360" cap="sq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808080"/>
                </a:solidFill>
                <a:latin typeface="Courier New" panose="02070309020205020404" pitchFamily="49" charset="0"/>
              </a:rPr>
              <a:t>export SECRET_IDENTITY=Dracula</a:t>
            </a:r>
          </a:p>
          <a:p>
            <a:pPr eaLnBrk="1">
              <a:lnSpc>
                <a:spcPct val="93000"/>
              </a:lnSpc>
              <a:buSzPct val="100000"/>
            </a:pPr>
            <a:r>
              <a:rPr lang="en-CA" altLang="en-US" sz="2000">
                <a:solidFill>
                  <a:srgbClr val="808080"/>
                </a:solidFill>
                <a:latin typeface="Courier New" panose="02070309020205020404" pitchFamily="49" charset="0"/>
              </a:rPr>
              <a:t>export BACKUP_DIR=$HOME/backup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47" name="Text Box 2"/>
          <p:cNvSpPr txBox="1">
            <a:spLocks noChangeArrowheads="1"/>
          </p:cNvSpPr>
          <p:nvPr/>
        </p:nvSpPr>
        <p:spPr bwMode="auto">
          <a:xfrm>
            <a:off x="4219575" y="4883150"/>
            <a:ext cx="17208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SzPct val="100000"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August 2010</a:t>
            </a:r>
          </a:p>
        </p:txBody>
      </p:sp>
      <p:sp>
        <p:nvSpPr>
          <p:cNvPr id="185348" name="Text Box 3"/>
          <p:cNvSpPr txBox="1">
            <a:spLocks noChangeArrowheads="1"/>
          </p:cNvSpPr>
          <p:nvPr/>
        </p:nvSpPr>
        <p:spPr bwMode="auto">
          <a:xfrm>
            <a:off x="4284663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SzPct val="100000"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185349" name="Text Box 4"/>
          <p:cNvSpPr txBox="1">
            <a:spLocks noChangeArrowheads="1"/>
          </p:cNvSpPr>
          <p:nvPr/>
        </p:nvSpPr>
        <p:spPr bwMode="auto">
          <a:xfrm>
            <a:off x="3983038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SzPct val="100000"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18535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5732463"/>
            <a:ext cx="226695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51" name="Text Box 6"/>
          <p:cNvSpPr txBox="1">
            <a:spLocks noChangeArrowheads="1"/>
          </p:cNvSpPr>
          <p:nvPr/>
        </p:nvSpPr>
        <p:spPr bwMode="auto">
          <a:xfrm>
            <a:off x="3116263" y="5724525"/>
            <a:ext cx="6478587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02000"/>
              </a:lnSpc>
              <a:buSzPct val="100000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SzPct val="100000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SzPct val="100000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925513" y="841375"/>
            <a:ext cx="7894637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solidFill>
                  <a:srgbClr val="808080"/>
                </a:solidFill>
                <a:latin typeface="Calibri" panose="020F0502020204030204" pitchFamily="34" charset="0"/>
              </a:rPr>
              <a:t>process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 is a running program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Some are yours</a:t>
            </a:r>
          </a:p>
          <a:p>
            <a:pPr eaLnBrk="1">
              <a:lnSpc>
                <a:spcPct val="150000"/>
              </a:lnSpc>
              <a:buSzPct val="100000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Most belong to the operating system (or other users)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2115</TotalTime>
  <Words>2516</Words>
  <Application>Microsoft Office PowerPoint</Application>
  <PresentationFormat>Custom</PresentationFormat>
  <Paragraphs>677</Paragraphs>
  <Slides>88</Slides>
  <Notes>86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6" baseType="lpstr">
      <vt:lpstr>Arial</vt:lpstr>
      <vt:lpstr>MS PGothic</vt:lpstr>
      <vt:lpstr>Calibri</vt:lpstr>
      <vt:lpstr>Times New Roman</vt:lpstr>
      <vt:lpstr>Wingdings</vt:lpstr>
      <vt:lpstr>Courier New</vt:lpstr>
      <vt:lpstr>DejaVu Sans Mono</vt:lpstr>
      <vt:lpstr>UKRI-stfc-nerc-ceda-ncas-nceo-softwarecarpentry-Presentation-Template</vt:lpstr>
      <vt:lpstr>The Unix 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Job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Greg Wilson</dc:creator>
  <cp:keywords/>
  <dc:description/>
  <cp:lastModifiedBy>Godfrey, Tommy (STFC,RAL,RALSP)</cp:lastModifiedBy>
  <cp:revision>197</cp:revision>
  <cp:lastPrinted>1601-01-01T00:00:00Z</cp:lastPrinted>
  <dcterms:created xsi:type="dcterms:W3CDTF">2010-05-24T21:29:39Z</dcterms:created>
  <dcterms:modified xsi:type="dcterms:W3CDTF">2018-10-09T09:22:02Z</dcterms:modified>
</cp:coreProperties>
</file>