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73" r:id="rId1"/>
  </p:sldMasterIdLst>
  <p:notesMasterIdLst>
    <p:notesMasterId r:id="rId40"/>
  </p:notesMasterIdLst>
  <p:sldIdLst>
    <p:sldId id="767" r:id="rId2"/>
    <p:sldId id="600" r:id="rId3"/>
    <p:sldId id="601" r:id="rId4"/>
    <p:sldId id="602" r:id="rId5"/>
    <p:sldId id="603" r:id="rId6"/>
    <p:sldId id="604" r:id="rId7"/>
    <p:sldId id="605" r:id="rId8"/>
    <p:sldId id="493" r:id="rId9"/>
    <p:sldId id="608" r:id="rId10"/>
    <p:sldId id="609" r:id="rId11"/>
    <p:sldId id="611" r:id="rId12"/>
    <p:sldId id="610" r:id="rId13"/>
    <p:sldId id="612" r:id="rId14"/>
    <p:sldId id="613" r:id="rId15"/>
    <p:sldId id="614" r:id="rId16"/>
    <p:sldId id="617" r:id="rId17"/>
    <p:sldId id="615" r:id="rId18"/>
    <p:sldId id="616" r:id="rId19"/>
    <p:sldId id="618" r:id="rId20"/>
    <p:sldId id="619" r:id="rId21"/>
    <p:sldId id="620" r:id="rId22"/>
    <p:sldId id="621" r:id="rId23"/>
    <p:sldId id="623" r:id="rId24"/>
    <p:sldId id="622" r:id="rId25"/>
    <p:sldId id="624" r:id="rId26"/>
    <p:sldId id="626" r:id="rId27"/>
    <p:sldId id="627" r:id="rId28"/>
    <p:sldId id="625" r:id="rId29"/>
    <p:sldId id="633" r:id="rId30"/>
    <p:sldId id="631" r:id="rId31"/>
    <p:sldId id="632" r:id="rId32"/>
    <p:sldId id="634" r:id="rId33"/>
    <p:sldId id="635" r:id="rId34"/>
    <p:sldId id="763" r:id="rId35"/>
    <p:sldId id="282" r:id="rId36"/>
    <p:sldId id="764" r:id="rId37"/>
    <p:sldId id="765" r:id="rId38"/>
    <p:sldId id="766" r:id="rId39"/>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A50021"/>
    <a:srgbClr val="000066"/>
    <a:srgbClr val="FFFF00"/>
    <a:srgbClr val="00FF00"/>
    <a:srgbClr val="00CC99"/>
    <a:srgbClr val="00FF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284" y="5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41B3516B-03B9-451F-BFF8-15293ED63D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78C1EC19-FA12-4889-9E74-FF9B9F9309CC}" type="slidenum">
              <a:rPr lang="en-US" altLang="en-US" sz="1400"/>
              <a:pPr algn="r" eaLnBrk="1">
                <a:lnSpc>
                  <a:spcPct val="93000"/>
                </a:lnSpc>
                <a:spcBef>
                  <a:spcPct val="0"/>
                </a:spcBef>
              </a:pPr>
              <a:t>2</a:t>
            </a:fld>
            <a:endParaRPr lang="en-US" altLang="en-US" sz="1400"/>
          </a:p>
        </p:txBody>
      </p:sp>
      <p:sp>
        <p:nvSpPr>
          <p:cNvPr id="1229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229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Times New Roman" panose="02020603050405020304" pitchFamily="18" charset="0"/>
              </a:rPr>
              <a:t>First, let's start by looking at what happens when we use our desktop computer.  When we type information to our computer (for example, a shell command), the text -- the 1's and 0's that represent each character -- is sent from the keyboard to the shell.  The shell then displays characters on the screen to represent what we type.  </a:t>
            </a:r>
            <a:endParaRPr lang="en-US" altLang="en-US" sz="36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When we type "exit", we terminate the remote shell and return to our previous shell.</a:t>
            </a:r>
          </a:p>
        </p:txBody>
      </p:sp>
      <p:sp>
        <p:nvSpPr>
          <p:cNvPr id="307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9E6D869-29E1-400A-846D-A43B73EEE232}" type="slidenum">
              <a:rPr lang="en-US" altLang="en-US" sz="1400" smtClean="0"/>
              <a:pPr>
                <a:spcBef>
                  <a:spcPct val="0"/>
                </a:spcBef>
              </a:pPr>
              <a:t>11</a:t>
            </a:fld>
            <a:endParaRPr lang="en-US" altLang="en-US" sz="1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Suppose there is a file that we want to transfer from the remote computer to our computer.</a:t>
            </a:r>
          </a:p>
        </p:txBody>
      </p:sp>
      <p:sp>
        <p:nvSpPr>
          <p:cNvPr id="327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5B106AA-20BE-4BB0-8375-5DE747786B7B}" type="slidenum">
              <a:rPr lang="en-US" altLang="en-US" sz="1400" smtClean="0"/>
              <a:pPr>
                <a:spcBef>
                  <a:spcPct val="0"/>
                </a:spcBef>
              </a:pPr>
              <a:t>12</a:t>
            </a:fld>
            <a:endParaRPr lang="en-US" altLang="en-US" sz="1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that you know how to run secure shell, you can understand what secure copy might do.  Secure copy allows you to copy files to or from a remote computer, and it takes advantage of the remote connection setup used by secure shell.  The syntax is simple and is similar to that of "cp" and "ssh".  To copy a file, we first specify the source location of the file that we are copying…</a:t>
            </a:r>
          </a:p>
        </p:txBody>
      </p:sp>
      <p:sp>
        <p:nvSpPr>
          <p:cNvPr id="348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FBB1E21-644B-446B-9A95-A20BED35C211}" type="slidenum">
              <a:rPr lang="en-US" altLang="en-US" sz="1400" smtClean="0"/>
              <a:pPr>
                <a:spcBef>
                  <a:spcPct val="0"/>
                </a:spcBef>
              </a:pPr>
              <a:t>13</a:t>
            </a:fld>
            <a:endParaRPr lang="en-US" altLang="en-US" sz="14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 followed by the destination directory to where we are copying the file.</a:t>
            </a:r>
          </a:p>
        </p:txBody>
      </p:sp>
      <p:sp>
        <p:nvSpPr>
          <p:cNvPr id="368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E3AFB00-46C5-451C-802B-2E6DAE2C9E75}" type="slidenum">
              <a:rPr lang="en-US" altLang="en-US" sz="1400" smtClean="0"/>
              <a:pPr>
                <a:spcBef>
                  <a:spcPct val="0"/>
                </a:spcBef>
              </a:pPr>
              <a:t>14</a:t>
            </a:fld>
            <a:endParaRPr lang="en-US" altLang="en-US" sz="14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When specifying the source and destination, we write </a:t>
            </a:r>
          </a:p>
          <a:p>
            <a:r>
              <a:rPr lang="en-US" altLang="en-US" smtClean="0">
                <a:latin typeface="Times New Roman" panose="02020603050405020304" pitchFamily="18" charset="0"/>
              </a:rPr>
              <a:t>the user name, </a:t>
            </a:r>
          </a:p>
          <a:p>
            <a:r>
              <a:rPr lang="en-US" altLang="en-US" smtClean="0">
                <a:latin typeface="Times New Roman" panose="02020603050405020304" pitchFamily="18" charset="0"/>
              </a:rPr>
              <a:t>at-sign, </a:t>
            </a:r>
          </a:p>
          <a:p>
            <a:r>
              <a:rPr lang="en-US" altLang="en-US" smtClean="0">
                <a:latin typeface="Times New Roman" panose="02020603050405020304" pitchFamily="18" charset="0"/>
              </a:rPr>
              <a:t>the name of the computer, </a:t>
            </a:r>
          </a:p>
          <a:p>
            <a:r>
              <a:rPr lang="en-US" altLang="en-US" smtClean="0">
                <a:latin typeface="Times New Roman" panose="02020603050405020304" pitchFamily="18" charset="0"/>
              </a:rPr>
              <a:t>colon, </a:t>
            </a:r>
          </a:p>
          <a:p>
            <a:r>
              <a:rPr lang="en-US" altLang="en-US" smtClean="0">
                <a:latin typeface="Times New Roman" panose="02020603050405020304" pitchFamily="18" charset="0"/>
              </a:rPr>
              <a:t>then the path of the file or directory</a:t>
            </a:r>
          </a:p>
        </p:txBody>
      </p:sp>
      <p:sp>
        <p:nvSpPr>
          <p:cNvPr id="389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904FEA8-DE08-4370-B839-39E7A5B51247}" type="slidenum">
              <a:rPr lang="en-US" altLang="en-US" sz="1400" smtClean="0"/>
              <a:pPr>
                <a:spcBef>
                  <a:spcPct val="0"/>
                </a:spcBef>
              </a:pPr>
              <a:t>15</a:t>
            </a:fld>
            <a:endParaRPr lang="en-US" altLang="en-US" sz="14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If either the source or destination is on a remote computer, then we have to type the password for the user accounts that are being used to make the connection.  Secure copy may also give us feedback on the progress of our transfer.</a:t>
            </a:r>
          </a:p>
        </p:txBody>
      </p:sp>
      <p:sp>
        <p:nvSpPr>
          <p:cNvPr id="409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A1F1056-BBD2-47F5-ABA3-842AE39F3EF2}" type="slidenum">
              <a:rPr lang="en-US" altLang="en-US" sz="1400" smtClean="0"/>
              <a:pPr>
                <a:spcBef>
                  <a:spcPct val="0"/>
                </a:spcBef>
              </a:pPr>
              <a:t>16</a:t>
            </a:fld>
            <a:endParaRPr lang="en-US" altLang="en-US" sz="14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Copying a folder is similar to using copy command "cp" in that the –r option indicates we are copying a directory and its contents</a:t>
            </a:r>
          </a:p>
        </p:txBody>
      </p:sp>
      <p:sp>
        <p:nvSpPr>
          <p:cNvPr id="430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2C5C551-CF00-4004-A1AF-953039660734}" type="slidenum">
              <a:rPr lang="en-US" altLang="en-US" sz="1400" smtClean="0"/>
              <a:pPr>
                <a:spcBef>
                  <a:spcPct val="0"/>
                </a:spcBef>
              </a:pPr>
              <a:t>17</a:t>
            </a:fld>
            <a:endParaRPr lang="en-US" altLang="en-US" sz="1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If either the source or destination is the current computer, we can omit the "user-at-sign-computer-colon" part.</a:t>
            </a:r>
          </a:p>
        </p:txBody>
      </p:sp>
      <p:sp>
        <p:nvSpPr>
          <p:cNvPr id="450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6FD9594-BDE6-424B-B90E-0BC17B013C6E}" type="slidenum">
              <a:rPr lang="en-US" altLang="en-US" sz="1400" smtClean="0"/>
              <a:pPr>
                <a:spcBef>
                  <a:spcPct val="0"/>
                </a:spcBef>
              </a:pPr>
              <a:t>18</a:t>
            </a:fld>
            <a:endParaRPr lang="en-US" altLang="en-US" sz="1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Sometimes, we only want to login to a remote computer to find out (or create) a piece of information, and then return.  If this is quick or repetitive, this can get tedious.  For example, I need to know how much free disk space there is, and I need to collect this information every hour, and keep this information on my personal computer.  I could login, </a:t>
            </a:r>
          </a:p>
          <a:p>
            <a:r>
              <a:rPr lang="en-US" altLang="en-US" smtClean="0">
                <a:latin typeface="Times New Roman" panose="02020603050405020304" pitchFamily="18" charset="0"/>
              </a:rPr>
              <a:t>run "df -h", </a:t>
            </a:r>
          </a:p>
          <a:p>
            <a:r>
              <a:rPr lang="en-US" altLang="en-US" smtClean="0">
                <a:latin typeface="Times New Roman" panose="02020603050405020304" pitchFamily="18" charset="0"/>
              </a:rPr>
              <a:t>save the output as a file, </a:t>
            </a:r>
          </a:p>
          <a:p>
            <a:r>
              <a:rPr lang="en-US" altLang="en-US" smtClean="0">
                <a:latin typeface="Times New Roman" panose="02020603050405020304" pitchFamily="18" charset="0"/>
              </a:rPr>
              <a:t>logout, </a:t>
            </a:r>
          </a:p>
          <a:p>
            <a:r>
              <a:rPr lang="en-US" altLang="en-US" smtClean="0">
                <a:latin typeface="Times New Roman" panose="02020603050405020304" pitchFamily="18" charset="0"/>
              </a:rPr>
              <a:t>and then "scp" the file from the remote computer to my computer.  </a:t>
            </a:r>
          </a:p>
        </p:txBody>
      </p:sp>
      <p:sp>
        <p:nvSpPr>
          <p:cNvPr id="471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CAFECFC9-ACD3-424D-8476-4525FA290E13}" type="slidenum">
              <a:rPr lang="en-US" altLang="en-US" sz="1400" smtClean="0"/>
              <a:pPr>
                <a:spcBef>
                  <a:spcPct val="0"/>
                </a:spcBef>
              </a:pPr>
              <a:t>19</a:t>
            </a:fld>
            <a:endParaRPr lang="en-US" altLang="en-US" sz="14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But the ssh command allows us to pass data streams to a remote command and receive input streams from a remote command.  When we provide the command that ssh needs to run remotely, any output that the command generates is sent back to our shell.</a:t>
            </a:r>
          </a:p>
          <a:p>
            <a:r>
              <a:rPr lang="en-US" altLang="en-US" smtClean="0">
                <a:latin typeface="Times New Roman" panose="02020603050405020304" pitchFamily="18" charset="0"/>
              </a:rPr>
              <a:t>The remote command is specified as an argument to the ssh command that follows the username and remote computer information.</a:t>
            </a:r>
          </a:p>
        </p:txBody>
      </p:sp>
      <p:sp>
        <p:nvSpPr>
          <p:cNvPr id="491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0642AAF-4F6E-4E4E-86DB-C7B3E9149BBE}" type="slidenum">
              <a:rPr lang="en-US" altLang="en-US" sz="1400" smtClean="0"/>
              <a:pPr>
                <a:spcBef>
                  <a:spcPct val="0"/>
                </a:spcBef>
              </a:pPr>
              <a:t>20</a:t>
            </a:fld>
            <a:endParaRPr lang="en-US" altLang="en-US" sz="1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7FA79AD-BBBA-4EFB-B815-6DD70571FE76}" type="slidenum">
              <a:rPr lang="en-US" altLang="en-US" sz="1400"/>
              <a:pPr algn="r" eaLnBrk="1">
                <a:lnSpc>
                  <a:spcPct val="93000"/>
                </a:lnSpc>
                <a:spcBef>
                  <a:spcPct val="0"/>
                </a:spcBef>
              </a:pPr>
              <a:t>3</a:t>
            </a:fld>
            <a:endParaRPr lang="en-US" altLang="en-US" sz="1400"/>
          </a:p>
        </p:txBody>
      </p:sp>
      <p:sp>
        <p:nvSpPr>
          <p:cNvPr id="1433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434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Times New Roman" panose="02020603050405020304" pitchFamily="18" charset="0"/>
              </a:rPr>
              <a:t>If what we type represents a command, the shell will execute the command and additionally display characters representing the output.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we can save the remote command's output to a file.</a:t>
            </a:r>
          </a:p>
          <a:p>
            <a:r>
              <a:rPr lang="en-US" altLang="en-US" smtClean="0">
                <a:latin typeface="Times New Roman" panose="02020603050405020304" pitchFamily="18" charset="0"/>
              </a:rPr>
              <a:t>This simplifies the task considerably and still achieves the same result.  We have the remote computer's disk usage statistics saved on our computer.</a:t>
            </a:r>
          </a:p>
        </p:txBody>
      </p:sp>
      <p:sp>
        <p:nvSpPr>
          <p:cNvPr id="512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C045BCF9-AA1B-4E98-B154-838C78FF4417}" type="slidenum">
              <a:rPr lang="en-US" altLang="en-US" sz="1400" smtClean="0"/>
              <a:pPr>
                <a:spcBef>
                  <a:spcPct val="0"/>
                </a:spcBef>
              </a:pPr>
              <a:t>21</a:t>
            </a:fld>
            <a:endParaRPr lang="en-US" altLang="en-US" sz="14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Remember that ssh can accept streams of data and pass those to the remote command, too.</a:t>
            </a:r>
          </a:p>
          <a:p>
            <a:r>
              <a:rPr lang="en-US" altLang="en-US" smtClean="0">
                <a:latin typeface="Times New Roman" panose="02020603050405020304" pitchFamily="18" charset="0"/>
              </a:rPr>
              <a:t>This command sends a stream of characters to a remote shell session.</a:t>
            </a:r>
          </a:p>
        </p:txBody>
      </p:sp>
      <p:sp>
        <p:nvSpPr>
          <p:cNvPr id="532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31E7231-F608-4467-923E-FCC12B676AAA}" type="slidenum">
              <a:rPr lang="en-US" altLang="en-US" sz="1400" smtClean="0"/>
              <a:pPr>
                <a:spcBef>
                  <a:spcPct val="0"/>
                </a:spcBef>
              </a:pPr>
              <a:t>22</a:t>
            </a:fld>
            <a:endParaRPr lang="en-US" altLang="en-US" sz="14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As mentioned before, the remote shell will execute any command on the remote computer that was provided as an argument to ssh.  The remote shell session also passes any input it receives to the provided command.  In this example's remote command, 'cat' is a command that will receive the input and repeat it entirely as output, and then the rest of the remote command will redirect that output to a file.</a:t>
            </a:r>
          </a:p>
        </p:txBody>
      </p:sp>
      <p:sp>
        <p:nvSpPr>
          <p:cNvPr id="553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05A480E-5EA5-419E-B0DE-E984EDD4F444}" type="slidenum">
              <a:rPr lang="en-US" altLang="en-US" sz="1400" smtClean="0"/>
              <a:pPr>
                <a:spcBef>
                  <a:spcPct val="0"/>
                </a:spcBef>
              </a:pPr>
              <a:t>23</a:t>
            </a:fld>
            <a:endParaRPr lang="en-US" altLang="en-US" sz="14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command has created a file on the remote computer in the user's home directory that contains the original stream of characters.</a:t>
            </a:r>
          </a:p>
        </p:txBody>
      </p:sp>
      <p:sp>
        <p:nvSpPr>
          <p:cNvPr id="573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0515B9B-B226-4B49-B5E5-0E83CD9771A7}" type="slidenum">
              <a:rPr lang="en-US" altLang="en-US" sz="1400" smtClean="0"/>
              <a:pPr>
                <a:spcBef>
                  <a:spcPct val="0"/>
                </a:spcBef>
              </a:pPr>
              <a:t>24</a:t>
            </a:fld>
            <a:endParaRPr lang="en-US" altLang="en-US" sz="14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…And we can copy the file from the remote computer to our computer, if we like.</a:t>
            </a:r>
          </a:p>
        </p:txBody>
      </p:sp>
      <p:sp>
        <p:nvSpPr>
          <p:cNvPr id="593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9872005-AD63-420D-A511-A5EAB8644FB0}" type="slidenum">
              <a:rPr lang="en-US" altLang="en-US" sz="1400" smtClean="0"/>
              <a:pPr>
                <a:spcBef>
                  <a:spcPct val="0"/>
                </a:spcBef>
              </a:pPr>
              <a:t>25</a:t>
            </a:fld>
            <a:endParaRPr lang="en-US" altLang="en-US" sz="14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F2D526E0-529A-493E-94E2-5FC7098A24CF}" type="slidenum">
              <a:rPr lang="en-US" altLang="en-US" sz="1400"/>
              <a:pPr algn="r" eaLnBrk="1">
                <a:lnSpc>
                  <a:spcPct val="93000"/>
                </a:lnSpc>
                <a:spcBef>
                  <a:spcPct val="0"/>
                </a:spcBef>
              </a:pPr>
              <a:t>26</a:t>
            </a:fld>
            <a:endParaRPr lang="en-US" altLang="en-US" sz="1400"/>
          </a:p>
        </p:txBody>
      </p:sp>
      <p:sp>
        <p:nvSpPr>
          <p:cNvPr id="6144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144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Why do we call the command used to login to a shell on a remote computer "secure shell"?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541B43BA-748B-4C14-B324-070C01B62790}" type="slidenum">
              <a:rPr lang="en-US" altLang="en-US" sz="1400"/>
              <a:pPr algn="r" eaLnBrk="1">
                <a:lnSpc>
                  <a:spcPct val="93000"/>
                </a:lnSpc>
                <a:spcBef>
                  <a:spcPct val="0"/>
                </a:spcBef>
              </a:pPr>
              <a:t>27</a:t>
            </a:fld>
            <a:endParaRPr lang="en-US" altLang="en-US" sz="1400"/>
          </a:p>
        </p:txBody>
      </p:sp>
      <p:sp>
        <p:nvSpPr>
          <p:cNvPr id="6349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349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Until a few years ago, we used to create remote logins by passing our information straight through to the remote computer.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20164B68-1A80-48BD-A7B5-4EE6F51272C8}" type="slidenum">
              <a:rPr lang="en-US" altLang="en-US" sz="1400"/>
              <a:pPr algn="r" eaLnBrk="1">
                <a:lnSpc>
                  <a:spcPct val="93000"/>
                </a:lnSpc>
                <a:spcBef>
                  <a:spcPct val="0"/>
                </a:spcBef>
              </a:pPr>
              <a:t>28</a:t>
            </a:fld>
            <a:endParaRPr lang="en-US" altLang="en-US" sz="1400"/>
          </a:p>
        </p:txBody>
      </p:sp>
      <p:sp>
        <p:nvSpPr>
          <p:cNvPr id="6553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554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However, if a person could intercept our messages to the remote computer and were devious, that person could read our username and password and use them to impersonate us.  Not secure, and we don't expect to be impersonated.</a:t>
            </a:r>
          </a:p>
          <a:p>
            <a:r>
              <a:rPr lang="en-US" altLang="en-US" smtClean="0">
                <a:latin typeface="Times New Roman" panose="02020603050405020304" pitchFamily="18" charset="0"/>
              </a:rPr>
              <a:t>What we needed was a way to do this without the risk of our passwords and information being stolen.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8B772068-D440-4CE1-89B5-18FC47D12940}" type="slidenum">
              <a:rPr lang="en-US" altLang="en-US" sz="1400"/>
              <a:pPr algn="r" eaLnBrk="1">
                <a:lnSpc>
                  <a:spcPct val="93000"/>
                </a:lnSpc>
                <a:spcBef>
                  <a:spcPct val="0"/>
                </a:spcBef>
              </a:pPr>
              <a:t>29</a:t>
            </a:fld>
            <a:endParaRPr lang="en-US" altLang="en-US" sz="1400"/>
          </a:p>
        </p:txBody>
      </p:sp>
      <p:sp>
        <p:nvSpPr>
          <p:cNvPr id="6758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758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What we really needed, then, was a way to create a lock and key design with two keys, where the message can be locked by one key and only unlocked by the other key.  Imagine the remote computer having a set of two keys, and handing out the first and keeping the second.  The user locks all of his/her messages with the first key, but only the second key can open it, which only the remote computer has.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042F41E1-C45D-4D2B-B4E5-57E7A9CE9686}" type="slidenum">
              <a:rPr lang="en-US" altLang="en-US" sz="1400"/>
              <a:pPr algn="r" eaLnBrk="1">
                <a:lnSpc>
                  <a:spcPct val="93000"/>
                </a:lnSpc>
                <a:spcBef>
                  <a:spcPct val="0"/>
                </a:spcBef>
              </a:pPr>
              <a:t>30</a:t>
            </a:fld>
            <a:endParaRPr lang="en-US" altLang="en-US" sz="1400"/>
          </a:p>
        </p:txBody>
      </p:sp>
      <p:sp>
        <p:nvSpPr>
          <p:cNvPr id="6963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963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Anyone pretending to be the remote computer does not have the second key, and cannot break the lock.  All subsequent messages from the user to that particular remote computer will be done with the remote computer's first key that the user received, and the remote computer continues to use the second key it kept to unlock the messages.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73F7223B-CBC1-4824-AB43-61E0FAF71285}" type="slidenum">
              <a:rPr lang="en-US" altLang="en-US" sz="1400"/>
              <a:pPr algn="r" eaLnBrk="1">
                <a:lnSpc>
                  <a:spcPct val="93000"/>
                </a:lnSpc>
                <a:spcBef>
                  <a:spcPct val="0"/>
                </a:spcBef>
              </a:pPr>
              <a:t>4</a:t>
            </a:fld>
            <a:endParaRPr lang="en-US" altLang="en-US" sz="1400"/>
          </a:p>
        </p:txBody>
      </p:sp>
      <p:sp>
        <p:nvSpPr>
          <p:cNvPr id="1638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38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mtClean="0">
                <a:latin typeface="Times New Roman" panose="02020603050405020304" pitchFamily="18" charset="0"/>
              </a:rPr>
              <a:t>When we login to our desktop computer, we type our username and password at the keyboard which sends it to the shell.</a:t>
            </a:r>
            <a:endParaRPr lang="en-US" altLang="en-US" sz="2000"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F1C5B136-01D6-4C8A-8D90-2F9A7DEA4705}" type="slidenum">
              <a:rPr lang="en-US" altLang="en-US" sz="1400"/>
              <a:pPr algn="r" eaLnBrk="1">
                <a:lnSpc>
                  <a:spcPct val="93000"/>
                </a:lnSpc>
                <a:spcBef>
                  <a:spcPct val="0"/>
                </a:spcBef>
              </a:pPr>
              <a:t>31</a:t>
            </a:fld>
            <a:endParaRPr lang="en-US" altLang="en-US" sz="1400"/>
          </a:p>
        </p:txBody>
      </p:sp>
      <p:sp>
        <p:nvSpPr>
          <p:cNvPr id="7168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168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This key-lock mechanism is called public-key encryption, and public-key encryption is a standard feature of secure shell.</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public-key encryption, the first key, which is sent out to the user, is the public key.  It's okay to send this out to every user, since no one has the second key in the set, called the private key.  The locking mechanism is an encryption algorithm, and the public key is used to encrypt our messages to the remote computer.  Due to the way these encryption algorithms are designed, the remote computer can use its private key to decrypt the messages, but no other key will work.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order for the remote computer to send messages to us, the same process happens in reverse -- we generate a public and private key pair, give the remote computer our public key, the remote computer encrypts messages to us using our public key, and we decrypt the remote computer's messages using our private key.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49484166-6F9C-467B-A45B-E35A8C7D1BEB}" type="slidenum">
              <a:rPr lang="en-US" altLang="en-US" sz="1400"/>
              <a:pPr algn="r" eaLnBrk="1">
                <a:lnSpc>
                  <a:spcPct val="93000"/>
                </a:lnSpc>
                <a:spcBef>
                  <a:spcPct val="0"/>
                </a:spcBef>
              </a:pPr>
              <a:t>32</a:t>
            </a:fld>
            <a:endParaRPr lang="en-US" altLang="en-US" sz="1400"/>
          </a:p>
        </p:txBody>
      </p:sp>
      <p:sp>
        <p:nvSpPr>
          <p:cNvPr id="737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37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Anyone trying to pose as us will not have the remote computer's private key, and will not be able to understand our message encrypted with the remote computer's public key.  This makes it safe to put our username and password, and any other sensitive information, in our messages.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Similarly, in the reverse direction from the remote computer to our computer, anyone posing as us will not have our private key, and cannot decrypt the messages sent from the remote computer using our public key.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Also note: users who login to a remote computer for the first time need to first receive the remote computer's public key and agree to its authenticity.  The public key is sometimes represented in a "fingerprint" format for easier verification purposes.</a:t>
            </a:r>
          </a:p>
        </p:txBody>
      </p:sp>
      <p:sp>
        <p:nvSpPr>
          <p:cNvPr id="757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9A38F25-9A9D-4438-9A2E-96B0762E4933}" type="slidenum">
              <a:rPr lang="en-US" altLang="en-US" sz="1400" smtClean="0"/>
              <a:pPr>
                <a:spcBef>
                  <a:spcPct val="0"/>
                </a:spcBef>
              </a:pPr>
              <a:t>33</a:t>
            </a:fld>
            <a:endParaRPr lang="en-US" altLang="en-US" sz="14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9F38D091-30F8-47FE-BFB6-AA9019C808D2}" type="slidenum">
              <a:rPr lang="en-US" altLang="en-US" sz="1400"/>
              <a:pPr algn="r" eaLnBrk="1">
                <a:lnSpc>
                  <a:spcPct val="93000"/>
                </a:lnSpc>
                <a:spcBef>
                  <a:spcPct val="0"/>
                </a:spcBef>
              </a:pPr>
              <a:t>34</a:t>
            </a:fld>
            <a:endParaRPr lang="en-US" altLang="en-US" sz="1400"/>
          </a:p>
        </p:txBody>
      </p:sp>
      <p:sp>
        <p:nvSpPr>
          <p:cNvPr id="7782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782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This key-lock mechanism is called public-key encryption, and public-key encryption is a standard feature of secure shell.</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public-key encryption, the first key, which is sent out to the user, is the public key.  It's okay to send this out to every user, since no one has the second key in the set, called the private key.  The locking mechanism is an encryption algorithm, and the public key is used to encrypt our messages to the remote computer.  Due to the way these encryption algorithms are designed, the remote computer can use its private key to decrypt the messages, but no other key will work.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order for the remote computer to send messages to us, the same process happens in reverse -- we generate a public and private key pair, give the remote computer our public key, the remote computer encrypts messages to us using our public key, and we decrypt the remote computer's messages using our private key.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05D2086-B45F-4BB8-B1B2-4CB7815777AD}" type="slidenum">
              <a:rPr lang="en-US" altLang="en-US" sz="1400" smtClean="0"/>
              <a:pPr>
                <a:spcBef>
                  <a:spcPct val="0"/>
                </a:spcBef>
              </a:pPr>
              <a:t>35</a:t>
            </a:fld>
            <a:endParaRPr lang="en-US" altLang="en-US" sz="1400" smtClean="0"/>
          </a:p>
        </p:txBody>
      </p:sp>
      <p:sp>
        <p:nvSpPr>
          <p:cNvPr id="7987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987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US" altLang="en-US" smtClean="0">
                <a:latin typeface="Times New Roman" panose="02020603050405020304" pitchFamily="18" charset="0"/>
              </a:rPr>
              <a:t>Thank you for listening.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FF5E12E-3876-483A-9CFB-34CA6318A370}" type="slidenum">
              <a:rPr lang="en-GB" altLang="en-US" sz="1400" smtClean="0"/>
              <a:pPr>
                <a:spcBef>
                  <a:spcPct val="0"/>
                </a:spcBef>
              </a:pPr>
              <a:t>36</a:t>
            </a:fld>
            <a:endParaRPr lang="en-GB" altLang="en-US" sz="1400" smtClean="0"/>
          </a:p>
        </p:txBody>
      </p:sp>
      <p:sp>
        <p:nvSpPr>
          <p:cNvPr id="57345" name="Text Box 1"/>
          <p:cNvSpPr>
            <a:spLocks noGrp="1" noRot="1" noChangeAspect="1" noChangeArrowheads="1"/>
          </p:cNvSpPr>
          <p:nvPr>
            <p:ph type="sldImg"/>
          </p:nvPr>
        </p:nvSpPr>
        <p:spPr>
          <a:xfrm>
            <a:off x="1371600" y="765175"/>
            <a:ext cx="5027613" cy="3770313"/>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7346" name="Text Box 2"/>
          <p:cNvSpPr>
            <a:spLocks noGrp="1" noChangeArrowheads="1"/>
          </p:cNvSpPr>
          <p:nvPr>
            <p:ph type="body" idx="1"/>
          </p:nvPr>
        </p:nvSpPr>
        <p:spPr>
          <a:xfrm>
            <a:off x="776288" y="4776788"/>
            <a:ext cx="6219825" cy="45275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BE04F57-9845-4DF6-937F-F8780180675A}" type="slidenum">
              <a:rPr lang="en-GB" altLang="en-US" sz="1400" smtClean="0"/>
              <a:pPr>
                <a:spcBef>
                  <a:spcPct val="0"/>
                </a:spcBef>
              </a:pPr>
              <a:t>37</a:t>
            </a:fld>
            <a:endParaRPr lang="en-GB" altLang="en-US" sz="1400" smtClean="0"/>
          </a:p>
        </p:txBody>
      </p:sp>
      <p:sp>
        <p:nvSpPr>
          <p:cNvPr id="58369" name="Text Box 1"/>
          <p:cNvSpPr>
            <a:spLocks noGrp="1" noRot="1" noChangeAspect="1" noChangeArrowheads="1"/>
          </p:cNvSpPr>
          <p:nvPr>
            <p:ph type="sldImg"/>
          </p:nvPr>
        </p:nvSpPr>
        <p:spPr>
          <a:xfrm>
            <a:off x="1371600" y="765175"/>
            <a:ext cx="5027613" cy="3770313"/>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8370" name="Text Box 2"/>
          <p:cNvSpPr>
            <a:spLocks noGrp="1" noChangeArrowheads="1"/>
          </p:cNvSpPr>
          <p:nvPr>
            <p:ph type="body" idx="1"/>
          </p:nvPr>
        </p:nvSpPr>
        <p:spPr>
          <a:xfrm>
            <a:off x="776288" y="4776788"/>
            <a:ext cx="6219825" cy="45275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38E975CE-BF68-43C5-AAB5-9947DF882064}" type="slidenum">
              <a:rPr lang="en-US" altLang="en-US" sz="1400"/>
              <a:pPr algn="r" eaLnBrk="1">
                <a:lnSpc>
                  <a:spcPct val="93000"/>
                </a:lnSpc>
                <a:spcBef>
                  <a:spcPct val="0"/>
                </a:spcBef>
              </a:pPr>
              <a:t>5</a:t>
            </a:fld>
            <a:endParaRPr lang="en-US" altLang="en-US" sz="1400"/>
          </a:p>
        </p:txBody>
      </p:sp>
      <p:sp>
        <p:nvSpPr>
          <p:cNvPr id="1843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843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The shell passes the login information to the OS, and if the OS authenticates our login information, the shell will give us a command line prompt to interact with the OS.  The shell will send the 1's and 0's to the screen to represent the characters that make up that prompt.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E18779E-43DC-462B-BCB6-5A535FACD0A8}" type="slidenum">
              <a:rPr lang="en-US" altLang="en-US" sz="1400"/>
              <a:pPr algn="r" eaLnBrk="1">
                <a:lnSpc>
                  <a:spcPct val="93000"/>
                </a:lnSpc>
                <a:spcBef>
                  <a:spcPct val="0"/>
                </a:spcBef>
              </a:pPr>
              <a:t>6</a:t>
            </a:fld>
            <a:endParaRPr lang="en-US" altLang="en-US" sz="1400"/>
          </a:p>
        </p:txBody>
      </p:sp>
      <p:sp>
        <p:nvSpPr>
          <p:cNvPr id="2048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048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Let's say we want to login to another computer from our desktop.  Let's call this a remote login, and the other computer is a remote computer.  A remote login appears nearly the same to the user.  However, the username and password information is being passed on to a shell on the remote computer's OS, so it has a longer distance to travel.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CE892D07-63E2-4118-924E-9A4F9A921284}" type="slidenum">
              <a:rPr lang="en-US" altLang="en-US" sz="1400"/>
              <a:pPr algn="r" eaLnBrk="1">
                <a:lnSpc>
                  <a:spcPct val="93000"/>
                </a:lnSpc>
                <a:spcBef>
                  <a:spcPct val="0"/>
                </a:spcBef>
              </a:pPr>
              <a:t>7</a:t>
            </a:fld>
            <a:endParaRPr lang="en-US" altLang="en-US" sz="1400"/>
          </a:p>
        </p:txBody>
      </p:sp>
      <p:sp>
        <p:nvSpPr>
          <p:cNvPr id="225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25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r>
              <a:rPr lang="en-US" altLang="en-US" smtClean="0">
                <a:latin typeface="Times New Roman" panose="02020603050405020304" pitchFamily="18" charset="0"/>
              </a:rPr>
              <a:t>The shell on the remote computer interacts with its OS and responds back with output, and the output travels back to us.  The interaction with the remote computer will be the same as if we had traveled that distance and were typing at the keyboard of the remote computer.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In order to invoke a remote login, all we need to know is the secure shell command 'ssh' and the simple syntax</a:t>
            </a:r>
          </a:p>
          <a:p>
            <a:r>
              <a:rPr lang="en-US" altLang="en-US" smtClean="0">
                <a:latin typeface="Times New Roman" panose="02020603050405020304" pitchFamily="18" charset="0"/>
              </a:rPr>
              <a:t>ssh  username@computer</a:t>
            </a:r>
          </a:p>
          <a:p>
            <a:r>
              <a:rPr lang="en-US" altLang="en-US" smtClean="0">
                <a:latin typeface="Times New Roman" panose="02020603050405020304" pitchFamily="18" charset="0"/>
              </a:rPr>
              <a:t>and we get prompted for our username and password on the remote computer.  Voila!</a:t>
            </a:r>
          </a:p>
        </p:txBody>
      </p:sp>
      <p:sp>
        <p:nvSpPr>
          <p:cNvPr id="245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435A32B-0B62-49E0-8F79-EBA72A6DEF8A}" type="slidenum">
              <a:rPr lang="en-US" altLang="en-US" sz="1400" smtClean="0"/>
              <a:pPr>
                <a:spcBef>
                  <a:spcPct val="0"/>
                </a:spcBef>
              </a:pPr>
              <a:t>8</a:t>
            </a:fld>
            <a:endParaRPr lang="en-US" altLang="en-US" sz="1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Wrong password? -- no access.  Just as we expect.</a:t>
            </a:r>
          </a:p>
        </p:txBody>
      </p:sp>
      <p:sp>
        <p:nvSpPr>
          <p:cNvPr id="266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626B70A-F625-4794-A912-02F9754F32C9}" type="slidenum">
              <a:rPr lang="en-US" altLang="en-US" sz="1400" smtClean="0"/>
              <a:pPr>
                <a:spcBef>
                  <a:spcPct val="0"/>
                </a:spcBef>
              </a:pPr>
              <a:t>9</a:t>
            </a:fld>
            <a:endParaRPr lang="en-US" altLang="en-US" sz="1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After we login to the remote computer, we can use the remote shell to use the remote computer's files and directories.</a:t>
            </a:r>
          </a:p>
        </p:txBody>
      </p:sp>
      <p:sp>
        <p:nvSpPr>
          <p:cNvPr id="286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E11352C-F111-46FE-9AF6-8B7B01AFBB9F}" type="slidenum">
              <a:rPr lang="en-US" altLang="en-US" sz="1400" smtClean="0"/>
              <a:pPr>
                <a:spcBef>
                  <a:spcPct val="0"/>
                </a:spcBef>
              </a:pPr>
              <a:t>10</a:t>
            </a:fld>
            <a:endParaRPr lang="en-US" altLang="en-US" sz="14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829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3305175" y="-36513"/>
            <a:ext cx="13557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3144838" y="0"/>
            <a:ext cx="174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7423" y="3667052"/>
            <a:ext cx="8568531" cy="951508"/>
          </a:xfrm>
          <a:prstGeom prst="rect">
            <a:avLst/>
          </a:prstGeom>
        </p:spPr>
        <p:txBody>
          <a:bodyPr anchor="b">
            <a:noAutofit/>
          </a:bodyPr>
          <a:lstStyle>
            <a:lvl1pPr algn="l">
              <a:defRPr sz="6614"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7422" y="4632949"/>
            <a:ext cx="7560469" cy="608424"/>
          </a:xfrm>
          <a:prstGeom prst="rect">
            <a:avLst/>
          </a:prstGeom>
        </p:spPr>
        <p:txBody>
          <a:bodyPr/>
          <a:lstStyle>
            <a:lvl1pPr marL="0" indent="0" algn="l">
              <a:buNone/>
              <a:defRPr sz="2646">
                <a:solidFill>
                  <a:schemeClr val="tx1"/>
                </a:solidFill>
                <a:latin typeface="+mn-lt"/>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78455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p:nvPr>
        </p:nvSpPr>
        <p:spPr>
          <a:xfrm>
            <a:off x="391424" y="366705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391424" y="4632949"/>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5754688" y="436517"/>
            <a:ext cx="3968750" cy="6349333"/>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92113" y="5260975"/>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4A1B0CF2-1CDD-4C2C-9B8B-A537ED19CD24}" type="datetimeFigureOut">
              <a:rPr lang="en-GB"/>
              <a:pPr>
                <a:defRPr/>
              </a:pPr>
              <a:t>09/10/2018</a:t>
            </a:fld>
            <a:endParaRPr lang="en-GB" dirty="0"/>
          </a:p>
        </p:txBody>
      </p:sp>
    </p:spTree>
    <p:extLst>
      <p:ext uri="{BB962C8B-B14F-4D97-AF65-F5344CB8AC3E}">
        <p14:creationId xmlns:p14="http://schemas.microsoft.com/office/powerpoint/2010/main" val="69214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p:nvPr>
        </p:nvSpPr>
        <p:spPr>
          <a:xfrm>
            <a:off x="363423" y="1867129"/>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363423" y="2833027"/>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363422" y="3881795"/>
            <a:ext cx="9289611" cy="2694507"/>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63538" y="3460750"/>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FAC24E1E-B2EC-48BE-903A-166BE26B09E0}" type="datetimeFigureOut">
              <a:rPr lang="en-GB"/>
              <a:pPr>
                <a:defRPr/>
              </a:pPr>
              <a:t>09/10/2018</a:t>
            </a:fld>
            <a:endParaRPr lang="en-GB" dirty="0"/>
          </a:p>
        </p:txBody>
      </p:sp>
    </p:spTree>
    <p:extLst>
      <p:ext uri="{BB962C8B-B14F-4D97-AF65-F5344CB8AC3E}">
        <p14:creationId xmlns:p14="http://schemas.microsoft.com/office/powerpoint/2010/main" val="319211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06025" y="289733"/>
            <a:ext cx="5096316"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894365" y="1441938"/>
            <a:ext cx="3787670" cy="5259916"/>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3" name="Text Placeholder 2"/>
          <p:cNvSpPr>
            <a:spLocks noGrp="1"/>
          </p:cNvSpPr>
          <p:nvPr>
            <p:ph type="body" sz="quarter" idx="12"/>
          </p:nvPr>
        </p:nvSpPr>
        <p:spPr>
          <a:xfrm>
            <a:off x="406025" y="1441938"/>
            <a:ext cx="5096316" cy="4686293"/>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642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48028" y="345703"/>
            <a:ext cx="9328878"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7" name="Text Placeholder 2"/>
          <p:cNvSpPr>
            <a:spLocks noGrp="1"/>
          </p:cNvSpPr>
          <p:nvPr>
            <p:ph type="body" sz="quarter" idx="12"/>
          </p:nvPr>
        </p:nvSpPr>
        <p:spPr>
          <a:xfrm>
            <a:off x="406025" y="1647149"/>
            <a:ext cx="9328878" cy="4607807"/>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453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07419" y="226750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7418" y="3266606"/>
            <a:ext cx="4692891" cy="608424"/>
          </a:xfrm>
          <a:prstGeom prst="rect">
            <a:avLst/>
          </a:prstGeom>
        </p:spPr>
        <p:txBody>
          <a:bodyPr/>
          <a:lstStyle>
            <a:lvl1pPr marL="0" indent="0" algn="l">
              <a:buNone/>
              <a:defRPr sz="2205" baseline="0">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27239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4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503238" y="1768475"/>
            <a:ext cx="8867775" cy="4383088"/>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idx="10"/>
          </p:nvPr>
        </p:nvSpPr>
        <p:spPr>
          <a:xfrm>
            <a:off x="503238" y="6886575"/>
            <a:ext cx="2346325" cy="519113"/>
          </a:xfrm>
          <a:prstGeom prst="rect">
            <a:avLst/>
          </a:prstGeom>
        </p:spPr>
        <p:txBody>
          <a:bodyPr/>
          <a:lstStyle>
            <a:lvl1pPr eaLnBrk="1">
              <a:lnSpc>
                <a:spcPct val="93000"/>
              </a:lnSpc>
              <a:buClr>
                <a:srgbClr val="000000"/>
              </a:buClr>
              <a:buSzPct val="100000"/>
              <a:buFont typeface="Times New Roman" charset="0"/>
              <a:buNone/>
              <a:defRPr>
                <a:latin typeface="Arial" charset="0"/>
                <a:ea typeface="ＭＳ Ｐゴシック" charset="0"/>
                <a:cs typeface="Arial Unicode MS" charset="0"/>
              </a:defRPr>
            </a:lvl1pPr>
          </a:lstStyle>
          <a:p>
            <a:pPr>
              <a:defRPr/>
            </a:pPr>
            <a:endParaRPr lang="en-GB"/>
          </a:p>
        </p:txBody>
      </p:sp>
      <p:sp>
        <p:nvSpPr>
          <p:cNvPr id="5" name="Footer Placeholder 4"/>
          <p:cNvSpPr>
            <a:spLocks noGrp="1"/>
          </p:cNvSpPr>
          <p:nvPr>
            <p:ph type="ftr" idx="11"/>
          </p:nvPr>
        </p:nvSpPr>
        <p:spPr>
          <a:xfrm>
            <a:off x="3448050" y="6886575"/>
            <a:ext cx="3194050" cy="519113"/>
          </a:xfrm>
          <a:prstGeom prst="rect">
            <a:avLst/>
          </a:prstGeom>
        </p:spPr>
        <p:txBody>
          <a:bodyPr/>
          <a:lstStyle>
            <a:lvl1pPr eaLnBrk="1">
              <a:lnSpc>
                <a:spcPct val="93000"/>
              </a:lnSpc>
              <a:buClr>
                <a:srgbClr val="000000"/>
              </a:buClr>
              <a:buSzPct val="100000"/>
              <a:buFont typeface="Times New Roman" charset="0"/>
              <a:buNone/>
              <a:defRPr>
                <a:latin typeface="Arial" charset="0"/>
                <a:ea typeface="ＭＳ Ｐゴシック" charset="0"/>
                <a:cs typeface="Arial Unicode MS" charset="0"/>
              </a:defRPr>
            </a:lvl1pPr>
          </a:lstStyle>
          <a:p>
            <a:pPr>
              <a:defRPr/>
            </a:pPr>
            <a:endParaRPr lang="en-GB"/>
          </a:p>
        </p:txBody>
      </p:sp>
      <p:sp>
        <p:nvSpPr>
          <p:cNvPr id="6" name="Slide Number Placeholder 5"/>
          <p:cNvSpPr>
            <a:spLocks noGrp="1"/>
          </p:cNvSpPr>
          <p:nvPr>
            <p:ph type="sldNum" idx="12"/>
          </p:nvPr>
        </p:nvSpPr>
        <p:spPr>
          <a:xfrm>
            <a:off x="7227888" y="6886575"/>
            <a:ext cx="2346325" cy="519113"/>
          </a:xfrm>
          <a:prstGeom prst="rect">
            <a:avLst/>
          </a:prstGeom>
        </p:spPr>
        <p:txBody>
          <a:bodyPr vert="horz" wrap="square" lIns="91440" tIns="45720" rIns="91440" bIns="4572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fld id="{ABF879C6-350C-49DA-91B7-D4FF3771C938}" type="slidenum">
              <a:rPr lang="en-GB" altLang="en-US"/>
              <a:pPr>
                <a:defRPr/>
              </a:pPr>
              <a:t>‹#›</a:t>
            </a:fld>
            <a:endParaRPr lang="en-GB" altLang="en-US"/>
          </a:p>
        </p:txBody>
      </p:sp>
    </p:spTree>
    <p:extLst>
      <p:ext uri="{BB962C8B-B14F-4D97-AF65-F5344CB8AC3E}">
        <p14:creationId xmlns:p14="http://schemas.microsoft.com/office/powerpoint/2010/main" val="245677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4925" y="6680200"/>
            <a:ext cx="1679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523288" y="6756400"/>
            <a:ext cx="14446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48475" y="6742113"/>
            <a:ext cx="16271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414338" y="1516063"/>
            <a:ext cx="9280525" cy="47958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Box 6"/>
          <p:cNvSpPr txBox="1">
            <a:spLocks noChangeArrowheads="1"/>
          </p:cNvSpPr>
          <p:nvPr/>
        </p:nvSpPr>
        <p:spPr bwMode="auto">
          <a:xfrm>
            <a:off x="-173038" y="6470650"/>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6" name="Title Placeholder 5"/>
          <p:cNvSpPr>
            <a:spLocks noGrp="1"/>
          </p:cNvSpPr>
          <p:nvPr>
            <p:ph type="title"/>
          </p:nvPr>
        </p:nvSpPr>
        <p:spPr>
          <a:xfrm>
            <a:off x="414338" y="419100"/>
            <a:ext cx="9280525" cy="971550"/>
          </a:xfrm>
          <a:prstGeom prst="rect">
            <a:avLst/>
          </a:prstGeom>
        </p:spPr>
        <p:txBody>
          <a:bodyPr vert="horz" lIns="91440" tIns="45720" rIns="91440" bIns="45720" rtlCol="0" anchor="ctr">
            <a:normAutofit/>
          </a:bodyPr>
          <a:lstStyle/>
          <a:p>
            <a:r>
              <a:rPr lang="en-US" smtClean="0"/>
              <a:t>Click to edit Master title style</a:t>
            </a:r>
            <a:endParaRPr lang="en-GB" dirty="0"/>
          </a:p>
        </p:txBody>
      </p:sp>
      <p:pic>
        <p:nvPicPr>
          <p:cNvPr id="1032"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6735763"/>
            <a:ext cx="20780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89" r:id="rId7"/>
    <p:sldLayoutId id="2147483996" r:id="rId8"/>
  </p:sldLayoutIdLst>
  <p:txStyles>
    <p:titleStyle>
      <a:lvl1pPr algn="ctr" defTabSz="1006475" rtl="0" fontAlgn="base">
        <a:lnSpc>
          <a:spcPct val="90000"/>
        </a:lnSpc>
        <a:spcBef>
          <a:spcPct val="0"/>
        </a:spcBef>
        <a:spcAft>
          <a:spcPct val="0"/>
        </a:spcAft>
        <a:defRPr sz="3500" kern="1200">
          <a:solidFill>
            <a:schemeClr val="tx1"/>
          </a:solidFill>
          <a:latin typeface="+mn-lt"/>
          <a:ea typeface="+mj-ea"/>
          <a:cs typeface="Arial" panose="020B0604020202020204" pitchFamily="34" charset="0"/>
        </a:defRPr>
      </a:lvl1pPr>
      <a:lvl2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2pPr>
      <a:lvl3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3pPr>
      <a:lvl4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4pPr>
      <a:lvl5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5pPr>
      <a:lvl6pPr marL="4572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6pPr>
      <a:lvl7pPr marL="9144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7pPr>
      <a:lvl8pPr marL="13716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8pPr>
      <a:lvl9pPr marL="18288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9pPr>
    </p:titleStyle>
    <p:bodyStyle>
      <a:lvl1pPr marL="250825" indent="-250825" algn="l" defTabSz="1006475" rtl="0" fontAlgn="base">
        <a:lnSpc>
          <a:spcPct val="90000"/>
        </a:lnSpc>
        <a:spcBef>
          <a:spcPts val="1100"/>
        </a:spcBef>
        <a:spcAft>
          <a:spcPct val="0"/>
        </a:spcAft>
        <a:buFont typeface="Arial" panose="020B0604020202020204" pitchFamily="34" charset="0"/>
        <a:buChar char="•"/>
        <a:defRPr sz="3000" kern="1200">
          <a:solidFill>
            <a:schemeClr val="tx1"/>
          </a:solidFill>
          <a:latin typeface="+mn-lt"/>
          <a:ea typeface="+mn-ea"/>
          <a:cs typeface="+mn-cs"/>
        </a:defRPr>
      </a:lvl1pPr>
      <a:lvl2pPr marL="755650" indent="-250825" algn="l" defTabSz="1006475" rtl="0" fontAlgn="base">
        <a:lnSpc>
          <a:spcPct val="90000"/>
        </a:lnSpc>
        <a:spcBef>
          <a:spcPts val="550"/>
        </a:spcBef>
        <a:spcAft>
          <a:spcPct val="0"/>
        </a:spcAft>
        <a:buFont typeface="Arial" panose="020B0604020202020204" pitchFamily="34" charset="0"/>
        <a:buChar char="•"/>
        <a:defRPr sz="2600" kern="1200">
          <a:solidFill>
            <a:schemeClr val="tx1"/>
          </a:solidFill>
          <a:latin typeface="+mn-lt"/>
          <a:ea typeface="+mn-ea"/>
          <a:cs typeface="+mn-cs"/>
        </a:defRPr>
      </a:lvl2pPr>
      <a:lvl3pPr marL="1258888" indent="-250825" algn="l" defTabSz="1006475" rtl="0" fontAlgn="base">
        <a:lnSpc>
          <a:spcPct val="90000"/>
        </a:lnSpc>
        <a:spcBef>
          <a:spcPts val="550"/>
        </a:spcBef>
        <a:spcAft>
          <a:spcPct val="0"/>
        </a:spcAft>
        <a:buFont typeface="Arial" panose="020B0604020202020204" pitchFamily="34" charset="0"/>
        <a:buChar char="•"/>
        <a:defRPr sz="2200" kern="1200">
          <a:solidFill>
            <a:schemeClr val="tx1"/>
          </a:solidFill>
          <a:latin typeface="+mn-lt"/>
          <a:ea typeface="+mn-ea"/>
          <a:cs typeface="+mn-cs"/>
        </a:defRPr>
      </a:lvl3pPr>
      <a:lvl4pPr marL="1763713"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4pPr>
      <a:lvl5pPr marL="2266950"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image" Target="../media/image10.wmf"/><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image" Target="../media/image10.wmf"/><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image" Target="../media/image10.wmf"/><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image" Target="../media/image20.png"/><Relationship Id="rId5" Type="http://schemas.openxmlformats.org/officeDocument/2006/relationships/image" Target="../media/image10.wmf"/><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image" Target="../media/image20.png"/><Relationship Id="rId5" Type="http://schemas.openxmlformats.org/officeDocument/2006/relationships/image" Target="../media/image10.wmf"/><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image" Target="../media/image18.png"/><Relationship Id="rId5" Type="http://schemas.openxmlformats.org/officeDocument/2006/relationships/image" Target="../media/image10.wmf"/><Relationship Id="rId10"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bwMode="auto">
          <a:xfrm>
            <a:off x="377825" y="3667125"/>
            <a:ext cx="8567738" cy="950913"/>
          </a:xfrm>
        </p:spPr>
        <p:txBody>
          <a:bodyPr wrap="square" numCol="1" anchorCtr="0" compatLnSpc="1">
            <a:prstTxWarp prst="textNoShape">
              <a:avLst/>
            </a:prstTxWarp>
          </a:bodyPr>
          <a:lstStyle/>
          <a:p>
            <a:r>
              <a:rPr lang="en-US" altLang="en-US" sz="6000" smtClean="0">
                <a:solidFill>
                  <a:srgbClr val="000000"/>
                </a:solidFill>
              </a:rPr>
              <a:t>The Unix Shell</a:t>
            </a:r>
            <a:endParaRPr lang="en-GB" altLang="en-US" sz="6000" smtClean="0"/>
          </a:p>
        </p:txBody>
      </p:sp>
      <p:sp>
        <p:nvSpPr>
          <p:cNvPr id="10243" name="Subtitle 2"/>
          <p:cNvSpPr>
            <a:spLocks noGrp="1"/>
          </p:cNvSpPr>
          <p:nvPr>
            <p:ph type="subTitle" idx="1"/>
          </p:nvPr>
        </p:nvSpPr>
        <p:spPr bwMode="auto">
          <a:xfrm>
            <a:off x="377825" y="4632325"/>
            <a:ext cx="7559675" cy="609600"/>
          </a:xfrm>
        </p:spPr>
        <p:txBody>
          <a:bodyPr wrap="square" numCol="1" anchor="t" anchorCtr="0" compatLnSpc="1">
            <a:prstTxWarp prst="textNoShape">
              <a:avLst/>
            </a:prstTxWarp>
          </a:bodyPr>
          <a:lstStyle/>
          <a:p>
            <a:r>
              <a:rPr lang="en-US" altLang="en-US" sz="2400" smtClean="0">
                <a:solidFill>
                  <a:srgbClr val="000000"/>
                </a:solidFill>
              </a:rPr>
              <a:t>The Secure Shell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solidFill>
                  <a:srgbClr val="A50021"/>
                </a:solidFill>
                <a:latin typeface="Courier New" panose="02070309020205020404" pitchFamily="49" charset="0"/>
              </a:rPr>
              <a:t>Access denied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/home/vlad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ls -F</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rocks.cfg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solidFill>
                  <a:srgbClr val="A50021"/>
                </a:solidFill>
                <a:latin typeface="Courier New" panose="02070309020205020404" pitchFamily="49" charset="0"/>
              </a:rPr>
              <a:t>Access denied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/home/vlad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ls -F</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rocks.cfg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exit</a:t>
            </a:r>
            <a:endParaRPr lang="en-US" altLang="en-US" sz="2400" i="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/home/vlad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ls -F</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rocks.cfg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exit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ls -F</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data/     mail/      music/</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notes.txt    papers/   pizza.cfg  solar/</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solar.pdf    swc/</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
        <p:nvSpPr>
          <p:cNvPr id="31747" name="AutoShape 3"/>
          <p:cNvSpPr>
            <a:spLocks noChangeArrowheads="1"/>
          </p:cNvSpPr>
          <p:nvPr/>
        </p:nvSpPr>
        <p:spPr bwMode="auto">
          <a:xfrm>
            <a:off x="2160588" y="3089275"/>
            <a:ext cx="2073275"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vlad@moon:/home/vlad/cheese.txt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
        <p:nvSpPr>
          <p:cNvPr id="33795" name="Text Box 2"/>
          <p:cNvSpPr txBox="1">
            <a:spLocks noChangeArrowheads="1"/>
          </p:cNvSpPr>
          <p:nvPr/>
        </p:nvSpPr>
        <p:spPr bwMode="auto">
          <a:xfrm>
            <a:off x="1698625" y="2397125"/>
            <a:ext cx="52419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source file...</a:t>
            </a:r>
          </a:p>
        </p:txBody>
      </p:sp>
      <p:sp>
        <p:nvSpPr>
          <p:cNvPr id="33796" name="Freeform 7"/>
          <p:cNvSpPr>
            <a:spLocks/>
          </p:cNvSpPr>
          <p:nvPr/>
        </p:nvSpPr>
        <p:spPr bwMode="auto">
          <a:xfrm rot="1512675">
            <a:off x="1536700" y="1389063"/>
            <a:ext cx="414338" cy="1355725"/>
          </a:xfrm>
          <a:custGeom>
            <a:avLst/>
            <a:gdLst>
              <a:gd name="T0" fmla="*/ 2147483646 w 290"/>
              <a:gd name="T1" fmla="*/ 2147483646 h 581"/>
              <a:gd name="T2" fmla="*/ 2147483646 w 290"/>
              <a:gd name="T3" fmla="*/ 2147483646 h 581"/>
              <a:gd name="T4" fmla="*/ 0 w 290"/>
              <a:gd name="T5" fmla="*/ 0 h 581"/>
              <a:gd name="T6" fmla="*/ 0 60000 65536"/>
              <a:gd name="T7" fmla="*/ 0 60000 65536"/>
              <a:gd name="T8" fmla="*/ 0 60000 65536"/>
            </a:gdLst>
            <a:ahLst/>
            <a:cxnLst>
              <a:cxn ang="T6">
                <a:pos x="T0" y="T1"/>
              </a:cxn>
              <a:cxn ang="T7">
                <a:pos x="T2" y="T3"/>
              </a:cxn>
              <a:cxn ang="T8">
                <a:pos x="T4" y="T5"/>
              </a:cxn>
            </a:cxnLst>
            <a:rect l="0" t="0" r="r" b="b"/>
            <a:pathLst>
              <a:path w="290" h="581">
                <a:moveTo>
                  <a:pt x="290" y="581"/>
                </a:moveTo>
                <a:cubicBezTo>
                  <a:pt x="223" y="575"/>
                  <a:pt x="157" y="569"/>
                  <a:pt x="109" y="472"/>
                </a:cubicBezTo>
                <a:cubicBezTo>
                  <a:pt x="61" y="375"/>
                  <a:pt x="30" y="187"/>
                  <a:pt x="0"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797" name="AutoShape 3"/>
          <p:cNvSpPr>
            <a:spLocks noChangeArrowheads="1"/>
          </p:cNvSpPr>
          <p:nvPr/>
        </p:nvSpPr>
        <p:spPr bwMode="auto">
          <a:xfrm>
            <a:off x="1677988" y="852488"/>
            <a:ext cx="5838825"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vlad@moon:/home/vlad/cheese.txt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
        <p:nvSpPr>
          <p:cNvPr id="35843" name="Text Box 2"/>
          <p:cNvSpPr txBox="1">
            <a:spLocks noChangeArrowheads="1"/>
          </p:cNvSpPr>
          <p:nvPr/>
        </p:nvSpPr>
        <p:spPr bwMode="auto">
          <a:xfrm>
            <a:off x="1698625" y="2397125"/>
            <a:ext cx="7143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source file...</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…to destination directory</a:t>
            </a:r>
          </a:p>
        </p:txBody>
      </p:sp>
      <p:sp>
        <p:nvSpPr>
          <p:cNvPr id="35844" name="AutoShape 3"/>
          <p:cNvSpPr>
            <a:spLocks noChangeArrowheads="1"/>
          </p:cNvSpPr>
          <p:nvPr/>
        </p:nvSpPr>
        <p:spPr bwMode="auto">
          <a:xfrm>
            <a:off x="1987550" y="1244600"/>
            <a:ext cx="4262438"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
        <p:nvSpPr>
          <p:cNvPr id="35845" name="Freeform 7"/>
          <p:cNvSpPr>
            <a:spLocks/>
          </p:cNvSpPr>
          <p:nvPr/>
        </p:nvSpPr>
        <p:spPr bwMode="auto">
          <a:xfrm rot="1512675">
            <a:off x="1536700" y="1825625"/>
            <a:ext cx="414338" cy="1354138"/>
          </a:xfrm>
          <a:custGeom>
            <a:avLst/>
            <a:gdLst>
              <a:gd name="T0" fmla="*/ 2147483646 w 290"/>
              <a:gd name="T1" fmla="*/ 2147483646 h 581"/>
              <a:gd name="T2" fmla="*/ 2147483646 w 290"/>
              <a:gd name="T3" fmla="*/ 2147483646 h 581"/>
              <a:gd name="T4" fmla="*/ 0 w 290"/>
              <a:gd name="T5" fmla="*/ 0 h 581"/>
              <a:gd name="T6" fmla="*/ 0 60000 65536"/>
              <a:gd name="T7" fmla="*/ 0 60000 65536"/>
              <a:gd name="T8" fmla="*/ 0 60000 65536"/>
            </a:gdLst>
            <a:ahLst/>
            <a:cxnLst>
              <a:cxn ang="T6">
                <a:pos x="T0" y="T1"/>
              </a:cxn>
              <a:cxn ang="T7">
                <a:pos x="T2" y="T3"/>
              </a:cxn>
              <a:cxn ang="T8">
                <a:pos x="T4" y="T5"/>
              </a:cxn>
            </a:cxnLst>
            <a:rect l="0" t="0" r="r" b="b"/>
            <a:pathLst>
              <a:path w="290" h="581">
                <a:moveTo>
                  <a:pt x="290" y="581"/>
                </a:moveTo>
                <a:cubicBezTo>
                  <a:pt x="223" y="575"/>
                  <a:pt x="157" y="569"/>
                  <a:pt x="109" y="472"/>
                </a:cubicBezTo>
                <a:cubicBezTo>
                  <a:pt x="61" y="375"/>
                  <a:pt x="30" y="187"/>
                  <a:pt x="0"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vlad@moon:/home/vlad/cheese.txt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
        <p:nvSpPr>
          <p:cNvPr id="37891" name="Text Box 2"/>
          <p:cNvSpPr txBox="1">
            <a:spLocks noChangeArrowheads="1"/>
          </p:cNvSpPr>
          <p:nvPr/>
        </p:nvSpPr>
        <p:spPr bwMode="auto">
          <a:xfrm>
            <a:off x="1698625" y="2397125"/>
            <a:ext cx="7143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source file...</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…to destination directory</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source and destination are written as</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 user@computer:path</a:t>
            </a:r>
            <a:endParaRPr lang="en-US" altLang="en-US" sz="2400">
              <a:solidFill>
                <a:schemeClr val="accent2"/>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vlad@moon:/home/vlad/cheese.txt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cheese.txt              100%  9  1.0 KB/s 00:00</a:t>
            </a:r>
            <a:endParaRPr lang="en-US" altLang="en-US" sz="2400">
              <a:solidFill>
                <a:srgbClr val="0066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vlad@moon:/home/vlad/cheese.txt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-r vlad@moon:/home/vlad/dark_side</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endParaRPr lang="en-US" altLang="en-US" sz="2400">
              <a:solidFill>
                <a:srgbClr val="006600"/>
              </a:solidFill>
              <a:latin typeface="Courier New" panose="02070309020205020404" pitchFamily="49" charset="0"/>
            </a:endParaRPr>
          </a:p>
        </p:txBody>
      </p:sp>
      <p:sp>
        <p:nvSpPr>
          <p:cNvPr id="41987" name="Text Box 2"/>
          <p:cNvSpPr txBox="1">
            <a:spLocks noChangeArrowheads="1"/>
          </p:cNvSpPr>
          <p:nvPr/>
        </p:nvSpPr>
        <p:spPr bwMode="auto">
          <a:xfrm>
            <a:off x="1698625" y="2916238"/>
            <a:ext cx="71437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 indicates a directory and its contents</a:t>
            </a:r>
          </a:p>
        </p:txBody>
      </p:sp>
      <p:sp>
        <p:nvSpPr>
          <p:cNvPr id="41988" name="Freeform 7"/>
          <p:cNvSpPr>
            <a:spLocks/>
          </p:cNvSpPr>
          <p:nvPr/>
        </p:nvSpPr>
        <p:spPr bwMode="auto">
          <a:xfrm rot="1512675">
            <a:off x="1597025" y="2233613"/>
            <a:ext cx="261938" cy="960437"/>
          </a:xfrm>
          <a:custGeom>
            <a:avLst/>
            <a:gdLst>
              <a:gd name="T0" fmla="*/ 2147483646 w 290"/>
              <a:gd name="T1" fmla="*/ 2147483646 h 581"/>
              <a:gd name="T2" fmla="*/ 2147483646 w 290"/>
              <a:gd name="T3" fmla="*/ 2147483646 h 581"/>
              <a:gd name="T4" fmla="*/ 0 w 290"/>
              <a:gd name="T5" fmla="*/ 0 h 581"/>
              <a:gd name="T6" fmla="*/ 0 60000 65536"/>
              <a:gd name="T7" fmla="*/ 0 60000 65536"/>
              <a:gd name="T8" fmla="*/ 0 60000 65536"/>
            </a:gdLst>
            <a:ahLst/>
            <a:cxnLst>
              <a:cxn ang="T6">
                <a:pos x="T0" y="T1"/>
              </a:cxn>
              <a:cxn ang="T7">
                <a:pos x="T2" y="T3"/>
              </a:cxn>
              <a:cxn ang="T8">
                <a:pos x="T4" y="T5"/>
              </a:cxn>
            </a:cxnLst>
            <a:rect l="0" t="0" r="r" b="b"/>
            <a:pathLst>
              <a:path w="290" h="581">
                <a:moveTo>
                  <a:pt x="290" y="581"/>
                </a:moveTo>
                <a:cubicBezTo>
                  <a:pt x="223" y="575"/>
                  <a:pt x="157" y="569"/>
                  <a:pt x="109" y="472"/>
                </a:cubicBezTo>
                <a:cubicBezTo>
                  <a:pt x="61" y="375"/>
                  <a:pt x="30" y="187"/>
                  <a:pt x="0"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-r vlad@moon:/home/vlad/dark_side</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vlad@earth:/users/vlad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-r vlad@moon:/home/vlad/dark_side</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/users/vlad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a:solidFill>
                <a:srgbClr val="006600"/>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-r vlad@moon:/home/vlad/dark_side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a:t>
            </a:r>
          </a:p>
        </p:txBody>
      </p:sp>
      <p:sp>
        <p:nvSpPr>
          <p:cNvPr id="44035" name="Text Box 2"/>
          <p:cNvSpPr txBox="1">
            <a:spLocks noChangeArrowheads="1"/>
          </p:cNvSpPr>
          <p:nvPr/>
        </p:nvSpPr>
        <p:spPr bwMode="auto">
          <a:xfrm>
            <a:off x="4868863" y="5146675"/>
            <a:ext cx="7143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same destination path</a:t>
            </a:r>
          </a:p>
        </p:txBody>
      </p:sp>
      <p:sp>
        <p:nvSpPr>
          <p:cNvPr id="44036" name="Freeform 6"/>
          <p:cNvSpPr>
            <a:spLocks/>
          </p:cNvSpPr>
          <p:nvPr/>
        </p:nvSpPr>
        <p:spPr bwMode="auto">
          <a:xfrm rot="19970955" flipH="1">
            <a:off x="5953125" y="1443038"/>
            <a:ext cx="3082925" cy="4241800"/>
          </a:xfrm>
          <a:custGeom>
            <a:avLst/>
            <a:gdLst>
              <a:gd name="T0" fmla="*/ 2147483646 w 507"/>
              <a:gd name="T1" fmla="*/ 2147483646 h 907"/>
              <a:gd name="T2" fmla="*/ 2147483646 w 507"/>
              <a:gd name="T3" fmla="*/ 2147483646 h 907"/>
              <a:gd name="T4" fmla="*/ 2147483646 w 507"/>
              <a:gd name="T5" fmla="*/ 0 h 907"/>
              <a:gd name="T6" fmla="*/ 0 60000 65536"/>
              <a:gd name="T7" fmla="*/ 0 60000 65536"/>
              <a:gd name="T8" fmla="*/ 0 60000 65536"/>
            </a:gdLst>
            <a:ahLst/>
            <a:cxnLst>
              <a:cxn ang="T6">
                <a:pos x="T0" y="T1"/>
              </a:cxn>
              <a:cxn ang="T7">
                <a:pos x="T2" y="T3"/>
              </a:cxn>
              <a:cxn ang="T8">
                <a:pos x="T4" y="T5"/>
              </a:cxn>
            </a:cxnLst>
            <a:rect l="0" t="0" r="r" b="b"/>
            <a:pathLst>
              <a:path w="507" h="907">
                <a:moveTo>
                  <a:pt x="290" y="907"/>
                </a:moveTo>
                <a:cubicBezTo>
                  <a:pt x="145" y="764"/>
                  <a:pt x="0" y="622"/>
                  <a:pt x="36" y="471"/>
                </a:cubicBezTo>
                <a:cubicBezTo>
                  <a:pt x="72" y="320"/>
                  <a:pt x="289" y="160"/>
                  <a:pt x="507"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37" name="Freeform 6"/>
          <p:cNvSpPr>
            <a:spLocks/>
          </p:cNvSpPr>
          <p:nvPr/>
        </p:nvSpPr>
        <p:spPr bwMode="auto">
          <a:xfrm rot="20892354" flipH="1">
            <a:off x="6713538" y="1187450"/>
            <a:ext cx="2932112" cy="4386263"/>
          </a:xfrm>
          <a:custGeom>
            <a:avLst/>
            <a:gdLst>
              <a:gd name="T0" fmla="*/ 2147483646 w 507"/>
              <a:gd name="T1" fmla="*/ 2147483646 h 907"/>
              <a:gd name="T2" fmla="*/ 2147483646 w 507"/>
              <a:gd name="T3" fmla="*/ 2147483646 h 907"/>
              <a:gd name="T4" fmla="*/ 2147483646 w 507"/>
              <a:gd name="T5" fmla="*/ 0 h 907"/>
              <a:gd name="T6" fmla="*/ 0 60000 65536"/>
              <a:gd name="T7" fmla="*/ 0 60000 65536"/>
              <a:gd name="T8" fmla="*/ 0 60000 65536"/>
            </a:gdLst>
            <a:ahLst/>
            <a:cxnLst>
              <a:cxn ang="T6">
                <a:pos x="T0" y="T1"/>
              </a:cxn>
              <a:cxn ang="T7">
                <a:pos x="T2" y="T3"/>
              </a:cxn>
              <a:cxn ang="T8">
                <a:pos x="T4" y="T5"/>
              </a:cxn>
            </a:cxnLst>
            <a:rect l="0" t="0" r="r" b="b"/>
            <a:pathLst>
              <a:path w="507" h="907">
                <a:moveTo>
                  <a:pt x="290" y="907"/>
                </a:moveTo>
                <a:cubicBezTo>
                  <a:pt x="145" y="764"/>
                  <a:pt x="0" y="622"/>
                  <a:pt x="36" y="471"/>
                </a:cubicBezTo>
                <a:cubicBezTo>
                  <a:pt x="72" y="320"/>
                  <a:pt x="289" y="160"/>
                  <a:pt x="507"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38" name="Line 4"/>
          <p:cNvSpPr>
            <a:spLocks noChangeShapeType="1"/>
          </p:cNvSpPr>
          <p:nvPr/>
        </p:nvSpPr>
        <p:spPr bwMode="auto">
          <a:xfrm flipH="1" flipV="1">
            <a:off x="2392363" y="4364038"/>
            <a:ext cx="2360612" cy="11445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r>
              <a:rPr lang="en-US" altLang="en-US" sz="2400">
                <a:solidFill>
                  <a:srgbClr val="006600"/>
                </a:solidFill>
                <a:latin typeface="Courier New" panose="02070309020205020404" pitchFamily="49" charset="0"/>
              </a:rPr>
              <a:t>df –h</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Filesystem    Size  Used  Avail  Use% Mounted On</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/dev/sda1     7.9G  2.1G  5.5G   28%  /</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/dev/sda2     791G  150G  642G   19%  /home </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r>
              <a:rPr lang="en-US" altLang="en-US" sz="2400">
                <a:solidFill>
                  <a:srgbClr val="006600"/>
                </a:solidFill>
                <a:latin typeface="Courier New" panose="02070309020205020404" pitchFamily="49" charset="0"/>
              </a:rPr>
              <a:t>df –h &gt; usage.txt</a:t>
            </a:r>
            <a:endParaRPr lang="en-US" altLang="en-US" sz="2400" i="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exit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scp vlad@moon:/home/vlad/usage.txt .</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usage.txt              100%  134  1.0 KB/s 00:00</a:t>
            </a:r>
            <a:endParaRPr lang="en-US" altLang="en-US" sz="2400">
              <a:solidFill>
                <a:srgbClr val="0066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1268"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p:txBody>
      </p:sp>
      <p:cxnSp>
        <p:nvCxnSpPr>
          <p:cNvPr id="11269"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70"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11271"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'df –h'</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Filesystem    Size  Used  Avail  Use% Mounted On</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/dev/sda1     7.9G  2.1G  5.5G   28%  /</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/dev/sda2     791G  150G  642G   19%  /home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'df –h'</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Filesystem    Size  Used  Avail  Use% Mounted On</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/dev/sda1     7.9G  2.1G  5.5G   28%  /</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/dev/sda2     791G  150G  642G   19%  /home</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'df –h' &gt;&gt; usage.log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ls -F</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data/     mail/      music/</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notes.txt    papers/   pizza.cfg  solar/</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solar.pdf    swc/      usage.log  usage.txt</a:t>
            </a:r>
            <a:endParaRPr lang="en-US" altLang="en-US" sz="2400">
              <a:solidFill>
                <a:srgbClr val="006600"/>
              </a:solidFill>
              <a:latin typeface="Courier New" panose="02070309020205020404" pitchFamily="49" charset="0"/>
            </a:endParaRPr>
          </a:p>
        </p:txBody>
      </p:sp>
      <p:grpSp>
        <p:nvGrpSpPr>
          <p:cNvPr id="50179" name="Group 1"/>
          <p:cNvGrpSpPr>
            <a:grpSpLocks/>
          </p:cNvGrpSpPr>
          <p:nvPr/>
        </p:nvGrpSpPr>
        <p:grpSpPr bwMode="auto">
          <a:xfrm>
            <a:off x="4775200" y="5449888"/>
            <a:ext cx="3951288" cy="1382712"/>
            <a:chOff x="4752975" y="5449888"/>
            <a:chExt cx="3951288" cy="1382712"/>
          </a:xfrm>
        </p:grpSpPr>
        <p:sp>
          <p:nvSpPr>
            <p:cNvPr id="50180" name="AutoShape 3"/>
            <p:cNvSpPr>
              <a:spLocks noChangeArrowheads="1"/>
            </p:cNvSpPr>
            <p:nvPr/>
          </p:nvSpPr>
          <p:spPr bwMode="auto">
            <a:xfrm>
              <a:off x="4752975" y="5449888"/>
              <a:ext cx="1884362"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
          <p:nvSpPr>
            <p:cNvPr id="50181" name="AutoShape 3"/>
            <p:cNvSpPr>
              <a:spLocks noChangeArrowheads="1"/>
            </p:cNvSpPr>
            <p:nvPr/>
          </p:nvSpPr>
          <p:spPr bwMode="auto">
            <a:xfrm>
              <a:off x="6818313" y="5449888"/>
              <a:ext cx="1885950"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
          <p:nvSpPr>
            <p:cNvPr id="50182" name="Text Box 2"/>
            <p:cNvSpPr txBox="1">
              <a:spLocks noChangeArrowheads="1"/>
            </p:cNvSpPr>
            <p:nvPr/>
          </p:nvSpPr>
          <p:spPr bwMode="auto">
            <a:xfrm>
              <a:off x="6134100" y="6315075"/>
              <a:ext cx="20177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same result</a:t>
              </a:r>
            </a:p>
          </p:txBody>
        </p:sp>
        <p:sp>
          <p:nvSpPr>
            <p:cNvPr id="50183" name="Line 4"/>
            <p:cNvSpPr>
              <a:spLocks noChangeShapeType="1"/>
            </p:cNvSpPr>
            <p:nvPr/>
          </p:nvSpPr>
          <p:spPr bwMode="auto">
            <a:xfrm flipH="1" flipV="1">
              <a:off x="5789612" y="6080125"/>
              <a:ext cx="344488" cy="571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84" name="Line 4"/>
            <p:cNvSpPr>
              <a:spLocks noChangeShapeType="1"/>
            </p:cNvSpPr>
            <p:nvPr/>
          </p:nvSpPr>
          <p:spPr bwMode="auto">
            <a:xfrm flipV="1">
              <a:off x="7920038" y="6094413"/>
              <a:ext cx="346075" cy="571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echo "open sesame, please"  |  ssh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vlad@moon  'cat &gt; magic.txt'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p:txBody>
      </p:sp>
      <p:sp>
        <p:nvSpPr>
          <p:cNvPr id="52227" name="Text Box 2"/>
          <p:cNvSpPr txBox="1">
            <a:spLocks noChangeArrowheads="1"/>
          </p:cNvSpPr>
          <p:nvPr/>
        </p:nvSpPr>
        <p:spPr bwMode="auto">
          <a:xfrm>
            <a:off x="2505075" y="1244600"/>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character stream</a:t>
            </a:r>
          </a:p>
        </p:txBody>
      </p:sp>
      <p:sp>
        <p:nvSpPr>
          <p:cNvPr id="52228" name="Line 4"/>
          <p:cNvSpPr>
            <a:spLocks noChangeShapeType="1"/>
          </p:cNvSpPr>
          <p:nvPr/>
        </p:nvSpPr>
        <p:spPr bwMode="auto">
          <a:xfrm flipH="1">
            <a:off x="3773488" y="1763713"/>
            <a:ext cx="0" cy="571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echo "open sesame, please"  |  ssh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vlad@moon  'cat &gt; magic.txt'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p:txBody>
      </p:sp>
      <p:sp>
        <p:nvSpPr>
          <p:cNvPr id="54275" name="Text Box 2"/>
          <p:cNvSpPr txBox="1">
            <a:spLocks noChangeArrowheads="1"/>
          </p:cNvSpPr>
          <p:nvPr/>
        </p:nvSpPr>
        <p:spPr bwMode="auto">
          <a:xfrm>
            <a:off x="2505075" y="1244600"/>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character stream</a:t>
            </a:r>
          </a:p>
        </p:txBody>
      </p:sp>
      <p:sp>
        <p:nvSpPr>
          <p:cNvPr id="54276" name="Line 4"/>
          <p:cNvSpPr>
            <a:spLocks noChangeShapeType="1"/>
          </p:cNvSpPr>
          <p:nvPr/>
        </p:nvSpPr>
        <p:spPr bwMode="auto">
          <a:xfrm flipH="1">
            <a:off x="3773488" y="1763713"/>
            <a:ext cx="0" cy="5715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77" name="Text Box 2"/>
          <p:cNvSpPr txBox="1">
            <a:spLocks noChangeArrowheads="1"/>
          </p:cNvSpPr>
          <p:nvPr/>
        </p:nvSpPr>
        <p:spPr bwMode="auto">
          <a:xfrm>
            <a:off x="6826250" y="874713"/>
            <a:ext cx="28241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remote shell receives </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stream from pipe</a:t>
            </a:r>
          </a:p>
        </p:txBody>
      </p:sp>
      <p:sp>
        <p:nvSpPr>
          <p:cNvPr id="54278" name="Line 4"/>
          <p:cNvSpPr>
            <a:spLocks noChangeShapeType="1"/>
          </p:cNvSpPr>
          <p:nvPr/>
        </p:nvSpPr>
        <p:spPr bwMode="auto">
          <a:xfrm flipH="1">
            <a:off x="7345363" y="1911350"/>
            <a:ext cx="344487" cy="4238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79" name="Text Box 2"/>
          <p:cNvSpPr txBox="1">
            <a:spLocks noChangeArrowheads="1"/>
          </p:cNvSpPr>
          <p:nvPr/>
        </p:nvSpPr>
        <p:spPr bwMode="auto">
          <a:xfrm>
            <a:off x="2908300" y="4240213"/>
            <a:ext cx="312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remote command receives </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input piped to ssh </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cat repeats input stream </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as output</a:t>
            </a:r>
          </a:p>
        </p:txBody>
      </p:sp>
      <p:sp>
        <p:nvSpPr>
          <p:cNvPr id="54280" name="Line 4"/>
          <p:cNvSpPr>
            <a:spLocks noChangeShapeType="1"/>
          </p:cNvSpPr>
          <p:nvPr/>
        </p:nvSpPr>
        <p:spPr bwMode="auto">
          <a:xfrm flipH="1" flipV="1">
            <a:off x="3946525" y="3030538"/>
            <a:ext cx="1036638" cy="12096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1" name="Line 4"/>
          <p:cNvSpPr>
            <a:spLocks noChangeShapeType="1"/>
          </p:cNvSpPr>
          <p:nvPr/>
        </p:nvSpPr>
        <p:spPr bwMode="auto">
          <a:xfrm flipH="1" flipV="1">
            <a:off x="5246688" y="3203575"/>
            <a:ext cx="1579562" cy="60483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2" name="Text Box 2"/>
          <p:cNvSpPr txBox="1">
            <a:spLocks noChangeArrowheads="1"/>
          </p:cNvSpPr>
          <p:nvPr/>
        </p:nvSpPr>
        <p:spPr bwMode="auto">
          <a:xfrm>
            <a:off x="7056438" y="3808413"/>
            <a:ext cx="2016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redirection within</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remote shell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'ls –F /home/vlad'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rocks.cfg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echo "open sesame, please"  |  ssh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vlad@moon  'cat &gt; magic.txt'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'ls –F /home/vlad'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magic.txt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rocks.cfg</a:t>
            </a:r>
          </a:p>
        </p:txBody>
      </p:sp>
      <p:sp>
        <p:nvSpPr>
          <p:cNvPr id="56323" name="Text Box 2"/>
          <p:cNvSpPr txBox="1">
            <a:spLocks noChangeArrowheads="1"/>
          </p:cNvSpPr>
          <p:nvPr/>
        </p:nvSpPr>
        <p:spPr bwMode="auto">
          <a:xfrm>
            <a:off x="8842375" y="55403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before</a:t>
            </a:r>
          </a:p>
        </p:txBody>
      </p:sp>
      <p:sp>
        <p:nvSpPr>
          <p:cNvPr id="56324" name="Text Box 2"/>
          <p:cNvSpPr txBox="1">
            <a:spLocks noChangeArrowheads="1"/>
          </p:cNvSpPr>
          <p:nvPr/>
        </p:nvSpPr>
        <p:spPr bwMode="auto">
          <a:xfrm>
            <a:off x="8958263" y="3260725"/>
            <a:ext cx="2016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after</a:t>
            </a:r>
          </a:p>
        </p:txBody>
      </p:sp>
      <p:sp>
        <p:nvSpPr>
          <p:cNvPr id="56325" name="Right Brace 1"/>
          <p:cNvSpPr>
            <a:spLocks/>
          </p:cNvSpPr>
          <p:nvPr/>
        </p:nvSpPr>
        <p:spPr bwMode="auto">
          <a:xfrm>
            <a:off x="8785225" y="957263"/>
            <a:ext cx="403225" cy="1266825"/>
          </a:xfrm>
          <a:prstGeom prst="rightBrace">
            <a:avLst>
              <a:gd name="adj1" fmla="val 8334"/>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6326" name="Right Brace 5"/>
          <p:cNvSpPr>
            <a:spLocks/>
          </p:cNvSpPr>
          <p:nvPr/>
        </p:nvSpPr>
        <p:spPr bwMode="auto">
          <a:xfrm>
            <a:off x="8785225" y="3663950"/>
            <a:ext cx="403225" cy="1730375"/>
          </a:xfrm>
          <a:prstGeom prst="rightBrace">
            <a:avLst>
              <a:gd name="adj1" fmla="val 8344"/>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6327" name="AutoShape 3"/>
          <p:cNvSpPr>
            <a:spLocks noChangeArrowheads="1"/>
          </p:cNvSpPr>
          <p:nvPr/>
        </p:nvSpPr>
        <p:spPr bwMode="auto">
          <a:xfrm>
            <a:off x="7129463" y="4511675"/>
            <a:ext cx="1828800"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'ls –F /home/vlad'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rocks.cfg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echo "open sesame, please"  |  ssh  </a:t>
            </a:r>
          </a:p>
          <a:p>
            <a:pPr eaLnBrk="1">
              <a:lnSpc>
                <a:spcPct val="125000"/>
              </a:lnSpc>
              <a:buClr>
                <a:srgbClr val="000000"/>
              </a:buClr>
              <a:buSzPct val="100000"/>
              <a:buFont typeface="Times New Roman" panose="02020603050405020304" pitchFamily="18" charset="0"/>
              <a:buNone/>
            </a:pPr>
            <a:r>
              <a:rPr lang="en-US" altLang="en-US" sz="2400">
                <a:solidFill>
                  <a:srgbClr val="006600"/>
                </a:solidFill>
                <a:latin typeface="Courier New" panose="02070309020205020404" pitchFamily="49" charset="0"/>
              </a:rPr>
              <a:t>   vlad@moon  'cat &gt; magic.txt'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 'ls –F /home/vlad'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bin/      cheese.txt   dark_side/   magic.txt</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rocks.cfg</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scp vlad@moon:/home/vlad/magic.txt .</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endParaRPr lang="en-US" altLang="en-US" sz="2400" i="1">
              <a:latin typeface="Courier New" panose="02070309020205020404" pitchFamily="49" charset="0"/>
            </a:endParaRPr>
          </a:p>
        </p:txBody>
      </p:sp>
      <p:sp>
        <p:nvSpPr>
          <p:cNvPr id="58371" name="Text Box 2"/>
          <p:cNvSpPr txBox="1">
            <a:spLocks noChangeArrowheads="1"/>
          </p:cNvSpPr>
          <p:nvPr/>
        </p:nvSpPr>
        <p:spPr bwMode="auto">
          <a:xfrm>
            <a:off x="8842375" y="55403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before</a:t>
            </a:r>
          </a:p>
        </p:txBody>
      </p:sp>
      <p:sp>
        <p:nvSpPr>
          <p:cNvPr id="58372" name="Text Box 2"/>
          <p:cNvSpPr txBox="1">
            <a:spLocks noChangeArrowheads="1"/>
          </p:cNvSpPr>
          <p:nvPr/>
        </p:nvSpPr>
        <p:spPr bwMode="auto">
          <a:xfrm>
            <a:off x="8958263" y="3260725"/>
            <a:ext cx="2016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after</a:t>
            </a:r>
          </a:p>
        </p:txBody>
      </p:sp>
      <p:sp>
        <p:nvSpPr>
          <p:cNvPr id="58373" name="Right Brace 1"/>
          <p:cNvSpPr>
            <a:spLocks/>
          </p:cNvSpPr>
          <p:nvPr/>
        </p:nvSpPr>
        <p:spPr bwMode="auto">
          <a:xfrm>
            <a:off x="8785225" y="957263"/>
            <a:ext cx="403225" cy="1266825"/>
          </a:xfrm>
          <a:prstGeom prst="rightBrace">
            <a:avLst>
              <a:gd name="adj1" fmla="val 8334"/>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8374" name="Right Brace 5"/>
          <p:cNvSpPr>
            <a:spLocks/>
          </p:cNvSpPr>
          <p:nvPr/>
        </p:nvSpPr>
        <p:spPr bwMode="auto">
          <a:xfrm>
            <a:off x="8785225" y="3663950"/>
            <a:ext cx="403225" cy="1730375"/>
          </a:xfrm>
          <a:prstGeom prst="rightBrace">
            <a:avLst>
              <a:gd name="adj1" fmla="val 8344"/>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8375" name="AutoShape 3"/>
          <p:cNvSpPr>
            <a:spLocks noChangeArrowheads="1"/>
          </p:cNvSpPr>
          <p:nvPr/>
        </p:nvSpPr>
        <p:spPr bwMode="auto">
          <a:xfrm>
            <a:off x="7129463" y="4511675"/>
            <a:ext cx="1828800" cy="5175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a:lnSpc>
                <a:spcPct val="93000"/>
              </a:lnSpc>
              <a:buClr>
                <a:srgbClr val="000000"/>
              </a:buClr>
              <a:buSzPct val="100000"/>
              <a:buFont typeface="Times New Roman" panose="02020603050405020304" pitchFamily="18" charset="0"/>
              <a:buNone/>
            </a:pPr>
            <a:endParaRPr lang="en-CA" altLang="en-US">
              <a:solidFill>
                <a:srgbClr val="A5002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0420"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p>
        </p:txBody>
      </p:sp>
      <p:cxnSp>
        <p:nvCxnSpPr>
          <p:cNvPr id="60421"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0422"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0423"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60424"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3" descr="C:\Users\Elango\AppData\Local\Microsoft\Windows\Temporary Internet Files\Content.IE5\VQNU0K3Z\MC900083207[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60428"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2468"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2469"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62470"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3" descr="C:\Users\Elango\AppData\Local\Microsoft\Windows\Temporary Internet Files\Content.IE5\VQNU0K3Z\MC900083207[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3"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62474"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5"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thriller</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p>
        </p:txBody>
      </p:sp>
      <p:cxnSp>
        <p:nvCxnSpPr>
          <p:cNvPr id="62476" name="Straight Arrow Connector 2"/>
          <p:cNvCxnSpPr>
            <a:cxnSpLocks noChangeShapeType="1"/>
          </p:cNvCxnSpPr>
          <p:nvPr/>
        </p:nvCxnSpPr>
        <p:spPr bwMode="auto">
          <a:xfrm flipH="1">
            <a:off x="5643563" y="2765425"/>
            <a:ext cx="1266825" cy="2051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6" descr="dracula_251x2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3" y="4111625"/>
            <a:ext cx="1985962"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4517"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4518"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64519"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64523"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4"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thriller</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p>
        </p:txBody>
      </p:sp>
      <p:cxnSp>
        <p:nvCxnSpPr>
          <p:cNvPr id="64525" name="Straight Arrow Connector 2"/>
          <p:cNvCxnSpPr>
            <a:cxnSpLocks noChangeShapeType="1"/>
          </p:cNvCxnSpPr>
          <p:nvPr/>
        </p:nvCxnSpPr>
        <p:spPr bwMode="auto">
          <a:xfrm flipH="1">
            <a:off x="5643563" y="2765425"/>
            <a:ext cx="1266825" cy="2051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7725" y="4146550"/>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5641975"/>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6566"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6567"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66568"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66572"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3"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98963" y="5222875"/>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957263"/>
            <a:ext cx="2079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39038" y="4783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6"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391400" y="4148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7"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929438" y="3722688"/>
            <a:ext cx="703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3316"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p>
        </p:txBody>
      </p:sp>
      <p:cxnSp>
        <p:nvCxnSpPr>
          <p:cNvPr id="13317"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3318" name="Picture 35" descr="server_356x3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4330700"/>
            <a:ext cx="23622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AutoShape 41"/>
          <p:cNvSpPr>
            <a:spLocks noChangeArrowheads="1"/>
          </p:cNvSpPr>
          <p:nvPr/>
        </p:nvSpPr>
        <p:spPr bwMode="auto">
          <a:xfrm rot="5400000">
            <a:off x="4208463" y="4854575"/>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3320"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13321"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7725" y="4146550"/>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5641975"/>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8614"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8615"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68616"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9"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68620"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1"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98963" y="5222875"/>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2"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957263"/>
            <a:ext cx="2079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3"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39038" y="4783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4"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391400" y="4148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5"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929438" y="3722688"/>
            <a:ext cx="703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6" name="Picture 36" descr="dracula_251x2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3700" y="496888"/>
            <a:ext cx="198596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7"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1463" y="347663"/>
            <a:ext cx="2079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498600"/>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9"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035925" y="1079500"/>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1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402638" y="1747838"/>
            <a:ext cx="49371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5641975"/>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0661"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0662"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70663"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6"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70667"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98963" y="5222875"/>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957263"/>
            <a:ext cx="2079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0"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39038" y="4783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1" name="Text Box 2"/>
          <p:cNvSpPr txBox="1">
            <a:spLocks noChangeArrowheads="1"/>
          </p:cNvSpPr>
          <p:nvPr/>
        </p:nvSpPr>
        <p:spPr bwMode="auto">
          <a:xfrm>
            <a:off x="3176588" y="73501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public key</a:t>
            </a:r>
          </a:p>
        </p:txBody>
      </p:sp>
      <p:sp>
        <p:nvSpPr>
          <p:cNvPr id="70672" name="Line 4"/>
          <p:cNvSpPr>
            <a:spLocks noChangeShapeType="1"/>
          </p:cNvSpPr>
          <p:nvPr/>
        </p:nvSpPr>
        <p:spPr bwMode="auto">
          <a:xfrm flipH="1" flipV="1">
            <a:off x="1584325" y="1052513"/>
            <a:ext cx="155575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73" name="Text Box 2"/>
          <p:cNvSpPr txBox="1">
            <a:spLocks noChangeArrowheads="1"/>
          </p:cNvSpPr>
          <p:nvPr/>
        </p:nvSpPr>
        <p:spPr bwMode="auto">
          <a:xfrm>
            <a:off x="5346700" y="349091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private key</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(only 1 copy)</a:t>
            </a:r>
          </a:p>
        </p:txBody>
      </p:sp>
      <p:sp>
        <p:nvSpPr>
          <p:cNvPr id="70674" name="Line 4"/>
          <p:cNvSpPr>
            <a:spLocks noChangeShapeType="1"/>
          </p:cNvSpPr>
          <p:nvPr/>
        </p:nvSpPr>
        <p:spPr bwMode="auto">
          <a:xfrm>
            <a:off x="6467475" y="4470400"/>
            <a:ext cx="895350" cy="46355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75" name="Text Box 2"/>
          <p:cNvSpPr txBox="1">
            <a:spLocks noChangeArrowheads="1"/>
          </p:cNvSpPr>
          <p:nvPr/>
        </p:nvSpPr>
        <p:spPr bwMode="auto">
          <a:xfrm>
            <a:off x="2870200" y="352583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encryption using</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public key</a:t>
            </a:r>
          </a:p>
        </p:txBody>
      </p:sp>
      <p:sp>
        <p:nvSpPr>
          <p:cNvPr id="70676" name="Line 4"/>
          <p:cNvSpPr>
            <a:spLocks noChangeShapeType="1"/>
          </p:cNvSpPr>
          <p:nvPr/>
        </p:nvSpPr>
        <p:spPr bwMode="auto">
          <a:xfrm>
            <a:off x="4398963" y="4470400"/>
            <a:ext cx="146050" cy="5603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70677" name="Picture 36" descr="dracula_251x2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3700" y="496888"/>
            <a:ext cx="198596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1463" y="347663"/>
            <a:ext cx="2079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498600"/>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80"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035925" y="1079500"/>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81" name="Picture 1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402638" y="1747838"/>
            <a:ext cx="49371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2" name="Line 4"/>
          <p:cNvSpPr>
            <a:spLocks noChangeShapeType="1"/>
          </p:cNvSpPr>
          <p:nvPr/>
        </p:nvSpPr>
        <p:spPr bwMode="auto">
          <a:xfrm flipV="1">
            <a:off x="4733925" y="735013"/>
            <a:ext cx="458788" cy="2936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83" name="Text Box 2"/>
          <p:cNvSpPr txBox="1">
            <a:spLocks noChangeArrowheads="1"/>
          </p:cNvSpPr>
          <p:nvPr/>
        </p:nvSpPr>
        <p:spPr bwMode="auto">
          <a:xfrm>
            <a:off x="7459663" y="221456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cannot decrypt</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using public key</a:t>
            </a:r>
          </a:p>
        </p:txBody>
      </p:sp>
      <p:sp>
        <p:nvSpPr>
          <p:cNvPr id="70684" name="Freeform 7"/>
          <p:cNvSpPr>
            <a:spLocks/>
          </p:cNvSpPr>
          <p:nvPr/>
        </p:nvSpPr>
        <p:spPr bwMode="auto">
          <a:xfrm rot="16550942" flipH="1">
            <a:off x="9004300" y="1862138"/>
            <a:ext cx="387350" cy="546100"/>
          </a:xfrm>
          <a:custGeom>
            <a:avLst/>
            <a:gdLst>
              <a:gd name="T0" fmla="*/ 2147483646 w 290"/>
              <a:gd name="T1" fmla="*/ 2147483646 h 581"/>
              <a:gd name="T2" fmla="*/ 2147483646 w 290"/>
              <a:gd name="T3" fmla="*/ 2147483646 h 581"/>
              <a:gd name="T4" fmla="*/ 0 w 290"/>
              <a:gd name="T5" fmla="*/ 0 h 581"/>
              <a:gd name="T6" fmla="*/ 0 60000 65536"/>
              <a:gd name="T7" fmla="*/ 0 60000 65536"/>
              <a:gd name="T8" fmla="*/ 0 60000 65536"/>
            </a:gdLst>
            <a:ahLst/>
            <a:cxnLst>
              <a:cxn ang="T6">
                <a:pos x="T0" y="T1"/>
              </a:cxn>
              <a:cxn ang="T7">
                <a:pos x="T2" y="T3"/>
              </a:cxn>
              <a:cxn ang="T8">
                <a:pos x="T4" y="T5"/>
              </a:cxn>
            </a:cxnLst>
            <a:rect l="0" t="0" r="r" b="b"/>
            <a:pathLst>
              <a:path w="290" h="581">
                <a:moveTo>
                  <a:pt x="290" y="581"/>
                </a:moveTo>
                <a:cubicBezTo>
                  <a:pt x="223" y="575"/>
                  <a:pt x="157" y="569"/>
                  <a:pt x="109" y="472"/>
                </a:cubicBezTo>
                <a:cubicBezTo>
                  <a:pt x="61" y="375"/>
                  <a:pt x="30" y="187"/>
                  <a:pt x="0" y="0"/>
                </a:cubicBez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5641975"/>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2709"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72710"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72711"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3"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4"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72715"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98963" y="5222875"/>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957263"/>
            <a:ext cx="2079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8"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39038" y="4783138"/>
            <a:ext cx="209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9" name="Picture 36" descr="dracula_251x2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0475" y="2125663"/>
            <a:ext cx="198596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8238" y="1978025"/>
            <a:ext cx="2079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4638" y="2260600"/>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13363" y="1841500"/>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3" name="Picture 1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80075" y="2509838"/>
            <a:ext cx="49371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4" name="Text Box 2"/>
          <p:cNvSpPr txBox="1">
            <a:spLocks noChangeArrowheads="1"/>
          </p:cNvSpPr>
          <p:nvPr/>
        </p:nvSpPr>
        <p:spPr bwMode="auto">
          <a:xfrm>
            <a:off x="3541713" y="395288"/>
            <a:ext cx="3543300" cy="10207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p>
        </p:txBody>
      </p:sp>
      <p:cxnSp>
        <p:nvCxnSpPr>
          <p:cNvPr id="72725" name="Straight Arrow Connector 2"/>
          <p:cNvCxnSpPr>
            <a:cxnSpLocks noChangeShapeType="1"/>
            <a:stCxn id="72724" idx="1"/>
          </p:cNvCxnSpPr>
          <p:nvPr/>
        </p:nvCxnSpPr>
        <p:spPr bwMode="auto">
          <a:xfrm flipH="1">
            <a:off x="2747963" y="906463"/>
            <a:ext cx="793750" cy="800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2726" name="Text Box 2"/>
          <p:cNvSpPr txBox="1">
            <a:spLocks noChangeArrowheads="1"/>
          </p:cNvSpPr>
          <p:nvPr/>
        </p:nvSpPr>
        <p:spPr bwMode="auto">
          <a:xfrm>
            <a:off x="6208713" y="1565275"/>
            <a:ext cx="3541712" cy="1020763"/>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huxyo ew: xdvw</a:t>
            </a:r>
            <a:endParaRPr lang="en-US" altLang="en-US" sz="2400">
              <a:solidFill>
                <a:srgbClr val="006600"/>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uqfcmjbn: lhiujdbj</a:t>
            </a:r>
            <a:endParaRPr lang="en-US" altLang="en-US" sz="2400">
              <a:solidFill>
                <a:srgbClr val="006600"/>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p>
        </p:txBody>
      </p:sp>
      <p:cxnSp>
        <p:nvCxnSpPr>
          <p:cNvPr id="72727" name="Straight Arrow Connector 2"/>
          <p:cNvCxnSpPr>
            <a:cxnSpLocks noChangeShapeType="1"/>
          </p:cNvCxnSpPr>
          <p:nvPr/>
        </p:nvCxnSpPr>
        <p:spPr bwMode="auto">
          <a:xfrm flipH="1">
            <a:off x="5680075" y="2586038"/>
            <a:ext cx="1682750" cy="5603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728" name="Straight Arrow Connector 2"/>
          <p:cNvCxnSpPr>
            <a:cxnSpLocks noChangeShapeType="1"/>
            <a:stCxn id="72726" idx="2"/>
          </p:cNvCxnSpPr>
          <p:nvPr/>
        </p:nvCxnSpPr>
        <p:spPr bwMode="auto">
          <a:xfrm flipH="1">
            <a:off x="4921250" y="2586038"/>
            <a:ext cx="3057525" cy="26908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The authenticity of host 'moon (10.1.2.3)'</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can't be established.</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RSA key fingerprint is </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f1:68:f5:90:47:dc:a8:e9:62:df:c9:21:f0:8b:c5:39.</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Are you sure you want to continue connecting </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(yes/no)? </a:t>
            </a:r>
            <a:r>
              <a:rPr lang="en-US" altLang="en-US" sz="2400">
                <a:solidFill>
                  <a:srgbClr val="006600"/>
                </a:solidFill>
                <a:latin typeface="Courier New" panose="02070309020205020404" pitchFamily="49" charset="0"/>
              </a:rPr>
              <a:t>yes</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Warning: Permanently added 'moon,10.1.2.3' (RSA)</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to the list of known hosts.</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a:t>
            </a:r>
            <a:endParaRPr lang="en-US" altLang="en-US" sz="2400">
              <a:solidFill>
                <a:srgbClr val="0066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62888" y="1474788"/>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Picture 37" descr="wolfman_306x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2224088"/>
            <a:ext cx="230505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3813" y="2513013"/>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3" descr="C:\Users\Elango\AppData\Local\Microsoft\Windows\Temporary Internet Files\Content.IE5\VQNU0K3Z\MC900083207[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2888" y="2109788"/>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08900" y="2743200"/>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3213" y="2513013"/>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41475" y="1647825"/>
            <a:ext cx="2079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9"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669338" y="4759325"/>
            <a:ext cx="2095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Text Box 2"/>
          <p:cNvSpPr txBox="1">
            <a:spLocks noChangeArrowheads="1"/>
          </p:cNvSpPr>
          <p:nvPr/>
        </p:nvSpPr>
        <p:spPr bwMode="auto">
          <a:xfrm>
            <a:off x="7748588" y="5335588"/>
            <a:ext cx="201612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private key</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(only 1 copy)</a:t>
            </a:r>
          </a:p>
        </p:txBody>
      </p:sp>
      <p:sp>
        <p:nvSpPr>
          <p:cNvPr id="76811" name="Text Box 2"/>
          <p:cNvSpPr txBox="1">
            <a:spLocks noChangeArrowheads="1"/>
          </p:cNvSpPr>
          <p:nvPr/>
        </p:nvSpPr>
        <p:spPr bwMode="auto">
          <a:xfrm>
            <a:off x="4233863" y="381000"/>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encryption using</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public keys</a:t>
            </a:r>
          </a:p>
        </p:txBody>
      </p:sp>
      <p:pic>
        <p:nvPicPr>
          <p:cNvPr id="76812"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51150" y="438150"/>
            <a:ext cx="2079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3"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59663" y="1878013"/>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4" name="Picture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710363" y="668338"/>
            <a:ext cx="49371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5" name="Picture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50913" y="4470400"/>
            <a:ext cx="2095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7788" y="496888"/>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360488"/>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6575" y="2454275"/>
            <a:ext cx="2095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bwMode="auto">
          <a:xfrm>
            <a:off x="2851150" y="1187450"/>
            <a:ext cx="4262438" cy="1612900"/>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eaLnBrk="1">
              <a:lnSpc>
                <a:spcPct val="93000"/>
              </a:lnSpc>
              <a:buClr>
                <a:srgbClr val="000000"/>
              </a:buClr>
              <a:buSzPct val="100000"/>
              <a:buFont typeface="Times New Roman" panose="02020603050405020304" pitchFamily="18" charset="0"/>
              <a:buNone/>
              <a:defRPr/>
            </a:pPr>
            <a:r>
              <a:rPr lang="en-US" altLang="en-US" dirty="0">
                <a:latin typeface="Calibri" panose="020F0502020204030204" pitchFamily="34" charset="0"/>
                <a:cs typeface="Calibri" panose="020F0502020204030204" pitchFamily="34" charset="0"/>
              </a:rPr>
              <a:t>Send message to moon locked with  moon's public key</a:t>
            </a:r>
          </a:p>
          <a:p>
            <a:pPr eaLnBrk="1">
              <a:lnSpc>
                <a:spcPct val="93000"/>
              </a:lnSpc>
              <a:buClr>
                <a:srgbClr val="000000"/>
              </a:buClr>
              <a:buSzPct val="100000"/>
              <a:buFont typeface="Times New Roman" panose="02020603050405020304" pitchFamily="18" charset="0"/>
              <a:buNone/>
              <a:defRPr/>
            </a:pPr>
            <a:r>
              <a:rPr lang="en-US" altLang="en-US" dirty="0">
                <a:latin typeface="Calibri" panose="020F0502020204030204" pitchFamily="34" charset="0"/>
                <a:cs typeface="Calibri" panose="020F0502020204030204" pitchFamily="34" charset="0"/>
              </a:rPr>
              <a:t>(Only readable by moon)</a:t>
            </a:r>
          </a:p>
        </p:txBody>
      </p:sp>
      <p:pic>
        <p:nvPicPr>
          <p:cNvPr id="76820" name="Picture 1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16575" y="2109788"/>
            <a:ext cx="4730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ight Arrow 34"/>
          <p:cNvSpPr/>
          <p:nvPr/>
        </p:nvSpPr>
        <p:spPr bwMode="auto">
          <a:xfrm flipH="1">
            <a:off x="2908300" y="3089275"/>
            <a:ext cx="4437063" cy="1612900"/>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eaLnBrk="1">
              <a:lnSpc>
                <a:spcPct val="93000"/>
              </a:lnSpc>
              <a:buClr>
                <a:srgbClr val="000000"/>
              </a:buClr>
              <a:buSzPct val="100000"/>
              <a:buFont typeface="Times New Roman" panose="02020603050405020304" pitchFamily="18" charset="0"/>
              <a:buNone/>
              <a:defRPr/>
            </a:pPr>
            <a:r>
              <a:rPr lang="en-US" altLang="en-US" dirty="0">
                <a:latin typeface="Calibri" panose="020F0502020204030204" pitchFamily="34" charset="0"/>
                <a:cs typeface="Calibri" panose="020F0502020204030204" pitchFamily="34" charset="0"/>
              </a:rPr>
              <a:t>Send message to Vlad locked with  Vlad's public key</a:t>
            </a:r>
          </a:p>
          <a:p>
            <a:pPr eaLnBrk="1">
              <a:lnSpc>
                <a:spcPct val="93000"/>
              </a:lnSpc>
              <a:buClr>
                <a:srgbClr val="000000"/>
              </a:buClr>
              <a:buSzPct val="100000"/>
              <a:buFont typeface="Times New Roman" panose="02020603050405020304" pitchFamily="18" charset="0"/>
              <a:buNone/>
              <a:defRPr/>
            </a:pPr>
            <a:r>
              <a:rPr lang="en-US" altLang="en-US" dirty="0">
                <a:latin typeface="Calibri" panose="020F0502020204030204" pitchFamily="34" charset="0"/>
                <a:cs typeface="Calibri" panose="020F0502020204030204" pitchFamily="34" charset="0"/>
              </a:rPr>
              <a:t>(Only readable by Vlad)</a:t>
            </a:r>
          </a:p>
        </p:txBody>
      </p:sp>
      <p:pic>
        <p:nvPicPr>
          <p:cNvPr id="76822"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470400"/>
            <a:ext cx="2079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23" name="Picture 1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962650" y="4067175"/>
            <a:ext cx="473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4" name="Text Box 2"/>
          <p:cNvSpPr txBox="1">
            <a:spLocks noChangeArrowheads="1"/>
          </p:cNvSpPr>
          <p:nvPr/>
        </p:nvSpPr>
        <p:spPr bwMode="auto">
          <a:xfrm>
            <a:off x="488950" y="5162550"/>
            <a:ext cx="201612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private key</a:t>
            </a:r>
          </a:p>
          <a:p>
            <a:pPr eaLnBrk="1">
              <a:lnSpc>
                <a:spcPct val="125000"/>
              </a:lnSpc>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(only 1 copy)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88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8851"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February 2011</a:t>
            </a:r>
          </a:p>
        </p:txBody>
      </p:sp>
      <p:sp>
        <p:nvSpPr>
          <p:cNvPr id="78852"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created by</a:t>
            </a:r>
          </a:p>
        </p:txBody>
      </p:sp>
      <p:sp>
        <p:nvSpPr>
          <p:cNvPr id="78853" name="Text Box 6"/>
          <p:cNvSpPr txBox="1">
            <a:spLocks noChangeArrowheads="1"/>
          </p:cNvSpPr>
          <p:nvPr/>
        </p:nvSpPr>
        <p:spPr bwMode="auto">
          <a:xfrm>
            <a:off x="3983038" y="3911600"/>
            <a:ext cx="2193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3200">
                <a:solidFill>
                  <a:srgbClr val="000000"/>
                </a:solidFill>
                <a:latin typeface="Calibri" panose="020F0502020204030204" pitchFamily="34" charset="0"/>
              </a:rPr>
              <a:t>Elango Cheran</a:t>
            </a:r>
          </a:p>
        </p:txBody>
      </p:sp>
      <p:pic>
        <p:nvPicPr>
          <p:cNvPr id="788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8855"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9pPr>
          </a:lstStyle>
          <a:p>
            <a:pPr eaLnBrk="1">
              <a:lnSpc>
                <a:spcPct val="102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Copyright </a:t>
            </a:r>
            <a:r>
              <a:rPr lang="en-US" altLang="en-US" sz="1400">
                <a:solidFill>
                  <a:srgbClr val="000000"/>
                </a:solidFill>
                <a:latin typeface="Calibri" panose="020F0502020204030204" pitchFamily="34" charset="0"/>
                <a:cs typeface="Arial" panose="020B0604020202020204" pitchFamily="34" charset="0"/>
              </a:rPr>
              <a:t>© Software Carpentry 2011</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cs typeface="Arial" panose="020B0604020202020204" pitchFamily="34" charset="0"/>
              </a:rPr>
              <a:t>This work is licensed under the Creative Commons Attribution License</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cs typeface="Arial" panose="020B0604020202020204" pitchFamily="34" charset="0"/>
              </a:rPr>
              <a:t>See http://software-carpentry.org/license.html for more information.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a:xfrm>
            <a:off x="503238" y="301625"/>
            <a:ext cx="9070975" cy="1262063"/>
          </a:xfrm>
          <a:extLst/>
        </p:spPr>
        <p:txBody>
          <a:bodyPr tIns="38808" anchor="t"/>
          <a:lstStyle/>
          <a:p>
            <a:pPr defTabSz="100794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527" smtClean="0">
                <a:cs typeface="Calibri" panose="020F0502020204030204" pitchFamily="34" charset="0"/>
              </a:rPr>
              <a:t>The ssh agent</a:t>
            </a:r>
          </a:p>
        </p:txBody>
      </p:sp>
      <p:sp>
        <p:nvSpPr>
          <p:cNvPr id="76803" name="Rectangle 2"/>
          <p:cNvSpPr>
            <a:spLocks noGrp="1" noChangeArrowheads="1"/>
          </p:cNvSpPr>
          <p:nvPr>
            <p:ph idx="1"/>
          </p:nvPr>
        </p:nvSpPr>
        <p:spPr>
          <a:xfrm>
            <a:off x="503238" y="1768475"/>
            <a:ext cx="8869362" cy="5214938"/>
          </a:xfrm>
          <a:extLst/>
        </p:spPr>
        <p:txBody>
          <a:bodyPr/>
          <a:lstStyle/>
          <a:p>
            <a:pPr marL="431800" indent="-323850" defTabSz="1007943" fontAlgn="auto">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086" dirty="0" smtClean="0">
                <a:cs typeface="Calibri" panose="020F0502020204030204" pitchFamily="34" charset="0"/>
              </a:rPr>
              <a:t>Stores secret keys in memory.</a:t>
            </a:r>
          </a:p>
          <a:p>
            <a:pPr marL="431800" indent="-323850" defTabSz="1007943" fontAlgn="auto">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086" dirty="0" smtClean="0">
                <a:cs typeface="Calibri" panose="020F0502020204030204" pitchFamily="34" charset="0"/>
              </a:rPr>
              <a:t>Avoids repeated typing of the pass phrases.</a:t>
            </a:r>
          </a:p>
          <a:p>
            <a:pPr marL="431800" indent="-323850" defTabSz="1007943" fontAlgn="auto">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086" dirty="0" smtClean="0">
                <a:cs typeface="Calibri" panose="020F0502020204030204" pitchFamily="34" charset="0"/>
              </a:rPr>
              <a:t>Can talk to a forwarding mechanism.</a:t>
            </a:r>
            <a:br>
              <a:rPr lang="en-GB" altLang="en-US" sz="3086" dirty="0" smtClean="0">
                <a:cs typeface="Calibri" panose="020F0502020204030204" pitchFamily="34" charset="0"/>
              </a:rPr>
            </a:br>
            <a:r>
              <a:rPr lang="en-GB" altLang="en-US" sz="3086" dirty="0" smtClean="0">
                <a:cs typeface="Calibri" panose="020F0502020204030204" pitchFamily="34" charset="0"/>
              </a:rPr>
              <a:t>For example:</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your workstation → jasmin-login1 → jasmin-sci1</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jasmin-login1 does not have the private key</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authentication traffic forwarded from end to end:</a:t>
            </a:r>
          </a:p>
          <a:p>
            <a:pPr marL="1295400" lvl="2" indent="-287338" defTabSz="1007943" fontAlgn="auto">
              <a:spcBef>
                <a:spcPts val="551"/>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205" dirty="0" smtClean="0">
                <a:cs typeface="Calibri" panose="020F0502020204030204" pitchFamily="34" charset="0"/>
              </a:rPr>
              <a:t>jasmin-sci1 sends challenge</a:t>
            </a:r>
          </a:p>
          <a:p>
            <a:pPr marL="1295400" lvl="2" indent="-287338" defTabSz="1007943" fontAlgn="auto">
              <a:spcBef>
                <a:spcPts val="551"/>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205" dirty="0" smtClean="0">
                <a:cs typeface="Calibri" panose="020F0502020204030204" pitchFamily="34" charset="0"/>
              </a:rPr>
              <a:t>workstation sends response, proving your identity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3238" y="301625"/>
            <a:ext cx="9070975" cy="1262063"/>
          </a:xfrm>
          <a:extLst/>
        </p:spPr>
        <p:txBody>
          <a:bodyPr tIns="38808" anchor="t"/>
          <a:lstStyle/>
          <a:p>
            <a:pPr defTabSz="1007943" fontAlgn="auto">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527" smtClean="0">
                <a:cs typeface="Calibri" panose="020F0502020204030204" pitchFamily="34" charset="0"/>
              </a:rPr>
              <a:t>The ssh agent (continued)</a:t>
            </a:r>
          </a:p>
        </p:txBody>
      </p:sp>
      <p:sp>
        <p:nvSpPr>
          <p:cNvPr id="78851" name="Rectangle 2"/>
          <p:cNvSpPr>
            <a:spLocks noGrp="1" noChangeArrowheads="1"/>
          </p:cNvSpPr>
          <p:nvPr>
            <p:ph idx="1"/>
          </p:nvPr>
        </p:nvSpPr>
        <p:spPr>
          <a:xfrm>
            <a:off x="503238" y="1768475"/>
            <a:ext cx="8869362" cy="5214938"/>
          </a:xfrm>
          <a:extLst/>
        </p:spPr>
        <p:txBody>
          <a:bodyPr/>
          <a:lstStyle/>
          <a:p>
            <a:pPr marL="431800" indent="-323850" defTabSz="1007943" fontAlgn="auto">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086" dirty="0" smtClean="0">
                <a:cs typeface="Calibri" panose="020F0502020204030204" pitchFamily="34" charset="0"/>
              </a:rPr>
              <a:t>To start the agent and load your secret key:</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Linux: session manager should start agent for you. Use </a:t>
            </a:r>
            <a:r>
              <a:rPr lang="en-GB" altLang="en-US" sz="2646" dirty="0" err="1" smtClean="0">
                <a:cs typeface="Calibri" panose="020F0502020204030204" pitchFamily="34" charset="0"/>
              </a:rPr>
              <a:t>ssh</a:t>
            </a:r>
            <a:r>
              <a:rPr lang="en-GB" altLang="en-US" sz="2646" dirty="0" smtClean="0">
                <a:cs typeface="Calibri" panose="020F0502020204030204" pitchFamily="34" charset="0"/>
              </a:rPr>
              <a:t>-add to load key (if not done automatically when </a:t>
            </a:r>
            <a:r>
              <a:rPr lang="en-GB" altLang="en-US" sz="2646" dirty="0" err="1" smtClean="0">
                <a:cs typeface="Calibri" panose="020F0502020204030204" pitchFamily="34" charset="0"/>
              </a:rPr>
              <a:t>ssh</a:t>
            </a:r>
            <a:r>
              <a:rPr lang="en-GB" altLang="en-US" sz="2646" dirty="0" smtClean="0">
                <a:cs typeface="Calibri" panose="020F0502020204030204" pitchFamily="34" charset="0"/>
              </a:rPr>
              <a:t> first used).</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Windows: launch Pageant and click "add key".</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Enter your pass phrase.</a:t>
            </a:r>
          </a:p>
          <a:p>
            <a:pPr marL="431800" indent="-323850" defTabSz="1007943" fontAlgn="auto">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3086" dirty="0" smtClean="0">
                <a:cs typeface="Calibri" panose="020F0502020204030204" pitchFamily="34" charset="0"/>
              </a:rPr>
              <a:t>For authentication forwarding:</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Linux: use "</a:t>
            </a:r>
            <a:r>
              <a:rPr lang="en-GB" altLang="ja-JP" sz="2646" dirty="0" err="1" smtClean="0">
                <a:cs typeface="Calibri" panose="020F0502020204030204" pitchFamily="34" charset="0"/>
              </a:rPr>
              <a:t>ssh</a:t>
            </a:r>
            <a:r>
              <a:rPr lang="en-GB" altLang="ja-JP" sz="2646" dirty="0" smtClean="0">
                <a:cs typeface="Calibri" panose="020F0502020204030204" pitchFamily="34" charset="0"/>
              </a:rPr>
              <a:t> -A</a:t>
            </a:r>
            <a:r>
              <a:rPr lang="en-GB" altLang="en-US" sz="2646" dirty="0" smtClean="0">
                <a:cs typeface="Calibri" panose="020F0502020204030204" pitchFamily="34" charset="0"/>
              </a:rPr>
              <a:t>"</a:t>
            </a:r>
            <a:r>
              <a:rPr lang="en-GB" altLang="ja-JP" sz="2646" dirty="0" smtClean="0">
                <a:cs typeface="Calibri" panose="020F0502020204030204" pitchFamily="34" charset="0"/>
              </a:rPr>
              <a:t> (often the default)</a:t>
            </a:r>
          </a:p>
          <a:p>
            <a:pPr marL="863600" lvl="1" indent="-323850" defTabSz="1007943" fontAlgn="auto">
              <a:spcBef>
                <a:spcPts val="551"/>
              </a:spcBef>
              <a:spcAft>
                <a:spcPts val="0"/>
              </a:spcAft>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altLang="en-US" sz="2646" dirty="0" smtClean="0">
                <a:cs typeface="Calibri" panose="020F0502020204030204" pitchFamily="34" charset="0"/>
              </a:rPr>
              <a:t>Windows: in </a:t>
            </a:r>
            <a:r>
              <a:rPr lang="en-GB" altLang="en-US" sz="2646" dirty="0" err="1" smtClean="0">
                <a:cs typeface="Calibri" panose="020F0502020204030204" pitchFamily="34" charset="0"/>
              </a:rPr>
              <a:t>PuTTY</a:t>
            </a:r>
            <a:r>
              <a:rPr lang="en-GB" altLang="en-US" sz="2646" dirty="0" smtClean="0">
                <a:cs typeface="Calibri" panose="020F0502020204030204" pitchFamily="34" charset="0"/>
              </a:rPr>
              <a:t>, go to Connection → SSH → </a:t>
            </a:r>
            <a:r>
              <a:rPr lang="en-GB" altLang="en-US" sz="2646" dirty="0" err="1" smtClean="0">
                <a:cs typeface="Calibri" panose="020F0502020204030204" pitchFamily="34" charset="0"/>
              </a:rPr>
              <a:t>Auth</a:t>
            </a:r>
            <a:r>
              <a:rPr lang="en-GB" altLang="en-US" sz="2646" dirty="0" smtClean="0">
                <a:cs typeface="Calibri" panose="020F0502020204030204" pitchFamily="34" charset="0"/>
              </a:rPr>
              <a:t>, and "Allow agent forwarding"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extLst/>
        </p:spPr>
        <p:txBody>
          <a:bodyPr anchor="t"/>
          <a:lstStyle/>
          <a:p>
            <a:pPr defTabSz="1007943" fontAlgn="auto">
              <a:spcAft>
                <a:spcPts val="0"/>
              </a:spcAft>
              <a:defRPr/>
            </a:pPr>
            <a:r>
              <a:rPr lang="en-US" altLang="en-US" sz="3527" smtClean="0">
                <a:cs typeface="Calibri" panose="020F0502020204030204" pitchFamily="34" charset="0"/>
              </a:rPr>
              <a:t>Exercise</a:t>
            </a:r>
          </a:p>
        </p:txBody>
      </p:sp>
      <p:sp>
        <p:nvSpPr>
          <p:cNvPr id="3" name="Content Placeholder 2"/>
          <p:cNvSpPr>
            <a:spLocks noGrp="1"/>
          </p:cNvSpPr>
          <p:nvPr>
            <p:ph idx="1"/>
          </p:nvPr>
        </p:nvSpPr>
        <p:spPr>
          <a:xfrm>
            <a:off x="503238" y="1187450"/>
            <a:ext cx="8867775" cy="5472113"/>
          </a:xfrm>
        </p:spPr>
        <p:style>
          <a:lnRef idx="2">
            <a:schemeClr val="accent2">
              <a:shade val="50000"/>
            </a:schemeClr>
          </a:lnRef>
          <a:fillRef idx="1">
            <a:schemeClr val="accent2"/>
          </a:fillRef>
          <a:effectRef idx="0">
            <a:schemeClr val="accent2"/>
          </a:effectRef>
          <a:fontRef idx="minor">
            <a:schemeClr val="lt1"/>
          </a:fontRef>
        </p:style>
        <p:txBody>
          <a:bodyPr/>
          <a:lstStyle/>
          <a:p>
            <a:pPr marL="514350" indent="-514350" defTabSz="1007943" fontAlgn="auto">
              <a:spcBef>
                <a:spcPts val="1102"/>
              </a:spcBef>
              <a:spcAft>
                <a:spcPts val="0"/>
              </a:spcAft>
              <a:buFont typeface="Arial" panose="020B0604020202020204" pitchFamily="34" charset="0"/>
              <a:buAutoNum type="arabicPeriod"/>
              <a:defRPr/>
            </a:pPr>
            <a:r>
              <a:rPr lang="en-US" altLang="en-US" sz="3086" dirty="0" err="1" smtClean="0">
                <a:solidFill>
                  <a:srgbClr val="FFFFFF"/>
                </a:solidFill>
                <a:cs typeface="Calibri" panose="020F0502020204030204" pitchFamily="34" charset="0"/>
              </a:rPr>
              <a:t>Ssh</a:t>
            </a:r>
            <a:r>
              <a:rPr lang="en-US" altLang="en-US" sz="3086" dirty="0" smtClean="0">
                <a:solidFill>
                  <a:srgbClr val="FFFFFF"/>
                </a:solidFill>
                <a:cs typeface="Calibri" panose="020F0502020204030204" pitchFamily="34" charset="0"/>
              </a:rPr>
              <a:t> to user01@10.23.23.254. password pyth0nrules.</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Use ls, </a:t>
            </a:r>
            <a:r>
              <a:rPr lang="en-US" altLang="en-US" sz="3086" dirty="0" err="1" smtClean="0">
                <a:solidFill>
                  <a:srgbClr val="FFFFFF"/>
                </a:solidFill>
                <a:cs typeface="Calibri" panose="020F0502020204030204" pitchFamily="34" charset="0"/>
              </a:rPr>
              <a:t>pwd</a:t>
            </a:r>
            <a:r>
              <a:rPr lang="en-US" altLang="en-US" sz="3086" dirty="0" smtClean="0">
                <a:solidFill>
                  <a:srgbClr val="FFFFFF"/>
                </a:solidFill>
                <a:cs typeface="Calibri" panose="020F0502020204030204" pitchFamily="34" charset="0"/>
              </a:rPr>
              <a:t> and other commands to prove to yourself it</a:t>
            </a:r>
            <a:r>
              <a:rPr lang="fr-FR" altLang="en-US" sz="3086" dirty="0" smtClean="0">
                <a:solidFill>
                  <a:srgbClr val="FFFFFF"/>
                </a:solidFill>
                <a:cs typeface="Calibri" panose="020F0502020204030204" pitchFamily="34" charset="0"/>
              </a:rPr>
              <a:t>'</a:t>
            </a:r>
            <a:r>
              <a:rPr lang="en-US" altLang="ja-JP" sz="3086" dirty="0" smtClean="0">
                <a:solidFill>
                  <a:srgbClr val="FFFFFF"/>
                </a:solidFill>
                <a:cs typeface="Calibri" panose="020F0502020204030204" pitchFamily="34" charset="0"/>
              </a:rPr>
              <a:t>s a different computer.</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Logout (use exit or ^D)</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Use </a:t>
            </a:r>
            <a:r>
              <a:rPr lang="en-US" altLang="en-US" sz="3086" dirty="0" err="1" smtClean="0">
                <a:solidFill>
                  <a:srgbClr val="FFFFFF"/>
                </a:solidFill>
                <a:cs typeface="Calibri" panose="020F0502020204030204" pitchFamily="34" charset="0"/>
              </a:rPr>
              <a:t>scp</a:t>
            </a:r>
            <a:r>
              <a:rPr lang="en-US" altLang="en-US" sz="3086" dirty="0" smtClean="0">
                <a:solidFill>
                  <a:srgbClr val="FFFFFF"/>
                </a:solidFill>
                <a:cs typeface="Calibri" panose="020F0502020204030204" pitchFamily="34" charset="0"/>
              </a:rPr>
              <a:t> to copy some files to the remote computer. </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Login again and ls the files. </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Logout</a:t>
            </a:r>
          </a:p>
          <a:p>
            <a:pPr marL="514350" indent="-514350" defTabSz="1007943" fontAlgn="auto">
              <a:spcBef>
                <a:spcPts val="1102"/>
              </a:spcBef>
              <a:spcAft>
                <a:spcPts val="0"/>
              </a:spcAft>
              <a:buFont typeface="Arial" panose="020B0604020202020204" pitchFamily="34" charset="0"/>
              <a:buAutoNum type="arabicPeriod"/>
              <a:defRPr/>
            </a:pPr>
            <a:r>
              <a:rPr lang="en-US" altLang="en-US" sz="3086" dirty="0" smtClean="0">
                <a:solidFill>
                  <a:srgbClr val="FFFFFF"/>
                </a:solidFill>
                <a:cs typeface="Calibri" panose="020F0502020204030204" pitchFamily="34" charset="0"/>
              </a:rPr>
              <a:t>Use </a:t>
            </a:r>
            <a:r>
              <a:rPr lang="en-US" altLang="en-US" sz="3086" dirty="0" err="1" smtClean="0">
                <a:solidFill>
                  <a:srgbClr val="FFFFFF"/>
                </a:solidFill>
                <a:cs typeface="Calibri" panose="020F0502020204030204" pitchFamily="34" charset="0"/>
              </a:rPr>
              <a:t>ssh</a:t>
            </a:r>
            <a:r>
              <a:rPr lang="en-US" altLang="en-US" sz="3086" dirty="0" smtClean="0">
                <a:solidFill>
                  <a:srgbClr val="FFFFFF"/>
                </a:solidFill>
                <a:cs typeface="Calibri" panose="020F0502020204030204" pitchFamily="34" charset="0"/>
              </a:rPr>
              <a:t> to run </a:t>
            </a:r>
            <a:r>
              <a:rPr lang="en-US" altLang="en-US" sz="3086" dirty="0" err="1" smtClean="0">
                <a:solidFill>
                  <a:srgbClr val="FFFFFF"/>
                </a:solidFill>
                <a:cs typeface="Calibri" panose="020F0502020204030204" pitchFamily="34" charset="0"/>
              </a:rPr>
              <a:t>df</a:t>
            </a:r>
            <a:r>
              <a:rPr lang="en-US" altLang="en-US" sz="3086" dirty="0" smtClean="0">
                <a:solidFill>
                  <a:srgbClr val="FFFFFF"/>
                </a:solidFill>
                <a:cs typeface="Calibri" panose="020F0502020204030204" pitchFamily="34" charset="0"/>
              </a:rPr>
              <a:t> on the remote computer.</a:t>
            </a:r>
          </a:p>
          <a:p>
            <a:pPr marL="514350" indent="-514350" defTabSz="1007943" fontAlgn="auto">
              <a:spcBef>
                <a:spcPts val="1102"/>
              </a:spcBef>
              <a:spcAft>
                <a:spcPts val="0"/>
              </a:spcAft>
              <a:defRPr/>
            </a:pPr>
            <a:endParaRPr lang="en-US" altLang="en-US" sz="3086" dirty="0" smtClean="0">
              <a:solidFill>
                <a:srgbClr val="FFFFFF"/>
              </a:solidFill>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5364"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endParaRPr lang="en-US" altLang="en-US" sz="2400" b="1">
              <a:latin typeface="Courier New" panose="02070309020205020404" pitchFamily="49" charset="0"/>
            </a:endParaRPr>
          </a:p>
        </p:txBody>
      </p:sp>
      <p:cxnSp>
        <p:nvCxnSpPr>
          <p:cNvPr id="15365"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66"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15367"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7412"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p>
        </p:txBody>
      </p:sp>
      <p:cxnSp>
        <p:nvCxnSpPr>
          <p:cNvPr id="17413"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7414" name="Picture 35" descr="server_356x3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4330700"/>
            <a:ext cx="23622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AutoShape 41"/>
          <p:cNvSpPr>
            <a:spLocks noChangeArrowheads="1"/>
          </p:cNvSpPr>
          <p:nvPr/>
        </p:nvSpPr>
        <p:spPr bwMode="auto">
          <a:xfrm rot="5400000">
            <a:off x="4208463" y="4854575"/>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7416"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17417" name="Picture 40" descr="MC9001043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9460"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p>
        </p:txBody>
      </p:sp>
      <p:cxnSp>
        <p:nvCxnSpPr>
          <p:cNvPr id="19461"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2"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9463"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19464"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3" descr="C:\Users\Elango\AppData\Local\Microsoft\Windows\Temporary Internet Files\Content.IE5\VQNU0K3Z\MC900083207[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19468"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7" descr="wolfman_306x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241425"/>
            <a:ext cx="23050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AutoShape 41"/>
          <p:cNvSpPr>
            <a:spLocks noChangeArrowheads="1"/>
          </p:cNvSpPr>
          <p:nvPr/>
        </p:nvSpPr>
        <p:spPr bwMode="auto">
          <a:xfrm rot="-748592">
            <a:off x="2238375" y="3455988"/>
            <a:ext cx="355600" cy="1457325"/>
          </a:xfrm>
          <a:prstGeom prst="upDownArrow">
            <a:avLst>
              <a:gd name="adj1" fmla="val 50000"/>
              <a:gd name="adj2" fmla="val 81964"/>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1508" name="Text Box 2"/>
          <p:cNvSpPr txBox="1">
            <a:spLocks noChangeArrowheads="1"/>
          </p:cNvSpPr>
          <p:nvPr/>
        </p:nvSpPr>
        <p:spPr bwMode="auto">
          <a:xfrm>
            <a:off x="5559425" y="957263"/>
            <a:ext cx="3771900" cy="1808162"/>
          </a:xfrm>
          <a:prstGeom prst="rect">
            <a:avLst/>
          </a:prstGeom>
          <a:solidFill>
            <a:schemeClr val="bg2">
              <a:alpha val="10196"/>
            </a:schemeClr>
          </a:solidFill>
          <a:ln w="6350">
            <a:solidFill>
              <a:schemeClr val="tx1"/>
            </a:solidFill>
            <a:miter lim="800000"/>
            <a:headEnd/>
            <a:tailEnd/>
          </a:ln>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login as:</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vlad</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moon&gt; </a:t>
            </a:r>
          </a:p>
        </p:txBody>
      </p:sp>
      <p:cxnSp>
        <p:nvCxnSpPr>
          <p:cNvPr id="21509" name="Straight Arrow Connector 2"/>
          <p:cNvCxnSpPr>
            <a:cxnSpLocks noChangeShapeType="1"/>
          </p:cNvCxnSpPr>
          <p:nvPr/>
        </p:nvCxnSpPr>
        <p:spPr bwMode="auto">
          <a:xfrm flipH="1">
            <a:off x="3024188" y="2051050"/>
            <a:ext cx="2535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10" name="AutoShape 41"/>
          <p:cNvSpPr>
            <a:spLocks noChangeArrowheads="1"/>
          </p:cNvSpPr>
          <p:nvPr/>
        </p:nvSpPr>
        <p:spPr bwMode="auto">
          <a:xfrm rot="5400000">
            <a:off x="4743451" y="4311650"/>
            <a:ext cx="355600" cy="2543175"/>
          </a:xfrm>
          <a:prstGeom prst="upDownArrow">
            <a:avLst>
              <a:gd name="adj1" fmla="val 50000"/>
              <a:gd name="adj2" fmla="val 81981"/>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1511" name="Text Box 4"/>
          <p:cNvSpPr txBox="1">
            <a:spLocks noChangeArrowheads="1"/>
          </p:cNvSpPr>
          <p:nvPr/>
        </p:nvSpPr>
        <p:spPr bwMode="auto">
          <a:xfrm>
            <a:off x="1390650" y="5243513"/>
            <a:ext cx="8556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shell</a:t>
            </a:r>
          </a:p>
        </p:txBody>
      </p:sp>
      <p:pic>
        <p:nvPicPr>
          <p:cNvPr id="21512"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51435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3" descr="C:\Users\Elango\AppData\Local\Microsoft\Windows\Temporary Internet Files\Content.IE5\VQNU0K3Z\MC900083207[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8588" y="3471863"/>
            <a:ext cx="18018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4763" y="4333875"/>
            <a:ext cx="2362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4"/>
          <p:cNvSpPr txBox="1">
            <a:spLocks noChangeArrowheads="1"/>
          </p:cNvSpPr>
          <p:nvPr/>
        </p:nvSpPr>
        <p:spPr bwMode="auto">
          <a:xfrm>
            <a:off x="5643563" y="6148388"/>
            <a:ext cx="2533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remote shell</a:t>
            </a:r>
          </a:p>
        </p:txBody>
      </p:sp>
      <p:pic>
        <p:nvPicPr>
          <p:cNvPr id="21516" name="Picture 40" descr="MC9001043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5143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AutoShape 41"/>
          <p:cNvSpPr>
            <a:spLocks noChangeArrowheads="1"/>
          </p:cNvSpPr>
          <p:nvPr/>
        </p:nvSpPr>
        <p:spPr bwMode="auto">
          <a:xfrm rot="-2923325">
            <a:off x="5671344" y="4047331"/>
            <a:ext cx="355600" cy="1455738"/>
          </a:xfrm>
          <a:prstGeom prst="upDownArrow">
            <a:avLst>
              <a:gd name="adj1" fmla="val 50000"/>
              <a:gd name="adj2" fmla="val 81913"/>
            </a:avLst>
          </a:prstGeom>
          <a:solidFill>
            <a:schemeClr val="hlink"/>
          </a:solidFill>
          <a:ln w="9525">
            <a:solidFill>
              <a:schemeClr val="tx1"/>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1518" name="Picture 2" descr="C:\Users\Elango\AppData\Local\Microsoft\Windows\Temporary Internet Files\Content.IE5\PB69SA6X\MC900071222[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16777">
            <a:off x="3238500" y="2792413"/>
            <a:ext cx="19875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a:t>
            </a:r>
            <a:endParaRPr lang="en-US" altLang="en-US" sz="2400" i="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46100" y="784225"/>
            <a:ext cx="866616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a:t>
            </a:r>
            <a:r>
              <a:rPr lang="en-US" altLang="en-US" sz="2400">
                <a:latin typeface="Courier New" panose="02070309020205020404" pitchFamily="49" charset="0"/>
              </a:rPr>
              <a:t> </a:t>
            </a:r>
            <a:r>
              <a:rPr lang="en-US" altLang="en-US" sz="2400">
                <a:solidFill>
                  <a:srgbClr val="006600"/>
                </a:solidFill>
                <a:latin typeface="Courier New" panose="02070309020205020404" pitchFamily="49" charset="0"/>
              </a:rPr>
              <a:t>pwd</a:t>
            </a:r>
          </a:p>
          <a:p>
            <a:pPr eaLnBrk="1">
              <a:lnSpc>
                <a:spcPct val="125000"/>
              </a:lnSpc>
              <a:buClr>
                <a:srgbClr val="000000"/>
              </a:buClr>
              <a:buSzPct val="100000"/>
              <a:buFont typeface="Times New Roman" panose="02020603050405020304" pitchFamily="18" charset="0"/>
              <a:buNone/>
            </a:pPr>
            <a:r>
              <a:rPr lang="en-US" altLang="en-US" sz="2400" i="1">
                <a:latin typeface="Courier New" panose="02070309020205020404" pitchFamily="49" charset="0"/>
              </a:rPr>
              <a:t>/users/vlad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 </a:t>
            </a:r>
            <a:r>
              <a:rPr lang="en-US" altLang="en-US" sz="2400">
                <a:solidFill>
                  <a:srgbClr val="006600"/>
                </a:solidFill>
                <a:latin typeface="Courier New" panose="02070309020205020404" pitchFamily="49" charset="0"/>
              </a:rPr>
              <a:t>ssh vlad@moon</a:t>
            </a: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 </a:t>
            </a:r>
            <a:r>
              <a:rPr lang="en-US" altLang="en-US" sz="2400">
                <a:solidFill>
                  <a:srgbClr val="006600"/>
                </a:solidFill>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i="1">
                <a:solidFill>
                  <a:srgbClr val="A50021"/>
                </a:solidFill>
                <a:latin typeface="Courier New" panose="02070309020205020404" pitchFamily="49" charset="0"/>
              </a:rPr>
              <a:t>Access denied</a:t>
            </a:r>
            <a:endParaRPr lang="en-US" altLang="en-US" sz="2400" b="1">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Password:</a:t>
            </a:r>
            <a:endParaRPr lang="en-US" altLang="en-US" sz="2400" i="1">
              <a:latin typeface="Courier New" panose="020703090202050204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softwarecarpentry-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softwarecarpentry-Presentation-Template.pptx" id="{3B8AF6F5-812E-41B1-BAB1-E35F4A3D09E8}" vid="{C9AE9EAB-9635-41B0-B34C-FD6CE403B2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UKRI-stfc-nerc-ceda-ncas-nceo-softwarecarpentry-Presentation-Template</Template>
  <TotalTime>2956</TotalTime>
  <Words>2865</Words>
  <Application>Microsoft Office PowerPoint</Application>
  <PresentationFormat>Custom</PresentationFormat>
  <Paragraphs>361</Paragraphs>
  <Slides>38</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MS PGothic</vt:lpstr>
      <vt:lpstr>Calibri</vt:lpstr>
      <vt:lpstr>Times New Roman</vt:lpstr>
      <vt:lpstr>Arial Unicode MS</vt:lpstr>
      <vt:lpstr>Courier New</vt:lpstr>
      <vt:lpstr>Wingdings</vt:lpstr>
      <vt:lpstr>Symbol</vt:lpstr>
      <vt:lpstr>UKRI-stfc-nerc-ceda-ncas-nceo-softwarecarpentry-Presentation-Template</vt:lpstr>
      <vt:lpstr>The Unix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ssh agent</vt:lpstr>
      <vt:lpstr>The ssh agent (continued)</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Godfrey, Tommy (STFC,RAL,RALSP)</cp:lastModifiedBy>
  <cp:revision>405</cp:revision>
  <cp:lastPrinted>1601-01-01T00:00:00Z</cp:lastPrinted>
  <dcterms:created xsi:type="dcterms:W3CDTF">2010-05-24T21:29:39Z</dcterms:created>
  <dcterms:modified xsi:type="dcterms:W3CDTF">2018-10-09T09:24:47Z</dcterms:modified>
</cp:coreProperties>
</file>