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  <p:sldMasterId id="2147483700" r:id="rId2"/>
  </p:sldMasterIdLst>
  <p:notesMasterIdLst>
    <p:notesMasterId r:id="rId19"/>
  </p:notesMasterIdLst>
  <p:sldIdLst>
    <p:sldId id="256" r:id="rId3"/>
    <p:sldId id="259" r:id="rId4"/>
    <p:sldId id="266" r:id="rId5"/>
    <p:sldId id="260" r:id="rId6"/>
    <p:sldId id="269" r:id="rId7"/>
    <p:sldId id="267" r:id="rId8"/>
    <p:sldId id="268" r:id="rId9"/>
    <p:sldId id="270" r:id="rId10"/>
    <p:sldId id="272" r:id="rId11"/>
    <p:sldId id="276" r:id="rId12"/>
    <p:sldId id="261" r:id="rId13"/>
    <p:sldId id="275" r:id="rId14"/>
    <p:sldId id="264" r:id="rId15"/>
    <p:sldId id="278" r:id="rId16"/>
    <p:sldId id="265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A5C54-88BD-4264-8EA7-A39AC167FEFC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803FD-9B13-4C13-82CD-923FC306D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856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67238" cy="34242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“</a:t>
            </a:r>
            <a:r>
              <a:rPr lang="en-GB" sz="1200" dirty="0" smtClean="0"/>
              <a:t>An algorithm is a precise, step-by-step set of instructions for performing a task.”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803FD-9B13-4C13-82CD-923FC306DE8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675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“</a:t>
            </a:r>
            <a:r>
              <a:rPr lang="en-GB" sz="1200" dirty="0" smtClean="0"/>
              <a:t>An algorithm is a precise, step-by-step set of instructions for performing a task.”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803FD-9B13-4C13-82CD-923FC306DE8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916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803FD-9B13-4C13-82CD-923FC306DE8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608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803FD-9B13-4C13-82CD-923FC306DE8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8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1A18B-3ACE-F548-BD60-B1AF159313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8790" cy="872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55C428-BF0C-B342-93E1-807E559CDC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r="54884"/>
          <a:stretch/>
        </p:blipFill>
        <p:spPr>
          <a:xfrm>
            <a:off x="2998066" y="-33453"/>
            <a:ext cx="1230489" cy="946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A711F9-9139-AE45-A511-AD9F844B87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/>
        </p:blipFill>
        <p:spPr>
          <a:xfrm>
            <a:off x="2853100" y="0"/>
            <a:ext cx="158323" cy="87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8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Insert image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308100"/>
            <a:ext cx="4622800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</p:txBody>
      </p:sp>
    </p:spTree>
    <p:extLst>
      <p:ext uri="{BB962C8B-B14F-4D97-AF65-F5344CB8AC3E}">
        <p14:creationId xmlns:p14="http://schemas.microsoft.com/office/powerpoint/2010/main" val="274225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308100"/>
            <a:ext cx="8414144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</p:txBody>
      </p:sp>
    </p:spTree>
    <p:extLst>
      <p:ext uri="{BB962C8B-B14F-4D97-AF65-F5344CB8AC3E}">
        <p14:creationId xmlns:p14="http://schemas.microsoft.com/office/powerpoint/2010/main" val="359499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slide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171538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60" y="134280"/>
            <a:ext cx="8226360" cy="3585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39" y="652320"/>
            <a:ext cx="8226360" cy="39776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484520" y="6370200"/>
            <a:ext cx="2895839" cy="268920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8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ECA1-9BD8-48BB-9178-7B2CEF9DB53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12/11/2019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BD5B-9D57-4CBB-8155-3599B982691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20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ECA1-9BD8-48BB-9178-7B2CEF9DB53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12/11/2019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BD5B-9D57-4CBB-8155-3599B982691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58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484520" y="6370200"/>
            <a:ext cx="2895839" cy="268920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90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60" y="134280"/>
            <a:ext cx="8226360" cy="3585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39" y="652320"/>
            <a:ext cx="8226360" cy="39776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484520" y="6370200"/>
            <a:ext cx="2895839" cy="268920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96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339D0A-8AB1-EE42-AC82-688E2EE077F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" y="6060170"/>
            <a:ext cx="1524000" cy="406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E97BB7-AE21-A342-80EA-18B079CE785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87" y="6129665"/>
            <a:ext cx="1310231" cy="337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879F7C-9F4C-5641-89C9-995031571E5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64" y="6116687"/>
            <a:ext cx="1476610" cy="35046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516" y="1374631"/>
            <a:ext cx="84178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9D617-BB45-CC49-8DA4-51BF2DB69056}"/>
              </a:ext>
            </a:extLst>
          </p:cNvPr>
          <p:cNvSpPr txBox="1"/>
          <p:nvPr userDrawn="1"/>
        </p:nvSpPr>
        <p:spPr>
          <a:xfrm>
            <a:off x="-156308" y="5869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76518" y="380325"/>
            <a:ext cx="8417858" cy="880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710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704" r:id="rId5"/>
    <p:sldLayoutId id="2147483705" r:id="rId6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CECA1-9BD8-48BB-9178-7B2CEF9DB53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12/11/2019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8BD5B-9D57-4CBB-8155-3599B982691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6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oTYX4-Z-jA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6hfOvs8pY1k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aptor.martincarlisle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1"/>
          </p:nvPr>
        </p:nvSpPr>
        <p:spPr>
          <a:xfrm>
            <a:off x="107504" y="3628761"/>
            <a:ext cx="8928992" cy="2520280"/>
          </a:xfrm>
        </p:spPr>
        <p:txBody>
          <a:bodyPr tIns="0" anchor="ctr">
            <a:norm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lvl="0" algn="ctr">
              <a:spcBef>
                <a:spcPts val="499"/>
              </a:spcBef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800" dirty="0" smtClean="0">
                <a:solidFill>
                  <a:srgbClr val="000000"/>
                </a:solidFill>
              </a:rPr>
              <a:t>Alison Pamment</a:t>
            </a:r>
          </a:p>
          <a:p>
            <a:pPr lvl="0" algn="ctr">
              <a:spcBef>
                <a:spcPts val="499"/>
              </a:spcBef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GB" sz="2400" dirty="0">
              <a:solidFill>
                <a:srgbClr val="000000"/>
              </a:solidFill>
            </a:endParaRPr>
          </a:p>
          <a:p>
            <a:pPr lvl="0" algn="ctr">
              <a:spcBef>
                <a:spcPts val="499"/>
              </a:spcBef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400" dirty="0">
                <a:solidFill>
                  <a:srgbClr val="000000"/>
                </a:solidFill>
              </a:rPr>
              <a:t>On behalf of the </a:t>
            </a:r>
            <a:r>
              <a:rPr lang="en-GB" sz="2400" dirty="0" smtClean="0">
                <a:solidFill>
                  <a:srgbClr val="000000"/>
                </a:solidFill>
              </a:rPr>
              <a:t>course </a:t>
            </a:r>
            <a:r>
              <a:rPr lang="en-GB" sz="2400" dirty="0">
                <a:solidFill>
                  <a:srgbClr val="000000"/>
                </a:solidFill>
              </a:rPr>
              <a:t>team</a:t>
            </a:r>
          </a:p>
          <a:p>
            <a:pPr lvl="0" algn="ctr">
              <a:spcBef>
                <a:spcPts val="499"/>
              </a:spcBef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400" dirty="0" smtClean="0">
                <a:solidFill>
                  <a:srgbClr val="000000"/>
                </a:solidFill>
              </a:rPr>
              <a:t>(NCAS/NCEO:CEDA, NCAS:CMS, NCAS Operations)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094" y="2564904"/>
            <a:ext cx="8928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499"/>
              </a:spcBef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4400" b="1" dirty="0" smtClean="0">
                <a:solidFill>
                  <a:prstClr val="black"/>
                </a:solidFill>
              </a:rPr>
              <a:t>Algorithmic Thinking</a:t>
            </a:r>
            <a:endParaRPr lang="en-GB" sz="4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64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0644" y="224641"/>
            <a:ext cx="459340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Arial Rounded MT Bold" panose="020F0704030504030204" pitchFamily="34" charset="0"/>
              </a:rPr>
              <a:t>Exercise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Circle the start and end dots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Join the start and end dots with a straight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Passing through intermediate dots or crossing existing lines is OK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257353" y="580439"/>
            <a:ext cx="3203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G6 -&gt; G9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I9 -&gt; F11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F12 -&gt; E12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E5 -&gt; D6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etc.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592877" y="2213263"/>
            <a:ext cx="7939563" cy="3808025"/>
            <a:chOff x="487842" y="2724820"/>
            <a:chExt cx="7939563" cy="3808025"/>
          </a:xfrm>
        </p:grpSpPr>
        <p:grpSp>
          <p:nvGrpSpPr>
            <p:cNvPr id="17" name="Group 16"/>
            <p:cNvGrpSpPr/>
            <p:nvPr/>
          </p:nvGrpSpPr>
          <p:grpSpPr>
            <a:xfrm>
              <a:off x="928808" y="3356992"/>
              <a:ext cx="7277349" cy="135907"/>
              <a:chOff x="928808" y="3356992"/>
              <a:chExt cx="7277349" cy="13590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928808" y="3356992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642006" y="3367688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067268" y="3362970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352549" y="3384888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829692" y="3381727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499992" y="3381728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228388" y="3367687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940152" y="3378383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683438" y="3376823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380312" y="3362970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8108554" y="3376822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931142" y="6237312"/>
              <a:ext cx="7277349" cy="135907"/>
              <a:chOff x="928808" y="3356992"/>
              <a:chExt cx="7277349" cy="13590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928808" y="3356992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642006" y="3367688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067268" y="3362970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352549" y="3384888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829692" y="3381727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499992" y="3381728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228388" y="3367687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5940152" y="3378383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683438" y="3376823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7380312" y="3362970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108554" y="3376822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926438" y="4074630"/>
              <a:ext cx="7277349" cy="135907"/>
              <a:chOff x="928808" y="3356992"/>
              <a:chExt cx="7277349" cy="135907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928808" y="3356992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642006" y="3367688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067268" y="3362970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352549" y="3384888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829692" y="3381727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499992" y="3381728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228388" y="3367687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5940152" y="3378383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683438" y="3376823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380312" y="3362970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8108554" y="3376822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928808" y="4797152"/>
              <a:ext cx="7277349" cy="135907"/>
              <a:chOff x="928808" y="3356992"/>
              <a:chExt cx="7277349" cy="135907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928808" y="3356992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642006" y="3367688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067268" y="3362970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352549" y="3384888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829692" y="3381727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499992" y="3381728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228388" y="3367687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940152" y="3378383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6683438" y="3376823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7380312" y="3362970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8108554" y="3376822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951034" y="5517232"/>
              <a:ext cx="7277349" cy="135907"/>
              <a:chOff x="928808" y="3356992"/>
              <a:chExt cx="7277349" cy="135907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928808" y="3356992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642006" y="3367688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067268" y="3362970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352549" y="3384888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829692" y="3381727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4499992" y="3381728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228388" y="3367687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940152" y="3378383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6683438" y="3376823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7380312" y="3362970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8108554" y="3376822"/>
                <a:ext cx="97603" cy="10801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780955" y="272482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1</a:t>
              </a:r>
              <a:endParaRPr lang="en-GB" sz="2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530198" y="2724821"/>
              <a:ext cx="2680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2</a:t>
              </a:r>
              <a:endParaRPr lang="en-GB" sz="24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219622" y="2724822"/>
              <a:ext cx="2705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3</a:t>
              </a:r>
              <a:endParaRPr lang="en-GB" sz="24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994570" y="272482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4</a:t>
              </a:r>
              <a:endParaRPr lang="en-GB" sz="24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681839" y="272482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5</a:t>
              </a:r>
              <a:endParaRPr lang="en-GB" sz="24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81048" y="272482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6</a:t>
              </a:r>
              <a:endParaRPr lang="en-GB" sz="2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53542" y="272482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7</a:t>
              </a:r>
              <a:endParaRPr lang="en-GB" sz="2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853284" y="272483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8</a:t>
              </a:r>
              <a:endParaRPr lang="en-GB" sz="24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554821" y="272483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9</a:t>
              </a:r>
              <a:endParaRPr lang="en-GB" sz="24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227720" y="272483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10</a:t>
              </a:r>
              <a:endParaRPr lang="en-GB" sz="24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931756" y="2724829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11</a:t>
              </a:r>
              <a:endParaRPr lang="en-GB" sz="24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16298" y="320806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A</a:t>
              </a:r>
              <a:endParaRPr lang="en-GB" sz="24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14696" y="389780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B</a:t>
              </a:r>
              <a:endParaRPr lang="en-GB" sz="2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07788" y="4631019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C</a:t>
              </a:r>
              <a:endParaRPr lang="en-GB" sz="24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7842" y="5340404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D</a:t>
              </a:r>
              <a:endParaRPr lang="en-GB" sz="2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14200" y="6071180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E</a:t>
              </a:r>
              <a:endParaRPr lang="en-GB" sz="2400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323528" y="224640"/>
            <a:ext cx="8424936" cy="187068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8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27584" y="1628800"/>
            <a:ext cx="7632848" cy="2664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620688"/>
            <a:ext cx="6880664" cy="702432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What is ‘algorithmic thinking’?</a:t>
            </a:r>
            <a:endParaRPr lang="en-GB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612" y="1544227"/>
            <a:ext cx="7272808" cy="2646966"/>
          </a:xfrm>
        </p:spPr>
        <p:txBody>
          <a:bodyPr>
            <a:normAutofit/>
          </a:bodyPr>
          <a:lstStyle/>
          <a:p>
            <a:endParaRPr lang="en-GB" sz="2400" dirty="0" smtClean="0"/>
          </a:p>
          <a:p>
            <a:pPr marL="0" indent="0" algn="ctr">
              <a:buNone/>
            </a:pPr>
            <a:r>
              <a:rPr lang="en-GB" sz="2800" dirty="0" smtClean="0"/>
              <a:t>“Algorithmic thinking is the process of analysing a real world problem, breaking it down into a series of logical steps with defined inputs and outputs and then expressing those steps as an algorithm.”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4653136"/>
            <a:ext cx="80648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hlinkClick r:id="rId2"/>
              </a:rPr>
              <a:t>https://www.youtube.com/watch?v=DoTYX4-Z-jA</a:t>
            </a:r>
            <a:r>
              <a:rPr lang="en-GB" sz="2800" b="1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505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19728" y="188640"/>
            <a:ext cx="6880664" cy="702432"/>
          </a:xfrm>
        </p:spPr>
        <p:txBody>
          <a:bodyPr/>
          <a:lstStyle/>
          <a:p>
            <a:r>
              <a:rPr lang="en-GB" sz="32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What is ‘algorithmic thinking’?</a:t>
            </a:r>
            <a:endParaRPr lang="en-GB" sz="32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411760" y="836712"/>
            <a:ext cx="4320480" cy="5176778"/>
            <a:chOff x="2411760" y="980728"/>
            <a:chExt cx="4320480" cy="5176778"/>
          </a:xfrm>
        </p:grpSpPr>
        <p:sp>
          <p:nvSpPr>
            <p:cNvPr id="4" name="Flowchart: Process 3"/>
            <p:cNvSpPr/>
            <p:nvPr/>
          </p:nvSpPr>
          <p:spPr>
            <a:xfrm>
              <a:off x="2411760" y="980728"/>
              <a:ext cx="4320480" cy="72008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/>
                <a:t>Define the “real world” problem</a:t>
              </a:r>
              <a:endParaRPr lang="en-GB" sz="2200" dirty="0"/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2411760" y="2132856"/>
              <a:ext cx="4320480" cy="72008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/>
                <a:t>Formulate the problem, including inputs and outputs</a:t>
              </a:r>
              <a:endParaRPr lang="en-GB" sz="2200" dirty="0"/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2411760" y="3284984"/>
              <a:ext cx="4320480" cy="72008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/>
                <a:t>Design algorithm to process the inputs and give the required outputs</a:t>
              </a:r>
              <a:endParaRPr lang="en-GB" sz="2200" dirty="0"/>
            </a:p>
          </p:txBody>
        </p:sp>
        <p:sp>
          <p:nvSpPr>
            <p:cNvPr id="21" name="Flowchart: Process 20"/>
            <p:cNvSpPr/>
            <p:nvPr/>
          </p:nvSpPr>
          <p:spPr>
            <a:xfrm>
              <a:off x="2411760" y="4365104"/>
              <a:ext cx="4320480" cy="72008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/>
                <a:t>Implement the algorithm</a:t>
              </a:r>
              <a:endParaRPr lang="en-GB" sz="2200" dirty="0"/>
            </a:p>
          </p:txBody>
        </p:sp>
        <p:sp>
          <p:nvSpPr>
            <p:cNvPr id="22" name="Flowchart: Process 21"/>
            <p:cNvSpPr/>
            <p:nvPr/>
          </p:nvSpPr>
          <p:spPr>
            <a:xfrm>
              <a:off x="2411760" y="5437426"/>
              <a:ext cx="4320480" cy="72008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/>
                <a:t>Run the algorithm and express the output in “real world” terms</a:t>
              </a:r>
              <a:endParaRPr lang="en-GB" sz="2200" dirty="0"/>
            </a:p>
          </p:txBody>
        </p:sp>
      </p:grpSp>
      <p:cxnSp>
        <p:nvCxnSpPr>
          <p:cNvPr id="24" name="Straight Arrow Connector 23"/>
          <p:cNvCxnSpPr>
            <a:stCxn id="4" idx="2"/>
            <a:endCxn id="7" idx="0"/>
          </p:cNvCxnSpPr>
          <p:nvPr/>
        </p:nvCxnSpPr>
        <p:spPr>
          <a:xfrm>
            <a:off x="4572000" y="1556792"/>
            <a:ext cx="0" cy="43204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10" idx="0"/>
          </p:cNvCxnSpPr>
          <p:nvPr/>
        </p:nvCxnSpPr>
        <p:spPr>
          <a:xfrm>
            <a:off x="4572000" y="2708920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21" idx="0"/>
          </p:cNvCxnSpPr>
          <p:nvPr/>
        </p:nvCxnSpPr>
        <p:spPr>
          <a:xfrm>
            <a:off x="4572000" y="3861048"/>
            <a:ext cx="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2"/>
            <a:endCxn id="22" idx="0"/>
          </p:cNvCxnSpPr>
          <p:nvPr/>
        </p:nvCxnSpPr>
        <p:spPr>
          <a:xfrm>
            <a:off x="4572000" y="4941168"/>
            <a:ext cx="0" cy="3522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02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6360" cy="358560"/>
          </a:xfrm>
        </p:spPr>
        <p:txBody>
          <a:bodyPr>
            <a:normAutofit fontScale="90000"/>
          </a:bodyPr>
          <a:lstStyle/>
          <a:p>
            <a:r>
              <a:rPr lang="en-GB" sz="36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Designing an algorithm</a:t>
            </a:r>
            <a:endParaRPr lang="en-GB" sz="36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460851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The next video gives an example of designing a simple algorithm and introduces the idea of ‘</a:t>
            </a:r>
            <a:r>
              <a:rPr lang="en-GB" sz="2800" dirty="0" err="1" smtClean="0"/>
              <a:t>pseudocode</a:t>
            </a:r>
            <a:r>
              <a:rPr lang="en-GB" sz="2800" dirty="0" smtClean="0"/>
              <a:t>’.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 smtClean="0"/>
              <a:t>Pseudocode</a:t>
            </a:r>
            <a:r>
              <a:rPr lang="en-GB" sz="2800" dirty="0" smtClean="0"/>
              <a:t> is structured like computer code but is not a real programming language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It is human readable and a useful shorthand when designing an algorithm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GB" sz="1800" dirty="0" smtClean="0"/>
          </a:p>
          <a:p>
            <a:pPr marL="0" indent="0" algn="ctr">
              <a:buNone/>
            </a:pPr>
            <a:r>
              <a:rPr lang="en-GB" sz="2800" b="1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en-GB" sz="2800" b="1" dirty="0" smtClean="0">
                <a:solidFill>
                  <a:srgbClr val="0070C0"/>
                </a:solidFill>
                <a:hlinkClick r:id="rId2"/>
              </a:rPr>
              <a:t>www.youtube.com/watch?v=6hfOvs8pY1k</a:t>
            </a:r>
            <a:r>
              <a:rPr lang="en-GB" sz="2800" b="1" dirty="0" smtClean="0">
                <a:solidFill>
                  <a:srgbClr val="0070C0"/>
                </a:solidFill>
              </a:rPr>
              <a:t> </a:t>
            </a:r>
            <a:endParaRPr lang="en-GB" sz="2800" b="1" dirty="0">
              <a:solidFill>
                <a:srgbClr val="0070C0"/>
              </a:solidFill>
            </a:endParaRPr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457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4312" y="404664"/>
            <a:ext cx="4193912" cy="502576"/>
          </a:xfrm>
        </p:spPr>
        <p:txBody>
          <a:bodyPr>
            <a:normAutofit fontScale="90000"/>
          </a:bodyPr>
          <a:lstStyle/>
          <a:p>
            <a:r>
              <a:rPr lang="en-GB" sz="36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Control structures</a:t>
            </a:r>
            <a:endParaRPr lang="en-GB" sz="36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424936" cy="4752528"/>
          </a:xfrm>
        </p:spPr>
        <p:txBody>
          <a:bodyPr>
            <a:normAutofit fontScale="92500" lnSpcReduction="10000"/>
          </a:bodyPr>
          <a:lstStyle/>
          <a:p>
            <a:r>
              <a:rPr lang="en-GB" sz="3000" dirty="0" smtClean="0"/>
              <a:t>Let </a:t>
            </a:r>
            <a:r>
              <a:rPr lang="en-GB" sz="3000" b="1" dirty="0" smtClean="0"/>
              <a:t>N = 0       </a:t>
            </a:r>
            <a:endParaRPr lang="en-GB" sz="3000" b="1" dirty="0" smtClean="0">
              <a:solidFill>
                <a:srgbClr val="FF0000"/>
              </a:solidFill>
            </a:endParaRPr>
          </a:p>
          <a:p>
            <a:endParaRPr lang="en-GB" sz="1900" b="1" dirty="0"/>
          </a:p>
          <a:p>
            <a:r>
              <a:rPr lang="en-GB" sz="3000" dirty="0"/>
              <a:t>f</a:t>
            </a:r>
            <a:r>
              <a:rPr lang="en-GB" sz="3000" dirty="0" smtClean="0"/>
              <a:t>or each pair of people in the room      </a:t>
            </a:r>
          </a:p>
          <a:p>
            <a:pPr marL="0" indent="0">
              <a:buNone/>
            </a:pPr>
            <a:r>
              <a:rPr lang="en-GB" sz="3000" dirty="0"/>
              <a:t> </a:t>
            </a:r>
            <a:r>
              <a:rPr lang="en-GB" sz="3000" dirty="0" smtClean="0"/>
              <a:t>       set </a:t>
            </a:r>
            <a:r>
              <a:rPr lang="en-GB" sz="3000" b="1" dirty="0" smtClean="0"/>
              <a:t>N = N + 2</a:t>
            </a:r>
            <a:endParaRPr lang="en-GB" sz="3000" dirty="0" smtClean="0"/>
          </a:p>
          <a:p>
            <a:endParaRPr lang="en-GB" sz="1700" dirty="0"/>
          </a:p>
          <a:p>
            <a:r>
              <a:rPr lang="en-GB" sz="3000" dirty="0" smtClean="0"/>
              <a:t>If 1 person remains then</a:t>
            </a:r>
          </a:p>
          <a:p>
            <a:pPr marL="0" indent="0">
              <a:buNone/>
            </a:pPr>
            <a:r>
              <a:rPr lang="en-GB" sz="3000" dirty="0"/>
              <a:t> </a:t>
            </a:r>
            <a:r>
              <a:rPr lang="en-GB" sz="3000" dirty="0" smtClean="0"/>
              <a:t>       set </a:t>
            </a:r>
            <a:r>
              <a:rPr lang="en-GB" sz="3000" b="1" dirty="0" smtClean="0"/>
              <a:t>N = N + 1</a:t>
            </a:r>
            <a:endParaRPr lang="en-GB" sz="3000" b="1" dirty="0" smtClean="0">
              <a:solidFill>
                <a:srgbClr val="FF0000"/>
              </a:solidFill>
            </a:endParaRPr>
          </a:p>
          <a:p>
            <a:endParaRPr lang="en-GB" sz="19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 err="1" smtClean="0">
                <a:solidFill>
                  <a:schemeClr val="tx1"/>
                </a:solidFill>
              </a:rPr>
              <a:t>Pseudocode</a:t>
            </a:r>
            <a:r>
              <a:rPr lang="en-GB" sz="3000" dirty="0" smtClean="0">
                <a:solidFill>
                  <a:schemeClr val="tx1"/>
                </a:solidFill>
              </a:rPr>
              <a:t> can be used to test the logic of an algorithm by trying a few input values and checking whether the output is what you expect</a:t>
            </a:r>
            <a:endParaRPr lang="en-GB" sz="3000" b="1" dirty="0" smtClean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910824" y="1916832"/>
            <a:ext cx="1613504" cy="720080"/>
            <a:chOff x="5436096" y="1988840"/>
            <a:chExt cx="1613504" cy="720080"/>
          </a:xfrm>
        </p:grpSpPr>
        <p:sp>
          <p:nvSpPr>
            <p:cNvPr id="4" name="Right Brace 3"/>
            <p:cNvSpPr/>
            <p:nvPr/>
          </p:nvSpPr>
          <p:spPr>
            <a:xfrm>
              <a:off x="5436096" y="1988840"/>
              <a:ext cx="360040" cy="720080"/>
            </a:xfrm>
            <a:prstGeom prst="righ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25464" y="2108817"/>
              <a:ext cx="1224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>
                  <a:solidFill>
                    <a:srgbClr val="FF0000"/>
                  </a:solidFill>
                </a:rPr>
                <a:t>LOOP</a:t>
              </a:r>
              <a:endParaRPr lang="en-GB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132585" y="1052736"/>
            <a:ext cx="2463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INITIALISATION</a:t>
            </a:r>
            <a:endParaRPr lang="en-GB" sz="2800" b="1" dirty="0">
              <a:solidFill>
                <a:srgbClr val="FF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91494" y="3212976"/>
            <a:ext cx="4068938" cy="720080"/>
            <a:chOff x="3995936" y="3212976"/>
            <a:chExt cx="4068938" cy="720080"/>
          </a:xfrm>
        </p:grpSpPr>
        <p:sp>
          <p:nvSpPr>
            <p:cNvPr id="11" name="TextBox 10"/>
            <p:cNvSpPr txBox="1"/>
            <p:nvPr/>
          </p:nvSpPr>
          <p:spPr>
            <a:xfrm>
              <a:off x="4391496" y="3284984"/>
              <a:ext cx="36733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 smtClean="0">
                  <a:solidFill>
                    <a:srgbClr val="FF0000"/>
                  </a:solidFill>
                </a:rPr>
                <a:t>BRANCH   (CONDITION)</a:t>
              </a:r>
              <a:endParaRPr lang="en-GB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Right Brace 11"/>
            <p:cNvSpPr/>
            <p:nvPr/>
          </p:nvSpPr>
          <p:spPr>
            <a:xfrm>
              <a:off x="3995936" y="3212976"/>
              <a:ext cx="360040" cy="720080"/>
            </a:xfrm>
            <a:prstGeom prst="righ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6394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304" y="476672"/>
            <a:ext cx="4409936" cy="576064"/>
          </a:xfrm>
        </p:spPr>
        <p:txBody>
          <a:bodyPr>
            <a:normAutofit fontScale="90000"/>
          </a:bodyPr>
          <a:lstStyle/>
          <a:p>
            <a:r>
              <a:rPr lang="en-GB" sz="36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Exercise 2</a:t>
            </a:r>
            <a:endParaRPr lang="en-GB" sz="36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348880"/>
            <a:ext cx="822636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Imagine you are entertaining a small group of visitors at your workplace. Your task is to serve them each a hot drink from a dispensing machine. Use pseudocode to construct a suitable algorithm for performing this task. </a:t>
            </a:r>
            <a:endParaRPr lang="en-GB" sz="2800" dirty="0"/>
          </a:p>
        </p:txBody>
      </p:sp>
      <p:sp>
        <p:nvSpPr>
          <p:cNvPr id="4" name="Rectangle 3"/>
          <p:cNvSpPr/>
          <p:nvPr/>
        </p:nvSpPr>
        <p:spPr>
          <a:xfrm>
            <a:off x="539552" y="2276872"/>
            <a:ext cx="8226360" cy="1800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37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404664"/>
            <a:ext cx="5274032" cy="576064"/>
          </a:xfrm>
        </p:spPr>
        <p:txBody>
          <a:bodyPr>
            <a:normAutofit fontScale="90000"/>
          </a:bodyPr>
          <a:lstStyle/>
          <a:p>
            <a:r>
              <a:rPr lang="en-GB" sz="36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Points to bear in mind…</a:t>
            </a:r>
            <a:endParaRPr lang="en-GB" sz="36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352928" cy="43924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Often there is no single ‘right’ answer</a:t>
            </a:r>
          </a:p>
          <a:p>
            <a:endParaRPr lang="en-GB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Some algorithms are more ‘efficient’ than others (i.e. involve fewer steps and take less time to execute)</a:t>
            </a:r>
          </a:p>
          <a:p>
            <a:endParaRPr lang="en-GB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A well structured algorithm can often be adapted to solve a class of similar problems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Programming languages contain many ‘built in’ algorithms for common operations – use them!</a:t>
            </a:r>
          </a:p>
        </p:txBody>
      </p:sp>
    </p:spTree>
    <p:extLst>
      <p:ext uri="{BB962C8B-B14F-4D97-AF65-F5344CB8AC3E}">
        <p14:creationId xmlns:p14="http://schemas.microsoft.com/office/powerpoint/2010/main" val="247107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15616" y="2420888"/>
            <a:ext cx="6984776" cy="18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8226360" cy="358560"/>
          </a:xfrm>
        </p:spPr>
        <p:txBody>
          <a:bodyPr>
            <a:normAutofit fontScale="90000"/>
          </a:bodyPr>
          <a:lstStyle/>
          <a:p>
            <a:r>
              <a:rPr lang="en-GB" sz="36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What is an algorithm?</a:t>
            </a:r>
            <a:endParaRPr lang="en-GB" sz="36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2852936"/>
            <a:ext cx="6480720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“An </a:t>
            </a:r>
            <a:r>
              <a:rPr lang="en-GB" sz="2800" dirty="0"/>
              <a:t>algorithm is a precise, step-by-step set of instructions for </a:t>
            </a:r>
            <a:r>
              <a:rPr lang="en-GB" sz="2800" dirty="0" smtClean="0"/>
              <a:t>performing </a:t>
            </a:r>
            <a:r>
              <a:rPr lang="en-GB" sz="2800" dirty="0"/>
              <a:t>a </a:t>
            </a:r>
            <a:r>
              <a:rPr lang="en-GB" sz="2800" dirty="0" smtClean="0"/>
              <a:t>task.”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3800073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hlinkClick r:id="rId2"/>
              </a:rPr>
              <a:t>http://raptor.martincarlisle.com</a:t>
            </a:r>
            <a:r>
              <a:rPr lang="en-GB" sz="1600" dirty="0" smtClean="0">
                <a:hlinkClick r:id="rId2"/>
              </a:rPr>
              <a:t>/</a:t>
            </a:r>
            <a:r>
              <a:rPr lang="en-GB" sz="1600" dirty="0" smtClean="0"/>
              <a:t>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18185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6360" cy="358560"/>
          </a:xfrm>
        </p:spPr>
        <p:txBody>
          <a:bodyPr>
            <a:normAutofit fontScale="90000"/>
          </a:bodyPr>
          <a:lstStyle/>
          <a:p>
            <a:r>
              <a:rPr lang="en-GB" sz="36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A little bit of history…</a:t>
            </a:r>
            <a:endParaRPr lang="en-GB" sz="36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82453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The word “algorithm” comes from the name of the 9</a:t>
            </a:r>
            <a:r>
              <a:rPr lang="en-GB" sz="2800" baseline="30000" dirty="0" smtClean="0"/>
              <a:t>th</a:t>
            </a:r>
            <a:r>
              <a:rPr lang="en-GB" sz="2800" dirty="0" smtClean="0"/>
              <a:t> century </a:t>
            </a:r>
            <a:r>
              <a:rPr lang="en-GB" sz="2800" dirty="0"/>
              <a:t>Muslim scholar </a:t>
            </a:r>
            <a:r>
              <a:rPr lang="en-GB" sz="2800" dirty="0" smtClean="0"/>
              <a:t>Al-Khwarizmi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9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He wrote down the rules for performing algebraic calculations using </a:t>
            </a:r>
            <a:r>
              <a:rPr lang="en-GB" sz="2800" dirty="0" err="1" smtClean="0"/>
              <a:t>arabic</a:t>
            </a:r>
            <a:r>
              <a:rPr lang="en-GB" sz="2800" dirty="0" smtClean="0"/>
              <a:t> numbers (a decimal numbering system, which in turn originated from Hindu scholars in India)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9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In modern usage, algorithms are usually thought of as the instructions carried out by a computer…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9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…but the concept isn’t limited to computers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805264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 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64441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052736"/>
            <a:ext cx="56166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1. Sift 250g plain flour </a:t>
            </a:r>
            <a:r>
              <a:rPr lang="en-GB" sz="2000" dirty="0"/>
              <a:t>and </a:t>
            </a:r>
            <a:r>
              <a:rPr lang="en-GB" sz="2000" dirty="0" smtClean="0"/>
              <a:t>¼ tsp salt </a:t>
            </a:r>
            <a:r>
              <a:rPr lang="en-GB" sz="2000" dirty="0"/>
              <a:t>into </a:t>
            </a:r>
            <a:r>
              <a:rPr lang="en-GB" sz="2000" dirty="0" smtClean="0"/>
              <a:t>a </a:t>
            </a:r>
            <a:r>
              <a:rPr lang="en-GB" sz="2000" dirty="0"/>
              <a:t>bowl.</a:t>
            </a:r>
          </a:p>
          <a:p>
            <a:r>
              <a:rPr lang="en-GB" sz="2000" dirty="0" smtClean="0"/>
              <a:t>2. Break 2 large </a:t>
            </a:r>
            <a:r>
              <a:rPr lang="en-GB" sz="2000" dirty="0"/>
              <a:t>eggs into </a:t>
            </a:r>
            <a:r>
              <a:rPr lang="en-GB" sz="2000" dirty="0" smtClean="0"/>
              <a:t>centre of the bowl.</a:t>
            </a:r>
            <a:endParaRPr lang="en-GB" sz="2000" dirty="0"/>
          </a:p>
          <a:p>
            <a:r>
              <a:rPr lang="en-GB" sz="2000" dirty="0" smtClean="0"/>
              <a:t>3. Pour </a:t>
            </a:r>
            <a:r>
              <a:rPr lang="en-GB" sz="2000" dirty="0"/>
              <a:t>in </a:t>
            </a:r>
            <a:r>
              <a:rPr lang="en-GB" sz="2000" dirty="0" smtClean="0"/>
              <a:t>250 ml </a:t>
            </a:r>
            <a:r>
              <a:rPr lang="en-GB" sz="2000" dirty="0"/>
              <a:t>milk and whisk briskly.</a:t>
            </a:r>
          </a:p>
          <a:p>
            <a:r>
              <a:rPr lang="en-GB" sz="2000" dirty="0" smtClean="0"/>
              <a:t>4. Add a further 250 ml milk </a:t>
            </a:r>
            <a:r>
              <a:rPr lang="en-GB" sz="2000" dirty="0"/>
              <a:t>and whisk until the batter is smooth.</a:t>
            </a:r>
          </a:p>
          <a:p>
            <a:r>
              <a:rPr lang="en-GB" sz="2000" dirty="0" smtClean="0"/>
              <a:t>5. Heat </a:t>
            </a:r>
            <a:r>
              <a:rPr lang="en-GB" sz="2000" dirty="0"/>
              <a:t>an 8 inch pan over a low heat. Add a small knob of butter and swirl the pan to coat the bottom</a:t>
            </a:r>
            <a:r>
              <a:rPr lang="en-GB" sz="2000" dirty="0" smtClean="0"/>
              <a:t>.</a:t>
            </a:r>
          </a:p>
          <a:p>
            <a:r>
              <a:rPr lang="en-GB" sz="2000" dirty="0"/>
              <a:t>6. Use a ladle to spoon the pancake batter into the pan, then tilt the pan to spread the mixture out evenly.</a:t>
            </a:r>
          </a:p>
          <a:p>
            <a:endParaRPr lang="en-GB" sz="2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95736" y="404664"/>
            <a:ext cx="4720424" cy="486408"/>
          </a:xfrm>
        </p:spPr>
        <p:txBody>
          <a:bodyPr>
            <a:normAutofit fontScale="90000"/>
          </a:bodyPr>
          <a:lstStyle/>
          <a:p>
            <a:r>
              <a:rPr lang="en-GB" sz="36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Traditional </a:t>
            </a:r>
            <a:r>
              <a:rPr lang="en-GB" sz="36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pancakes</a:t>
            </a:r>
            <a:endParaRPr lang="en-GB" sz="36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044" y="1052736"/>
            <a:ext cx="2948960" cy="26808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512" y="4149080"/>
            <a:ext cx="867749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7</a:t>
            </a:r>
            <a:r>
              <a:rPr lang="en-GB" sz="2000" dirty="0"/>
              <a:t>. As it sets, shake the pan to see if the pancake is loose, then flip it over with a palette knife. Cook the other side for 30 seconds </a:t>
            </a:r>
            <a:r>
              <a:rPr lang="en-GB" sz="2000" dirty="0" smtClean="0"/>
              <a:t>- then </a:t>
            </a:r>
            <a:r>
              <a:rPr lang="en-GB" sz="2000" dirty="0"/>
              <a:t>shake again to see if it's loose.</a:t>
            </a:r>
          </a:p>
          <a:p>
            <a:r>
              <a:rPr lang="en-GB" sz="2000" dirty="0"/>
              <a:t>8. Slide </a:t>
            </a:r>
            <a:r>
              <a:rPr lang="en-GB" sz="2000" dirty="0" smtClean="0"/>
              <a:t>pancake onto </a:t>
            </a:r>
            <a:r>
              <a:rPr lang="en-GB" sz="2000" dirty="0"/>
              <a:t>a warm plate, sprinkle over some sugar and a squeeze of lemon </a:t>
            </a:r>
            <a:r>
              <a:rPr lang="en-GB" sz="2000" dirty="0" smtClean="0"/>
              <a:t>juice. </a:t>
            </a:r>
            <a:r>
              <a:rPr lang="en-GB" sz="2000" dirty="0"/>
              <a:t>E</a:t>
            </a:r>
            <a:r>
              <a:rPr lang="en-GB" sz="2000" dirty="0" smtClean="0"/>
              <a:t>at </a:t>
            </a:r>
            <a:r>
              <a:rPr lang="en-GB" sz="2000" dirty="0"/>
              <a:t>immediately!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096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052736"/>
            <a:ext cx="56166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1. </a:t>
            </a:r>
            <a:r>
              <a:rPr lang="en-GB" sz="2000" b="1" dirty="0" smtClean="0">
                <a:solidFill>
                  <a:srgbClr val="FF0000"/>
                </a:solidFill>
              </a:rPr>
              <a:t>Sift 250g plain flour </a:t>
            </a:r>
            <a:r>
              <a:rPr lang="en-GB" sz="2000" b="1" dirty="0">
                <a:solidFill>
                  <a:srgbClr val="FF0000"/>
                </a:solidFill>
              </a:rPr>
              <a:t>and </a:t>
            </a:r>
            <a:r>
              <a:rPr lang="en-GB" sz="2000" b="1" dirty="0" smtClean="0">
                <a:solidFill>
                  <a:srgbClr val="FF0000"/>
                </a:solidFill>
              </a:rPr>
              <a:t>¼ tsp salt </a:t>
            </a:r>
            <a:r>
              <a:rPr lang="en-GB" sz="2000" b="1" dirty="0">
                <a:solidFill>
                  <a:srgbClr val="FF0000"/>
                </a:solidFill>
              </a:rPr>
              <a:t>into </a:t>
            </a:r>
            <a:r>
              <a:rPr lang="en-GB" sz="2000" b="1" dirty="0" smtClean="0">
                <a:solidFill>
                  <a:srgbClr val="FF0000"/>
                </a:solidFill>
              </a:rPr>
              <a:t>a </a:t>
            </a:r>
            <a:r>
              <a:rPr lang="en-GB" sz="2000" b="1" dirty="0">
                <a:solidFill>
                  <a:srgbClr val="FF0000"/>
                </a:solidFill>
              </a:rPr>
              <a:t>bowl.</a:t>
            </a:r>
          </a:p>
          <a:p>
            <a:r>
              <a:rPr lang="en-GB" sz="2000" dirty="0" smtClean="0"/>
              <a:t>2. Break 2 large </a:t>
            </a:r>
            <a:r>
              <a:rPr lang="en-GB" sz="2000" dirty="0"/>
              <a:t>eggs into </a:t>
            </a:r>
            <a:r>
              <a:rPr lang="en-GB" sz="2000" dirty="0" smtClean="0"/>
              <a:t>centre of the bowl.</a:t>
            </a:r>
            <a:endParaRPr lang="en-GB" sz="2000" dirty="0"/>
          </a:p>
          <a:p>
            <a:r>
              <a:rPr lang="en-GB" sz="2000" dirty="0" smtClean="0"/>
              <a:t>3. Pour </a:t>
            </a:r>
            <a:r>
              <a:rPr lang="en-GB" sz="2000" dirty="0"/>
              <a:t>in </a:t>
            </a:r>
            <a:r>
              <a:rPr lang="en-GB" sz="2000" dirty="0" smtClean="0"/>
              <a:t>250 ml </a:t>
            </a:r>
            <a:r>
              <a:rPr lang="en-GB" sz="2000" dirty="0"/>
              <a:t>milk and whisk briskly.</a:t>
            </a:r>
          </a:p>
          <a:p>
            <a:r>
              <a:rPr lang="en-GB" sz="2000" dirty="0" smtClean="0"/>
              <a:t>4. Add a further 250 ml milk </a:t>
            </a:r>
            <a:r>
              <a:rPr lang="en-GB" sz="2000" dirty="0"/>
              <a:t>and whisk until the batter is smooth.</a:t>
            </a:r>
          </a:p>
          <a:p>
            <a:r>
              <a:rPr lang="en-GB" sz="2000" dirty="0" smtClean="0"/>
              <a:t>5. Heat </a:t>
            </a:r>
            <a:r>
              <a:rPr lang="en-GB" sz="2000" dirty="0"/>
              <a:t>an 8 inch pan over a low heat. Add a small knob of butter and swirl the pan to coat the bottom</a:t>
            </a:r>
            <a:r>
              <a:rPr lang="en-GB" sz="2000" dirty="0" smtClean="0"/>
              <a:t>.</a:t>
            </a:r>
          </a:p>
          <a:p>
            <a:r>
              <a:rPr lang="en-GB" sz="2000" dirty="0"/>
              <a:t>6. Use a ladle to spoon the pancake batter into the pan, then tilt the pan to spread the mixture out evenly.</a:t>
            </a:r>
          </a:p>
          <a:p>
            <a:endParaRPr lang="en-GB" sz="2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23728" y="404664"/>
            <a:ext cx="4824536" cy="486408"/>
          </a:xfrm>
        </p:spPr>
        <p:txBody>
          <a:bodyPr>
            <a:normAutofit fontScale="90000"/>
          </a:bodyPr>
          <a:lstStyle/>
          <a:p>
            <a:r>
              <a:rPr lang="en-GB" sz="36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Traditional </a:t>
            </a:r>
            <a:r>
              <a:rPr lang="en-GB" sz="36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pancakes</a:t>
            </a:r>
            <a:endParaRPr lang="en-GB" sz="36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044" y="1052736"/>
            <a:ext cx="2948960" cy="26808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512" y="4149080"/>
            <a:ext cx="867749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7</a:t>
            </a:r>
            <a:r>
              <a:rPr lang="en-GB" sz="2000" dirty="0"/>
              <a:t>. As it sets, shake the pan to see if the pancake is loose, then flip it over with a palette knife. Cook the other side for 30 seconds </a:t>
            </a:r>
            <a:r>
              <a:rPr lang="en-GB" sz="2000" dirty="0" smtClean="0"/>
              <a:t>- then </a:t>
            </a:r>
            <a:r>
              <a:rPr lang="en-GB" sz="2000" dirty="0"/>
              <a:t>shake again to see if it's loose.</a:t>
            </a:r>
          </a:p>
          <a:p>
            <a:r>
              <a:rPr lang="en-GB" sz="2000" dirty="0"/>
              <a:t>8. Slide </a:t>
            </a:r>
            <a:r>
              <a:rPr lang="en-GB" sz="2000" dirty="0" smtClean="0"/>
              <a:t>pancake onto </a:t>
            </a:r>
            <a:r>
              <a:rPr lang="en-GB" sz="2000" dirty="0"/>
              <a:t>a warm plate, sprinkle over some sugar and a squeeze of lemon </a:t>
            </a:r>
            <a:r>
              <a:rPr lang="en-GB" sz="2000" dirty="0" smtClean="0"/>
              <a:t>juice. </a:t>
            </a:r>
            <a:r>
              <a:rPr lang="en-GB" sz="2000" dirty="0"/>
              <a:t>E</a:t>
            </a:r>
            <a:r>
              <a:rPr lang="en-GB" sz="2000" dirty="0" smtClean="0"/>
              <a:t>at </a:t>
            </a:r>
            <a:r>
              <a:rPr lang="en-GB" sz="2000" dirty="0"/>
              <a:t>immediately!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948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052736"/>
            <a:ext cx="56166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1.</a:t>
            </a:r>
            <a:r>
              <a:rPr lang="en-GB" sz="2000" dirty="0" smtClean="0"/>
              <a:t> Sift 250g plain flour </a:t>
            </a:r>
            <a:r>
              <a:rPr lang="en-GB" sz="2000" dirty="0"/>
              <a:t>and </a:t>
            </a:r>
            <a:r>
              <a:rPr lang="en-GB" sz="2000" dirty="0" smtClean="0"/>
              <a:t>¼ tsp salt </a:t>
            </a:r>
            <a:r>
              <a:rPr lang="en-GB" sz="2000" dirty="0"/>
              <a:t>into </a:t>
            </a:r>
            <a:r>
              <a:rPr lang="en-GB" sz="2000" dirty="0" smtClean="0"/>
              <a:t>a </a:t>
            </a:r>
            <a:r>
              <a:rPr lang="en-GB" sz="2000" dirty="0"/>
              <a:t>bowl.</a:t>
            </a:r>
          </a:p>
          <a:p>
            <a:r>
              <a:rPr lang="en-GB" sz="2000" b="1" dirty="0" smtClean="0">
                <a:solidFill>
                  <a:srgbClr val="FF0000"/>
                </a:solidFill>
              </a:rPr>
              <a:t>2.</a:t>
            </a:r>
            <a:r>
              <a:rPr lang="en-GB" sz="2000" dirty="0" smtClean="0"/>
              <a:t> Break 2 large </a:t>
            </a:r>
            <a:r>
              <a:rPr lang="en-GB" sz="2000" dirty="0"/>
              <a:t>eggs into </a:t>
            </a:r>
            <a:r>
              <a:rPr lang="en-GB" sz="2000" dirty="0" smtClean="0"/>
              <a:t>centre of the bowl.</a:t>
            </a:r>
            <a:endParaRPr lang="en-GB" sz="2000" dirty="0"/>
          </a:p>
          <a:p>
            <a:r>
              <a:rPr lang="en-GB" sz="2000" b="1" dirty="0" smtClean="0">
                <a:solidFill>
                  <a:srgbClr val="FF0000"/>
                </a:solidFill>
              </a:rPr>
              <a:t>3.</a:t>
            </a:r>
            <a:r>
              <a:rPr lang="en-GB" sz="2000" dirty="0" smtClean="0"/>
              <a:t> Pour </a:t>
            </a:r>
            <a:r>
              <a:rPr lang="en-GB" sz="2000" dirty="0"/>
              <a:t>in </a:t>
            </a:r>
            <a:r>
              <a:rPr lang="en-GB" sz="2000" dirty="0" smtClean="0"/>
              <a:t>250 ml </a:t>
            </a:r>
            <a:r>
              <a:rPr lang="en-GB" sz="2000" dirty="0"/>
              <a:t>milk and whisk briskly.</a:t>
            </a:r>
          </a:p>
          <a:p>
            <a:r>
              <a:rPr lang="en-GB" sz="2000" b="1" dirty="0" smtClean="0">
                <a:solidFill>
                  <a:srgbClr val="FF0000"/>
                </a:solidFill>
              </a:rPr>
              <a:t>4.</a:t>
            </a:r>
            <a:r>
              <a:rPr lang="en-GB" sz="2000" dirty="0" smtClean="0"/>
              <a:t> Add a further 250 ml milk </a:t>
            </a:r>
            <a:r>
              <a:rPr lang="en-GB" sz="2000" dirty="0"/>
              <a:t>and whisk until the batter is smooth.</a:t>
            </a:r>
          </a:p>
          <a:p>
            <a:r>
              <a:rPr lang="en-GB" sz="2000" b="1" dirty="0" smtClean="0">
                <a:solidFill>
                  <a:srgbClr val="FF0000"/>
                </a:solidFill>
              </a:rPr>
              <a:t>5.</a:t>
            </a:r>
            <a:r>
              <a:rPr lang="en-GB" sz="2000" dirty="0" smtClean="0"/>
              <a:t> Heat </a:t>
            </a:r>
            <a:r>
              <a:rPr lang="en-GB" sz="2000" dirty="0"/>
              <a:t>an 8 inch pan over a low heat. Add a small knob of butter and swirl the pan to coat the bottom</a:t>
            </a:r>
            <a:r>
              <a:rPr lang="en-GB" sz="2000" dirty="0" smtClean="0"/>
              <a:t>.</a:t>
            </a:r>
          </a:p>
          <a:p>
            <a:r>
              <a:rPr lang="en-GB" sz="2000" b="1" dirty="0">
                <a:solidFill>
                  <a:srgbClr val="FF0000"/>
                </a:solidFill>
              </a:rPr>
              <a:t>6.</a:t>
            </a:r>
            <a:r>
              <a:rPr lang="en-GB" sz="2000" dirty="0"/>
              <a:t> Use a ladle to spoon the pancake batter into the pan, then tilt the pan to spread the mixture out evenly.</a:t>
            </a:r>
          </a:p>
          <a:p>
            <a:endParaRPr lang="en-GB" sz="2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67744" y="404664"/>
            <a:ext cx="4608512" cy="486408"/>
          </a:xfrm>
        </p:spPr>
        <p:txBody>
          <a:bodyPr>
            <a:normAutofit fontScale="90000"/>
          </a:bodyPr>
          <a:lstStyle/>
          <a:p>
            <a:r>
              <a:rPr lang="en-GB" sz="36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Traditional </a:t>
            </a:r>
            <a:r>
              <a:rPr lang="en-GB" sz="36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pancakes</a:t>
            </a:r>
            <a:endParaRPr lang="en-GB" sz="36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044" y="1052736"/>
            <a:ext cx="2948960" cy="26808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512" y="4149080"/>
            <a:ext cx="867749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7</a:t>
            </a:r>
            <a:r>
              <a:rPr lang="en-GB" sz="2000" b="1" dirty="0">
                <a:solidFill>
                  <a:srgbClr val="FF0000"/>
                </a:solidFill>
              </a:rPr>
              <a:t>.</a:t>
            </a:r>
            <a:r>
              <a:rPr lang="en-GB" sz="2000" dirty="0"/>
              <a:t> As it sets, shake the pan to see if the pancake is loose, then flip it over with a palette knife. Cook the other side for 30 seconds </a:t>
            </a:r>
            <a:r>
              <a:rPr lang="en-GB" sz="2000" dirty="0" smtClean="0"/>
              <a:t>- then </a:t>
            </a:r>
            <a:r>
              <a:rPr lang="en-GB" sz="2000" dirty="0"/>
              <a:t>shake again to see if it's loose.</a:t>
            </a:r>
          </a:p>
          <a:p>
            <a:r>
              <a:rPr lang="en-GB" sz="2000" b="1" dirty="0">
                <a:solidFill>
                  <a:srgbClr val="FF0000"/>
                </a:solidFill>
              </a:rPr>
              <a:t>8.</a:t>
            </a:r>
            <a:r>
              <a:rPr lang="en-GB" sz="2000" dirty="0"/>
              <a:t> Slide </a:t>
            </a:r>
            <a:r>
              <a:rPr lang="en-GB" sz="2000" dirty="0" smtClean="0"/>
              <a:t>pancake onto </a:t>
            </a:r>
            <a:r>
              <a:rPr lang="en-GB" sz="2000" dirty="0"/>
              <a:t>a warm plate, sprinkle over some sugar and a squeeze of lemon </a:t>
            </a:r>
            <a:r>
              <a:rPr lang="en-GB" sz="2000" dirty="0" smtClean="0"/>
              <a:t>juice. </a:t>
            </a:r>
            <a:r>
              <a:rPr lang="en-GB" sz="2000" dirty="0"/>
              <a:t>E</a:t>
            </a:r>
            <a:r>
              <a:rPr lang="en-GB" sz="2000" dirty="0" smtClean="0"/>
              <a:t>at </a:t>
            </a:r>
            <a:r>
              <a:rPr lang="en-GB" sz="2000" dirty="0"/>
              <a:t>immediately!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712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052736"/>
            <a:ext cx="56166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1. Tamiser </a:t>
            </a:r>
            <a:r>
              <a:rPr lang="fr-FR" sz="2000" dirty="0"/>
              <a:t>250g de farine et de sel ¼ de dans un bol</a:t>
            </a:r>
            <a:r>
              <a:rPr lang="fr-FR" sz="2000" dirty="0" smtClean="0"/>
              <a:t>.</a:t>
            </a:r>
          </a:p>
          <a:p>
            <a:r>
              <a:rPr lang="en-GB" sz="2000" dirty="0" smtClean="0"/>
              <a:t>2. </a:t>
            </a:r>
            <a:r>
              <a:rPr lang="fr-FR" sz="2000" dirty="0" smtClean="0"/>
              <a:t>Casser </a:t>
            </a:r>
            <a:r>
              <a:rPr lang="fr-FR" sz="2000" dirty="0"/>
              <a:t>2 gros œufs dans le centre de la cuvette</a:t>
            </a:r>
            <a:r>
              <a:rPr lang="fr-FR" sz="2000" dirty="0" smtClean="0"/>
              <a:t>.</a:t>
            </a:r>
          </a:p>
          <a:p>
            <a:r>
              <a:rPr lang="en-GB" sz="2000" dirty="0" smtClean="0"/>
              <a:t>3. </a:t>
            </a:r>
            <a:r>
              <a:rPr lang="fr-FR" sz="2000" dirty="0" smtClean="0"/>
              <a:t>Verser 250 ml de </a:t>
            </a:r>
            <a:r>
              <a:rPr lang="fr-FR" sz="2000" dirty="0"/>
              <a:t>lait et </a:t>
            </a:r>
            <a:r>
              <a:rPr lang="fr-FR" sz="2000" dirty="0" smtClean="0"/>
              <a:t>fouetter vivement.</a:t>
            </a:r>
          </a:p>
          <a:p>
            <a:r>
              <a:rPr lang="en-GB" sz="2000" dirty="0" smtClean="0"/>
              <a:t>4. </a:t>
            </a:r>
            <a:r>
              <a:rPr lang="fr-FR" sz="2000" dirty="0"/>
              <a:t>Ajouter un autre lait 250ml et fouetter jusqu'à ce que la pâte soit lisse</a:t>
            </a:r>
            <a:r>
              <a:rPr lang="fr-FR" sz="2000" dirty="0" smtClean="0"/>
              <a:t>.</a:t>
            </a:r>
          </a:p>
          <a:p>
            <a:r>
              <a:rPr lang="en-GB" sz="2000" dirty="0" smtClean="0"/>
              <a:t>5. </a:t>
            </a:r>
            <a:r>
              <a:rPr lang="fr-FR" sz="2000" dirty="0" smtClean="0"/>
              <a:t>Chauffer </a:t>
            </a:r>
            <a:r>
              <a:rPr lang="fr-FR" sz="2000" dirty="0"/>
              <a:t>une </a:t>
            </a:r>
            <a:r>
              <a:rPr lang="fr-FR" sz="2000" dirty="0" smtClean="0"/>
              <a:t>poêle </a:t>
            </a:r>
            <a:r>
              <a:rPr lang="fr-FR" sz="2000" dirty="0"/>
              <a:t>de diamètre </a:t>
            </a:r>
            <a:r>
              <a:rPr lang="fr-FR" sz="2000" dirty="0" smtClean="0"/>
              <a:t>16 cm à </a:t>
            </a:r>
            <a:r>
              <a:rPr lang="fr-FR" sz="2000" dirty="0"/>
              <a:t>feu doux. </a:t>
            </a:r>
            <a:r>
              <a:rPr lang="fr-FR" sz="2000" dirty="0" smtClean="0"/>
              <a:t>Ajouter </a:t>
            </a:r>
            <a:r>
              <a:rPr lang="fr-FR" sz="2000" dirty="0"/>
              <a:t>une petite noix de beurre et </a:t>
            </a:r>
            <a:r>
              <a:rPr lang="fr-FR" sz="2000" dirty="0" smtClean="0"/>
              <a:t>agiter </a:t>
            </a:r>
            <a:r>
              <a:rPr lang="fr-FR" sz="2000" dirty="0"/>
              <a:t>la poêle pour recouvrir le fond.</a:t>
            </a:r>
            <a:endParaRPr lang="en-GB" sz="2000" dirty="0" smtClean="0"/>
          </a:p>
          <a:p>
            <a:r>
              <a:rPr lang="en-GB" sz="2000" dirty="0"/>
              <a:t>6. </a:t>
            </a:r>
            <a:r>
              <a:rPr lang="fr-FR" sz="2000" dirty="0" smtClean="0"/>
              <a:t>Utiliser </a:t>
            </a:r>
            <a:r>
              <a:rPr lang="fr-FR" sz="2000" dirty="0"/>
              <a:t>une louche à ramasser la pâte à crêpes dans la poêle, puis </a:t>
            </a:r>
            <a:r>
              <a:rPr lang="fr-FR" sz="2000" dirty="0" smtClean="0"/>
              <a:t>incliner </a:t>
            </a:r>
            <a:r>
              <a:rPr lang="fr-FR" sz="2000" dirty="0"/>
              <a:t>la poêle </a:t>
            </a:r>
            <a:r>
              <a:rPr lang="fr-FR" sz="2000" dirty="0" smtClean="0"/>
              <a:t>pour </a:t>
            </a:r>
            <a:r>
              <a:rPr lang="fr-FR" sz="2000" dirty="0"/>
              <a:t>étaler le mélange uniformément.</a:t>
            </a:r>
            <a:endParaRPr lang="en-GB" sz="2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71172" y="404664"/>
            <a:ext cx="5293116" cy="486408"/>
          </a:xfrm>
        </p:spPr>
        <p:txBody>
          <a:bodyPr>
            <a:normAutofit fontScale="90000"/>
          </a:bodyPr>
          <a:lstStyle/>
          <a:p>
            <a:r>
              <a:rPr lang="en-GB" sz="3600" b="1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Crêpes </a:t>
            </a:r>
            <a:r>
              <a:rPr lang="en-GB" sz="3600" b="1" dirty="0" err="1">
                <a:solidFill>
                  <a:srgbClr val="FF0000"/>
                </a:solidFill>
                <a:latin typeface="Arial Rounded MT Bold" panose="020F0704030504030204" pitchFamily="34" charset="0"/>
              </a:rPr>
              <a:t>traditionnelles</a:t>
            </a:r>
            <a:endParaRPr lang="en-GB" sz="3600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044" y="1052736"/>
            <a:ext cx="2948960" cy="26808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512" y="4437111"/>
            <a:ext cx="86774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7</a:t>
            </a:r>
            <a:r>
              <a:rPr lang="en-GB" sz="2000" dirty="0"/>
              <a:t>. </a:t>
            </a:r>
            <a:r>
              <a:rPr lang="fr-FR" sz="2000" dirty="0" smtClean="0"/>
              <a:t>Faire cuire </a:t>
            </a:r>
            <a:r>
              <a:rPr lang="fr-FR" sz="2000" dirty="0"/>
              <a:t>jusqu'à ce que la crêpe soit dorée, la retourner </a:t>
            </a:r>
            <a:r>
              <a:rPr lang="fr-FR" sz="2000" dirty="0" smtClean="0"/>
              <a:t>et faire cuire </a:t>
            </a:r>
            <a:r>
              <a:rPr lang="fr-FR" sz="2000" dirty="0"/>
              <a:t>l'autre côté</a:t>
            </a:r>
            <a:r>
              <a:rPr lang="fr-FR" sz="2000" dirty="0" smtClean="0"/>
              <a:t>. </a:t>
            </a:r>
          </a:p>
          <a:p>
            <a:r>
              <a:rPr lang="en-GB" sz="2000" dirty="0" smtClean="0"/>
              <a:t>8</a:t>
            </a:r>
            <a:r>
              <a:rPr lang="en-GB" sz="2000" dirty="0"/>
              <a:t>. </a:t>
            </a:r>
            <a:r>
              <a:rPr lang="fr-FR" sz="2000" dirty="0"/>
              <a:t>Faites glisser sur une assiette chaude, </a:t>
            </a:r>
            <a:r>
              <a:rPr lang="fr-FR" sz="2000" dirty="0" smtClean="0"/>
              <a:t>saupoudrer </a:t>
            </a:r>
            <a:r>
              <a:rPr lang="fr-FR" sz="2000" dirty="0"/>
              <a:t>un peu de sucre et un filet de jus de citron. </a:t>
            </a:r>
            <a:r>
              <a:rPr lang="fr-FR" sz="2000" dirty="0" smtClean="0"/>
              <a:t>Manger </a:t>
            </a:r>
            <a:r>
              <a:rPr lang="fr-FR" sz="2000" dirty="0"/>
              <a:t>immédiatement!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07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2420888"/>
            <a:ext cx="6696744" cy="14401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2800" dirty="0" smtClean="0"/>
              <a:t>“</a:t>
            </a:r>
            <a:r>
              <a:rPr lang="en-GB" sz="3200" dirty="0"/>
              <a:t>C</a:t>
            </a:r>
            <a:r>
              <a:rPr lang="en-GB" sz="3200" dirty="0" smtClean="0"/>
              <a:t>ables must be clearly labelled in all official languages of project participating institutions”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476672"/>
            <a:ext cx="4913992" cy="432048"/>
          </a:xfrm>
        </p:spPr>
        <p:txBody>
          <a:bodyPr>
            <a:normAutofit fontScale="90000"/>
          </a:bodyPr>
          <a:lstStyle/>
          <a:p>
            <a:r>
              <a:rPr lang="en-GB" sz="36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Beware ambiguity!</a:t>
            </a:r>
            <a:endParaRPr lang="en-GB" sz="36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6552728" cy="491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8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956" y="476672"/>
            <a:ext cx="5778088" cy="558416"/>
          </a:xfrm>
        </p:spPr>
        <p:txBody>
          <a:bodyPr>
            <a:normAutofit fontScale="90000"/>
          </a:bodyPr>
          <a:lstStyle/>
          <a:p>
            <a:r>
              <a:rPr lang="en-GB" sz="36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Algorithms for automation</a:t>
            </a:r>
            <a:endParaRPr lang="en-GB" sz="36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496944" cy="432048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“An algorithm is a precise, step-by-step set of instructions for performing a task</a:t>
            </a:r>
            <a:r>
              <a:rPr lang="en-GB" sz="2800" dirty="0" smtClean="0"/>
              <a:t>.”</a:t>
            </a:r>
            <a:endParaRPr lang="en-GB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T</a:t>
            </a:r>
            <a:r>
              <a:rPr lang="en-GB" sz="2800" dirty="0" smtClean="0"/>
              <a:t>he task can then be performed without the need to understand the original problem or knowledge of the final goal</a:t>
            </a:r>
          </a:p>
          <a:p>
            <a:endParaRPr lang="en-GB" sz="1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 smtClean="0"/>
              <a:t>This is very important for automation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Exercise 1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4091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 PowerPoint Template" id="{5A76CAC8-1372-4A71-B6CF-110492D97CC5}" vid="{3820CB05-24E3-4464-A123-B07520D6211E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Training_template</Template>
  <TotalTime>3275</TotalTime>
  <Words>1273</Words>
  <Application>Microsoft Office PowerPoint</Application>
  <PresentationFormat>On-screen Show (4:3)</PresentationFormat>
  <Paragraphs>136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Rounded MT Bold</vt:lpstr>
      <vt:lpstr>Calibri</vt:lpstr>
      <vt:lpstr>Office Theme</vt:lpstr>
      <vt:lpstr>2_Office Theme</vt:lpstr>
      <vt:lpstr>PowerPoint Presentation</vt:lpstr>
      <vt:lpstr>What is an algorithm?</vt:lpstr>
      <vt:lpstr>A little bit of history…</vt:lpstr>
      <vt:lpstr>Traditional pancakes</vt:lpstr>
      <vt:lpstr>Traditional pancakes</vt:lpstr>
      <vt:lpstr>Traditional pancakes</vt:lpstr>
      <vt:lpstr>Crêpes traditionnelles</vt:lpstr>
      <vt:lpstr>Beware ambiguity!</vt:lpstr>
      <vt:lpstr>Algorithms for automation</vt:lpstr>
      <vt:lpstr>PowerPoint Presentation</vt:lpstr>
      <vt:lpstr>What is ‘algorithmic thinking’?</vt:lpstr>
      <vt:lpstr>What is ‘algorithmic thinking’?</vt:lpstr>
      <vt:lpstr>Designing an algorithm</vt:lpstr>
      <vt:lpstr>Control structures</vt:lpstr>
      <vt:lpstr>Exercise 2</vt:lpstr>
      <vt:lpstr>Points to bear in mind…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jap34</dc:creator>
  <cp:lastModifiedBy>Pamment, Alison (STFC,RAL,RALSP)</cp:lastModifiedBy>
  <cp:revision>90</cp:revision>
  <dcterms:created xsi:type="dcterms:W3CDTF">2015-03-25T14:33:21Z</dcterms:created>
  <dcterms:modified xsi:type="dcterms:W3CDTF">2019-11-12T14:03:14Z</dcterms:modified>
</cp:coreProperties>
</file>