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9"/>
  </p:notesMasterIdLst>
  <p:sldIdLst>
    <p:sldId id="256" r:id="rId2"/>
    <p:sldId id="277" r:id="rId3"/>
    <p:sldId id="298" r:id="rId4"/>
    <p:sldId id="299" r:id="rId5"/>
    <p:sldId id="305" r:id="rId6"/>
    <p:sldId id="281" r:id="rId7"/>
    <p:sldId id="306" r:id="rId8"/>
    <p:sldId id="308" r:id="rId9"/>
    <p:sldId id="309" r:id="rId10"/>
    <p:sldId id="310" r:id="rId11"/>
    <p:sldId id="312" r:id="rId12"/>
    <p:sldId id="318" r:id="rId13"/>
    <p:sldId id="319" r:id="rId14"/>
    <p:sldId id="320" r:id="rId15"/>
    <p:sldId id="321" r:id="rId16"/>
    <p:sldId id="317" r:id="rId17"/>
    <p:sldId id="323" r:id="rId18"/>
    <p:sldId id="322" r:id="rId19"/>
    <p:sldId id="301" r:id="rId20"/>
    <p:sldId id="307" r:id="rId21"/>
    <p:sldId id="283" r:id="rId22"/>
    <p:sldId id="302" r:id="rId23"/>
    <p:sldId id="279" r:id="rId24"/>
    <p:sldId id="284" r:id="rId25"/>
    <p:sldId id="285" r:id="rId26"/>
    <p:sldId id="304" r:id="rId27"/>
    <p:sldId id="294" r:id="rId28"/>
    <p:sldId id="261" r:id="rId29"/>
    <p:sldId id="262" r:id="rId30"/>
    <p:sldId id="263" r:id="rId31"/>
    <p:sldId id="264" r:id="rId32"/>
    <p:sldId id="265" r:id="rId33"/>
    <p:sldId id="295" r:id="rId34"/>
    <p:sldId id="288" r:id="rId35"/>
    <p:sldId id="289" r:id="rId36"/>
    <p:sldId id="300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0000CC"/>
    <a:srgbClr val="FF66FF"/>
    <a:srgbClr val="58084E"/>
    <a:srgbClr val="EEB0E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5C54-88BD-4264-8EA7-A39AC167FEF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803FD-9B13-4C13-82CD-923FC306D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5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67238" cy="34242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is to explain why we need Good</a:t>
            </a:r>
            <a:r>
              <a:rPr lang="en-US" baseline="0" dirty="0" smtClean="0"/>
              <a:t> data and good metadata for long term preservation.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8FAE7-88B9-45C4-A735-2AFBBA4469C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1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table of the </a:t>
            </a:r>
            <a:r>
              <a:rPr lang="en-US" dirty="0" err="1" smtClean="0"/>
              <a:t>ascii</a:t>
            </a:r>
            <a:r>
              <a:rPr lang="en-US" baseline="0" dirty="0" smtClean="0"/>
              <a:t> text codes.  E.g. 85 (53 in hex, 01010011 bin) is “S”. This has been more or less the same since 1963.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040FA-32A9-4241-93A2-77F46F6D8FA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5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the </a:t>
            </a:r>
            <a:r>
              <a:rPr lang="en-US" dirty="0" err="1" smtClean="0"/>
              <a:t>charahers</a:t>
            </a:r>
            <a:r>
              <a:rPr lang="en-US" baseline="0" dirty="0" smtClean="0"/>
              <a:t> are printable</a:t>
            </a:r>
          </a:p>
          <a:p>
            <a:r>
              <a:rPr lang="en-US" baseline="0" dirty="0" smtClean="0"/>
              <a:t>Some are about terminal control.</a:t>
            </a:r>
          </a:p>
          <a:p>
            <a:r>
              <a:rPr lang="en-US" baseline="0" dirty="0" smtClean="0"/>
              <a:t>ASCII 2 and Unicode extend this into many more characters.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040FA-32A9-4241-93A2-77F46F6D8FA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607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040FA-32A9-4241-93A2-77F46F6D8FA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60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7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73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7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 slide</a:t>
            </a:r>
            <a:r>
              <a:rPr lang="en-US" baseline="0" dirty="0" smtClean="0"/>
              <a:t>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8FAE7-88B9-45C4-A735-2AFBBA4469C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4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Insert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</p:txBody>
      </p:sp>
    </p:spTree>
    <p:extLst>
      <p:ext uri="{BB962C8B-B14F-4D97-AF65-F5344CB8AC3E}">
        <p14:creationId xmlns:p14="http://schemas.microsoft.com/office/powerpoint/2010/main" val="408988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</p:txBody>
      </p:sp>
    </p:spTree>
    <p:extLst>
      <p:ext uri="{BB962C8B-B14F-4D97-AF65-F5344CB8AC3E}">
        <p14:creationId xmlns:p14="http://schemas.microsoft.com/office/powerpoint/2010/main" val="231848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01960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AB5032-2952-4FBD-BA54-A6483E09795B}" type="datetimeFigureOut">
              <a:rPr lang="en-GB" altLang="en-US"/>
              <a:pPr>
                <a:defRPr/>
              </a:pPr>
              <a:t>12/11/2019</a:t>
            </a:fld>
            <a:endParaRPr lang="en-GB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Module 6:</a:t>
            </a:r>
            <a:br>
              <a:rPr lang="en-GB"/>
            </a:br>
            <a:r>
              <a:rPr lang="en-GB"/>
              <a:t> Parallel processing large data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84BB8A-BE2E-4C60-A571-6C8F3F6177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992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58B436-781C-4B21-96ED-BB42E2A160C6}" type="datetimeFigureOut">
              <a:rPr lang="en-GB" altLang="en-US"/>
              <a:pPr>
                <a:defRPr/>
              </a:pPr>
              <a:t>12/11/2019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6B2548-D726-44E3-9FA2-903C313C555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559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2931-1AC0-4F92-AAEA-46CC0CA26F75}" type="datetimeFigureOut">
              <a:rPr lang="en-GB" altLang="en-US"/>
              <a:pPr>
                <a:defRPr/>
              </a:pPr>
              <a:t>12/11/2019</a:t>
            </a:fld>
            <a:endParaRPr lang="en-GB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61789-6574-4C9B-87C9-988C9862A0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642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 userDrawn="1"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85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adc.nerc.ac.uk/help/formats/grib/index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1"/>
          </p:nvPr>
        </p:nvSpPr>
        <p:spPr>
          <a:xfrm>
            <a:off x="122428" y="3429000"/>
            <a:ext cx="8928992" cy="2520280"/>
          </a:xfrm>
        </p:spPr>
        <p:txBody>
          <a:bodyPr tIns="0" anchor="ctr">
            <a:norm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algn="ctr"/>
            <a:r>
              <a:rPr lang="en-GB" sz="2800" dirty="0" smtClean="0"/>
              <a:t>Alison Pamment</a:t>
            </a:r>
            <a:endParaRPr lang="en-GB" sz="2800" b="1" dirty="0">
              <a:solidFill>
                <a:srgbClr val="000000"/>
              </a:solidFill>
            </a:endParaRPr>
          </a:p>
          <a:p>
            <a:pPr algn="ctr"/>
            <a:endParaRPr lang="en-GB" sz="1200" b="1" dirty="0">
              <a:solidFill>
                <a:srgbClr val="000000"/>
              </a:solidFill>
              <a:latin typeface="+mj-lt"/>
            </a:endParaRPr>
          </a:p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b="1" dirty="0">
                <a:solidFill>
                  <a:srgbClr val="000000"/>
                </a:solidFill>
                <a:latin typeface="+mj-lt"/>
              </a:rPr>
              <a:t>On behalf of the </a:t>
            </a:r>
            <a:r>
              <a:rPr lang="en-GB" b="1" dirty="0" smtClean="0">
                <a:solidFill>
                  <a:srgbClr val="000000"/>
                </a:solidFill>
                <a:latin typeface="+mj-lt"/>
              </a:rPr>
              <a:t>course team</a:t>
            </a:r>
            <a:endParaRPr lang="en-GB" b="1" dirty="0">
              <a:solidFill>
                <a:srgbClr val="000000"/>
              </a:solidFill>
              <a:latin typeface="+mj-lt"/>
            </a:endParaRPr>
          </a:p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b="1" dirty="0" smtClean="0">
                <a:solidFill>
                  <a:srgbClr val="000000"/>
                </a:solidFill>
                <a:latin typeface="+mj-lt"/>
              </a:rPr>
              <a:t>(NCAS/NCEO CEDA</a:t>
            </a:r>
            <a:r>
              <a:rPr lang="en-GB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GB" b="1" dirty="0" smtClean="0">
                <a:solidFill>
                  <a:srgbClr val="000000"/>
                </a:solidFill>
                <a:latin typeface="+mj-lt"/>
              </a:rPr>
              <a:t>NCAS CMS, NCAS Operations)</a:t>
            </a:r>
            <a:endParaRPr lang="en-GB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428" y="1628800"/>
            <a:ext cx="8928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Why Good Data Management is Essential for Good Science</a:t>
            </a:r>
            <a:endParaRPr lang="en-GB" sz="4000" b="1" dirty="0">
              <a:solidFill>
                <a:prstClr val="black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4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568" y="985287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ASCII encoding </a:t>
            </a:r>
            <a:r>
              <a:rPr lang="en-US" sz="2400" dirty="0" smtClean="0"/>
              <a:t>has </a:t>
            </a:r>
            <a:r>
              <a:rPr lang="en-US" sz="2400" dirty="0"/>
              <a:t>been more or less the same since 1963.</a:t>
            </a:r>
            <a:endParaRPr lang="en-US" sz="24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Unicode </a:t>
            </a:r>
            <a:r>
              <a:rPr lang="en-US" sz="2400" dirty="0" smtClean="0">
                <a:latin typeface="+mj-lt"/>
              </a:rPr>
              <a:t>retains the original ascii codes but extends to many thousands of characters</a:t>
            </a:r>
            <a:endParaRPr lang="en-US" sz="2400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7744" y="478152"/>
            <a:ext cx="5112568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Ascii extensions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35442" y="2492896"/>
            <a:ext cx="8313022" cy="3349313"/>
            <a:chOff x="435442" y="2789568"/>
            <a:chExt cx="8313022" cy="334931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2789568"/>
              <a:ext cx="8280920" cy="1008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2" y="3797568"/>
              <a:ext cx="8280920" cy="133331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2" y="5133753"/>
              <a:ext cx="8280920" cy="1005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6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454" y="478152"/>
            <a:ext cx="3463127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Text file </a:t>
            </a:r>
            <a:r>
              <a:rPr lang="en-GB" b="1" dirty="0" err="1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gotchas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38" y="1052736"/>
            <a:ext cx="8226360" cy="50405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Some text characters are not represented in Unicode, e.g., ‘smart’ quotes: “ ” ‘ ’ and ‘non-printing’ characters – most often this results from copying and pasting from word processors and web browsers</a:t>
            </a:r>
          </a:p>
          <a:p>
            <a:pPr lvl="2" indent="0">
              <a:buNone/>
            </a:pPr>
            <a:endParaRPr lang="en-GB" sz="1000" dirty="0" smtClean="0">
              <a:latin typeface="+mn-lt"/>
            </a:endParaRPr>
          </a:p>
          <a:p>
            <a:pPr lvl="2" indent="0">
              <a:buNone/>
            </a:pPr>
            <a:r>
              <a:rPr lang="en-GB" sz="2400" b="1" dirty="0" smtClean="0">
                <a:latin typeface="+mn-lt"/>
              </a:rPr>
              <a:t>Use text editor settings to save as ascii or unicode</a:t>
            </a:r>
          </a:p>
          <a:p>
            <a:pPr lvl="2" indent="0">
              <a:buNone/>
            </a:pPr>
            <a:endParaRPr lang="en-GB" sz="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Moving between operating systems, e.g. Linux and Windows</a:t>
            </a:r>
          </a:p>
          <a:p>
            <a:pPr lvl="2" indent="0">
              <a:buNone/>
            </a:pPr>
            <a:endParaRPr lang="en-GB" sz="2200" dirty="0" smtClean="0">
              <a:latin typeface="+mn-lt"/>
            </a:endParaRPr>
          </a:p>
          <a:p>
            <a:pPr lvl="2" indent="0">
              <a:buNone/>
            </a:pPr>
            <a:endParaRPr lang="en-GB" sz="2200" dirty="0">
              <a:latin typeface="+mn-lt"/>
            </a:endParaRPr>
          </a:p>
          <a:p>
            <a:pPr lvl="2" indent="0">
              <a:buNone/>
            </a:pPr>
            <a:endParaRPr lang="en-GB" sz="2200" dirty="0" smtClean="0">
              <a:latin typeface="+mn-lt"/>
            </a:endParaRPr>
          </a:p>
          <a:p>
            <a:pPr lvl="2" indent="0">
              <a:buNone/>
            </a:pPr>
            <a:endParaRPr lang="en-GB" sz="2200" dirty="0">
              <a:latin typeface="+mn-lt"/>
            </a:endParaRPr>
          </a:p>
          <a:p>
            <a:pPr lvl="2" indent="0">
              <a:buNone/>
            </a:pPr>
            <a:endParaRPr lang="en-GB" sz="800" dirty="0" smtClean="0">
              <a:latin typeface="+mn-lt"/>
            </a:endParaRPr>
          </a:p>
          <a:p>
            <a:pPr lvl="2" indent="0">
              <a:buNone/>
            </a:pPr>
            <a:r>
              <a:rPr lang="en-GB" sz="2400" b="1" dirty="0" smtClean="0">
                <a:latin typeface="+mn-lt"/>
              </a:rPr>
              <a:t>Use unix2dos or dos2unix Linux commands to add/remove ^M characters at end of line</a:t>
            </a:r>
          </a:p>
          <a:p>
            <a:pPr lvl="2" indent="0">
              <a:buNone/>
            </a:pPr>
            <a:endParaRPr lang="en-GB" sz="2200" dirty="0" smtClean="0">
              <a:latin typeface="+mn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115616" y="2704644"/>
            <a:ext cx="504056" cy="220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1115616" y="5512956"/>
            <a:ext cx="504056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0748"/>
            <a:ext cx="2808311" cy="158845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862625" y="4434974"/>
            <a:ext cx="584179" cy="213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07352" y="3712756"/>
            <a:ext cx="3672407" cy="151644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908172" y="3689737"/>
            <a:ext cx="1635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$ vi myfile.txt</a:t>
            </a:r>
            <a:endParaRPr lang="en-GB" sz="2000" dirty="0" smtClean="0"/>
          </a:p>
          <a:p>
            <a:r>
              <a:rPr lang="en-GB" sz="2000" dirty="0" err="1" smtClean="0"/>
              <a:t>abc^M</a:t>
            </a:r>
            <a:endParaRPr lang="en-GB" sz="2000" dirty="0" smtClean="0"/>
          </a:p>
          <a:p>
            <a:r>
              <a:rPr lang="en-GB" sz="2000" dirty="0" err="1"/>
              <a:t>d</a:t>
            </a:r>
            <a:r>
              <a:rPr lang="en-GB" sz="2000" dirty="0" err="1" smtClean="0"/>
              <a:t>ef^M</a:t>
            </a:r>
            <a:endParaRPr lang="en-GB" sz="2000" dirty="0" smtClean="0"/>
          </a:p>
          <a:p>
            <a:r>
              <a:rPr lang="en-GB" sz="2000" dirty="0" err="1"/>
              <a:t>g</a:t>
            </a:r>
            <a:r>
              <a:rPr lang="en-GB" sz="2000" dirty="0" err="1" smtClean="0"/>
              <a:t>eh^M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8351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064" y="332656"/>
            <a:ext cx="3905880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+mj-lt"/>
              </a:rPr>
              <a:t>Ascii for data storage</a:t>
            </a:r>
            <a:endParaRPr lang="en-GB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49685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Useful for small amounts of data, e.g. list of values, and for temporary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Portable and many tools available for reading / writing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It’s </a:t>
            </a:r>
            <a:r>
              <a:rPr lang="en-GB" sz="2800" dirty="0">
                <a:latin typeface="+mn-lt"/>
              </a:rPr>
              <a:t>a standard file encoding, but </a:t>
            </a:r>
            <a:r>
              <a:rPr lang="en-GB" sz="2800" dirty="0" smtClean="0">
                <a:latin typeface="+mn-lt"/>
              </a:rPr>
              <a:t>no </a:t>
            </a:r>
            <a:r>
              <a:rPr lang="en-GB" sz="2800" dirty="0">
                <a:latin typeface="+mn-lt"/>
              </a:rPr>
              <a:t>standard way to structure </a:t>
            </a:r>
            <a:r>
              <a:rPr lang="en-GB" sz="2800" dirty="0" smtClean="0">
                <a:latin typeface="+mn-lt"/>
              </a:rPr>
              <a:t>data so difficult to develop standardized data processing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No </a:t>
            </a:r>
            <a:r>
              <a:rPr lang="en-GB" sz="2800" dirty="0" smtClean="0">
                <a:latin typeface="+mn-lt"/>
              </a:rPr>
              <a:t>guarantee that metadata will exist or be 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 smtClean="0">
                <a:latin typeface="+mn-lt"/>
              </a:rPr>
              <a:t>Not recommended for long-term data storage</a:t>
            </a:r>
            <a:endParaRPr lang="en-GB" sz="2800" b="1" dirty="0">
              <a:latin typeface="+mn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1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359" y="550160"/>
            <a:ext cx="5695375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Comma separated variables</a:t>
            </a:r>
            <a:endParaRPr lang="en-GB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67" y="1196752"/>
            <a:ext cx="8226360" cy="46805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Structured ascii file that can be used with a standard text editor so it is ‘human readable’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Easily processed by spreadsheet applications </a:t>
            </a:r>
            <a:r>
              <a:rPr lang="en-GB" sz="2800" dirty="0">
                <a:latin typeface="+mj-lt"/>
              </a:rPr>
              <a:t>(</a:t>
            </a:r>
            <a:r>
              <a:rPr lang="en-GB" sz="2800" dirty="0" smtClean="0">
                <a:latin typeface="+mj-lt"/>
              </a:rPr>
              <a:t>data arranged in rows and columns)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Defined csv format for atmospheric measurements: </a:t>
            </a:r>
            <a:r>
              <a:rPr lang="en-GB" sz="2800" b="1" dirty="0" smtClean="0">
                <a:latin typeface="+mj-lt"/>
              </a:rPr>
              <a:t>BADC-CSV (.csv)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This data storage format includes defined </a:t>
            </a:r>
            <a:r>
              <a:rPr lang="en-GB" sz="2800" b="1" dirty="0" smtClean="0">
                <a:latin typeface="+mj-lt"/>
              </a:rPr>
              <a:t>metadata conventions</a:t>
            </a:r>
            <a:r>
              <a:rPr lang="en-GB" sz="2800" dirty="0" smtClean="0">
                <a:latin typeface="+mj-lt"/>
              </a:rPr>
              <a:t> and </a:t>
            </a:r>
            <a:r>
              <a:rPr lang="en-GB" sz="2800" b="1" dirty="0" smtClean="0">
                <a:latin typeface="+mj-lt"/>
              </a:rPr>
              <a:t>file structure.</a:t>
            </a:r>
            <a:endParaRPr lang="en-GB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2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334136"/>
            <a:ext cx="3240360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BADC-CSV </a:t>
            </a:r>
            <a:r>
              <a:rPr lang="en-GB" b="1" dirty="0">
                <a:solidFill>
                  <a:srgbClr val="000000"/>
                </a:solidFill>
                <a:latin typeface="Arial Rounded MT Bold" panose="020F0704030504030204" pitchFamily="34" charset="0"/>
              </a:rPr>
              <a:t>(</a:t>
            </a:r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1)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85765"/>
            <a:ext cx="7272808" cy="5137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7584" y="885765"/>
            <a:ext cx="7704856" cy="1607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27584" y="3717032"/>
            <a:ext cx="770485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827584" y="2492896"/>
            <a:ext cx="7704856" cy="12241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27584" y="3933056"/>
            <a:ext cx="7704856" cy="194421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2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79812" y="332656"/>
            <a:ext cx="3240360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BADC-CSV (2)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211" y="936220"/>
            <a:ext cx="8071639" cy="5112568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smtClean="0">
                <a:latin typeface="+mj-lt"/>
              </a:rPr>
              <a:t>$ cat simple-example.csv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Conventions,G,BADC-CSV,1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title,G,My</a:t>
            </a:r>
            <a:r>
              <a:rPr lang="en-GB" sz="1800" dirty="0">
                <a:latin typeface="+mj-lt"/>
              </a:rPr>
              <a:t> data file,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creator,G,Prof</a:t>
            </a:r>
            <a:r>
              <a:rPr lang="en-GB" sz="1800" dirty="0">
                <a:latin typeface="+mj-lt"/>
              </a:rPr>
              <a:t> W E </a:t>
            </a:r>
            <a:r>
              <a:rPr lang="en-GB" sz="1800" dirty="0" err="1">
                <a:latin typeface="+mj-lt"/>
              </a:rPr>
              <a:t>Ather,Reading</a:t>
            </a:r>
            <a:endParaRPr lang="en-GB" sz="18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contributor,G,Sam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 smtClean="0">
                <a:latin typeface="+mj-lt"/>
              </a:rPr>
              <a:t>Pepler,BADC</a:t>
            </a:r>
            <a:endParaRPr lang="en-GB" sz="18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long_name,1,time, days since 2007-03-14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long_name,2,air temperature,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long_name,3,met station air temperature,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creator,3,unknown,Met Office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coordinate_variable,1,x,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location_name,G,Rutherford</a:t>
            </a:r>
            <a:r>
              <a:rPr lang="en-GB" sz="1800" dirty="0">
                <a:latin typeface="+mj-lt"/>
              </a:rPr>
              <a:t> Appleton Lab,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data,,,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1,2,3,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0.8,2.4,2.3,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1.1,3.4,3.3,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2.4,3.5,3.3,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3.7,6.7,6.4</a:t>
            </a:r>
            <a:r>
              <a:rPr lang="en-GB" sz="1800" dirty="0" smtClean="0">
                <a:latin typeface="+mj-lt"/>
              </a:rPr>
              <a:t>,</a:t>
            </a:r>
            <a:endParaRPr lang="en-GB" sz="18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end data,,,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908720"/>
            <a:ext cx="6768752" cy="5140068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6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9852" y="305663"/>
            <a:ext cx="3024336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CSV gotchas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692696"/>
            <a:ext cx="7992888" cy="576064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Non-ASCII characters – cut and paste from other places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Date / time formats can vary between applications and formats,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   e.g. </a:t>
            </a:r>
            <a:r>
              <a:rPr lang="en-GB" sz="2800" dirty="0">
                <a:latin typeface="+mj-lt"/>
              </a:rPr>
              <a:t>BADC-CSV expects YYYY-MM-DD </a:t>
            </a:r>
            <a:r>
              <a:rPr lang="en-GB" sz="2800" dirty="0" err="1">
                <a:latin typeface="+mj-lt"/>
              </a:rPr>
              <a:t>hh</a:t>
            </a:r>
            <a:r>
              <a:rPr lang="en-GB" sz="2800" dirty="0">
                <a:latin typeface="+mj-lt"/>
              </a:rPr>
              <a:t>:[</a:t>
            </a:r>
            <a:r>
              <a:rPr lang="en-GB" sz="2800" dirty="0" err="1">
                <a:latin typeface="+mj-lt"/>
              </a:rPr>
              <a:t>mm:ss</a:t>
            </a:r>
            <a:r>
              <a:rPr lang="en-GB" sz="2800" dirty="0">
                <a:latin typeface="+mj-lt"/>
              </a:rPr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Coordinate values should be monotonic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‘Missing data’ value must be outside valid range of data</a:t>
            </a:r>
            <a:endParaRPr lang="en-GB" sz="28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P</a:t>
            </a:r>
            <a:r>
              <a:rPr lang="en-GB" sz="2800" dirty="0" smtClean="0">
                <a:latin typeface="+mj-lt"/>
              </a:rPr>
              <a:t>ossible to write metadata that</a:t>
            </a:r>
            <a:r>
              <a:rPr lang="fr-FR" sz="2800" dirty="0">
                <a:latin typeface="+mj-lt"/>
              </a:rPr>
              <a:t> </a:t>
            </a:r>
            <a:r>
              <a:rPr lang="fr-FR" sz="2800" dirty="0" smtClean="0">
                <a:latin typeface="+mj-lt"/>
              </a:rPr>
              <a:t>are</a:t>
            </a:r>
            <a:r>
              <a:rPr lang="en-GB" sz="2800" dirty="0" smtClean="0">
                <a:latin typeface="+mj-lt"/>
              </a:rPr>
              <a:t> no help, e.g. </a:t>
            </a:r>
            <a:r>
              <a:rPr lang="en-GB" sz="2800" dirty="0">
                <a:latin typeface="+mj-lt"/>
              </a:rPr>
              <a:t>a</a:t>
            </a:r>
            <a:r>
              <a:rPr lang="en-GB" sz="2800" dirty="0" smtClean="0">
                <a:latin typeface="+mj-lt"/>
              </a:rPr>
              <a:t>uthor’s name = Sam, variable name = sam3. 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092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956" y="404664"/>
            <a:ext cx="5850096" cy="36004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BADC-CSV for data storage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80920" cy="475252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</a:rPr>
              <a:t>Works well for storing 1D data</a:t>
            </a:r>
            <a:endParaRPr lang="en-GB" sz="3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</a:rPr>
              <a:t>Portable and many tools available for reading / writing (although still subject to ascii ‘</a:t>
            </a:r>
            <a:r>
              <a:rPr lang="en-GB" sz="3000" dirty="0" err="1" smtClean="0">
                <a:latin typeface="+mj-lt"/>
              </a:rPr>
              <a:t>gotchas</a:t>
            </a:r>
            <a:r>
              <a:rPr lang="en-GB" sz="3000" dirty="0" smtClean="0">
                <a:latin typeface="+mj-lt"/>
              </a:rPr>
              <a:t>’)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1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</a:rPr>
              <a:t>Data and metadata standards are defined – use them!!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1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+mj-lt"/>
              </a:rPr>
              <a:t>Examples and documentation: </a:t>
            </a:r>
            <a:r>
              <a:rPr lang="en-GB" sz="3000" u="sng" dirty="0" smtClean="0">
                <a:solidFill>
                  <a:srgbClr val="0000FF"/>
                </a:solidFill>
                <a:latin typeface="+mj-lt"/>
              </a:rPr>
              <a:t>http</a:t>
            </a:r>
            <a:r>
              <a:rPr lang="en-GB" sz="3000" u="sng" dirty="0">
                <a:solidFill>
                  <a:srgbClr val="0000FF"/>
                </a:solidFill>
                <a:latin typeface="+mj-lt"/>
              </a:rPr>
              <a:t>://help.ceda.ac.uk/category/4423-formats</a:t>
            </a:r>
            <a:endParaRPr lang="en-GB" sz="3000" u="sng" dirty="0" smtClean="0">
              <a:solidFill>
                <a:srgbClr val="0000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000" b="1" dirty="0" smtClean="0">
                <a:latin typeface="+mj-lt"/>
              </a:rPr>
              <a:t>Provided standards are followed, BADC-CSV is suitable for long-term data storage</a:t>
            </a:r>
          </a:p>
        </p:txBody>
      </p:sp>
    </p:spTree>
    <p:extLst>
      <p:ext uri="{BB962C8B-B14F-4D97-AF65-F5344CB8AC3E}">
        <p14:creationId xmlns:p14="http://schemas.microsoft.com/office/powerpoint/2010/main" val="12979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476672"/>
            <a:ext cx="2753752" cy="358560"/>
          </a:xfrm>
        </p:spPr>
        <p:txBody>
          <a:bodyPr>
            <a:noAutofit/>
          </a:bodyPr>
          <a:lstStyle/>
          <a:p>
            <a:r>
              <a:rPr lang="en-GB" b="1" dirty="0" err="1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NetCDF</a:t>
            </a:r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 (.</a:t>
            </a:r>
            <a:r>
              <a:rPr lang="en-GB" b="1" dirty="0" err="1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nc</a:t>
            </a:r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)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26360" cy="489654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For big data need more flexible file formats such as </a:t>
            </a:r>
            <a:r>
              <a:rPr lang="en-GB" sz="2600" dirty="0" err="1" smtClean="0">
                <a:latin typeface="+mn-lt"/>
              </a:rPr>
              <a:t>NetCDF</a:t>
            </a:r>
            <a:endParaRPr lang="en-GB" sz="26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Not ascii, therefore not directly human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Efficient for storing large volumes of numeric data – byte, integer, floating point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Can store multi-dimensional arrays, e.g. </a:t>
            </a:r>
            <a:r>
              <a:rPr lang="en-GB" sz="2600" dirty="0" err="1" smtClean="0">
                <a:latin typeface="+mn-lt"/>
              </a:rPr>
              <a:t>NumPy</a:t>
            </a:r>
            <a:r>
              <a:rPr lang="en-GB" sz="2600" dirty="0" smtClean="0">
                <a:latin typeface="+mn-lt"/>
              </a:rPr>
              <a:t>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Portable (independent of hardware architecture)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Many software tools available to process </a:t>
            </a:r>
            <a:r>
              <a:rPr lang="en-GB" sz="2600" dirty="0" err="1" smtClean="0">
                <a:latin typeface="+mn-lt"/>
              </a:rPr>
              <a:t>NetCDF</a:t>
            </a:r>
            <a:r>
              <a:rPr lang="en-GB" sz="2600" dirty="0" smtClean="0">
                <a:latin typeface="+mn-lt"/>
              </a:rPr>
              <a:t> files and manipulate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9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+mn-lt"/>
              </a:rPr>
              <a:t>Metadata conventions well defined, most notably, </a:t>
            </a:r>
            <a:r>
              <a:rPr lang="en-GB" sz="2600" dirty="0" err="1" smtClean="0">
                <a:latin typeface="+mn-lt"/>
              </a:rPr>
              <a:t>NetCDF</a:t>
            </a:r>
            <a:r>
              <a:rPr lang="en-GB" sz="2600" dirty="0" smtClean="0">
                <a:latin typeface="+mn-lt"/>
              </a:rPr>
              <a:t> conventions and CF conventions</a:t>
            </a:r>
          </a:p>
        </p:txBody>
      </p:sp>
    </p:spTree>
    <p:extLst>
      <p:ext uri="{BB962C8B-B14F-4D97-AF65-F5344CB8AC3E}">
        <p14:creationId xmlns:p14="http://schemas.microsoft.com/office/powerpoint/2010/main" val="123154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268760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400" dirty="0" smtClean="0"/>
              <a:t>Many file formats are in use:</a:t>
            </a:r>
          </a:p>
          <a:p>
            <a:pPr algn="just"/>
            <a:r>
              <a:rPr lang="en-US" altLang="en-US" sz="2400" b="1" u="sng" dirty="0" smtClean="0">
                <a:solidFill>
                  <a:srgbClr val="0000FF"/>
                </a:solidFill>
                <a:latin typeface="+mj-lt"/>
                <a:hlinkClick r:id="rId2"/>
              </a:rPr>
              <a:t>NASA-Ames</a:t>
            </a:r>
            <a:r>
              <a:rPr lang="en-US" altLang="en-US" sz="2400" b="1" dirty="0"/>
              <a:t> </a:t>
            </a:r>
            <a:r>
              <a:rPr lang="en-US" altLang="en-US" sz="2400" b="1" dirty="0" smtClean="0"/>
              <a:t>(.</a:t>
            </a:r>
            <a:r>
              <a:rPr lang="en-US" altLang="en-US" sz="2400" b="1" dirty="0" err="1" smtClean="0"/>
              <a:t>na</a:t>
            </a:r>
            <a:r>
              <a:rPr lang="en-US" altLang="en-US" sz="2400" b="1" dirty="0" smtClean="0"/>
              <a:t>) ASCII format (not comma separated)</a:t>
            </a:r>
            <a:endParaRPr lang="en-US" altLang="en-US" sz="2400" u="sng" dirty="0">
              <a:latin typeface="+mj-lt"/>
              <a:hlinkClick r:id="rId2"/>
            </a:endParaRPr>
          </a:p>
          <a:p>
            <a:pPr algn="just"/>
            <a:endParaRPr lang="en-US" altLang="en-US" sz="800" dirty="0">
              <a:hlinkClick r:id="rId2"/>
            </a:endParaRPr>
          </a:p>
          <a:p>
            <a:pPr algn="just"/>
            <a:r>
              <a:rPr lang="en-US" altLang="en-US" sz="2400" b="1" u="sng" dirty="0" smtClean="0">
                <a:solidFill>
                  <a:srgbClr val="0000FF"/>
                </a:solidFill>
                <a:hlinkClick r:id="rId2"/>
              </a:rPr>
              <a:t>GRIB</a:t>
            </a:r>
            <a:r>
              <a:rPr lang="en-US" altLang="en-US" sz="2400" b="1" u="sng" dirty="0" smtClean="0"/>
              <a:t> </a:t>
            </a:r>
            <a:r>
              <a:rPr lang="en-US" altLang="en-US" sz="2400" b="1" dirty="0" smtClean="0"/>
              <a:t>(.</a:t>
            </a:r>
            <a:r>
              <a:rPr lang="en-US" altLang="en-US" sz="2400" b="1" dirty="0" err="1"/>
              <a:t>grb</a:t>
            </a:r>
            <a:r>
              <a:rPr lang="en-US" altLang="en-US" sz="2400" b="1" dirty="0"/>
              <a:t>) </a:t>
            </a:r>
            <a:r>
              <a:rPr lang="en-US" altLang="en-US" sz="2400" dirty="0" err="1"/>
              <a:t>GRIdded</a:t>
            </a:r>
            <a:r>
              <a:rPr lang="en-US" altLang="en-US" sz="2400" dirty="0"/>
              <a:t> Binary</a:t>
            </a:r>
            <a:r>
              <a:rPr lang="en-US" altLang="en-US" sz="2400" dirty="0" smtClean="0"/>
              <a:t>: WMO operational format for models</a:t>
            </a:r>
            <a:endParaRPr lang="en-US" sz="800" dirty="0"/>
          </a:p>
          <a:p>
            <a:pPr algn="just"/>
            <a:r>
              <a:rPr lang="en-US" sz="2400" b="1" u="sng" dirty="0" smtClean="0">
                <a:solidFill>
                  <a:srgbClr val="0000FF"/>
                </a:solidFill>
              </a:rPr>
              <a:t>PP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(.pp)</a:t>
            </a:r>
            <a:r>
              <a:rPr lang="en-US" sz="2400" dirty="0" smtClean="0">
                <a:solidFill>
                  <a:srgbClr val="000000"/>
                </a:solidFill>
              </a:rPr>
              <a:t> Output from Met Office Unified Model</a:t>
            </a:r>
          </a:p>
          <a:p>
            <a:pPr algn="just"/>
            <a:endParaRPr lang="en-US" sz="800" b="1" u="sng" dirty="0">
              <a:solidFill>
                <a:srgbClr val="000000"/>
              </a:solidFill>
            </a:endParaRPr>
          </a:p>
          <a:p>
            <a:pPr algn="just"/>
            <a:r>
              <a:rPr lang="en-GB" sz="2400" b="1" u="sng" dirty="0" smtClean="0">
                <a:solidFill>
                  <a:srgbClr val="0000FF"/>
                </a:solidFill>
              </a:rPr>
              <a:t>.</a:t>
            </a:r>
            <a:r>
              <a:rPr lang="en-GB" sz="2400" b="1" u="sng" dirty="0" err="1" smtClean="0">
                <a:solidFill>
                  <a:srgbClr val="0000FF"/>
                </a:solidFill>
              </a:rPr>
              <a:t>png</a:t>
            </a:r>
            <a:r>
              <a:rPr lang="en-GB" sz="2400" b="1" u="sng" dirty="0" smtClean="0">
                <a:solidFill>
                  <a:srgbClr val="0000FF"/>
                </a:solidFill>
              </a:rPr>
              <a:t>,</a:t>
            </a:r>
            <a:r>
              <a:rPr lang="en-GB" sz="2400" b="1" dirty="0" smtClean="0">
                <a:solidFill>
                  <a:srgbClr val="0000FF"/>
                </a:solidFill>
              </a:rPr>
              <a:t> </a:t>
            </a:r>
            <a:r>
              <a:rPr lang="en-GB" sz="2400" b="1" u="sng" dirty="0" smtClean="0">
                <a:solidFill>
                  <a:srgbClr val="0000FF"/>
                </a:solidFill>
              </a:rPr>
              <a:t>.jpg</a:t>
            </a:r>
            <a:r>
              <a:rPr lang="en-GB" sz="2400" dirty="0" smtClean="0">
                <a:solidFill>
                  <a:srgbClr val="000000"/>
                </a:solidFill>
              </a:rPr>
              <a:t> Image file formats</a:t>
            </a:r>
          </a:p>
          <a:p>
            <a:pPr algn="just"/>
            <a:endParaRPr lang="en-GB" sz="800" b="1" u="sng" dirty="0">
              <a:solidFill>
                <a:srgbClr val="000000"/>
              </a:solidFill>
            </a:endParaRPr>
          </a:p>
          <a:p>
            <a:pPr algn="just"/>
            <a:r>
              <a:rPr lang="en-GB" sz="2400" b="1" u="sng" dirty="0" smtClean="0">
                <a:solidFill>
                  <a:srgbClr val="0000FF"/>
                </a:solidFill>
              </a:rPr>
              <a:t>.mp4</a:t>
            </a:r>
            <a:r>
              <a:rPr lang="en-GB" sz="2400" dirty="0" smtClean="0">
                <a:solidFill>
                  <a:srgbClr val="0000FF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Video file format</a:t>
            </a:r>
            <a:endParaRPr lang="en-GB" sz="2400" b="1" u="sng" dirty="0" smtClean="0">
              <a:solidFill>
                <a:srgbClr val="0000FF"/>
              </a:solidFill>
            </a:endParaRPr>
          </a:p>
          <a:p>
            <a:endParaRPr lang="en-GB" sz="800" dirty="0" smtClean="0"/>
          </a:p>
          <a:p>
            <a:r>
              <a:rPr lang="en-GB" sz="2400" b="1" u="sng" dirty="0" err="1" smtClean="0">
                <a:solidFill>
                  <a:srgbClr val="0000FF"/>
                </a:solidFill>
              </a:rPr>
              <a:t>xls</a:t>
            </a:r>
            <a:r>
              <a:rPr lang="en-GB" sz="2400" b="1" dirty="0" smtClean="0">
                <a:solidFill>
                  <a:srgbClr val="0000FF"/>
                </a:solidFill>
              </a:rPr>
              <a:t>, </a:t>
            </a:r>
            <a:r>
              <a:rPr lang="en-GB" sz="2400" b="1" u="sng" dirty="0" err="1" smtClean="0">
                <a:solidFill>
                  <a:srgbClr val="0000FF"/>
                </a:solidFill>
              </a:rPr>
              <a:t>docx</a:t>
            </a:r>
            <a:r>
              <a:rPr lang="en-GB" sz="2400" b="1" dirty="0" smtClean="0">
                <a:solidFill>
                  <a:srgbClr val="0000FF"/>
                </a:solidFill>
              </a:rPr>
              <a:t>, etc.</a:t>
            </a:r>
            <a:r>
              <a:rPr lang="en-GB" sz="2400" dirty="0" smtClean="0">
                <a:solidFill>
                  <a:srgbClr val="000000"/>
                </a:solidFill>
              </a:rPr>
              <a:t> Proprietary formats from common software tools</a:t>
            </a:r>
            <a:endParaRPr lang="en-GB" sz="2400" b="1" dirty="0" smtClean="0">
              <a:solidFill>
                <a:srgbClr val="0000FF"/>
              </a:solidFill>
            </a:endParaRPr>
          </a:p>
          <a:p>
            <a:endParaRPr lang="en-GB" sz="1400" dirty="0"/>
          </a:p>
          <a:p>
            <a:pPr algn="ctr"/>
            <a:r>
              <a:rPr lang="en-GB" sz="2800" b="1" dirty="0" smtClean="0">
                <a:solidFill>
                  <a:srgbClr val="FF0000"/>
                </a:solidFill>
              </a:rPr>
              <a:t>Steer clear of proprietary and bespoke formats for long term data storage!!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09700" y="260648"/>
            <a:ext cx="36721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3200" b="1" dirty="0" smtClean="0">
                <a:latin typeface="Arial Rounded MT Bold" panose="020F0704030504030204" pitchFamily="34" charset="0"/>
              </a:rPr>
              <a:t>Other file </a:t>
            </a:r>
            <a:r>
              <a:rPr lang="en-US" altLang="en-US" sz="3200" b="1" dirty="0">
                <a:latin typeface="Arial Rounded MT Bold" panose="020F0704030504030204" pitchFamily="34" charset="0"/>
              </a:rPr>
              <a:t>f</a:t>
            </a:r>
            <a:r>
              <a:rPr lang="en-US" altLang="en-US" sz="3200" b="1" dirty="0" smtClean="0">
                <a:latin typeface="Arial Rounded MT Bold" panose="020F0704030504030204" pitchFamily="34" charset="0"/>
              </a:rPr>
              <a:t>ormats</a:t>
            </a:r>
            <a:endParaRPr lang="en-US" altLang="en-US" sz="3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64381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15616" y="476672"/>
            <a:ext cx="6910859" cy="493712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lnSpc>
                <a:spcPct val="91000"/>
              </a:lnSpc>
              <a:defRPr/>
            </a:pPr>
            <a:r>
              <a:rPr lang="en-GB" sz="3200" b="1" kern="0" dirty="0">
                <a:latin typeface="Arial Rounded MT Bold" panose="020F0704030504030204" pitchFamily="34" charset="0"/>
                <a:ea typeface="+mj-ea"/>
                <a:cs typeface="+mj-cs"/>
              </a:rPr>
              <a:t>Creating a dataset is hard work!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55576" y="4715852"/>
            <a:ext cx="813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GB" altLang="en-US" b="1" dirty="0">
                <a:solidFill>
                  <a:schemeClr val="accent5"/>
                </a:solidFill>
              </a:rPr>
              <a:t>"Piled Higher and Deeper" by Jorge </a:t>
            </a:r>
            <a:r>
              <a:rPr lang="en-GB" altLang="en-US" b="1" dirty="0" smtClean="0">
                <a:solidFill>
                  <a:schemeClr val="accent5"/>
                </a:solidFill>
              </a:rPr>
              <a:t>Cham www.phdcomics.com</a:t>
            </a:r>
            <a:endParaRPr lang="en-GB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8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2956576"/>
            <a:ext cx="4032448" cy="54443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3600" b="1" dirty="0" smtClean="0">
                <a:latin typeface="Arial Rounded MT Bold" panose="020F0704030504030204" pitchFamily="34" charset="0"/>
              </a:rPr>
              <a:t>Metadata</a:t>
            </a:r>
            <a:endParaRPr lang="en-GB" sz="3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1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060848"/>
            <a:ext cx="6120680" cy="36317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endParaRPr lang="en-GB" sz="3600" b="1" dirty="0" smtClean="0">
              <a:solidFill>
                <a:srgbClr val="FF000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FF0000"/>
                </a:solidFill>
              </a:rPr>
              <a:t>Who</a:t>
            </a:r>
            <a:r>
              <a:rPr lang="en-GB" sz="2400" b="1" dirty="0">
                <a:solidFill>
                  <a:srgbClr val="FF0000"/>
                </a:solidFill>
              </a:rPr>
              <a:t> </a:t>
            </a:r>
            <a:r>
              <a:rPr lang="en-GB" sz="2800" dirty="0" smtClean="0"/>
              <a:t>produced the data?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</a:rPr>
              <a:t>How</a:t>
            </a:r>
            <a:r>
              <a:rPr lang="en-GB" sz="2800" b="1" dirty="0" smtClean="0"/>
              <a:t> </a:t>
            </a:r>
            <a:r>
              <a:rPr lang="en-GB" sz="2800" dirty="0" smtClean="0"/>
              <a:t>was it done?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rgbClr val="80008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800080"/>
                </a:solidFill>
              </a:rPr>
              <a:t>Why</a:t>
            </a:r>
            <a:r>
              <a:rPr lang="en-GB" sz="3600" b="1" dirty="0" smtClean="0">
                <a:solidFill>
                  <a:srgbClr val="800080"/>
                </a:solidFill>
              </a:rPr>
              <a:t> </a:t>
            </a:r>
            <a:r>
              <a:rPr lang="en-GB" sz="2800" dirty="0" smtClean="0"/>
              <a:t>was it done?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rgbClr val="00660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006600"/>
                </a:solidFill>
              </a:rPr>
              <a:t>When </a:t>
            </a:r>
            <a:r>
              <a:rPr lang="en-GB" sz="2800" dirty="0" smtClean="0"/>
              <a:t>was it produced?</a:t>
            </a:r>
          </a:p>
          <a:p>
            <a:pPr>
              <a:lnSpc>
                <a:spcPts val="2320"/>
              </a:lnSpc>
            </a:pPr>
            <a:endParaRPr lang="en-GB" sz="2800" dirty="0"/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GB" sz="2800" dirty="0" smtClean="0"/>
              <a:t> does the data relate to?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rgbClr val="00206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FF66FF"/>
                </a:solidFill>
              </a:rPr>
              <a:t>What</a:t>
            </a:r>
            <a:r>
              <a:rPr lang="en-GB" sz="32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800" dirty="0" smtClean="0"/>
              <a:t>are the data?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23628" y="1052736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Rounded MT Bold" panose="020F0704030504030204" pitchFamily="34" charset="0"/>
              </a:rPr>
              <a:t>Metadata – Data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26204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1620" y="26064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Rounded MT Bold" panose="020F0704030504030204" pitchFamily="34" charset="0"/>
              </a:rPr>
              <a:t>Metadata – Data about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712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FF0000"/>
                </a:solidFill>
              </a:rPr>
              <a:t>Discovery metadata</a:t>
            </a:r>
            <a:r>
              <a:rPr lang="en-GB" sz="2800" dirty="0" smtClean="0"/>
              <a:t> – enable the data to be found, e.g. experiment name, date, geographical area</a:t>
            </a:r>
          </a:p>
          <a:p>
            <a:endParaRPr lang="en-GB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/>
              <a:t>Browse metadata </a:t>
            </a:r>
            <a:r>
              <a:rPr lang="en-GB" sz="2800" dirty="0" smtClean="0"/>
              <a:t>– more detailed metadata, e.g., what variables were observed/modelled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>
                <a:solidFill>
                  <a:srgbClr val="FF0000"/>
                </a:solidFill>
              </a:rPr>
              <a:t>Usage metadata </a:t>
            </a:r>
            <a:r>
              <a:rPr lang="en-GB" sz="2800" dirty="0" smtClean="0"/>
              <a:t>– highly detailed e.g. variable names, units, precise coordinates, processing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/>
              <a:t>Citation metadata </a:t>
            </a:r>
            <a:r>
              <a:rPr lang="en-GB" sz="2800" dirty="0" smtClean="0"/>
              <a:t>– e.g. links to academic papers citing the data, post fact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 smtClean="0"/>
              <a:t>‘Extra’ metadata </a:t>
            </a:r>
            <a:r>
              <a:rPr lang="en-GB" sz="2800" dirty="0" smtClean="0"/>
              <a:t>– e.g. detailed metadata about the instrument used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5379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226" y="348499"/>
            <a:ext cx="5202024" cy="646592"/>
          </a:xfrm>
        </p:spPr>
        <p:txBody>
          <a:bodyPr/>
          <a:lstStyle/>
          <a:p>
            <a:r>
              <a:rPr lang="en-GB" b="1" dirty="0" smtClean="0">
                <a:latin typeface="Arial Rounded MT Bold" panose="020F0704030504030204" pitchFamily="34" charset="0"/>
              </a:rPr>
              <a:t>Discovery</a:t>
            </a:r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metadata (1)</a:t>
            </a:r>
            <a:endParaRPr lang="en-GB" sz="32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7544" y="1427770"/>
            <a:ext cx="5282104" cy="2169374"/>
            <a:chOff x="464931" y="1369494"/>
            <a:chExt cx="5282104" cy="21693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13656"/>
            <a:stretch/>
          </p:blipFill>
          <p:spPr>
            <a:xfrm>
              <a:off x="3396965" y="1369494"/>
              <a:ext cx="2350070" cy="216937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64931" y="1628800"/>
              <a:ext cx="41070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I want to find a library book on Python programming… </a:t>
              </a:r>
              <a:endParaRPr lang="en-GB" sz="2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27783" y="3908827"/>
            <a:ext cx="5692011" cy="1596850"/>
            <a:chOff x="683568" y="4142249"/>
            <a:chExt cx="5692011" cy="1596850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4230199"/>
              <a:ext cx="42169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…I can search the library catalogue for “python”…</a:t>
              </a:r>
              <a:endParaRPr lang="en-GB" sz="28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142249"/>
              <a:ext cx="1803579" cy="1596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39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996" y="400149"/>
            <a:ext cx="5202024" cy="646592"/>
          </a:xfrm>
        </p:spPr>
        <p:txBody>
          <a:bodyPr/>
          <a:lstStyle/>
          <a:p>
            <a:r>
              <a:rPr lang="en-GB" b="1" dirty="0"/>
              <a:t> </a:t>
            </a:r>
            <a:r>
              <a:rPr lang="en-GB" b="1" dirty="0" smtClean="0">
                <a:latin typeface="Arial Rounded MT Bold" panose="020F0704030504030204" pitchFamily="34" charset="0"/>
              </a:rPr>
              <a:t>Discovery meta</a:t>
            </a:r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data (2)</a:t>
            </a:r>
            <a:endParaRPr lang="en-GB" sz="32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0136" y="1124744"/>
            <a:ext cx="8056320" cy="460851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71600" y="1665282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“Monty Python at Work”, Michael Palin. Publisher: </a:t>
            </a:r>
            <a:r>
              <a:rPr lang="en-GB" sz="2800" b="1" dirty="0" err="1" smtClean="0">
                <a:solidFill>
                  <a:schemeClr val="bg1"/>
                </a:solidFill>
              </a:rPr>
              <a:t>Hern</a:t>
            </a:r>
            <a:r>
              <a:rPr lang="en-GB" sz="2800" b="1" dirty="0" smtClean="0">
                <a:solidFill>
                  <a:schemeClr val="bg1"/>
                </a:solidFill>
              </a:rPr>
              <a:t> Books. TV Comedy.</a:t>
            </a:r>
          </a:p>
          <a:p>
            <a:endParaRPr lang="en-GB" sz="2800" b="1" dirty="0">
              <a:solidFill>
                <a:schemeClr val="bg1"/>
              </a:solidFill>
            </a:endParaRPr>
          </a:p>
          <a:p>
            <a:r>
              <a:rPr lang="en-GB" sz="2800" b="1" dirty="0" smtClean="0">
                <a:solidFill>
                  <a:schemeClr val="bg1"/>
                </a:solidFill>
              </a:rPr>
              <a:t>“Learning Python”, Mark Lutz. Publisher:  O’ Reilly. Computer Programming.</a:t>
            </a:r>
          </a:p>
          <a:p>
            <a:endParaRPr lang="en-GB" sz="2800" b="1" dirty="0">
              <a:solidFill>
                <a:schemeClr val="bg1"/>
              </a:solidFill>
            </a:endParaRPr>
          </a:p>
          <a:p>
            <a:r>
              <a:rPr lang="en-GB" sz="2800" b="1" dirty="0" smtClean="0">
                <a:solidFill>
                  <a:schemeClr val="bg1"/>
                </a:solidFill>
              </a:rPr>
              <a:t>“</a:t>
            </a:r>
            <a:r>
              <a:rPr lang="en-GB" sz="2800" b="1" dirty="0">
                <a:solidFill>
                  <a:schemeClr val="bg1"/>
                </a:solidFill>
              </a:rPr>
              <a:t>Ball Pythons: Caring For Your New Pet (Reptile Care Guides</a:t>
            </a:r>
            <a:r>
              <a:rPr lang="en-GB" sz="2800" b="1" dirty="0" smtClean="0">
                <a:solidFill>
                  <a:schemeClr val="bg1"/>
                </a:solidFill>
              </a:rPr>
              <a:t>)”, Casey Watkins. Publisher: </a:t>
            </a:r>
            <a:r>
              <a:rPr lang="en-GB" sz="2800" b="1" dirty="0" err="1" smtClean="0">
                <a:solidFill>
                  <a:schemeClr val="bg1"/>
                </a:solidFill>
              </a:rPr>
              <a:t>TokaySEO</a:t>
            </a:r>
            <a:r>
              <a:rPr lang="en-GB" sz="2800" b="1" dirty="0" smtClean="0">
                <a:solidFill>
                  <a:schemeClr val="bg1"/>
                </a:solidFill>
              </a:rPr>
              <a:t>. Animal care.</a:t>
            </a:r>
          </a:p>
        </p:txBody>
      </p:sp>
    </p:spTree>
    <p:extLst>
      <p:ext uri="{BB962C8B-B14F-4D97-AF65-F5344CB8AC3E}">
        <p14:creationId xmlns:p14="http://schemas.microsoft.com/office/powerpoint/2010/main" val="11651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97931"/>
            <a:ext cx="5184576" cy="646592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Discovery metadata (3)</a:t>
            </a:r>
            <a:endParaRPr lang="en-GB" sz="32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443" y="3068960"/>
            <a:ext cx="1847850" cy="2466975"/>
          </a:xfrm>
        </p:spPr>
      </p:pic>
      <p:grpSp>
        <p:nvGrpSpPr>
          <p:cNvPr id="5" name="Group 4"/>
          <p:cNvGrpSpPr/>
          <p:nvPr/>
        </p:nvGrpSpPr>
        <p:grpSpPr>
          <a:xfrm>
            <a:off x="755576" y="1872201"/>
            <a:ext cx="5832648" cy="3508632"/>
            <a:chOff x="1181547" y="3134955"/>
            <a:chExt cx="5832648" cy="3508632"/>
          </a:xfrm>
        </p:grpSpPr>
        <p:sp>
          <p:nvSpPr>
            <p:cNvPr id="3" name="Rounded Rectangle 2"/>
            <p:cNvSpPr/>
            <p:nvPr/>
          </p:nvSpPr>
          <p:spPr>
            <a:xfrm>
              <a:off x="1181547" y="3134955"/>
              <a:ext cx="5832648" cy="3508632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680" y="3550443"/>
              <a:ext cx="504056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</a:rPr>
                <a:t>“Learning Python”, Mark Lutz. Publisher:  O’ </a:t>
              </a:r>
              <a:r>
                <a:rPr lang="en-GB" sz="2800" b="1" dirty="0" smtClean="0">
                  <a:solidFill>
                    <a:schemeClr val="bg1"/>
                  </a:solidFill>
                </a:rPr>
                <a:t>Reilly.</a:t>
              </a:r>
            </a:p>
            <a:p>
              <a:endParaRPr lang="en-GB" sz="2800" b="1" dirty="0">
                <a:solidFill>
                  <a:schemeClr val="bg1"/>
                </a:solidFill>
              </a:endParaRPr>
            </a:p>
            <a:p>
              <a:r>
                <a:rPr lang="en-GB" sz="2800" b="1" dirty="0" smtClean="0">
                  <a:solidFill>
                    <a:schemeClr val="bg1"/>
                  </a:solidFill>
                </a:rPr>
                <a:t>2015, 382 pp, Computer Science, Shelf Mark 3L52,</a:t>
              </a:r>
              <a:r>
                <a:rPr lang="en-GB" sz="2800" b="1" dirty="0">
                  <a:solidFill>
                    <a:schemeClr val="bg1"/>
                  </a:solidFill>
                </a:rPr>
                <a:t> </a:t>
              </a:r>
              <a:r>
                <a:rPr lang="en-GB" sz="2800" b="1" dirty="0" smtClean="0">
                  <a:solidFill>
                    <a:schemeClr val="bg1"/>
                  </a:solidFill>
                </a:rPr>
                <a:t> Dewey: 00532.44.3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99592" y="1196752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… I refine my search to “Learn python” …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795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83" y="745033"/>
            <a:ext cx="8055712" cy="53799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083" y="44624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Rounded MT Bold" panose="020F0704030504030204" pitchFamily="34" charset="0"/>
              </a:rPr>
              <a:t>http://catalogue.ceda.ac.uk</a:t>
            </a:r>
            <a:endParaRPr lang="en-GB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745033"/>
            <a:ext cx="8064896" cy="5379917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80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552" y="2996952"/>
            <a:ext cx="8226360" cy="5760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3600" b="1" dirty="0" smtClean="0">
                <a:latin typeface="Arial Rounded MT Bold" panose="020F0704030504030204" pitchFamily="34" charset="0"/>
              </a:rPr>
              <a:t>Usage Metadata</a:t>
            </a:r>
          </a:p>
        </p:txBody>
      </p:sp>
    </p:spTree>
    <p:extLst>
      <p:ext uri="{BB962C8B-B14F-4D97-AF65-F5344CB8AC3E}">
        <p14:creationId xmlns:p14="http://schemas.microsoft.com/office/powerpoint/2010/main" val="310778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214313" y="4214813"/>
            <a:ext cx="6500812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sz="2000" b="1" dirty="0">
                <a:solidFill>
                  <a:schemeClr val="tx1"/>
                </a:solidFill>
              </a:rPr>
              <a:t>What is known about this file?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2000" b="1" dirty="0" err="1">
                <a:solidFill>
                  <a:schemeClr val="tx1"/>
                </a:solidFill>
              </a:rPr>
              <a:t>sw</a:t>
            </a:r>
            <a:r>
              <a:rPr lang="en-GB" altLang="en-US" dirty="0">
                <a:solidFill>
                  <a:schemeClr val="tx1"/>
                </a:solidFill>
              </a:rPr>
              <a:t> indicates that the file contains "surface" wind data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(i.e. speed and direction) from the location </a:t>
            </a:r>
            <a:r>
              <a:rPr lang="en-GB" altLang="en-US" dirty="0" err="1">
                <a:solidFill>
                  <a:schemeClr val="tx1"/>
                </a:solidFill>
              </a:rPr>
              <a:t>Frongoch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2000" b="1" dirty="0">
                <a:solidFill>
                  <a:schemeClr val="tx1"/>
                </a:solidFill>
              </a:rPr>
              <a:t>010203</a:t>
            </a:r>
            <a:r>
              <a:rPr lang="en-GB" altLang="en-US" dirty="0">
                <a:solidFill>
                  <a:schemeClr val="tx1"/>
                </a:solidFill>
              </a:rPr>
              <a:t> represents the date in YYMMDD format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5869565" y="4164817"/>
            <a:ext cx="3214687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1st February 2003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(British convention)</a:t>
            </a:r>
          </a:p>
          <a:p>
            <a:pPr eaLnBrk="1" hangingPunct="1"/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>2nd January 2003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(North American convention)</a:t>
            </a:r>
          </a:p>
          <a:p>
            <a:pPr eaLnBrk="1" hangingPunct="1"/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>3rd February 2001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(Swedish convention)</a:t>
            </a:r>
          </a:p>
        </p:txBody>
      </p:sp>
    </p:spTree>
    <p:extLst>
      <p:ext uri="{BB962C8B-B14F-4D97-AF65-F5344CB8AC3E}">
        <p14:creationId xmlns:p14="http://schemas.microsoft.com/office/powerpoint/2010/main" val="12041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0" y="4071938"/>
            <a:ext cx="8786813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sz="2000" b="1">
                <a:solidFill>
                  <a:schemeClr val="tx1"/>
                </a:solidFill>
              </a:rPr>
              <a:t>What can we guess?</a:t>
            </a:r>
          </a:p>
          <a:p>
            <a:pPr eaLnBrk="1" hangingPunct="1">
              <a:buFont typeface="Arial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Values are clearly arranged in pairs </a:t>
            </a:r>
          </a:p>
          <a:p>
            <a:pPr lvl="1" eaLnBrk="1" hangingPunct="1"/>
            <a:r>
              <a:rPr lang="en-GB" altLang="en-US">
                <a:solidFill>
                  <a:schemeClr val="tx1"/>
                </a:solidFill>
              </a:rPr>
              <a:t>1st value of pair (e.g. 4.31) must represent speed - probably in units of m s</a:t>
            </a:r>
            <a:r>
              <a:rPr lang="en-GB" altLang="en-US" baseline="30000">
                <a:solidFill>
                  <a:schemeClr val="tx1"/>
                </a:solidFill>
              </a:rPr>
              <a:t>-1</a:t>
            </a:r>
            <a:r>
              <a:rPr lang="en-GB" altLang="en-US">
                <a:solidFill>
                  <a:schemeClr val="tx1"/>
                </a:solidFill>
              </a:rPr>
              <a:t/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2nd value of pair (e.g. 155.3) must represent direction - probably in units of ° from North (but meteorological or vector convention?)</a:t>
            </a:r>
          </a:p>
          <a:p>
            <a:pPr eaLnBrk="1" hangingPunct="1">
              <a:buFont typeface="Arial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240 lines, each with 6 columns, each with a pair of values =&gt; 1440 pairs of values</a:t>
            </a:r>
          </a:p>
          <a:p>
            <a:pPr eaLnBrk="1" hangingPunct="1">
              <a:buFont typeface="Arial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There are 1440 minutes in a day =&gt; 1 minute sampling </a:t>
            </a:r>
          </a:p>
          <a:p>
            <a:pPr eaLnBrk="1" hangingPunct="1"/>
            <a:endParaRPr lang="en-GB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5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1" y="1786114"/>
            <a:ext cx="7820133" cy="36030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1" y="476672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Rounded MT Bold" panose="020F0704030504030204" pitchFamily="34" charset="0"/>
              </a:rPr>
              <a:t>IPCC global mean surface temperature projections</a:t>
            </a:r>
            <a:endParaRPr lang="en-GB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562059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IPCC Working Group I, 5</a:t>
            </a:r>
            <a:r>
              <a:rPr lang="en-GB" b="1" baseline="30000" dirty="0" smtClean="0"/>
              <a:t>th</a:t>
            </a:r>
            <a:r>
              <a:rPr lang="en-GB" b="1" dirty="0" smtClean="0"/>
              <a:t> Assessment Report, Chapter 11, Figure 25.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032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0" y="4143375"/>
            <a:ext cx="91440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sz="2000" b="1">
                <a:solidFill>
                  <a:schemeClr val="tx1"/>
                </a:solidFill>
              </a:rPr>
              <a:t>In which order should we read the data?</a:t>
            </a:r>
          </a:p>
          <a:p>
            <a:pPr eaLnBrk="1" hangingPunct="1"/>
            <a:r>
              <a:rPr lang="en-GB" altLang="en-US">
                <a:solidFill>
                  <a:schemeClr val="tx1"/>
                </a:solidFill>
              </a:rPr>
              <a:t>Column by column and then row by row or </a:t>
            </a:r>
            <a:r>
              <a:rPr lang="en-GB" altLang="en-US" i="1">
                <a:solidFill>
                  <a:schemeClr val="tx1"/>
                </a:solidFill>
              </a:rPr>
              <a:t>vice versa</a:t>
            </a:r>
            <a:r>
              <a:rPr lang="en-GB" altLang="en-US">
                <a:solidFill>
                  <a:schemeClr val="tx1"/>
                </a:solidFill>
              </a:rPr>
              <a:t>? </a:t>
            </a:r>
          </a:p>
          <a:p>
            <a:pPr eaLnBrk="1" hangingPunct="1"/>
            <a:r>
              <a:rPr lang="en-GB" altLang="en-US">
                <a:solidFill>
                  <a:schemeClr val="tx1"/>
                </a:solidFill>
              </a:rPr>
              <a:t>	Try both ways and plot time series of the speed and direction data </a:t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	There should be no sharp discontinuities in speed or direction</a:t>
            </a:r>
          </a:p>
          <a:p>
            <a:pPr eaLnBrk="1" hangingPunct="1"/>
            <a:r>
              <a:rPr lang="en-GB" altLang="en-US" sz="800">
                <a:solidFill>
                  <a:schemeClr val="tx1"/>
                </a:solidFill>
              </a:rPr>
              <a:t> </a:t>
            </a:r>
            <a:r>
              <a:rPr lang="en-GB" altLang="en-US">
                <a:solidFill>
                  <a:schemeClr val="tx1"/>
                </a:solidFill>
              </a:rPr>
              <a:t/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Vector (i.e. towards which the wind is blowing) or meteorological direction? </a:t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	Compare with synoptic pressure maps or MST radar data</a:t>
            </a:r>
          </a:p>
          <a:p>
            <a:pPr eaLnBrk="1" hangingPunct="1"/>
            <a:endParaRPr lang="en-GB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0" y="4143375"/>
            <a:ext cx="91440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It is often possible to "decode" ASCII files in this way, it is much more difficult for binary.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8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No-one will be prepared to make this effort unless they have a strong need for the data.</a:t>
            </a:r>
            <a:br>
              <a:rPr lang="en-GB" altLang="en-US" dirty="0">
                <a:solidFill>
                  <a:schemeClr val="tx1"/>
                </a:solidFill>
              </a:rPr>
            </a:br>
            <a:endParaRPr lang="en-GB" altLang="en-US" sz="800" dirty="0">
              <a:solidFill>
                <a:schemeClr val="tx1"/>
              </a:solidFill>
            </a:endParaRP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The data will becomes useless if the file name is changed - the date information is not recorded anywhere else.</a:t>
            </a:r>
          </a:p>
          <a:p>
            <a:pPr eaLnBrk="1" hangingPunct="1"/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>Even if the data can be read, they may be of little scientific value unless something is known about: the type of instrument used, where it was located &amp; how it was operated.</a:t>
            </a:r>
            <a:r>
              <a:rPr lang="en-GB" altLang="en-US" dirty="0"/>
              <a:t/>
            </a:r>
            <a:br>
              <a:rPr lang="en-GB" altLang="en-US" dirty="0"/>
            </a:br>
            <a:endParaRPr lang="en-GB" altLang="en-US" dirty="0"/>
          </a:p>
          <a:p>
            <a:pPr eaLnBrk="1" hangingPunct="1"/>
            <a:endParaRPr lang="en-GB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3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3" y="721382"/>
            <a:ext cx="882993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global attributes: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verbose_metadata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Free text description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file_version_number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data_year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2008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data_month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data_day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dimensions: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en-GB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1440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variables: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longitude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degrees_east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latitude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degrees_north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altitude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(time)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seconds since 2008-01-14 00:00:00 +00:00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mean_wind_speed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(time)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 s-1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coordinates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latitude longitude altitude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cell_methods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time: minimum (interval: 3 s)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missing_value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99.9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short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mean_wind_direction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(time)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degree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coordinates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latitude longitude altitude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cell_methods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time: minimum (interval: 3 s)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missing_value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999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5856" y="83417"/>
            <a:ext cx="6500812" cy="596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dirty="0">
                <a:solidFill>
                  <a:schemeClr val="tx1"/>
                </a:solidFill>
                <a:latin typeface="+mj-lt"/>
              </a:rPr>
              <a:t>The partial contents of file </a:t>
            </a:r>
          </a:p>
          <a:p>
            <a:pPr algn="r">
              <a:defRPr/>
            </a:pPr>
            <a:r>
              <a:rPr lang="en-GB" dirty="0">
                <a:solidFill>
                  <a:schemeClr val="tx1"/>
                </a:solidFill>
                <a:latin typeface="+mj-lt"/>
              </a:rPr>
              <a:t>nerc-mstrf-wind-sensors_capel-dewi_20080114_wxt510.nc</a:t>
            </a:r>
          </a:p>
        </p:txBody>
      </p:sp>
    </p:spTree>
    <p:extLst>
      <p:ext uri="{BB962C8B-B14F-4D97-AF65-F5344CB8AC3E}">
        <p14:creationId xmlns:p14="http://schemas.microsoft.com/office/powerpoint/2010/main" val="15286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2998693"/>
            <a:ext cx="674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>
                <a:latin typeface="Arial Rounded MT Bold" panose="020F0704030504030204" pitchFamily="34" charset="0"/>
              </a:rPr>
              <a:t>But why go to all this trouble?</a:t>
            </a:r>
            <a:endParaRPr lang="en-GB" sz="3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008050" y="365492"/>
            <a:ext cx="7199337" cy="493713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It’s ok, I’ll just do regular backups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82588"/>
            <a:ext cx="27463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9388" y="4221163"/>
            <a:ext cx="885666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These documents have been preserved for thousands of years!</a:t>
            </a:r>
          </a:p>
          <a:p>
            <a:pPr>
              <a:buFont typeface="Times New Roman" pitchFamily="18" charset="0"/>
              <a:buNone/>
            </a:pPr>
            <a:r>
              <a:rPr lang="en-GB" sz="2400" dirty="0" smtClean="0">
                <a:solidFill>
                  <a:srgbClr val="000000"/>
                </a:solidFill>
              </a:rPr>
              <a:t>But they’ve both been translated many times, with different meanings each time.</a:t>
            </a:r>
          </a:p>
          <a:p>
            <a:pPr>
              <a:buFont typeface="Times New Roman" pitchFamily="18" charset="0"/>
              <a:buNone/>
            </a:pPr>
            <a:endParaRPr lang="en-GB" sz="800" dirty="0" smtClean="0">
              <a:solidFill>
                <a:srgbClr val="000000"/>
              </a:solidFill>
            </a:endParaRPr>
          </a:p>
          <a:p>
            <a:pPr algn="ctr">
              <a:buFont typeface="Times New Roman" pitchFamily="18" charset="0"/>
              <a:buNone/>
            </a:pPr>
            <a:r>
              <a:rPr lang="en-GB" sz="2400" b="1" dirty="0" smtClean="0"/>
              <a:t>Data preservation is not enough: we need to </a:t>
            </a:r>
            <a:r>
              <a:rPr lang="en-GB" sz="2400" b="1" dirty="0">
                <a:solidFill>
                  <a:srgbClr val="FF0000"/>
                </a:solidFill>
              </a:rPr>
              <a:t>a</a:t>
            </a:r>
            <a:r>
              <a:rPr lang="en-GB" sz="2400" b="1" dirty="0" smtClean="0">
                <a:solidFill>
                  <a:srgbClr val="FF0000"/>
                </a:solidFill>
              </a:rPr>
              <a:t>ctively curate</a:t>
            </a:r>
            <a:r>
              <a:rPr lang="en-GB" sz="2400" b="1" dirty="0" smtClean="0"/>
              <a:t> to preserve Information.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175250" y="1059805"/>
            <a:ext cx="2828925" cy="3089275"/>
            <a:chOff x="5175250" y="980728"/>
            <a:chExt cx="2828925" cy="3089839"/>
          </a:xfrm>
        </p:grpSpPr>
        <p:pic>
          <p:nvPicPr>
            <p:cNvPr id="307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250" y="980728"/>
              <a:ext cx="2828925" cy="276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7" name="Rectangle 6"/>
            <p:cNvSpPr>
              <a:spLocks noChangeArrowheads="1"/>
            </p:cNvSpPr>
            <p:nvPr/>
          </p:nvSpPr>
          <p:spPr bwMode="auto">
            <a:xfrm>
              <a:off x="5508104" y="3768942"/>
              <a:ext cx="20193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Times New Roman" pitchFamily="18" charset="0"/>
                <a:buNone/>
              </a:pPr>
              <a:r>
                <a:rPr lang="en-GB" sz="1400" smtClean="0">
                  <a:solidFill>
                    <a:srgbClr val="000000"/>
                  </a:solidFill>
                </a:rPr>
                <a:t>Phaistos Disk, 1700BC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4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304" y="424317"/>
            <a:ext cx="5152472" cy="502576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3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Increasing Data Impact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7240"/>
            <a:ext cx="8663880" cy="5186056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GB" sz="2800" b="1" dirty="0" smtClean="0"/>
              <a:t>Good data and metadata formats...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Help to guarantee unambiguous content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Permit metadata harvesting from the data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Ensure future users can open data files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2400" dirty="0" smtClean="0"/>
              <a:t>How future proof is an Excel spread sheet?</a:t>
            </a:r>
            <a:endParaRPr lang="en-GB" sz="2400" dirty="0"/>
          </a:p>
          <a:p>
            <a:pPr marL="5742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Enable data to be cited (DOI)</a:t>
            </a:r>
          </a:p>
          <a:p>
            <a:pPr marL="5742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And let the scientists concentrate on doing science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GB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4931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276872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How NOT to manage your data…</a:t>
            </a:r>
            <a:endParaRPr lang="en-GB" sz="3200" dirty="0"/>
          </a:p>
          <a:p>
            <a:r>
              <a:rPr lang="en-GB" sz="3200" u="sng" dirty="0">
                <a:solidFill>
                  <a:srgbClr val="0070C0"/>
                </a:solidFill>
              </a:rPr>
              <a:t>https://www.youtube.com/watch?v=N2zK3sAtr-4</a:t>
            </a:r>
          </a:p>
        </p:txBody>
      </p:sp>
    </p:spTree>
    <p:extLst>
      <p:ext uri="{BB962C8B-B14F-4D97-AF65-F5344CB8AC3E}">
        <p14:creationId xmlns:p14="http://schemas.microsoft.com/office/powerpoint/2010/main" val="421378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69953" y="309215"/>
            <a:ext cx="5184576" cy="671513"/>
          </a:xfrm>
        </p:spPr>
        <p:txBody>
          <a:bodyPr>
            <a:normAutofit fontScale="90000"/>
          </a:bodyPr>
          <a:lstStyle/>
          <a:p>
            <a:r>
              <a:rPr lang="en-GB" sz="32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Why archive data anyway</a:t>
            </a:r>
            <a:r>
              <a:rPr lang="en-GB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?</a:t>
            </a:r>
            <a:endParaRPr lang="en-GB" dirty="0" smtClean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9699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3202"/>
            <a:ext cx="8621442" cy="373595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539552" y="5075892"/>
            <a:ext cx="78488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Times New Roman" pitchFamily="18" charset="0"/>
              <a:buNone/>
            </a:pPr>
            <a:r>
              <a:rPr lang="en-GB" dirty="0" smtClean="0">
                <a:solidFill>
                  <a:srgbClr val="0000FF"/>
                </a:solidFill>
              </a:rPr>
              <a:t>"Piled Higher and Deeper" by Jorge Cham www.phdcomics.com</a:t>
            </a:r>
          </a:p>
        </p:txBody>
      </p:sp>
    </p:spTree>
    <p:extLst>
      <p:ext uri="{BB962C8B-B14F-4D97-AF65-F5344CB8AC3E}">
        <p14:creationId xmlns:p14="http://schemas.microsoft.com/office/powerpoint/2010/main" val="116288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822" y="1642556"/>
            <a:ext cx="83426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Data can be expensive, even impossible, to reproduce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As scientists we need to be able to analyse and re-analyse 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need a systematic, automated approach to handle large data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need to share our data with collaborators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want to compare with data produced by other researchers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404664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Rounded MT Bold" panose="020F0704030504030204" pitchFamily="34" charset="0"/>
              </a:rPr>
              <a:t>Reasons to care about good data management (1)</a:t>
            </a:r>
            <a:endParaRPr lang="en-GB" sz="3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822" y="1642556"/>
            <a:ext cx="83426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want to archive our data for long term preservation (often a funding requirement)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want our work to be cited in other studies to gain academic 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FF0000"/>
                </a:solidFill>
                <a:latin typeface="+mj-lt"/>
              </a:rPr>
              <a:t>W</a:t>
            </a:r>
            <a:r>
              <a:rPr lang="en-GB" sz="2800" b="1" dirty="0" smtClean="0">
                <a:solidFill>
                  <a:srgbClr val="FF0000"/>
                </a:solidFill>
                <a:latin typeface="+mj-lt"/>
              </a:rPr>
              <a:t>e need robust and efficient methods of reading, writing, storing, moving, finding and citing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404664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Arial Rounded MT Bold" panose="020F0704030504030204" pitchFamily="34" charset="0"/>
              </a:rPr>
              <a:t>Reasons to care about good data management (2)</a:t>
            </a:r>
            <a:endParaRPr lang="en-GB" sz="3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6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408" y="324145"/>
            <a:ext cx="6840760" cy="504056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Automating data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8314456" cy="47525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Wherever possible we use:</a:t>
            </a:r>
          </a:p>
          <a:p>
            <a:pPr marL="0" indent="0">
              <a:buNone/>
            </a:pP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                      common software tools</a:t>
            </a:r>
          </a:p>
          <a:p>
            <a:endParaRPr lang="en-GB" sz="16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</a:t>
            </a:r>
            <a:r>
              <a:rPr lang="en-GB" sz="2800" dirty="0" smtClean="0">
                <a:latin typeface="+mj-lt"/>
              </a:rPr>
              <a:t>hich are designed to work with</a:t>
            </a:r>
          </a:p>
          <a:p>
            <a:pPr marL="0" indent="0">
              <a:buNone/>
            </a:pP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                      standard file </a:t>
            </a:r>
            <a:r>
              <a:rPr lang="en-GB" sz="2800" dirty="0">
                <a:latin typeface="+mj-lt"/>
              </a:rPr>
              <a:t>f</a:t>
            </a:r>
            <a:r>
              <a:rPr lang="en-GB" sz="2800" dirty="0" smtClean="0">
                <a:latin typeface="+mj-lt"/>
              </a:rPr>
              <a:t>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</a:t>
            </a:r>
            <a:r>
              <a:rPr lang="en-GB" sz="2800" dirty="0" smtClean="0">
                <a:latin typeface="+mj-lt"/>
              </a:rPr>
              <a:t>hich in turn comply with</a:t>
            </a:r>
          </a:p>
          <a:p>
            <a:pPr marL="0" indent="0">
              <a:buNone/>
            </a:pP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                      metadata conventions</a:t>
            </a:r>
            <a:endParaRPr lang="en-GB" sz="2800" dirty="0">
              <a:latin typeface="+mj-lt"/>
            </a:endParaRPr>
          </a:p>
          <a:p>
            <a:endParaRPr lang="en-GB" sz="1400" dirty="0">
              <a:latin typeface="+mj-lt"/>
            </a:endParaRPr>
          </a:p>
          <a:p>
            <a:r>
              <a:rPr lang="en-GB" sz="2800" b="1" dirty="0" smtClean="0">
                <a:latin typeface="+mj-lt"/>
              </a:rPr>
              <a:t>It takes effort to learn these…</a:t>
            </a:r>
          </a:p>
          <a:p>
            <a:pPr marL="0" indent="0">
              <a:buNone/>
            </a:pPr>
            <a:r>
              <a:rPr lang="en-GB" sz="2800" b="1" dirty="0">
                <a:latin typeface="+mj-lt"/>
              </a:rPr>
              <a:t> </a:t>
            </a:r>
            <a:r>
              <a:rPr lang="en-GB" sz="2800" b="1" dirty="0" smtClean="0">
                <a:latin typeface="+mj-lt"/>
              </a:rPr>
              <a:t>         … but they make your life easier in the end</a:t>
            </a:r>
            <a:endParaRPr lang="en-GB" sz="2800" b="1" dirty="0">
              <a:latin typeface="+mj-l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051720" y="1700808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2051720" y="4221088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2051720" y="2996952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4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92896"/>
            <a:ext cx="8226360" cy="616440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b="1" dirty="0" smtClean="0">
                <a:latin typeface="Arial Rounded MT Bold" panose="020F0704030504030204" pitchFamily="34" charset="0"/>
              </a:rPr>
              <a:t>Standard file formats</a:t>
            </a:r>
            <a:endParaRPr lang="en-GB" sz="3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4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688" y="461480"/>
            <a:ext cx="6504625" cy="358560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Arial Rounded MT Bold" panose="020F0704030504030204" pitchFamily="34" charset="0"/>
              </a:rPr>
              <a:t>Standard file formats: ascii text</a:t>
            </a:r>
            <a:endParaRPr lang="en-GB" b="1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22" y="2351951"/>
            <a:ext cx="3910782" cy="166499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400" b="1" dirty="0" smtClean="0">
                <a:latin typeface="+mj-lt"/>
              </a:rPr>
              <a:t>$ cat shopping_list.txt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+mj-lt"/>
              </a:rPr>
              <a:t>e</a:t>
            </a:r>
            <a:r>
              <a:rPr lang="en-GB" sz="2400" dirty="0" smtClean="0">
                <a:latin typeface="+mj-lt"/>
              </a:rPr>
              <a:t>ggs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 smtClean="0">
                <a:latin typeface="+mj-lt"/>
              </a:rPr>
              <a:t>sugar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 smtClean="0">
                <a:latin typeface="+mj-lt"/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582" y="1147292"/>
            <a:ext cx="792088" cy="1008112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899592" y="1255774"/>
            <a:ext cx="504056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99592" y="1511234"/>
            <a:ext cx="504056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99592" y="1772816"/>
            <a:ext cx="504056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3357" y="1238638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s</a:t>
            </a:r>
            <a:r>
              <a:rPr lang="en-GB" sz="2400" dirty="0" smtClean="0">
                <a:latin typeface="+mj-lt"/>
              </a:rPr>
              <a:t>hopping_list.txt</a:t>
            </a:r>
            <a:endParaRPr lang="en-GB" sz="2400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98" y="2225634"/>
            <a:ext cx="3337438" cy="1923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2553" y="4149080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An ascii file seems simple and standard computer operating systems, e.g. Linux, Windows, Mac, etc. allow the user to easily create and display such files but it is still a </a:t>
            </a:r>
            <a:r>
              <a:rPr lang="en-GB" sz="2800" b="1" dirty="0" smtClean="0">
                <a:latin typeface="+mj-lt"/>
              </a:rPr>
              <a:t>binary encoded file format</a:t>
            </a:r>
            <a:endParaRPr lang="en-GB" sz="2800" b="1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9592" y="2316947"/>
            <a:ext cx="3888432" cy="173500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8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04664"/>
            <a:ext cx="5754283" cy="6165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504" y="1196752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Rounded MT Bold" panose="020F0704030504030204" pitchFamily="34" charset="0"/>
              </a:rPr>
              <a:t>ASCII Encoding table 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150859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Codes for:</a:t>
            </a:r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Lower case a – z</a:t>
            </a:r>
          </a:p>
          <a:p>
            <a:r>
              <a:rPr lang="en-GB" sz="2400" dirty="0" smtClean="0">
                <a:latin typeface="+mj-lt"/>
              </a:rPr>
              <a:t>Upper case A-Z</a:t>
            </a:r>
          </a:p>
          <a:p>
            <a:r>
              <a:rPr lang="en-GB" sz="2400" dirty="0" smtClean="0">
                <a:latin typeface="+mj-lt"/>
              </a:rPr>
              <a:t>Digits 0 – 9</a:t>
            </a:r>
          </a:p>
          <a:p>
            <a:r>
              <a:rPr lang="en-GB" sz="2400" dirty="0" smtClean="0">
                <a:latin typeface="+mj-lt"/>
              </a:rPr>
              <a:t>Punctuation !?()% etc.</a:t>
            </a:r>
          </a:p>
          <a:p>
            <a:r>
              <a:rPr lang="en-GB" sz="2400" dirty="0" smtClean="0">
                <a:latin typeface="+mj-lt"/>
              </a:rPr>
              <a:t>Terminal control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Inside the file:</a:t>
            </a:r>
          </a:p>
          <a:p>
            <a:r>
              <a:rPr lang="en-US" sz="2400" dirty="0">
                <a:latin typeface="+mj-lt"/>
              </a:rPr>
              <a:t>85 (53 in hex, 01010011 bin) is “S”. 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347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 PowerPoint Template" id="{5A76CAC8-1372-4A71-B6CF-110492D97CC5}" vid="{3820CB05-24E3-4464-A123-B07520D621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9030</TotalTime>
  <Words>1586</Words>
  <Application>Microsoft Office PowerPoint</Application>
  <PresentationFormat>On-screen Show (4:3)</PresentationFormat>
  <Paragraphs>338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Arial</vt:lpstr>
      <vt:lpstr>Arial Rounded MT Bold</vt:lpstr>
      <vt:lpstr>Calibri</vt:lpstr>
      <vt:lpstr>Courier New</vt:lpstr>
      <vt:lpstr>DejaVu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Automating data interactions</vt:lpstr>
      <vt:lpstr>PowerPoint Presentation</vt:lpstr>
      <vt:lpstr>Standard file formats: ascii text</vt:lpstr>
      <vt:lpstr>PowerPoint Presentation</vt:lpstr>
      <vt:lpstr>Ascii extensions</vt:lpstr>
      <vt:lpstr>Text file gotchas</vt:lpstr>
      <vt:lpstr>Ascii for data storage</vt:lpstr>
      <vt:lpstr>Comma separated variables</vt:lpstr>
      <vt:lpstr>BADC-CSV (1)</vt:lpstr>
      <vt:lpstr>BADC-CSV (2)</vt:lpstr>
      <vt:lpstr>CSV gotchas</vt:lpstr>
      <vt:lpstr>BADC-CSV for data storage</vt:lpstr>
      <vt:lpstr>NetCDF (.nc)</vt:lpstr>
      <vt:lpstr>PowerPoint Presentation</vt:lpstr>
      <vt:lpstr>PowerPoint Presentation</vt:lpstr>
      <vt:lpstr>PowerPoint Presentation</vt:lpstr>
      <vt:lpstr>PowerPoint Presentation</vt:lpstr>
      <vt:lpstr>Discovery metadata (1)</vt:lpstr>
      <vt:lpstr> Discovery metadata (2)</vt:lpstr>
      <vt:lpstr>Discovery metadata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It’s ok, I’ll just do regular backups</vt:lpstr>
      <vt:lpstr> Increasing Data Impact </vt:lpstr>
      <vt:lpstr>PowerPoint Presentation</vt:lpstr>
      <vt:lpstr>Why archive data anyway?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jap34</dc:creator>
  <cp:lastModifiedBy>Pamment, Alison (STFC,RAL,RALSP)</cp:lastModifiedBy>
  <cp:revision>186</cp:revision>
  <dcterms:created xsi:type="dcterms:W3CDTF">2015-03-25T14:04:00Z</dcterms:created>
  <dcterms:modified xsi:type="dcterms:W3CDTF">2019-11-12T14:33:31Z</dcterms:modified>
</cp:coreProperties>
</file>