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4" r:id="rId1"/>
  </p:sldMasterIdLst>
  <p:notesMasterIdLst>
    <p:notesMasterId r:id="rId19"/>
  </p:notesMasterIdLst>
  <p:sldIdLst>
    <p:sldId id="257" r:id="rId2"/>
    <p:sldId id="339" r:id="rId3"/>
    <p:sldId id="262" r:id="rId4"/>
    <p:sldId id="269" r:id="rId5"/>
    <p:sldId id="267" r:id="rId6"/>
    <p:sldId id="306" r:id="rId7"/>
    <p:sldId id="330" r:id="rId8"/>
    <p:sldId id="332" r:id="rId9"/>
    <p:sldId id="340" r:id="rId10"/>
    <p:sldId id="270" r:id="rId11"/>
    <p:sldId id="327" r:id="rId12"/>
    <p:sldId id="329" r:id="rId13"/>
    <p:sldId id="287" r:id="rId14"/>
    <p:sldId id="337" r:id="rId15"/>
    <p:sldId id="334" r:id="rId16"/>
    <p:sldId id="336" r:id="rId17"/>
    <p:sldId id="33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6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F575-B147-E340-892B-7F9DC64ECF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62E9-2916-8F49-B48A-41B3D94D1C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35FB9D9-16B9-1848-B152-D8F4AFC05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7205BAFF-BFFF-9845-B651-A85288DFF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176105D7-47C2-874B-9255-50932B5D6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1AC0EA-8174-3440-AF7C-C9573510E44D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0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0D77871A-66E5-204C-B972-D08F47253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03461564-DAB7-444E-A100-C2504E81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BC49F8C-12DF-684A-A3CB-AD3E15C8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9AD5D4-42C7-AA46-A3E2-1D11FC9DB44D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90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440021E3-4E31-9049-9223-D2B07DE52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217FA50A-5972-6C43-A06B-16A8A1EA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7CFFE783-1BD2-684C-834F-3084707A7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86B5C6-7740-E245-867A-C26DA0BBC50F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2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7383BECA-D929-CE40-BBDD-56560559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94146E98-06CC-8648-85D2-6BA5AA113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980BD8DE-4B25-DA4A-B08B-078A4A048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7A7067-AE72-EF4B-B7D4-15B9633BDD6B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0D77871A-66E5-204C-B972-D08F47253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03461564-DAB7-444E-A100-C2504E81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BC49F8C-12DF-684A-A3CB-AD3E15C8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9AD5D4-42C7-AA46-A3E2-1D11FC9DB44D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0D77871A-66E5-204C-B972-D08F47253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03461564-DAB7-444E-A100-C2504E81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BC49F8C-12DF-684A-A3CB-AD3E15C8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9AD5D4-42C7-AA46-A3E2-1D11FC9DB44D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8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486042B3-5A0D-6D4A-8589-86E9DD286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4DF64EEF-FBDB-F04B-884E-E8C51ADC6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C72C6405-D90B-834D-9C3F-F02D6E0B0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E4DA0F-1DC5-A146-8710-B8B6E8FF86EB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35FB9D9-16B9-1848-B152-D8F4AFC05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7205BAFF-BFFF-9845-B651-A85288DFF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176105D7-47C2-874B-9255-50932B5D6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1AC0EA-8174-3440-AF7C-C9573510E44D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FBBD0C1F-9734-5F43-B8DE-9EDC5270E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3C4C4A7D-E8D3-CF45-8C59-EBCFA6B20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75A025FC-E049-8B46-8C3C-54D676C3D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3B6962-54CE-9E49-8BEF-05CFBD46E3D9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7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D07AD973-E846-9546-A489-9E2C1C76C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9B5FB2F1-901B-F345-815A-1FBAFF9DE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EB0845BC-FF47-BB44-88C3-CBB8A300B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3457CD-05C1-A74D-86D7-BA984425B5BE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3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D07AD973-E846-9546-A489-9E2C1C76C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9B5FB2F1-901B-F345-815A-1FBAFF9DE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EB0845BC-FF47-BB44-88C3-CBB8A300B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3457CD-05C1-A74D-86D7-BA984425B5BE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3D1E1028-E284-A940-97BA-AD2E248B9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DC18AB51-F9B0-7E4C-B59A-86782D97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5170F697-1046-E74B-9E18-EA85F066E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BBE21-86B2-9B49-8804-294C8621DF12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7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0FC966FF-9E92-6641-BA7B-A7597B24B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B43CF279-EBF4-8246-BE5A-EEF1EF0DD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2C114431-2101-464D-A31B-C38A1A799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FE701B-2E40-B64F-B756-6670B55B5C83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0FC966FF-9E92-6641-BA7B-A7597B24B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B43CF279-EBF4-8246-BE5A-EEF1EF0DD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2C114431-2101-464D-A31B-C38A1A799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FE701B-2E40-B64F-B756-6670B55B5C83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4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4DFCE3AA-7930-8745-B8DF-E33E4F931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E93DE6DC-1011-D34A-B726-84AFF047A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FB4755FA-0567-894C-AE00-AAE9A9725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1A55EF-1D64-B344-ACEA-F353E9846A41}" type="slidenum">
              <a:rPr lang="en-US" altLang="de-D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986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67" y="0"/>
            <a:ext cx="10943478" cy="691376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66" y="899914"/>
            <a:ext cx="10943479" cy="530016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05002"/>
            <a:ext cx="1596292" cy="404614"/>
          </a:xfrm>
        </p:spPr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74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2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306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Prof. Dr. Elena Schüler | HTW Berlin | WiSe 2020/21 | Komponentenbasierte Entwicklung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74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Prof. Dr. Elena Schüler | HTW Berlin | WiSe 2020/21 | Komponentenbasierte Entwicklung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281AEC-F721-9B4B-BAFB-8A21CA16D64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6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ros-pro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mi@htw-berli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662" y="3686784"/>
            <a:ext cx="9291624" cy="1659018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Komponentenbasierte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Entwicklung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Ü</a:t>
            </a:r>
            <a:r>
              <a:rPr lang="en-US" dirty="0">
                <a:solidFill>
                  <a:srgbClr val="C00000"/>
                </a:solidFill>
              </a:rPr>
              <a:t>)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6000" dirty="0" err="1">
                <a:solidFill>
                  <a:srgbClr val="C00000"/>
                </a:solidFill>
              </a:rPr>
              <a:t>EInfüHrung</a:t>
            </a:r>
            <a:br>
              <a:rPr lang="en-US" sz="6000" dirty="0">
                <a:solidFill>
                  <a:srgbClr val="C00000"/>
                </a:solidFill>
              </a:rPr>
            </a:b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8996" y="4363299"/>
            <a:ext cx="5923987" cy="108623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Steven Mi</a:t>
            </a:r>
          </a:p>
        </p:txBody>
      </p:sp>
    </p:spTree>
    <p:extLst>
      <p:ext uri="{BB962C8B-B14F-4D97-AF65-F5344CB8AC3E}">
        <p14:creationId xmlns:p14="http://schemas.microsoft.com/office/powerpoint/2010/main" val="18176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58F7-6426-1046-B0FA-3CEB8774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152400"/>
            <a:ext cx="11276013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>
                <a:ea typeface="Times New Roman" charset="0"/>
                <a:cs typeface="Times New Roman" charset="0"/>
              </a:rPr>
              <a:t>Warum</a:t>
            </a:r>
            <a:r>
              <a:rPr lang="en-US" sz="3600" dirty="0">
                <a:ea typeface="Times New Roman" charset="0"/>
                <a:cs typeface="Times New Roman" charset="0"/>
              </a:rPr>
              <a:t> </a:t>
            </a:r>
            <a:r>
              <a:rPr lang="en-US" sz="3600" dirty="0" err="1">
                <a:ea typeface="Times New Roman" charset="0"/>
                <a:cs typeface="Times New Roman" charset="0"/>
              </a:rPr>
              <a:t>Paararbeit</a:t>
            </a:r>
            <a:r>
              <a:rPr lang="en-US" sz="3600" dirty="0">
                <a:ea typeface="Times New Roman" charset="0"/>
                <a:cs typeface="Times New Roman" charset="0"/>
              </a:rPr>
              <a:t>, git und </a:t>
            </a:r>
            <a:r>
              <a:rPr lang="en-US" sz="3600" dirty="0" err="1">
                <a:ea typeface="Times New Roman" charset="0"/>
                <a:cs typeface="Times New Roman" charset="0"/>
              </a:rPr>
              <a:t>Präsentationen</a:t>
            </a:r>
            <a:r>
              <a:rPr lang="en-US" sz="3600" dirty="0">
                <a:ea typeface="Times New Roman" charset="0"/>
                <a:cs typeface="Times New Roman" charset="0"/>
              </a:rPr>
              <a:t>?</a:t>
            </a:r>
            <a:br>
              <a:rPr lang="en-US" sz="3600" dirty="0">
                <a:ea typeface="Times New Roman" charset="0"/>
                <a:cs typeface="Times New Roman" charset="0"/>
              </a:rPr>
            </a:br>
            <a:endParaRPr lang="en-US" sz="3600" dirty="0"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1D552-2AF7-D649-A705-F83A91F9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5" y="725920"/>
            <a:ext cx="9915525" cy="56197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Weil es so in der Praxis </a:t>
            </a:r>
            <a:r>
              <a:rPr lang="en-US" sz="2400" dirty="0" err="1"/>
              <a:t>gemacht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Software-</a:t>
            </a:r>
            <a:r>
              <a:rPr lang="en-US" sz="2400" dirty="0" err="1"/>
              <a:t>Entwicklung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Teamarbeit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Agile software development: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Pair Programming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Code Reviews (</a:t>
            </a:r>
            <a:r>
              <a:rPr lang="en-US" sz="2400" dirty="0" err="1"/>
              <a:t>dazu</a:t>
            </a:r>
            <a:r>
              <a:rPr lang="en-US" sz="2400" dirty="0"/>
              <a:t> </a:t>
            </a:r>
            <a:r>
              <a:rPr lang="en-US" sz="2400" dirty="0" err="1"/>
              <a:t>gleich</a:t>
            </a:r>
            <a:r>
              <a:rPr lang="en-US" sz="2400" dirty="0"/>
              <a:t> </a:t>
            </a:r>
            <a:r>
              <a:rPr lang="en-US" sz="2400" dirty="0" err="1"/>
              <a:t>mehr</a:t>
            </a:r>
            <a:r>
              <a:rPr lang="en-US" sz="2400" dirty="0"/>
              <a:t>)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Demos/</a:t>
            </a:r>
            <a:r>
              <a:rPr lang="en-US" sz="2400" dirty="0" err="1"/>
              <a:t>Präsentationen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Pair Programming: </a:t>
            </a:r>
            <a:r>
              <a:rPr lang="en-US" sz="2400" dirty="0" err="1"/>
              <a:t>Vier</a:t>
            </a:r>
            <a:r>
              <a:rPr lang="en-US" sz="2400" dirty="0"/>
              <a:t> </a:t>
            </a:r>
            <a:r>
              <a:rPr lang="en-US" sz="2400" dirty="0" err="1"/>
              <a:t>Augen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 </a:t>
            </a:r>
            <a:r>
              <a:rPr lang="en-US" sz="2400" dirty="0" err="1"/>
              <a:t>mehr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zwei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Code Reviews: </a:t>
            </a:r>
            <a:r>
              <a:rPr lang="en-US" sz="2400" dirty="0" err="1"/>
              <a:t>Noch</a:t>
            </a:r>
            <a:r>
              <a:rPr lang="en-US" sz="2400" dirty="0"/>
              <a:t> </a:t>
            </a:r>
            <a:r>
              <a:rPr lang="en-US" sz="2400" dirty="0" err="1"/>
              <a:t>mehr</a:t>
            </a:r>
            <a:r>
              <a:rPr lang="en-US" sz="2400" dirty="0"/>
              <a:t> </a:t>
            </a:r>
            <a:r>
              <a:rPr lang="en-US" sz="2400" dirty="0" err="1"/>
              <a:t>Augen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 </a:t>
            </a:r>
            <a:r>
              <a:rPr lang="en-US" sz="2400" dirty="0" err="1"/>
              <a:t>noch</a:t>
            </a:r>
            <a:r>
              <a:rPr lang="en-US" sz="2400" dirty="0"/>
              <a:t> </a:t>
            </a:r>
            <a:r>
              <a:rPr lang="en-US" sz="2400" dirty="0" err="1"/>
              <a:t>mehr</a:t>
            </a:r>
            <a:r>
              <a:rPr lang="en-US" sz="2400" dirty="0"/>
              <a:t> :-), Bugs </a:t>
            </a:r>
            <a:r>
              <a:rPr lang="en-US" sz="2400" dirty="0" err="1"/>
              <a:t>finden</a:t>
            </a:r>
            <a:r>
              <a:rPr lang="en-US" sz="2400" dirty="0"/>
              <a:t>, Coding Standards </a:t>
            </a:r>
            <a:r>
              <a:rPr lang="en-US" sz="2400" dirty="0" err="1"/>
              <a:t>eingehalten</a:t>
            </a:r>
            <a:r>
              <a:rPr lang="en-US" sz="2400" dirty="0"/>
              <a:t>?, </a:t>
            </a:r>
            <a:r>
              <a:rPr lang="en-US" sz="2400" dirty="0" err="1"/>
              <a:t>Tipps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“</a:t>
            </a:r>
            <a:r>
              <a:rPr lang="en-US" sz="2400" dirty="0" err="1"/>
              <a:t>Profi</a:t>
            </a:r>
            <a:r>
              <a:rPr lang="en-US" sz="2400" dirty="0"/>
              <a:t>”-Code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Demos </a:t>
            </a:r>
            <a:r>
              <a:rPr lang="en-US" sz="2400" dirty="0" err="1"/>
              <a:t>sind</a:t>
            </a:r>
            <a:r>
              <a:rPr lang="en-US" sz="2400" dirty="0"/>
              <a:t> : </a:t>
            </a:r>
          </a:p>
          <a:p>
            <a:pPr marL="800100" lvl="1" indent="-34290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1) Review </a:t>
            </a:r>
            <a:r>
              <a:rPr lang="en-US" sz="2400" dirty="0" err="1"/>
              <a:t>einer</a:t>
            </a:r>
            <a:r>
              <a:rPr lang="en-US" sz="2400" dirty="0"/>
              <a:t> </a:t>
            </a:r>
            <a:r>
              <a:rPr lang="en-US" sz="2400" dirty="0" err="1"/>
              <a:t>fertigen</a:t>
            </a:r>
            <a:r>
              <a:rPr lang="en-US" sz="2400" dirty="0"/>
              <a:t> User Story </a:t>
            </a:r>
            <a:r>
              <a:rPr lang="en-US" sz="2400" dirty="0" err="1"/>
              <a:t>durch</a:t>
            </a:r>
            <a:r>
              <a:rPr lang="en-US" sz="2400" dirty="0"/>
              <a:t> die Product Owner-Person        </a:t>
            </a:r>
          </a:p>
          <a:p>
            <a:pPr marL="800100" lvl="1" indent="-34290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2) Demo am </a:t>
            </a:r>
            <a:r>
              <a:rPr lang="en-US" sz="2400" dirty="0" err="1"/>
              <a:t>Sprintende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allen</a:t>
            </a:r>
            <a:r>
              <a:rPr lang="en-US" sz="2400" dirty="0"/>
              <a:t> </a:t>
            </a:r>
            <a:r>
              <a:rPr lang="en-US" sz="2400" dirty="0" err="1"/>
              <a:t>beteiligten</a:t>
            </a:r>
            <a:r>
              <a:rPr lang="en-US" sz="2400" dirty="0"/>
              <a:t> Teams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069F92-882E-CD47-BC93-A6025F1A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6">
            <a:extLst>
              <a:ext uri="{FF2B5EF4-FFF2-40B4-BE49-F238E27FC236}">
                <a16:creationId xmlns:a16="http://schemas.microsoft.com/office/drawing/2014/main" id="{94AD7173-4DE8-7A45-B44B-948CE2FB7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725753"/>
            <a:ext cx="10879137" cy="5899150"/>
          </a:xfrm>
        </p:spPr>
        <p:txBody>
          <a:bodyPr>
            <a:normAutofit/>
          </a:bodyPr>
          <a:lstStyle/>
          <a:p>
            <a:r>
              <a:rPr lang="de-DE" sz="2400" dirty="0"/>
              <a:t>Für jeden Beleg wird ein neuer </a:t>
            </a:r>
            <a:r>
              <a:rPr lang="de-DE" sz="2400" dirty="0" err="1"/>
              <a:t>Branch</a:t>
            </a:r>
            <a:r>
              <a:rPr lang="de-DE" sz="2400" dirty="0"/>
              <a:t> mit dem Namen des Beleges angelegt.</a:t>
            </a:r>
          </a:p>
          <a:p>
            <a:r>
              <a:rPr lang="de-DE" sz="2400" dirty="0"/>
              <a:t>Beide Teampartner committen ihren Code in diesen </a:t>
            </a:r>
            <a:r>
              <a:rPr lang="de-DE" sz="2400" dirty="0" err="1"/>
              <a:t>Branch</a:t>
            </a:r>
            <a:endParaRPr lang="de-DE" sz="2400" dirty="0"/>
          </a:p>
          <a:p>
            <a:r>
              <a:rPr lang="de-DE" sz="2400" dirty="0"/>
              <a:t>Zur Belegpräsentation den Code in diesem </a:t>
            </a:r>
            <a:r>
              <a:rPr lang="de-DE" sz="2400" dirty="0" err="1"/>
              <a:t>Branch</a:t>
            </a:r>
            <a:r>
              <a:rPr lang="de-DE" sz="2400" dirty="0"/>
              <a:t> auschecken und präsentieren</a:t>
            </a:r>
          </a:p>
          <a:p>
            <a:r>
              <a:rPr lang="de-DE" sz="2400" dirty="0"/>
              <a:t>Nach der Präsentation einen Pull Request kreieren, d.h.:</a:t>
            </a:r>
          </a:p>
          <a:p>
            <a:pPr lvl="1"/>
            <a:r>
              <a:rPr lang="de-DE" sz="2400" dirty="0"/>
              <a:t>Zum </a:t>
            </a:r>
            <a:r>
              <a:rPr lang="de-DE" sz="2400" dirty="0" err="1"/>
              <a:t>Mergen</a:t>
            </a:r>
            <a:r>
              <a:rPr lang="de-DE" sz="2400" dirty="0"/>
              <a:t> des </a:t>
            </a:r>
            <a:r>
              <a:rPr lang="de-DE" sz="2400" dirty="0" err="1"/>
              <a:t>Branches</a:t>
            </a:r>
            <a:r>
              <a:rPr lang="de-DE" sz="2400" dirty="0"/>
              <a:t> in den “</a:t>
            </a:r>
            <a:r>
              <a:rPr lang="de-DE" sz="2400" dirty="0" err="1"/>
              <a:t>master</a:t>
            </a:r>
            <a:r>
              <a:rPr lang="de-DE" sz="2400" dirty="0"/>
              <a:t>”-</a:t>
            </a:r>
            <a:r>
              <a:rPr lang="de-DE" sz="2400" dirty="0" err="1"/>
              <a:t>Branch</a:t>
            </a:r>
            <a:r>
              <a:rPr lang="de-DE" sz="2400" dirty="0"/>
              <a:t> legen Sie einen Pull Request an</a:t>
            </a:r>
          </a:p>
          <a:p>
            <a:pPr lvl="1"/>
            <a:r>
              <a:rPr lang="de-DE" sz="2400" dirty="0"/>
              <a:t>Grund: Wir können Kommentare zum Code in den Pull Request schreiben</a:t>
            </a:r>
          </a:p>
          <a:p>
            <a:pPr lvl="1"/>
            <a:r>
              <a:rPr lang="de-DE" sz="2400" dirty="0"/>
              <a:t>Ich füge zum Pull-Request </a:t>
            </a:r>
            <a:r>
              <a:rPr lang="de-DE" sz="2400" dirty="0" err="1"/>
              <a:t>tests</a:t>
            </a:r>
            <a:r>
              <a:rPr lang="de-DE" sz="2400" dirty="0"/>
              <a:t> hinzu und schaue mir ihren Code an</a:t>
            </a:r>
          </a:p>
          <a:p>
            <a:pPr lvl="1"/>
            <a:r>
              <a:rPr lang="de-DE" sz="2400" dirty="0"/>
              <a:t>Nach dem ich mir Ihren Code angeguckt habe, können Sie den </a:t>
            </a:r>
            <a:r>
              <a:rPr lang="de-DE" sz="2400" dirty="0" err="1"/>
              <a:t>Branch</a:t>
            </a:r>
            <a:r>
              <a:rPr lang="de-DE" sz="2400" dirty="0"/>
              <a:t> in den “</a:t>
            </a:r>
            <a:r>
              <a:rPr lang="de-DE" sz="2400" dirty="0" err="1"/>
              <a:t>master</a:t>
            </a:r>
            <a:r>
              <a:rPr lang="de-DE" sz="2400" dirty="0"/>
              <a:t>” </a:t>
            </a:r>
            <a:r>
              <a:rPr lang="de-DE" sz="2400" dirty="0" err="1"/>
              <a:t>mergen</a:t>
            </a:r>
            <a:r>
              <a:rPr lang="de-DE" sz="2400" dirty="0"/>
              <a:t>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B3CFA1-5AAC-3A47-A63A-E28ACEC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EED011-F987-F043-949D-78852BA78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33350"/>
            <a:ext cx="10233025" cy="739775"/>
          </a:xfrm>
        </p:spPr>
        <p:txBody>
          <a:bodyPr>
            <a:normAutofit/>
          </a:bodyPr>
          <a:lstStyle/>
          <a:p>
            <a:r>
              <a:rPr lang="en-US" altLang="de-DE" sz="4000" dirty="0">
                <a:cs typeface="Times New Roman" panose="02020603050405020304" pitchFamily="18" charset="0"/>
              </a:rPr>
              <a:t>SW-Entwicklung in KBE</a:t>
            </a:r>
          </a:p>
        </p:txBody>
      </p:sp>
    </p:spTree>
    <p:extLst>
      <p:ext uri="{BB962C8B-B14F-4D97-AF65-F5344CB8AC3E}">
        <p14:creationId xmlns:p14="http://schemas.microsoft.com/office/powerpoint/2010/main" val="3224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6D612625-39AC-1347-9889-FDE0ED97A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33350"/>
            <a:ext cx="10233025" cy="739775"/>
          </a:xfrm>
        </p:spPr>
        <p:txBody>
          <a:bodyPr>
            <a:normAutofit/>
          </a:bodyPr>
          <a:lstStyle/>
          <a:p>
            <a:r>
              <a:rPr lang="en-US" altLang="de-DE" sz="4000" dirty="0">
                <a:cs typeface="Times New Roman" panose="02020603050405020304" pitchFamily="18" charset="0"/>
              </a:rPr>
              <a:t>SW-Entwicklung in KBE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7E5F967-C7C8-D34F-90F5-2AFB1856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026290"/>
              </p:ext>
            </p:extLst>
          </p:nvPr>
        </p:nvGraphicFramePr>
        <p:xfrm>
          <a:off x="792822" y="970083"/>
          <a:ext cx="10202862" cy="539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63">
                  <a:extLst>
                    <a:ext uri="{9D8B030D-6E8A-4147-A177-3AD203B41FA5}">
                      <a16:colId xmlns:a16="http://schemas.microsoft.com/office/drawing/2014/main" val="124619981"/>
                    </a:ext>
                  </a:extLst>
                </a:gridCol>
                <a:gridCol w="2710968">
                  <a:extLst>
                    <a:ext uri="{9D8B030D-6E8A-4147-A177-3AD203B41FA5}">
                      <a16:colId xmlns:a16="http://schemas.microsoft.com/office/drawing/2014/main" val="1995997124"/>
                    </a:ext>
                  </a:extLst>
                </a:gridCol>
                <a:gridCol w="2176975">
                  <a:extLst>
                    <a:ext uri="{9D8B030D-6E8A-4147-A177-3AD203B41FA5}">
                      <a16:colId xmlns:a16="http://schemas.microsoft.com/office/drawing/2014/main" val="3238548798"/>
                    </a:ext>
                  </a:extLst>
                </a:gridCol>
                <a:gridCol w="2874628">
                  <a:extLst>
                    <a:ext uri="{9D8B030D-6E8A-4147-A177-3AD203B41FA5}">
                      <a16:colId xmlns:a16="http://schemas.microsoft.com/office/drawing/2014/main" val="2977919730"/>
                    </a:ext>
                  </a:extLst>
                </a:gridCol>
                <a:gridCol w="1143128">
                  <a:extLst>
                    <a:ext uri="{9D8B030D-6E8A-4147-A177-3AD203B41FA5}">
                      <a16:colId xmlns:a16="http://schemas.microsoft.com/office/drawing/2014/main" val="4076636485"/>
                    </a:ext>
                  </a:extLst>
                </a:gridCol>
              </a:tblGrid>
              <a:tr h="640106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ToDo</a:t>
                      </a:r>
                      <a:endParaRPr lang="en-US" sz="1800" dirty="0"/>
                    </a:p>
                  </a:txBody>
                  <a:tcPr marL="91450" marR="91450" marT="45722" marB="4572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 Progress</a:t>
                      </a:r>
                    </a:p>
                  </a:txBody>
                  <a:tcPr marL="91450" marR="91450" marT="45722" marB="4572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Review- Part 1 (</a:t>
                      </a:r>
                      <a:r>
                        <a:rPr lang="en-US" sz="1800" dirty="0" err="1"/>
                        <a:t>Belegabgabe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1450" marR="91450" marT="45722" marB="4572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 – Part 2</a:t>
                      </a:r>
                    </a:p>
                    <a:p>
                      <a:r>
                        <a:rPr lang="en-US" sz="1800" dirty="0"/>
                        <a:t>(Code review)</a:t>
                      </a:r>
                    </a:p>
                  </a:txBody>
                  <a:tcPr marL="91450" marR="91450" marT="45722" marB="4572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Done</a:t>
                      </a:r>
                    </a:p>
                  </a:txBody>
                  <a:tcPr marL="91450" marR="91450" marT="45722" marB="4572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78405"/>
                  </a:ext>
                </a:extLst>
              </a:tr>
              <a:tr h="63577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extLst>
                  <a:ext uri="{0D108BD9-81ED-4DB2-BD59-A6C34878D82A}">
                    <a16:rowId xmlns:a16="http://schemas.microsoft.com/office/drawing/2014/main" val="1074922935"/>
                  </a:ext>
                </a:extLst>
              </a:tr>
              <a:tr h="41184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 marL="91450" marR="91450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22" marB="45722"/>
                </a:tc>
                <a:extLst>
                  <a:ext uri="{0D108BD9-81ED-4DB2-BD59-A6C34878D82A}">
                    <a16:rowId xmlns:a16="http://schemas.microsoft.com/office/drawing/2014/main" val="1127429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63C3DC-C6F5-2046-A915-5E580D5C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55" y="1770064"/>
            <a:ext cx="10683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de-DE" dirty="0" err="1"/>
              <a:t>Beleg</a:t>
            </a:r>
            <a:r>
              <a:rPr lang="en-US" altLang="de-DE" dirty="0"/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4EE96-BDEC-0D4B-86D9-763D4BD40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1797050"/>
            <a:ext cx="10223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de-DE"/>
              <a:t>Beleg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93BAE-6B25-9C4E-BFA1-186718F5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155" y="1765301"/>
            <a:ext cx="1050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de-DE" dirty="0" err="1"/>
              <a:t>Beleg</a:t>
            </a:r>
            <a:r>
              <a:rPr lang="en-US" altLang="de-DE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976EE-0A6E-9A4F-95E0-88D19A54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765302"/>
            <a:ext cx="10255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de-DE" dirty="0" err="1"/>
              <a:t>Beleg</a:t>
            </a:r>
            <a:r>
              <a:rPr lang="en-US" altLang="de-DE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B4339-DA09-2C42-A1B9-71905543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1785304"/>
            <a:ext cx="102076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de-DE"/>
              <a:t>Beleg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2D608-3CAD-874C-A381-DB7E5A0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763" y="2374583"/>
            <a:ext cx="260826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/>
              <a:t>Team </a:t>
            </a:r>
            <a:r>
              <a:rPr lang="en-US" altLang="de-DE" dirty="0" err="1"/>
              <a:t>erarbeitet</a:t>
            </a:r>
            <a:r>
              <a:rPr lang="en-US" altLang="de-DE" dirty="0"/>
              <a:t> </a:t>
            </a:r>
            <a:r>
              <a:rPr lang="en-US" altLang="de-DE" dirty="0" err="1"/>
              <a:t>Teilaufgaben</a:t>
            </a:r>
            <a:endParaRPr lang="en-US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Im</a:t>
            </a:r>
            <a:r>
              <a:rPr lang="en-US" altLang="de-DE" dirty="0"/>
              <a:t> git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Branch names “</a:t>
            </a:r>
            <a:r>
              <a:rPr lang="en-US" altLang="de-DE" dirty="0" err="1"/>
              <a:t>testRunner</a:t>
            </a:r>
            <a:r>
              <a:rPr lang="en-US" altLang="de-DE" dirty="0"/>
              <a:t>” </a:t>
            </a:r>
            <a:r>
              <a:rPr lang="en-US" altLang="de-DE" dirty="0" err="1"/>
              <a:t>angelegt</a:t>
            </a:r>
            <a:endParaRPr lang="en-US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Teammitglieder</a:t>
            </a:r>
            <a:r>
              <a:rPr lang="en-US" altLang="de-DE" dirty="0"/>
              <a:t> </a:t>
            </a:r>
            <a:r>
              <a:rPr lang="en-US" altLang="de-DE" dirty="0" err="1"/>
              <a:t>committen</a:t>
            </a:r>
            <a:r>
              <a:rPr lang="en-US" altLang="de-DE" dirty="0"/>
              <a:t> Code in </a:t>
            </a:r>
            <a:r>
              <a:rPr lang="en-US" altLang="de-DE" dirty="0" err="1"/>
              <a:t>diesen</a:t>
            </a:r>
            <a:r>
              <a:rPr lang="en-US" altLang="de-DE" dirty="0"/>
              <a:t> Branch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/>
              <a:t>“Pull Request” in </a:t>
            </a:r>
            <a:r>
              <a:rPr lang="en-US" altLang="de-DE" dirty="0" err="1"/>
              <a:t>github</a:t>
            </a:r>
            <a:r>
              <a:rPr lang="en-US" altLang="de-DE" dirty="0"/>
              <a:t> </a:t>
            </a:r>
            <a:r>
              <a:rPr lang="en-US" altLang="de-DE" dirty="0" err="1"/>
              <a:t>angelegt</a:t>
            </a:r>
            <a:endParaRPr lang="en-US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Teammitglieder</a:t>
            </a:r>
            <a:r>
              <a:rPr lang="en-US" altLang="de-DE" dirty="0"/>
              <a:t> </a:t>
            </a:r>
            <a:r>
              <a:rPr lang="en-US" altLang="de-DE" dirty="0" err="1"/>
              <a:t>können</a:t>
            </a:r>
            <a:r>
              <a:rPr lang="en-US" altLang="de-DE" dirty="0"/>
              <a:t> Code </a:t>
            </a:r>
            <a:r>
              <a:rPr lang="en-US" altLang="de-DE" dirty="0" err="1"/>
              <a:t>kommentieren</a:t>
            </a:r>
            <a:endParaRPr lang="en-US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9A78E-06EC-5B48-B40C-CB00C00A0C1D}"/>
              </a:ext>
            </a:extLst>
          </p:cNvPr>
          <p:cNvSpPr txBox="1"/>
          <p:nvPr/>
        </p:nvSpPr>
        <p:spPr>
          <a:xfrm>
            <a:off x="4809809" y="2374583"/>
            <a:ext cx="2032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+mn-lt"/>
              </a:rPr>
              <a:t>Belegabgabe</a:t>
            </a:r>
            <a:endParaRPr lang="en-US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Präsentation</a:t>
            </a: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65F37-08C6-6D43-8327-23A07065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981" y="2374583"/>
            <a:ext cx="27860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htwb</a:t>
            </a:r>
            <a:r>
              <a:rPr lang="en-US" altLang="de-DE" dirty="0"/>
              <a:t>-steven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 err="1"/>
              <a:t>ggf</a:t>
            </a:r>
            <a:r>
              <a:rPr lang="en-US" altLang="de-DE" dirty="0"/>
              <a:t>. Tests </a:t>
            </a:r>
            <a:r>
              <a:rPr lang="en-US" altLang="de-DE" dirty="0" err="1"/>
              <a:t>hinzu</a:t>
            </a:r>
            <a:endParaRPr lang="en-US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htwb</a:t>
            </a:r>
            <a:r>
              <a:rPr lang="en-US" altLang="de-DE" dirty="0"/>
              <a:t>-steven </a:t>
            </a:r>
            <a:r>
              <a:rPr lang="en-US" altLang="de-DE" dirty="0" err="1"/>
              <a:t>guckt</a:t>
            </a:r>
            <a:r>
              <a:rPr lang="en-US" altLang="de-DE" dirty="0"/>
              <a:t> </a:t>
            </a:r>
            <a:r>
              <a:rPr lang="en-US" altLang="de-DE" dirty="0" err="1"/>
              <a:t>sich</a:t>
            </a:r>
            <a:r>
              <a:rPr lang="en-US" altLang="de-DE" dirty="0"/>
              <a:t> </a:t>
            </a:r>
            <a:r>
              <a:rPr lang="en-US" altLang="de-DE" dirty="0" err="1"/>
              <a:t>Ihren</a:t>
            </a:r>
            <a:r>
              <a:rPr lang="en-US" altLang="de-DE" dirty="0"/>
              <a:t> Code in </a:t>
            </a:r>
            <a:r>
              <a:rPr lang="en-US" altLang="de-DE" dirty="0" err="1"/>
              <a:t>github</a:t>
            </a:r>
            <a:r>
              <a:rPr lang="en-US" altLang="de-DE" dirty="0"/>
              <a:t> an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fertig</a:t>
            </a:r>
            <a:r>
              <a:rPr lang="en-US" altLang="de-DE" dirty="0"/>
              <a:t>, </a:t>
            </a:r>
            <a:r>
              <a:rPr lang="en-US" altLang="de-DE" dirty="0" err="1"/>
              <a:t>dann</a:t>
            </a:r>
            <a:r>
              <a:rPr lang="en-US" altLang="de-DE" dirty="0"/>
              <a:t> </a:t>
            </a:r>
            <a:r>
              <a:rPr lang="en-US" altLang="de-DE" dirty="0" err="1"/>
              <a:t>Mergen</a:t>
            </a:r>
            <a:r>
              <a:rPr lang="en-US" altLang="de-DE" dirty="0"/>
              <a:t> des Branches “TestRunner” in den “master”-Branch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974B5AB4-ADCC-4741-8DFB-8E826726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FC5347-BF76-544A-8319-5CF2F3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873125"/>
            <a:ext cx="9913937" cy="51689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In den </a:t>
            </a:r>
            <a:r>
              <a:rPr lang="en-US" sz="2400" dirty="0" err="1"/>
              <a:t>Übungen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</a:t>
            </a:r>
            <a:r>
              <a:rPr lang="en-US" sz="2400" dirty="0" err="1"/>
              <a:t>Präsenzbetrieb</a:t>
            </a:r>
            <a:r>
              <a:rPr lang="en-US" sz="2400" dirty="0"/>
              <a:t>: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Rechner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zwei</a:t>
            </a:r>
            <a:r>
              <a:rPr lang="en-US" sz="2400" dirty="0"/>
              <a:t> </a:t>
            </a:r>
            <a:r>
              <a:rPr lang="en-US" sz="2400" dirty="0" err="1"/>
              <a:t>Personen</a:t>
            </a:r>
            <a:r>
              <a:rPr lang="en-US" sz="2400" dirty="0"/>
              <a:t> </a:t>
            </a:r>
            <a:r>
              <a:rPr lang="en-US" sz="2400" dirty="0" err="1"/>
              <a:t>oder</a:t>
            </a:r>
            <a:r>
              <a:rPr lang="en-US" sz="2400" dirty="0"/>
              <a:t>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zwei</a:t>
            </a:r>
            <a:r>
              <a:rPr lang="en-US" sz="2400" dirty="0"/>
              <a:t> </a:t>
            </a:r>
            <a:r>
              <a:rPr lang="en-US" sz="2400" dirty="0" err="1"/>
              <a:t>nebeneinander</a:t>
            </a:r>
            <a:r>
              <a:rPr lang="en-US" sz="2400" dirty="0"/>
              <a:t> </a:t>
            </a:r>
            <a:r>
              <a:rPr lang="en-US" sz="2400" dirty="0" err="1"/>
              <a:t>stehende</a:t>
            </a:r>
            <a:r>
              <a:rPr lang="en-US" sz="2400" dirty="0"/>
              <a:t> </a:t>
            </a:r>
            <a:r>
              <a:rPr lang="en-US" sz="2400" dirty="0" err="1"/>
              <a:t>Rechner</a:t>
            </a:r>
            <a:endParaRPr lang="en-US"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Laptop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auch</a:t>
            </a:r>
            <a:r>
              <a:rPr lang="en-US" sz="2400" dirty="0"/>
              <a:t> ok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Aber </a:t>
            </a:r>
            <a:r>
              <a:rPr lang="en-US" sz="2400" dirty="0" err="1"/>
              <a:t>nicht</a:t>
            </a:r>
            <a:r>
              <a:rPr lang="en-US" sz="2400" dirty="0"/>
              <a:t> </a:t>
            </a:r>
            <a:r>
              <a:rPr lang="en-US" sz="2400" dirty="0" err="1"/>
              <a:t>vergessen</a:t>
            </a:r>
            <a:r>
              <a:rPr lang="en-US" sz="2400" dirty="0"/>
              <a:t>: </a:t>
            </a:r>
            <a:r>
              <a:rPr lang="en-US" sz="2400" dirty="0" err="1"/>
              <a:t>Belegabgabe</a:t>
            </a:r>
            <a:r>
              <a:rPr lang="en-US" sz="2400" dirty="0"/>
              <a:t> auf </a:t>
            </a:r>
            <a:r>
              <a:rPr lang="en-US" sz="2400" dirty="0" err="1"/>
              <a:t>Laborrechnern</a:t>
            </a:r>
            <a:r>
              <a:rPr lang="en-US" sz="2400" dirty="0"/>
              <a:t>!</a:t>
            </a:r>
          </a:p>
          <a:p>
            <a:pPr marL="457200" lvl="1" indent="0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Remote pair-programming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folgenden</a:t>
            </a:r>
            <a:r>
              <a:rPr lang="en-US" sz="2400" dirty="0"/>
              <a:t> </a:t>
            </a:r>
            <a:r>
              <a:rPr lang="en-US" sz="2400" dirty="0" err="1"/>
              <a:t>Werkzeugen</a:t>
            </a:r>
            <a:r>
              <a:rPr lang="en-US" sz="2400" dirty="0"/>
              <a:t>: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Skype, Facetime, Zoom, etc. </a:t>
            </a:r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TeamViewer: https://</a:t>
            </a:r>
            <a:r>
              <a:rPr lang="en-US" sz="2400" dirty="0" err="1"/>
              <a:t>www.teamviewer.com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endParaRPr lang="en-US"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Eclipse-Plugin Saros, um </a:t>
            </a:r>
            <a:r>
              <a:rPr lang="en-US" sz="2400" dirty="0" err="1"/>
              <a:t>zusammen</a:t>
            </a:r>
            <a:r>
              <a:rPr lang="en-US" sz="2400" dirty="0"/>
              <a:t> </a:t>
            </a:r>
            <a:r>
              <a:rPr lang="en-US" sz="2400" dirty="0" err="1"/>
              <a:t>zeitgleich</a:t>
            </a:r>
            <a:r>
              <a:rPr lang="en-US" sz="2400" dirty="0"/>
              <a:t> am </a:t>
            </a:r>
            <a:r>
              <a:rPr lang="en-US" sz="2400" dirty="0" err="1"/>
              <a:t>gleichen</a:t>
            </a:r>
            <a:r>
              <a:rPr lang="en-US" sz="2400" dirty="0"/>
              <a:t> Code </a:t>
            </a:r>
            <a:r>
              <a:rPr lang="en-US" sz="2400" dirty="0" err="1"/>
              <a:t>arbeiten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können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http://www.saros-project.org</a:t>
            </a:r>
            <a:r>
              <a:rPr lang="en-US" sz="2400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8995B8C-59AB-AD46-915C-4D5DC2AC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51A8B-51A7-624B-851E-B6BFDDA9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152400"/>
            <a:ext cx="11276013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>
                <a:ea typeface="Times New Roman" charset="0"/>
                <a:cs typeface="Times New Roman" charset="0"/>
              </a:rPr>
              <a:t>Paararbeit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B3CFA1-5AAC-3A47-A63A-E28ACEC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FF4409-2AF3-9140-A8DC-D6071836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152400"/>
            <a:ext cx="11276013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>
                <a:ea typeface="Times New Roman" charset="0"/>
                <a:cs typeface="Times New Roman" charset="0"/>
              </a:rPr>
              <a:t>Semesterplan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EF7B04D-1C17-C347-A4D0-13EFB84C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9317"/>
              </p:ext>
            </p:extLst>
          </p:nvPr>
        </p:nvGraphicFramePr>
        <p:xfrm>
          <a:off x="910266" y="737509"/>
          <a:ext cx="11000942" cy="586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34">
                  <a:extLst>
                    <a:ext uri="{9D8B030D-6E8A-4147-A177-3AD203B41FA5}">
                      <a16:colId xmlns:a16="http://schemas.microsoft.com/office/drawing/2014/main" val="2169579716"/>
                    </a:ext>
                  </a:extLst>
                </a:gridCol>
                <a:gridCol w="1326275">
                  <a:extLst>
                    <a:ext uri="{9D8B030D-6E8A-4147-A177-3AD203B41FA5}">
                      <a16:colId xmlns:a16="http://schemas.microsoft.com/office/drawing/2014/main" val="399297531"/>
                    </a:ext>
                  </a:extLst>
                </a:gridCol>
                <a:gridCol w="8569533">
                  <a:extLst>
                    <a:ext uri="{9D8B030D-6E8A-4147-A177-3AD203B41FA5}">
                      <a16:colId xmlns:a16="http://schemas.microsoft.com/office/drawing/2014/main" val="1318434434"/>
                    </a:ext>
                  </a:extLst>
                </a:gridCol>
              </a:tblGrid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09341"/>
                  </a:ext>
                </a:extLst>
              </a:tr>
              <a:tr h="37480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Einrichten der Entwicklungsumgebung,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Teamsuche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08171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Aufgabe: Beleg 1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RunMeRunner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17998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Abgabe: Beleg 1 </a:t>
                      </a:r>
                      <a:endParaRPr lang="de-D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1685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Aufgabe: Beleg 2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SongsServlet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DB)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65677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Aufgabe: Beleg 2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SongsServlet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DB)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20959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Abgabe: Beleg 2 </a:t>
                      </a:r>
                      <a:endParaRPr lang="de-DE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91916"/>
                  </a:ext>
                </a:extLst>
              </a:tr>
              <a:tr h="358413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Aufgabe: Beleg 3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SongsWS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84941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Aufgabe: Beleg 3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SongsWS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6961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Abgabe: Beleg 3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10321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 von Beleg 4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vollständiger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SongsWS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50194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 von Beleg 4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vollständiger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SongsWS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04137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 von Beleg 4 (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vollständiger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SongsWS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67318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Abgabe: Beleg 4 </a:t>
                      </a:r>
                      <a:endParaRPr lang="de-D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46462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Feedbackrunde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90300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Klausur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25254"/>
                  </a:ext>
                </a:extLst>
              </a:tr>
            </a:tbl>
          </a:graphicData>
        </a:graphic>
      </p:graphicFrame>
      <p:pic>
        <p:nvPicPr>
          <p:cNvPr id="1025" name="Picture 1" descr="page14image1905542640">
            <a:extLst>
              <a:ext uri="{FF2B5EF4-FFF2-40B4-BE49-F238E27FC236}">
                <a16:creationId xmlns:a16="http://schemas.microsoft.com/office/drawing/2014/main" id="{F8A405B1-FC44-9F4B-ACB5-48A05B56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00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4image1905619184">
            <a:extLst>
              <a:ext uri="{FF2B5EF4-FFF2-40B4-BE49-F238E27FC236}">
                <a16:creationId xmlns:a16="http://schemas.microsoft.com/office/drawing/2014/main" id="{4520F4A2-ED8E-6C42-8D50-C229F760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81822-1D22-2248-8EC6-D7AA8481E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15607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6">
            <a:extLst>
              <a:ext uri="{FF2B5EF4-FFF2-40B4-BE49-F238E27FC236}">
                <a16:creationId xmlns:a16="http://schemas.microsoft.com/office/drawing/2014/main" id="{94AD7173-4DE8-7A45-B44B-948CE2FB7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725753"/>
            <a:ext cx="10879137" cy="5899150"/>
          </a:xfrm>
        </p:spPr>
        <p:txBody>
          <a:bodyPr>
            <a:normAutofit/>
          </a:bodyPr>
          <a:lstStyle/>
          <a:p>
            <a:r>
              <a:rPr lang="de-DE" sz="2400" dirty="0"/>
              <a:t>Laptop/Rechner einrichten</a:t>
            </a:r>
          </a:p>
          <a:p>
            <a:r>
              <a:rPr lang="de-DE" sz="2400" dirty="0" err="1"/>
              <a:t>GitHub</a:t>
            </a:r>
            <a:r>
              <a:rPr lang="de-DE" sz="2400" dirty="0"/>
              <a:t> Account anlegen</a:t>
            </a:r>
          </a:p>
          <a:p>
            <a:r>
              <a:rPr lang="de-DE" sz="2400" dirty="0"/>
              <a:t>Partnersuche</a:t>
            </a:r>
          </a:p>
          <a:p>
            <a:r>
              <a:rPr lang="de-DE" sz="2400" dirty="0"/>
              <a:t>Repository einrichten</a:t>
            </a:r>
          </a:p>
          <a:p>
            <a:r>
              <a:rPr lang="de-DE" sz="2400" dirty="0"/>
              <a:t>Details in </a:t>
            </a:r>
            <a:r>
              <a:rPr lang="de-DE" sz="2400" dirty="0" err="1"/>
              <a:t>Moodle</a:t>
            </a:r>
            <a:endParaRPr lang="de-DE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B3CFA1-5AAC-3A47-A63A-E28ACEC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FF4409-2AF3-9140-A8DC-D6071836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5" y="152400"/>
            <a:ext cx="11276013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>
                <a:ea typeface="Times New Roman" charset="0"/>
                <a:cs typeface="Times New Roman" charset="0"/>
              </a:rPr>
              <a:t>Aufgaben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E775DDA8-2B66-024D-B496-F44C83C9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063" y="153987"/>
            <a:ext cx="9621837" cy="739775"/>
          </a:xfrm>
        </p:spPr>
        <p:txBody>
          <a:bodyPr>
            <a:normAutofit/>
          </a:bodyPr>
          <a:lstStyle/>
          <a:p>
            <a:r>
              <a:rPr lang="de-DE" altLang="de-DE" sz="4000" dirty="0">
                <a:cs typeface="Times New Roman" panose="02020603050405020304" pitchFamily="18" charset="0"/>
              </a:rPr>
              <a:t>Erwartetes</a:t>
            </a:r>
            <a:r>
              <a:rPr lang="en-US" altLang="de-DE" sz="4000" dirty="0">
                <a:cs typeface="Times New Roman" panose="02020603050405020304" pitchFamily="18" charset="0"/>
              </a:rPr>
              <a:t> </a:t>
            </a:r>
            <a:r>
              <a:rPr lang="en-US" altLang="de-DE" sz="4000" dirty="0" err="1">
                <a:cs typeface="Times New Roman" panose="02020603050405020304" pitchFamily="18" charset="0"/>
              </a:rPr>
              <a:t>Ergebnis</a:t>
            </a:r>
            <a:endParaRPr lang="en-US" altLang="de-DE" sz="4000" dirty="0"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0456B1-F79B-814C-B19A-E297F1F4F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66" y="739775"/>
            <a:ext cx="9913937" cy="5594350"/>
          </a:xfrm>
        </p:spPr>
        <p:txBody>
          <a:bodyPr rtlCol="0">
            <a:noAutofit/>
          </a:bodyPr>
          <a:lstStyle/>
          <a:p>
            <a:pPr marL="342900" lvl="1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200" dirty="0">
                <a:latin typeface="+mn-lt"/>
              </a:rPr>
              <a:t>Maxime Muster und Max </a:t>
            </a:r>
            <a:r>
              <a:rPr lang="en-US" sz="2200" dirty="0" err="1">
                <a:latin typeface="+mn-lt"/>
              </a:rPr>
              <a:t>Mustermann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wollen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zusammenarbeiten</a:t>
            </a:r>
            <a:endParaRPr lang="en-US" sz="2200" dirty="0">
              <a:latin typeface="+mn-lt"/>
            </a:endParaRPr>
          </a:p>
          <a:p>
            <a:pPr marL="800100" lvl="2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err="1">
                <a:latin typeface="+mn-lt"/>
              </a:rPr>
              <a:t>Beide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haben</a:t>
            </a:r>
            <a:r>
              <a:rPr lang="en-US" sz="2000" dirty="0">
                <a:latin typeface="+mn-lt"/>
              </a:rPr>
              <a:t> die </a:t>
            </a:r>
            <a:r>
              <a:rPr lang="en-US" sz="2000" dirty="0" err="1">
                <a:latin typeface="+mn-lt"/>
              </a:rPr>
              <a:t>benötigten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Bibliotheken</a:t>
            </a:r>
            <a:r>
              <a:rPr lang="en-US" sz="2000" dirty="0">
                <a:latin typeface="+mn-lt"/>
              </a:rPr>
              <a:t> und </a:t>
            </a:r>
            <a:r>
              <a:rPr lang="en-US" sz="2000" dirty="0" err="1">
                <a:latin typeface="+mn-lt"/>
              </a:rPr>
              <a:t>Pakete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installiert</a:t>
            </a:r>
            <a:endParaRPr lang="en-US" sz="2000" dirty="0">
              <a:latin typeface="+mn-lt"/>
            </a:endParaRPr>
          </a:p>
          <a:p>
            <a:pPr marL="342900" lvl="1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200" dirty="0" err="1">
                <a:latin typeface="+mn-lt"/>
              </a:rPr>
              <a:t>Teamname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ist</a:t>
            </a:r>
            <a:r>
              <a:rPr lang="en-US" sz="2200" dirty="0">
                <a:latin typeface="+mn-lt"/>
              </a:rPr>
              <a:t> ‘MAXIS’</a:t>
            </a:r>
          </a:p>
          <a:p>
            <a:pPr marL="800100" lvl="2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 err="1">
                <a:latin typeface="+mn-lt"/>
              </a:rPr>
              <a:t>Maximes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github</a:t>
            </a:r>
            <a:r>
              <a:rPr lang="en-US" sz="2000" dirty="0">
                <a:latin typeface="+mn-lt"/>
              </a:rPr>
              <a:t>-login </a:t>
            </a:r>
            <a:r>
              <a:rPr lang="en-US" sz="2000" dirty="0" err="1">
                <a:latin typeface="+mn-lt"/>
              </a:rPr>
              <a:t>ist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maximeM</a:t>
            </a:r>
            <a:r>
              <a:rPr lang="en-US" sz="2000" i="1" dirty="0">
                <a:latin typeface="+mn-lt"/>
              </a:rPr>
              <a:t>, </a:t>
            </a:r>
          </a:p>
          <a:p>
            <a:pPr marL="800100" lvl="2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Max’s </a:t>
            </a:r>
            <a:r>
              <a:rPr lang="en-US" sz="2000" dirty="0" err="1">
                <a:latin typeface="+mn-lt"/>
              </a:rPr>
              <a:t>github</a:t>
            </a:r>
            <a:r>
              <a:rPr lang="en-US" sz="2000" dirty="0">
                <a:latin typeface="+mn-lt"/>
              </a:rPr>
              <a:t>-login </a:t>
            </a:r>
            <a:r>
              <a:rPr lang="en-US" sz="2000" dirty="0" err="1">
                <a:latin typeface="+mn-lt"/>
              </a:rPr>
              <a:t>ist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mmuster</a:t>
            </a:r>
            <a:endParaRPr lang="en-US" sz="2000" i="1" dirty="0">
              <a:latin typeface="+mn-lt"/>
            </a:endParaRPr>
          </a:p>
          <a:p>
            <a:pPr marL="800100" lvl="2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Maxime </a:t>
            </a:r>
            <a:r>
              <a:rPr lang="en-US" sz="2000" dirty="0" err="1">
                <a:latin typeface="+mn-lt"/>
              </a:rPr>
              <a:t>legt</a:t>
            </a:r>
            <a:r>
              <a:rPr lang="en-US" sz="2000" dirty="0">
                <a:latin typeface="+mn-lt"/>
              </a:rPr>
              <a:t> das private Repo ‘MAXIS-KBE’ an, und </a:t>
            </a:r>
            <a:r>
              <a:rPr lang="en-US" sz="2000" dirty="0" err="1">
                <a:latin typeface="+mn-lt"/>
              </a:rPr>
              <a:t>fügt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htwb</a:t>
            </a:r>
            <a:r>
              <a:rPr lang="en-US" sz="2000" i="1" dirty="0">
                <a:latin typeface="+mn-lt"/>
              </a:rPr>
              <a:t>-steven </a:t>
            </a:r>
            <a:r>
              <a:rPr lang="en-US" sz="2000" dirty="0" err="1">
                <a:latin typeface="+mn-lt"/>
              </a:rPr>
              <a:t>als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Contributers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diesem</a:t>
            </a:r>
            <a:r>
              <a:rPr lang="en-US" sz="2000" dirty="0">
                <a:latin typeface="+mn-lt"/>
              </a:rPr>
              <a:t> git-Repo </a:t>
            </a:r>
            <a:r>
              <a:rPr lang="en-US" sz="2000" dirty="0" err="1">
                <a:latin typeface="+mn-lt"/>
              </a:rPr>
              <a:t>hinzu</a:t>
            </a:r>
            <a:endParaRPr lang="en-US" sz="2000" dirty="0">
              <a:latin typeface="+mn-lt"/>
            </a:endParaRPr>
          </a:p>
          <a:p>
            <a:pPr marL="342900" lvl="1" indent="-3429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200" dirty="0" err="1">
                <a:latin typeface="+mn-lt"/>
              </a:rPr>
              <a:t>Damit</a:t>
            </a:r>
            <a:r>
              <a:rPr lang="en-US" sz="2200" dirty="0">
                <a:latin typeface="+mn-lt"/>
              </a:rPr>
              <a:t> hat </a:t>
            </a:r>
            <a:r>
              <a:rPr lang="en-US" sz="2200" dirty="0" err="1">
                <a:latin typeface="+mn-lt"/>
              </a:rPr>
              <a:t>maximeM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folgendes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Verzeichnis</a:t>
            </a:r>
            <a:r>
              <a:rPr lang="en-US" sz="2200" dirty="0">
                <a:latin typeface="+mn-lt"/>
              </a:rPr>
              <a:t> in </a:t>
            </a:r>
            <a:r>
              <a:rPr lang="en-US" sz="2200" dirty="0" err="1">
                <a:latin typeface="+mn-lt"/>
              </a:rPr>
              <a:t>github</a:t>
            </a:r>
            <a:r>
              <a:rPr lang="en-US" sz="2200" dirty="0">
                <a:latin typeface="+mn-lt"/>
              </a:rPr>
              <a:t>:</a:t>
            </a:r>
          </a:p>
          <a:p>
            <a:pPr marL="742950" lvl="2" indent="-342900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723A4-5D53-E44E-8E3F-595A96C93F26}"/>
              </a:ext>
            </a:extLst>
          </p:cNvPr>
          <p:cNvSpPr/>
          <p:nvPr/>
        </p:nvSpPr>
        <p:spPr>
          <a:xfrm>
            <a:off x="1089457" y="3665188"/>
            <a:ext cx="5322887" cy="2581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Github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|-- </a:t>
            </a:r>
            <a:r>
              <a:rPr lang="en-US" sz="2000" b="1" dirty="0" err="1">
                <a:solidFill>
                  <a:schemeClr val="tx1"/>
                </a:solidFill>
              </a:rPr>
              <a:t>maximeM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|– </a:t>
            </a:r>
            <a:r>
              <a:rPr lang="en-US" sz="2000" b="1" dirty="0" err="1">
                <a:solidFill>
                  <a:schemeClr val="tx1"/>
                </a:solidFill>
              </a:rPr>
              <a:t>projectDistSystems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|– prog3Belege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|– MAXIS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	|– </a:t>
            </a:r>
            <a:r>
              <a:rPr lang="en-US" sz="2000" b="1" dirty="0" err="1">
                <a:solidFill>
                  <a:schemeClr val="tx1"/>
                </a:solidFill>
              </a:rPr>
              <a:t>runMeRunner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	|– </a:t>
            </a:r>
            <a:r>
              <a:rPr lang="en-US" sz="2000" b="1" dirty="0" err="1">
                <a:solidFill>
                  <a:schemeClr val="tx1"/>
                </a:solidFill>
              </a:rPr>
              <a:t>songsServlet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			|– </a:t>
            </a:r>
            <a:r>
              <a:rPr lang="en-US" sz="2000" b="1" dirty="0" err="1">
                <a:solidFill>
                  <a:schemeClr val="tx1"/>
                </a:solidFill>
              </a:rPr>
              <a:t>songsWS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9AEDC2-D897-1345-86A4-D95FA42D9F9F}"/>
              </a:ext>
            </a:extLst>
          </p:cNvPr>
          <p:cNvCxnSpPr>
            <a:cxnSpLocks/>
          </p:cNvCxnSpPr>
          <p:nvPr/>
        </p:nvCxnSpPr>
        <p:spPr>
          <a:xfrm flipH="1">
            <a:off x="3750900" y="5065157"/>
            <a:ext cx="308292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25FB8-3DB0-4040-9282-6CD84CB1C491}"/>
              </a:ext>
            </a:extLst>
          </p:cNvPr>
          <p:cNvSpPr/>
          <p:nvPr/>
        </p:nvSpPr>
        <p:spPr>
          <a:xfrm>
            <a:off x="7102443" y="4215761"/>
            <a:ext cx="3805238" cy="224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 private Repo, welches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maximeM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angelegt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hat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Teampartner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Max, und ich, 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htwb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-steven”,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Contributers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eingeladen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Diese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Verzeichnisstruktur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werde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ich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Ihnen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Moodle in den KBE-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Übungen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Verfügung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stellen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720CE1-8CD9-274D-8DE3-454391A0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4E22-679A-B84E-A67B-DE75C719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ea typeface="Times New Roman" charset="0"/>
                <a:cs typeface="Times New Roman" charset="0"/>
              </a:rPr>
              <a:t>Steven Mi</a:t>
            </a:r>
            <a:endParaRPr lang="en-US" sz="4000" dirty="0"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511FE-82EB-354E-8080-58C3D86F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7" y="873125"/>
            <a:ext cx="10614025" cy="55483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Kontakt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steven.mi@htw-berlin.de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Bitte </a:t>
            </a:r>
            <a:r>
              <a:rPr lang="en-US" sz="2400" dirty="0" err="1"/>
              <a:t>stellen</a:t>
            </a:r>
            <a:r>
              <a:rPr lang="en-US" sz="2400" dirty="0"/>
              <a:t> Sie </a:t>
            </a:r>
            <a:r>
              <a:rPr lang="en-US" sz="2400" dirty="0" err="1"/>
              <a:t>Fragen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Forum. </a:t>
            </a:r>
            <a:r>
              <a:rPr lang="en-US" sz="2400" dirty="0" err="1"/>
              <a:t>Fragen</a:t>
            </a:r>
            <a:r>
              <a:rPr lang="en-US" sz="2400" dirty="0"/>
              <a:t> per E-Mail </a:t>
            </a:r>
            <a:r>
              <a:rPr lang="en-US" sz="2400" dirty="0" err="1"/>
              <a:t>werden</a:t>
            </a:r>
            <a:r>
              <a:rPr lang="en-US" sz="2400" dirty="0"/>
              <a:t> in Moodle </a:t>
            </a:r>
            <a:r>
              <a:rPr lang="en-US" sz="2400" dirty="0" err="1"/>
              <a:t>veröffentlicht</a:t>
            </a:r>
            <a:r>
              <a:rPr lang="en-US" sz="2400" dirty="0"/>
              <a:t> (falls es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anderen</a:t>
            </a:r>
            <a:r>
              <a:rPr lang="en-US" sz="2400" dirty="0"/>
              <a:t> </a:t>
            </a:r>
            <a:r>
              <a:rPr lang="en-US" sz="2400" dirty="0" err="1"/>
              <a:t>interessant</a:t>
            </a:r>
            <a:r>
              <a:rPr lang="en-US" sz="2400" dirty="0"/>
              <a:t> sein </a:t>
            </a:r>
            <a:r>
              <a:rPr lang="en-US" sz="2400" dirty="0" err="1"/>
              <a:t>kann</a:t>
            </a:r>
            <a:r>
              <a:rPr lang="en-US" sz="2400" dirty="0"/>
              <a:t>)</a:t>
            </a:r>
          </a:p>
          <a:p>
            <a:pPr marL="0" indent="0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58BA12-385E-7449-97E3-A963C1F0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/>
              <a:t>Steven Mi | HTW Berlin | WiSe 2020/21 | Komponentenbasierte 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4E22-679A-B84E-A67B-DE75C719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a typeface="Times New Roman" charset="0"/>
                <a:cs typeface="Times New Roman" charset="0"/>
              </a:rPr>
              <a:t>Heute</a:t>
            </a:r>
            <a:br>
              <a:rPr lang="en-US" sz="4000" dirty="0">
                <a:ea typeface="Times New Roman" charset="0"/>
                <a:cs typeface="Times New Roman" charset="0"/>
              </a:rPr>
            </a:br>
            <a:endParaRPr lang="en-US" sz="4000" dirty="0"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511FE-82EB-354E-8080-58C3D86F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7" y="873125"/>
            <a:ext cx="10614025" cy="55483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Was </a:t>
            </a:r>
            <a:r>
              <a:rPr lang="en-US" sz="2400" dirty="0" err="1"/>
              <a:t>wird</a:t>
            </a:r>
            <a:r>
              <a:rPr lang="en-US" sz="2400" dirty="0"/>
              <a:t> in den </a:t>
            </a:r>
            <a:r>
              <a:rPr lang="en-US" sz="2400" dirty="0" err="1"/>
              <a:t>Übungen</a:t>
            </a:r>
            <a:r>
              <a:rPr lang="en-US" sz="2400" dirty="0"/>
              <a:t> </a:t>
            </a:r>
            <a:r>
              <a:rPr lang="en-US" sz="2400" dirty="0" err="1"/>
              <a:t>gemacht</a:t>
            </a:r>
            <a:r>
              <a:rPr lang="en-US" sz="2400" dirty="0"/>
              <a:t>?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den </a:t>
            </a:r>
            <a:r>
              <a:rPr lang="en-US" sz="2400" dirty="0" err="1"/>
              <a:t>Belegarbeiten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400" dirty="0"/>
              <a:t>Entwicklungsumgebung</a:t>
            </a:r>
            <a:r>
              <a:rPr lang="en-US" sz="2400" dirty="0"/>
              <a:t> </a:t>
            </a:r>
            <a:r>
              <a:rPr lang="en-US" sz="2400" dirty="0" err="1"/>
              <a:t>einrichten</a:t>
            </a:r>
            <a:endParaRPr lang="en-U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58BA12-385E-7449-97E3-A963C1F0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F60E494-39D3-F549-B8A5-EA19596EC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>
            <a:normAutofit/>
          </a:bodyPr>
          <a:lstStyle/>
          <a:p>
            <a:r>
              <a:rPr lang="en-US" altLang="de-DE" sz="4000" dirty="0" err="1">
                <a:cs typeface="Times New Roman" panose="02020603050405020304" pitchFamily="18" charset="0"/>
              </a:rPr>
              <a:t>Übungen</a:t>
            </a:r>
            <a:endParaRPr lang="en-US" altLang="de-DE" sz="4000" dirty="0">
              <a:cs typeface="Times New Roman" panose="02020603050405020304" pitchFamily="18" charset="0"/>
            </a:endParaRPr>
          </a:p>
        </p:txBody>
      </p:sp>
      <p:sp>
        <p:nvSpPr>
          <p:cNvPr id="26626" name="Content Placeholder 6">
            <a:extLst>
              <a:ext uri="{FF2B5EF4-FFF2-40B4-BE49-F238E27FC236}">
                <a16:creationId xmlns:a16="http://schemas.microsoft.com/office/drawing/2014/main" id="{BD31C032-6412-7C4D-BCBE-53A626DE5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873125"/>
            <a:ext cx="10406062" cy="5738813"/>
          </a:xfrm>
        </p:spPr>
        <p:txBody>
          <a:bodyPr>
            <a:normAutofit/>
          </a:bodyPr>
          <a:lstStyle/>
          <a:p>
            <a:r>
              <a:rPr lang="de-DE" sz="2400" dirty="0"/>
              <a:t>Aufgabenblätter für die Übungen in </a:t>
            </a:r>
            <a:r>
              <a:rPr lang="de-DE" sz="2400" dirty="0" err="1"/>
              <a:t>Moodle</a:t>
            </a:r>
            <a:r>
              <a:rPr lang="de-DE" sz="2400" dirty="0"/>
              <a:t>. Alle Aufgaben sind Belegaufgaben. Es wird 4 Belegaufgaben geben.</a:t>
            </a:r>
          </a:p>
          <a:p>
            <a:pPr lvl="1"/>
            <a:r>
              <a:rPr lang="de-DE" sz="2400" dirty="0"/>
              <a:t>Programmierungsaufgaben zur praktischen Vertiefung des Lernstoffs</a:t>
            </a:r>
          </a:p>
          <a:p>
            <a:pPr lvl="1"/>
            <a:r>
              <a:rPr lang="de-DE" sz="2400" dirty="0"/>
              <a:t>Aufgaben können in den Übungen nicht fertiggestellt werden, aber nutzen Sie die Übungszeit mit Ihrer Partner-Person, um zusammen an den Belegen zu arbeiten</a:t>
            </a:r>
          </a:p>
          <a:p>
            <a:pPr lvl="1"/>
            <a:r>
              <a:rPr lang="de-DE" sz="2400" dirty="0"/>
              <a:t>Übungszeit kann genutzt werden um ggf. Fragen zu klären</a:t>
            </a:r>
          </a:p>
          <a:p>
            <a:r>
              <a:rPr lang="de-DE" sz="2400" dirty="0"/>
              <a:t>Belegaufgaben werden abgegeben, präsentiert, bewertet und sind Teil Ihrer Gesamtnote</a:t>
            </a:r>
          </a:p>
          <a:p>
            <a:r>
              <a:rPr lang="de-DE" sz="2400" dirty="0"/>
              <a:t>Alle Belegaufgaben werden in Paaren bearbeitet</a:t>
            </a:r>
          </a:p>
          <a:p>
            <a:r>
              <a:rPr lang="de-DE" sz="2400" dirty="0"/>
              <a:t>Code für alle Aufgaben muss auf </a:t>
            </a:r>
            <a:r>
              <a:rPr lang="de-DE" sz="2400" dirty="0" err="1"/>
              <a:t>Github</a:t>
            </a:r>
            <a:endParaRPr lang="de-DE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51A599-44BF-3547-B60C-789A9F25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EB91-72B9-AA45-8411-D5C178A1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Times New Roman" charset="0"/>
                <a:cs typeface="Times New Roman" charset="0"/>
              </a:rPr>
              <a:t>Scheinkriterien: </a:t>
            </a:r>
            <a:r>
              <a:rPr lang="en-US" dirty="0" err="1">
                <a:ea typeface="Times New Roman" charset="0"/>
                <a:cs typeface="Times New Roman" charset="0"/>
              </a:rPr>
              <a:t>Belegaufgaben</a:t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9D157F-5297-094A-82C8-AAF5A93B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17" y="696788"/>
            <a:ext cx="11185586" cy="6027862"/>
          </a:xfrm>
        </p:spPr>
        <p:txBody>
          <a:bodyPr rtlCol="0">
            <a:noAutofit/>
          </a:bodyPr>
          <a:lstStyle/>
          <a:p>
            <a:r>
              <a:rPr lang="de-DE" sz="2400" dirty="0"/>
              <a:t>Belegaufgaben werde ich in </a:t>
            </a:r>
            <a:r>
              <a:rPr lang="de-DE" sz="2400" dirty="0" err="1"/>
              <a:t>Moodle</a:t>
            </a:r>
            <a:r>
              <a:rPr lang="de-DE" sz="2400" dirty="0"/>
              <a:t> hochladen. Sie werden in den Übungen zusammen besprochen und ggf. legen wir zusammen fest, welche Anforderungen zu implementieren sind. Diese Anforderungen gelten dann für alle und werden in </a:t>
            </a:r>
            <a:r>
              <a:rPr lang="de-DE" sz="2400" dirty="0" err="1"/>
              <a:t>Moodle</a:t>
            </a:r>
            <a:r>
              <a:rPr lang="de-DE" sz="2400" dirty="0"/>
              <a:t> aktualisiert.</a:t>
            </a:r>
          </a:p>
          <a:p>
            <a:r>
              <a:rPr lang="de-DE" sz="2400" dirty="0"/>
              <a:t>Durchschnittlich haben Sie 2 Wochen Zeit, die Aufgabe zu erledigen</a:t>
            </a:r>
          </a:p>
          <a:p>
            <a:r>
              <a:rPr lang="de-DE" sz="2400" dirty="0"/>
              <a:t>Fertigstellungstermin wird ein Freitag um 12 Uhr für alle sein, um keinen Vorteil und Nachteil zu haben. </a:t>
            </a:r>
          </a:p>
          <a:p>
            <a:r>
              <a:rPr lang="de-DE" sz="2400" dirty="0"/>
              <a:t>Der Code muss vor dem Fertigstellungstermin im </a:t>
            </a:r>
            <a:r>
              <a:rPr lang="de-DE" sz="2400" dirty="0" err="1"/>
              <a:t>git</a:t>
            </a:r>
            <a:r>
              <a:rPr lang="de-DE" sz="2400" dirty="0"/>
              <a:t> eingecheckt sein (dies wird während der Abgabe kontrolliert). Jeder Commit nach dem Fertigstellungstermin wird gelöscht. </a:t>
            </a:r>
          </a:p>
          <a:p>
            <a:r>
              <a:rPr lang="de-DE" sz="2400" dirty="0"/>
              <a:t>Sind in Paaren zu bearbeiten (Keine 3er- Gruppen, dafür gibt es zu wenig zu </a:t>
            </a:r>
            <a:r>
              <a:rPr lang="de-DE" sz="2400"/>
              <a:t>tun)</a:t>
            </a:r>
            <a:endParaRPr lang="de-DE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1A9266-E71C-C547-AF94-335A46C1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9D157F-5297-094A-82C8-AAF5A93B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17" y="696788"/>
            <a:ext cx="11185586" cy="5802313"/>
          </a:xfrm>
        </p:spPr>
        <p:txBody>
          <a:bodyPr rtlCol="0">
            <a:normAutofit fontScale="92500"/>
          </a:bodyPr>
          <a:lstStyle/>
          <a:p>
            <a:r>
              <a:rPr lang="de-DE" sz="2400" dirty="0"/>
              <a:t>Programmierlösungen für die Belegaufgaben müssen</a:t>
            </a:r>
          </a:p>
          <a:p>
            <a:pPr lvl="1"/>
            <a:r>
              <a:rPr lang="de-DE" sz="2400" dirty="0"/>
              <a:t>auf einem der Laborrechner unter Ubuntu präsentiert werden (</a:t>
            </a:r>
            <a:r>
              <a:rPr lang="de-DE" sz="2400" b="1" dirty="0"/>
              <a:t>Präsenzbetrieb) </a:t>
            </a:r>
            <a:r>
              <a:rPr lang="de-DE" sz="2400" dirty="0"/>
              <a:t>oder</a:t>
            </a:r>
          </a:p>
          <a:p>
            <a:pPr lvl="1"/>
            <a:r>
              <a:rPr lang="de-DE" sz="2400" dirty="0"/>
              <a:t>muss die Tests/Workflows bestehen, die über </a:t>
            </a:r>
            <a:r>
              <a:rPr lang="de-DE" sz="2400" dirty="0" err="1"/>
              <a:t>GitHub</a:t>
            </a:r>
            <a:r>
              <a:rPr lang="de-DE" sz="2400" dirty="0"/>
              <a:t> Action ausgeführt werden oder</a:t>
            </a:r>
          </a:p>
          <a:p>
            <a:pPr lvl="1"/>
            <a:r>
              <a:rPr lang="de-DE" sz="2400" dirty="0"/>
              <a:t>auf einem Rechner mit UNIX-like OS laufen, sprich auf meinem Mac/Ubuntu (z.B. falls es einen Bug in den Workflows gibt)</a:t>
            </a:r>
          </a:p>
          <a:p>
            <a:r>
              <a:rPr lang="de-DE" sz="2400" dirty="0"/>
              <a:t>Am Tag der Belegabgabe wird das Projekt wird vom Team vorgestellt: </a:t>
            </a:r>
          </a:p>
          <a:p>
            <a:pPr lvl="1"/>
            <a:r>
              <a:rPr lang="de-DE" sz="2400" dirty="0"/>
              <a:t>Code wurde termingerecht eingecheckt. Ist das nicht der Fall, wird der letzte Commit vor dem Fertigstellungstermin genommen </a:t>
            </a:r>
          </a:p>
          <a:p>
            <a:pPr lvl="1"/>
            <a:r>
              <a:rPr lang="de-DE" sz="2400" dirty="0"/>
              <a:t>Der Code ist auf dem Laborrechner (oder ihren Laptop) ausgecheckt </a:t>
            </a:r>
          </a:p>
          <a:p>
            <a:pPr lvl="1"/>
            <a:r>
              <a:rPr lang="de-DE" sz="2400" dirty="0" err="1"/>
              <a:t>Build</a:t>
            </a:r>
            <a:r>
              <a:rPr lang="de-DE" sz="2400" dirty="0"/>
              <a:t> läuft durch: “</a:t>
            </a:r>
            <a:r>
              <a:rPr lang="de-DE" sz="2400" dirty="0" err="1"/>
              <a:t>mvn</a:t>
            </a:r>
            <a:r>
              <a:rPr lang="de-DE" sz="2400" dirty="0"/>
              <a:t> clean </a:t>
            </a:r>
            <a:r>
              <a:rPr lang="de-DE" sz="2400" dirty="0" err="1"/>
              <a:t>package</a:t>
            </a:r>
            <a:r>
              <a:rPr lang="de-DE" sz="2400" dirty="0"/>
              <a:t>” läuft fehlerfrei durch, </a:t>
            </a:r>
            <a:r>
              <a:rPr lang="de-DE" sz="2400" b="1" dirty="0"/>
              <a:t>mit</a:t>
            </a:r>
            <a:r>
              <a:rPr lang="de-DE" sz="2400" dirty="0"/>
              <a:t> </a:t>
            </a:r>
            <a:r>
              <a:rPr lang="de-DE" sz="2400" b="1" dirty="0" err="1"/>
              <a:t>Unittests</a:t>
            </a:r>
            <a:r>
              <a:rPr lang="de-DE" sz="2400" b="1" dirty="0"/>
              <a:t>!</a:t>
            </a:r>
            <a:endParaRPr lang="de-DE" sz="2400" dirty="0"/>
          </a:p>
          <a:p>
            <a:pPr lvl="1"/>
            <a:r>
              <a:rPr lang="de-DE" sz="2400" dirty="0"/>
              <a:t>Projekt muss auf dem Laborrechner (oder meinem Laptop) in der Kommandozeile oder in </a:t>
            </a:r>
            <a:r>
              <a:rPr lang="de-DE" sz="2400" dirty="0" err="1"/>
              <a:t>Tomcat</a:t>
            </a:r>
            <a:r>
              <a:rPr lang="de-DE" sz="2400" dirty="0"/>
              <a:t> laufen, </a:t>
            </a:r>
            <a:r>
              <a:rPr lang="de-DE" sz="2400" b="1" dirty="0"/>
              <a:t>nicht in der IDE</a:t>
            </a:r>
            <a:endParaRPr lang="de-DE" sz="2400" dirty="0"/>
          </a:p>
          <a:p>
            <a:pPr lvl="1"/>
            <a:r>
              <a:rPr lang="de-DE" sz="2400" dirty="0"/>
              <a:t>Falls der </a:t>
            </a:r>
            <a:r>
              <a:rPr lang="de-DE" sz="2400" dirty="0" err="1"/>
              <a:t>Build</a:t>
            </a:r>
            <a:r>
              <a:rPr lang="de-DE" sz="2400" dirty="0"/>
              <a:t> fehlschlägt oder die benötige Software nicht installier ist, dann gibt es 0 Punkte für den Beleg</a:t>
            </a:r>
          </a:p>
          <a:p>
            <a:pPr marL="530352" lvl="1" indent="0">
              <a:buNone/>
            </a:pPr>
            <a:endParaRPr lang="de-DE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44BE55-212B-E84E-BFF2-2E184482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F03144-0476-9041-B12F-64A09A3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Times New Roman" charset="0"/>
                <a:cs typeface="Times New Roman" charset="0"/>
              </a:rPr>
              <a:t>Scheinkriterien: </a:t>
            </a:r>
            <a:r>
              <a:rPr lang="en-US" dirty="0" err="1">
                <a:ea typeface="Times New Roman" charset="0"/>
                <a:cs typeface="Times New Roman" charset="0"/>
              </a:rPr>
              <a:t>Belegaufgaben</a:t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908F5D-C804-3E4E-A3E0-736DF8D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760534"/>
            <a:ext cx="10793412" cy="59340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b="1" dirty="0" err="1">
                <a:solidFill>
                  <a:srgbClr val="C00000"/>
                </a:solidFill>
              </a:rPr>
              <a:t>Wenn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zur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Belegabgabe</a:t>
            </a:r>
            <a:r>
              <a:rPr lang="en-US" sz="2400" b="1" dirty="0">
                <a:solidFill>
                  <a:srgbClr val="C00000"/>
                </a:solidFill>
              </a:rPr>
              <a:t> das Build </a:t>
            </a:r>
            <a:r>
              <a:rPr lang="en-US" sz="2400" b="1" dirty="0" err="1">
                <a:solidFill>
                  <a:srgbClr val="C00000"/>
                </a:solidFill>
              </a:rPr>
              <a:t>nicht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durchläuft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oder</a:t>
            </a:r>
            <a:r>
              <a:rPr lang="en-US" sz="2400" b="1" dirty="0">
                <a:solidFill>
                  <a:srgbClr val="C00000"/>
                </a:solidFill>
              </a:rPr>
              <a:t> das </a:t>
            </a:r>
            <a:r>
              <a:rPr lang="en-US" sz="2400" b="1" dirty="0" err="1">
                <a:solidFill>
                  <a:srgbClr val="C00000"/>
                </a:solidFill>
              </a:rPr>
              <a:t>Programm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nicht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läuft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oder</a:t>
            </a:r>
            <a:r>
              <a:rPr lang="en-US" sz="2400" b="1" dirty="0">
                <a:solidFill>
                  <a:srgbClr val="C00000"/>
                </a:solidFill>
              </a:rPr>
              <a:t> Tomcat </a:t>
            </a:r>
            <a:r>
              <a:rPr lang="en-US" sz="2400" b="1" dirty="0" err="1">
                <a:solidFill>
                  <a:srgbClr val="C00000"/>
                </a:solidFill>
              </a:rPr>
              <a:t>ist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nicht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installiert</a:t>
            </a:r>
            <a:r>
              <a:rPr lang="en-US" sz="2400" b="1" dirty="0">
                <a:solidFill>
                  <a:srgbClr val="C00000"/>
                </a:solidFill>
              </a:rPr>
              <a:t> (ab </a:t>
            </a:r>
            <a:r>
              <a:rPr lang="en-US" sz="2400" b="1" dirty="0" err="1">
                <a:solidFill>
                  <a:srgbClr val="C00000"/>
                </a:solidFill>
              </a:rPr>
              <a:t>Beleg</a:t>
            </a:r>
            <a:r>
              <a:rPr lang="en-US" sz="2400" b="1" dirty="0">
                <a:solidFill>
                  <a:srgbClr val="C00000"/>
                </a:solidFill>
              </a:rPr>
              <a:t> 2), </a:t>
            </a:r>
            <a:r>
              <a:rPr lang="en-US" sz="2400" b="1" dirty="0" err="1">
                <a:solidFill>
                  <a:srgbClr val="C00000"/>
                </a:solidFill>
              </a:rPr>
              <a:t>dann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gibt</a:t>
            </a:r>
            <a:r>
              <a:rPr lang="en-US" sz="2400" b="1" dirty="0">
                <a:solidFill>
                  <a:srgbClr val="C00000"/>
                </a:solidFill>
              </a:rPr>
              <a:t> es 0 </a:t>
            </a:r>
            <a:r>
              <a:rPr lang="en-US" sz="2400" b="1" dirty="0" err="1">
                <a:solidFill>
                  <a:srgbClr val="C00000"/>
                </a:solidFill>
              </a:rPr>
              <a:t>Punkte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für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diesen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Beleg</a:t>
            </a:r>
            <a:r>
              <a:rPr lang="en-US" sz="2400" b="1" dirty="0">
                <a:solidFill>
                  <a:srgbClr val="C00000"/>
                </a:solidFill>
              </a:rPr>
              <a:t>!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Wieviel</a:t>
            </a:r>
            <a:r>
              <a:rPr lang="en-US" sz="2400" dirty="0"/>
              <a:t> Code muss ich </a:t>
            </a:r>
            <a:r>
              <a:rPr lang="en-US" sz="2400" dirty="0" err="1"/>
              <a:t>schreiben</a:t>
            </a:r>
            <a:r>
              <a:rPr lang="en-US" sz="2400" dirty="0"/>
              <a:t>?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b="1" dirty="0"/>
              <a:t>Ca. 50% </a:t>
            </a:r>
            <a:r>
              <a:rPr lang="en-US" sz="2400" dirty="0"/>
              <a:t>des Codes von </a:t>
            </a:r>
            <a:r>
              <a:rPr lang="en-US" sz="2400" dirty="0" err="1"/>
              <a:t>jeder</a:t>
            </a:r>
            <a:r>
              <a:rPr lang="en-US" sz="2400" dirty="0"/>
              <a:t> Partner-Person in </a:t>
            </a:r>
            <a:r>
              <a:rPr lang="en-US" sz="2400" dirty="0" err="1"/>
              <a:t>jedem</a:t>
            </a:r>
            <a:r>
              <a:rPr lang="en-US" sz="2400" dirty="0"/>
              <a:t> </a:t>
            </a:r>
            <a:r>
              <a:rPr lang="en-US" sz="2400" dirty="0" err="1"/>
              <a:t>Beleg</a:t>
            </a:r>
            <a:r>
              <a:rPr lang="en-US" sz="2400" dirty="0"/>
              <a:t> (Git-Commits: 50/50, 40/60, 60/40, …)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Beteiligt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Teammitglied</a:t>
            </a:r>
            <a:r>
              <a:rPr lang="en-US" sz="2400" dirty="0"/>
              <a:t> gar </a:t>
            </a:r>
            <a:r>
              <a:rPr lang="en-US" sz="2400" dirty="0" err="1"/>
              <a:t>nicht</a:t>
            </a:r>
            <a:r>
              <a:rPr lang="en-US" sz="2400" dirty="0"/>
              <a:t> (</a:t>
            </a:r>
            <a:r>
              <a:rPr lang="en-US" sz="2400" dirty="0" err="1"/>
              <a:t>absolut</a:t>
            </a:r>
            <a:r>
              <a:rPr lang="en-US" sz="2400" dirty="0"/>
              <a:t> </a:t>
            </a:r>
            <a:r>
              <a:rPr lang="en-US" sz="2400" dirty="0" err="1"/>
              <a:t>keine</a:t>
            </a:r>
            <a:r>
              <a:rPr lang="en-US" sz="2400" dirty="0"/>
              <a:t> Commits </a:t>
            </a:r>
            <a:r>
              <a:rPr lang="en-US" sz="2400" dirty="0" err="1"/>
              <a:t>im</a:t>
            </a:r>
            <a:r>
              <a:rPr lang="en-US" sz="2400" dirty="0"/>
              <a:t> git), </a:t>
            </a:r>
            <a:r>
              <a:rPr lang="en-US" sz="2400" dirty="0" err="1"/>
              <a:t>dann</a:t>
            </a:r>
            <a:r>
              <a:rPr lang="en-US" sz="2400" dirty="0"/>
              <a:t> </a:t>
            </a:r>
            <a:r>
              <a:rPr lang="en-US" sz="2400" dirty="0" err="1"/>
              <a:t>bekommt</a:t>
            </a:r>
            <a:r>
              <a:rPr lang="en-US" sz="2400" dirty="0"/>
              <a:t> </a:t>
            </a:r>
            <a:r>
              <a:rPr lang="en-US" sz="2400" dirty="0" err="1"/>
              <a:t>diese</a:t>
            </a:r>
            <a:r>
              <a:rPr lang="en-US" sz="2400" dirty="0"/>
              <a:t> Person </a:t>
            </a:r>
            <a:r>
              <a:rPr lang="en-US" sz="2400" dirty="0" err="1"/>
              <a:t>keine</a:t>
            </a:r>
            <a:r>
              <a:rPr lang="en-US" sz="2400" dirty="0"/>
              <a:t> </a:t>
            </a:r>
            <a:r>
              <a:rPr lang="en-US" sz="2400" dirty="0" err="1"/>
              <a:t>Punkte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den </a:t>
            </a:r>
            <a:r>
              <a:rPr lang="en-US" sz="2400" dirty="0" err="1"/>
              <a:t>Beleg</a:t>
            </a:r>
            <a:endParaRPr lang="en-US"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Beteiligt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Person </a:t>
            </a:r>
            <a:r>
              <a:rPr lang="en-US" sz="2400" dirty="0" err="1"/>
              <a:t>sehr</a:t>
            </a:r>
            <a:r>
              <a:rPr lang="en-US" sz="2400" dirty="0"/>
              <a:t> </a:t>
            </a:r>
            <a:r>
              <a:rPr lang="en-US" sz="2400" dirty="0" err="1"/>
              <a:t>wenig</a:t>
            </a:r>
            <a:r>
              <a:rPr lang="en-US" sz="2400" dirty="0"/>
              <a:t> an </a:t>
            </a:r>
            <a:r>
              <a:rPr lang="en-US" sz="2400" dirty="0" err="1"/>
              <a:t>einem</a:t>
            </a:r>
            <a:r>
              <a:rPr lang="en-US" sz="2400" dirty="0"/>
              <a:t> </a:t>
            </a:r>
            <a:r>
              <a:rPr lang="en-US" sz="2400" dirty="0" err="1"/>
              <a:t>Projekt</a:t>
            </a:r>
            <a:r>
              <a:rPr lang="en-US" sz="2400" dirty="0"/>
              <a:t>, </a:t>
            </a:r>
            <a:r>
              <a:rPr lang="en-US" sz="2400" dirty="0" err="1"/>
              <a:t>dann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 es </a:t>
            </a:r>
            <a:r>
              <a:rPr lang="en-US" sz="2400" dirty="0" err="1"/>
              <a:t>eine</a:t>
            </a:r>
            <a:r>
              <a:rPr lang="en-US" sz="2400" dirty="0"/>
              <a:t> </a:t>
            </a:r>
            <a:r>
              <a:rPr lang="en-US" sz="2400" dirty="0" err="1"/>
              <a:t>Unterredung</a:t>
            </a:r>
            <a:r>
              <a:rPr lang="en-US" sz="2400" dirty="0"/>
              <a:t> </a:t>
            </a:r>
            <a:r>
              <a:rPr lang="en-US" sz="2400" dirty="0" err="1"/>
              <a:t>zusammen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dem </a:t>
            </a:r>
            <a:r>
              <a:rPr lang="en-US" sz="2400" dirty="0" err="1"/>
              <a:t>anderen</a:t>
            </a:r>
            <a:r>
              <a:rPr lang="en-US" sz="2400" dirty="0"/>
              <a:t> </a:t>
            </a:r>
            <a:r>
              <a:rPr lang="en-US" sz="2400" dirty="0" err="1"/>
              <a:t>Teammitglied</a:t>
            </a:r>
            <a:r>
              <a:rPr lang="en-US" sz="2400" dirty="0"/>
              <a:t> und es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entschieden</a:t>
            </a:r>
            <a:r>
              <a:rPr lang="en-US" sz="2400" dirty="0"/>
              <a:t>, </a:t>
            </a:r>
            <a:r>
              <a:rPr lang="en-US" sz="2400" dirty="0" err="1"/>
              <a:t>wie</a:t>
            </a:r>
            <a:r>
              <a:rPr lang="en-US" sz="2400" dirty="0"/>
              <a:t> </a:t>
            </a:r>
            <a:r>
              <a:rPr lang="en-US" sz="2400" dirty="0" err="1"/>
              <a:t>weiterverfahren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0F5C19B-9391-A349-816A-63C529C8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70CE33-907D-6048-B03A-E1572D06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Times New Roman" charset="0"/>
                <a:cs typeface="Times New Roman" charset="0"/>
              </a:rPr>
              <a:t>Scheinkriterien: </a:t>
            </a:r>
            <a:r>
              <a:rPr lang="en-US" dirty="0" err="1">
                <a:ea typeface="Times New Roman" charset="0"/>
                <a:cs typeface="Times New Roman" charset="0"/>
              </a:rPr>
              <a:t>Belegaufgaben</a:t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8C9795-ADD2-DC45-AEBC-AAD4D1AF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790817"/>
            <a:ext cx="10791825" cy="5670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Was </a:t>
            </a:r>
            <a:r>
              <a:rPr lang="en-US" sz="2400" dirty="0" err="1">
                <a:latin typeface="+mn-lt"/>
              </a:rPr>
              <a:t>ist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wenn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beide</a:t>
            </a:r>
            <a:r>
              <a:rPr lang="en-US" sz="2400" dirty="0">
                <a:latin typeface="+mn-lt"/>
              </a:rPr>
              <a:t> am </a:t>
            </a:r>
            <a:r>
              <a:rPr lang="en-US" sz="2400" dirty="0" err="1">
                <a:latin typeface="+mn-lt"/>
              </a:rPr>
              <a:t>Präsentationstermin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krank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sind</a:t>
            </a:r>
            <a:r>
              <a:rPr lang="en-US" sz="2400" dirty="0">
                <a:latin typeface="+mn-lt"/>
              </a:rPr>
              <a:t>?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Beide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ärztlichen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Atteste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vorgelegen</a:t>
            </a:r>
            <a:r>
              <a:rPr lang="en-US" sz="2400" dirty="0">
                <a:latin typeface="+mn-lt"/>
              </a:rPr>
              <a:t>, und </a:t>
            </a:r>
            <a:r>
              <a:rPr lang="en-US" sz="2400" dirty="0" err="1">
                <a:latin typeface="+mn-lt"/>
              </a:rPr>
              <a:t>neuen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Termin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absprechen</a:t>
            </a:r>
            <a:endParaRPr lang="en-US" sz="2400" dirty="0">
              <a:latin typeface="+mn-lt"/>
            </a:endParaRP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Kein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oder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ein</a:t>
            </a:r>
            <a:r>
              <a:rPr lang="en-US" sz="2400" dirty="0">
                <a:latin typeface="+mn-lt"/>
              </a:rPr>
              <a:t> Attest: </a:t>
            </a:r>
            <a:r>
              <a:rPr lang="en-US" sz="2400" dirty="0" err="1">
                <a:latin typeface="+mn-lt"/>
              </a:rPr>
              <a:t>Beleg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zählt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nicht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abgegeben</a:t>
            </a:r>
            <a:endParaRPr lang="en-US" sz="2400" dirty="0">
              <a:latin typeface="+mn-lt"/>
            </a:endParaRP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</a:rPr>
              <a:t>Was </a:t>
            </a:r>
            <a:r>
              <a:rPr lang="en-US" sz="2400" dirty="0" err="1">
                <a:latin typeface="+mn-lt"/>
              </a:rPr>
              <a:t>ist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wenn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eine</a:t>
            </a:r>
            <a:r>
              <a:rPr lang="en-US" sz="2400" dirty="0">
                <a:latin typeface="+mn-lt"/>
              </a:rPr>
              <a:t>/</a:t>
            </a:r>
            <a:r>
              <a:rPr lang="en-US" sz="2400" dirty="0" err="1">
                <a:latin typeface="+mn-lt"/>
              </a:rPr>
              <a:t>einer</a:t>
            </a:r>
            <a:r>
              <a:rPr lang="en-US" sz="2400" dirty="0">
                <a:latin typeface="+mn-lt"/>
              </a:rPr>
              <a:t> am </a:t>
            </a:r>
            <a:r>
              <a:rPr lang="en-US" sz="2400" dirty="0" err="1">
                <a:latin typeface="+mn-lt"/>
              </a:rPr>
              <a:t>Präsentationstermin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nicht</a:t>
            </a:r>
            <a:r>
              <a:rPr lang="en-US" sz="2400" dirty="0">
                <a:latin typeface="+mn-lt"/>
              </a:rPr>
              <a:t> da </a:t>
            </a:r>
            <a:r>
              <a:rPr lang="en-US" sz="2400" dirty="0" err="1">
                <a:latin typeface="+mn-lt"/>
              </a:rPr>
              <a:t>ist</a:t>
            </a:r>
            <a:r>
              <a:rPr lang="en-US" sz="2400" dirty="0">
                <a:latin typeface="+mn-lt"/>
              </a:rPr>
              <a:t>?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Sie </a:t>
            </a:r>
            <a:r>
              <a:rPr lang="en-US" sz="2400" b="1" dirty="0" err="1">
                <a:latin typeface="+mn-lt"/>
              </a:rPr>
              <a:t>dürfen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bei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einer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Belegabgabe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fehlen</a:t>
            </a:r>
            <a:r>
              <a:rPr lang="en-US" sz="2400" b="1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werden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Ihnen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trotzdem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alle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Punkte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Ihres</a:t>
            </a:r>
            <a:r>
              <a:rPr lang="en-US" sz="2400" dirty="0">
                <a:latin typeface="+mn-lt"/>
              </a:rPr>
              <a:t> Teams </a:t>
            </a:r>
            <a:r>
              <a:rPr lang="en-US" sz="2400" dirty="0" err="1">
                <a:latin typeface="+mn-lt"/>
              </a:rPr>
              <a:t>gutgeschrieben</a:t>
            </a:r>
            <a:r>
              <a:rPr lang="en-US" sz="2400" dirty="0">
                <a:latin typeface="+mn-lt"/>
              </a:rPr>
              <a:t>. 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Fehlen</a:t>
            </a:r>
            <a:r>
              <a:rPr lang="en-US" sz="2400" dirty="0">
                <a:latin typeface="+mn-lt"/>
              </a:rPr>
              <a:t> Sie </a:t>
            </a:r>
            <a:r>
              <a:rPr lang="en-US" sz="2400" dirty="0" err="1">
                <a:latin typeface="+mn-lt"/>
              </a:rPr>
              <a:t>mehr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als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einmal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erhalten</a:t>
            </a:r>
            <a:r>
              <a:rPr lang="en-US" sz="2400" dirty="0">
                <a:latin typeface="+mn-lt"/>
              </a:rPr>
              <a:t> Sie </a:t>
            </a:r>
            <a:r>
              <a:rPr lang="en-US" sz="2400" dirty="0" err="1">
                <a:latin typeface="+mn-lt"/>
              </a:rPr>
              <a:t>insgesamt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nur</a:t>
            </a:r>
            <a:r>
              <a:rPr lang="en-US" sz="2400" dirty="0">
                <a:latin typeface="+mn-lt"/>
              </a:rPr>
              <a:t> die </a:t>
            </a:r>
            <a:r>
              <a:rPr lang="en-US" sz="2400" dirty="0" err="1">
                <a:latin typeface="+mn-lt"/>
              </a:rPr>
              <a:t>Punkte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bei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denen</a:t>
            </a:r>
            <a:r>
              <a:rPr lang="en-US" sz="2400" dirty="0">
                <a:latin typeface="+mn-lt"/>
              </a:rPr>
              <a:t> Sie </a:t>
            </a:r>
            <a:r>
              <a:rPr lang="en-US" sz="2400" dirty="0" err="1">
                <a:latin typeface="+mn-lt"/>
              </a:rPr>
              <a:t>anwesend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waren</a:t>
            </a:r>
            <a:r>
              <a:rPr lang="en-US" sz="2400" dirty="0">
                <a:latin typeface="+mn-lt"/>
              </a:rPr>
              <a:t>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/>
              <a:t>Insgesamt</a:t>
            </a:r>
            <a:r>
              <a:rPr lang="en-US" sz="2400" dirty="0"/>
              <a:t> 4 </a:t>
            </a:r>
            <a:r>
              <a:rPr lang="en-US" sz="2400" dirty="0" err="1"/>
              <a:t>Belege</a:t>
            </a:r>
            <a:endParaRPr lang="en-US" sz="2400" dirty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Voraussichtlich</a:t>
            </a:r>
            <a:r>
              <a:rPr lang="en-US" sz="2400" dirty="0">
                <a:latin typeface="+mn-lt"/>
              </a:rPr>
              <a:t>:  </a:t>
            </a:r>
            <a:r>
              <a:rPr lang="en-US" sz="2400" dirty="0"/>
              <a:t>80</a:t>
            </a:r>
            <a:r>
              <a:rPr lang="en-US" sz="2400" dirty="0">
                <a:latin typeface="+mn-lt"/>
              </a:rPr>
              <a:t> - 100 </a:t>
            </a:r>
            <a:r>
              <a:rPr lang="en-US" sz="2400" dirty="0" err="1">
                <a:latin typeface="+mn-lt"/>
              </a:rPr>
              <a:t>Punkte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ist</a:t>
            </a:r>
            <a:r>
              <a:rPr lang="en-US" sz="2400" dirty="0">
                <a:latin typeface="+mn-lt"/>
              </a:rPr>
              <a:t> die </a:t>
            </a:r>
            <a:r>
              <a:rPr lang="en-US" sz="2400" dirty="0" err="1">
                <a:latin typeface="+mn-lt"/>
              </a:rPr>
              <a:t>Gesamtpunktzahl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für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Belege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042DAE-49BD-B84D-8626-AD326E43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B457F7-1ABB-6D48-A009-0FAFC3D8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Times New Roman" charset="0"/>
                <a:cs typeface="Times New Roman" charset="0"/>
              </a:rPr>
              <a:t>Scheinkriterien: </a:t>
            </a:r>
            <a:r>
              <a:rPr lang="en-US" dirty="0" err="1">
                <a:ea typeface="Times New Roman" charset="0"/>
                <a:cs typeface="Times New Roman" charset="0"/>
              </a:rPr>
              <a:t>Belegaufgaben</a:t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8C9795-ADD2-DC45-AEBC-AAD4D1AF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790817"/>
            <a:ext cx="10791825" cy="5670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Präsentation</a:t>
            </a:r>
            <a:endParaRPr lang="en-US" sz="2400" dirty="0">
              <a:latin typeface="+mn-lt"/>
            </a:endParaRPr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/>
              <a:t>Dauer: max. 10 </a:t>
            </a:r>
            <a:r>
              <a:rPr lang="en-US" sz="2400" dirty="0" err="1"/>
              <a:t>Minuten</a:t>
            </a:r>
            <a:endParaRPr lang="en-US" sz="2400" dirty="0"/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err="1">
                <a:latin typeface="+mn-lt"/>
              </a:rPr>
              <a:t>Inhalt</a:t>
            </a:r>
            <a:r>
              <a:rPr lang="en-US" sz="2400" dirty="0">
                <a:latin typeface="+mn-lt"/>
              </a:rPr>
              <a:t>: Die </a:t>
            </a:r>
            <a:r>
              <a:rPr lang="en-US" sz="2400" dirty="0" err="1">
                <a:latin typeface="+mn-lt"/>
              </a:rPr>
              <a:t>Funktionalität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ihrer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implementierten</a:t>
            </a:r>
            <a:r>
              <a:rPr lang="en-US" sz="2400" dirty="0">
                <a:latin typeface="+mn-lt"/>
              </a:rPr>
              <a:t> Software. Sie </a:t>
            </a:r>
            <a:r>
              <a:rPr lang="en-US" sz="2400" dirty="0" err="1">
                <a:latin typeface="+mn-lt"/>
              </a:rPr>
              <a:t>zeigen</a:t>
            </a:r>
            <a:r>
              <a:rPr lang="en-US" sz="2400" dirty="0">
                <a:latin typeface="+mn-lt"/>
              </a:rPr>
              <a:t> mir </a:t>
            </a:r>
            <a:r>
              <a:rPr lang="en-US" sz="2400" dirty="0" err="1">
                <a:latin typeface="+mn-lt"/>
              </a:rPr>
              <a:t>anhand</a:t>
            </a:r>
            <a:r>
              <a:rPr lang="en-US" sz="2400" dirty="0">
                <a:latin typeface="+mn-lt"/>
              </a:rPr>
              <a:t> von </a:t>
            </a:r>
            <a:r>
              <a:rPr lang="de-DE" sz="2400" dirty="0">
                <a:latin typeface="+mn-lt"/>
              </a:rPr>
              <a:t>kleinen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Beispielen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wie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ihre</a:t>
            </a:r>
            <a:r>
              <a:rPr lang="en-US" sz="2400" dirty="0">
                <a:latin typeface="+mn-lt"/>
              </a:rPr>
              <a:t> Software </a:t>
            </a:r>
            <a:r>
              <a:rPr lang="en-US" sz="2400" dirty="0" err="1">
                <a:latin typeface="+mn-lt"/>
              </a:rPr>
              <a:t>funktioniert</a:t>
            </a:r>
            <a:r>
              <a:rPr lang="en-US" sz="2400" dirty="0">
                <a:latin typeface="+mn-lt"/>
              </a:rPr>
              <a:t>. </a:t>
            </a:r>
            <a:r>
              <a:rPr lang="de-DE" sz="2400" dirty="0"/>
              <a:t>Beide Mitglieder müssen ggf. das Projekt, den Code oder Tests erklären können</a:t>
            </a:r>
            <a:endParaRPr lang="en-US" sz="2400" dirty="0">
              <a:latin typeface="+mn-lt"/>
            </a:endParaRPr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400" dirty="0"/>
              <a:t>Die Präsentation fließt nicht in die Gesamtbewertung ein, ist aber die Voraussetzung für die Bewertung des Beleges.</a:t>
            </a:r>
          </a:p>
          <a:p>
            <a:pPr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400" dirty="0"/>
              <a:t>Bewertung der Belegaufgaben</a:t>
            </a:r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400" dirty="0"/>
              <a:t>Jede Belegaufgabe beschreibt eine Reihe von Features die zu implementieren sind. In der Regel müssen alle Features getestet werden.</a:t>
            </a:r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400" dirty="0"/>
              <a:t>In die Bewertung fließt folgendes ein:</a:t>
            </a:r>
          </a:p>
          <a:p>
            <a:pPr lvl="2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200" dirty="0"/>
              <a:t>Die Funktionalität des Feature. Die GitHub Action führen eine Reihe von Tests aus, welche die Funktionalität testen. Daher müssen die Actions funktionieren.</a:t>
            </a:r>
          </a:p>
          <a:p>
            <a:pPr lvl="2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de-DE" sz="2200" dirty="0"/>
              <a:t>Die implementierten Tests (wenn welche gefordert sind)</a:t>
            </a:r>
            <a:endParaRPr lang="de-DE" sz="2400" dirty="0"/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de-DE" sz="2400" dirty="0"/>
          </a:p>
          <a:p>
            <a:pPr lvl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de-DE" sz="2400" dirty="0"/>
          </a:p>
          <a:p>
            <a:pPr marL="0" indent="0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sz="22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042DAE-49BD-B84D-8626-AD326E43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266" y="6461367"/>
            <a:ext cx="6280830" cy="404614"/>
          </a:xfrm>
        </p:spPr>
        <p:txBody>
          <a:bodyPr/>
          <a:lstStyle/>
          <a:p>
            <a:r>
              <a:rPr lang="en-US" dirty="0"/>
              <a:t>Steven Mi | HTW Berlin | </a:t>
            </a:r>
            <a:r>
              <a:rPr lang="en-US" dirty="0" err="1"/>
              <a:t>WiSe</a:t>
            </a:r>
            <a:r>
              <a:rPr lang="en-US" dirty="0"/>
              <a:t> 2020/21 | </a:t>
            </a:r>
            <a:r>
              <a:rPr lang="en-US" dirty="0" err="1"/>
              <a:t>Komponentenbasierte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B457F7-1ABB-6D48-A009-0FAFC3D8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33350"/>
            <a:ext cx="8596312" cy="7397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ea typeface="Times New Roman" charset="0"/>
                <a:cs typeface="Times New Roman" charset="0"/>
              </a:rPr>
              <a:t>Scheinkriterien</a:t>
            </a:r>
            <a:r>
              <a:rPr lang="en-US" dirty="0">
                <a:ea typeface="Times New Roman" charset="0"/>
                <a:cs typeface="Times New Roman" charset="0"/>
              </a:rPr>
              <a:t>: </a:t>
            </a:r>
            <a:r>
              <a:rPr lang="en-US" dirty="0" err="1">
                <a:ea typeface="Times New Roman" charset="0"/>
                <a:cs typeface="Times New Roman" charset="0"/>
              </a:rPr>
              <a:t>Belegaufgaben</a:t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{EA529741-F897-C14B-B16E-6EEBAEF671A0}tf10001072</Template>
  <TotalTime>0</TotalTime>
  <Words>1603</Words>
  <Application>Microsoft Office PowerPoint</Application>
  <PresentationFormat>Breitbild</PresentationFormat>
  <Paragraphs>219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Franklin Gothic Book</vt:lpstr>
      <vt:lpstr>Wingdings</vt:lpstr>
      <vt:lpstr>Wingdings 3</vt:lpstr>
      <vt:lpstr>Crop</vt:lpstr>
      <vt:lpstr>Komponentenbasierte  Entwicklung (Ü)  EInfüHrung </vt:lpstr>
      <vt:lpstr>Steven Mi</vt:lpstr>
      <vt:lpstr>Heute </vt:lpstr>
      <vt:lpstr>Übungen</vt:lpstr>
      <vt:lpstr>Scheinkriterien: Belegaufgaben </vt:lpstr>
      <vt:lpstr>Scheinkriterien: Belegaufgaben </vt:lpstr>
      <vt:lpstr>Scheinkriterien: Belegaufgaben </vt:lpstr>
      <vt:lpstr>Scheinkriterien: Belegaufgaben </vt:lpstr>
      <vt:lpstr>Scheinkriterien: Belegaufgaben </vt:lpstr>
      <vt:lpstr>Warum Paararbeit, git und Präsentationen? </vt:lpstr>
      <vt:lpstr>SW-Entwicklung in KBE</vt:lpstr>
      <vt:lpstr>SW-Entwicklung in KBE</vt:lpstr>
      <vt:lpstr>Paararbeit</vt:lpstr>
      <vt:lpstr>Semesterplan</vt:lpstr>
      <vt:lpstr>Fragen?</vt:lpstr>
      <vt:lpstr>Aufgaben</vt:lpstr>
      <vt:lpstr>Erwartetes Ergebnis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Komponentenbasierte Entwicklung</dc:title>
  <dc:subject/>
  <dc:creator>Microsoft Office User</dc:creator>
  <cp:keywords/>
  <dc:description/>
  <cp:lastModifiedBy>Steven</cp:lastModifiedBy>
  <cp:revision>142</cp:revision>
  <cp:lastPrinted>2019-10-15T15:53:43Z</cp:lastPrinted>
  <dcterms:created xsi:type="dcterms:W3CDTF">2017-11-12T16:17:16Z</dcterms:created>
  <dcterms:modified xsi:type="dcterms:W3CDTF">2021-03-11T11:04:59Z</dcterms:modified>
  <cp:category/>
</cp:coreProperties>
</file>