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9" r:id="rId5"/>
    <p:sldId id="270" r:id="rId6"/>
    <p:sldId id="271" r:id="rId7"/>
    <p:sldId id="278" r:id="rId8"/>
    <p:sldId id="262" r:id="rId9"/>
    <p:sldId id="263" r:id="rId10"/>
    <p:sldId id="265" r:id="rId11"/>
    <p:sldId id="267" r:id="rId12"/>
    <p:sldId id="268" r:id="rId13"/>
    <p:sldId id="259" r:id="rId14"/>
    <p:sldId id="273" r:id="rId15"/>
    <p:sldId id="272" r:id="rId16"/>
    <p:sldId id="274" r:id="rId17"/>
    <p:sldId id="275" r:id="rId18"/>
    <p:sldId id="276" r:id="rId19"/>
    <p:sldId id="277" r:id="rId20"/>
    <p:sldId id="279" r:id="rId21"/>
    <p:sldId id="281"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82" y="7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NZ"/>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29BFBE3C-366C-47CB-AC1E-21A69A5DBB68}" type="datetimeFigureOut">
              <a:rPr lang="en-NZ" smtClean="0"/>
              <a:t>5/10/2017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FA66B014-068C-47D0-A619-0AB1468FDCD6}" type="slidenum">
              <a:rPr lang="en-NZ" smtClean="0"/>
              <a:t>‹#›</a:t>
            </a:fld>
            <a:endParaRPr lang="en-NZ"/>
          </a:p>
        </p:txBody>
      </p:sp>
    </p:spTree>
    <p:extLst>
      <p:ext uri="{BB962C8B-B14F-4D97-AF65-F5344CB8AC3E}">
        <p14:creationId xmlns:p14="http://schemas.microsoft.com/office/powerpoint/2010/main" val="431953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29BFBE3C-366C-47CB-AC1E-21A69A5DBB68}" type="datetimeFigureOut">
              <a:rPr lang="en-NZ" smtClean="0"/>
              <a:t>5/10/2017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FA66B014-068C-47D0-A619-0AB1468FDCD6}" type="slidenum">
              <a:rPr lang="en-NZ" smtClean="0"/>
              <a:t>‹#›</a:t>
            </a:fld>
            <a:endParaRPr lang="en-NZ"/>
          </a:p>
        </p:txBody>
      </p:sp>
    </p:spTree>
    <p:extLst>
      <p:ext uri="{BB962C8B-B14F-4D97-AF65-F5344CB8AC3E}">
        <p14:creationId xmlns:p14="http://schemas.microsoft.com/office/powerpoint/2010/main" val="185448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29BFBE3C-366C-47CB-AC1E-21A69A5DBB68}" type="datetimeFigureOut">
              <a:rPr lang="en-NZ" smtClean="0"/>
              <a:t>5/10/2017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FA66B014-068C-47D0-A619-0AB1468FDCD6}" type="slidenum">
              <a:rPr lang="en-NZ" smtClean="0"/>
              <a:t>‹#›</a:t>
            </a:fld>
            <a:endParaRPr lang="en-NZ"/>
          </a:p>
        </p:txBody>
      </p:sp>
    </p:spTree>
    <p:extLst>
      <p:ext uri="{BB962C8B-B14F-4D97-AF65-F5344CB8AC3E}">
        <p14:creationId xmlns:p14="http://schemas.microsoft.com/office/powerpoint/2010/main" val="893382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29BFBE3C-366C-47CB-AC1E-21A69A5DBB68}" type="datetimeFigureOut">
              <a:rPr lang="en-NZ" smtClean="0"/>
              <a:t>5/10/2017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FA66B014-068C-47D0-A619-0AB1468FDCD6}" type="slidenum">
              <a:rPr lang="en-NZ" smtClean="0"/>
              <a:t>‹#›</a:t>
            </a:fld>
            <a:endParaRPr lang="en-NZ"/>
          </a:p>
        </p:txBody>
      </p:sp>
    </p:spTree>
    <p:extLst>
      <p:ext uri="{BB962C8B-B14F-4D97-AF65-F5344CB8AC3E}">
        <p14:creationId xmlns:p14="http://schemas.microsoft.com/office/powerpoint/2010/main" val="543095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NZ"/>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BFBE3C-366C-47CB-AC1E-21A69A5DBB68}" type="datetimeFigureOut">
              <a:rPr lang="en-NZ" smtClean="0"/>
              <a:t>5/10/2017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FA66B014-068C-47D0-A619-0AB1468FDCD6}" type="slidenum">
              <a:rPr lang="en-NZ" smtClean="0"/>
              <a:t>‹#›</a:t>
            </a:fld>
            <a:endParaRPr lang="en-NZ"/>
          </a:p>
        </p:txBody>
      </p:sp>
    </p:spTree>
    <p:extLst>
      <p:ext uri="{BB962C8B-B14F-4D97-AF65-F5344CB8AC3E}">
        <p14:creationId xmlns:p14="http://schemas.microsoft.com/office/powerpoint/2010/main" val="3221258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29BFBE3C-366C-47CB-AC1E-21A69A5DBB68}" type="datetimeFigureOut">
              <a:rPr lang="en-NZ" smtClean="0"/>
              <a:t>5/10/2017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FA66B014-068C-47D0-A619-0AB1468FDCD6}" type="slidenum">
              <a:rPr lang="en-NZ" smtClean="0"/>
              <a:t>‹#›</a:t>
            </a:fld>
            <a:endParaRPr lang="en-NZ"/>
          </a:p>
        </p:txBody>
      </p:sp>
    </p:spTree>
    <p:extLst>
      <p:ext uri="{BB962C8B-B14F-4D97-AF65-F5344CB8AC3E}">
        <p14:creationId xmlns:p14="http://schemas.microsoft.com/office/powerpoint/2010/main" val="729084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NZ"/>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29BFBE3C-366C-47CB-AC1E-21A69A5DBB68}" type="datetimeFigureOut">
              <a:rPr lang="en-NZ" smtClean="0"/>
              <a:t>5/10/2017</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FA66B014-068C-47D0-A619-0AB1468FDCD6}" type="slidenum">
              <a:rPr lang="en-NZ" smtClean="0"/>
              <a:t>‹#›</a:t>
            </a:fld>
            <a:endParaRPr lang="en-NZ"/>
          </a:p>
        </p:txBody>
      </p:sp>
    </p:spTree>
    <p:extLst>
      <p:ext uri="{BB962C8B-B14F-4D97-AF65-F5344CB8AC3E}">
        <p14:creationId xmlns:p14="http://schemas.microsoft.com/office/powerpoint/2010/main" val="3549336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29BFBE3C-366C-47CB-AC1E-21A69A5DBB68}" type="datetimeFigureOut">
              <a:rPr lang="en-NZ" smtClean="0"/>
              <a:t>5/10/2017</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FA66B014-068C-47D0-A619-0AB1468FDCD6}" type="slidenum">
              <a:rPr lang="en-NZ" smtClean="0"/>
              <a:t>‹#›</a:t>
            </a:fld>
            <a:endParaRPr lang="en-NZ"/>
          </a:p>
        </p:txBody>
      </p:sp>
    </p:spTree>
    <p:extLst>
      <p:ext uri="{BB962C8B-B14F-4D97-AF65-F5344CB8AC3E}">
        <p14:creationId xmlns:p14="http://schemas.microsoft.com/office/powerpoint/2010/main" val="3432672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BFBE3C-366C-47CB-AC1E-21A69A5DBB68}" type="datetimeFigureOut">
              <a:rPr lang="en-NZ" smtClean="0"/>
              <a:t>5/10/2017</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FA66B014-068C-47D0-A619-0AB1468FDCD6}" type="slidenum">
              <a:rPr lang="en-NZ" smtClean="0"/>
              <a:t>‹#›</a:t>
            </a:fld>
            <a:endParaRPr lang="en-NZ"/>
          </a:p>
        </p:txBody>
      </p:sp>
    </p:spTree>
    <p:extLst>
      <p:ext uri="{BB962C8B-B14F-4D97-AF65-F5344CB8AC3E}">
        <p14:creationId xmlns:p14="http://schemas.microsoft.com/office/powerpoint/2010/main" val="1468423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NZ"/>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BFBE3C-366C-47CB-AC1E-21A69A5DBB68}" type="datetimeFigureOut">
              <a:rPr lang="en-NZ" smtClean="0"/>
              <a:t>5/10/2017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FA66B014-068C-47D0-A619-0AB1468FDCD6}" type="slidenum">
              <a:rPr lang="en-NZ" smtClean="0"/>
              <a:t>‹#›</a:t>
            </a:fld>
            <a:endParaRPr lang="en-NZ"/>
          </a:p>
        </p:txBody>
      </p:sp>
    </p:spTree>
    <p:extLst>
      <p:ext uri="{BB962C8B-B14F-4D97-AF65-F5344CB8AC3E}">
        <p14:creationId xmlns:p14="http://schemas.microsoft.com/office/powerpoint/2010/main" val="2123525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NZ"/>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BFBE3C-366C-47CB-AC1E-21A69A5DBB68}" type="datetimeFigureOut">
              <a:rPr lang="en-NZ" smtClean="0"/>
              <a:t>5/10/2017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FA66B014-068C-47D0-A619-0AB1468FDCD6}" type="slidenum">
              <a:rPr lang="en-NZ" smtClean="0"/>
              <a:t>‹#›</a:t>
            </a:fld>
            <a:endParaRPr lang="en-NZ"/>
          </a:p>
        </p:txBody>
      </p:sp>
    </p:spTree>
    <p:extLst>
      <p:ext uri="{BB962C8B-B14F-4D97-AF65-F5344CB8AC3E}">
        <p14:creationId xmlns:p14="http://schemas.microsoft.com/office/powerpoint/2010/main" val="125688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BFBE3C-366C-47CB-AC1E-21A69A5DBB68}" type="datetimeFigureOut">
              <a:rPr lang="en-NZ" smtClean="0"/>
              <a:t>5/10/2017</a:t>
            </a:fld>
            <a:endParaRPr lang="en-NZ"/>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66B014-068C-47D0-A619-0AB1468FDCD6}" type="slidenum">
              <a:rPr lang="en-NZ" smtClean="0"/>
              <a:t>‹#›</a:t>
            </a:fld>
            <a:endParaRPr lang="en-NZ"/>
          </a:p>
        </p:txBody>
      </p:sp>
    </p:spTree>
    <p:extLst>
      <p:ext uri="{BB962C8B-B14F-4D97-AF65-F5344CB8AC3E}">
        <p14:creationId xmlns:p14="http://schemas.microsoft.com/office/powerpoint/2010/main" val="1719029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Assignment 2</a:t>
            </a:r>
            <a:endParaRPr lang="en-NZ" dirty="0"/>
          </a:p>
        </p:txBody>
      </p:sp>
      <p:sp>
        <p:nvSpPr>
          <p:cNvPr id="3" name="Subtitle 2"/>
          <p:cNvSpPr>
            <a:spLocks noGrp="1"/>
          </p:cNvSpPr>
          <p:nvPr>
            <p:ph type="subTitle" idx="1"/>
          </p:nvPr>
        </p:nvSpPr>
        <p:spPr/>
        <p:txBody>
          <a:bodyPr/>
          <a:lstStyle/>
          <a:p>
            <a:r>
              <a:rPr lang="en-NZ" dirty="0" smtClean="0"/>
              <a:t>By Steven Snelling</a:t>
            </a:r>
            <a:endParaRPr lang="en-NZ" dirty="0"/>
          </a:p>
        </p:txBody>
      </p:sp>
    </p:spTree>
    <p:extLst>
      <p:ext uri="{BB962C8B-B14F-4D97-AF65-F5344CB8AC3E}">
        <p14:creationId xmlns:p14="http://schemas.microsoft.com/office/powerpoint/2010/main" val="2936556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1 – Test Coverage </a:t>
            </a:r>
            <a:endParaRPr lang="en-NZ" dirty="0"/>
          </a:p>
        </p:txBody>
      </p:sp>
      <p:sp>
        <p:nvSpPr>
          <p:cNvPr id="3" name="Content Placeholder 2"/>
          <p:cNvSpPr>
            <a:spLocks noGrp="1"/>
          </p:cNvSpPr>
          <p:nvPr>
            <p:ph idx="1"/>
          </p:nvPr>
        </p:nvSpPr>
        <p:spPr/>
        <p:txBody>
          <a:bodyPr/>
          <a:lstStyle/>
          <a:p>
            <a:pPr marL="0" indent="0">
              <a:buNone/>
            </a:pPr>
            <a:r>
              <a:rPr lang="en-NZ" dirty="0" smtClean="0"/>
              <a:t>After Refactoring</a:t>
            </a:r>
          </a:p>
          <a:p>
            <a:pPr marL="0" indent="0">
              <a:buNone/>
            </a:pPr>
            <a:r>
              <a:rPr lang="en-NZ" dirty="0" smtClean="0"/>
              <a:t>Test Coverage = 100%</a:t>
            </a:r>
          </a:p>
          <a:p>
            <a:pPr marL="0" indent="0">
              <a:buNone/>
            </a:pPr>
            <a:r>
              <a:rPr lang="en-NZ" dirty="0" smtClean="0"/>
              <a:t>Test File: </a:t>
            </a:r>
            <a:r>
              <a:rPr lang="en-NZ" sz="2000" dirty="0"/>
              <a:t>data_validator_tests.py</a:t>
            </a:r>
          </a:p>
        </p:txBody>
      </p:sp>
      <p:pic>
        <p:nvPicPr>
          <p:cNvPr id="7" name="Picture 6"/>
          <p:cNvPicPr>
            <a:picLocks noChangeAspect="1"/>
          </p:cNvPicPr>
          <p:nvPr/>
        </p:nvPicPr>
        <p:blipFill>
          <a:blip r:embed="rId2"/>
          <a:stretch>
            <a:fillRect/>
          </a:stretch>
        </p:blipFill>
        <p:spPr>
          <a:xfrm>
            <a:off x="4962525" y="2287400"/>
            <a:ext cx="5010150" cy="866775"/>
          </a:xfrm>
          <a:prstGeom prst="rect">
            <a:avLst/>
          </a:prstGeom>
          <a:ln>
            <a:solidFill>
              <a:schemeClr val="accent1"/>
            </a:solidFill>
          </a:ln>
        </p:spPr>
      </p:pic>
      <p:pic>
        <p:nvPicPr>
          <p:cNvPr id="8" name="Picture 7"/>
          <p:cNvPicPr>
            <a:picLocks noChangeAspect="1"/>
          </p:cNvPicPr>
          <p:nvPr/>
        </p:nvPicPr>
        <p:blipFill>
          <a:blip r:embed="rId3"/>
          <a:stretch>
            <a:fillRect/>
          </a:stretch>
        </p:blipFill>
        <p:spPr>
          <a:xfrm>
            <a:off x="4962525" y="3524109"/>
            <a:ext cx="5495925" cy="476250"/>
          </a:xfrm>
          <a:prstGeom prst="rect">
            <a:avLst/>
          </a:prstGeom>
          <a:ln>
            <a:solidFill>
              <a:schemeClr val="accent1"/>
            </a:solidFill>
          </a:ln>
        </p:spPr>
      </p:pic>
    </p:spTree>
    <p:extLst>
      <p:ext uri="{BB962C8B-B14F-4D97-AF65-F5344CB8AC3E}">
        <p14:creationId xmlns:p14="http://schemas.microsoft.com/office/powerpoint/2010/main" val="3584672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1 - Evaluation </a:t>
            </a:r>
            <a:endParaRPr lang="en-NZ" dirty="0"/>
          </a:p>
        </p:txBody>
      </p:sp>
      <p:sp>
        <p:nvSpPr>
          <p:cNvPr id="3" name="Content Placeholder 2"/>
          <p:cNvSpPr>
            <a:spLocks noGrp="1"/>
          </p:cNvSpPr>
          <p:nvPr>
            <p:ph idx="1"/>
          </p:nvPr>
        </p:nvSpPr>
        <p:spPr>
          <a:xfrm>
            <a:off x="838200" y="1825625"/>
            <a:ext cx="10515600" cy="496234"/>
          </a:xfrm>
        </p:spPr>
        <p:txBody>
          <a:bodyPr/>
          <a:lstStyle/>
          <a:p>
            <a:pPr marL="0" indent="0">
              <a:buNone/>
            </a:pPr>
            <a:r>
              <a:rPr lang="en-NZ" dirty="0" smtClean="0"/>
              <a:t>Code Comparison:</a:t>
            </a:r>
          </a:p>
          <a:p>
            <a:pPr marL="0" indent="0">
              <a:buNone/>
            </a:pPr>
            <a:endParaRPr lang="en-NZ" dirty="0" smtClean="0"/>
          </a:p>
          <a:p>
            <a:pPr marL="0" indent="0">
              <a:buNone/>
            </a:pPr>
            <a:endParaRPr lang="en-NZ" dirty="0"/>
          </a:p>
        </p:txBody>
      </p:sp>
      <p:sp>
        <p:nvSpPr>
          <p:cNvPr id="4" name="Rectangle 1"/>
          <p:cNvSpPr>
            <a:spLocks noChangeArrowheads="1"/>
          </p:cNvSpPr>
          <p:nvPr/>
        </p:nvSpPr>
        <p:spPr bwMode="auto">
          <a:xfrm>
            <a:off x="6866964" y="3280661"/>
            <a:ext cx="3980329" cy="120032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B2"/>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B2"/>
                </a:solidFill>
                <a:effectLst/>
                <a:latin typeface="Courier New" panose="02070309020205020404" pitchFamily="49" charset="0"/>
                <a:cs typeface="Courier New" panose="02070309020205020404" pitchFamily="49" charset="0"/>
              </a:rPr>
              <a:t>staticmethod</a:t>
            </a:r>
            <a:r>
              <a:rPr kumimoji="0" lang="en-US" altLang="en-US" sz="1200" b="0" i="0" u="none" strike="noStrike" cap="none" normalizeH="0" baseline="0" dirty="0" smtClean="0">
                <a:ln>
                  <a:noFill/>
                </a:ln>
                <a:solidFill>
                  <a:srgbClr val="0000B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B2"/>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__</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test_data</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(data, pattern):</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re.compile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(pattern).match(data):</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True</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else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40657" y="3280660"/>
            <a:ext cx="4975412" cy="120032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B2"/>
                </a:solidFill>
                <a:effectLst/>
                <a:latin typeface="Courier New" panose="02070309020205020404" pitchFamily="49" charset="0"/>
                <a:cs typeface="Courier New" panose="02070309020205020404" pitchFamily="49" charset="0"/>
              </a:rPr>
              <a:t>staticmethod</a:t>
            </a:r>
            <a:r>
              <a:rPr kumimoji="0" lang="en-US" altLang="en-US" sz="1200" b="0" i="0" u="none" strike="noStrike" cap="none" normalizeH="0" baseline="0" dirty="0" smtClean="0">
                <a:ln>
                  <a:noFill/>
                </a:ln>
                <a:solidFill>
                  <a:srgbClr val="0000B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B2"/>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validate_empid</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empid</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re.compile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"^[A-Z][0-9]{3}$"</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).match(</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empid</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True</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else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2400361" y="2743200"/>
            <a:ext cx="856004" cy="369332"/>
          </a:xfrm>
          <a:prstGeom prst="rect">
            <a:avLst/>
          </a:prstGeom>
          <a:noFill/>
        </p:spPr>
        <p:txBody>
          <a:bodyPr wrap="none" rtlCol="0">
            <a:spAutoFit/>
          </a:bodyPr>
          <a:lstStyle/>
          <a:p>
            <a:r>
              <a:rPr lang="en-NZ" dirty="0" smtClean="0"/>
              <a:t>Before </a:t>
            </a:r>
            <a:endParaRPr lang="en-NZ" dirty="0"/>
          </a:p>
        </p:txBody>
      </p:sp>
      <p:sp>
        <p:nvSpPr>
          <p:cNvPr id="7" name="TextBox 6"/>
          <p:cNvSpPr txBox="1"/>
          <p:nvPr/>
        </p:nvSpPr>
        <p:spPr>
          <a:xfrm>
            <a:off x="8429126" y="2743200"/>
            <a:ext cx="658257" cy="369332"/>
          </a:xfrm>
          <a:prstGeom prst="rect">
            <a:avLst/>
          </a:prstGeom>
          <a:noFill/>
        </p:spPr>
        <p:txBody>
          <a:bodyPr wrap="none" rtlCol="0">
            <a:spAutoFit/>
          </a:bodyPr>
          <a:lstStyle/>
          <a:p>
            <a:r>
              <a:rPr lang="en-NZ" dirty="0" smtClean="0"/>
              <a:t>After</a:t>
            </a:r>
            <a:endParaRPr lang="en-NZ" dirty="0"/>
          </a:p>
        </p:txBody>
      </p:sp>
      <p:sp>
        <p:nvSpPr>
          <p:cNvPr id="8" name="Rectangle 3"/>
          <p:cNvSpPr>
            <a:spLocks noChangeArrowheads="1"/>
          </p:cNvSpPr>
          <p:nvPr/>
        </p:nvSpPr>
        <p:spPr bwMode="auto">
          <a:xfrm>
            <a:off x="6866964" y="4855765"/>
            <a:ext cx="5154705" cy="175432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patterns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008080"/>
                </a:solidFill>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008080"/>
                </a:solidFill>
                <a:effectLst/>
                <a:latin typeface="Courier New" panose="02070309020205020404" pitchFamily="49" charset="0"/>
                <a:cs typeface="Courier New" panose="02070309020205020404" pitchFamily="49" charset="0"/>
              </a:rPr>
              <a:t>empid</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"^[A-Z][0-9]{3}$"</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"gender"</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"^[M|F]$"</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"age"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"^[0-9]{2}$"</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"sales"</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"^[0-9]{3}$"</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008080"/>
                </a:solidFill>
                <a:effectLst/>
                <a:latin typeface="Courier New" panose="02070309020205020404" pitchFamily="49" charset="0"/>
                <a:cs typeface="Courier New" panose="02070309020205020404" pitchFamily="49" charset="0"/>
              </a:rPr>
              <a:t>bmi</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008080"/>
                </a:solidFill>
                <a:effectLst/>
                <a:latin typeface="Courier New" panose="02070309020205020404" pitchFamily="49" charset="0"/>
                <a:cs typeface="Courier New" panose="02070309020205020404" pitchFamily="49" charset="0"/>
              </a:rPr>
              <a:t>Normal|Overweight|Obesity|Underweight</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"salary"</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"^[0-9]{2,3}$"</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"birthday"</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"^([0-9]{1,2})-([0-9]{1,2})-([0-9]{4})$"</a:t>
            </a:r>
            <a:br>
              <a:rPr kumimoji="0" lang="en-US" altLang="en-US" sz="12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9" name="TextBox 8"/>
          <p:cNvSpPr txBox="1"/>
          <p:nvPr/>
        </p:nvSpPr>
        <p:spPr>
          <a:xfrm>
            <a:off x="5316069" y="3259822"/>
            <a:ext cx="401072" cy="369332"/>
          </a:xfrm>
          <a:prstGeom prst="rect">
            <a:avLst/>
          </a:prstGeom>
          <a:noFill/>
        </p:spPr>
        <p:txBody>
          <a:bodyPr wrap="none" rtlCol="0">
            <a:spAutoFit/>
          </a:bodyPr>
          <a:lstStyle/>
          <a:p>
            <a:r>
              <a:rPr lang="en-NZ" dirty="0" smtClean="0"/>
              <a:t>x7</a:t>
            </a:r>
            <a:endParaRPr lang="en-NZ" dirty="0"/>
          </a:p>
        </p:txBody>
      </p:sp>
    </p:spTree>
    <p:extLst>
      <p:ext uri="{BB962C8B-B14F-4D97-AF65-F5344CB8AC3E}">
        <p14:creationId xmlns:p14="http://schemas.microsoft.com/office/powerpoint/2010/main" val="3259429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1 - Evaluation </a:t>
            </a:r>
            <a:endParaRPr lang="en-NZ" dirty="0"/>
          </a:p>
        </p:txBody>
      </p:sp>
      <p:sp>
        <p:nvSpPr>
          <p:cNvPr id="3" name="Content Placeholder 2"/>
          <p:cNvSpPr>
            <a:spLocks noGrp="1"/>
          </p:cNvSpPr>
          <p:nvPr>
            <p:ph idx="1"/>
          </p:nvPr>
        </p:nvSpPr>
        <p:spPr/>
        <p:txBody>
          <a:bodyPr/>
          <a:lstStyle/>
          <a:p>
            <a:pPr marL="0" indent="0">
              <a:buNone/>
            </a:pPr>
            <a:r>
              <a:rPr lang="en-NZ" dirty="0" smtClean="0"/>
              <a:t>Effectiveness:</a:t>
            </a:r>
          </a:p>
          <a:p>
            <a:pPr marL="0" indent="0">
              <a:buNone/>
            </a:pPr>
            <a:r>
              <a:rPr lang="en-NZ" sz="2000" dirty="0" smtClean="0"/>
              <a:t>I think I have eliminated the bad smell identified, reduced the 7 static methods to a single method. Also made the method more reusable by not hardcoding the pattern within the method(reduced its responsibility), the method can be given any data string and pattern.</a:t>
            </a:r>
          </a:p>
          <a:p>
            <a:pPr marL="0" indent="0">
              <a:buNone/>
            </a:pPr>
            <a:r>
              <a:rPr lang="en-NZ" sz="2000" dirty="0" smtClean="0"/>
              <a:t>I didn’t introduce any new bad smells during the refactoring process, I did update an existing bad </a:t>
            </a:r>
            <a:r>
              <a:rPr lang="en-NZ" sz="2000" dirty="0"/>
              <a:t>smell “</a:t>
            </a:r>
            <a:r>
              <a:rPr lang="en-NZ" sz="2000" dirty="0" err="1" smtClean="0"/>
              <a:t>validate_data</a:t>
            </a:r>
            <a:r>
              <a:rPr lang="en-NZ" sz="2000" dirty="0" smtClean="0"/>
              <a:t>()” in the same class.</a:t>
            </a:r>
            <a:endParaRPr lang="en-NZ" sz="2000" dirty="0"/>
          </a:p>
        </p:txBody>
      </p:sp>
    </p:spTree>
    <p:extLst>
      <p:ext uri="{BB962C8B-B14F-4D97-AF65-F5344CB8AC3E}">
        <p14:creationId xmlns:p14="http://schemas.microsoft.com/office/powerpoint/2010/main" val="2894357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a:t>
            </a:r>
            <a:r>
              <a:rPr lang="en-NZ" dirty="0"/>
              <a:t>4 </a:t>
            </a:r>
            <a:r>
              <a:rPr lang="en-NZ" dirty="0" smtClean="0"/>
              <a:t>– Test </a:t>
            </a:r>
            <a:r>
              <a:rPr lang="en-NZ" dirty="0"/>
              <a:t>Coverage </a:t>
            </a:r>
          </a:p>
        </p:txBody>
      </p:sp>
      <p:sp>
        <p:nvSpPr>
          <p:cNvPr id="3" name="Content Placeholder 2"/>
          <p:cNvSpPr>
            <a:spLocks noGrp="1"/>
          </p:cNvSpPr>
          <p:nvPr>
            <p:ph idx="1"/>
          </p:nvPr>
        </p:nvSpPr>
        <p:spPr/>
        <p:txBody>
          <a:bodyPr/>
          <a:lstStyle/>
          <a:p>
            <a:pPr marL="0" indent="0">
              <a:buNone/>
            </a:pPr>
            <a:r>
              <a:rPr lang="en-NZ" dirty="0" smtClean="0"/>
              <a:t>Didn’t figure out how to write unit tests for the views</a:t>
            </a:r>
          </a:p>
          <a:p>
            <a:pPr marL="0" indent="0">
              <a:buNone/>
            </a:pPr>
            <a:r>
              <a:rPr lang="en-NZ" dirty="0" smtClean="0"/>
              <a:t>Did manual user tests during each step of the refactoring process.</a:t>
            </a:r>
            <a:endParaRPr lang="en-NZ" dirty="0"/>
          </a:p>
          <a:p>
            <a:pPr marL="0" indent="0">
              <a:buNone/>
            </a:pPr>
            <a:endParaRPr lang="en-NZ" dirty="0" smtClean="0"/>
          </a:p>
          <a:p>
            <a:pPr marL="0" indent="0">
              <a:buNone/>
            </a:pPr>
            <a:r>
              <a:rPr lang="en-NZ" dirty="0" smtClean="0"/>
              <a:t>Manual user tests will be:</a:t>
            </a:r>
          </a:p>
          <a:p>
            <a:pPr marL="514350" indent="-514350">
              <a:buFont typeface="+mj-lt"/>
              <a:buAutoNum type="arabicPeriod"/>
            </a:pPr>
            <a:r>
              <a:rPr lang="en-NZ" sz="2000" dirty="0" smtClean="0"/>
              <a:t>Re-running the program</a:t>
            </a:r>
          </a:p>
          <a:p>
            <a:pPr marL="514350" indent="-514350">
              <a:buFont typeface="+mj-lt"/>
              <a:buAutoNum type="arabicPeriod"/>
            </a:pPr>
            <a:r>
              <a:rPr lang="en-NZ" sz="2000" dirty="0" err="1" smtClean="0"/>
              <a:t>Cmd</a:t>
            </a:r>
            <a:r>
              <a:rPr lang="en-NZ" sz="2000" dirty="0" smtClean="0"/>
              <a:t>: “add –m” adding a manual person</a:t>
            </a:r>
          </a:p>
          <a:p>
            <a:pPr marL="514350" indent="-514350">
              <a:buFont typeface="+mj-lt"/>
              <a:buAutoNum type="arabicPeriod"/>
            </a:pPr>
            <a:r>
              <a:rPr lang="en-NZ" sz="2000" dirty="0" smtClean="0"/>
              <a:t>Running each of the 4 graphs</a:t>
            </a:r>
          </a:p>
          <a:p>
            <a:pPr marL="0" indent="0">
              <a:buNone/>
            </a:pPr>
            <a:r>
              <a:rPr lang="en-NZ" sz="2000" dirty="0" smtClean="0"/>
              <a:t>Doing this will call each of the existing methods</a:t>
            </a:r>
            <a:endParaRPr lang="en-NZ" sz="2000" dirty="0"/>
          </a:p>
        </p:txBody>
      </p:sp>
    </p:spTree>
    <p:extLst>
      <p:ext uri="{BB962C8B-B14F-4D97-AF65-F5344CB8AC3E}">
        <p14:creationId xmlns:p14="http://schemas.microsoft.com/office/powerpoint/2010/main" val="487416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1 - Evaluation </a:t>
            </a:r>
            <a:endParaRPr lang="en-NZ" dirty="0"/>
          </a:p>
        </p:txBody>
      </p:sp>
      <p:sp>
        <p:nvSpPr>
          <p:cNvPr id="3" name="Content Placeholder 2"/>
          <p:cNvSpPr>
            <a:spLocks noGrp="1"/>
          </p:cNvSpPr>
          <p:nvPr>
            <p:ph idx="1"/>
          </p:nvPr>
        </p:nvSpPr>
        <p:spPr>
          <a:xfrm>
            <a:off x="838200" y="1825625"/>
            <a:ext cx="10515600" cy="496234"/>
          </a:xfrm>
        </p:spPr>
        <p:txBody>
          <a:bodyPr/>
          <a:lstStyle/>
          <a:p>
            <a:pPr marL="0" indent="0">
              <a:buNone/>
            </a:pPr>
            <a:r>
              <a:rPr lang="en-NZ" dirty="0" smtClean="0"/>
              <a:t>Code Comparison:</a:t>
            </a:r>
          </a:p>
          <a:p>
            <a:pPr marL="0" indent="0">
              <a:buNone/>
            </a:pPr>
            <a:endParaRPr lang="en-NZ" dirty="0" smtClean="0"/>
          </a:p>
          <a:p>
            <a:pPr marL="0" indent="0">
              <a:buNone/>
            </a:pPr>
            <a:endParaRPr lang="en-NZ" dirty="0"/>
          </a:p>
        </p:txBody>
      </p:sp>
      <p:sp>
        <p:nvSpPr>
          <p:cNvPr id="6" name="TextBox 5"/>
          <p:cNvSpPr txBox="1"/>
          <p:nvPr/>
        </p:nvSpPr>
        <p:spPr>
          <a:xfrm>
            <a:off x="2373467" y="2483690"/>
            <a:ext cx="856004" cy="369332"/>
          </a:xfrm>
          <a:prstGeom prst="rect">
            <a:avLst/>
          </a:prstGeom>
          <a:noFill/>
        </p:spPr>
        <p:txBody>
          <a:bodyPr wrap="none" rtlCol="0">
            <a:spAutoFit/>
          </a:bodyPr>
          <a:lstStyle/>
          <a:p>
            <a:r>
              <a:rPr lang="en-NZ" dirty="0" smtClean="0"/>
              <a:t>Before </a:t>
            </a:r>
            <a:endParaRPr lang="en-NZ" dirty="0"/>
          </a:p>
        </p:txBody>
      </p:sp>
      <p:sp>
        <p:nvSpPr>
          <p:cNvPr id="7" name="TextBox 6"/>
          <p:cNvSpPr txBox="1"/>
          <p:nvPr/>
        </p:nvSpPr>
        <p:spPr>
          <a:xfrm>
            <a:off x="8429126" y="2483690"/>
            <a:ext cx="658257" cy="369332"/>
          </a:xfrm>
          <a:prstGeom prst="rect">
            <a:avLst/>
          </a:prstGeom>
          <a:noFill/>
        </p:spPr>
        <p:txBody>
          <a:bodyPr wrap="none" rtlCol="0">
            <a:spAutoFit/>
          </a:bodyPr>
          <a:lstStyle/>
          <a:p>
            <a:r>
              <a:rPr lang="en-NZ" dirty="0" smtClean="0"/>
              <a:t>After</a:t>
            </a:r>
            <a:endParaRPr lang="en-NZ" dirty="0"/>
          </a:p>
        </p:txBody>
      </p:sp>
      <p:pic>
        <p:nvPicPr>
          <p:cNvPr id="4" name="Picture 3"/>
          <p:cNvPicPr>
            <a:picLocks noChangeAspect="1"/>
          </p:cNvPicPr>
          <p:nvPr/>
        </p:nvPicPr>
        <p:blipFill>
          <a:blip r:embed="rId2"/>
          <a:stretch>
            <a:fillRect/>
          </a:stretch>
        </p:blipFill>
        <p:spPr>
          <a:xfrm>
            <a:off x="161189" y="2853022"/>
            <a:ext cx="5744371" cy="2886404"/>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6072667" y="2853022"/>
            <a:ext cx="5839391" cy="2040091"/>
          </a:xfrm>
          <a:prstGeom prst="rect">
            <a:avLst/>
          </a:prstGeom>
          <a:ln>
            <a:solidFill>
              <a:schemeClr val="accent1"/>
            </a:solidFill>
          </a:ln>
        </p:spPr>
      </p:pic>
      <p:pic>
        <p:nvPicPr>
          <p:cNvPr id="8" name="Picture 7"/>
          <p:cNvPicPr>
            <a:picLocks noChangeAspect="1"/>
          </p:cNvPicPr>
          <p:nvPr/>
        </p:nvPicPr>
        <p:blipFill>
          <a:blip r:embed="rId4"/>
          <a:stretch>
            <a:fillRect/>
          </a:stretch>
        </p:blipFill>
        <p:spPr>
          <a:xfrm>
            <a:off x="6072667" y="5125727"/>
            <a:ext cx="5744371" cy="1497899"/>
          </a:xfrm>
          <a:prstGeom prst="rect">
            <a:avLst/>
          </a:prstGeom>
          <a:ln>
            <a:solidFill>
              <a:schemeClr val="accent1"/>
            </a:solidFill>
          </a:ln>
        </p:spPr>
      </p:pic>
    </p:spTree>
    <p:extLst>
      <p:ext uri="{BB962C8B-B14F-4D97-AF65-F5344CB8AC3E}">
        <p14:creationId xmlns:p14="http://schemas.microsoft.com/office/powerpoint/2010/main" val="806519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4 - Evaluation </a:t>
            </a:r>
            <a:endParaRPr lang="en-NZ" dirty="0"/>
          </a:p>
        </p:txBody>
      </p:sp>
      <p:sp>
        <p:nvSpPr>
          <p:cNvPr id="3" name="Content Placeholder 2"/>
          <p:cNvSpPr>
            <a:spLocks noGrp="1"/>
          </p:cNvSpPr>
          <p:nvPr>
            <p:ph idx="1"/>
          </p:nvPr>
        </p:nvSpPr>
        <p:spPr/>
        <p:txBody>
          <a:bodyPr/>
          <a:lstStyle/>
          <a:p>
            <a:pPr marL="0" indent="0">
              <a:buNone/>
            </a:pPr>
            <a:r>
              <a:rPr lang="en-NZ" dirty="0" smtClean="0"/>
              <a:t>Effectiveness:</a:t>
            </a:r>
          </a:p>
          <a:p>
            <a:pPr marL="0" indent="0">
              <a:buNone/>
            </a:pPr>
            <a:r>
              <a:rPr lang="en-NZ" sz="2000" dirty="0" smtClean="0"/>
              <a:t>I think I have successfully removed the bad smell of </a:t>
            </a:r>
            <a:r>
              <a:rPr lang="en-NZ" sz="2000" dirty="0" err="1" smtClean="0"/>
              <a:t>GraphView</a:t>
            </a:r>
            <a:r>
              <a:rPr lang="en-NZ" sz="2000" dirty="0" smtClean="0"/>
              <a:t> being a large class. I moved the methods that didn’t relate to the graph view into its own class. Now both view classes contain methods related to their name describes.</a:t>
            </a:r>
          </a:p>
          <a:p>
            <a:pPr marL="0" indent="0">
              <a:buNone/>
            </a:pPr>
            <a:r>
              <a:rPr lang="en-NZ" sz="2000" dirty="0" smtClean="0"/>
              <a:t>This is better for future developments </a:t>
            </a:r>
            <a:r>
              <a:rPr lang="en-NZ" sz="2000" dirty="0" smtClean="0"/>
              <a:t>as developers wont have to read and understand as much code if they have to update either of the views.</a:t>
            </a:r>
            <a:endParaRPr lang="en-NZ" sz="2000" dirty="0" smtClean="0">
              <a:solidFill>
                <a:srgbClr val="FF0000"/>
              </a:solidFill>
            </a:endParaRPr>
          </a:p>
        </p:txBody>
      </p:sp>
    </p:spTree>
    <p:extLst>
      <p:ext uri="{BB962C8B-B14F-4D97-AF65-F5344CB8AC3E}">
        <p14:creationId xmlns:p14="http://schemas.microsoft.com/office/powerpoint/2010/main" val="1859097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2 – Test Coverage </a:t>
            </a:r>
            <a:endParaRPr lang="en-NZ" dirty="0"/>
          </a:p>
        </p:txBody>
      </p:sp>
      <p:sp>
        <p:nvSpPr>
          <p:cNvPr id="3" name="Content Placeholder 2"/>
          <p:cNvSpPr>
            <a:spLocks noGrp="1"/>
          </p:cNvSpPr>
          <p:nvPr>
            <p:ph idx="1"/>
          </p:nvPr>
        </p:nvSpPr>
        <p:spPr/>
        <p:txBody>
          <a:bodyPr/>
          <a:lstStyle/>
          <a:p>
            <a:pPr marL="0" indent="0">
              <a:buNone/>
            </a:pPr>
            <a:r>
              <a:rPr lang="en-NZ" dirty="0" smtClean="0"/>
              <a:t>Before Refactoring</a:t>
            </a:r>
          </a:p>
          <a:p>
            <a:pPr marL="0" indent="0">
              <a:buNone/>
            </a:pPr>
            <a:r>
              <a:rPr lang="en-NZ" dirty="0" smtClean="0"/>
              <a:t>Test Coverage = 100%</a:t>
            </a:r>
          </a:p>
          <a:p>
            <a:pPr marL="0" indent="0">
              <a:buNone/>
            </a:pPr>
            <a:r>
              <a:rPr lang="en-NZ" dirty="0" smtClean="0"/>
              <a:t>Test File: </a:t>
            </a:r>
            <a:r>
              <a:rPr lang="en-NZ" sz="2000" dirty="0"/>
              <a:t>data_validator_tests.py</a:t>
            </a:r>
          </a:p>
        </p:txBody>
      </p:sp>
      <p:pic>
        <p:nvPicPr>
          <p:cNvPr id="7" name="Picture 6"/>
          <p:cNvPicPr>
            <a:picLocks noChangeAspect="1"/>
          </p:cNvPicPr>
          <p:nvPr/>
        </p:nvPicPr>
        <p:blipFill>
          <a:blip r:embed="rId2"/>
          <a:stretch>
            <a:fillRect/>
          </a:stretch>
        </p:blipFill>
        <p:spPr>
          <a:xfrm>
            <a:off x="4962525" y="2287400"/>
            <a:ext cx="5010150" cy="866775"/>
          </a:xfrm>
          <a:prstGeom prst="rect">
            <a:avLst/>
          </a:prstGeom>
          <a:ln>
            <a:solidFill>
              <a:schemeClr val="accent1"/>
            </a:solidFill>
          </a:ln>
        </p:spPr>
      </p:pic>
      <p:pic>
        <p:nvPicPr>
          <p:cNvPr id="8" name="Picture 7"/>
          <p:cNvPicPr>
            <a:picLocks noChangeAspect="1"/>
          </p:cNvPicPr>
          <p:nvPr/>
        </p:nvPicPr>
        <p:blipFill>
          <a:blip r:embed="rId3"/>
          <a:stretch>
            <a:fillRect/>
          </a:stretch>
        </p:blipFill>
        <p:spPr>
          <a:xfrm>
            <a:off x="4962525" y="3524109"/>
            <a:ext cx="5495925" cy="476250"/>
          </a:xfrm>
          <a:prstGeom prst="rect">
            <a:avLst/>
          </a:prstGeom>
          <a:ln>
            <a:solidFill>
              <a:schemeClr val="accent1"/>
            </a:solidFill>
          </a:ln>
        </p:spPr>
      </p:pic>
    </p:spTree>
    <p:extLst>
      <p:ext uri="{BB962C8B-B14F-4D97-AF65-F5344CB8AC3E}">
        <p14:creationId xmlns:p14="http://schemas.microsoft.com/office/powerpoint/2010/main" val="3020620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2 – Test Coverage </a:t>
            </a:r>
            <a:endParaRPr lang="en-NZ" dirty="0"/>
          </a:p>
        </p:txBody>
      </p:sp>
      <p:sp>
        <p:nvSpPr>
          <p:cNvPr id="3" name="Content Placeholder 2"/>
          <p:cNvSpPr>
            <a:spLocks noGrp="1"/>
          </p:cNvSpPr>
          <p:nvPr>
            <p:ph idx="1"/>
          </p:nvPr>
        </p:nvSpPr>
        <p:spPr/>
        <p:txBody>
          <a:bodyPr/>
          <a:lstStyle/>
          <a:p>
            <a:pPr marL="0" indent="0">
              <a:buNone/>
            </a:pPr>
            <a:r>
              <a:rPr lang="en-NZ" dirty="0" smtClean="0"/>
              <a:t>After Refactoring</a:t>
            </a:r>
          </a:p>
          <a:p>
            <a:pPr marL="0" indent="0">
              <a:buNone/>
            </a:pPr>
            <a:r>
              <a:rPr lang="en-NZ" dirty="0" smtClean="0"/>
              <a:t>Test Coverage = 100%</a:t>
            </a:r>
          </a:p>
          <a:p>
            <a:pPr marL="0" indent="0">
              <a:buNone/>
            </a:pPr>
            <a:r>
              <a:rPr lang="en-NZ" dirty="0" smtClean="0"/>
              <a:t>Test File: </a:t>
            </a:r>
            <a:r>
              <a:rPr lang="en-NZ" sz="2000" dirty="0"/>
              <a:t>data_validator_tests.py</a:t>
            </a:r>
          </a:p>
        </p:txBody>
      </p:sp>
      <p:pic>
        <p:nvPicPr>
          <p:cNvPr id="4" name="Picture 3"/>
          <p:cNvPicPr>
            <a:picLocks noChangeAspect="1"/>
          </p:cNvPicPr>
          <p:nvPr/>
        </p:nvPicPr>
        <p:blipFill>
          <a:blip r:embed="rId2"/>
          <a:stretch>
            <a:fillRect/>
          </a:stretch>
        </p:blipFill>
        <p:spPr>
          <a:xfrm>
            <a:off x="4962525" y="2099328"/>
            <a:ext cx="5029200" cy="904875"/>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4962525" y="3401219"/>
            <a:ext cx="5372100" cy="600075"/>
          </a:xfrm>
          <a:prstGeom prst="rect">
            <a:avLst/>
          </a:prstGeom>
          <a:ln>
            <a:solidFill>
              <a:schemeClr val="accent1"/>
            </a:solidFill>
          </a:ln>
        </p:spPr>
      </p:pic>
    </p:spTree>
    <p:extLst>
      <p:ext uri="{BB962C8B-B14F-4D97-AF65-F5344CB8AC3E}">
        <p14:creationId xmlns:p14="http://schemas.microsoft.com/office/powerpoint/2010/main" val="2448734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2 - Evaluation </a:t>
            </a:r>
            <a:endParaRPr lang="en-NZ" dirty="0"/>
          </a:p>
        </p:txBody>
      </p:sp>
      <p:sp>
        <p:nvSpPr>
          <p:cNvPr id="3" name="Content Placeholder 2"/>
          <p:cNvSpPr>
            <a:spLocks noGrp="1"/>
          </p:cNvSpPr>
          <p:nvPr>
            <p:ph idx="1"/>
          </p:nvPr>
        </p:nvSpPr>
        <p:spPr>
          <a:xfrm>
            <a:off x="838200" y="1825625"/>
            <a:ext cx="10515600" cy="496234"/>
          </a:xfrm>
        </p:spPr>
        <p:txBody>
          <a:bodyPr/>
          <a:lstStyle/>
          <a:p>
            <a:pPr marL="0" indent="0">
              <a:buNone/>
            </a:pPr>
            <a:r>
              <a:rPr lang="en-NZ" dirty="0" smtClean="0"/>
              <a:t>Code Comparison:</a:t>
            </a:r>
          </a:p>
          <a:p>
            <a:pPr marL="0" indent="0">
              <a:buNone/>
            </a:pPr>
            <a:endParaRPr lang="en-NZ" dirty="0" smtClean="0"/>
          </a:p>
          <a:p>
            <a:pPr marL="0" indent="0">
              <a:buNone/>
            </a:pPr>
            <a:endParaRPr lang="en-NZ" dirty="0"/>
          </a:p>
        </p:txBody>
      </p:sp>
      <p:sp>
        <p:nvSpPr>
          <p:cNvPr id="6" name="TextBox 5"/>
          <p:cNvSpPr txBox="1"/>
          <p:nvPr/>
        </p:nvSpPr>
        <p:spPr>
          <a:xfrm>
            <a:off x="2373467" y="2483690"/>
            <a:ext cx="856004" cy="369332"/>
          </a:xfrm>
          <a:prstGeom prst="rect">
            <a:avLst/>
          </a:prstGeom>
          <a:noFill/>
        </p:spPr>
        <p:txBody>
          <a:bodyPr wrap="none" rtlCol="0">
            <a:spAutoFit/>
          </a:bodyPr>
          <a:lstStyle/>
          <a:p>
            <a:r>
              <a:rPr lang="en-NZ" dirty="0" smtClean="0"/>
              <a:t>Before </a:t>
            </a:r>
            <a:endParaRPr lang="en-NZ" dirty="0"/>
          </a:p>
        </p:txBody>
      </p:sp>
      <p:sp>
        <p:nvSpPr>
          <p:cNvPr id="7" name="TextBox 6"/>
          <p:cNvSpPr txBox="1"/>
          <p:nvPr/>
        </p:nvSpPr>
        <p:spPr>
          <a:xfrm>
            <a:off x="8429126" y="2483690"/>
            <a:ext cx="658257" cy="369332"/>
          </a:xfrm>
          <a:prstGeom prst="rect">
            <a:avLst/>
          </a:prstGeom>
          <a:noFill/>
        </p:spPr>
        <p:txBody>
          <a:bodyPr wrap="none" rtlCol="0">
            <a:spAutoFit/>
          </a:bodyPr>
          <a:lstStyle/>
          <a:p>
            <a:r>
              <a:rPr lang="en-NZ" dirty="0" smtClean="0"/>
              <a:t>After</a:t>
            </a:r>
            <a:endParaRPr lang="en-NZ" dirty="0"/>
          </a:p>
        </p:txBody>
      </p:sp>
      <p:pic>
        <p:nvPicPr>
          <p:cNvPr id="9" name="Picture 8"/>
          <p:cNvPicPr>
            <a:picLocks noChangeAspect="1"/>
          </p:cNvPicPr>
          <p:nvPr/>
        </p:nvPicPr>
        <p:blipFill>
          <a:blip r:embed="rId2"/>
          <a:stretch>
            <a:fillRect/>
          </a:stretch>
        </p:blipFill>
        <p:spPr>
          <a:xfrm>
            <a:off x="785499" y="2853022"/>
            <a:ext cx="4031940" cy="3960668"/>
          </a:xfrm>
          <a:prstGeom prst="rect">
            <a:avLst/>
          </a:prstGeom>
          <a:ln>
            <a:solidFill>
              <a:schemeClr val="accent1"/>
            </a:solidFill>
          </a:ln>
        </p:spPr>
      </p:pic>
      <p:pic>
        <p:nvPicPr>
          <p:cNvPr id="10" name="Picture 9"/>
          <p:cNvPicPr>
            <a:picLocks noChangeAspect="1"/>
          </p:cNvPicPr>
          <p:nvPr/>
        </p:nvPicPr>
        <p:blipFill>
          <a:blip r:embed="rId3"/>
          <a:stretch>
            <a:fillRect/>
          </a:stretch>
        </p:blipFill>
        <p:spPr>
          <a:xfrm>
            <a:off x="5922215" y="2853022"/>
            <a:ext cx="5672077" cy="3684089"/>
          </a:xfrm>
          <a:prstGeom prst="rect">
            <a:avLst/>
          </a:prstGeom>
          <a:ln>
            <a:solidFill>
              <a:schemeClr val="accent1"/>
            </a:solidFill>
          </a:ln>
        </p:spPr>
      </p:pic>
    </p:spTree>
    <p:extLst>
      <p:ext uri="{BB962C8B-B14F-4D97-AF65-F5344CB8AC3E}">
        <p14:creationId xmlns:p14="http://schemas.microsoft.com/office/powerpoint/2010/main" val="67190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a:t>
            </a:r>
            <a:r>
              <a:rPr lang="en-NZ" dirty="0" smtClean="0"/>
              <a:t>2 </a:t>
            </a:r>
            <a:r>
              <a:rPr lang="en-NZ" dirty="0" smtClean="0"/>
              <a:t>- Evaluation </a:t>
            </a:r>
            <a:endParaRPr lang="en-NZ" dirty="0"/>
          </a:p>
        </p:txBody>
      </p:sp>
      <p:sp>
        <p:nvSpPr>
          <p:cNvPr id="3" name="Content Placeholder 2"/>
          <p:cNvSpPr>
            <a:spLocks noGrp="1"/>
          </p:cNvSpPr>
          <p:nvPr>
            <p:ph idx="1"/>
          </p:nvPr>
        </p:nvSpPr>
        <p:spPr/>
        <p:txBody>
          <a:bodyPr/>
          <a:lstStyle/>
          <a:p>
            <a:pPr marL="0" indent="0">
              <a:buNone/>
            </a:pPr>
            <a:r>
              <a:rPr lang="en-NZ" dirty="0" smtClean="0"/>
              <a:t>Effectiveness:</a:t>
            </a:r>
          </a:p>
          <a:p>
            <a:pPr marL="0" indent="0">
              <a:buNone/>
            </a:pPr>
            <a:r>
              <a:rPr lang="en-NZ" sz="2000" dirty="0" smtClean="0"/>
              <a:t>I consolidated the 7 if statements into 1 using a loop to iterate over the </a:t>
            </a:r>
            <a:r>
              <a:rPr lang="en-NZ" sz="2000" dirty="0" err="1" smtClean="0"/>
              <a:t>dirty_person</a:t>
            </a:r>
            <a:r>
              <a:rPr lang="en-NZ" sz="2000" dirty="0" smtClean="0"/>
              <a:t> array. This got rid of the duplication bad smell. </a:t>
            </a:r>
          </a:p>
          <a:p>
            <a:pPr marL="0" indent="0">
              <a:buNone/>
            </a:pPr>
            <a:r>
              <a:rPr lang="en-NZ" sz="2000" dirty="0" smtClean="0"/>
              <a:t>To make it simpler to implement I changed my patterns dictionary to and array that I created when fixing bad smell 1. A potential issues is that this method is reliant on the </a:t>
            </a:r>
            <a:r>
              <a:rPr lang="en-NZ" sz="2000" dirty="0" err="1" smtClean="0"/>
              <a:t>dirty_person</a:t>
            </a:r>
            <a:r>
              <a:rPr lang="en-NZ" sz="2000" dirty="0" smtClean="0"/>
              <a:t> array and patterns array being in the same order. If they were jumbled up the wrong pattern would be used.</a:t>
            </a:r>
          </a:p>
        </p:txBody>
      </p:sp>
    </p:spTree>
    <p:extLst>
      <p:ext uri="{BB962C8B-B14F-4D97-AF65-F5344CB8AC3E}">
        <p14:creationId xmlns:p14="http://schemas.microsoft.com/office/powerpoint/2010/main" val="1905117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Smells - Found</a:t>
            </a:r>
            <a:endParaRPr lang="en-NZ"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NZ" dirty="0" smtClean="0"/>
              <a:t>Duplication – data_validator.py, Static Methods</a:t>
            </a:r>
          </a:p>
          <a:p>
            <a:pPr marL="514350" indent="-514350">
              <a:buFont typeface="+mj-lt"/>
              <a:buAutoNum type="arabicPeriod"/>
            </a:pPr>
            <a:r>
              <a:rPr lang="en-NZ" dirty="0" smtClean="0"/>
              <a:t>Duplication – data_validator.py, </a:t>
            </a:r>
            <a:r>
              <a:rPr lang="en-NZ" dirty="0" err="1" smtClean="0"/>
              <a:t>validate_data</a:t>
            </a:r>
            <a:r>
              <a:rPr lang="en-NZ" dirty="0" smtClean="0"/>
              <a:t>() series of if statements </a:t>
            </a:r>
          </a:p>
          <a:p>
            <a:pPr marL="514350" indent="-514350">
              <a:buFont typeface="+mj-lt"/>
              <a:buAutoNum type="arabicPeriod"/>
            </a:pPr>
            <a:r>
              <a:rPr lang="en-NZ" dirty="0" smtClean="0"/>
              <a:t>Duplication – </a:t>
            </a:r>
            <a:r>
              <a:rPr lang="en-NZ" dirty="0" smtClean="0"/>
              <a:t>interpreter.py</a:t>
            </a:r>
            <a:r>
              <a:rPr lang="en-NZ" dirty="0"/>
              <a:t>, </a:t>
            </a:r>
            <a:r>
              <a:rPr lang="en-NZ" dirty="0" err="1" smtClean="0"/>
              <a:t>serialize_data_arr</a:t>
            </a:r>
            <a:r>
              <a:rPr lang="en-NZ" dirty="0" smtClean="0"/>
              <a:t>() </a:t>
            </a:r>
            <a:r>
              <a:rPr lang="en-NZ" dirty="0"/>
              <a:t>&amp; </a:t>
            </a:r>
            <a:r>
              <a:rPr lang="en-NZ" dirty="0" err="1" smtClean="0"/>
              <a:t>save_file</a:t>
            </a:r>
            <a:r>
              <a:rPr lang="en-NZ" dirty="0" smtClean="0"/>
              <a:t>()</a:t>
            </a:r>
            <a:endParaRPr lang="en-NZ" dirty="0" smtClean="0"/>
          </a:p>
          <a:p>
            <a:pPr marL="514350" indent="-514350">
              <a:buFont typeface="+mj-lt"/>
              <a:buAutoNum type="arabicPeriod"/>
            </a:pPr>
            <a:r>
              <a:rPr lang="en-NZ" dirty="0"/>
              <a:t>Large Class – graph_view.py</a:t>
            </a:r>
          </a:p>
          <a:p>
            <a:pPr marL="514350" indent="-514350">
              <a:buFont typeface="+mj-lt"/>
              <a:buAutoNum type="arabicPeriod"/>
            </a:pPr>
            <a:r>
              <a:rPr lang="en-NZ" dirty="0" smtClean="0"/>
              <a:t>Primitive </a:t>
            </a:r>
            <a:r>
              <a:rPr lang="en-NZ" dirty="0"/>
              <a:t>Obsession - person/s </a:t>
            </a:r>
            <a:r>
              <a:rPr lang="en-NZ" dirty="0" smtClean="0"/>
              <a:t>array – database.py</a:t>
            </a:r>
            <a:r>
              <a:rPr lang="en-NZ" dirty="0"/>
              <a:t>, </a:t>
            </a:r>
            <a:r>
              <a:rPr lang="en-NZ" dirty="0" err="1" smtClean="0"/>
              <a:t>insert_person</a:t>
            </a:r>
            <a:r>
              <a:rPr lang="en-NZ" dirty="0" smtClean="0"/>
              <a:t>() </a:t>
            </a:r>
            <a:endParaRPr lang="en-NZ" dirty="0"/>
          </a:p>
          <a:p>
            <a:pPr marL="514350" indent="-514350">
              <a:buFont typeface="+mj-lt"/>
              <a:buAutoNum type="arabicPeriod"/>
            </a:pPr>
            <a:endParaRPr lang="en-NZ" dirty="0" smtClean="0"/>
          </a:p>
          <a:p>
            <a:pPr marL="514350" indent="-514350">
              <a:buFont typeface="+mj-lt"/>
              <a:buAutoNum type="arabicPeriod"/>
            </a:pPr>
            <a:endParaRPr lang="en-NZ" dirty="0" smtClean="0"/>
          </a:p>
          <a:p>
            <a:pPr marL="514350" indent="-514350">
              <a:buFont typeface="+mj-lt"/>
              <a:buAutoNum type="arabicPeriod"/>
            </a:pPr>
            <a:endParaRPr lang="en-NZ" dirty="0"/>
          </a:p>
        </p:txBody>
      </p:sp>
    </p:spTree>
    <p:extLst>
      <p:ext uri="{BB962C8B-B14F-4D97-AF65-F5344CB8AC3E}">
        <p14:creationId xmlns:p14="http://schemas.microsoft.com/office/powerpoint/2010/main" val="3743720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a:t>
            </a:r>
            <a:r>
              <a:rPr lang="en-NZ" dirty="0" smtClean="0"/>
              <a:t>3 </a:t>
            </a:r>
            <a:r>
              <a:rPr lang="en-NZ" dirty="0" smtClean="0"/>
              <a:t>– Test Coverage </a:t>
            </a:r>
            <a:endParaRPr lang="en-NZ" dirty="0"/>
          </a:p>
        </p:txBody>
      </p:sp>
      <p:sp>
        <p:nvSpPr>
          <p:cNvPr id="10" name="Content Placeholder 2"/>
          <p:cNvSpPr>
            <a:spLocks noGrp="1"/>
          </p:cNvSpPr>
          <p:nvPr>
            <p:ph idx="1"/>
          </p:nvPr>
        </p:nvSpPr>
        <p:spPr>
          <a:xfrm>
            <a:off x="838200" y="1825625"/>
            <a:ext cx="10515600" cy="4351338"/>
          </a:xfrm>
        </p:spPr>
        <p:txBody>
          <a:bodyPr>
            <a:normAutofit/>
          </a:bodyPr>
          <a:lstStyle/>
          <a:p>
            <a:pPr marL="0" indent="0">
              <a:buNone/>
            </a:pPr>
            <a:r>
              <a:rPr lang="en-NZ" dirty="0" smtClean="0"/>
              <a:t>Didn’t figure out how to write unit tests for </a:t>
            </a:r>
            <a:r>
              <a:rPr lang="en-NZ" dirty="0" smtClean="0"/>
              <a:t>this</a:t>
            </a:r>
            <a:endParaRPr lang="en-NZ" dirty="0" smtClean="0"/>
          </a:p>
          <a:p>
            <a:pPr marL="0" indent="0">
              <a:buNone/>
            </a:pPr>
            <a:r>
              <a:rPr lang="en-NZ" dirty="0" smtClean="0"/>
              <a:t>Did manual user tests during each step of the refactoring process.</a:t>
            </a:r>
            <a:endParaRPr lang="en-NZ" dirty="0"/>
          </a:p>
          <a:p>
            <a:pPr marL="0" indent="0">
              <a:buNone/>
            </a:pPr>
            <a:endParaRPr lang="en-NZ" dirty="0" smtClean="0"/>
          </a:p>
          <a:p>
            <a:pPr marL="0" indent="0">
              <a:buNone/>
            </a:pPr>
            <a:r>
              <a:rPr lang="en-NZ" dirty="0" smtClean="0"/>
              <a:t>Manual user tests will be:</a:t>
            </a:r>
          </a:p>
          <a:p>
            <a:pPr marL="514350" indent="-514350">
              <a:buFont typeface="+mj-lt"/>
              <a:buAutoNum type="arabicPeriod"/>
            </a:pPr>
            <a:r>
              <a:rPr lang="en-NZ" sz="2000" dirty="0" smtClean="0"/>
              <a:t>Re-running the program</a:t>
            </a:r>
          </a:p>
          <a:p>
            <a:pPr marL="514350" indent="-514350">
              <a:buFont typeface="+mj-lt"/>
              <a:buAutoNum type="arabicPeriod"/>
            </a:pPr>
            <a:r>
              <a:rPr lang="en-NZ" sz="2000" dirty="0"/>
              <a:t>Run </a:t>
            </a:r>
            <a:r>
              <a:rPr lang="en-NZ" sz="2000" dirty="0" smtClean="0"/>
              <a:t>command: add </a:t>
            </a:r>
            <a:r>
              <a:rPr lang="en-NZ" sz="2000" dirty="0"/>
              <a:t>-l _</a:t>
            </a:r>
            <a:r>
              <a:rPr lang="en-NZ" sz="2000" dirty="0" err="1" smtClean="0"/>
              <a:t>load_files</a:t>
            </a:r>
            <a:r>
              <a:rPr lang="en-NZ" sz="2000" dirty="0" smtClean="0"/>
              <a:t>/testing_data.csv</a:t>
            </a:r>
          </a:p>
          <a:p>
            <a:pPr marL="514350" indent="-514350">
              <a:buFont typeface="+mj-lt"/>
              <a:buAutoNum type="arabicPeriod"/>
            </a:pPr>
            <a:r>
              <a:rPr lang="en-NZ" sz="2000" dirty="0" smtClean="0"/>
              <a:t>Run command</a:t>
            </a:r>
            <a:r>
              <a:rPr lang="en-NZ" sz="2000" dirty="0"/>
              <a:t>: save -s _</a:t>
            </a:r>
            <a:r>
              <a:rPr lang="en-NZ" sz="2000" dirty="0" err="1"/>
              <a:t>load_files</a:t>
            </a:r>
            <a:r>
              <a:rPr lang="en-NZ" sz="2000" dirty="0"/>
              <a:t>/</a:t>
            </a:r>
            <a:r>
              <a:rPr lang="en-NZ" sz="2000" dirty="0" err="1"/>
              <a:t>save.shelf</a:t>
            </a:r>
            <a:endParaRPr lang="en-NZ" sz="2000" dirty="0"/>
          </a:p>
          <a:p>
            <a:pPr marL="514350" indent="-514350">
              <a:buFont typeface="+mj-lt"/>
              <a:buAutoNum type="arabicPeriod"/>
            </a:pPr>
            <a:r>
              <a:rPr lang="en-NZ" sz="2000" dirty="0" smtClean="0"/>
              <a:t>Run command: </a:t>
            </a:r>
            <a:r>
              <a:rPr lang="en-NZ" sz="2000" dirty="0"/>
              <a:t>save -f _</a:t>
            </a:r>
            <a:r>
              <a:rPr lang="en-NZ" sz="2000" dirty="0" err="1" smtClean="0"/>
              <a:t>load_files</a:t>
            </a:r>
            <a:r>
              <a:rPr lang="en-NZ" sz="2000" dirty="0" smtClean="0"/>
              <a:t>/save.csv</a:t>
            </a:r>
            <a:endParaRPr lang="en-NZ" sz="2000" dirty="0" smtClean="0"/>
          </a:p>
          <a:p>
            <a:pPr marL="0" indent="0">
              <a:buNone/>
            </a:pPr>
            <a:r>
              <a:rPr lang="en-NZ" sz="2000" dirty="0" smtClean="0"/>
              <a:t>Doing this will call each of the existing methods</a:t>
            </a:r>
            <a:endParaRPr lang="en-NZ" sz="2000" dirty="0"/>
          </a:p>
        </p:txBody>
      </p:sp>
    </p:spTree>
    <p:extLst>
      <p:ext uri="{BB962C8B-B14F-4D97-AF65-F5344CB8AC3E}">
        <p14:creationId xmlns:p14="http://schemas.microsoft.com/office/powerpoint/2010/main" val="772891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a:t>
            </a:r>
            <a:r>
              <a:rPr lang="en-NZ" dirty="0" smtClean="0"/>
              <a:t>3 </a:t>
            </a:r>
            <a:r>
              <a:rPr lang="en-NZ" dirty="0" smtClean="0"/>
              <a:t>- Evaluation </a:t>
            </a:r>
            <a:endParaRPr lang="en-NZ" dirty="0"/>
          </a:p>
        </p:txBody>
      </p:sp>
      <p:sp>
        <p:nvSpPr>
          <p:cNvPr id="3" name="Content Placeholder 2"/>
          <p:cNvSpPr>
            <a:spLocks noGrp="1"/>
          </p:cNvSpPr>
          <p:nvPr>
            <p:ph idx="1"/>
          </p:nvPr>
        </p:nvSpPr>
        <p:spPr>
          <a:xfrm>
            <a:off x="838200" y="1825625"/>
            <a:ext cx="10515600" cy="496234"/>
          </a:xfrm>
        </p:spPr>
        <p:txBody>
          <a:bodyPr/>
          <a:lstStyle/>
          <a:p>
            <a:pPr marL="0" indent="0">
              <a:buNone/>
            </a:pPr>
            <a:r>
              <a:rPr lang="en-NZ" dirty="0" smtClean="0"/>
              <a:t>Code Comparison:</a:t>
            </a:r>
          </a:p>
          <a:p>
            <a:pPr marL="0" indent="0">
              <a:buNone/>
            </a:pPr>
            <a:endParaRPr lang="en-NZ" dirty="0" smtClean="0"/>
          </a:p>
          <a:p>
            <a:pPr marL="0" indent="0">
              <a:buNone/>
            </a:pPr>
            <a:endParaRPr lang="en-NZ" dirty="0"/>
          </a:p>
        </p:txBody>
      </p:sp>
      <p:sp>
        <p:nvSpPr>
          <p:cNvPr id="6" name="TextBox 5"/>
          <p:cNvSpPr txBox="1"/>
          <p:nvPr/>
        </p:nvSpPr>
        <p:spPr>
          <a:xfrm>
            <a:off x="2373467" y="2483690"/>
            <a:ext cx="856004" cy="369332"/>
          </a:xfrm>
          <a:prstGeom prst="rect">
            <a:avLst/>
          </a:prstGeom>
          <a:noFill/>
        </p:spPr>
        <p:txBody>
          <a:bodyPr wrap="none" rtlCol="0">
            <a:spAutoFit/>
          </a:bodyPr>
          <a:lstStyle/>
          <a:p>
            <a:r>
              <a:rPr lang="en-NZ" dirty="0" smtClean="0"/>
              <a:t>Before </a:t>
            </a:r>
            <a:endParaRPr lang="en-NZ" dirty="0"/>
          </a:p>
        </p:txBody>
      </p:sp>
      <p:sp>
        <p:nvSpPr>
          <p:cNvPr id="7" name="TextBox 6"/>
          <p:cNvSpPr txBox="1"/>
          <p:nvPr/>
        </p:nvSpPr>
        <p:spPr>
          <a:xfrm>
            <a:off x="8429126" y="2483690"/>
            <a:ext cx="658257" cy="369332"/>
          </a:xfrm>
          <a:prstGeom prst="rect">
            <a:avLst/>
          </a:prstGeom>
          <a:noFill/>
        </p:spPr>
        <p:txBody>
          <a:bodyPr wrap="none" rtlCol="0">
            <a:spAutoFit/>
          </a:bodyPr>
          <a:lstStyle/>
          <a:p>
            <a:r>
              <a:rPr lang="en-NZ" dirty="0" smtClean="0"/>
              <a:t>After</a:t>
            </a:r>
            <a:endParaRPr lang="en-NZ" dirty="0"/>
          </a:p>
        </p:txBody>
      </p:sp>
      <p:pic>
        <p:nvPicPr>
          <p:cNvPr id="4" name="Picture 3"/>
          <p:cNvPicPr>
            <a:picLocks noChangeAspect="1"/>
          </p:cNvPicPr>
          <p:nvPr/>
        </p:nvPicPr>
        <p:blipFill>
          <a:blip r:embed="rId2"/>
          <a:stretch>
            <a:fillRect/>
          </a:stretch>
        </p:blipFill>
        <p:spPr>
          <a:xfrm>
            <a:off x="541745" y="4635259"/>
            <a:ext cx="4519448" cy="1961025"/>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541745" y="2853022"/>
            <a:ext cx="4519448" cy="1600416"/>
          </a:xfrm>
          <a:prstGeom prst="rect">
            <a:avLst/>
          </a:prstGeom>
          <a:ln>
            <a:solidFill>
              <a:schemeClr val="accent1"/>
            </a:solidFill>
          </a:ln>
        </p:spPr>
      </p:pic>
      <p:pic>
        <p:nvPicPr>
          <p:cNvPr id="8" name="Picture 7"/>
          <p:cNvPicPr>
            <a:picLocks noChangeAspect="1"/>
          </p:cNvPicPr>
          <p:nvPr/>
        </p:nvPicPr>
        <p:blipFill>
          <a:blip r:embed="rId4"/>
          <a:stretch>
            <a:fillRect/>
          </a:stretch>
        </p:blipFill>
        <p:spPr>
          <a:xfrm>
            <a:off x="6498530" y="2853022"/>
            <a:ext cx="4519448" cy="1648726"/>
          </a:xfrm>
          <a:prstGeom prst="rect">
            <a:avLst/>
          </a:prstGeom>
          <a:ln>
            <a:solidFill>
              <a:schemeClr val="accent1"/>
            </a:solidFill>
          </a:ln>
        </p:spPr>
      </p:pic>
      <p:pic>
        <p:nvPicPr>
          <p:cNvPr id="11" name="Picture 10"/>
          <p:cNvPicPr>
            <a:picLocks noChangeAspect="1"/>
          </p:cNvPicPr>
          <p:nvPr/>
        </p:nvPicPr>
        <p:blipFill>
          <a:blip r:embed="rId5"/>
          <a:stretch>
            <a:fillRect/>
          </a:stretch>
        </p:blipFill>
        <p:spPr>
          <a:xfrm>
            <a:off x="6498530" y="4635259"/>
            <a:ext cx="4540739" cy="1676681"/>
          </a:xfrm>
          <a:prstGeom prst="rect">
            <a:avLst/>
          </a:prstGeom>
          <a:ln>
            <a:solidFill>
              <a:schemeClr val="accent1"/>
            </a:solidFill>
          </a:ln>
        </p:spPr>
      </p:pic>
    </p:spTree>
    <p:extLst>
      <p:ext uri="{BB962C8B-B14F-4D97-AF65-F5344CB8AC3E}">
        <p14:creationId xmlns:p14="http://schemas.microsoft.com/office/powerpoint/2010/main" val="2839001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a:t>
            </a:r>
            <a:r>
              <a:rPr lang="en-NZ" dirty="0" smtClean="0"/>
              <a:t>3 </a:t>
            </a:r>
            <a:r>
              <a:rPr lang="en-NZ" dirty="0" smtClean="0"/>
              <a:t>- Evaluation </a:t>
            </a:r>
            <a:endParaRPr lang="en-NZ" dirty="0"/>
          </a:p>
        </p:txBody>
      </p:sp>
      <p:sp>
        <p:nvSpPr>
          <p:cNvPr id="3" name="Content Placeholder 2"/>
          <p:cNvSpPr>
            <a:spLocks noGrp="1"/>
          </p:cNvSpPr>
          <p:nvPr>
            <p:ph idx="1"/>
          </p:nvPr>
        </p:nvSpPr>
        <p:spPr/>
        <p:txBody>
          <a:bodyPr/>
          <a:lstStyle/>
          <a:p>
            <a:pPr marL="0" indent="0">
              <a:buNone/>
            </a:pPr>
            <a:r>
              <a:rPr lang="en-NZ" dirty="0" smtClean="0"/>
              <a:t>Effectiveness</a:t>
            </a:r>
            <a:r>
              <a:rPr lang="en-NZ" dirty="0" smtClean="0"/>
              <a:t>:</a:t>
            </a:r>
          </a:p>
          <a:p>
            <a:pPr marL="0" indent="0">
              <a:buNone/>
            </a:pPr>
            <a:r>
              <a:rPr lang="en-NZ" sz="2000" dirty="0" smtClean="0"/>
              <a:t>I removed this bad smell successfully this was the simplest one that I had found. I didn’t add any new bad smells as a result of this.</a:t>
            </a:r>
            <a:endParaRPr lang="en-NZ" dirty="0" smtClean="0"/>
          </a:p>
        </p:txBody>
      </p:sp>
    </p:spTree>
    <p:extLst>
      <p:ext uri="{BB962C8B-B14F-4D97-AF65-F5344CB8AC3E}">
        <p14:creationId xmlns:p14="http://schemas.microsoft.com/office/powerpoint/2010/main" val="361430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1 - </a:t>
            </a:r>
            <a:r>
              <a:rPr lang="en-NZ" dirty="0"/>
              <a:t>Details </a:t>
            </a:r>
          </a:p>
        </p:txBody>
      </p:sp>
      <p:sp>
        <p:nvSpPr>
          <p:cNvPr id="3" name="Content Placeholder 2"/>
          <p:cNvSpPr>
            <a:spLocks noGrp="1"/>
          </p:cNvSpPr>
          <p:nvPr>
            <p:ph idx="1"/>
          </p:nvPr>
        </p:nvSpPr>
        <p:spPr/>
        <p:txBody>
          <a:bodyPr/>
          <a:lstStyle/>
          <a:p>
            <a:pPr marL="0" indent="0">
              <a:buNone/>
            </a:pPr>
            <a:r>
              <a:rPr lang="en-NZ" dirty="0" smtClean="0"/>
              <a:t>Name: </a:t>
            </a:r>
            <a:r>
              <a:rPr lang="en-NZ" sz="2000" dirty="0" smtClean="0"/>
              <a:t>Duplication</a:t>
            </a:r>
            <a:endParaRPr lang="en-NZ" dirty="0" smtClean="0"/>
          </a:p>
          <a:p>
            <a:pPr marL="0" indent="0">
              <a:buNone/>
            </a:pPr>
            <a:r>
              <a:rPr lang="en-NZ" dirty="0" smtClean="0"/>
              <a:t>Location</a:t>
            </a:r>
            <a:r>
              <a:rPr lang="en-NZ" dirty="0"/>
              <a:t>: </a:t>
            </a:r>
            <a:r>
              <a:rPr lang="en-NZ" sz="2000" dirty="0" smtClean="0"/>
              <a:t>data_validator.py – lines 68 to 157</a:t>
            </a:r>
          </a:p>
          <a:p>
            <a:pPr marL="0" indent="0">
              <a:buNone/>
            </a:pPr>
            <a:r>
              <a:rPr lang="en-NZ" dirty="0" smtClean="0"/>
              <a:t>Reasons: </a:t>
            </a:r>
            <a:r>
              <a:rPr lang="en-NZ" sz="2000" dirty="0"/>
              <a:t>T</a:t>
            </a:r>
            <a:r>
              <a:rPr lang="en-NZ" sz="2000" dirty="0" smtClean="0"/>
              <a:t>he 7 static methods are all very similar in that they take a string input and do a regular expression match and return either True or False. This is bad, because if the another piece of data is required would need to create a new method to validate it. Or if all the data changes will need to change each method to handle it.</a:t>
            </a:r>
          </a:p>
          <a:p>
            <a:pPr marL="0" indent="0">
              <a:buNone/>
            </a:pPr>
            <a:endParaRPr lang="en-NZ" sz="2000" dirty="0" smtClean="0"/>
          </a:p>
          <a:p>
            <a:pPr marL="0" indent="0">
              <a:buNone/>
            </a:pPr>
            <a:r>
              <a:rPr lang="en-NZ" dirty="0" smtClean="0"/>
              <a:t>Strategies / approaches: </a:t>
            </a:r>
            <a:r>
              <a:rPr lang="en-NZ" sz="2000" dirty="0" smtClean="0"/>
              <a:t>I will use the extract method to take the similar code and put it into a new method. For the variable data (regex patterns) I will use a dictionary and pass it into the new method </a:t>
            </a:r>
            <a:r>
              <a:rPr lang="en-NZ" sz="2000" dirty="0" err="1" smtClean="0"/>
              <a:t>gerenated</a:t>
            </a:r>
            <a:r>
              <a:rPr lang="en-NZ" sz="2000" dirty="0" smtClean="0"/>
              <a:t>.</a:t>
            </a:r>
            <a:endParaRPr lang="en-NZ" dirty="0"/>
          </a:p>
        </p:txBody>
      </p:sp>
    </p:spTree>
    <p:extLst>
      <p:ext uri="{BB962C8B-B14F-4D97-AF65-F5344CB8AC3E}">
        <p14:creationId xmlns:p14="http://schemas.microsoft.com/office/powerpoint/2010/main" val="969589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2 - </a:t>
            </a:r>
            <a:r>
              <a:rPr lang="en-NZ" dirty="0"/>
              <a:t>Details </a:t>
            </a:r>
          </a:p>
        </p:txBody>
      </p:sp>
      <p:sp>
        <p:nvSpPr>
          <p:cNvPr id="3" name="Content Placeholder 2"/>
          <p:cNvSpPr>
            <a:spLocks noGrp="1"/>
          </p:cNvSpPr>
          <p:nvPr>
            <p:ph idx="1"/>
          </p:nvPr>
        </p:nvSpPr>
        <p:spPr/>
        <p:txBody>
          <a:bodyPr/>
          <a:lstStyle/>
          <a:p>
            <a:pPr marL="0" indent="0">
              <a:buNone/>
            </a:pPr>
            <a:r>
              <a:rPr lang="en-NZ" dirty="0" smtClean="0"/>
              <a:t>Name: </a:t>
            </a:r>
            <a:r>
              <a:rPr lang="en-NZ" sz="2000" dirty="0" smtClean="0"/>
              <a:t>Duplication</a:t>
            </a:r>
            <a:endParaRPr lang="en-NZ" dirty="0" smtClean="0"/>
          </a:p>
          <a:p>
            <a:pPr marL="0" indent="0">
              <a:buNone/>
            </a:pPr>
            <a:r>
              <a:rPr lang="en-NZ" dirty="0" smtClean="0"/>
              <a:t>Location</a:t>
            </a:r>
            <a:r>
              <a:rPr lang="en-NZ" dirty="0"/>
              <a:t>: </a:t>
            </a:r>
            <a:r>
              <a:rPr lang="en-NZ" sz="2000" dirty="0" smtClean="0"/>
              <a:t>data_validator.py – lines 21 to 47</a:t>
            </a:r>
          </a:p>
          <a:p>
            <a:pPr marL="0" indent="0">
              <a:buNone/>
            </a:pPr>
            <a:r>
              <a:rPr lang="en-NZ" dirty="0" smtClean="0"/>
              <a:t>Reasons: </a:t>
            </a:r>
            <a:r>
              <a:rPr lang="en-NZ" sz="2000" dirty="0" smtClean="0"/>
              <a:t>The reason I say its duplications  and not a switch statement is that the series of if statements are similar in that it is calling function to validate data and that the left and right side arguments are both different. This is bad because if the data array had another item it would require another if statement to handle it.</a:t>
            </a:r>
          </a:p>
          <a:p>
            <a:pPr marL="0" indent="0">
              <a:buNone/>
            </a:pPr>
            <a:endParaRPr lang="en-NZ" sz="2000" dirty="0" smtClean="0"/>
          </a:p>
          <a:p>
            <a:pPr marL="0" indent="0">
              <a:buNone/>
            </a:pPr>
            <a:r>
              <a:rPr lang="en-NZ" dirty="0" smtClean="0"/>
              <a:t>Strategies / approaches: </a:t>
            </a:r>
            <a:r>
              <a:rPr lang="en-NZ" sz="2000" dirty="0" smtClean="0"/>
              <a:t>the best strategy to fix </a:t>
            </a:r>
            <a:r>
              <a:rPr lang="en-NZ" sz="2000" dirty="0"/>
              <a:t>this would be </a:t>
            </a:r>
            <a:r>
              <a:rPr lang="en-NZ" sz="2000" dirty="0" smtClean="0"/>
              <a:t>the “Consolidate </a:t>
            </a:r>
            <a:r>
              <a:rPr lang="en-NZ" sz="2000" dirty="0"/>
              <a:t>Conditional </a:t>
            </a:r>
            <a:r>
              <a:rPr lang="en-NZ" sz="2000" dirty="0" smtClean="0"/>
              <a:t>Expression” I would recommend doing this change after bad smell 1 </a:t>
            </a:r>
            <a:endParaRPr lang="en-NZ" dirty="0"/>
          </a:p>
        </p:txBody>
      </p:sp>
    </p:spTree>
    <p:extLst>
      <p:ext uri="{BB962C8B-B14F-4D97-AF65-F5344CB8AC3E}">
        <p14:creationId xmlns:p14="http://schemas.microsoft.com/office/powerpoint/2010/main" val="2752964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3 - </a:t>
            </a:r>
            <a:r>
              <a:rPr lang="en-NZ" dirty="0"/>
              <a:t>Details </a:t>
            </a:r>
          </a:p>
        </p:txBody>
      </p:sp>
      <p:sp>
        <p:nvSpPr>
          <p:cNvPr id="3" name="Content Placeholder 2"/>
          <p:cNvSpPr>
            <a:spLocks noGrp="1"/>
          </p:cNvSpPr>
          <p:nvPr>
            <p:ph idx="1"/>
          </p:nvPr>
        </p:nvSpPr>
        <p:spPr/>
        <p:txBody>
          <a:bodyPr/>
          <a:lstStyle/>
          <a:p>
            <a:pPr marL="0" indent="0">
              <a:buNone/>
            </a:pPr>
            <a:r>
              <a:rPr lang="en-NZ" dirty="0" smtClean="0"/>
              <a:t>Name: </a:t>
            </a:r>
            <a:r>
              <a:rPr lang="en-NZ" sz="2000" dirty="0" smtClean="0"/>
              <a:t>Duplication</a:t>
            </a:r>
            <a:endParaRPr lang="en-NZ" dirty="0" smtClean="0"/>
          </a:p>
          <a:p>
            <a:pPr marL="0" indent="0">
              <a:buNone/>
            </a:pPr>
            <a:r>
              <a:rPr lang="en-NZ" dirty="0" smtClean="0"/>
              <a:t>Location</a:t>
            </a:r>
            <a:r>
              <a:rPr lang="en-NZ" dirty="0"/>
              <a:t>: </a:t>
            </a:r>
            <a:r>
              <a:rPr lang="en-NZ" sz="2000" dirty="0" smtClean="0"/>
              <a:t>interpreter.py – lines [38 to 50], [61 to 73]</a:t>
            </a:r>
          </a:p>
          <a:p>
            <a:pPr marL="0" indent="0">
              <a:buNone/>
            </a:pPr>
            <a:r>
              <a:rPr lang="en-NZ" dirty="0" smtClean="0"/>
              <a:t>Reasons: </a:t>
            </a:r>
            <a:r>
              <a:rPr lang="en-NZ" sz="2000" dirty="0" smtClean="0"/>
              <a:t>The try except handlers are the same in both the true and false part of the if statement.</a:t>
            </a:r>
          </a:p>
          <a:p>
            <a:pPr marL="0" indent="0">
              <a:buNone/>
            </a:pPr>
            <a:r>
              <a:rPr lang="en-NZ" dirty="0" smtClean="0"/>
              <a:t>Strategies / approaches: </a:t>
            </a:r>
            <a:r>
              <a:rPr lang="en-NZ" sz="2000" dirty="0" smtClean="0"/>
              <a:t>I would use the extract method to move the try except code to the outside of the if statement.</a:t>
            </a:r>
            <a:endParaRPr lang="en-NZ" dirty="0"/>
          </a:p>
        </p:txBody>
      </p:sp>
    </p:spTree>
    <p:extLst>
      <p:ext uri="{BB962C8B-B14F-4D97-AF65-F5344CB8AC3E}">
        <p14:creationId xmlns:p14="http://schemas.microsoft.com/office/powerpoint/2010/main" val="829159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4 - </a:t>
            </a:r>
            <a:r>
              <a:rPr lang="en-NZ" dirty="0"/>
              <a:t>Details </a:t>
            </a:r>
          </a:p>
        </p:txBody>
      </p:sp>
      <p:sp>
        <p:nvSpPr>
          <p:cNvPr id="3" name="Content Placeholder 2"/>
          <p:cNvSpPr>
            <a:spLocks noGrp="1"/>
          </p:cNvSpPr>
          <p:nvPr>
            <p:ph idx="1"/>
          </p:nvPr>
        </p:nvSpPr>
        <p:spPr/>
        <p:txBody>
          <a:bodyPr/>
          <a:lstStyle/>
          <a:p>
            <a:pPr marL="0" indent="0">
              <a:buNone/>
            </a:pPr>
            <a:r>
              <a:rPr lang="en-NZ" dirty="0" smtClean="0"/>
              <a:t>Name: </a:t>
            </a:r>
            <a:r>
              <a:rPr lang="en-NZ" sz="2000" dirty="0" smtClean="0"/>
              <a:t>Large Class</a:t>
            </a:r>
            <a:endParaRPr lang="en-NZ" dirty="0" smtClean="0"/>
          </a:p>
          <a:p>
            <a:pPr marL="0" indent="0">
              <a:buNone/>
            </a:pPr>
            <a:r>
              <a:rPr lang="en-NZ" dirty="0" smtClean="0"/>
              <a:t>Location</a:t>
            </a:r>
            <a:r>
              <a:rPr lang="en-NZ" dirty="0"/>
              <a:t>: </a:t>
            </a:r>
            <a:r>
              <a:rPr lang="en-NZ" sz="2000" dirty="0" smtClean="0"/>
              <a:t>graph_view.py</a:t>
            </a:r>
          </a:p>
          <a:p>
            <a:pPr marL="0" indent="0">
              <a:buNone/>
            </a:pPr>
            <a:r>
              <a:rPr lang="en-NZ" dirty="0" smtClean="0"/>
              <a:t>Reasons: </a:t>
            </a:r>
            <a:r>
              <a:rPr lang="en-NZ" sz="2000" dirty="0" smtClean="0"/>
              <a:t>this view class has to much responsibility, it is doing the displaying of the graphs and the view for the CMD UI. This is bad as it goes against SOLID principles.</a:t>
            </a:r>
          </a:p>
          <a:p>
            <a:pPr marL="0" indent="0">
              <a:buNone/>
            </a:pPr>
            <a:endParaRPr lang="en-NZ" sz="2000" dirty="0" smtClean="0"/>
          </a:p>
          <a:p>
            <a:pPr marL="0" indent="0">
              <a:buNone/>
            </a:pPr>
            <a:r>
              <a:rPr lang="en-NZ" dirty="0" smtClean="0"/>
              <a:t>Strategies / approaches: </a:t>
            </a:r>
            <a:r>
              <a:rPr lang="en-NZ" sz="2000" dirty="0" smtClean="0"/>
              <a:t>I would use the extract class and interface strategy I will create a new interface to hold the relevant public methods for the CMD view and create a new view class to hold the implantation of those methods. </a:t>
            </a:r>
            <a:endParaRPr lang="en-NZ" dirty="0"/>
          </a:p>
        </p:txBody>
      </p:sp>
    </p:spTree>
    <p:extLst>
      <p:ext uri="{BB962C8B-B14F-4D97-AF65-F5344CB8AC3E}">
        <p14:creationId xmlns:p14="http://schemas.microsoft.com/office/powerpoint/2010/main" val="1144685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a:t>
            </a:r>
            <a:r>
              <a:rPr lang="en-NZ" dirty="0" smtClean="0"/>
              <a:t>5 </a:t>
            </a:r>
            <a:r>
              <a:rPr lang="en-NZ" dirty="0" smtClean="0"/>
              <a:t>- </a:t>
            </a:r>
            <a:r>
              <a:rPr lang="en-NZ" dirty="0"/>
              <a:t>Details </a:t>
            </a:r>
          </a:p>
        </p:txBody>
      </p:sp>
      <p:sp>
        <p:nvSpPr>
          <p:cNvPr id="3" name="Content Placeholder 2"/>
          <p:cNvSpPr>
            <a:spLocks noGrp="1"/>
          </p:cNvSpPr>
          <p:nvPr>
            <p:ph idx="1"/>
          </p:nvPr>
        </p:nvSpPr>
        <p:spPr/>
        <p:txBody>
          <a:bodyPr/>
          <a:lstStyle/>
          <a:p>
            <a:pPr marL="0" indent="0">
              <a:buNone/>
            </a:pPr>
            <a:r>
              <a:rPr lang="en-NZ" dirty="0" smtClean="0"/>
              <a:t>Name: </a:t>
            </a:r>
            <a:r>
              <a:rPr lang="en-NZ" sz="2000" dirty="0" smtClean="0"/>
              <a:t>Primitive Obsession</a:t>
            </a:r>
            <a:endParaRPr lang="en-NZ" dirty="0" smtClean="0"/>
          </a:p>
          <a:p>
            <a:pPr marL="0" indent="0">
              <a:buNone/>
            </a:pPr>
            <a:r>
              <a:rPr lang="en-NZ" dirty="0" smtClean="0"/>
              <a:t>Location</a:t>
            </a:r>
            <a:r>
              <a:rPr lang="en-NZ" dirty="0"/>
              <a:t>: </a:t>
            </a:r>
            <a:r>
              <a:rPr lang="en-NZ" sz="2000" dirty="0" smtClean="0"/>
              <a:t>database.py </a:t>
            </a:r>
            <a:r>
              <a:rPr lang="en-NZ" sz="2000" dirty="0"/>
              <a:t>- </a:t>
            </a:r>
            <a:r>
              <a:rPr lang="en-NZ" sz="2000" dirty="0" err="1" smtClean="0"/>
              <a:t>insert_person</a:t>
            </a:r>
            <a:r>
              <a:rPr lang="en-NZ" sz="2000" dirty="0" smtClean="0"/>
              <a:t>()</a:t>
            </a:r>
            <a:endParaRPr lang="en-NZ" sz="2000" dirty="0" smtClean="0"/>
          </a:p>
          <a:p>
            <a:pPr marL="0" indent="0">
              <a:buNone/>
            </a:pPr>
            <a:r>
              <a:rPr lang="en-NZ" dirty="0" smtClean="0"/>
              <a:t>Reasons</a:t>
            </a:r>
            <a:r>
              <a:rPr lang="en-NZ" dirty="0" smtClean="0"/>
              <a:t>: </a:t>
            </a:r>
            <a:r>
              <a:rPr lang="en-NZ" sz="2000" dirty="0" smtClean="0"/>
              <a:t>T</a:t>
            </a:r>
            <a:r>
              <a:rPr lang="en-NZ" sz="2000" dirty="0" smtClean="0"/>
              <a:t>his </a:t>
            </a:r>
            <a:r>
              <a:rPr lang="en-NZ" sz="2000" dirty="0"/>
              <a:t>is bad </a:t>
            </a:r>
            <a:r>
              <a:rPr lang="en-NZ" sz="2000" dirty="0" smtClean="0"/>
              <a:t>because its just an array of data when looking at it its difficult to know what each item is for e.g. the first item is for employee id. Future development will require the developer to know the exact structure the array should be. Objects can handle different types of data better and will allow a much clearer understanding as to what person[</a:t>
            </a:r>
            <a:r>
              <a:rPr lang="en-NZ" sz="2000" dirty="0" err="1" smtClean="0"/>
              <a:t>i</a:t>
            </a:r>
            <a:r>
              <a:rPr lang="en-NZ" sz="2000" dirty="0" smtClean="0"/>
              <a:t>] is actually.</a:t>
            </a:r>
            <a:endParaRPr lang="en-NZ" sz="2000" dirty="0"/>
          </a:p>
          <a:p>
            <a:pPr marL="0" indent="0">
              <a:buNone/>
            </a:pPr>
            <a:r>
              <a:rPr lang="en-NZ" dirty="0" smtClean="0"/>
              <a:t>Strategies / approaches: </a:t>
            </a:r>
            <a:r>
              <a:rPr lang="en-NZ" sz="2000" dirty="0" smtClean="0"/>
              <a:t>I would use the </a:t>
            </a:r>
            <a:r>
              <a:rPr lang="en-NZ" sz="2000" dirty="0"/>
              <a:t>Replace Array with </a:t>
            </a:r>
            <a:r>
              <a:rPr lang="en-NZ" sz="2000" dirty="0" smtClean="0"/>
              <a:t>Object strategy replacing the person array with a person object. I will create a person class with a set and get methods. </a:t>
            </a:r>
            <a:r>
              <a:rPr lang="en-NZ" sz="2000" dirty="0"/>
              <a:t>I</a:t>
            </a:r>
            <a:r>
              <a:rPr lang="en-NZ" sz="2000" dirty="0" smtClean="0"/>
              <a:t>n this person class initial state it will be its own bad smell (data class) but with more refactoring through out the program this may change and be a lesser problem than primitive data array.</a:t>
            </a:r>
            <a:endParaRPr lang="en-NZ" dirty="0"/>
          </a:p>
        </p:txBody>
      </p:sp>
    </p:spTree>
    <p:extLst>
      <p:ext uri="{BB962C8B-B14F-4D97-AF65-F5344CB8AC3E}">
        <p14:creationId xmlns:p14="http://schemas.microsoft.com/office/powerpoint/2010/main" val="2781335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Smells – Selected to Resolve</a:t>
            </a:r>
            <a:endParaRPr lang="en-NZ" dirty="0"/>
          </a:p>
        </p:txBody>
      </p:sp>
      <p:sp>
        <p:nvSpPr>
          <p:cNvPr id="3" name="Content Placeholder 2"/>
          <p:cNvSpPr>
            <a:spLocks noGrp="1"/>
          </p:cNvSpPr>
          <p:nvPr>
            <p:ph idx="1"/>
          </p:nvPr>
        </p:nvSpPr>
        <p:spPr/>
        <p:txBody>
          <a:bodyPr/>
          <a:lstStyle/>
          <a:p>
            <a:pPr marL="0" indent="0">
              <a:buNone/>
            </a:pPr>
            <a:r>
              <a:rPr lang="en-NZ" dirty="0" smtClean="0"/>
              <a:t>1. Duplication </a:t>
            </a:r>
            <a:r>
              <a:rPr lang="en-NZ" dirty="0" smtClean="0"/>
              <a:t>– data_validator.py, Static Methods</a:t>
            </a:r>
          </a:p>
          <a:p>
            <a:pPr marL="0" indent="0">
              <a:buNone/>
            </a:pPr>
            <a:r>
              <a:rPr lang="en-NZ" dirty="0" smtClean="0"/>
              <a:t>2. </a:t>
            </a:r>
            <a:r>
              <a:rPr lang="en-NZ" dirty="0"/>
              <a:t>Duplication – data_validator.py, </a:t>
            </a:r>
            <a:r>
              <a:rPr lang="en-NZ" dirty="0" err="1"/>
              <a:t>validate_data</a:t>
            </a:r>
            <a:r>
              <a:rPr lang="en-NZ" dirty="0"/>
              <a:t>() series of if statements </a:t>
            </a:r>
            <a:endParaRPr lang="en-NZ" dirty="0" smtClean="0"/>
          </a:p>
          <a:p>
            <a:pPr marL="0" indent="0">
              <a:buNone/>
            </a:pPr>
            <a:r>
              <a:rPr lang="en-NZ" dirty="0" smtClean="0"/>
              <a:t>3. </a:t>
            </a:r>
            <a:r>
              <a:rPr lang="en-NZ" dirty="0"/>
              <a:t>Duplication – interpreter.py, </a:t>
            </a:r>
            <a:r>
              <a:rPr lang="en-NZ" dirty="0" err="1"/>
              <a:t>serialize_data_arr</a:t>
            </a:r>
            <a:r>
              <a:rPr lang="en-NZ" dirty="0"/>
              <a:t>() &amp; </a:t>
            </a:r>
            <a:r>
              <a:rPr lang="en-NZ" dirty="0" err="1"/>
              <a:t>save_file</a:t>
            </a:r>
            <a:r>
              <a:rPr lang="en-NZ" dirty="0"/>
              <a:t>()</a:t>
            </a:r>
            <a:endParaRPr lang="en-NZ" dirty="0"/>
          </a:p>
          <a:p>
            <a:pPr marL="0" indent="0">
              <a:buNone/>
            </a:pPr>
            <a:r>
              <a:rPr lang="en-NZ" dirty="0" smtClean="0"/>
              <a:t>4. Large Class – graph_view.py, </a:t>
            </a:r>
            <a:r>
              <a:rPr lang="en-NZ" dirty="0" smtClean="0"/>
              <a:t>i_graph_view.py</a:t>
            </a:r>
            <a:endParaRPr lang="en-NZ" dirty="0" smtClean="0"/>
          </a:p>
        </p:txBody>
      </p:sp>
    </p:spTree>
    <p:extLst>
      <p:ext uri="{BB962C8B-B14F-4D97-AF65-F5344CB8AC3E}">
        <p14:creationId xmlns:p14="http://schemas.microsoft.com/office/powerpoint/2010/main" val="560976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Bad Smell 1 – Test Coverage </a:t>
            </a:r>
            <a:endParaRPr lang="en-NZ" dirty="0"/>
          </a:p>
        </p:txBody>
      </p:sp>
      <p:sp>
        <p:nvSpPr>
          <p:cNvPr id="3" name="Content Placeholder 2"/>
          <p:cNvSpPr>
            <a:spLocks noGrp="1"/>
          </p:cNvSpPr>
          <p:nvPr>
            <p:ph idx="1"/>
          </p:nvPr>
        </p:nvSpPr>
        <p:spPr/>
        <p:txBody>
          <a:bodyPr/>
          <a:lstStyle/>
          <a:p>
            <a:pPr marL="0" indent="0">
              <a:buNone/>
            </a:pPr>
            <a:r>
              <a:rPr lang="en-NZ" dirty="0" smtClean="0"/>
              <a:t>Before Refactoring</a:t>
            </a:r>
          </a:p>
          <a:p>
            <a:pPr marL="0" indent="0">
              <a:buNone/>
            </a:pPr>
            <a:r>
              <a:rPr lang="en-NZ" dirty="0" smtClean="0"/>
              <a:t>Test Coverage = 100%</a:t>
            </a:r>
          </a:p>
          <a:p>
            <a:pPr marL="0" indent="0">
              <a:buNone/>
            </a:pPr>
            <a:r>
              <a:rPr lang="en-NZ" dirty="0" smtClean="0"/>
              <a:t>Test File: </a:t>
            </a:r>
            <a:r>
              <a:rPr lang="en-NZ" sz="2000" dirty="0" smtClean="0"/>
              <a:t>data_validator_tests.py</a:t>
            </a:r>
            <a:endParaRPr lang="en-NZ" sz="2000" dirty="0"/>
          </a:p>
        </p:txBody>
      </p:sp>
      <p:pic>
        <p:nvPicPr>
          <p:cNvPr id="4" name="Picture 3"/>
          <p:cNvPicPr>
            <a:picLocks noChangeAspect="1"/>
          </p:cNvPicPr>
          <p:nvPr/>
        </p:nvPicPr>
        <p:blipFill>
          <a:blip r:embed="rId2"/>
          <a:stretch>
            <a:fillRect/>
          </a:stretch>
        </p:blipFill>
        <p:spPr>
          <a:xfrm>
            <a:off x="4962525" y="2444190"/>
            <a:ext cx="6391275" cy="1000125"/>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4962525" y="3843619"/>
            <a:ext cx="5781675" cy="533400"/>
          </a:xfrm>
          <a:prstGeom prst="rect">
            <a:avLst/>
          </a:prstGeom>
          <a:ln>
            <a:solidFill>
              <a:schemeClr val="accent1"/>
            </a:solidFill>
          </a:ln>
        </p:spPr>
      </p:pic>
    </p:spTree>
    <p:extLst>
      <p:ext uri="{BB962C8B-B14F-4D97-AF65-F5344CB8AC3E}">
        <p14:creationId xmlns:p14="http://schemas.microsoft.com/office/powerpoint/2010/main" val="26887128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865</TotalTime>
  <Words>1201</Words>
  <Application>Microsoft Office PowerPoint</Application>
  <PresentationFormat>Widescreen</PresentationFormat>
  <Paragraphs>113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Courier New</vt:lpstr>
      <vt:lpstr>Office Theme</vt:lpstr>
      <vt:lpstr>Assignment 2</vt:lpstr>
      <vt:lpstr>Bad Smells - Found</vt:lpstr>
      <vt:lpstr>Bad Smell 1 - Details </vt:lpstr>
      <vt:lpstr>Bad Smell 2 - Details </vt:lpstr>
      <vt:lpstr>Bad Smell 3 - Details </vt:lpstr>
      <vt:lpstr>Bad Smell 4 - Details </vt:lpstr>
      <vt:lpstr>Bad Smell 5 - Details </vt:lpstr>
      <vt:lpstr>Bad Smells – Selected to Resolve</vt:lpstr>
      <vt:lpstr>Bad Smell 1 – Test Coverage </vt:lpstr>
      <vt:lpstr>Bad Smell 1 – Test Coverage </vt:lpstr>
      <vt:lpstr>Bad Smell 1 - Evaluation </vt:lpstr>
      <vt:lpstr>Bad Smell 1 - Evaluation </vt:lpstr>
      <vt:lpstr>Bad Smell 4 – Test Coverage </vt:lpstr>
      <vt:lpstr>Bad Smell 1 - Evaluation </vt:lpstr>
      <vt:lpstr>Bad Smell 4 - Evaluation </vt:lpstr>
      <vt:lpstr>Bad Smell 2 – Test Coverage </vt:lpstr>
      <vt:lpstr>Bad Smell 2 – Test Coverage </vt:lpstr>
      <vt:lpstr>Bad Smell 2 - Evaluation </vt:lpstr>
      <vt:lpstr>Bad Smell 2 - Evaluation </vt:lpstr>
      <vt:lpstr>Bad Smell 3 – Test Coverage </vt:lpstr>
      <vt:lpstr>Bad Smell 3 - Evaluation </vt:lpstr>
      <vt:lpstr>Bad Smell 3 - Evaluation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dc:title>
  <dc:creator>steven snelling</dc:creator>
  <cp:lastModifiedBy>steven snelling</cp:lastModifiedBy>
  <cp:revision>168</cp:revision>
  <dcterms:created xsi:type="dcterms:W3CDTF">2017-09-25T05:31:49Z</dcterms:created>
  <dcterms:modified xsi:type="dcterms:W3CDTF">2017-10-05T08:42:03Z</dcterms:modified>
</cp:coreProperties>
</file>