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PTSansNarrow-regular.fntdata"/><Relationship Id="rId43" Type="http://schemas.openxmlformats.org/officeDocument/2006/relationships/slide" Target="slides/slide39.xml"/><Relationship Id="rId46" Type="http://schemas.openxmlformats.org/officeDocument/2006/relationships/font" Target="fonts/OpenSans-regular.fntdata"/><Relationship Id="rId45"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dailycal.org/2015/07/12/uc-berkeleys-persistent-lack-of-faculty-diversity-prompts-efforts-to-address-issu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Steven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Steven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Steven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Steven</a:t>
            </a:r>
          </a:p>
          <a:p>
            <a:pPr lvl="0" rtl="0">
              <a:spcBef>
                <a:spcPts val="0"/>
              </a:spcBef>
              <a:buNone/>
            </a:pPr>
            <a:r>
              <a:rPr lang="en"/>
              <a:t>-Note that sample size of Female URMs only had &lt;20 thus resulting in inaccurate data</a:t>
            </a:r>
          </a:p>
          <a:p>
            <a:pPr lvl="0">
              <a:spcBef>
                <a:spcPts val="0"/>
              </a:spcBef>
              <a:buNone/>
            </a:pPr>
            <a:r>
              <a:rPr lang="en"/>
              <a:t>-There is a pipeline effect that at the end of the series which made the sample size smaller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Steven</a:t>
            </a:r>
          </a:p>
          <a:p>
            <a:pPr lvl="0" rtl="0">
              <a:spcBef>
                <a:spcPts val="0"/>
              </a:spcBef>
              <a:buNone/>
            </a:pPr>
            <a:r>
              <a:t/>
            </a:r>
            <a:endParaRPr/>
          </a:p>
          <a:p>
            <a:pPr lvl="0">
              <a:spcBef>
                <a:spcPts val="0"/>
              </a:spcBef>
              <a:buNone/>
            </a:pPr>
            <a:r>
              <a:rPr lang="en"/>
              <a:t>Female URMs likelihood probability greatly impacted by CS61C increase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Jong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Jennifer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Jennifer</a:t>
            </a:r>
          </a:p>
          <a:p>
            <a:pPr lvl="0">
              <a:spcBef>
                <a:spcPts val="0"/>
              </a:spcBef>
              <a:buNone/>
            </a:pPr>
            <a:r>
              <a:rPr lang="en"/>
              <a:t>Male Non-URMs has the highest dropout rate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Jennifer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Hannah</a:t>
            </a:r>
          </a:p>
          <a:p>
            <a:pPr lvl="0" rtl="0">
              <a:spcBef>
                <a:spcPts val="0"/>
              </a:spcBef>
              <a:buNone/>
            </a:pPr>
            <a:r>
              <a:t/>
            </a:r>
            <a:endParaRPr/>
          </a:p>
          <a:p>
            <a:pPr lvl="0" rtl="0">
              <a:spcBef>
                <a:spcPts val="0"/>
              </a:spcBef>
              <a:buNone/>
            </a:pPr>
            <a:r>
              <a:rPr lang="en"/>
              <a:t>Male Non-URMs has the highest dropout rate</a:t>
            </a: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Hannah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Jong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Jennifer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Jong</a:t>
            </a:r>
          </a:p>
          <a:p>
            <a:pPr lvl="0" rtl="0">
              <a:spcBef>
                <a:spcPts val="0"/>
              </a:spcBef>
              <a:buNone/>
            </a:pPr>
            <a:r>
              <a:t/>
            </a:r>
            <a:endParaRPr/>
          </a:p>
          <a:p>
            <a:pPr lvl="0" rtl="0">
              <a:spcBef>
                <a:spcPts val="0"/>
              </a:spcBef>
              <a:buNone/>
            </a:pPr>
            <a:r>
              <a:rPr lang="en" u="sng">
                <a:solidFill>
                  <a:schemeClr val="hlink"/>
                </a:solidFill>
                <a:hlinkClick r:id="rId2"/>
              </a:rPr>
              <a:t>http://www.dailycal.org/2015/07/12/uc-berkeleys-persistent-lack-of-faculty-diversity-prompts-efforts-to-address-issue/</a:t>
            </a:r>
          </a:p>
          <a:p>
            <a:pPr lvl="0" rtl="0">
              <a:spcBef>
                <a:spcPts val="0"/>
              </a:spcBef>
              <a:buNone/>
            </a:pPr>
            <a:r>
              <a:t/>
            </a:r>
            <a:endParaRPr/>
          </a:p>
          <a:p>
            <a:pPr lvl="0">
              <a:spcBef>
                <a:spcPts val="0"/>
              </a:spcBef>
              <a:buNone/>
            </a:pPr>
            <a:r>
              <a:rPr lang="en"/>
              <a:t>Jong and Jennifer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Jennifer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Jong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Jennifer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Steven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Steven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Jong</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Jong transition to Steven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Steven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Steven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Hannah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3"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0"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3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4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599" cy="1538399"/>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599"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899"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899"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599"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199"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799"/>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707399"/>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0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25" y="1336114"/>
            <a:ext cx="7136700" cy="1022399"/>
          </a:xfrm>
          <a:prstGeom prst="rect">
            <a:avLst/>
          </a:prstGeom>
        </p:spPr>
        <p:txBody>
          <a:bodyPr anchorCtr="0" anchor="b" bIns="91425" lIns="91425" rIns="91425" tIns="91425">
            <a:noAutofit/>
          </a:bodyPr>
          <a:lstStyle/>
          <a:p>
            <a:pPr lvl="0" rtl="0">
              <a:spcBef>
                <a:spcPts val="0"/>
              </a:spcBef>
              <a:buNone/>
            </a:pPr>
            <a:r>
              <a:rPr lang="en"/>
              <a:t>Weeder Courses </a:t>
            </a:r>
          </a:p>
        </p:txBody>
      </p:sp>
      <p:sp>
        <p:nvSpPr>
          <p:cNvPr id="67" name="Shape 67"/>
          <p:cNvSpPr txBox="1"/>
          <p:nvPr>
            <p:ph idx="1" type="subTitle"/>
          </p:nvPr>
        </p:nvSpPr>
        <p:spPr>
          <a:xfrm>
            <a:off x="2137225" y="2175439"/>
            <a:ext cx="4870499" cy="792600"/>
          </a:xfrm>
          <a:prstGeom prst="rect">
            <a:avLst/>
          </a:prstGeom>
        </p:spPr>
        <p:txBody>
          <a:bodyPr anchorCtr="0" anchor="t" bIns="91425" lIns="91425" rIns="91425" tIns="91425">
            <a:noAutofit/>
          </a:bodyPr>
          <a:lstStyle/>
          <a:p>
            <a:pPr lvl="0" rtl="0">
              <a:spcBef>
                <a:spcPts val="0"/>
              </a:spcBef>
              <a:buNone/>
            </a:pPr>
            <a:r>
              <a:rPr lang="en"/>
              <a:t>Jennifer Be</a:t>
            </a:r>
          </a:p>
          <a:p>
            <a:pPr lvl="0" rtl="0">
              <a:spcBef>
                <a:spcPts val="0"/>
              </a:spcBef>
              <a:buNone/>
            </a:pPr>
            <a:r>
              <a:rPr lang="en"/>
              <a:t>Hannah Broido</a:t>
            </a:r>
          </a:p>
          <a:p>
            <a:pPr lvl="0" rtl="0">
              <a:spcBef>
                <a:spcPts val="0"/>
              </a:spcBef>
              <a:buNone/>
            </a:pPr>
            <a:r>
              <a:rPr lang="en"/>
              <a:t>Pui Fung Lam</a:t>
            </a:r>
          </a:p>
          <a:p>
            <a:pPr lvl="0" rtl="0">
              <a:spcBef>
                <a:spcPts val="0"/>
              </a:spcBef>
              <a:buNone/>
            </a:pPr>
            <a:r>
              <a:rPr lang="en"/>
              <a:t>Jong Ha Lee</a:t>
            </a:r>
          </a:p>
          <a:p>
            <a:pPr lvl="0" rtl="0">
              <a:spcBef>
                <a:spcPts val="0"/>
              </a:spcBef>
              <a:buNone/>
            </a:pPr>
            <a:r>
              <a:rPr lang="en"/>
              <a:t> </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786124" y="-6225"/>
            <a:ext cx="7571750" cy="51559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800512" y="-2000"/>
            <a:ext cx="7542974" cy="51474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nvSpPr>
        <p:spPr>
          <a:xfrm>
            <a:off x="0" y="0"/>
            <a:ext cx="9096299" cy="5083499"/>
          </a:xfrm>
          <a:prstGeom prst="rect">
            <a:avLst/>
          </a:prstGeom>
          <a:noFill/>
          <a:ln>
            <a:noFill/>
          </a:ln>
        </p:spPr>
        <p:txBody>
          <a:bodyPr anchorCtr="0" anchor="ctr" bIns="91425" lIns="91425" rIns="91425" tIns="91425">
            <a:noAutofit/>
          </a:bodyPr>
          <a:lstStyle/>
          <a:p>
            <a:pPr lvl="0" rtl="0">
              <a:spcBef>
                <a:spcPts val="0"/>
              </a:spcBef>
              <a:buNone/>
            </a:pPr>
            <a:r>
              <a:t/>
            </a:r>
            <a:endParaRPr sz="1100"/>
          </a:p>
        </p:txBody>
      </p:sp>
      <p:sp>
        <p:nvSpPr>
          <p:cNvPr id="130" name="Shape 130"/>
          <p:cNvSpPr txBox="1"/>
          <p:nvPr/>
        </p:nvSpPr>
        <p:spPr>
          <a:xfrm>
            <a:off x="160100" y="100075"/>
            <a:ext cx="8775899" cy="930600"/>
          </a:xfrm>
          <a:prstGeom prst="rect">
            <a:avLst/>
          </a:prstGeom>
          <a:noFill/>
          <a:ln>
            <a:noFill/>
          </a:ln>
        </p:spPr>
        <p:txBody>
          <a:bodyPr anchorCtr="0" anchor="t" bIns="91425" lIns="91425" rIns="91425" tIns="91425">
            <a:noAutofit/>
          </a:bodyPr>
          <a:lstStyle/>
          <a:p>
            <a:pPr lvl="0" algn="ctr">
              <a:spcBef>
                <a:spcPts val="0"/>
              </a:spcBef>
              <a:buNone/>
            </a:pPr>
            <a:r>
              <a:rPr b="1" lang="en" sz="3600">
                <a:solidFill>
                  <a:schemeClr val="accent1"/>
                </a:solidFill>
                <a:latin typeface="PT Sans Narrow"/>
                <a:ea typeface="PT Sans Narrow"/>
                <a:cs typeface="PT Sans Narrow"/>
                <a:sym typeface="PT Sans Narrow"/>
              </a:rPr>
              <a:t>Analysis for Chemistry Series</a:t>
            </a:r>
          </a:p>
        </p:txBody>
      </p:sp>
      <p:sp>
        <p:nvSpPr>
          <p:cNvPr id="131" name="Shape 131"/>
          <p:cNvSpPr txBox="1"/>
          <p:nvPr/>
        </p:nvSpPr>
        <p:spPr>
          <a:xfrm>
            <a:off x="80050" y="830575"/>
            <a:ext cx="8915999" cy="36126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2"/>
                </a:solidFill>
                <a:latin typeface="Open Sans"/>
                <a:ea typeface="Open Sans"/>
                <a:cs typeface="Open Sans"/>
                <a:sym typeface="Open Sans"/>
              </a:rPr>
              <a:t>Our analysis show that URMs and Female URMs have the highest dropout rates throughout the Chemistry series</a:t>
            </a: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rPr lang="en" sz="1800">
                <a:solidFill>
                  <a:schemeClr val="dk2"/>
                </a:solidFill>
                <a:latin typeface="Open Sans"/>
                <a:ea typeface="Open Sans"/>
                <a:cs typeface="Open Sans"/>
                <a:sym typeface="Open Sans"/>
              </a:rPr>
              <a:t>It further proves our definition of weeder courses as the patterns do not occur in our control group</a:t>
            </a: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rPr lang="en" sz="1800">
                <a:solidFill>
                  <a:schemeClr val="dk2"/>
                </a:solidFill>
                <a:latin typeface="Open Sans"/>
                <a:ea typeface="Open Sans"/>
                <a:cs typeface="Open Sans"/>
                <a:sym typeface="Open Sans"/>
              </a:rPr>
              <a:t>I highly doubt that it is just a coincidence with our selected courses</a:t>
            </a:r>
          </a:p>
          <a:p>
            <a:pPr lvl="0" rtl="0">
              <a:spcBef>
                <a:spcPts val="0"/>
              </a:spcBef>
              <a:buNone/>
            </a:pPr>
            <a:r>
              <a:t/>
            </a:r>
            <a:endParaRPr sz="1800">
              <a:solidFill>
                <a:schemeClr val="dk2"/>
              </a:solidFill>
              <a:latin typeface="Open Sans"/>
              <a:ea typeface="Open Sans"/>
              <a:cs typeface="Open Sans"/>
              <a:sym typeface="Open Sans"/>
            </a:endParaRPr>
          </a:p>
          <a:p>
            <a:pPr lvl="0" rtl="0">
              <a:spcBef>
                <a:spcPts val="0"/>
              </a:spcBef>
              <a:buNone/>
            </a:pPr>
            <a:r>
              <a:rPr lang="en" sz="1800">
                <a:solidFill>
                  <a:schemeClr val="dk2"/>
                </a:solidFill>
                <a:latin typeface="Open Sans"/>
                <a:ea typeface="Open Sans"/>
                <a:cs typeface="Open Sans"/>
                <a:sym typeface="Open Sans"/>
              </a:rPr>
              <a:t>For long term effects, this results in less URMs declaring a major in the STEM field. </a:t>
            </a:r>
          </a:p>
          <a:p>
            <a:pPr lvl="0">
              <a:spcBef>
                <a:spcPts val="0"/>
              </a:spcBef>
              <a:buNone/>
            </a:pPr>
            <a:r>
              <a:t/>
            </a:r>
            <a:endParaRPr sz="1800">
              <a:solidFill>
                <a:schemeClr val="dk2"/>
              </a:solidFill>
              <a:latin typeface="Open Sans"/>
              <a:ea typeface="Open Sans"/>
              <a:cs typeface="Open Sans"/>
              <a:sym typeface="Open Sans"/>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1573950"/>
            <a:ext cx="8520599" cy="1538399"/>
          </a:xfrm>
          <a:prstGeom prst="rect">
            <a:avLst/>
          </a:prstGeom>
        </p:spPr>
        <p:txBody>
          <a:bodyPr anchorCtr="0" anchor="ctr" bIns="91425" lIns="91425" rIns="91425" tIns="91425">
            <a:noAutofit/>
          </a:bodyPr>
          <a:lstStyle/>
          <a:p>
            <a:pPr lvl="0">
              <a:spcBef>
                <a:spcPts val="0"/>
              </a:spcBef>
              <a:buNone/>
            </a:pPr>
            <a:r>
              <a:rPr lang="en" sz="6000"/>
              <a:t>Computer Science Series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786000" y="-8087"/>
            <a:ext cx="7572000" cy="51596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786000" y="-8087"/>
            <a:ext cx="7572000" cy="51596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786000" y="-8087"/>
            <a:ext cx="7572000" cy="51596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pic>
        <p:nvPicPr>
          <p:cNvPr id="156" name="Shape 156"/>
          <p:cNvPicPr preferRelativeResize="0"/>
          <p:nvPr/>
        </p:nvPicPr>
        <p:blipFill>
          <a:blip r:embed="rId3">
            <a:alphaModFix/>
          </a:blip>
          <a:stretch>
            <a:fillRect/>
          </a:stretch>
        </p:blipFill>
        <p:spPr>
          <a:xfrm>
            <a:off x="797300" y="-4187"/>
            <a:ext cx="7549399" cy="51518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1533450"/>
            <a:ext cx="8520599" cy="1538399"/>
          </a:xfrm>
          <a:prstGeom prst="rect">
            <a:avLst/>
          </a:prstGeom>
        </p:spPr>
        <p:txBody>
          <a:bodyPr anchorCtr="0" anchor="ctr" bIns="91425" lIns="91425" rIns="91425" tIns="91425">
            <a:noAutofit/>
          </a:bodyPr>
          <a:lstStyle/>
          <a:p>
            <a:pPr lvl="0">
              <a:spcBef>
                <a:spcPts val="0"/>
              </a:spcBef>
              <a:buNone/>
            </a:pPr>
            <a:r>
              <a:rPr lang="en" sz="6000"/>
              <a:t>Physics Series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779625" y="-12437"/>
            <a:ext cx="7584750" cy="51683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Objectives and Research Question</a:t>
            </a:r>
          </a:p>
        </p:txBody>
      </p:sp>
      <p:sp>
        <p:nvSpPr>
          <p:cNvPr id="73" name="Shape 73"/>
          <p:cNvSpPr txBox="1"/>
          <p:nvPr>
            <p:ph idx="1" type="body"/>
          </p:nvPr>
        </p:nvSpPr>
        <p:spPr>
          <a:xfrm>
            <a:off x="311700" y="1266325"/>
            <a:ext cx="8714999" cy="3302700"/>
          </a:xfrm>
          <a:prstGeom prst="rect">
            <a:avLst/>
          </a:prstGeom>
        </p:spPr>
        <p:txBody>
          <a:bodyPr anchorCtr="0" anchor="t" bIns="91425" lIns="91425" rIns="91425" tIns="91425">
            <a:noAutofit/>
          </a:bodyPr>
          <a:lstStyle/>
          <a:p>
            <a:pPr indent="-228600" lvl="0" marL="457200" rtl="0">
              <a:spcBef>
                <a:spcPts val="0"/>
              </a:spcBef>
            </a:pPr>
            <a:r>
              <a:rPr lang="en"/>
              <a:t>Examine the effects of weeder courses on enrollment and dropout rates of Underrepresented Minorities (URMs) in STEM courses</a:t>
            </a:r>
          </a:p>
          <a:p>
            <a:pPr indent="-228600" lvl="0" marL="457200" rtl="0">
              <a:spcBef>
                <a:spcPts val="0"/>
              </a:spcBef>
            </a:pPr>
            <a:r>
              <a:rPr lang="en"/>
              <a:t>Further analyze the possible causes of effects of weeder courses, especially for Underrepresented Minorities</a:t>
            </a:r>
          </a:p>
        </p:txBody>
      </p:sp>
      <p:sp>
        <p:nvSpPr>
          <p:cNvPr id="74" name="Shape 74"/>
          <p:cNvSpPr/>
          <p:nvPr/>
        </p:nvSpPr>
        <p:spPr>
          <a:xfrm>
            <a:off x="4053475" y="2747750"/>
            <a:ext cx="1067400" cy="590399"/>
          </a:xfrm>
          <a:prstGeom prst="downArrow">
            <a:avLst>
              <a:gd fmla="val 50000" name="adj1"/>
              <a:gd fmla="val 50000" name="adj2"/>
            </a:avLst>
          </a:prstGeom>
          <a:solidFill>
            <a:schemeClr val="accent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485100" y="3623275"/>
            <a:ext cx="8243099" cy="1054799"/>
          </a:xfrm>
          <a:prstGeom prst="roundRect">
            <a:avLst>
              <a:gd fmla="val 16667" name="adj"/>
            </a:avLst>
          </a:prstGeom>
          <a:solidFill>
            <a:schemeClr val="dk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solidFill>
                  <a:srgbClr val="FFFFFF"/>
                </a:solidFill>
              </a:rPr>
              <a:t>Research Question: </a:t>
            </a:r>
          </a:p>
          <a:p>
            <a:pPr lvl="0" rtl="0" algn="ctr">
              <a:spcBef>
                <a:spcPts val="0"/>
              </a:spcBef>
              <a:buNone/>
            </a:pPr>
            <a:r>
              <a:rPr b="1" lang="en" sz="1600">
                <a:solidFill>
                  <a:srgbClr val="FFFFFF"/>
                </a:solidFill>
              </a:rPr>
              <a:t>What are the effects of weeder courses on proportion of ethnic groups in STEM courses and majors, and what are the potential correlational factors/causes?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778925" y="-12912"/>
            <a:ext cx="7586150" cy="516932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pic>
        <p:nvPicPr>
          <p:cNvPr id="176" name="Shape 176"/>
          <p:cNvPicPr preferRelativeResize="0"/>
          <p:nvPr/>
        </p:nvPicPr>
        <p:blipFill>
          <a:blip r:embed="rId3">
            <a:alphaModFix/>
          </a:blip>
          <a:stretch>
            <a:fillRect/>
          </a:stretch>
        </p:blipFill>
        <p:spPr>
          <a:xfrm>
            <a:off x="767337" y="-20812"/>
            <a:ext cx="7609324" cy="518512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1573950"/>
            <a:ext cx="8520599" cy="1538399"/>
          </a:xfrm>
          <a:prstGeom prst="rect">
            <a:avLst/>
          </a:prstGeom>
        </p:spPr>
        <p:txBody>
          <a:bodyPr anchorCtr="0" anchor="ctr" bIns="91425" lIns="91425" rIns="91425" tIns="91425">
            <a:noAutofit/>
          </a:bodyPr>
          <a:lstStyle/>
          <a:p>
            <a:pPr lvl="0">
              <a:spcBef>
                <a:spcPts val="0"/>
              </a:spcBef>
              <a:buNone/>
            </a:pPr>
            <a:r>
              <a:rPr lang="en" sz="6000"/>
              <a:t>Biology</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pic>
        <p:nvPicPr>
          <p:cNvPr id="186" name="Shape 186"/>
          <p:cNvPicPr preferRelativeResize="0"/>
          <p:nvPr/>
        </p:nvPicPr>
        <p:blipFill>
          <a:blip r:embed="rId3">
            <a:alphaModFix/>
          </a:blip>
          <a:stretch>
            <a:fillRect/>
          </a:stretch>
        </p:blipFill>
        <p:spPr>
          <a:xfrm>
            <a:off x="765537" y="-22037"/>
            <a:ext cx="7612924" cy="518757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1497750"/>
            <a:ext cx="8520599" cy="1538399"/>
          </a:xfrm>
          <a:prstGeom prst="rect">
            <a:avLst/>
          </a:prstGeom>
        </p:spPr>
        <p:txBody>
          <a:bodyPr anchorCtr="0" anchor="ctr" bIns="91425" lIns="91425" rIns="91425" tIns="91425">
            <a:noAutofit/>
          </a:bodyPr>
          <a:lstStyle/>
          <a:p>
            <a:pPr lvl="0">
              <a:spcBef>
                <a:spcPts val="0"/>
              </a:spcBef>
              <a:buNone/>
            </a:pPr>
            <a:r>
              <a:rPr lang="en" sz="6000"/>
              <a:t>Control: Non-Weeder Courses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pic>
        <p:nvPicPr>
          <p:cNvPr id="196" name="Shape 196"/>
          <p:cNvPicPr preferRelativeResize="0"/>
          <p:nvPr/>
        </p:nvPicPr>
        <p:blipFill>
          <a:blip r:embed="rId3">
            <a:alphaModFix/>
          </a:blip>
          <a:stretch>
            <a:fillRect/>
          </a:stretch>
        </p:blipFill>
        <p:spPr>
          <a:xfrm>
            <a:off x="783225" y="-9987"/>
            <a:ext cx="7577550" cy="5163474"/>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803339" y="-75"/>
            <a:ext cx="7537325" cy="514365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784499" y="-12925"/>
            <a:ext cx="7575000" cy="516935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360250" y="50025"/>
            <a:ext cx="8445600" cy="1030800"/>
          </a:xfrm>
          <a:prstGeom prst="rect">
            <a:avLst/>
          </a:prstGeom>
          <a:noFill/>
          <a:ln>
            <a:noFill/>
          </a:ln>
        </p:spPr>
        <p:txBody>
          <a:bodyPr anchorCtr="0" anchor="t" bIns="91425" lIns="91425" rIns="91425" tIns="91425">
            <a:noAutofit/>
          </a:bodyPr>
          <a:lstStyle/>
          <a:p>
            <a:pPr lvl="0" algn="ctr">
              <a:spcBef>
                <a:spcPts val="0"/>
              </a:spcBef>
              <a:buNone/>
            </a:pPr>
            <a:r>
              <a:rPr b="1" lang="en" sz="3600">
                <a:solidFill>
                  <a:schemeClr val="accent1"/>
                </a:solidFill>
                <a:latin typeface="PT Sans Narrow"/>
                <a:ea typeface="PT Sans Narrow"/>
                <a:cs typeface="PT Sans Narrow"/>
                <a:sym typeface="PT Sans Narrow"/>
              </a:rPr>
              <a:t>Control Courses Analysis</a:t>
            </a:r>
          </a:p>
        </p:txBody>
      </p:sp>
      <p:sp>
        <p:nvSpPr>
          <p:cNvPr id="212" name="Shape 212"/>
          <p:cNvSpPr txBox="1"/>
          <p:nvPr/>
        </p:nvSpPr>
        <p:spPr>
          <a:xfrm>
            <a:off x="400275" y="1220825"/>
            <a:ext cx="8405699" cy="33324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2"/>
                </a:solidFill>
                <a:latin typeface="PT Sans Narrow"/>
                <a:ea typeface="PT Sans Narrow"/>
                <a:cs typeface="PT Sans Narrow"/>
                <a:sym typeface="PT Sans Narrow"/>
              </a:rPr>
              <a:t>URMs and Female URMS do not follow the same pattern in control courses than weeder courses.</a:t>
            </a:r>
          </a:p>
          <a:p>
            <a:pPr lvl="0" rtl="0">
              <a:spcBef>
                <a:spcPts val="0"/>
              </a:spcBef>
              <a:buNone/>
            </a:pPr>
            <a:r>
              <a:t/>
            </a:r>
            <a:endParaRPr sz="1800">
              <a:solidFill>
                <a:schemeClr val="dk2"/>
              </a:solidFill>
              <a:latin typeface="PT Sans Narrow"/>
              <a:ea typeface="PT Sans Narrow"/>
              <a:cs typeface="PT Sans Narrow"/>
              <a:sym typeface="PT Sans Narrow"/>
            </a:endParaRPr>
          </a:p>
          <a:p>
            <a:pPr lvl="0" rtl="0">
              <a:spcBef>
                <a:spcPts val="0"/>
              </a:spcBef>
              <a:buNone/>
            </a:pPr>
            <a:r>
              <a:rPr lang="en" sz="1800">
                <a:solidFill>
                  <a:schemeClr val="dk2"/>
                </a:solidFill>
                <a:latin typeface="PT Sans Narrow"/>
                <a:ea typeface="PT Sans Narrow"/>
                <a:cs typeface="PT Sans Narrow"/>
                <a:sym typeface="PT Sans Narrow"/>
              </a:rPr>
              <a:t>In these courses, they have the exact opposite phenomena. </a:t>
            </a:r>
          </a:p>
          <a:p>
            <a:pPr lvl="0" rtl="0">
              <a:spcBef>
                <a:spcPts val="0"/>
              </a:spcBef>
              <a:buNone/>
            </a:pPr>
            <a:r>
              <a:t/>
            </a:r>
            <a:endParaRPr sz="1800">
              <a:solidFill>
                <a:schemeClr val="dk2"/>
              </a:solidFill>
              <a:latin typeface="PT Sans Narrow"/>
              <a:ea typeface="PT Sans Narrow"/>
              <a:cs typeface="PT Sans Narrow"/>
              <a:sym typeface="PT Sans Narrow"/>
            </a:endParaRPr>
          </a:p>
          <a:p>
            <a:pPr lvl="0" rtl="0">
              <a:spcBef>
                <a:spcPts val="0"/>
              </a:spcBef>
              <a:buNone/>
            </a:pPr>
            <a:r>
              <a:rPr lang="en" sz="1800">
                <a:solidFill>
                  <a:schemeClr val="dk2"/>
                </a:solidFill>
                <a:latin typeface="PT Sans Narrow"/>
                <a:ea typeface="PT Sans Narrow"/>
                <a:cs typeface="PT Sans Narrow"/>
                <a:sym typeface="PT Sans Narrow"/>
              </a:rPr>
              <a:t>Possible explanation for this effect: </a:t>
            </a:r>
          </a:p>
          <a:p>
            <a:pPr indent="-342900" lvl="0" marL="457200">
              <a:spcBef>
                <a:spcPts val="0"/>
              </a:spcBef>
              <a:buClr>
                <a:schemeClr val="dk2"/>
              </a:buClr>
              <a:buSzPct val="100000"/>
              <a:buFont typeface="PT Sans Narrow"/>
              <a:buChar char="●"/>
            </a:pPr>
            <a:r>
              <a:rPr lang="en" sz="1800">
                <a:solidFill>
                  <a:schemeClr val="dk2"/>
                </a:solidFill>
                <a:latin typeface="PT Sans Narrow"/>
                <a:ea typeface="PT Sans Narrow"/>
                <a:cs typeface="PT Sans Narrow"/>
                <a:sym typeface="PT Sans Narrow"/>
              </a:rPr>
              <a:t>“Courses that have very low average grades on exams can differentially discourage the latter group of students from continuing in STEM majors.” (“Engage to Excel”)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1435625"/>
            <a:ext cx="8520599" cy="707399"/>
          </a:xfrm>
          <a:prstGeom prst="rect">
            <a:avLst/>
          </a:prstGeom>
        </p:spPr>
        <p:txBody>
          <a:bodyPr anchorCtr="0" anchor="t" bIns="91425" lIns="91425" rIns="91425" tIns="91425">
            <a:noAutofit/>
          </a:bodyPr>
          <a:lstStyle/>
          <a:p>
            <a:pPr lvl="0" rtl="0" algn="ctr">
              <a:spcBef>
                <a:spcPts val="0"/>
              </a:spcBef>
              <a:buNone/>
            </a:pPr>
            <a:r>
              <a:rPr lang="en" sz="4000"/>
              <a:t>Part 2: What are potential factors that contribute to the disproportion of dropout rates in introductory STEM courses?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Preliminary Research Design</a:t>
            </a:r>
          </a:p>
        </p:txBody>
      </p:sp>
      <p:sp>
        <p:nvSpPr>
          <p:cNvPr id="81" name="Shape 81"/>
          <p:cNvSpPr txBox="1"/>
          <p:nvPr>
            <p:ph idx="1" type="body"/>
          </p:nvPr>
        </p:nvSpPr>
        <p:spPr>
          <a:xfrm>
            <a:off x="311700" y="1266325"/>
            <a:ext cx="8520599" cy="3302700"/>
          </a:xfrm>
          <a:prstGeom prst="rect">
            <a:avLst/>
          </a:prstGeom>
        </p:spPr>
        <p:txBody>
          <a:bodyPr anchorCtr="0" anchor="t" bIns="91425" lIns="91425" rIns="91425" tIns="91425">
            <a:noAutofit/>
          </a:bodyPr>
          <a:lstStyle/>
          <a:p>
            <a:pPr indent="-228600" lvl="0" marL="457200" rtl="0">
              <a:spcBef>
                <a:spcPts val="0"/>
              </a:spcBef>
            </a:pPr>
            <a:r>
              <a:rPr lang="en"/>
              <a:t>Define “weeder courses” - L&amp;S Lower-division major prerequisites that:</a:t>
            </a:r>
          </a:p>
          <a:p>
            <a:pPr indent="-228600" lvl="1" marL="914400" rtl="0">
              <a:spcBef>
                <a:spcPts val="0"/>
              </a:spcBef>
            </a:pPr>
            <a:r>
              <a:rPr lang="en"/>
              <a:t>1. Possesses a large class size which includes many students interested, but not declared, in pursuing a major that specifically requires completing the weeder course successfully</a:t>
            </a:r>
          </a:p>
          <a:p>
            <a:pPr indent="-228600" lvl="1" marL="914400" rtl="0">
              <a:spcBef>
                <a:spcPts val="0"/>
              </a:spcBef>
            </a:pPr>
            <a:r>
              <a:rPr lang="en"/>
              <a:t>2. Are adequately difficult to determine whether one can successfully continue the major</a:t>
            </a:r>
          </a:p>
          <a:p>
            <a:pPr indent="-228600" lvl="1" marL="914400" rtl="0">
              <a:spcBef>
                <a:spcPts val="0"/>
              </a:spcBef>
              <a:spcAft>
                <a:spcPts val="0"/>
              </a:spcAft>
            </a:pPr>
            <a:r>
              <a:rPr lang="en"/>
              <a:t>3. And overall, results in many student that not only drop out from the prerequisite course, but more importantly, “drops out” from declaring a certain major itself</a:t>
            </a:r>
          </a:p>
          <a:p>
            <a:pPr indent="-228600" lvl="0" marL="457200" rtl="0">
              <a:spcBef>
                <a:spcPts val="0"/>
              </a:spcBef>
            </a:pPr>
            <a:r>
              <a:rPr lang="en"/>
              <a:t>Sample course progressions we are interested in:</a:t>
            </a:r>
          </a:p>
          <a:p>
            <a:pPr indent="-228600" lvl="1" marL="914400" rtl="0">
              <a:spcBef>
                <a:spcPts val="0"/>
              </a:spcBef>
              <a:spcAft>
                <a:spcPts val="0"/>
              </a:spcAft>
            </a:pPr>
            <a:r>
              <a:rPr lang="en"/>
              <a:t>CS 61A-&gt; 61B -&gt; 61C</a:t>
            </a:r>
          </a:p>
          <a:p>
            <a:pPr indent="-228600" lvl="1" marL="914400" rtl="0">
              <a:spcBef>
                <a:spcPts val="0"/>
              </a:spcBef>
              <a:spcAft>
                <a:spcPts val="0"/>
              </a:spcAft>
            </a:pPr>
            <a:r>
              <a:rPr lang="en"/>
              <a:t>Chemistry series 1A –&gt; 3A -&gt; 3B </a:t>
            </a:r>
          </a:p>
          <a:p>
            <a:pPr indent="-228600" lvl="1" marL="914400" rtl="0">
              <a:spcBef>
                <a:spcPts val="0"/>
              </a:spcBef>
              <a:spcAft>
                <a:spcPts val="0"/>
              </a:spcAft>
            </a:pPr>
            <a:r>
              <a:rPr lang="en"/>
              <a:t>Physics 8A -&gt; 8B</a:t>
            </a:r>
          </a:p>
          <a:p>
            <a:pPr indent="-228600" lvl="0" marL="457200" rtl="0">
              <a:spcBef>
                <a:spcPts val="0"/>
              </a:spcBef>
            </a:pPr>
            <a:r>
              <a:rPr lang="en"/>
              <a:t>Define different “URMs” - African-American, Chicano/Latino, Native-American/Alaska Native, Pacific Islander</a:t>
            </a:r>
          </a:p>
          <a:p>
            <a:pPr lvl="0" marR="0" rtl="0" algn="l">
              <a:lnSpc>
                <a:spcPct val="115000"/>
              </a:lnSpc>
              <a:spcBef>
                <a:spcPts val="0"/>
              </a:spcBef>
              <a:spcAft>
                <a:spcPts val="1600"/>
              </a:spcAft>
              <a:buNone/>
            </a:pPr>
            <a:r>
              <a:t/>
            </a:r>
            <a:endParaRPr b="1"/>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Proposed Method: Snowball Interviews</a:t>
            </a:r>
          </a:p>
        </p:txBody>
      </p:sp>
      <p:sp>
        <p:nvSpPr>
          <p:cNvPr id="223" name="Shape 223"/>
          <p:cNvSpPr txBox="1"/>
          <p:nvPr>
            <p:ph idx="1" type="body"/>
          </p:nvPr>
        </p:nvSpPr>
        <p:spPr>
          <a:xfrm>
            <a:off x="311700" y="1266325"/>
            <a:ext cx="8520599" cy="3302700"/>
          </a:xfrm>
          <a:prstGeom prst="rect">
            <a:avLst/>
          </a:prstGeom>
        </p:spPr>
        <p:txBody>
          <a:bodyPr anchorCtr="0" anchor="t" bIns="91425" lIns="91425" rIns="91425" tIns="91425">
            <a:noAutofit/>
          </a:bodyPr>
          <a:lstStyle/>
          <a:p>
            <a:pPr indent="-228600" lvl="0" marL="457200" rtl="0">
              <a:spcBef>
                <a:spcPts val="0"/>
              </a:spcBef>
            </a:pPr>
            <a:r>
              <a:rPr lang="en"/>
              <a:t>Gain individual accounts and experiences with introductory STEM courses through in-depth, in-person interviews</a:t>
            </a:r>
          </a:p>
          <a:p>
            <a:pPr indent="-228600" lvl="0" marL="457200" rtl="0">
              <a:spcBef>
                <a:spcPts val="0"/>
              </a:spcBef>
            </a:pPr>
            <a:r>
              <a:rPr lang="en"/>
              <a:t>Interviewed both URMs and non-URMs who took the proposed “Weeder” STEM courses for comparison</a:t>
            </a:r>
          </a:p>
          <a:p>
            <a:pPr indent="-228600" lvl="0" marL="457200" rtl="0">
              <a:spcBef>
                <a:spcPts val="0"/>
              </a:spcBef>
            </a:pPr>
            <a:r>
              <a:rPr lang="en"/>
              <a:t>Asked for referrals for students who have had similar dropout experiences in introductory STEM courses (“snowballing” interviewees)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90125"/>
            <a:ext cx="8520599" cy="707399"/>
          </a:xfrm>
          <a:prstGeom prst="rect">
            <a:avLst/>
          </a:prstGeom>
        </p:spPr>
        <p:txBody>
          <a:bodyPr anchorCtr="0" anchor="t" bIns="91425" lIns="91425" rIns="91425" tIns="91425">
            <a:noAutofit/>
          </a:bodyPr>
          <a:lstStyle/>
          <a:p>
            <a:pPr lvl="0">
              <a:spcBef>
                <a:spcPts val="0"/>
              </a:spcBef>
              <a:buNone/>
            </a:pPr>
            <a:r>
              <a:rPr lang="en"/>
              <a:t>Common Dropout Reasons for URM Interviewees</a:t>
            </a:r>
          </a:p>
        </p:txBody>
      </p:sp>
      <p:sp>
        <p:nvSpPr>
          <p:cNvPr id="229" name="Shape 229"/>
          <p:cNvSpPr txBox="1"/>
          <p:nvPr>
            <p:ph idx="1" type="body"/>
          </p:nvPr>
        </p:nvSpPr>
        <p:spPr>
          <a:xfrm>
            <a:off x="311700" y="1273725"/>
            <a:ext cx="8520599" cy="3302700"/>
          </a:xfrm>
          <a:prstGeom prst="rect">
            <a:avLst/>
          </a:prstGeom>
        </p:spPr>
        <p:txBody>
          <a:bodyPr anchorCtr="0" anchor="t" bIns="91425" lIns="91425" rIns="91425" tIns="91425">
            <a:noAutofit/>
          </a:bodyPr>
          <a:lstStyle/>
          <a:p>
            <a:pPr indent="-228600" lvl="0" marL="457200" rtl="0">
              <a:spcBef>
                <a:spcPts val="0"/>
              </a:spcBef>
            </a:pPr>
            <a:r>
              <a:rPr b="1" lang="en"/>
              <a:t>The innate difference in background and resources</a:t>
            </a:r>
          </a:p>
          <a:p>
            <a:pPr indent="-228600" lvl="1" marL="914400" rtl="0">
              <a:spcBef>
                <a:spcPts val="0"/>
              </a:spcBef>
            </a:pPr>
            <a:r>
              <a:rPr lang="en"/>
              <a:t>Well-off background of majority groups vs. underprivileged background of minority groups, and the lack of support for the latter especially in STEM courses</a:t>
            </a:r>
          </a:p>
          <a:p>
            <a:pPr indent="-228600" lvl="0" marL="457200" rtl="0">
              <a:spcBef>
                <a:spcPts val="0"/>
              </a:spcBef>
            </a:pPr>
            <a:r>
              <a:rPr b="1" lang="en"/>
              <a:t>Lack of representation for minorities</a:t>
            </a:r>
          </a:p>
          <a:p>
            <a:pPr indent="-228600" lvl="1" marL="914400" rtl="0">
              <a:spcBef>
                <a:spcPts val="0"/>
              </a:spcBef>
            </a:pPr>
            <a:r>
              <a:rPr lang="en"/>
              <a:t>Includes both </a:t>
            </a:r>
            <a:r>
              <a:rPr b="1" lang="en"/>
              <a:t>being unaware of </a:t>
            </a:r>
            <a:r>
              <a:rPr lang="en"/>
              <a:t>the other fellow minority groups present in the class, and simply </a:t>
            </a:r>
            <a:r>
              <a:rPr b="1" lang="en"/>
              <a:t>not having enough </a:t>
            </a:r>
            <a:r>
              <a:rPr lang="en"/>
              <a:t>minorities in STEM courses</a:t>
            </a:r>
          </a:p>
          <a:p>
            <a:pPr indent="-228600" lvl="1" marL="914400" rtl="0">
              <a:spcBef>
                <a:spcPts val="0"/>
              </a:spcBef>
            </a:pPr>
            <a:r>
              <a:rPr lang="en"/>
              <a:t>According to a recent Daily Californian article, “UC Berkeley’s faculty diversity falls well behind the relative diversity of California’s population, and recent campus reports show that it also lags behind diversity in the academic job market.”</a:t>
            </a:r>
          </a:p>
          <a:p>
            <a:pPr indent="-228600" lvl="0" marL="457200" rtl="0">
              <a:spcBef>
                <a:spcPts val="0"/>
              </a:spcBef>
            </a:pPr>
            <a:r>
              <a:rPr b="1" lang="en"/>
              <a:t>Sheer difficulty of the course</a:t>
            </a:r>
          </a:p>
          <a:p>
            <a:pPr indent="-228600" lvl="1" marL="914400" rtl="0">
              <a:spcBef>
                <a:spcPts val="0"/>
              </a:spcBef>
            </a:pPr>
            <a:r>
              <a:rPr lang="en"/>
              <a:t>Dropouts not only due to midterm scores, but also the speed and quantity of content covered in introductory STEM courses</a:t>
            </a:r>
          </a:p>
          <a:p>
            <a:pPr indent="-228600" lvl="1" marL="914400" rtl="0">
              <a:spcBef>
                <a:spcPts val="0"/>
              </a:spcBef>
            </a:pPr>
            <a:r>
              <a:rPr lang="en"/>
              <a:t>Traditional lecture courses are typically packed in content and are not intended to actively engage students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90125"/>
            <a:ext cx="8520599" cy="707399"/>
          </a:xfrm>
          <a:prstGeom prst="rect">
            <a:avLst/>
          </a:prstGeom>
        </p:spPr>
        <p:txBody>
          <a:bodyPr anchorCtr="0" anchor="t" bIns="91425" lIns="91425" rIns="91425" tIns="91425">
            <a:noAutofit/>
          </a:bodyPr>
          <a:lstStyle/>
          <a:p>
            <a:pPr lvl="0" rtl="0">
              <a:spcBef>
                <a:spcPts val="0"/>
              </a:spcBef>
              <a:buNone/>
            </a:pPr>
            <a:r>
              <a:rPr lang="en"/>
              <a:t>Interview with Non-URM Students</a:t>
            </a:r>
          </a:p>
        </p:txBody>
      </p:sp>
      <p:sp>
        <p:nvSpPr>
          <p:cNvPr id="235" name="Shape 235"/>
          <p:cNvSpPr txBox="1"/>
          <p:nvPr>
            <p:ph idx="1" type="body"/>
          </p:nvPr>
        </p:nvSpPr>
        <p:spPr>
          <a:xfrm>
            <a:off x="311700" y="1273725"/>
            <a:ext cx="8750699" cy="33027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dk2"/>
              </a:buClr>
              <a:buSzPct val="100000"/>
              <a:buFont typeface="Open Sans"/>
            </a:pPr>
            <a:r>
              <a:rPr b="1" lang="en"/>
              <a:t>Male vs. Female Non-URM Opinions Differ Greatly</a:t>
            </a:r>
          </a:p>
          <a:p>
            <a:pPr indent="-228600" lvl="1" marL="914400" marR="0" rtl="0" algn="l">
              <a:lnSpc>
                <a:spcPct val="115000"/>
              </a:lnSpc>
              <a:spcBef>
                <a:spcPts val="0"/>
              </a:spcBef>
              <a:spcAft>
                <a:spcPts val="1600"/>
              </a:spcAft>
            </a:pPr>
            <a:r>
              <a:rPr lang="en"/>
              <a:t>Female Non-URM mentioned many aspects of “lack of empowerment” and “underrepresentation” in the STEM course she took</a:t>
            </a:r>
          </a:p>
          <a:p>
            <a:pPr indent="-228600" lvl="1" marL="914400" marR="0" rtl="0" algn="l">
              <a:lnSpc>
                <a:spcPct val="115000"/>
              </a:lnSpc>
              <a:spcBef>
                <a:spcPts val="0"/>
              </a:spcBef>
              <a:spcAft>
                <a:spcPts val="1600"/>
              </a:spcAft>
            </a:pPr>
            <a:r>
              <a:rPr lang="en"/>
              <a:t>In contrast, male non-URM voiced concerns on time management and exploring different options, not necessarily experiencing difficulties in support groups, representation, etc.</a:t>
            </a:r>
          </a:p>
          <a:p>
            <a:pPr indent="-228600" lvl="0" marL="457200" marR="0" rtl="0" algn="l">
              <a:lnSpc>
                <a:spcPct val="115000"/>
              </a:lnSpc>
              <a:spcBef>
                <a:spcPts val="0"/>
              </a:spcBef>
              <a:spcAft>
                <a:spcPts val="1600"/>
              </a:spcAft>
            </a:pPr>
            <a:r>
              <a:rPr b="1" lang="en"/>
              <a:t>Understands the lack of representation of URM students</a:t>
            </a:r>
          </a:p>
          <a:p>
            <a:pPr indent="-228600" lvl="1" marL="914400" marR="0" rtl="0" algn="l">
              <a:lnSpc>
                <a:spcPct val="115000"/>
              </a:lnSpc>
              <a:spcBef>
                <a:spcPts val="0"/>
              </a:spcBef>
              <a:spcAft>
                <a:spcPts val="1600"/>
              </a:spcAft>
            </a:pPr>
            <a:r>
              <a:rPr lang="en"/>
              <a:t>Clearly comprehends the sheer lack of representation of URM students from the start, for students who are taking the weeder course, GSI’s, study groups, etc</a:t>
            </a:r>
          </a:p>
          <a:p>
            <a:pPr indent="-228600" lvl="1" marL="914400" marR="0" rtl="0" algn="l">
              <a:lnSpc>
                <a:spcPct val="115000"/>
              </a:lnSpc>
              <a:spcBef>
                <a:spcPts val="0"/>
              </a:spcBef>
              <a:spcAft>
                <a:spcPts val="1600"/>
              </a:spcAft>
            </a:pPr>
            <a:r>
              <a:rPr lang="en"/>
              <a:t>At the same time, voiced concerns on whether preexisting, majority study groups will “fit” the needs of minorities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Professor Perceptions</a:t>
            </a:r>
          </a:p>
        </p:txBody>
      </p:sp>
      <p:sp>
        <p:nvSpPr>
          <p:cNvPr id="241" name="Shape 241"/>
          <p:cNvSpPr txBox="1"/>
          <p:nvPr>
            <p:ph idx="1" type="body"/>
          </p:nvPr>
        </p:nvSpPr>
        <p:spPr>
          <a:xfrm>
            <a:off x="311700" y="1266325"/>
            <a:ext cx="8520599" cy="3302700"/>
          </a:xfrm>
          <a:prstGeom prst="rect">
            <a:avLst/>
          </a:prstGeom>
        </p:spPr>
        <p:txBody>
          <a:bodyPr anchorCtr="0" anchor="t" bIns="91425" lIns="91425" rIns="91425" tIns="91425">
            <a:noAutofit/>
          </a:bodyPr>
          <a:lstStyle/>
          <a:p>
            <a:pPr indent="-228600" lvl="0" marL="457200" rtl="0">
              <a:spcBef>
                <a:spcPts val="0"/>
              </a:spcBef>
            </a:pPr>
            <a:r>
              <a:rPr lang="en"/>
              <a:t>Weeder courses must have intent of weeding out students</a:t>
            </a:r>
          </a:p>
          <a:p>
            <a:pPr indent="-228600" lvl="0" marL="457200" rtl="0">
              <a:spcBef>
                <a:spcPts val="0"/>
              </a:spcBef>
            </a:pPr>
            <a:r>
              <a:rPr lang="en"/>
              <a:t>URM students do not utilize resources such as office hours and student learning center</a:t>
            </a:r>
          </a:p>
          <a:p>
            <a:pPr indent="-228600" lvl="1" marL="914400" rtl="0">
              <a:spcBef>
                <a:spcPts val="0"/>
              </a:spcBef>
            </a:pPr>
            <a:r>
              <a:rPr lang="en"/>
              <a:t>Attributed it to high school experiences - having the experience and confidence to utilize resources</a:t>
            </a:r>
          </a:p>
          <a:p>
            <a:pPr indent="-228600" lvl="0" marL="457200" rtl="0">
              <a:spcBef>
                <a:spcPts val="0"/>
              </a:spcBef>
            </a:pPr>
            <a:r>
              <a:rPr lang="en"/>
              <a:t>Students are used to getting A’s in high school and may therefore be dropping out as they consider Bs and Cs to be bad grades</a:t>
            </a:r>
          </a:p>
          <a:p>
            <a:pPr indent="-228600" lvl="0" marL="457200">
              <a:spcBef>
                <a:spcPts val="0"/>
              </a:spcBef>
            </a:pPr>
            <a:r>
              <a:rPr lang="en"/>
              <a:t>Course GSIs rarely URMs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Proposed Solutions from URM Interviewees</a:t>
            </a:r>
          </a:p>
        </p:txBody>
      </p:sp>
      <p:sp>
        <p:nvSpPr>
          <p:cNvPr id="247" name="Shape 247"/>
          <p:cNvSpPr txBox="1"/>
          <p:nvPr>
            <p:ph idx="1" type="body"/>
          </p:nvPr>
        </p:nvSpPr>
        <p:spPr>
          <a:xfrm>
            <a:off x="311700" y="1266325"/>
            <a:ext cx="8520599" cy="3302700"/>
          </a:xfrm>
          <a:prstGeom prst="rect">
            <a:avLst/>
          </a:prstGeom>
        </p:spPr>
        <p:txBody>
          <a:bodyPr anchorCtr="0" anchor="t" bIns="91425" lIns="91425" rIns="91425" tIns="91425">
            <a:noAutofit/>
          </a:bodyPr>
          <a:lstStyle/>
          <a:p>
            <a:pPr indent="-228600" lvl="0" marL="457200" rtl="0">
              <a:spcBef>
                <a:spcPts val="0"/>
              </a:spcBef>
            </a:pPr>
            <a:r>
              <a:rPr b="1" lang="en"/>
              <a:t>Mini-introductory STEM courses </a:t>
            </a:r>
          </a:p>
          <a:p>
            <a:pPr indent="-228600" lvl="1" marL="914400" rtl="0">
              <a:spcBef>
                <a:spcPts val="0"/>
              </a:spcBef>
            </a:pPr>
            <a:r>
              <a:rPr lang="en"/>
              <a:t>Especially for those coming from an under-educated background who have had little or no exposure to the difficulty of introductory STEM courses at Berkeley</a:t>
            </a:r>
          </a:p>
          <a:p>
            <a:pPr indent="-228600" lvl="1" marL="914400" rtl="0">
              <a:spcBef>
                <a:spcPts val="0"/>
              </a:spcBef>
            </a:pPr>
            <a:r>
              <a:rPr lang="en"/>
              <a:t>Example: Chemistry P offered by the Student Learning Center (SLC)</a:t>
            </a:r>
          </a:p>
          <a:p>
            <a:pPr indent="-228600" lvl="0" marL="457200" rtl="0">
              <a:spcBef>
                <a:spcPts val="0"/>
              </a:spcBef>
              <a:spcAft>
                <a:spcPts val="0"/>
              </a:spcAft>
            </a:pPr>
            <a:r>
              <a:rPr b="1" lang="en"/>
              <a:t>A well-developed resource on finding fellow URMs in STEM courses</a:t>
            </a:r>
          </a:p>
          <a:p>
            <a:pPr indent="-228600" lvl="1" marL="914400" rtl="0">
              <a:spcBef>
                <a:spcPts val="0"/>
              </a:spcBef>
              <a:spcAft>
                <a:spcPts val="0"/>
              </a:spcAft>
            </a:pPr>
            <a:r>
              <a:rPr lang="en"/>
              <a:t>Mentors who have already took the course, fellow students in the course, etc</a:t>
            </a:r>
          </a:p>
          <a:p>
            <a:pPr indent="-228600" lvl="0" marL="457200" rtl="0">
              <a:spcBef>
                <a:spcPts val="0"/>
              </a:spcBef>
            </a:pPr>
            <a:r>
              <a:rPr lang="en"/>
              <a:t>Ability test in weeder courses to assign discussion sections</a:t>
            </a:r>
          </a:p>
          <a:p>
            <a:pPr indent="-228600" lvl="0" marL="457200" rtl="0">
              <a:spcBef>
                <a:spcPts val="0"/>
              </a:spcBef>
            </a:pPr>
            <a:r>
              <a:rPr lang="en"/>
              <a:t>Increased diversity amongst GSIs / course TAs</a:t>
            </a:r>
          </a:p>
        </p:txBody>
      </p:sp>
      <p:sp>
        <p:nvSpPr>
          <p:cNvPr id="248" name="Shape 248"/>
          <p:cNvSpPr/>
          <p:nvPr/>
        </p:nvSpPr>
        <p:spPr>
          <a:xfrm>
            <a:off x="485100" y="3708925"/>
            <a:ext cx="8243099" cy="1121699"/>
          </a:xfrm>
          <a:prstGeom prst="roundRect">
            <a:avLst>
              <a:gd fmla="val 16667" name="adj"/>
            </a:avLst>
          </a:prstGeom>
          <a:solidFill>
            <a:schemeClr val="dk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solidFill>
                  <a:srgbClr val="FFFFFF"/>
                </a:solidFill>
              </a:rPr>
              <a:t>Which lead us to question:</a:t>
            </a:r>
          </a:p>
          <a:p>
            <a:pPr lvl="0" rtl="0" algn="ctr">
              <a:spcBef>
                <a:spcPts val="0"/>
              </a:spcBef>
              <a:buNone/>
            </a:pPr>
            <a:r>
              <a:rPr b="1" lang="en" sz="2000">
                <a:solidFill>
                  <a:srgbClr val="FFFFFF"/>
                </a:solidFill>
              </a:rPr>
              <a:t>Are these resources/solutions </a:t>
            </a:r>
            <a:r>
              <a:rPr b="1" lang="en" sz="2000">
                <a:solidFill>
                  <a:srgbClr val="00FF00"/>
                </a:solidFill>
              </a:rPr>
              <a:t>available</a:t>
            </a:r>
            <a:r>
              <a:rPr b="1" lang="en" sz="2000">
                <a:solidFill>
                  <a:srgbClr val="FFFFFF"/>
                </a:solidFill>
              </a:rPr>
              <a:t>? Are they made </a:t>
            </a:r>
            <a:r>
              <a:rPr b="1" lang="en" sz="2000">
                <a:solidFill>
                  <a:srgbClr val="00FF00"/>
                </a:solidFill>
              </a:rPr>
              <a:t>aware</a:t>
            </a:r>
            <a:r>
              <a:rPr b="1" lang="en" sz="2000">
                <a:solidFill>
                  <a:srgbClr val="FFFFFF"/>
                </a:solidFill>
              </a:rPr>
              <a:t>? Why do we constantly see this problem of </a:t>
            </a:r>
            <a:r>
              <a:rPr b="1" lang="en" sz="2000">
                <a:solidFill>
                  <a:srgbClr val="00FF00"/>
                </a:solidFill>
              </a:rPr>
              <a:t>“lack of resources”</a:t>
            </a:r>
            <a:r>
              <a:rPr b="1" lang="en" sz="2000">
                <a:solidFill>
                  <a:srgbClr val="FFFFFF"/>
                </a:solidFill>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Further Discussion of Weeder Courses</a:t>
            </a:r>
          </a:p>
        </p:txBody>
      </p:sp>
      <p:sp>
        <p:nvSpPr>
          <p:cNvPr id="254" name="Shape 254"/>
          <p:cNvSpPr txBox="1"/>
          <p:nvPr>
            <p:ph idx="1" type="body"/>
          </p:nvPr>
        </p:nvSpPr>
        <p:spPr>
          <a:xfrm>
            <a:off x="311700" y="1266325"/>
            <a:ext cx="8520599" cy="3302700"/>
          </a:xfrm>
          <a:prstGeom prst="rect">
            <a:avLst/>
          </a:prstGeom>
        </p:spPr>
        <p:txBody>
          <a:bodyPr anchorCtr="0" anchor="t" bIns="91425" lIns="91425" rIns="91425" tIns="91425">
            <a:noAutofit/>
          </a:bodyPr>
          <a:lstStyle/>
          <a:p>
            <a:pPr indent="-228600" lvl="0" marL="457200" rtl="0">
              <a:spcBef>
                <a:spcPts val="0"/>
              </a:spcBef>
            </a:pPr>
            <a:r>
              <a:rPr b="1" lang="en"/>
              <a:t>Differences on Definition and Perception of Weeder Courses</a:t>
            </a:r>
          </a:p>
          <a:p>
            <a:pPr indent="-228600" lvl="1" marL="914400" rtl="0">
              <a:spcBef>
                <a:spcPts val="0"/>
              </a:spcBef>
            </a:pPr>
            <a:r>
              <a:rPr lang="en"/>
              <a:t>Students - all have similar definition in being difficult to test whether you will be able to move up the course progressions and declare the major</a:t>
            </a:r>
          </a:p>
          <a:p>
            <a:pPr indent="-228600" lvl="1" marL="914400" rtl="0">
              <a:spcBef>
                <a:spcPts val="0"/>
              </a:spcBef>
            </a:pPr>
            <a:r>
              <a:rPr lang="en"/>
              <a:t>Professor - a hard course but not intended to drop anyone</a:t>
            </a:r>
          </a:p>
          <a:p>
            <a:pPr indent="-228600" lvl="0" marL="457200" rtl="0">
              <a:spcBef>
                <a:spcPts val="0"/>
              </a:spcBef>
            </a:pPr>
            <a:r>
              <a:rPr b="1" lang="en"/>
              <a:t>Problems Addressable in the University?</a:t>
            </a:r>
          </a:p>
          <a:p>
            <a:pPr indent="-228600" lvl="1" marL="914400" rtl="0">
              <a:spcBef>
                <a:spcPts val="0"/>
              </a:spcBef>
            </a:pPr>
            <a:r>
              <a:rPr lang="en"/>
              <a:t>Some problems, especially with the lack of resources and education minorities experience in their high school backgrounds, is difficult to change</a:t>
            </a:r>
          </a:p>
          <a:p>
            <a:pPr indent="-228600" lvl="1" marL="914400" rtl="0">
              <a:spcBef>
                <a:spcPts val="0"/>
              </a:spcBef>
            </a:pPr>
            <a:r>
              <a:rPr lang="en"/>
              <a:t>Are the problems minorities face with STEM courses attributed to their </a:t>
            </a:r>
            <a:r>
              <a:rPr b="1" lang="en"/>
              <a:t>predisposed backgrounds, lack of support from the University,</a:t>
            </a:r>
            <a:r>
              <a:rPr lang="en"/>
              <a:t> or </a:t>
            </a:r>
            <a:r>
              <a:rPr b="1" lang="en"/>
              <a:t>both?</a:t>
            </a:r>
          </a:p>
          <a:p>
            <a:pPr indent="-228600" lvl="1" marL="914400" rtl="0">
              <a:spcBef>
                <a:spcPts val="0"/>
              </a:spcBef>
            </a:pPr>
            <a:r>
              <a:rPr lang="en"/>
              <a:t>There are a few programs targeted toward minority students, but to what extent are they effective? How can we scale them?</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nvSpPr>
        <p:spPr>
          <a:xfrm>
            <a:off x="311700" y="445025"/>
            <a:ext cx="8520599" cy="7073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EF6C00"/>
                </a:solidFill>
                <a:latin typeface="PT Sans Narrow"/>
                <a:ea typeface="PT Sans Narrow"/>
                <a:cs typeface="PT Sans Narrow"/>
                <a:sym typeface="PT Sans Narrow"/>
              </a:rPr>
              <a:t>Assumptions and Limitations</a:t>
            </a:r>
          </a:p>
        </p:txBody>
      </p:sp>
      <p:sp>
        <p:nvSpPr>
          <p:cNvPr id="260" name="Shape 260"/>
          <p:cNvSpPr txBox="1"/>
          <p:nvPr/>
        </p:nvSpPr>
        <p:spPr>
          <a:xfrm>
            <a:off x="311700" y="1266325"/>
            <a:ext cx="8520599" cy="33027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rgbClr val="695D46"/>
              </a:buClr>
              <a:buSzPct val="100000"/>
              <a:buFont typeface="Open Sans"/>
            </a:pPr>
            <a:r>
              <a:rPr b="1" lang="en" sz="1800">
                <a:solidFill>
                  <a:srgbClr val="695D46"/>
                </a:solidFill>
                <a:latin typeface="Open Sans"/>
                <a:ea typeface="Open Sans"/>
                <a:cs typeface="Open Sans"/>
                <a:sym typeface="Open Sans"/>
              </a:rPr>
              <a:t>Exclusion of many College of Engineering courses from “Weeder”</a:t>
            </a:r>
          </a:p>
          <a:p>
            <a:pPr indent="-228600" lvl="1" marL="914400" rtl="0">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Students are accepted into a particular college - e.g. into College of Engineering vs. College of Letters and Sciences</a:t>
            </a:r>
          </a:p>
          <a:p>
            <a:pPr indent="-228600" lvl="1" marL="914400" rtl="0">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Very difficult to switch into College of Engineering, where students have already technically have “declared” their majors</a:t>
            </a:r>
          </a:p>
          <a:p>
            <a:pPr indent="-228600" lvl="1" marL="914400" rtl="0">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College of Engineering likely to have already ‘weeded’ out high school seniors from minority groups</a:t>
            </a:r>
          </a:p>
          <a:p>
            <a:pPr indent="-342900" lvl="0" marL="457200" rtl="0">
              <a:lnSpc>
                <a:spcPct val="115000"/>
              </a:lnSpc>
              <a:spcBef>
                <a:spcPts val="0"/>
              </a:spcBef>
              <a:spcAft>
                <a:spcPts val="1600"/>
              </a:spcAft>
              <a:buClr>
                <a:srgbClr val="695D46"/>
              </a:buClr>
              <a:buSzPct val="100000"/>
              <a:buFont typeface="Open Sans"/>
            </a:pPr>
            <a:r>
              <a:rPr b="1" lang="en" sz="1800">
                <a:solidFill>
                  <a:srgbClr val="695D46"/>
                </a:solidFill>
                <a:latin typeface="Open Sans"/>
                <a:ea typeface="Open Sans"/>
                <a:cs typeface="Open Sans"/>
                <a:sym typeface="Open Sans"/>
              </a:rPr>
              <a:t>Dropout after drop deadline</a:t>
            </a:r>
          </a:p>
          <a:p>
            <a:pPr indent="-228600" lvl="1" marL="914400" rtl="0">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Possibly due to other confounding factors besides the weeder course itself</a:t>
            </a:r>
          </a:p>
          <a:p>
            <a:pPr indent="-342900" lvl="0" marL="457200" rtl="0">
              <a:lnSpc>
                <a:spcPct val="115000"/>
              </a:lnSpc>
              <a:spcBef>
                <a:spcPts val="0"/>
              </a:spcBef>
              <a:spcAft>
                <a:spcPts val="1600"/>
              </a:spcAft>
              <a:buClr>
                <a:srgbClr val="695D46"/>
              </a:buClr>
              <a:buSzPct val="100000"/>
              <a:buFont typeface="Open Sans"/>
            </a:pPr>
            <a:r>
              <a:rPr b="1" lang="en" sz="1800">
                <a:solidFill>
                  <a:srgbClr val="695D46"/>
                </a:solidFill>
                <a:latin typeface="Open Sans"/>
                <a:ea typeface="Open Sans"/>
                <a:cs typeface="Open Sans"/>
                <a:sym typeface="Open Sans"/>
              </a:rPr>
              <a:t>Relative proportions vs. absolute number of students</a:t>
            </a:r>
          </a:p>
          <a:p>
            <a:pPr indent="-228600" lvl="1" marL="914400" rtl="0">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Overall (1000+ students) vs. URMs (30 students) and the effects on enrollment rate per student drop</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nvSpPr>
        <p:spPr>
          <a:xfrm>
            <a:off x="311700" y="445025"/>
            <a:ext cx="8520599" cy="7073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EF6C00"/>
                </a:solidFill>
                <a:latin typeface="PT Sans Narrow"/>
                <a:ea typeface="PT Sans Narrow"/>
                <a:cs typeface="PT Sans Narrow"/>
                <a:sym typeface="PT Sans Narrow"/>
              </a:rPr>
              <a:t>Assumptions and Limitations (cont.)</a:t>
            </a:r>
          </a:p>
        </p:txBody>
      </p:sp>
      <p:sp>
        <p:nvSpPr>
          <p:cNvPr id="266" name="Shape 266"/>
          <p:cNvSpPr txBox="1"/>
          <p:nvPr/>
        </p:nvSpPr>
        <p:spPr>
          <a:xfrm>
            <a:off x="311700" y="1266325"/>
            <a:ext cx="8520599" cy="33027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1600"/>
              </a:spcAft>
              <a:buClr>
                <a:srgbClr val="695D46"/>
              </a:buClr>
              <a:buSzPct val="100000"/>
              <a:buFont typeface="Open Sans"/>
            </a:pPr>
            <a:r>
              <a:rPr b="1" lang="en" sz="1800">
                <a:solidFill>
                  <a:srgbClr val="695D46"/>
                </a:solidFill>
                <a:latin typeface="Open Sans"/>
                <a:ea typeface="Open Sans"/>
                <a:cs typeface="Open Sans"/>
                <a:sym typeface="Open Sans"/>
              </a:rPr>
              <a:t>Week 0 Normalization</a:t>
            </a:r>
          </a:p>
          <a:p>
            <a:pPr indent="-228600" lvl="1" marL="914400" marR="0" rtl="0" algn="l">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Inaccurate/inconsistent data trends due to the assumption that Week 0 is the “start” of course progression, even though class does not begin then </a:t>
            </a:r>
          </a:p>
          <a:p>
            <a:pPr indent="-342900" lvl="0" marL="457200" marR="0" rtl="0" algn="l">
              <a:lnSpc>
                <a:spcPct val="115000"/>
              </a:lnSpc>
              <a:spcBef>
                <a:spcPts val="0"/>
              </a:spcBef>
              <a:spcAft>
                <a:spcPts val="1600"/>
              </a:spcAft>
              <a:buClr>
                <a:srgbClr val="695D46"/>
              </a:buClr>
              <a:buSzPct val="100000"/>
              <a:buFont typeface="Open Sans"/>
            </a:pPr>
            <a:r>
              <a:rPr b="1" lang="en" sz="1800">
                <a:solidFill>
                  <a:srgbClr val="695D46"/>
                </a:solidFill>
                <a:latin typeface="Open Sans"/>
                <a:ea typeface="Open Sans"/>
                <a:cs typeface="Open Sans"/>
                <a:sym typeface="Open Sans"/>
              </a:rPr>
              <a:t>Small Sample Size of Interviews</a:t>
            </a:r>
          </a:p>
          <a:p>
            <a:pPr indent="-228600" lvl="1" marL="914400" marR="0" rtl="0" algn="l">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Since it is a snowball interview method, may not be representative of the URM population</a:t>
            </a:r>
          </a:p>
          <a:p>
            <a:pPr indent="-342900" lvl="0" marL="457200" marR="0" rtl="0" algn="l">
              <a:lnSpc>
                <a:spcPct val="115000"/>
              </a:lnSpc>
              <a:spcBef>
                <a:spcPts val="0"/>
              </a:spcBef>
              <a:spcAft>
                <a:spcPts val="1600"/>
              </a:spcAft>
              <a:buClr>
                <a:srgbClr val="695D46"/>
              </a:buClr>
              <a:buSzPct val="100000"/>
              <a:buFont typeface="Open Sans"/>
            </a:pPr>
            <a:r>
              <a:rPr b="1" lang="en" sz="1800">
                <a:solidFill>
                  <a:srgbClr val="695D46"/>
                </a:solidFill>
                <a:latin typeface="Open Sans"/>
                <a:ea typeface="Open Sans"/>
                <a:cs typeface="Open Sans"/>
                <a:sym typeface="Open Sans"/>
              </a:rPr>
              <a:t>Potential Further Analysis</a:t>
            </a:r>
          </a:p>
          <a:p>
            <a:pPr indent="-228600" lvl="1" marL="914400" marR="0" rtl="0" algn="l">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Lack of support vs. lack of awareness vs. lack of initiative?</a:t>
            </a:r>
          </a:p>
          <a:p>
            <a:pPr indent="-228600" lvl="1" marL="914400" marR="0" rtl="0" algn="l">
              <a:lnSpc>
                <a:spcPct val="115000"/>
              </a:lnSpc>
              <a:spcBef>
                <a:spcPts val="0"/>
              </a:spcBef>
              <a:spcAft>
                <a:spcPts val="1600"/>
              </a:spcAft>
              <a:buClr>
                <a:srgbClr val="695D46"/>
              </a:buClr>
              <a:buFont typeface="Open Sans"/>
            </a:pPr>
            <a:r>
              <a:rPr lang="en">
                <a:solidFill>
                  <a:srgbClr val="695D46"/>
                </a:solidFill>
                <a:latin typeface="Open Sans"/>
                <a:ea typeface="Open Sans"/>
                <a:cs typeface="Open Sans"/>
                <a:sym typeface="Open Sans"/>
              </a:rPr>
              <a:t>Exploring multiple possible solutions and experimenting them</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Conclusion</a:t>
            </a:r>
          </a:p>
        </p:txBody>
      </p:sp>
      <p:sp>
        <p:nvSpPr>
          <p:cNvPr id="272" name="Shape 272"/>
          <p:cNvSpPr txBox="1"/>
          <p:nvPr>
            <p:ph idx="1" type="body"/>
          </p:nvPr>
        </p:nvSpPr>
        <p:spPr>
          <a:xfrm>
            <a:off x="311700" y="1266325"/>
            <a:ext cx="8520599" cy="3302700"/>
          </a:xfrm>
          <a:prstGeom prst="rect">
            <a:avLst/>
          </a:prstGeom>
        </p:spPr>
        <p:txBody>
          <a:bodyPr anchorCtr="0" anchor="t" bIns="91425" lIns="91425" rIns="91425" tIns="91425">
            <a:noAutofit/>
          </a:bodyPr>
          <a:lstStyle/>
          <a:p>
            <a:pPr indent="-228600" lvl="0" marL="457200" rtl="0">
              <a:spcBef>
                <a:spcPts val="0"/>
              </a:spcBef>
            </a:pPr>
            <a:r>
              <a:rPr lang="en"/>
              <a:t>Data analysis demonstrated the </a:t>
            </a:r>
            <a:r>
              <a:rPr b="1" lang="en"/>
              <a:t>disproportion of retention rates </a:t>
            </a:r>
            <a:r>
              <a:rPr lang="en"/>
              <a:t>in individual STEM courses, and STEM major course progressions</a:t>
            </a:r>
          </a:p>
          <a:p>
            <a:pPr indent="-228600" lvl="0" marL="457200" rtl="0">
              <a:spcBef>
                <a:spcPts val="0"/>
              </a:spcBef>
            </a:pPr>
            <a:r>
              <a:rPr b="1" lang="en"/>
              <a:t>Trend was consistent </a:t>
            </a:r>
            <a:r>
              <a:rPr lang="en"/>
              <a:t>throughout the biggest “weeder” courses at UC Berkeley, which led to </a:t>
            </a:r>
            <a:r>
              <a:rPr b="1" lang="en"/>
              <a:t>in-person interviews</a:t>
            </a:r>
            <a:r>
              <a:rPr lang="en"/>
              <a:t> to discover potential causes</a:t>
            </a:r>
          </a:p>
          <a:p>
            <a:pPr indent="-228600" lvl="0" marL="457200" rtl="0">
              <a:spcBef>
                <a:spcPts val="0"/>
              </a:spcBef>
            </a:pPr>
            <a:r>
              <a:rPr lang="en"/>
              <a:t>Snowball interviews gave us insights to different opinions, from</a:t>
            </a:r>
            <a:r>
              <a:rPr b="1" lang="en"/>
              <a:t> URMs </a:t>
            </a:r>
            <a:r>
              <a:rPr lang="en"/>
              <a:t>to </a:t>
            </a:r>
            <a:r>
              <a:rPr b="1" lang="en"/>
              <a:t>non-URMs</a:t>
            </a:r>
            <a:r>
              <a:rPr lang="en"/>
              <a:t> to </a:t>
            </a:r>
            <a:r>
              <a:rPr b="1" lang="en"/>
              <a:t>Professors</a:t>
            </a:r>
          </a:p>
          <a:p>
            <a:pPr indent="-228600" lvl="0" marL="457200">
              <a:spcBef>
                <a:spcPts val="0"/>
              </a:spcBef>
            </a:pPr>
            <a:r>
              <a:rPr lang="en"/>
              <a:t>Next steps may entail experimenting </a:t>
            </a:r>
            <a:r>
              <a:rPr b="1" lang="en"/>
              <a:t>potential solutions,</a:t>
            </a:r>
            <a:r>
              <a:rPr lang="en"/>
              <a:t> and delving further into where exactly the problem lies: </a:t>
            </a:r>
            <a:r>
              <a:rPr b="1" lang="en"/>
              <a:t>awareness, support, </a:t>
            </a:r>
            <a:r>
              <a:rPr lang="en"/>
              <a:t>or </a:t>
            </a:r>
            <a:r>
              <a:rPr b="1" lang="en"/>
              <a:t>initiative?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nvSpPr>
        <p:spPr>
          <a:xfrm>
            <a:off x="460325" y="170125"/>
            <a:ext cx="8255699" cy="870599"/>
          </a:xfrm>
          <a:prstGeom prst="rect">
            <a:avLst/>
          </a:prstGeom>
          <a:noFill/>
          <a:ln>
            <a:noFill/>
          </a:ln>
        </p:spPr>
        <p:txBody>
          <a:bodyPr anchorCtr="0" anchor="t" bIns="91425" lIns="91425" rIns="91425" tIns="91425">
            <a:noAutofit/>
          </a:bodyPr>
          <a:lstStyle/>
          <a:p>
            <a:pPr lvl="0" algn="ctr">
              <a:spcBef>
                <a:spcPts val="0"/>
              </a:spcBef>
              <a:buNone/>
            </a:pPr>
            <a:r>
              <a:rPr b="1" lang="en" sz="3600">
                <a:solidFill>
                  <a:schemeClr val="accent1"/>
                </a:solidFill>
                <a:latin typeface="Open Sans"/>
                <a:ea typeface="Open Sans"/>
                <a:cs typeface="Open Sans"/>
                <a:sym typeface="Open Sans"/>
              </a:rPr>
              <a:t>Citations</a:t>
            </a:r>
          </a:p>
        </p:txBody>
      </p:sp>
      <p:sp>
        <p:nvSpPr>
          <p:cNvPr id="278" name="Shape 278"/>
          <p:cNvSpPr txBox="1"/>
          <p:nvPr/>
        </p:nvSpPr>
        <p:spPr>
          <a:xfrm>
            <a:off x="500350" y="1290875"/>
            <a:ext cx="8195699" cy="3202199"/>
          </a:xfrm>
          <a:prstGeom prst="rect">
            <a:avLst/>
          </a:prstGeom>
          <a:noFill/>
          <a:ln>
            <a:noFill/>
          </a:ln>
        </p:spPr>
        <p:txBody>
          <a:bodyPr anchorCtr="0" anchor="t" bIns="91425" lIns="91425" rIns="91425" tIns="91425">
            <a:noAutofit/>
          </a:bodyPr>
          <a:lstStyle/>
          <a:p>
            <a:pPr lvl="0" rtl="0">
              <a:lnSpc>
                <a:spcPct val="200000"/>
              </a:lnSpc>
              <a:spcBef>
                <a:spcPts val="0"/>
              </a:spcBef>
              <a:buNone/>
            </a:pPr>
            <a:r>
              <a:rPr lang="en" sz="1200">
                <a:solidFill>
                  <a:schemeClr val="dk2"/>
                </a:solidFill>
                <a:latin typeface="Open Sans"/>
                <a:ea typeface="Open Sans"/>
                <a:cs typeface="Open Sans"/>
                <a:sym typeface="Open Sans"/>
              </a:rPr>
              <a:t>Chang, M. J., Sharkness, J., Hurtado, S., &amp; Newman, C. B. (2014). What matters in college for retaining aspiring </a:t>
            </a:r>
          </a:p>
          <a:p>
            <a:pPr indent="457200" lvl="0" rtl="0">
              <a:lnSpc>
                <a:spcPct val="200000"/>
              </a:lnSpc>
              <a:spcBef>
                <a:spcPts val="0"/>
              </a:spcBef>
              <a:buNone/>
            </a:pPr>
            <a:r>
              <a:rPr lang="en" sz="1200">
                <a:solidFill>
                  <a:schemeClr val="dk2"/>
                </a:solidFill>
                <a:latin typeface="Open Sans"/>
                <a:ea typeface="Open Sans"/>
                <a:cs typeface="Open Sans"/>
                <a:sym typeface="Open Sans"/>
              </a:rPr>
              <a:t>scientists and engineers from underrepresented racial groups. Journal Of Research In Science Teaching, </a:t>
            </a:r>
          </a:p>
          <a:p>
            <a:pPr indent="457200" lvl="0" rtl="0">
              <a:lnSpc>
                <a:spcPct val="200000"/>
              </a:lnSpc>
              <a:spcBef>
                <a:spcPts val="0"/>
              </a:spcBef>
              <a:buNone/>
            </a:pPr>
            <a:r>
              <a:rPr lang="en" sz="1200">
                <a:solidFill>
                  <a:schemeClr val="dk2"/>
                </a:solidFill>
                <a:latin typeface="Open Sans"/>
                <a:ea typeface="Open Sans"/>
                <a:cs typeface="Open Sans"/>
                <a:sym typeface="Open Sans"/>
              </a:rPr>
              <a:t>51(5), 555-580. doi:10.1002/tea.21146</a:t>
            </a:r>
          </a:p>
          <a:p>
            <a:pPr lvl="0" rtl="0">
              <a:lnSpc>
                <a:spcPct val="200000"/>
              </a:lnSpc>
              <a:spcBef>
                <a:spcPts val="0"/>
              </a:spcBef>
              <a:buNone/>
            </a:pPr>
            <a:r>
              <a:rPr lang="en" sz="1200">
                <a:solidFill>
                  <a:schemeClr val="dk2"/>
                </a:solidFill>
                <a:latin typeface="Open Sans"/>
                <a:ea typeface="Open Sans"/>
                <a:cs typeface="Open Sans"/>
                <a:sym typeface="Open Sans"/>
              </a:rPr>
              <a:t>Olson, S., Riordan, D. G., &amp; Executive Office of the, P. (2012). Engage to Excel: Producing One Million Additional </a:t>
            </a:r>
          </a:p>
          <a:p>
            <a:pPr indent="457200" lvl="0" rtl="0">
              <a:lnSpc>
                <a:spcPct val="200000"/>
              </a:lnSpc>
              <a:spcBef>
                <a:spcPts val="0"/>
              </a:spcBef>
              <a:buNone/>
            </a:pPr>
            <a:r>
              <a:rPr lang="en" sz="1200">
                <a:solidFill>
                  <a:schemeClr val="dk2"/>
                </a:solidFill>
                <a:latin typeface="Open Sans"/>
                <a:ea typeface="Open Sans"/>
                <a:cs typeface="Open Sans"/>
                <a:sym typeface="Open Sans"/>
              </a:rPr>
              <a:t>College Graduates with Degrees in Science, Technology, Engineering, and Mathematics. Report to the</a:t>
            </a:r>
          </a:p>
          <a:p>
            <a:pPr indent="457200" lvl="0" rtl="0">
              <a:lnSpc>
                <a:spcPct val="200000"/>
              </a:lnSpc>
              <a:spcBef>
                <a:spcPts val="0"/>
              </a:spcBef>
              <a:buNone/>
            </a:pPr>
            <a:r>
              <a:rPr lang="en" sz="1200">
                <a:solidFill>
                  <a:schemeClr val="dk2"/>
                </a:solidFill>
                <a:latin typeface="Open Sans"/>
                <a:ea typeface="Open Sans"/>
                <a:cs typeface="Open Sans"/>
                <a:sym typeface="Open Sans"/>
              </a:rPr>
              <a:t>President. </a:t>
            </a:r>
            <a:r>
              <a:rPr i="1" lang="en" sz="1200">
                <a:solidFill>
                  <a:schemeClr val="dk2"/>
                </a:solidFill>
                <a:latin typeface="Open Sans"/>
                <a:ea typeface="Open Sans"/>
                <a:cs typeface="Open Sans"/>
                <a:sym typeface="Open Sans"/>
              </a:rPr>
              <a:t>Executive Office Of The President</a:t>
            </a:r>
            <a:r>
              <a:rPr lang="en" sz="1200">
                <a:solidFill>
                  <a:schemeClr val="dk2"/>
                </a:solidFill>
                <a:latin typeface="Open Sans"/>
                <a:ea typeface="Open Sans"/>
                <a:cs typeface="Open Sans"/>
                <a:sym typeface="Open Sans"/>
              </a:rPr>
              <a:t>,</a:t>
            </a:r>
          </a:p>
          <a:p>
            <a:pPr lvl="0" rtl="0">
              <a:lnSpc>
                <a:spcPct val="200000"/>
              </a:lnSpc>
              <a:spcBef>
                <a:spcPts val="0"/>
              </a:spcBef>
              <a:buNone/>
            </a:pPr>
            <a:r>
              <a:rPr lang="en" sz="1200">
                <a:solidFill>
                  <a:schemeClr val="dk2"/>
                </a:solidFill>
                <a:latin typeface="Open Sans"/>
                <a:ea typeface="Open Sans"/>
                <a:cs typeface="Open Sans"/>
                <a:sym typeface="Open Sans"/>
              </a:rPr>
              <a:t>Pauker, Madeleine. "UC Berkeley’s persistent lack of faculty diversity prompts efforts to address issue." T</a:t>
            </a:r>
            <a:r>
              <a:rPr i="1" lang="en" sz="1200">
                <a:solidFill>
                  <a:schemeClr val="dk2"/>
                </a:solidFill>
                <a:latin typeface="Open Sans"/>
                <a:ea typeface="Open Sans"/>
                <a:cs typeface="Open Sans"/>
                <a:sym typeface="Open Sans"/>
              </a:rPr>
              <a:t>he Daily</a:t>
            </a:r>
          </a:p>
          <a:p>
            <a:pPr indent="457200" lvl="0" rtl="0">
              <a:lnSpc>
                <a:spcPct val="200000"/>
              </a:lnSpc>
              <a:spcBef>
                <a:spcPts val="0"/>
              </a:spcBef>
              <a:buNone/>
            </a:pPr>
            <a:r>
              <a:rPr i="1" lang="en" sz="1200">
                <a:solidFill>
                  <a:schemeClr val="dk2"/>
                </a:solidFill>
                <a:latin typeface="Open Sans"/>
                <a:ea typeface="Open Sans"/>
                <a:cs typeface="Open Sans"/>
                <a:sym typeface="Open Sans"/>
              </a:rPr>
              <a:t>Californian.</a:t>
            </a:r>
            <a:r>
              <a:rPr lang="en" sz="1200">
                <a:solidFill>
                  <a:schemeClr val="dk2"/>
                </a:solidFill>
                <a:latin typeface="Open Sans"/>
                <a:ea typeface="Open Sans"/>
                <a:cs typeface="Open Sans"/>
                <a:sym typeface="Open Sans"/>
              </a:rPr>
              <a:t> The Independent Berkeley Student Publishing Co., 12 Jul. 2015. Web. 28 Nov. 2015.</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1482275"/>
            <a:ext cx="8520599" cy="707399"/>
          </a:xfrm>
          <a:prstGeom prst="rect">
            <a:avLst/>
          </a:prstGeom>
        </p:spPr>
        <p:txBody>
          <a:bodyPr anchorCtr="0" anchor="t" bIns="91425" lIns="91425" rIns="91425" tIns="91425">
            <a:noAutofit/>
          </a:bodyPr>
          <a:lstStyle/>
          <a:p>
            <a:pPr lvl="0" algn="ctr">
              <a:spcBef>
                <a:spcPts val="0"/>
              </a:spcBef>
              <a:buNone/>
            </a:pPr>
            <a:r>
              <a:rPr lang="en" sz="4000"/>
              <a:t>Part 1: What is the disproportion in dropout rate between URMs as compared to other ethnic groups/overall dropout rate?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707399"/>
          </a:xfrm>
          <a:prstGeom prst="rect">
            <a:avLst/>
          </a:prstGeom>
        </p:spPr>
        <p:txBody>
          <a:bodyPr anchorCtr="0" anchor="t" bIns="91425" lIns="91425" rIns="91425" tIns="91425">
            <a:noAutofit/>
          </a:bodyPr>
          <a:lstStyle/>
          <a:p>
            <a:pPr lvl="0" rtl="0">
              <a:lnSpc>
                <a:spcPct val="115000"/>
              </a:lnSpc>
              <a:spcBef>
                <a:spcPts val="0"/>
              </a:spcBef>
              <a:buNone/>
            </a:pPr>
            <a:r>
              <a:rPr lang="en" sz="3000"/>
              <a:t>How we are currently analyzing data for enrollment rates?</a:t>
            </a:r>
          </a:p>
          <a:p>
            <a:pPr lvl="0" rtl="0">
              <a:lnSpc>
                <a:spcPct val="115000"/>
              </a:lnSpc>
              <a:spcBef>
                <a:spcPts val="0"/>
              </a:spcBef>
              <a:buNone/>
            </a:pPr>
            <a:r>
              <a:t/>
            </a:r>
            <a:endParaRPr sz="3000"/>
          </a:p>
          <a:p>
            <a:pPr lvl="0" rtl="0">
              <a:spcBef>
                <a:spcPts val="0"/>
              </a:spcBef>
              <a:buNone/>
            </a:pPr>
            <a:r>
              <a:t/>
            </a:r>
            <a:endParaRPr sz="3000"/>
          </a:p>
        </p:txBody>
      </p:sp>
      <p:sp>
        <p:nvSpPr>
          <p:cNvPr id="92" name="Shape 92"/>
          <p:cNvSpPr txBox="1"/>
          <p:nvPr>
            <p:ph idx="1" type="body"/>
          </p:nvPr>
        </p:nvSpPr>
        <p:spPr>
          <a:xfrm>
            <a:off x="311700" y="1266325"/>
            <a:ext cx="8520599" cy="2937600"/>
          </a:xfrm>
          <a:prstGeom prst="rect">
            <a:avLst/>
          </a:prstGeom>
        </p:spPr>
        <p:txBody>
          <a:bodyPr anchorCtr="0" anchor="t" bIns="91425" lIns="91425" rIns="91425" tIns="91425">
            <a:noAutofit/>
          </a:bodyPr>
          <a:lstStyle/>
          <a:p>
            <a:pPr indent="-228600" lvl="0" marL="457200" rtl="0">
              <a:spcBef>
                <a:spcPts val="0"/>
              </a:spcBef>
              <a:spcAft>
                <a:spcPts val="0"/>
              </a:spcAft>
            </a:pPr>
            <a:r>
              <a:rPr lang="en"/>
              <a:t>Doing a weekly progression (Week 0-17) </a:t>
            </a:r>
          </a:p>
          <a:p>
            <a:pPr indent="-228600" lvl="0" marL="457200" rtl="0">
              <a:spcBef>
                <a:spcPts val="0"/>
              </a:spcBef>
              <a:spcAft>
                <a:spcPts val="0"/>
              </a:spcAft>
            </a:pPr>
            <a:r>
              <a:rPr lang="en"/>
              <a:t>Analyzing the dropout rates in each group with comparison to others</a:t>
            </a:r>
          </a:p>
          <a:p>
            <a:pPr lvl="0" rtl="0">
              <a:spcBef>
                <a:spcPts val="0"/>
              </a:spcBef>
              <a:spcAft>
                <a:spcPts val="0"/>
              </a:spcAft>
              <a:buNone/>
            </a:pPr>
            <a:r>
              <a:t/>
            </a:r>
            <a:endParaRPr/>
          </a:p>
          <a:p>
            <a:pPr lvl="0" rtl="0">
              <a:spcBef>
                <a:spcPts val="0"/>
              </a:spcBef>
              <a:spcAft>
                <a:spcPts val="0"/>
              </a:spcAft>
              <a:buNone/>
            </a:pPr>
            <a:r>
              <a:rPr lang="en"/>
              <a:t>How we are currently categorizing data for enrollment rates:</a:t>
            </a:r>
          </a:p>
          <a:p>
            <a:pPr indent="-228600" lvl="0" marL="457200" rtl="0">
              <a:spcBef>
                <a:spcPts val="0"/>
              </a:spcBef>
              <a:spcAft>
                <a:spcPts val="0"/>
              </a:spcAft>
              <a:buAutoNum type="arabicPeriod"/>
            </a:pPr>
            <a:r>
              <a:rPr lang="en"/>
              <a:t>Overall</a:t>
            </a:r>
          </a:p>
          <a:p>
            <a:pPr indent="-228600" lvl="0" marL="457200" rtl="0">
              <a:spcBef>
                <a:spcPts val="0"/>
              </a:spcBef>
              <a:spcAft>
                <a:spcPts val="0"/>
              </a:spcAft>
              <a:buAutoNum type="arabicPeriod"/>
            </a:pPr>
            <a:r>
              <a:rPr lang="en"/>
              <a:t>Male Non-URMs</a:t>
            </a:r>
          </a:p>
          <a:p>
            <a:pPr indent="-228600" lvl="0" marL="457200" rtl="0">
              <a:spcBef>
                <a:spcPts val="0"/>
              </a:spcBef>
              <a:spcAft>
                <a:spcPts val="0"/>
              </a:spcAft>
              <a:buAutoNum type="arabicPeriod"/>
            </a:pPr>
            <a:r>
              <a:rPr lang="en"/>
              <a:t>URMs</a:t>
            </a:r>
          </a:p>
          <a:p>
            <a:pPr indent="-228600" lvl="0" marL="457200" rtl="0">
              <a:spcBef>
                <a:spcPts val="0"/>
              </a:spcBef>
              <a:spcAft>
                <a:spcPts val="0"/>
              </a:spcAft>
              <a:buAutoNum type="arabicPeriod"/>
            </a:pPr>
            <a:r>
              <a:rPr lang="en"/>
              <a:t>Female</a:t>
            </a:r>
          </a:p>
          <a:p>
            <a:pPr indent="-228600" lvl="0" marL="457200" rtl="0">
              <a:spcBef>
                <a:spcPts val="0"/>
              </a:spcBef>
              <a:spcAft>
                <a:spcPts val="0"/>
              </a:spcAft>
              <a:buAutoNum type="arabicPeriod"/>
            </a:pPr>
            <a:r>
              <a:rPr lang="en"/>
              <a:t>Female URMs</a:t>
            </a:r>
          </a:p>
        </p:txBody>
      </p:sp>
      <p:sp>
        <p:nvSpPr>
          <p:cNvPr id="93" name="Shape 93"/>
          <p:cNvSpPr txBox="1"/>
          <p:nvPr/>
        </p:nvSpPr>
        <p:spPr>
          <a:xfrm>
            <a:off x="382850" y="4315125"/>
            <a:ext cx="8417700" cy="629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a:solidFill>
                  <a:schemeClr val="dk2"/>
                </a:solidFill>
                <a:latin typeface="Open Sans"/>
                <a:ea typeface="Open Sans"/>
                <a:cs typeface="Open Sans"/>
                <a:sym typeface="Open Sans"/>
              </a:rPr>
              <a:t>Non-URMs: Asian, Decline to State, International, White</a:t>
            </a:r>
          </a:p>
          <a:p>
            <a:pPr lvl="0" rtl="0">
              <a:lnSpc>
                <a:spcPct val="115000"/>
              </a:lnSpc>
              <a:spcBef>
                <a:spcPts val="0"/>
              </a:spcBef>
              <a:buNone/>
            </a:pPr>
            <a:r>
              <a:rPr lang="en">
                <a:solidFill>
                  <a:schemeClr val="dk2"/>
                </a:solidFill>
                <a:latin typeface="Open Sans"/>
                <a:ea typeface="Open Sans"/>
                <a:cs typeface="Open Sans"/>
                <a:sym typeface="Open Sans"/>
              </a:rPr>
              <a:t>URMs: African American, Chicano/Latino, Native American/Alaska Native, Pacific Islander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Classes Analyzed</a:t>
            </a:r>
          </a:p>
        </p:txBody>
      </p:sp>
      <p:sp>
        <p:nvSpPr>
          <p:cNvPr id="99" name="Shape 99"/>
          <p:cNvSpPr txBox="1"/>
          <p:nvPr>
            <p:ph idx="1" type="body"/>
          </p:nvPr>
        </p:nvSpPr>
        <p:spPr>
          <a:xfrm>
            <a:off x="311700" y="1266325"/>
            <a:ext cx="8520599" cy="3302700"/>
          </a:xfrm>
          <a:prstGeom prst="rect">
            <a:avLst/>
          </a:prstGeom>
        </p:spPr>
        <p:txBody>
          <a:bodyPr anchorCtr="0" anchor="t" bIns="91425" lIns="91425" rIns="91425" tIns="91425">
            <a:noAutofit/>
          </a:bodyPr>
          <a:lstStyle/>
          <a:p>
            <a:pPr indent="-228600" lvl="0" marL="457200" rtl="0">
              <a:spcBef>
                <a:spcPts val="0"/>
              </a:spcBef>
            </a:pPr>
            <a:r>
              <a:rPr lang="en"/>
              <a:t>Chemistry 1A → 3A → 3B</a:t>
            </a:r>
          </a:p>
          <a:p>
            <a:pPr indent="-228600" lvl="0" marL="457200" rtl="0">
              <a:spcBef>
                <a:spcPts val="0"/>
              </a:spcBef>
            </a:pPr>
            <a:r>
              <a:rPr lang="en"/>
              <a:t>Physics 8A → 8B</a:t>
            </a:r>
          </a:p>
          <a:p>
            <a:pPr indent="-228600" lvl="0" marL="457200" rtl="0">
              <a:spcBef>
                <a:spcPts val="0"/>
              </a:spcBef>
            </a:pPr>
            <a:r>
              <a:rPr lang="en"/>
              <a:t>Biology 1A </a:t>
            </a:r>
          </a:p>
          <a:p>
            <a:pPr indent="-228600" lvl="0" marL="457200" rtl="0">
              <a:spcBef>
                <a:spcPts val="0"/>
              </a:spcBef>
            </a:pPr>
            <a:r>
              <a:rPr lang="en"/>
              <a:t>Computer Science 61A → 61B → 61C</a:t>
            </a:r>
          </a:p>
          <a:p>
            <a:pPr indent="-228600" lvl="0" marL="457200" rtl="0">
              <a:spcBef>
                <a:spcPts val="0"/>
              </a:spcBef>
            </a:pPr>
            <a:r>
              <a:rPr lang="en"/>
              <a:t>Control Non-Weeder Courses:</a:t>
            </a:r>
          </a:p>
          <a:p>
            <a:pPr indent="-342900" lvl="1" marL="914400" rtl="0">
              <a:spcBef>
                <a:spcPts val="0"/>
              </a:spcBef>
              <a:buSzPct val="100000"/>
            </a:pPr>
            <a:r>
              <a:rPr lang="en" sz="1800"/>
              <a:t>Engineering 7</a:t>
            </a:r>
          </a:p>
          <a:p>
            <a:pPr indent="-342900" lvl="1" marL="914400" rtl="0">
              <a:spcBef>
                <a:spcPts val="0"/>
              </a:spcBef>
              <a:buSzPct val="100000"/>
            </a:pPr>
            <a:r>
              <a:rPr lang="en" sz="1800"/>
              <a:t>Engineering 25</a:t>
            </a:r>
          </a:p>
          <a:p>
            <a:pPr indent="-342900" lvl="1" marL="914400" rtl="0">
              <a:spcBef>
                <a:spcPts val="0"/>
              </a:spcBef>
              <a:buSzPct val="100000"/>
            </a:pPr>
            <a:r>
              <a:rPr lang="en" sz="1800"/>
              <a:t>International &amp; Area Studies 45</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1497750"/>
            <a:ext cx="8520599" cy="1538399"/>
          </a:xfrm>
          <a:prstGeom prst="rect">
            <a:avLst/>
          </a:prstGeom>
        </p:spPr>
        <p:txBody>
          <a:bodyPr anchorCtr="0" anchor="ctr" bIns="91425" lIns="91425" rIns="91425" tIns="91425">
            <a:noAutofit/>
          </a:bodyPr>
          <a:lstStyle/>
          <a:p>
            <a:pPr lvl="0">
              <a:spcBef>
                <a:spcPts val="0"/>
              </a:spcBef>
              <a:buNone/>
            </a:pPr>
            <a:r>
              <a:rPr lang="en" sz="6000"/>
              <a:t>Chemistry Series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757887" y="50737"/>
            <a:ext cx="7628224" cy="51944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775324" y="-13575"/>
            <a:ext cx="7593350" cy="51706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