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1ABD7-3EA7-4E90-BD05-DB92E3F70586}" v="2" dt="2018-12-27T15:17:18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E69A-1189-493D-BFED-3479B6E0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E02A-BA29-418E-91CA-02689A89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used for classification problems.</a:t>
            </a:r>
          </a:p>
          <a:p>
            <a:r>
              <a:rPr lang="en-US" dirty="0"/>
              <a:t>It provide probability of certain event. </a:t>
            </a:r>
          </a:p>
          <a:p>
            <a:r>
              <a:rPr lang="en-US" dirty="0"/>
              <a:t>Logistic function is used in logistic and produces an output between 0 &amp; 1. It uses the concept of threshold value to convert values to 0 or 1.</a:t>
            </a:r>
          </a:p>
          <a:p>
            <a:r>
              <a:rPr lang="en-US" dirty="0"/>
              <a:t>Logistic regression works with both-continuous &amp; discrete data.</a:t>
            </a:r>
          </a:p>
          <a:p>
            <a:r>
              <a:rPr lang="en-US" dirty="0"/>
              <a:t>Logistic regression produces categorical output like yes/no, true/false.</a:t>
            </a:r>
          </a:p>
          <a:p>
            <a:r>
              <a:rPr lang="en-US" dirty="0"/>
              <a:t>Also known as logit model.</a:t>
            </a:r>
          </a:p>
        </p:txBody>
      </p:sp>
    </p:spTree>
    <p:extLst>
      <p:ext uri="{BB962C8B-B14F-4D97-AF65-F5344CB8AC3E}">
        <p14:creationId xmlns:p14="http://schemas.microsoft.com/office/powerpoint/2010/main" val="151943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9ECD9-E109-425C-AC3A-39AFC0FD8312}"/>
              </a:ext>
            </a:extLst>
          </p:cNvPr>
          <p:cNvSpPr txBox="1"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 Shaped Curve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41B83-00DF-4FD2-ACAA-C77F62FC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13299"/>
            <a:ext cx="7125869" cy="44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D89-9825-4790-B79F-6C3E31AE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61EBB-21B9-44DD-880E-F364EC914644}"/>
                  </a:ext>
                </a:extLst>
              </p:cNvPr>
              <p:cNvSpPr txBox="1"/>
              <p:nvPr/>
            </p:nvSpPr>
            <p:spPr>
              <a:xfrm>
                <a:off x="2210539" y="2166151"/>
                <a:ext cx="6932219" cy="233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8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sz="8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61EBB-21B9-44DD-880E-F364EC91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39" y="2166151"/>
                <a:ext cx="6932219" cy="2333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D-A5D7-4420-BDA1-D7F97EC5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B1B-1CE2-42FA-BBEA-3119F9DF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type of GLM(generalized linear model).</a:t>
            </a:r>
          </a:p>
          <a:p>
            <a:r>
              <a:rPr lang="en-US" dirty="0"/>
              <a:t>We can use logistic regression for more complex problems because it is non-linear.</a:t>
            </a:r>
          </a:p>
          <a:p>
            <a:r>
              <a:rPr lang="en-US" dirty="0"/>
              <a:t>Logistic regression doesn’t have residuals, least squares and doesn’t use R2.</a:t>
            </a:r>
          </a:p>
          <a:p>
            <a:r>
              <a:rPr lang="en-US" dirty="0"/>
              <a:t>Logistic use “maximum likelihood”.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C40C-A525-4B36-ACF3-DAE42A64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Linear vs Logistic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50DA28-534D-490E-A4E9-08C05530E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915033"/>
              </p:ext>
            </p:extLst>
          </p:nvPr>
        </p:nvGraphicFramePr>
        <p:xfrm>
          <a:off x="1287463" y="3203911"/>
          <a:ext cx="10066338" cy="233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927">
                  <a:extLst>
                    <a:ext uri="{9D8B030D-6E8A-4147-A177-3AD203B41FA5}">
                      <a16:colId xmlns:a16="http://schemas.microsoft.com/office/drawing/2014/main" val="1658953379"/>
                    </a:ext>
                  </a:extLst>
                </a:gridCol>
                <a:gridCol w="5203411">
                  <a:extLst>
                    <a:ext uri="{9D8B030D-6E8A-4147-A177-3AD203B41FA5}">
                      <a16:colId xmlns:a16="http://schemas.microsoft.com/office/drawing/2014/main" val="1102132724"/>
                    </a:ext>
                  </a:extLst>
                </a:gridCol>
              </a:tblGrid>
              <a:tr h="634504">
                <a:tc>
                  <a:txBody>
                    <a:bodyPr/>
                    <a:lstStyle/>
                    <a:p>
                      <a:r>
                        <a:rPr lang="en-US" sz="2800"/>
                        <a:t>Linear Regression</a:t>
                      </a:r>
                    </a:p>
                  </a:txBody>
                  <a:tcPr marL="144205" marR="144205" marT="72103" marB="7210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Logistic Regression</a:t>
                      </a:r>
                    </a:p>
                  </a:txBody>
                  <a:tcPr marL="144205" marR="144205" marT="72103" marB="72103"/>
                </a:tc>
                <a:extLst>
                  <a:ext uri="{0D108BD9-81ED-4DB2-BD59-A6C34878D82A}">
                    <a16:rowId xmlns:a16="http://schemas.microsoft.com/office/drawing/2014/main" val="4117792621"/>
                  </a:ext>
                </a:extLst>
              </a:tr>
              <a:tr h="634504">
                <a:tc>
                  <a:txBody>
                    <a:bodyPr/>
                    <a:lstStyle/>
                    <a:p>
                      <a:r>
                        <a:rPr lang="en-US" sz="2800"/>
                        <a:t>Straight line</a:t>
                      </a:r>
                    </a:p>
                  </a:txBody>
                  <a:tcPr marL="144205" marR="144205" marT="72103" marB="7210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 curved</a:t>
                      </a:r>
                    </a:p>
                  </a:txBody>
                  <a:tcPr marL="144205" marR="144205" marT="72103" marB="72103"/>
                </a:tc>
                <a:extLst>
                  <a:ext uri="{0D108BD9-81ED-4DB2-BD59-A6C34878D82A}">
                    <a16:rowId xmlns:a16="http://schemas.microsoft.com/office/drawing/2014/main" val="962560057"/>
                  </a:ext>
                </a:extLst>
              </a:tr>
              <a:tr h="1067120">
                <a:tc>
                  <a:txBody>
                    <a:bodyPr/>
                    <a:lstStyle/>
                    <a:p>
                      <a:r>
                        <a:rPr lang="en-US" sz="2800"/>
                        <a:t>Used for finding continuous values</a:t>
                      </a:r>
                    </a:p>
                  </a:txBody>
                  <a:tcPr marL="144205" marR="144205" marT="72103" marB="7210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Used for finding binary output</a:t>
                      </a:r>
                    </a:p>
                  </a:txBody>
                  <a:tcPr marL="144205" marR="144205" marT="72103" marB="72103"/>
                </a:tc>
                <a:extLst>
                  <a:ext uri="{0D108BD9-81ED-4DB2-BD59-A6C34878D82A}">
                    <a16:rowId xmlns:a16="http://schemas.microsoft.com/office/drawing/2014/main" val="125421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9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CF33-1868-4D8D-BC01-992653C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802F-E2EA-4408-A1C6-0F5E4774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Summary report will contain following important elements;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Estimates- they represent beta values like beta0, beta 1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 value with * (stars)</a:t>
            </a:r>
          </a:p>
          <a:p>
            <a:r>
              <a:rPr lang="en-US" dirty="0"/>
              <a:t>*** mean 99.9% confident</a:t>
            </a:r>
          </a:p>
          <a:p>
            <a:r>
              <a:rPr lang="en-US" dirty="0"/>
              <a:t>** mean 99% confident</a:t>
            </a:r>
          </a:p>
          <a:p>
            <a:r>
              <a:rPr lang="en-US" dirty="0"/>
              <a:t>* 95% confident</a:t>
            </a:r>
          </a:p>
          <a:p>
            <a:r>
              <a:rPr lang="en-US" dirty="0"/>
              <a:t>. Mean 90% confident</a:t>
            </a:r>
          </a:p>
          <a:p>
            <a:r>
              <a:rPr lang="en-US" dirty="0"/>
              <a:t>Null deviance is the deviance if you were to only use Beta0 and not other variables. </a:t>
            </a:r>
          </a:p>
          <a:p>
            <a:r>
              <a:rPr lang="en-US" dirty="0"/>
              <a:t>Residual deviance is the deviance which you get when you include independent variables like beta0, beta 1 etc. It represent the deviance of the model.</a:t>
            </a:r>
          </a:p>
          <a:p>
            <a:r>
              <a:rPr lang="en-US" dirty="0"/>
              <a:t>AIC- lower the better. It is used for model evaluation.</a:t>
            </a:r>
          </a:p>
          <a:p>
            <a:r>
              <a:rPr lang="en-US" dirty="0"/>
              <a:t>When you change variables in model, residual deviance shouldn’t increase &amp; AIC should go down.</a:t>
            </a:r>
          </a:p>
        </p:txBody>
      </p:sp>
    </p:spTree>
    <p:extLst>
      <p:ext uri="{BB962C8B-B14F-4D97-AF65-F5344CB8AC3E}">
        <p14:creationId xmlns:p14="http://schemas.microsoft.com/office/powerpoint/2010/main" val="22691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0773-57AC-4226-9D04-AD0078FD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&amp;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6BE4-2BE9-49F4-8CA0-8FD918C6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Predictvalues</a:t>
            </a:r>
            <a:r>
              <a:rPr lang="en-US" dirty="0"/>
              <a:t>&lt;- Predict(</a:t>
            </a:r>
            <a:r>
              <a:rPr lang="en-US" dirty="0" err="1"/>
              <a:t>trainmodel</a:t>
            </a:r>
            <a:r>
              <a:rPr lang="en-US" dirty="0"/>
              <a:t>, </a:t>
            </a:r>
            <a:r>
              <a:rPr lang="en-US" dirty="0" err="1"/>
              <a:t>testsample</a:t>
            </a:r>
            <a:r>
              <a:rPr lang="en-US" dirty="0"/>
              <a:t>, type=“response”)</a:t>
            </a:r>
          </a:p>
          <a:p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ActualValue</a:t>
            </a:r>
            <a:r>
              <a:rPr lang="en-US" dirty="0"/>
              <a:t>=</a:t>
            </a:r>
            <a:r>
              <a:rPr lang="en-US" dirty="0" err="1"/>
              <a:t>testing$type</a:t>
            </a:r>
            <a:r>
              <a:rPr lang="en-US" dirty="0"/>
              <a:t>, </a:t>
            </a:r>
            <a:r>
              <a:rPr lang="en-US" dirty="0" err="1"/>
              <a:t>Predictedvalue</a:t>
            </a:r>
            <a:r>
              <a:rPr lang="en-US" dirty="0"/>
              <a:t>=res&gt;0.5)</a:t>
            </a:r>
          </a:p>
          <a:p>
            <a:r>
              <a:rPr lang="en-US" dirty="0"/>
              <a:t>Library(ROCR)</a:t>
            </a:r>
          </a:p>
          <a:p>
            <a:r>
              <a:rPr lang="en-US" dirty="0" err="1"/>
              <a:t>ROCRcalculation</a:t>
            </a:r>
            <a:r>
              <a:rPr lang="en-US" dirty="0"/>
              <a:t> &lt;- prediction(</a:t>
            </a:r>
            <a:r>
              <a:rPr lang="en-US" dirty="0" err="1"/>
              <a:t>predictvalues,training$type</a:t>
            </a:r>
            <a:r>
              <a:rPr lang="en-US" dirty="0"/>
              <a:t>)</a:t>
            </a:r>
          </a:p>
          <a:p>
            <a:r>
              <a:rPr lang="en-US" dirty="0" err="1"/>
              <a:t>Rocrpref</a:t>
            </a:r>
            <a:r>
              <a:rPr lang="en-US" dirty="0"/>
              <a:t> &lt;- performance(</a:t>
            </a:r>
            <a:r>
              <a:rPr lang="en-US" dirty="0" err="1"/>
              <a:t>ROCRcalculation</a:t>
            </a:r>
            <a:r>
              <a:rPr lang="en-US" dirty="0"/>
              <a:t>, “</a:t>
            </a:r>
            <a:r>
              <a:rPr lang="en-US" dirty="0" err="1"/>
              <a:t>tpr</a:t>
            </a:r>
            <a:r>
              <a:rPr lang="en-US" dirty="0"/>
              <a:t>”,”</a:t>
            </a:r>
            <a:r>
              <a:rPr lang="en-US" dirty="0" err="1"/>
              <a:t>fpr</a:t>
            </a:r>
            <a:r>
              <a:rPr lang="en-US" dirty="0"/>
              <a:t>”) </a:t>
            </a:r>
            <a:r>
              <a:rPr lang="en-US" dirty="0" err="1"/>
              <a:t>tpr</a:t>
            </a:r>
            <a:r>
              <a:rPr lang="en-US" dirty="0"/>
              <a:t>=true positive, </a:t>
            </a:r>
            <a:r>
              <a:rPr lang="en-US" dirty="0" err="1"/>
              <a:t>fpr</a:t>
            </a:r>
            <a:r>
              <a:rPr lang="en-US" dirty="0"/>
              <a:t>-false </a:t>
            </a:r>
            <a:r>
              <a:rPr lang="en-US"/>
              <a:t>positive rate.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Rocrpref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Logistic Regression</vt:lpstr>
      <vt:lpstr>Logistic Regression</vt:lpstr>
      <vt:lpstr>PowerPoint Presentation</vt:lpstr>
      <vt:lpstr>Logistic Regression</vt:lpstr>
      <vt:lpstr>Logistic Regression</vt:lpstr>
      <vt:lpstr>Linear vs Logistic</vt:lpstr>
      <vt:lpstr>Logistic Regression Summary</vt:lpstr>
      <vt:lpstr>Prediction &amp;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akhilendra pratap singh</dc:creator>
  <cp:lastModifiedBy>akhilendra pratap singh</cp:lastModifiedBy>
  <cp:revision>1</cp:revision>
  <dcterms:created xsi:type="dcterms:W3CDTF">2018-12-27T15:19:32Z</dcterms:created>
  <dcterms:modified xsi:type="dcterms:W3CDTF">2019-01-24T13:17:44Z</dcterms:modified>
</cp:coreProperties>
</file>