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2" r:id="rId3"/>
    <p:sldId id="257" r:id="rId4"/>
    <p:sldId id="258" r:id="rId5"/>
    <p:sldId id="281" r:id="rId6"/>
    <p:sldId id="268" r:id="rId7"/>
    <p:sldId id="270" r:id="rId8"/>
    <p:sldId id="271" r:id="rId9"/>
    <p:sldId id="272" r:id="rId10"/>
    <p:sldId id="273" r:id="rId11"/>
    <p:sldId id="259" r:id="rId12"/>
    <p:sldId id="263" r:id="rId13"/>
    <p:sldId id="262" r:id="rId14"/>
    <p:sldId id="261" r:id="rId15"/>
    <p:sldId id="264" r:id="rId16"/>
    <p:sldId id="26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pplementary" id="{469A33F4-0A49-4E18-A7C8-53DAA2C17B2B}">
          <p14:sldIdLst>
            <p14:sldId id="256"/>
            <p14:sldId id="282"/>
            <p14:sldId id="257"/>
            <p14:sldId id="258"/>
            <p14:sldId id="281"/>
          </p14:sldIdLst>
        </p14:section>
        <p14:section name="修改原則" id="{CEA03320-6F7C-4833-BA69-4146424E94A6}">
          <p14:sldIdLst>
            <p14:sldId id="268"/>
            <p14:sldId id="270"/>
            <p14:sldId id="271"/>
            <p14:sldId id="272"/>
            <p14:sldId id="273"/>
          </p14:sldIdLst>
        </p14:section>
        <p14:section name="ref nets" id="{82458EF8-1F10-46AB-AA51-E4F582B5E805}">
          <p14:sldIdLst>
            <p14:sldId id="259"/>
            <p14:sldId id="263"/>
            <p14:sldId id="262"/>
            <p14:sldId id="261"/>
            <p14:sldId id="264"/>
          </p14:sldIdLst>
        </p14:section>
        <p14:section name="Ref" id="{13C024AF-C6EC-4543-A837-8BD4F0C07843}">
          <p14:sldIdLst>
            <p14:sldId id="269"/>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942" autoAdjust="0"/>
  </p:normalViewPr>
  <p:slideViewPr>
    <p:cSldViewPr snapToGrid="0" showGuides="1">
      <p:cViewPr varScale="1">
        <p:scale>
          <a:sx n="75" d="100"/>
          <a:sy n="75" d="100"/>
        </p:scale>
        <p:origin x="276"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992C3-A063-4528-A470-B068CE2E310F}" type="datetimeFigureOut">
              <a:rPr lang="zh-TW" altLang="en-US" smtClean="0"/>
              <a:t>2019/5/28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906E2-5C78-44F3-A749-E76DE9480EAD}" type="slidenum">
              <a:rPr lang="zh-TW" altLang="en-US" smtClean="0"/>
              <a:t>‹#›</a:t>
            </a:fld>
            <a:endParaRPr lang="zh-TW" altLang="en-US"/>
          </a:p>
        </p:txBody>
      </p:sp>
    </p:spTree>
    <p:extLst>
      <p:ext uri="{BB962C8B-B14F-4D97-AF65-F5344CB8AC3E}">
        <p14:creationId xmlns:p14="http://schemas.microsoft.com/office/powerpoint/2010/main" val="10685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eras.io/activ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eras.io/layers/pool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E9%9B%9E%E9%9B%9E%E8%88%87%E5%85%94%E5%85%94%E7%9A%84%E5%B7%A5%E7%A8%8B%E4%B8%96%E7%95%8C/%E6%A9%9F%E5%99%A8%E5%AD%B8%E7%BF%92-ml-note-cnn%E6%BC%94%E5%8C%96%E5%8F%B2-alexnet-vgg-inception-resnet-keras-coding-668f7487930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https://github.com/yash0307/SuperCNN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2</a:t>
            </a:fld>
            <a:endParaRPr lang="zh-TW" altLang="en-US"/>
          </a:p>
        </p:txBody>
      </p:sp>
    </p:spTree>
    <p:extLst>
      <p:ext uri="{BB962C8B-B14F-4D97-AF65-F5344CB8AC3E}">
        <p14:creationId xmlns:p14="http://schemas.microsoft.com/office/powerpoint/2010/main" val="9293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6</a:t>
            </a:fld>
            <a:endParaRPr lang="zh-TW" altLang="en-US"/>
          </a:p>
        </p:txBody>
      </p:sp>
    </p:spTree>
    <p:extLst>
      <p:ext uri="{BB962C8B-B14F-4D97-AF65-F5344CB8AC3E}">
        <p14:creationId xmlns:p14="http://schemas.microsoft.com/office/powerpoint/2010/main" val="372020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hlinkClick r:id="rId3"/>
              </a:rPr>
              <a:t>activation functions</a:t>
            </a:r>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7</a:t>
            </a:fld>
            <a:endParaRPr lang="zh-TW" altLang="en-US"/>
          </a:p>
        </p:txBody>
      </p:sp>
    </p:spTree>
    <p:extLst>
      <p:ext uri="{BB962C8B-B14F-4D97-AF65-F5344CB8AC3E}">
        <p14:creationId xmlns:p14="http://schemas.microsoft.com/office/powerpoint/2010/main" val="131391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https://keras.io/layers/pooling/</a:t>
            </a:r>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9</a:t>
            </a:fld>
            <a:endParaRPr lang="zh-TW" altLang="en-US"/>
          </a:p>
        </p:txBody>
      </p:sp>
    </p:spTree>
    <p:extLst>
      <p:ext uri="{BB962C8B-B14F-4D97-AF65-F5344CB8AC3E}">
        <p14:creationId xmlns:p14="http://schemas.microsoft.com/office/powerpoint/2010/main" val="397100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hlinkClick r:id="rId3"/>
              </a:rPr>
              <a:t>https://medium.com/%E9%9B%9E%E9%9B%9E%E8%88%87%E5%85%94%E5%85%94%E7%9A%84%E5%B7%A5%E7%A8%8B%E4%B8%96%E7%95%8C/%E6%A9%9F%E5%99%A8%E5%AD%B8%E7%BF%92-ml-note-cnn%E6%BC%94%E5%8C%96%E5%8F%B2-alexnet-vgg-inception-resnet-keras-coding-668f74879306</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11</a:t>
            </a:fld>
            <a:endParaRPr lang="zh-TW" altLang="en-US"/>
          </a:p>
        </p:txBody>
      </p:sp>
    </p:spTree>
    <p:extLst>
      <p:ext uri="{BB962C8B-B14F-4D97-AF65-F5344CB8AC3E}">
        <p14:creationId xmlns:p14="http://schemas.microsoft.com/office/powerpoint/2010/main" val="184484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2906E2-5C78-44F3-A749-E76DE9480EAD}" type="slidenum">
              <a:rPr lang="zh-TW" altLang="en-US" smtClean="0"/>
              <a:t>15</a:t>
            </a:fld>
            <a:endParaRPr lang="zh-TW" altLang="en-US"/>
          </a:p>
        </p:txBody>
      </p:sp>
    </p:spTree>
    <p:extLst>
      <p:ext uri="{BB962C8B-B14F-4D97-AF65-F5344CB8AC3E}">
        <p14:creationId xmlns:p14="http://schemas.microsoft.com/office/powerpoint/2010/main" val="131649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26856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415013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0430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28995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221228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31575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63025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237836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83683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99314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B606652-CCD2-4FEA-A742-CC0AADE507C4}" type="datetimeFigureOut">
              <a:rPr lang="zh-TW" altLang="en-US" smtClean="0"/>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86D71F8-27BE-4B3D-9251-AF6A6E0BF40B}" type="slidenum">
              <a:rPr lang="zh-TW" altLang="en-US" smtClean="0"/>
              <a:t>‹#›</a:t>
            </a:fld>
            <a:endParaRPr lang="zh-TW" altLang="en-US"/>
          </a:p>
        </p:txBody>
      </p:sp>
    </p:spTree>
    <p:extLst>
      <p:ext uri="{BB962C8B-B14F-4D97-AF65-F5344CB8AC3E}">
        <p14:creationId xmlns:p14="http://schemas.microsoft.com/office/powerpoint/2010/main" val="321652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06652-CCD2-4FEA-A742-CC0AADE507C4}" type="datetimeFigureOut">
              <a:rPr lang="zh-TW" altLang="en-US" smtClean="0"/>
              <a:t>2019/5/28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D71F8-27BE-4B3D-9251-AF6A6E0BF40B}" type="slidenum">
              <a:rPr lang="zh-TW" altLang="en-US" smtClean="0"/>
              <a:t>‹#›</a:t>
            </a:fld>
            <a:endParaRPr lang="zh-TW" altLang="en-US"/>
          </a:p>
        </p:txBody>
      </p:sp>
      <p:pic>
        <p:nvPicPr>
          <p:cNvPr id="7" name="圖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47556" y="5715143"/>
            <a:ext cx="9244444" cy="1142857"/>
          </a:xfrm>
          <a:prstGeom prst="rect">
            <a:avLst/>
          </a:prstGeom>
        </p:spPr>
      </p:pic>
      <p:pic>
        <p:nvPicPr>
          <p:cNvPr id="8" name="圖片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2929" y="5169159"/>
            <a:ext cx="1552316" cy="1552316"/>
          </a:xfrm>
          <a:prstGeom prst="rect">
            <a:avLst/>
          </a:prstGeom>
        </p:spPr>
      </p:pic>
    </p:spTree>
    <p:extLst>
      <p:ext uri="{BB962C8B-B14F-4D97-AF65-F5344CB8AC3E}">
        <p14:creationId xmlns:p14="http://schemas.microsoft.com/office/powerpoint/2010/main" val="798654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https://medium.com/%E9%9B%9E%E9%9B%9E%E8%88%87%E5%85%94%E5%85%94%E7%9A%84%E5%B7%A5%E7%A8%8B%E4%B8%96%E7%95%8C/%E6%A9%9F%E5%99%A8%E5%AD%B8%E7%BF%92-ml-note-cnn%E6%BC%94%E5%8C%96%E5%8F%B2-alexnet-vgg-inception-resnet-keras-coding-668f7487930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作業</a:t>
            </a:r>
            <a:r>
              <a:rPr lang="en-US" altLang="zh-TW" dirty="0" smtClean="0"/>
              <a:t> 3 (</a:t>
            </a:r>
            <a:r>
              <a:rPr lang="zh-TW" altLang="en-US" dirty="0" smtClean="0"/>
              <a:t>補充說明</a:t>
            </a:r>
            <a:r>
              <a:rPr lang="en-US" altLang="zh-TW" dirty="0" smtClean="0"/>
              <a:t>)</a:t>
            </a:r>
            <a:endParaRPr lang="zh-TW" altLang="en-US" dirty="0"/>
          </a:p>
        </p:txBody>
      </p:sp>
      <p:sp>
        <p:nvSpPr>
          <p:cNvPr id="3" name="副標題 2"/>
          <p:cNvSpPr>
            <a:spLocks noGrp="1"/>
          </p:cNvSpPr>
          <p:nvPr>
            <p:ph type="subTitle" idx="1"/>
          </p:nvPr>
        </p:nvSpPr>
        <p:spPr/>
        <p:txBody>
          <a:bodyPr/>
          <a:lstStyle/>
          <a:p>
            <a:r>
              <a:rPr lang="en-US" altLang="zh-TW" dirty="0" smtClean="0"/>
              <a:t>Due: 6/4 PM3:30</a:t>
            </a:r>
            <a:endParaRPr lang="zh-TW" altLang="en-US" dirty="0"/>
          </a:p>
        </p:txBody>
      </p:sp>
    </p:spTree>
    <p:extLst>
      <p:ext uri="{BB962C8B-B14F-4D97-AF65-F5344CB8AC3E}">
        <p14:creationId xmlns:p14="http://schemas.microsoft.com/office/powerpoint/2010/main" val="261114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測試不同迭代數之結果</a:t>
            </a:r>
            <a:endParaRPr lang="zh-TW" altLang="en-US" dirty="0"/>
          </a:p>
        </p:txBody>
      </p:sp>
      <p:sp>
        <p:nvSpPr>
          <p:cNvPr id="3" name="內容版面配置區 2"/>
          <p:cNvSpPr>
            <a:spLocks noGrp="1"/>
          </p:cNvSpPr>
          <p:nvPr>
            <p:ph idx="1"/>
          </p:nvPr>
        </p:nvSpPr>
        <p:spPr>
          <a:xfrm>
            <a:off x="838200" y="1609725"/>
            <a:ext cx="7848600" cy="4567238"/>
          </a:xfrm>
        </p:spPr>
        <p:txBody>
          <a:bodyPr/>
          <a:lstStyle/>
          <a:p>
            <a:pPr>
              <a:lnSpc>
                <a:spcPct val="100000"/>
              </a:lnSpc>
            </a:pPr>
            <a:r>
              <a:rPr lang="zh-TW" altLang="en-US" dirty="0" smtClean="0"/>
              <a:t>請將三階段修改後的網路架構用</a:t>
            </a:r>
            <a:r>
              <a:rPr lang="en-US" altLang="zh-TW" dirty="0" smtClean="0"/>
              <a:t> 4 </a:t>
            </a:r>
            <a:r>
              <a:rPr lang="zh-TW" altLang="en-US" dirty="0" smtClean="0"/>
              <a:t>個不同</a:t>
            </a:r>
            <a:r>
              <a:rPr lang="zh-TW" altLang="en-US" dirty="0"/>
              <a:t>的</a:t>
            </a:r>
            <a:r>
              <a:rPr lang="en-US" altLang="zh-TW" dirty="0" smtClean="0"/>
              <a:t> epoch </a:t>
            </a:r>
            <a:r>
              <a:rPr lang="zh-TW" altLang="en-US" dirty="0" smtClean="0"/>
              <a:t>數值做訓練</a:t>
            </a:r>
            <a:endParaRPr lang="en-US" altLang="zh-TW" dirty="0" smtClean="0"/>
          </a:p>
          <a:p>
            <a:pPr lvl="1"/>
            <a:r>
              <a:rPr lang="en-US" altLang="zh-TW" dirty="0" err="1" smtClean="0"/>
              <a:t>Num_epochs</a:t>
            </a:r>
            <a:r>
              <a:rPr lang="en-US" altLang="zh-TW" dirty="0" smtClean="0"/>
              <a:t>=</a:t>
            </a:r>
            <a:r>
              <a:rPr lang="en-US" altLang="zh-TW" dirty="0" smtClean="0">
                <a:solidFill>
                  <a:srgbClr val="00B050"/>
                </a:solidFill>
              </a:rPr>
              <a:t> 5, 10 (less </a:t>
            </a:r>
            <a:r>
              <a:rPr lang="en-US" altLang="zh-TW" smtClean="0">
                <a:solidFill>
                  <a:srgbClr val="00B050"/>
                </a:solidFill>
              </a:rPr>
              <a:t>epochs</a:t>
            </a:r>
            <a:r>
              <a:rPr lang="en-US" altLang="zh-TW" smtClean="0">
                <a:solidFill>
                  <a:srgbClr val="00B050"/>
                </a:solidFill>
              </a:rPr>
              <a:t>)</a:t>
            </a:r>
            <a:r>
              <a:rPr lang="en-US" altLang="zh-TW" smtClean="0"/>
              <a:t>,15, </a:t>
            </a:r>
            <a:r>
              <a:rPr lang="en-US" altLang="zh-TW" smtClean="0">
                <a:solidFill>
                  <a:srgbClr val="00B0F0"/>
                </a:solidFill>
              </a:rPr>
              <a:t>20(more </a:t>
            </a:r>
            <a:r>
              <a:rPr lang="en-US" altLang="zh-TW" dirty="0" smtClean="0">
                <a:solidFill>
                  <a:srgbClr val="00B0F0"/>
                </a:solidFill>
              </a:rPr>
              <a:t>epochs)</a:t>
            </a:r>
            <a:endParaRPr lang="en-US" altLang="zh-TW" dirty="0" smtClean="0"/>
          </a:p>
          <a:p>
            <a:pPr>
              <a:lnSpc>
                <a:spcPct val="100000"/>
              </a:lnSpc>
            </a:pPr>
            <a:r>
              <a:rPr lang="zh-TW" altLang="en-US" dirty="0" smtClean="0"/>
              <a:t>每個測試結果請和</a:t>
            </a:r>
            <a:r>
              <a:rPr lang="en-US" altLang="zh-TW" dirty="0" err="1"/>
              <a:t>num</a:t>
            </a:r>
            <a:r>
              <a:rPr lang="en-US" altLang="zh-TW" dirty="0"/>
              <a:t>_ epochs </a:t>
            </a:r>
            <a:r>
              <a:rPr lang="en-US" altLang="zh-TW" dirty="0" smtClean="0"/>
              <a:t>=15</a:t>
            </a:r>
            <a:r>
              <a:rPr lang="zh-TW" altLang="en-US" dirty="0" smtClean="0"/>
              <a:t>的結果作比較</a:t>
            </a:r>
            <a:endParaRPr lang="en-US" altLang="zh-TW" dirty="0" smtClean="0"/>
          </a:p>
          <a:p>
            <a:pPr lvl="1">
              <a:lnSpc>
                <a:spcPct val="100000"/>
              </a:lnSpc>
            </a:pPr>
            <a:r>
              <a:rPr lang="zh-TW" altLang="en-US" dirty="0" smtClean="0"/>
              <a:t>分別觀察</a:t>
            </a:r>
            <a:r>
              <a:rPr lang="en-US" altLang="zh-TW" dirty="0" smtClean="0"/>
              <a:t>epoch</a:t>
            </a:r>
            <a:r>
              <a:rPr lang="zh-TW" altLang="en-US" dirty="0" smtClean="0"/>
              <a:t>數高低的表現是否改善。</a:t>
            </a:r>
            <a:endParaRPr lang="en-US" altLang="zh-TW" dirty="0" smtClean="0"/>
          </a:p>
          <a:p>
            <a:pPr lvl="1">
              <a:lnSpc>
                <a:spcPct val="100000"/>
              </a:lnSpc>
            </a:pPr>
            <a:r>
              <a:rPr lang="zh-TW" altLang="en-US" dirty="0" smtClean="0"/>
              <a:t>表現最好的</a:t>
            </a:r>
            <a:r>
              <a:rPr lang="en-US" altLang="zh-TW" dirty="0" smtClean="0"/>
              <a:t>epoch</a:t>
            </a:r>
            <a:r>
              <a:rPr lang="zh-TW" altLang="en-US" dirty="0" smtClean="0"/>
              <a:t>數為多少</a:t>
            </a:r>
            <a:endParaRPr lang="en-US" altLang="zh-TW" dirty="0" smtClean="0"/>
          </a:p>
        </p:txBody>
      </p:sp>
      <p:grpSp>
        <p:nvGrpSpPr>
          <p:cNvPr id="6" name="群組 5"/>
          <p:cNvGrpSpPr/>
          <p:nvPr/>
        </p:nvGrpSpPr>
        <p:grpSpPr>
          <a:xfrm>
            <a:off x="7391399" y="3790949"/>
            <a:ext cx="4476751" cy="2933701"/>
            <a:chOff x="7521427" y="4061460"/>
            <a:chExt cx="4571513" cy="2796540"/>
          </a:xfrm>
        </p:grpSpPr>
        <p:pic>
          <p:nvPicPr>
            <p:cNvPr id="4" name="圖片 3"/>
            <p:cNvPicPr>
              <a:picLocks noChangeAspect="1"/>
            </p:cNvPicPr>
            <p:nvPr/>
          </p:nvPicPr>
          <p:blipFill rotWithShape="1">
            <a:blip r:embed="rId2"/>
            <a:srcRect l="3651" t="34139" r="67936" b="33773"/>
            <a:stretch/>
          </p:blipFill>
          <p:spPr>
            <a:xfrm>
              <a:off x="7521427" y="4061460"/>
              <a:ext cx="4571513" cy="2796540"/>
            </a:xfrm>
            <a:prstGeom prst="rect">
              <a:avLst/>
            </a:prstGeom>
          </p:spPr>
        </p:pic>
        <p:sp>
          <p:nvSpPr>
            <p:cNvPr id="5" name="橢圓 4"/>
            <p:cNvSpPr/>
            <p:nvPr/>
          </p:nvSpPr>
          <p:spPr>
            <a:xfrm>
              <a:off x="8435340" y="5516880"/>
              <a:ext cx="1691640" cy="320040"/>
            </a:xfrm>
            <a:prstGeom prst="ellipse">
              <a:avLst/>
            </a:prstGeom>
            <a:no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65221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Bonus</a:t>
            </a:r>
            <a:r>
              <a:rPr lang="zh-TW" altLang="en-US" dirty="0"/>
              <a:t> </a:t>
            </a:r>
            <a:r>
              <a:rPr lang="zh-TW" altLang="en-US" dirty="0" smtClean="0"/>
              <a:t>參考資訊</a:t>
            </a:r>
            <a:endParaRPr lang="en-US" altLang="zh-TW" dirty="0"/>
          </a:p>
        </p:txBody>
      </p:sp>
      <p:sp>
        <p:nvSpPr>
          <p:cNvPr id="3" name="內容版面配置區 2"/>
          <p:cNvSpPr>
            <a:spLocks noGrp="1"/>
          </p:cNvSpPr>
          <p:nvPr>
            <p:ph idx="1"/>
          </p:nvPr>
        </p:nvSpPr>
        <p:spPr>
          <a:xfrm>
            <a:off x="838200" y="1825625"/>
            <a:ext cx="10642600" cy="4351338"/>
          </a:xfrm>
        </p:spPr>
        <p:txBody>
          <a:bodyPr/>
          <a:lstStyle/>
          <a:p>
            <a:r>
              <a:rPr lang="zh-TW" altLang="en-US" dirty="0" smtClean="0"/>
              <a:t>這次的作業鼓勵同學利用所學的深度學習方法構件屬於自己的網路架構</a:t>
            </a:r>
            <a:r>
              <a:rPr lang="en-US" altLang="zh-TW" dirty="0" smtClean="0"/>
              <a:t>(</a:t>
            </a:r>
            <a:r>
              <a:rPr lang="zh-TW" altLang="en-US" dirty="0" smtClean="0"/>
              <a:t>目標仍為進行視覺顯著物體偵測</a:t>
            </a:r>
            <a:r>
              <a:rPr lang="en-US" altLang="zh-TW" dirty="0" smtClean="0"/>
              <a:t>)</a:t>
            </a:r>
          </a:p>
          <a:p>
            <a:r>
              <a:rPr lang="zh-TW" altLang="en-US" dirty="0" smtClean="0"/>
              <a:t>可</a:t>
            </a:r>
            <a:r>
              <a:rPr lang="zh-TW" altLang="en-US" dirty="0"/>
              <a:t>參考網路架構</a:t>
            </a:r>
            <a:endParaRPr lang="en-US" altLang="zh-TW" dirty="0" smtClean="0"/>
          </a:p>
          <a:p>
            <a:pPr lvl="1"/>
            <a:r>
              <a:rPr lang="en-US" altLang="zh-TW" dirty="0" err="1" smtClean="0"/>
              <a:t>AlexNet</a:t>
            </a:r>
            <a:endParaRPr lang="en-US" altLang="zh-TW" dirty="0"/>
          </a:p>
          <a:p>
            <a:pPr lvl="1"/>
            <a:r>
              <a:rPr lang="en-US" altLang="zh-TW" dirty="0" smtClean="0"/>
              <a:t>VGG-16</a:t>
            </a:r>
          </a:p>
          <a:p>
            <a:pPr lvl="1"/>
            <a:r>
              <a:rPr lang="en-US" altLang="zh-TW" dirty="0" err="1" smtClean="0"/>
              <a:t>GoogLeNet</a:t>
            </a:r>
            <a:r>
              <a:rPr lang="zh-TW" altLang="en-US" dirty="0" smtClean="0"/>
              <a:t>（</a:t>
            </a:r>
            <a:r>
              <a:rPr lang="en-US" altLang="zh-TW" dirty="0" smtClean="0"/>
              <a:t>Google Inception Net</a:t>
            </a:r>
            <a:r>
              <a:rPr lang="zh-TW" altLang="en-US" dirty="0" smtClean="0"/>
              <a:t>）</a:t>
            </a:r>
            <a:endParaRPr lang="en-US" altLang="zh-TW" dirty="0" smtClean="0"/>
          </a:p>
          <a:p>
            <a:pPr lvl="1"/>
            <a:r>
              <a:rPr lang="en-US" altLang="zh-TW" dirty="0" err="1"/>
              <a:t>ResNet</a:t>
            </a:r>
            <a:endParaRPr lang="en-US" altLang="zh-TW" dirty="0"/>
          </a:p>
          <a:p>
            <a:endParaRPr lang="zh-TW" altLang="en-US" dirty="0"/>
          </a:p>
        </p:txBody>
      </p:sp>
    </p:spTree>
    <p:extLst>
      <p:ext uri="{BB962C8B-B14F-4D97-AF65-F5344CB8AC3E}">
        <p14:creationId xmlns:p14="http://schemas.microsoft.com/office/powerpoint/2010/main" val="1135686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AlexNet</a:t>
            </a:r>
            <a:r>
              <a:rPr lang="en-US" altLang="zh-TW" smtClean="0"/>
              <a:t> (2012)</a:t>
            </a:r>
            <a:endParaRPr lang="zh-TW" altLang="en-US" dirty="0"/>
          </a:p>
        </p:txBody>
      </p:sp>
      <p:sp>
        <p:nvSpPr>
          <p:cNvPr id="6" name="內容版面配置區 5"/>
          <p:cNvSpPr>
            <a:spLocks noGrp="1"/>
          </p:cNvSpPr>
          <p:nvPr>
            <p:ph sz="half" idx="1"/>
          </p:nvPr>
        </p:nvSpPr>
        <p:spPr/>
        <p:txBody>
          <a:bodyPr/>
          <a:lstStyle/>
          <a:p>
            <a:r>
              <a:rPr lang="en-US" altLang="zh-TW" dirty="0" smtClean="0"/>
              <a:t>Activation function: </a:t>
            </a:r>
            <a:r>
              <a:rPr lang="en-US" altLang="zh-TW" dirty="0" err="1" smtClean="0"/>
              <a:t>ReLU</a:t>
            </a:r>
            <a:endParaRPr lang="en-US" altLang="zh-TW" dirty="0" smtClean="0"/>
          </a:p>
          <a:p>
            <a:r>
              <a:rPr lang="en-US" altLang="zh-TW" dirty="0" smtClean="0"/>
              <a:t>Dropout: </a:t>
            </a:r>
            <a:r>
              <a:rPr lang="zh-TW" altLang="en-US" dirty="0" smtClean="0"/>
              <a:t>避免</a:t>
            </a:r>
            <a:r>
              <a:rPr lang="en-US" altLang="zh-TW" dirty="0" smtClean="0"/>
              <a:t> overfitting</a:t>
            </a:r>
            <a:endParaRPr lang="zh-TW" altLang="en-US" dirty="0"/>
          </a:p>
        </p:txBody>
      </p:sp>
      <p:sp>
        <p:nvSpPr>
          <p:cNvPr id="7" name="內容版面配置區 6"/>
          <p:cNvSpPr>
            <a:spLocks noGrp="1"/>
          </p:cNvSpPr>
          <p:nvPr>
            <p:ph sz="half" idx="2"/>
          </p:nvPr>
        </p:nvSpPr>
        <p:spPr/>
        <p:txBody>
          <a:bodyPr/>
          <a:lstStyle/>
          <a:p>
            <a:r>
              <a:rPr lang="en-US" altLang="zh-TW" dirty="0" err="1" smtClean="0"/>
              <a:t>AlexNet</a:t>
            </a:r>
            <a:r>
              <a:rPr lang="en-US" altLang="zh-TW" dirty="0" smtClean="0"/>
              <a:t> architecture</a:t>
            </a:r>
            <a:endParaRPr lang="zh-TW" altLang="en-US" dirty="0"/>
          </a:p>
        </p:txBody>
      </p:sp>
      <p:pic>
        <p:nvPicPr>
          <p:cNvPr id="8" name="圖片 7"/>
          <p:cNvPicPr>
            <a:picLocks noChangeAspect="1"/>
          </p:cNvPicPr>
          <p:nvPr/>
        </p:nvPicPr>
        <p:blipFill rotWithShape="1">
          <a:blip r:embed="rId2"/>
          <a:srcRect l="23290" t="49374" r="25400" b="26056"/>
          <a:stretch/>
        </p:blipFill>
        <p:spPr>
          <a:xfrm>
            <a:off x="3142034" y="3306268"/>
            <a:ext cx="8326067" cy="2472231"/>
          </a:xfrm>
          <a:prstGeom prst="rect">
            <a:avLst/>
          </a:prstGeom>
        </p:spPr>
      </p:pic>
    </p:spTree>
    <p:extLst>
      <p:ext uri="{BB962C8B-B14F-4D97-AF65-F5344CB8AC3E}">
        <p14:creationId xmlns:p14="http://schemas.microsoft.com/office/powerpoint/2010/main" val="86544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l="27778" t="22145" r="30398" b="9780"/>
          <a:stretch/>
        </p:blipFill>
        <p:spPr>
          <a:xfrm>
            <a:off x="6584949" y="1915372"/>
            <a:ext cx="4356101" cy="4396528"/>
          </a:xfrm>
          <a:prstGeom prst="rect">
            <a:avLst/>
          </a:prstGeom>
        </p:spPr>
      </p:pic>
      <p:sp>
        <p:nvSpPr>
          <p:cNvPr id="2" name="標題 1"/>
          <p:cNvSpPr>
            <a:spLocks noGrp="1"/>
          </p:cNvSpPr>
          <p:nvPr>
            <p:ph type="title"/>
          </p:nvPr>
        </p:nvSpPr>
        <p:spPr/>
        <p:txBody>
          <a:bodyPr/>
          <a:lstStyle/>
          <a:p>
            <a:r>
              <a:rPr lang="en-US" altLang="zh-TW" dirty="0" smtClean="0"/>
              <a:t>VGG-16 (2014)</a:t>
            </a:r>
            <a:endParaRPr lang="zh-TW" altLang="en-US" dirty="0"/>
          </a:p>
        </p:txBody>
      </p:sp>
      <p:sp>
        <p:nvSpPr>
          <p:cNvPr id="4" name="內容版面配置區 3"/>
          <p:cNvSpPr>
            <a:spLocks noGrp="1"/>
          </p:cNvSpPr>
          <p:nvPr>
            <p:ph sz="half" idx="1"/>
          </p:nvPr>
        </p:nvSpPr>
        <p:spPr/>
        <p:txBody>
          <a:bodyPr/>
          <a:lstStyle/>
          <a:p>
            <a:r>
              <a:rPr lang="zh-TW" altLang="en-US" dirty="0" smtClean="0"/>
              <a:t>和</a:t>
            </a:r>
            <a:r>
              <a:rPr lang="en-US" altLang="zh-TW" dirty="0" err="1" smtClean="0"/>
              <a:t>AlexNet</a:t>
            </a:r>
            <a:r>
              <a:rPr lang="zh-TW" altLang="en-US" dirty="0"/>
              <a:t>結構上相似</a:t>
            </a:r>
            <a:endParaRPr lang="en-US" altLang="zh-TW" dirty="0" smtClean="0"/>
          </a:p>
          <a:p>
            <a:r>
              <a:rPr lang="zh-TW" altLang="en-US" dirty="0" smtClean="0"/>
              <a:t>因為深度的</a:t>
            </a:r>
            <a:r>
              <a:rPr lang="zh-TW" altLang="en-US" dirty="0"/>
              <a:t>結構</a:t>
            </a:r>
            <a:r>
              <a:rPr lang="zh-TW" altLang="en-US" dirty="0" smtClean="0"/>
              <a:t>比</a:t>
            </a:r>
            <a:r>
              <a:rPr lang="en-US" altLang="zh-TW" dirty="0" err="1"/>
              <a:t>AlexNet</a:t>
            </a:r>
            <a:r>
              <a:rPr lang="zh-TW" altLang="en-US" dirty="0"/>
              <a:t>表現好</a:t>
            </a:r>
            <a:r>
              <a:rPr lang="zh-TW" altLang="en-US" dirty="0" smtClean="0"/>
              <a:t>，但所需的訓練時間也變長</a:t>
            </a:r>
            <a:endParaRPr lang="en-US" altLang="zh-TW" dirty="0" smtClean="0"/>
          </a:p>
          <a:p>
            <a:endParaRPr lang="zh-TW" altLang="en-US" dirty="0"/>
          </a:p>
        </p:txBody>
      </p:sp>
      <p:sp>
        <p:nvSpPr>
          <p:cNvPr id="5" name="內容版面配置區 4"/>
          <p:cNvSpPr>
            <a:spLocks noGrp="1"/>
          </p:cNvSpPr>
          <p:nvPr>
            <p:ph sz="half" idx="2"/>
          </p:nvPr>
        </p:nvSpPr>
        <p:spPr/>
        <p:txBody>
          <a:bodyPr/>
          <a:lstStyle/>
          <a:p>
            <a:r>
              <a:rPr lang="en-US" altLang="zh-TW" dirty="0" smtClean="0"/>
              <a:t>VGG-16 architecture</a:t>
            </a:r>
            <a:endParaRPr lang="zh-TW" altLang="en-US" dirty="0"/>
          </a:p>
        </p:txBody>
      </p:sp>
    </p:spTree>
    <p:extLst>
      <p:ext uri="{BB962C8B-B14F-4D97-AF65-F5344CB8AC3E}">
        <p14:creationId xmlns:p14="http://schemas.microsoft.com/office/powerpoint/2010/main" val="212273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GoogLeNet</a:t>
            </a:r>
            <a:r>
              <a:rPr lang="zh-TW" altLang="en-US" dirty="0" smtClean="0"/>
              <a:t>（</a:t>
            </a:r>
            <a:r>
              <a:rPr lang="en-US" altLang="zh-TW" dirty="0" smtClean="0"/>
              <a:t>Google Inception Net</a:t>
            </a:r>
            <a:r>
              <a:rPr lang="zh-TW" altLang="en-US" dirty="0" smtClean="0"/>
              <a:t>） </a:t>
            </a:r>
            <a:r>
              <a:rPr lang="en-US" altLang="zh-TW" dirty="0" smtClean="0"/>
              <a:t>(2014)</a:t>
            </a:r>
            <a:r>
              <a:rPr lang="zh-TW" altLang="en-US" dirty="0" smtClean="0"/>
              <a:t/>
            </a:r>
            <a:br>
              <a:rPr lang="zh-TW" altLang="en-US" dirty="0" smtClean="0"/>
            </a:br>
            <a:endParaRPr lang="zh-TW" altLang="en-US" dirty="0"/>
          </a:p>
        </p:txBody>
      </p:sp>
      <p:sp>
        <p:nvSpPr>
          <p:cNvPr id="3" name="內容版面配置區 2"/>
          <p:cNvSpPr>
            <a:spLocks noGrp="1"/>
          </p:cNvSpPr>
          <p:nvPr>
            <p:ph sz="half" idx="1"/>
          </p:nvPr>
        </p:nvSpPr>
        <p:spPr/>
        <p:txBody>
          <a:bodyPr/>
          <a:lstStyle/>
          <a:p>
            <a:r>
              <a:rPr lang="en-US" altLang="zh-TW" dirty="0" smtClean="0"/>
              <a:t>Inception Module</a:t>
            </a:r>
            <a:endParaRPr lang="zh-TW" altLang="en-US" dirty="0"/>
          </a:p>
        </p:txBody>
      </p:sp>
      <p:sp>
        <p:nvSpPr>
          <p:cNvPr id="6" name="內容版面配置區 5"/>
          <p:cNvSpPr>
            <a:spLocks noGrp="1"/>
          </p:cNvSpPr>
          <p:nvPr>
            <p:ph sz="half" idx="2"/>
          </p:nvPr>
        </p:nvSpPr>
        <p:spPr>
          <a:xfrm>
            <a:off x="5200650" y="1825625"/>
            <a:ext cx="5181600" cy="4351338"/>
          </a:xfrm>
        </p:spPr>
        <p:txBody>
          <a:bodyPr/>
          <a:lstStyle/>
          <a:p>
            <a:r>
              <a:rPr lang="en-US" altLang="zh-TW" dirty="0" err="1" smtClean="0"/>
              <a:t>GoogLeNet</a:t>
            </a:r>
            <a:r>
              <a:rPr lang="en-US" altLang="zh-TW" dirty="0" smtClean="0"/>
              <a:t> architecture</a:t>
            </a:r>
            <a:endParaRPr lang="zh-TW" altLang="en-US" dirty="0"/>
          </a:p>
        </p:txBody>
      </p:sp>
      <p:pic>
        <p:nvPicPr>
          <p:cNvPr id="4" name="圖片 3"/>
          <p:cNvPicPr>
            <a:picLocks noChangeAspect="1"/>
          </p:cNvPicPr>
          <p:nvPr/>
        </p:nvPicPr>
        <p:blipFill rotWithShape="1">
          <a:blip r:embed="rId2"/>
          <a:srcRect l="29694" t="25823" r="8369" b="21479"/>
          <a:stretch/>
        </p:blipFill>
        <p:spPr>
          <a:xfrm>
            <a:off x="5200650" y="2314379"/>
            <a:ext cx="6589327" cy="3476625"/>
          </a:xfrm>
          <a:prstGeom prst="rect">
            <a:avLst/>
          </a:prstGeom>
        </p:spPr>
      </p:pic>
      <p:pic>
        <p:nvPicPr>
          <p:cNvPr id="9" name="圖片 8"/>
          <p:cNvPicPr>
            <a:picLocks noChangeAspect="1"/>
          </p:cNvPicPr>
          <p:nvPr/>
        </p:nvPicPr>
        <p:blipFill rotWithShape="1">
          <a:blip r:embed="rId3"/>
          <a:srcRect l="29258" t="35816" r="38722" b="32864"/>
          <a:stretch/>
        </p:blipFill>
        <p:spPr>
          <a:xfrm>
            <a:off x="1076325" y="2314379"/>
            <a:ext cx="3200400" cy="1941108"/>
          </a:xfrm>
          <a:prstGeom prst="rect">
            <a:avLst/>
          </a:prstGeom>
        </p:spPr>
      </p:pic>
      <p:pic>
        <p:nvPicPr>
          <p:cNvPr id="10" name="圖片 9"/>
          <p:cNvPicPr>
            <a:picLocks noChangeAspect="1"/>
          </p:cNvPicPr>
          <p:nvPr/>
        </p:nvPicPr>
        <p:blipFill rotWithShape="1">
          <a:blip r:embed="rId3"/>
          <a:srcRect l="60594" t="35326" r="7715" b="32864"/>
          <a:stretch/>
        </p:blipFill>
        <p:spPr>
          <a:xfrm>
            <a:off x="1076325" y="4232472"/>
            <a:ext cx="3200400" cy="1991945"/>
          </a:xfrm>
          <a:prstGeom prst="rect">
            <a:avLst/>
          </a:prstGeom>
        </p:spPr>
      </p:pic>
    </p:spTree>
    <p:extLst>
      <p:ext uri="{BB962C8B-B14F-4D97-AF65-F5344CB8AC3E}">
        <p14:creationId xmlns:p14="http://schemas.microsoft.com/office/powerpoint/2010/main" val="95530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ResNet</a:t>
            </a:r>
            <a:r>
              <a:rPr lang="en-US" altLang="zh-TW" dirty="0" smtClean="0"/>
              <a:t> (2015)</a:t>
            </a:r>
            <a:endParaRPr lang="zh-TW" altLang="en-US" dirty="0"/>
          </a:p>
        </p:txBody>
      </p:sp>
      <p:sp>
        <p:nvSpPr>
          <p:cNvPr id="3" name="內容版面配置區 2"/>
          <p:cNvSpPr>
            <a:spLocks noGrp="1"/>
          </p:cNvSpPr>
          <p:nvPr>
            <p:ph sz="half" idx="1"/>
          </p:nvPr>
        </p:nvSpPr>
        <p:spPr/>
        <p:txBody>
          <a:bodyPr/>
          <a:lstStyle/>
          <a:p>
            <a:r>
              <a:rPr lang="en-US" altLang="zh-TW" dirty="0"/>
              <a:t>Deep Residual </a:t>
            </a:r>
            <a:r>
              <a:rPr lang="en-US" altLang="zh-TW" dirty="0" smtClean="0"/>
              <a:t>Network</a:t>
            </a:r>
          </a:p>
          <a:p>
            <a:pPr lvl="1"/>
            <a:r>
              <a:rPr lang="en-US" altLang="zh-TW" dirty="0" smtClean="0"/>
              <a:t>Residual block</a:t>
            </a:r>
            <a:endParaRPr lang="zh-TW" altLang="en-US" dirty="0"/>
          </a:p>
        </p:txBody>
      </p:sp>
      <p:sp>
        <p:nvSpPr>
          <p:cNvPr id="4" name="內容版面配置區 3"/>
          <p:cNvSpPr>
            <a:spLocks noGrp="1"/>
          </p:cNvSpPr>
          <p:nvPr>
            <p:ph sz="half" idx="2"/>
          </p:nvPr>
        </p:nvSpPr>
        <p:spPr/>
        <p:txBody>
          <a:bodyPr/>
          <a:lstStyle/>
          <a:p>
            <a:endParaRPr lang="zh-TW" altLang="en-US" dirty="0"/>
          </a:p>
        </p:txBody>
      </p:sp>
      <p:pic>
        <p:nvPicPr>
          <p:cNvPr id="5" name="圖片 4"/>
          <p:cNvPicPr>
            <a:picLocks noChangeAspect="1"/>
          </p:cNvPicPr>
          <p:nvPr/>
        </p:nvPicPr>
        <p:blipFill rotWithShape="1">
          <a:blip r:embed="rId3"/>
          <a:srcRect l="45439" t="38264" r="25643" b="16509"/>
          <a:stretch/>
        </p:blipFill>
        <p:spPr>
          <a:xfrm>
            <a:off x="1117714" y="2768059"/>
            <a:ext cx="3784600" cy="3670300"/>
          </a:xfrm>
          <a:prstGeom prst="rect">
            <a:avLst/>
          </a:prstGeom>
        </p:spPr>
      </p:pic>
      <p:pic>
        <p:nvPicPr>
          <p:cNvPr id="1028" name="Picture 4" descr="https://cdn-images-1.medium.com/max/1600/1*_W7yvHGEv40LHHFzRnpWK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828" y="2641600"/>
            <a:ext cx="6909003"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a:t>
            </a:r>
            <a:r>
              <a:rPr lang="zh-TW" altLang="en-US" dirty="0" smtClean="0"/>
              <a:t>文獻</a:t>
            </a:r>
            <a:endParaRPr lang="zh-TW" altLang="en-US" dirty="0"/>
          </a:p>
        </p:txBody>
      </p:sp>
      <p:sp>
        <p:nvSpPr>
          <p:cNvPr id="3" name="內容版面配置區 2"/>
          <p:cNvSpPr>
            <a:spLocks noGrp="1"/>
          </p:cNvSpPr>
          <p:nvPr>
            <p:ph idx="1"/>
          </p:nvPr>
        </p:nvSpPr>
        <p:spPr/>
        <p:txBody>
          <a:bodyPr/>
          <a:lstStyle/>
          <a:p>
            <a:r>
              <a:rPr lang="en-US" altLang="zh-TW" dirty="0"/>
              <a:t>[</a:t>
            </a:r>
            <a:r>
              <a:rPr lang="zh-TW" altLang="en-US" dirty="0"/>
              <a:t>機器學習 </a:t>
            </a:r>
            <a:r>
              <a:rPr lang="en-US" altLang="zh-TW" dirty="0"/>
              <a:t>ML NOTE] CNN</a:t>
            </a:r>
            <a:r>
              <a:rPr lang="zh-TW" altLang="en-US" dirty="0"/>
              <a:t>演化</a:t>
            </a:r>
            <a:r>
              <a:rPr lang="zh-TW" altLang="en-US" dirty="0" smtClean="0"/>
              <a:t>史 </a:t>
            </a:r>
            <a:r>
              <a:rPr lang="en-US" altLang="zh-TW" dirty="0" smtClean="0"/>
              <a:t>(</a:t>
            </a:r>
            <a:r>
              <a:rPr lang="en-US" altLang="zh-TW" dirty="0" err="1"/>
              <a:t>AlexNet</a:t>
            </a:r>
            <a:r>
              <a:rPr lang="zh-TW" altLang="en-US" dirty="0"/>
              <a:t>、</a:t>
            </a:r>
            <a:r>
              <a:rPr lang="en-US" altLang="zh-TW" dirty="0"/>
              <a:t>VGG</a:t>
            </a:r>
            <a:r>
              <a:rPr lang="zh-TW" altLang="en-US" dirty="0"/>
              <a:t>、</a:t>
            </a:r>
            <a:r>
              <a:rPr lang="en-US" altLang="zh-TW" dirty="0"/>
              <a:t>Inception</a:t>
            </a:r>
            <a:r>
              <a:rPr lang="zh-TW" altLang="en-US" dirty="0"/>
              <a:t>、</a:t>
            </a:r>
            <a:r>
              <a:rPr lang="en-US" altLang="zh-TW" dirty="0" err="1"/>
              <a:t>ResNet</a:t>
            </a:r>
            <a:r>
              <a:rPr lang="en-US" altLang="zh-TW" dirty="0" smtClean="0"/>
              <a:t>)</a:t>
            </a:r>
            <a:endParaRPr lang="en-US" altLang="zh-TW" dirty="0" smtClean="0">
              <a:hlinkClick r:id="rId2"/>
            </a:endParaRPr>
          </a:p>
          <a:p>
            <a:pPr lvl="1"/>
            <a:r>
              <a:rPr lang="en-US" altLang="zh-TW" dirty="0" smtClean="0">
                <a:hlinkClick r:id="rId2"/>
              </a:rPr>
              <a:t>https</a:t>
            </a:r>
            <a:r>
              <a:rPr lang="en-US" altLang="zh-TW" dirty="0">
                <a:hlinkClick r:id="rId2"/>
              </a:rPr>
              <a:t>://medium.com/%E9%9B%9E%E9%9B%9E%E8%88%87%E5%85%94%E5%85%94%E7%9A%84%E5%B7%A5%E7%A8%8B%E4%B8%96%E7%95%8C/%E6%A9%9F%E5%99%A8%E5%AD%B8%E7%BF%92-ml-note-cnn%E6%BC%94%E5%8C%96%E5%8F%B2-alexnet-vgg-inception-resnet-keras-coding-668f74879306</a:t>
            </a:r>
            <a:endParaRPr lang="zh-TW" altLang="en-US" dirty="0"/>
          </a:p>
          <a:p>
            <a:endParaRPr lang="zh-TW" altLang="en-US" dirty="0"/>
          </a:p>
        </p:txBody>
      </p:sp>
    </p:spTree>
    <p:extLst>
      <p:ext uri="{BB962C8B-B14F-4D97-AF65-F5344CB8AC3E}">
        <p14:creationId xmlns:p14="http://schemas.microsoft.com/office/powerpoint/2010/main" val="219962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FF0000"/>
                </a:solidFill>
              </a:rPr>
              <a:t>測試程式的更新</a:t>
            </a:r>
            <a:endParaRPr lang="zh-TW" altLang="en-US" b="1" dirty="0">
              <a:solidFill>
                <a:srgbClr val="FF0000"/>
              </a:solidFill>
            </a:endParaRPr>
          </a:p>
        </p:txBody>
      </p:sp>
      <p:sp>
        <p:nvSpPr>
          <p:cNvPr id="3" name="內容版面配置區 2"/>
          <p:cNvSpPr>
            <a:spLocks noGrp="1"/>
          </p:cNvSpPr>
          <p:nvPr>
            <p:ph idx="1"/>
          </p:nvPr>
        </p:nvSpPr>
        <p:spPr>
          <a:xfrm>
            <a:off x="838200" y="1825625"/>
            <a:ext cx="10003971" cy="4351338"/>
          </a:xfrm>
        </p:spPr>
        <p:txBody>
          <a:bodyPr>
            <a:normAutofit lnSpcReduction="10000"/>
          </a:bodyPr>
          <a:lstStyle/>
          <a:p>
            <a:r>
              <a:rPr lang="zh-TW" altLang="en-US" dirty="0" smtClean="0"/>
              <a:t>在</a:t>
            </a:r>
            <a:r>
              <a:rPr lang="en-US" altLang="zh-TW" dirty="0" smtClean="0"/>
              <a:t>Ground truth </a:t>
            </a:r>
            <a:r>
              <a:rPr lang="zh-TW" altLang="en-US" dirty="0" smtClean="0"/>
              <a:t>的</a:t>
            </a:r>
            <a:r>
              <a:rPr lang="en-US" altLang="zh-TW" dirty="0" smtClean="0"/>
              <a:t>label</a:t>
            </a:r>
            <a:r>
              <a:rPr lang="zh-TW" altLang="en-US" dirty="0" smtClean="0"/>
              <a:t>標記為背景</a:t>
            </a:r>
            <a:r>
              <a:rPr lang="en-US" altLang="zh-TW" dirty="0" smtClean="0"/>
              <a:t>(</a:t>
            </a:r>
            <a:r>
              <a:rPr lang="zh-TW" altLang="en-US" dirty="0" smtClean="0"/>
              <a:t>非視覺顯著偵測區域</a:t>
            </a:r>
            <a:r>
              <a:rPr lang="en-US" altLang="zh-TW" dirty="0" smtClean="0"/>
              <a:t>)</a:t>
            </a:r>
            <a:r>
              <a:rPr lang="zh-TW" altLang="en-US" dirty="0" smtClean="0"/>
              <a:t>的部份，對於預測的信心水準低於</a:t>
            </a:r>
            <a:r>
              <a:rPr lang="en-US" altLang="zh-TW" dirty="0" smtClean="0"/>
              <a:t>0.6</a:t>
            </a:r>
            <a:r>
              <a:rPr lang="zh-TW" altLang="en-US" dirty="0" smtClean="0"/>
              <a:t>者，原作者將此類的預測</a:t>
            </a:r>
            <a:r>
              <a:rPr lang="en-US" altLang="zh-TW" dirty="0" smtClean="0"/>
              <a:t>label</a:t>
            </a:r>
            <a:r>
              <a:rPr lang="zh-TW" altLang="en-US" dirty="0" smtClean="0"/>
              <a:t>都設為</a:t>
            </a:r>
            <a:r>
              <a:rPr lang="en-US" altLang="zh-TW" dirty="0" smtClean="0"/>
              <a:t>0</a:t>
            </a:r>
            <a:r>
              <a:rPr lang="zh-TW" altLang="en-US" dirty="0" smtClean="0"/>
              <a:t>，</a:t>
            </a:r>
            <a:r>
              <a:rPr lang="zh-TW" altLang="en-US" dirty="0"/>
              <a:t>影響了準確度</a:t>
            </a:r>
            <a:r>
              <a:rPr lang="en-US" altLang="zh-TW" dirty="0"/>
              <a:t>(</a:t>
            </a:r>
            <a:r>
              <a:rPr lang="en-US" altLang="zh-TW" dirty="0" smtClean="0"/>
              <a:t>accuracy)</a:t>
            </a:r>
            <a:r>
              <a:rPr lang="zh-TW" altLang="en-US" dirty="0" smtClean="0"/>
              <a:t>的計算。</a:t>
            </a:r>
            <a:endParaRPr lang="en-US" altLang="zh-TW" dirty="0" smtClean="0"/>
          </a:p>
          <a:p>
            <a:r>
              <a:rPr lang="zh-TW" altLang="en-US" dirty="0" smtClean="0"/>
              <a:t>經過文獻考究，推測原作者積於兩個原因做了該實作調整</a:t>
            </a:r>
            <a:r>
              <a:rPr lang="en-US" altLang="zh-TW" dirty="0" smtClean="0"/>
              <a:t>:</a:t>
            </a:r>
          </a:p>
          <a:p>
            <a:pPr lvl="1"/>
            <a:r>
              <a:rPr lang="zh-TW" altLang="en-US" dirty="0" smtClean="0"/>
              <a:t>訓練階段限制了視覺顯著物體在輸入影像中的占有比例為</a:t>
            </a:r>
            <a:r>
              <a:rPr lang="en-US" altLang="zh-TW" dirty="0" smtClean="0"/>
              <a:t>50%</a:t>
            </a:r>
            <a:endParaRPr lang="en-US" altLang="zh-TW" dirty="0"/>
          </a:p>
          <a:p>
            <a:pPr lvl="1"/>
            <a:r>
              <a:rPr lang="en-US" altLang="zh-TW" dirty="0" err="1" smtClean="0"/>
              <a:t>tanh</a:t>
            </a:r>
            <a:r>
              <a:rPr lang="zh-TW" altLang="en-US" dirty="0" smtClean="0"/>
              <a:t>作為初期測試用的分法，較其他</a:t>
            </a:r>
            <a:r>
              <a:rPr lang="en-US" altLang="zh-TW" dirty="0" smtClean="0"/>
              <a:t>activation function</a:t>
            </a:r>
            <a:r>
              <a:rPr lang="zh-TW" altLang="en-US" dirty="0" smtClean="0"/>
              <a:t>難以收斂</a:t>
            </a:r>
            <a:endParaRPr lang="en-US" altLang="zh-TW" dirty="0" smtClean="0"/>
          </a:p>
          <a:p>
            <a:r>
              <a:rPr lang="zh-TW" altLang="en-US" dirty="0" smtClean="0"/>
              <a:t>提供的訓練資料集已經沒有占有比例之限制</a:t>
            </a:r>
            <a:r>
              <a:rPr lang="en-US" altLang="zh-TW" dirty="0" smtClean="0"/>
              <a:t>(</a:t>
            </a:r>
            <a:r>
              <a:rPr lang="zh-TW" altLang="en-US" dirty="0" smtClean="0"/>
              <a:t>該限制亦不符合實際情形</a:t>
            </a:r>
            <a:r>
              <a:rPr lang="en-US" altLang="zh-TW" dirty="0" smtClean="0"/>
              <a:t>)</a:t>
            </a:r>
            <a:r>
              <a:rPr lang="zh-TW" altLang="en-US" dirty="0"/>
              <a:t>。</a:t>
            </a:r>
            <a:r>
              <a:rPr lang="zh-TW" altLang="en-US" dirty="0" smtClean="0"/>
              <a:t>為了更準確地計算實際準確度，將影響預測準確度計算的部分去掉的程式提供給大家。</a:t>
            </a:r>
            <a:endParaRPr lang="en-US" altLang="zh-TW" dirty="0" smtClean="0"/>
          </a:p>
          <a:p>
            <a:pPr lvl="1"/>
            <a:r>
              <a:rPr lang="zh-TW" altLang="en-US" dirty="0" smtClean="0"/>
              <a:t>請到作業區下載新的檔案</a:t>
            </a:r>
            <a:endParaRPr lang="en-US" altLang="zh-TW" dirty="0" smtClean="0"/>
          </a:p>
        </p:txBody>
      </p:sp>
      <p:pic>
        <p:nvPicPr>
          <p:cNvPr id="5" name="圖片 4"/>
          <p:cNvPicPr>
            <a:picLocks noChangeAspect="1"/>
          </p:cNvPicPr>
          <p:nvPr/>
        </p:nvPicPr>
        <p:blipFill rotWithShape="1">
          <a:blip r:embed="rId3"/>
          <a:srcRect l="7857" t="27985" r="62619" b="49175"/>
          <a:stretch/>
        </p:blipFill>
        <p:spPr>
          <a:xfrm>
            <a:off x="7982856" y="0"/>
            <a:ext cx="4209144" cy="1763712"/>
          </a:xfrm>
          <a:prstGeom prst="rect">
            <a:avLst/>
          </a:prstGeom>
        </p:spPr>
      </p:pic>
    </p:spTree>
    <p:extLst>
      <p:ext uri="{BB962C8B-B14F-4D97-AF65-F5344CB8AC3E}">
        <p14:creationId xmlns:p14="http://schemas.microsoft.com/office/powerpoint/2010/main" val="357093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Outlines</a:t>
            </a:r>
            <a:endParaRPr lang="zh-TW" altLang="en-US" dirty="0"/>
          </a:p>
        </p:txBody>
      </p:sp>
      <p:sp>
        <p:nvSpPr>
          <p:cNvPr id="3" name="內容版面配置區 2"/>
          <p:cNvSpPr>
            <a:spLocks noGrp="1"/>
          </p:cNvSpPr>
          <p:nvPr>
            <p:ph idx="1"/>
          </p:nvPr>
        </p:nvSpPr>
        <p:spPr/>
        <p:txBody>
          <a:bodyPr/>
          <a:lstStyle/>
          <a:p>
            <a:r>
              <a:rPr lang="zh-TW" altLang="en-US" dirty="0" smtClean="0"/>
              <a:t>原始</a:t>
            </a:r>
            <a:r>
              <a:rPr lang="en-US" altLang="zh-TW" dirty="0" smtClean="0"/>
              <a:t> </a:t>
            </a:r>
            <a:r>
              <a:rPr lang="en-US" altLang="zh-TW" dirty="0" err="1"/>
              <a:t>SuperCNN</a:t>
            </a:r>
            <a:r>
              <a:rPr lang="en-US" altLang="zh-TW" dirty="0"/>
              <a:t> </a:t>
            </a:r>
            <a:r>
              <a:rPr lang="zh-TW" altLang="en-US" dirty="0" smtClean="0"/>
              <a:t>網路概要</a:t>
            </a:r>
            <a:endParaRPr lang="en-US" altLang="zh-TW" dirty="0" smtClean="0"/>
          </a:p>
          <a:p>
            <a:r>
              <a:rPr lang="zh-TW" altLang="en-US" dirty="0" smtClean="0"/>
              <a:t>作業修改</a:t>
            </a:r>
            <a:r>
              <a:rPr lang="zh-TW" altLang="en-US" dirty="0"/>
              <a:t>原則</a:t>
            </a:r>
            <a:endParaRPr lang="en-US" altLang="zh-TW" dirty="0" smtClean="0"/>
          </a:p>
          <a:p>
            <a:r>
              <a:rPr lang="zh-TW" altLang="en-US" dirty="0" smtClean="0"/>
              <a:t>參考網路架構</a:t>
            </a:r>
            <a:endParaRPr lang="en-US" altLang="zh-TW" dirty="0" smtClean="0"/>
          </a:p>
          <a:p>
            <a:r>
              <a:rPr lang="zh-TW" altLang="en-US" dirty="0" smtClean="0"/>
              <a:t>參考文獻</a:t>
            </a:r>
            <a:endParaRPr lang="zh-TW" altLang="en-US" dirty="0"/>
          </a:p>
        </p:txBody>
      </p:sp>
    </p:spTree>
    <p:extLst>
      <p:ext uri="{BB962C8B-B14F-4D97-AF65-F5344CB8AC3E}">
        <p14:creationId xmlns:p14="http://schemas.microsoft.com/office/powerpoint/2010/main" val="3366613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8934642" cy="1325563"/>
          </a:xfrm>
        </p:spPr>
        <p:txBody>
          <a:bodyPr>
            <a:normAutofit/>
          </a:bodyPr>
          <a:lstStyle/>
          <a:p>
            <a:r>
              <a:rPr lang="zh-TW" altLang="en-US" dirty="0"/>
              <a:t>原始</a:t>
            </a:r>
            <a:r>
              <a:rPr lang="en-US" altLang="zh-TW" dirty="0"/>
              <a:t> </a:t>
            </a:r>
            <a:r>
              <a:rPr lang="en-US" altLang="zh-TW" dirty="0" err="1"/>
              <a:t>SuperCNN</a:t>
            </a:r>
            <a:r>
              <a:rPr lang="en-US" altLang="zh-TW" dirty="0"/>
              <a:t> </a:t>
            </a:r>
            <a:r>
              <a:rPr lang="zh-TW" altLang="en-US" dirty="0"/>
              <a:t>網路概要</a:t>
            </a:r>
            <a:endParaRPr lang="en-US" altLang="zh-TW" dirty="0"/>
          </a:p>
        </p:txBody>
      </p:sp>
      <p:sp>
        <p:nvSpPr>
          <p:cNvPr id="3" name="內容版面配置區 2"/>
          <p:cNvSpPr>
            <a:spLocks noGrp="1"/>
          </p:cNvSpPr>
          <p:nvPr>
            <p:ph idx="1"/>
          </p:nvPr>
        </p:nvSpPr>
        <p:spPr/>
        <p:txBody>
          <a:bodyPr/>
          <a:lstStyle/>
          <a:p>
            <a:r>
              <a:rPr lang="zh-TW" altLang="en-US" dirty="0" smtClean="0"/>
              <a:t>作業二文件的網路架構</a:t>
            </a:r>
            <a:endParaRPr lang="en-US" altLang="zh-TW" dirty="0" smtClean="0"/>
          </a:p>
          <a:p>
            <a:r>
              <a:rPr lang="zh-TW" altLang="en-US" dirty="0" smtClean="0">
                <a:solidFill>
                  <a:schemeClr val="accent6"/>
                </a:solidFill>
              </a:rPr>
              <a:t>定義</a:t>
            </a:r>
            <a:r>
              <a:rPr lang="zh-TW" altLang="en-US" dirty="0">
                <a:solidFill>
                  <a:schemeClr val="accent6"/>
                </a:solidFill>
              </a:rPr>
              <a:t>於</a:t>
            </a:r>
            <a:r>
              <a:rPr lang="en-US" altLang="zh-TW" dirty="0" err="1" smtClean="0">
                <a:solidFill>
                  <a:schemeClr val="accent6"/>
                </a:solidFill>
              </a:rPr>
              <a:t>initialize_net</a:t>
            </a:r>
            <a:r>
              <a:rPr lang="en-US" altLang="zh-TW" dirty="0" smtClean="0">
                <a:solidFill>
                  <a:schemeClr val="accent6"/>
                </a:solidFill>
              </a:rPr>
              <a:t>(</a:t>
            </a:r>
            <a:r>
              <a:rPr lang="en-US" altLang="zh-TW" dirty="0" err="1" smtClean="0">
                <a:solidFill>
                  <a:schemeClr val="accent6"/>
                </a:solidFill>
              </a:rPr>
              <a:t>train_params</a:t>
            </a:r>
            <a:r>
              <a:rPr lang="en-US" altLang="zh-TW" dirty="0" smtClean="0">
                <a:solidFill>
                  <a:schemeClr val="accent6"/>
                </a:solidFill>
              </a:rPr>
              <a:t>)</a:t>
            </a:r>
            <a:endParaRPr lang="zh-TW" altLang="en-US" dirty="0">
              <a:solidFill>
                <a:schemeClr val="accent6"/>
              </a:solidFill>
            </a:endParaRPr>
          </a:p>
        </p:txBody>
      </p:sp>
      <p:pic>
        <p:nvPicPr>
          <p:cNvPr id="5" name="圖片 4"/>
          <p:cNvPicPr>
            <a:picLocks noChangeAspect="1"/>
          </p:cNvPicPr>
          <p:nvPr/>
        </p:nvPicPr>
        <p:blipFill rotWithShape="1">
          <a:blip r:embed="rId2"/>
          <a:srcRect l="8694" t="23575" r="4538" b="6995"/>
          <a:stretch/>
        </p:blipFill>
        <p:spPr>
          <a:xfrm>
            <a:off x="1099911" y="2824146"/>
            <a:ext cx="7181850" cy="3762924"/>
          </a:xfrm>
          <a:prstGeom prst="rect">
            <a:avLst/>
          </a:prstGeom>
        </p:spPr>
      </p:pic>
      <p:grpSp>
        <p:nvGrpSpPr>
          <p:cNvPr id="6" name="群組 5"/>
          <p:cNvGrpSpPr/>
          <p:nvPr/>
        </p:nvGrpSpPr>
        <p:grpSpPr>
          <a:xfrm>
            <a:off x="9324975" y="56271"/>
            <a:ext cx="2789821" cy="6747305"/>
            <a:chOff x="8485838" y="-757894"/>
            <a:chExt cx="3600101" cy="8230946"/>
          </a:xfrm>
        </p:grpSpPr>
        <p:grpSp>
          <p:nvGrpSpPr>
            <p:cNvPr id="7" name="群組 6"/>
            <p:cNvGrpSpPr/>
            <p:nvPr/>
          </p:nvGrpSpPr>
          <p:grpSpPr>
            <a:xfrm>
              <a:off x="8958618" y="-757894"/>
              <a:ext cx="3127321" cy="4899416"/>
              <a:chOff x="7313962" y="511151"/>
              <a:chExt cx="4724729" cy="6216143"/>
            </a:xfrm>
          </p:grpSpPr>
          <p:sp>
            <p:nvSpPr>
              <p:cNvPr id="14" name="矩形 13"/>
              <p:cNvSpPr/>
              <p:nvPr/>
            </p:nvSpPr>
            <p:spPr>
              <a:xfrm>
                <a:off x="7313962" y="511151"/>
                <a:ext cx="4724729" cy="519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Convolution 1D</a:t>
                </a:r>
                <a:endParaRPr lang="zh-TW" altLang="en-US" sz="2400" dirty="0">
                  <a:latin typeface="Times New Roman" panose="02020603050405020304" pitchFamily="18" charset="0"/>
                  <a:cs typeface="Times New Roman" panose="02020603050405020304" pitchFamily="18" charset="0"/>
                </a:endParaRPr>
              </a:p>
            </p:txBody>
          </p:sp>
          <p:sp>
            <p:nvSpPr>
              <p:cNvPr id="15" name="矩形 14"/>
              <p:cNvSpPr/>
              <p:nvPr/>
            </p:nvSpPr>
            <p:spPr>
              <a:xfrm>
                <a:off x="7860632" y="1227994"/>
                <a:ext cx="3368842" cy="5196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tanh</a:t>
                </a:r>
                <a:endParaRPr lang="zh-TW"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7860632" y="1938088"/>
                <a:ext cx="3368842" cy="519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Maxpool</a:t>
                </a:r>
                <a:endParaRPr lang="zh-TW" altLang="en-US" sz="2400" dirty="0">
                  <a:latin typeface="Times New Roman" panose="02020603050405020304" pitchFamily="18" charset="0"/>
                  <a:cs typeface="Times New Roman" panose="02020603050405020304" pitchFamily="18" charset="0"/>
                </a:endParaRPr>
              </a:p>
            </p:txBody>
          </p:sp>
          <p:sp>
            <p:nvSpPr>
              <p:cNvPr id="18" name="矩形 17"/>
              <p:cNvSpPr/>
              <p:nvPr/>
            </p:nvSpPr>
            <p:spPr>
              <a:xfrm>
                <a:off x="7860632" y="3329958"/>
                <a:ext cx="3368842" cy="5196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tanh</a:t>
                </a:r>
                <a:endParaRPr lang="zh-TW" altLang="en-US" sz="2400" dirty="0">
                  <a:latin typeface="Times New Roman" panose="02020603050405020304" pitchFamily="18" charset="0"/>
                  <a:cs typeface="Times New Roman" panose="02020603050405020304" pitchFamily="18" charset="0"/>
                </a:endParaRPr>
              </a:p>
            </p:txBody>
          </p:sp>
          <p:sp>
            <p:nvSpPr>
              <p:cNvPr id="19" name="矩形 18"/>
              <p:cNvSpPr/>
              <p:nvPr/>
            </p:nvSpPr>
            <p:spPr>
              <a:xfrm>
                <a:off x="7860632" y="4040052"/>
                <a:ext cx="3368842" cy="519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Maxpool</a:t>
                </a:r>
                <a:endParaRPr lang="zh-TW" altLang="en-US" sz="2400" dirty="0">
                  <a:latin typeface="Times New Roman" panose="02020603050405020304" pitchFamily="18" charset="0"/>
                  <a:cs typeface="Times New Roman" panose="02020603050405020304" pitchFamily="18" charset="0"/>
                </a:endParaRPr>
              </a:p>
            </p:txBody>
          </p:sp>
          <p:sp>
            <p:nvSpPr>
              <p:cNvPr id="21" name="矩形 20"/>
              <p:cNvSpPr/>
              <p:nvPr/>
            </p:nvSpPr>
            <p:spPr>
              <a:xfrm>
                <a:off x="7860632" y="5497586"/>
                <a:ext cx="3368842" cy="5196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tanh</a:t>
                </a:r>
                <a:endParaRPr lang="zh-TW" altLang="en-US" sz="2400" dirty="0">
                  <a:latin typeface="Times New Roman" panose="02020603050405020304" pitchFamily="18" charset="0"/>
                  <a:cs typeface="Times New Roman" panose="02020603050405020304" pitchFamily="18" charset="0"/>
                </a:endParaRPr>
              </a:p>
            </p:txBody>
          </p:sp>
          <p:sp>
            <p:nvSpPr>
              <p:cNvPr id="22" name="矩形 21"/>
              <p:cNvSpPr/>
              <p:nvPr/>
            </p:nvSpPr>
            <p:spPr>
              <a:xfrm>
                <a:off x="7860632" y="6207680"/>
                <a:ext cx="3368842" cy="519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Maxpool</a:t>
                </a:r>
                <a:endParaRPr lang="zh-TW" altLang="en-US" sz="24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8485838" y="4288726"/>
              <a:ext cx="3600101" cy="4567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GlobalAveragePoo</a:t>
              </a:r>
              <a:r>
                <a:rPr lang="en-US" altLang="zh-TW" sz="2400" dirty="0" err="1">
                  <a:latin typeface="Times New Roman" panose="02020603050405020304" pitchFamily="18" charset="0"/>
                  <a:cs typeface="Times New Roman" panose="02020603050405020304" pitchFamily="18" charset="0"/>
                </a:rPr>
                <a:t>l</a:t>
              </a:r>
              <a:endParaRPr lang="zh-TW" altLang="en-US" sz="2400" dirty="0">
                <a:latin typeface="Times New Roman" panose="02020603050405020304" pitchFamily="18" charset="0"/>
                <a:cs typeface="Times New Roman" panose="02020603050405020304" pitchFamily="18" charset="0"/>
              </a:endParaRPr>
            </a:p>
          </p:txBody>
        </p:sp>
        <p:sp>
          <p:nvSpPr>
            <p:cNvPr id="9" name="矩形 8"/>
            <p:cNvSpPr/>
            <p:nvPr/>
          </p:nvSpPr>
          <p:spPr>
            <a:xfrm>
              <a:off x="9320462" y="4892677"/>
              <a:ext cx="2229853" cy="40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dense</a:t>
              </a:r>
              <a:endParaRPr lang="zh-TW" altLang="en-US" sz="2400" dirty="0">
                <a:latin typeface="Times New Roman" panose="02020603050405020304" pitchFamily="18" charset="0"/>
                <a:cs typeface="Times New Roman" panose="02020603050405020304" pitchFamily="18" charset="0"/>
              </a:endParaRPr>
            </a:p>
          </p:txBody>
        </p:sp>
        <p:sp>
          <p:nvSpPr>
            <p:cNvPr id="10" name="矩形 9"/>
            <p:cNvSpPr/>
            <p:nvPr/>
          </p:nvSpPr>
          <p:spPr>
            <a:xfrm>
              <a:off x="9320462" y="5449429"/>
              <a:ext cx="2229853" cy="4095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tanh</a:t>
              </a:r>
              <a:endParaRPr lang="zh-TW" altLang="en-US" sz="2400" dirty="0">
                <a:latin typeface="Times New Roman" panose="02020603050405020304" pitchFamily="18" charset="0"/>
                <a:cs typeface="Times New Roman" panose="02020603050405020304" pitchFamily="18" charset="0"/>
              </a:endParaRPr>
            </a:p>
          </p:txBody>
        </p:sp>
        <p:sp>
          <p:nvSpPr>
            <p:cNvPr id="11" name="矩形 10"/>
            <p:cNvSpPr/>
            <p:nvPr/>
          </p:nvSpPr>
          <p:spPr>
            <a:xfrm>
              <a:off x="9063787" y="5997199"/>
              <a:ext cx="2727160" cy="4567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dropout</a:t>
              </a:r>
              <a:endParaRPr lang="zh-TW" altLang="en-US" sz="2400" dirty="0">
                <a:latin typeface="Times New Roman" panose="02020603050405020304" pitchFamily="18" charset="0"/>
                <a:cs typeface="Times New Roman" panose="02020603050405020304" pitchFamily="18" charset="0"/>
              </a:endParaRPr>
            </a:p>
          </p:txBody>
        </p:sp>
        <p:sp>
          <p:nvSpPr>
            <p:cNvPr id="12" name="矩形 11"/>
            <p:cNvSpPr/>
            <p:nvPr/>
          </p:nvSpPr>
          <p:spPr>
            <a:xfrm>
              <a:off x="9320462" y="6553951"/>
              <a:ext cx="2229853" cy="40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dense</a:t>
              </a:r>
              <a:endParaRPr lang="zh-TW" altLang="en-US" sz="2400" dirty="0">
                <a:latin typeface="Times New Roman" panose="02020603050405020304" pitchFamily="18" charset="0"/>
                <a:cs typeface="Times New Roman" panose="02020603050405020304" pitchFamily="18" charset="0"/>
              </a:endParaRPr>
            </a:p>
          </p:txBody>
        </p:sp>
        <p:sp>
          <p:nvSpPr>
            <p:cNvPr id="13" name="矩形 12"/>
            <p:cNvSpPr/>
            <p:nvPr/>
          </p:nvSpPr>
          <p:spPr>
            <a:xfrm>
              <a:off x="9320462" y="7063505"/>
              <a:ext cx="2229853" cy="4095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err="1" smtClean="0">
                  <a:latin typeface="Times New Roman" panose="02020603050405020304" pitchFamily="18" charset="0"/>
                  <a:cs typeface="Times New Roman" panose="02020603050405020304" pitchFamily="18" charset="0"/>
                </a:rPr>
                <a:t>softmax</a:t>
              </a:r>
              <a:endParaRPr lang="zh-TW" altLang="en-US" sz="2400" dirty="0">
                <a:latin typeface="Times New Roman" panose="02020603050405020304" pitchFamily="18" charset="0"/>
                <a:cs typeface="Times New Roman" panose="02020603050405020304" pitchFamily="18" charset="0"/>
              </a:endParaRPr>
            </a:p>
          </p:txBody>
        </p:sp>
      </p:grpSp>
      <p:sp>
        <p:nvSpPr>
          <p:cNvPr id="23" name="向右箭號 22"/>
          <p:cNvSpPr/>
          <p:nvPr/>
        </p:nvSpPr>
        <p:spPr>
          <a:xfrm>
            <a:off x="8515428" y="3032893"/>
            <a:ext cx="695325" cy="1407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9691346" y="1403276"/>
            <a:ext cx="2423450" cy="33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Convolution 1D</a:t>
            </a:r>
            <a:endParaRPr lang="zh-TW" altLang="en-US" sz="2400" dirty="0">
              <a:latin typeface="Times New Roman" panose="02020603050405020304" pitchFamily="18" charset="0"/>
              <a:cs typeface="Times New Roman" panose="02020603050405020304" pitchFamily="18" charset="0"/>
            </a:endParaRPr>
          </a:p>
        </p:txBody>
      </p:sp>
      <p:sp>
        <p:nvSpPr>
          <p:cNvPr id="25" name="矩形 24"/>
          <p:cNvSpPr/>
          <p:nvPr/>
        </p:nvSpPr>
        <p:spPr>
          <a:xfrm>
            <a:off x="9675892" y="2816863"/>
            <a:ext cx="2423450" cy="33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cs typeface="Times New Roman" panose="02020603050405020304" pitchFamily="18" charset="0"/>
              </a:rPr>
              <a:t>Convolution 1D</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709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SuperCNN</a:t>
            </a:r>
            <a:r>
              <a:rPr lang="zh-TW" altLang="en-US" dirty="0" smtClean="0"/>
              <a:t>參考資料之網路架構紀錄</a:t>
            </a:r>
            <a:endParaRPr lang="zh-TW" altLang="en-US" dirty="0"/>
          </a:p>
        </p:txBody>
      </p:sp>
      <p:sp>
        <p:nvSpPr>
          <p:cNvPr id="3" name="內容版面配置區 2"/>
          <p:cNvSpPr>
            <a:spLocks noGrp="1"/>
          </p:cNvSpPr>
          <p:nvPr>
            <p:ph idx="1"/>
          </p:nvPr>
        </p:nvSpPr>
        <p:spPr>
          <a:xfrm>
            <a:off x="838200" y="1825624"/>
            <a:ext cx="10515600" cy="4549775"/>
          </a:xfrm>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a:t>https://github.com/yash0307/SuperCNN </a:t>
            </a:r>
            <a:endParaRPr lang="zh-TW" altLang="en-US" dirty="0"/>
          </a:p>
        </p:txBody>
      </p:sp>
      <p:pic>
        <p:nvPicPr>
          <p:cNvPr id="5" name="圖片 4"/>
          <p:cNvPicPr>
            <a:picLocks noChangeAspect="1"/>
          </p:cNvPicPr>
          <p:nvPr/>
        </p:nvPicPr>
        <p:blipFill>
          <a:blip r:embed="rId2"/>
          <a:stretch>
            <a:fillRect/>
          </a:stretch>
        </p:blipFill>
        <p:spPr>
          <a:xfrm>
            <a:off x="1552575" y="1457325"/>
            <a:ext cx="9086850" cy="4162425"/>
          </a:xfrm>
          <a:prstGeom prst="rect">
            <a:avLst/>
          </a:prstGeom>
        </p:spPr>
      </p:pic>
    </p:spTree>
    <p:extLst>
      <p:ext uri="{BB962C8B-B14F-4D97-AF65-F5344CB8AC3E}">
        <p14:creationId xmlns:p14="http://schemas.microsoft.com/office/powerpoint/2010/main" val="58995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基礎要求</a:t>
            </a:r>
          </a:p>
        </p:txBody>
      </p:sp>
      <p:sp>
        <p:nvSpPr>
          <p:cNvPr id="3" name="內容版面配置區 2"/>
          <p:cNvSpPr>
            <a:spLocks noGrp="1"/>
          </p:cNvSpPr>
          <p:nvPr>
            <p:ph idx="1"/>
          </p:nvPr>
        </p:nvSpPr>
        <p:spPr>
          <a:xfrm>
            <a:off x="838199" y="1825625"/>
            <a:ext cx="10858501" cy="4351338"/>
          </a:xfrm>
        </p:spPr>
        <p:txBody>
          <a:bodyPr>
            <a:normAutofit lnSpcReduction="10000"/>
          </a:bodyPr>
          <a:lstStyle/>
          <a:p>
            <a:r>
              <a:rPr lang="zh-TW" altLang="en-US" dirty="0" smtClean="0"/>
              <a:t>分三階段的改善修改步驟需要完成</a:t>
            </a:r>
            <a:endParaRPr lang="en-US" altLang="zh-TW" dirty="0" smtClean="0"/>
          </a:p>
          <a:p>
            <a:pPr lvl="1"/>
            <a:r>
              <a:rPr lang="zh-TW" altLang="en-US" dirty="0" smtClean="0"/>
              <a:t>請使用指定的訓練及測試資料即完成改善</a:t>
            </a:r>
            <a:endParaRPr lang="en-US" altLang="zh-TW" dirty="0"/>
          </a:p>
          <a:p>
            <a:pPr lvl="1"/>
            <a:r>
              <a:rPr lang="zh-TW" altLang="en-US" dirty="0" smtClean="0"/>
              <a:t>在所有修改階段當中，以原始</a:t>
            </a:r>
            <a:r>
              <a:rPr lang="en-US" altLang="zh-TW" dirty="0" smtClean="0"/>
              <a:t>epoch</a:t>
            </a:r>
            <a:r>
              <a:rPr lang="zh-TW" altLang="en-US" dirty="0" smtClean="0"/>
              <a:t>數</a:t>
            </a:r>
            <a:r>
              <a:rPr lang="en-US" altLang="zh-TW" dirty="0" smtClean="0"/>
              <a:t>=15</a:t>
            </a:r>
            <a:r>
              <a:rPr lang="zh-TW" altLang="en-US" dirty="0" smtClean="0"/>
              <a:t>比較修改結果即可</a:t>
            </a:r>
            <a:endParaRPr lang="en-US" altLang="zh-TW" dirty="0" smtClean="0"/>
          </a:p>
          <a:p>
            <a:pPr marL="514350" indent="-514350">
              <a:buFont typeface="+mj-lt"/>
              <a:buAutoNum type="arabicPeriod"/>
            </a:pPr>
            <a:r>
              <a:rPr lang="zh-TW" altLang="en-US" dirty="0"/>
              <a:t>置換</a:t>
            </a:r>
            <a:r>
              <a:rPr lang="en-US" altLang="zh-TW" b="1" dirty="0" smtClean="0"/>
              <a:t>activation function</a:t>
            </a:r>
            <a:endParaRPr lang="en-US" altLang="zh-TW" dirty="0" smtClean="0"/>
          </a:p>
          <a:p>
            <a:pPr marL="514350" indent="-514350">
              <a:buFont typeface="+mj-lt"/>
              <a:buAutoNum type="arabicPeriod"/>
            </a:pPr>
            <a:r>
              <a:rPr lang="zh-TW" altLang="en-US" dirty="0" smtClean="0"/>
              <a:t>以增</a:t>
            </a:r>
            <a:r>
              <a:rPr lang="zh-TW" altLang="en-US" dirty="0"/>
              <a:t>加</a:t>
            </a:r>
            <a:r>
              <a:rPr lang="zh-TW" altLang="en-US" dirty="0" smtClean="0"/>
              <a:t> </a:t>
            </a:r>
            <a:r>
              <a:rPr lang="en-US" altLang="zh-TW" b="1" dirty="0" smtClean="0"/>
              <a:t>convolution </a:t>
            </a:r>
            <a:r>
              <a:rPr lang="en-US" altLang="zh-TW" b="1" dirty="0"/>
              <a:t>layers</a:t>
            </a:r>
            <a:r>
              <a:rPr lang="zh-TW" altLang="en-US" dirty="0" smtClean="0"/>
              <a:t>加深網路架構</a:t>
            </a:r>
            <a:endParaRPr lang="en-US" altLang="zh-TW" b="1" dirty="0" smtClean="0"/>
          </a:p>
          <a:p>
            <a:pPr marL="514350" indent="-514350">
              <a:buFont typeface="+mj-lt"/>
              <a:buAutoNum type="arabicPeriod"/>
            </a:pPr>
            <a:r>
              <a:rPr lang="zh-TW" altLang="en-US" dirty="0" smtClean="0"/>
              <a:t>置換</a:t>
            </a:r>
            <a:r>
              <a:rPr lang="en-US" altLang="zh-TW" dirty="0" smtClean="0"/>
              <a:t> </a:t>
            </a:r>
            <a:r>
              <a:rPr lang="en-US" altLang="zh-TW" b="1" dirty="0" smtClean="0"/>
              <a:t>pooling function</a:t>
            </a:r>
          </a:p>
          <a:p>
            <a:r>
              <a:rPr lang="zh-TW" altLang="en-US" dirty="0" smtClean="0"/>
              <a:t>經三步驟改善網路架構後，嘗試</a:t>
            </a:r>
            <a:r>
              <a:rPr lang="en-US" altLang="zh-TW" dirty="0" smtClean="0"/>
              <a:t>4</a:t>
            </a:r>
            <a:r>
              <a:rPr lang="zh-TW" altLang="en-US" dirty="0" smtClean="0"/>
              <a:t>種不同的訓練迭代數來和原始的</a:t>
            </a:r>
            <a:r>
              <a:rPr lang="en-US" altLang="zh-TW" dirty="0" smtClean="0"/>
              <a:t>epoch</a:t>
            </a:r>
            <a:r>
              <a:rPr lang="zh-TW" altLang="en-US" dirty="0" smtClean="0"/>
              <a:t>設定所得到的結果作比較</a:t>
            </a:r>
            <a:endParaRPr lang="en-US" altLang="zh-TW" dirty="0" smtClean="0"/>
          </a:p>
          <a:p>
            <a:pPr lvl="1"/>
            <a:r>
              <a:rPr lang="zh-TW" altLang="en-US" dirty="0" smtClean="0"/>
              <a:t>應測試的訓練</a:t>
            </a:r>
            <a:r>
              <a:rPr lang="en-US" altLang="zh-TW" dirty="0" smtClean="0"/>
              <a:t>epoch</a:t>
            </a:r>
            <a:r>
              <a:rPr lang="zh-TW" altLang="en-US" dirty="0" smtClean="0"/>
              <a:t>數</a:t>
            </a:r>
            <a:r>
              <a:rPr lang="zh-TW" altLang="en-US" dirty="0"/>
              <a:t>值</a:t>
            </a:r>
            <a:r>
              <a:rPr lang="en-US" altLang="zh-TW" dirty="0" smtClean="0"/>
              <a:t>= {</a:t>
            </a:r>
            <a:r>
              <a:rPr lang="en-US" altLang="zh-TW" dirty="0" smtClean="0">
                <a:solidFill>
                  <a:srgbClr val="00B050"/>
                </a:solidFill>
              </a:rPr>
              <a:t>5, 10</a:t>
            </a:r>
            <a:r>
              <a:rPr lang="en-US" altLang="zh-TW" dirty="0" smtClean="0"/>
              <a:t>, 15, </a:t>
            </a:r>
            <a:r>
              <a:rPr lang="en-US" altLang="zh-TW" dirty="0" smtClean="0">
                <a:solidFill>
                  <a:srgbClr val="00B0F0"/>
                </a:solidFill>
              </a:rPr>
              <a:t>20</a:t>
            </a:r>
            <a:r>
              <a:rPr lang="en-US" altLang="zh-TW" dirty="0" smtClean="0"/>
              <a:t>}</a:t>
            </a:r>
          </a:p>
          <a:p>
            <a:pPr lvl="1"/>
            <a:endParaRPr lang="en-US" altLang="zh-TW" dirty="0" smtClean="0"/>
          </a:p>
          <a:p>
            <a:endParaRPr lang="zh-TW" altLang="en-US" dirty="0"/>
          </a:p>
        </p:txBody>
      </p:sp>
    </p:spTree>
    <p:extLst>
      <p:ext uri="{BB962C8B-B14F-4D97-AF65-F5344CB8AC3E}">
        <p14:creationId xmlns:p14="http://schemas.microsoft.com/office/powerpoint/2010/main" val="554529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基礎修改 </a:t>
            </a:r>
            <a:r>
              <a:rPr lang="en-US" altLang="zh-TW" dirty="0" smtClean="0"/>
              <a:t>- I</a:t>
            </a:r>
            <a:endParaRPr lang="zh-TW" altLang="en-US" dirty="0"/>
          </a:p>
        </p:txBody>
      </p:sp>
      <p:sp>
        <p:nvSpPr>
          <p:cNvPr id="3" name="內容版面配置區 2"/>
          <p:cNvSpPr>
            <a:spLocks noGrp="1"/>
          </p:cNvSpPr>
          <p:nvPr>
            <p:ph idx="1"/>
          </p:nvPr>
        </p:nvSpPr>
        <p:spPr>
          <a:xfrm>
            <a:off x="838199" y="1825625"/>
            <a:ext cx="8556172" cy="4351338"/>
          </a:xfrm>
        </p:spPr>
        <p:txBody>
          <a:bodyPr>
            <a:normAutofit/>
          </a:bodyPr>
          <a:lstStyle/>
          <a:p>
            <a:pPr marL="228600" lvl="1">
              <a:spcBef>
                <a:spcPts val="1000"/>
              </a:spcBef>
            </a:pPr>
            <a:r>
              <a:rPr lang="zh-TW" altLang="en-US" dirty="0" smtClean="0"/>
              <a:t>比較</a:t>
            </a:r>
            <a:r>
              <a:rPr lang="zh-TW" altLang="en-US" dirty="0" smtClean="0">
                <a:solidFill>
                  <a:schemeClr val="accent2">
                    <a:lumMod val="75000"/>
                  </a:schemeClr>
                </a:solidFill>
              </a:rPr>
              <a:t>至少</a:t>
            </a:r>
            <a:r>
              <a:rPr lang="en-US" altLang="zh-TW" dirty="0" smtClean="0">
                <a:solidFill>
                  <a:schemeClr val="accent2">
                    <a:lumMod val="75000"/>
                  </a:schemeClr>
                </a:solidFill>
              </a:rPr>
              <a:t>3</a:t>
            </a:r>
            <a:r>
              <a:rPr lang="zh-TW" altLang="en-US" dirty="0" smtClean="0">
                <a:solidFill>
                  <a:schemeClr val="accent2">
                    <a:lumMod val="75000"/>
                  </a:schemeClr>
                </a:solidFill>
              </a:rPr>
              <a:t>種</a:t>
            </a:r>
            <a:r>
              <a:rPr lang="en-US" altLang="zh-TW" dirty="0" smtClean="0">
                <a:solidFill>
                  <a:schemeClr val="accent2">
                    <a:lumMod val="75000"/>
                  </a:schemeClr>
                </a:solidFill>
              </a:rPr>
              <a:t>activation function (</a:t>
            </a:r>
            <a:r>
              <a:rPr lang="zh-TW" altLang="en-US" dirty="0" smtClean="0">
                <a:solidFill>
                  <a:schemeClr val="accent2">
                    <a:lumMod val="75000"/>
                  </a:schemeClr>
                </a:solidFill>
              </a:rPr>
              <a:t>包含原始的</a:t>
            </a:r>
            <a:r>
              <a:rPr lang="en-US" altLang="zh-TW" dirty="0" smtClean="0">
                <a:solidFill>
                  <a:schemeClr val="accent2">
                    <a:lumMod val="75000"/>
                  </a:schemeClr>
                </a:solidFill>
              </a:rPr>
              <a:t>activation function </a:t>
            </a:r>
            <a:r>
              <a:rPr lang="en-US" altLang="zh-TW" dirty="0" err="1" smtClean="0">
                <a:solidFill>
                  <a:schemeClr val="accent2">
                    <a:lumMod val="75000"/>
                  </a:schemeClr>
                </a:solidFill>
              </a:rPr>
              <a:t>tanh</a:t>
            </a:r>
            <a:r>
              <a:rPr lang="en-US" altLang="zh-TW" dirty="0" smtClean="0">
                <a:solidFill>
                  <a:schemeClr val="accent2">
                    <a:lumMod val="75000"/>
                  </a:schemeClr>
                </a:solidFill>
              </a:rPr>
              <a:t>) </a:t>
            </a:r>
            <a:r>
              <a:rPr lang="zh-TW" altLang="en-US" dirty="0" smtClean="0"/>
              <a:t>訓練後效能表現</a:t>
            </a:r>
            <a:r>
              <a:rPr lang="en-US" altLang="zh-TW" dirty="0" smtClean="0"/>
              <a:t>(</a:t>
            </a:r>
            <a:r>
              <a:rPr lang="zh-TW" altLang="en-US" dirty="0"/>
              <a:t>正確性</a:t>
            </a:r>
            <a:r>
              <a:rPr lang="en-US" altLang="zh-TW" dirty="0"/>
              <a:t>(accuracy)</a:t>
            </a:r>
            <a:r>
              <a:rPr lang="en-US" altLang="zh-TW" dirty="0" smtClean="0"/>
              <a:t>)</a:t>
            </a:r>
            <a:r>
              <a:rPr lang="zh-TW" altLang="en-US" dirty="0" smtClean="0"/>
              <a:t>的高低</a:t>
            </a:r>
            <a:endParaRPr lang="en-US" altLang="zh-TW" dirty="0" smtClean="0"/>
          </a:p>
          <a:p>
            <a:pPr marL="685800" lvl="2">
              <a:spcBef>
                <a:spcPts val="1000"/>
              </a:spcBef>
            </a:pPr>
            <a:r>
              <a:rPr lang="en-US" altLang="zh-TW" dirty="0" smtClean="0"/>
              <a:t>For example: </a:t>
            </a:r>
            <a:r>
              <a:rPr lang="en-US" altLang="zh-TW" dirty="0" smtClean="0">
                <a:solidFill>
                  <a:srgbClr val="00B0F0"/>
                </a:solidFill>
              </a:rPr>
              <a:t>sigmoid, </a:t>
            </a:r>
            <a:r>
              <a:rPr lang="en-US" altLang="zh-TW" dirty="0" err="1" smtClean="0">
                <a:solidFill>
                  <a:srgbClr val="00B0F0"/>
                </a:solidFill>
              </a:rPr>
              <a:t>ReLU</a:t>
            </a:r>
            <a:r>
              <a:rPr lang="en-US" altLang="zh-TW" dirty="0">
                <a:solidFill>
                  <a:srgbClr val="00B0F0"/>
                </a:solidFill>
              </a:rPr>
              <a:t>, Linear</a:t>
            </a:r>
            <a:endParaRPr lang="en-US" altLang="zh-TW" dirty="0" smtClean="0">
              <a:solidFill>
                <a:srgbClr val="00B0F0"/>
              </a:solidFill>
            </a:endParaRPr>
          </a:p>
          <a:p>
            <a:pPr marL="228600" lvl="1">
              <a:spcBef>
                <a:spcPts val="1000"/>
              </a:spcBef>
            </a:pPr>
            <a:r>
              <a:rPr lang="zh-TW" altLang="en-US" dirty="0" smtClean="0"/>
              <a:t>保留比較結果後獲得最佳</a:t>
            </a:r>
            <a:r>
              <a:rPr lang="en-US" altLang="zh-TW" dirty="0" smtClean="0"/>
              <a:t>accuracy</a:t>
            </a:r>
            <a:r>
              <a:rPr lang="zh-TW" altLang="en-US" dirty="0"/>
              <a:t> </a:t>
            </a:r>
            <a:r>
              <a:rPr lang="en-US" altLang="zh-TW" dirty="0" smtClean="0"/>
              <a:t>value</a:t>
            </a:r>
            <a:r>
              <a:rPr lang="zh-TW" altLang="en-US" dirty="0" smtClean="0"/>
              <a:t>的</a:t>
            </a:r>
            <a:r>
              <a:rPr lang="en-US" altLang="zh-TW" dirty="0" smtClean="0"/>
              <a:t>activation function</a:t>
            </a:r>
            <a:r>
              <a:rPr lang="zh-TW" altLang="en-US" dirty="0" smtClean="0"/>
              <a:t>到下一個改善步驟。</a:t>
            </a:r>
            <a:r>
              <a:rPr lang="en-US" altLang="zh-TW" dirty="0" smtClean="0"/>
              <a:t> </a:t>
            </a:r>
            <a:endParaRPr lang="en-US" altLang="zh-TW" dirty="0"/>
          </a:p>
          <a:p>
            <a:endParaRPr lang="zh-TW" altLang="en-US" dirty="0"/>
          </a:p>
        </p:txBody>
      </p:sp>
      <p:pic>
        <p:nvPicPr>
          <p:cNvPr id="4" name="Picture 2" descr="ãtanh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4470" y="1416727"/>
            <a:ext cx="1715409" cy="128504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692137" y="825193"/>
            <a:ext cx="1494320" cy="923330"/>
          </a:xfrm>
          <a:prstGeom prst="rect">
            <a:avLst/>
          </a:prstGeom>
        </p:spPr>
        <p:txBody>
          <a:bodyPr wrap="none">
            <a:spAutoFit/>
          </a:bodyPr>
          <a:lstStyle/>
          <a:p>
            <a:pPr lvl="1" algn="ctr"/>
            <a:r>
              <a:rPr lang="en-US" altLang="zh-TW" dirty="0" smtClean="0"/>
              <a:t>Original: </a:t>
            </a:r>
          </a:p>
          <a:p>
            <a:pPr lvl="1" algn="ctr"/>
            <a:r>
              <a:rPr lang="en-US" altLang="zh-TW" dirty="0" err="1" smtClean="0"/>
              <a:t>tanh</a:t>
            </a:r>
            <a:endParaRPr lang="en-US" altLang="zh-TW" dirty="0" smtClean="0"/>
          </a:p>
          <a:p>
            <a:pPr lvl="1" algn="ctr"/>
            <a:endParaRPr lang="en-US" altLang="zh-TW" dirty="0"/>
          </a:p>
        </p:txBody>
      </p:sp>
      <p:pic>
        <p:nvPicPr>
          <p:cNvPr id="1026" name="Picture 2" descr="ãsigmoidãçåçæå°çµæ"/>
          <p:cNvPicPr>
            <a:picLocks noChangeAspect="1" noChangeArrowheads="1"/>
          </p:cNvPicPr>
          <p:nvPr/>
        </p:nvPicPr>
        <p:blipFill rotWithShape="1">
          <a:blip r:embed="rId4">
            <a:extLst>
              <a:ext uri="{28A0092B-C50C-407E-A947-70E740481C1C}">
                <a14:useLocalDpi xmlns:a14="http://schemas.microsoft.com/office/drawing/2010/main" val="0"/>
              </a:ext>
            </a:extLst>
          </a:blip>
          <a:srcRect r="49498"/>
          <a:stretch/>
        </p:blipFill>
        <p:spPr bwMode="auto">
          <a:xfrm>
            <a:off x="9692137" y="3154827"/>
            <a:ext cx="2017934" cy="16052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ãsigmoidãçåçæå°çµæ"/>
          <p:cNvPicPr>
            <a:picLocks noChangeAspect="1" noChangeArrowheads="1"/>
          </p:cNvPicPr>
          <p:nvPr/>
        </p:nvPicPr>
        <p:blipFill rotWithShape="1">
          <a:blip r:embed="rId4">
            <a:extLst>
              <a:ext uri="{28A0092B-C50C-407E-A947-70E740481C1C}">
                <a14:useLocalDpi xmlns:a14="http://schemas.microsoft.com/office/drawing/2010/main" val="0"/>
              </a:ext>
            </a:extLst>
          </a:blip>
          <a:srcRect l="49517"/>
          <a:stretch/>
        </p:blipFill>
        <p:spPr bwMode="auto">
          <a:xfrm>
            <a:off x="9756240" y="4821567"/>
            <a:ext cx="1913025" cy="1522353"/>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9692137" y="2759610"/>
            <a:ext cx="1807742" cy="318786"/>
          </a:xfrm>
          <a:prstGeom prst="rect">
            <a:avLst/>
          </a:prstGeom>
          <a:noFill/>
        </p:spPr>
        <p:txBody>
          <a:bodyPr wrap="none" rtlCol="0">
            <a:spAutoFit/>
          </a:bodyPr>
          <a:lstStyle/>
          <a:p>
            <a:r>
              <a:rPr lang="en-US" altLang="zh-TW" dirty="0" smtClean="0"/>
              <a:t>Applicable functions</a:t>
            </a:r>
            <a:endParaRPr lang="zh-TW" altLang="en-US" dirty="0"/>
          </a:p>
        </p:txBody>
      </p:sp>
      <p:sp>
        <p:nvSpPr>
          <p:cNvPr id="13" name="文字方塊 12"/>
          <p:cNvSpPr txBox="1"/>
          <p:nvPr/>
        </p:nvSpPr>
        <p:spPr>
          <a:xfrm>
            <a:off x="9955513" y="277166"/>
            <a:ext cx="1866152" cy="461665"/>
          </a:xfrm>
          <a:prstGeom prst="rect">
            <a:avLst/>
          </a:prstGeom>
          <a:noFill/>
        </p:spPr>
        <p:txBody>
          <a:bodyPr wrap="none" rtlCol="0">
            <a:spAutoFit/>
          </a:bodyPr>
          <a:lstStyle/>
          <a:p>
            <a:pPr marL="0" lvl="1"/>
            <a:r>
              <a:rPr lang="en-US" altLang="zh-TW" sz="2400" dirty="0"/>
              <a:t>For example: </a:t>
            </a:r>
          </a:p>
        </p:txBody>
      </p:sp>
    </p:spTree>
    <p:extLst>
      <p:ext uri="{BB962C8B-B14F-4D97-AF65-F5344CB8AC3E}">
        <p14:creationId xmlns:p14="http://schemas.microsoft.com/office/powerpoint/2010/main" val="119437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基礎修改 </a:t>
            </a:r>
            <a:r>
              <a:rPr lang="en-US" altLang="zh-TW" dirty="0" smtClean="0"/>
              <a:t>- II</a:t>
            </a:r>
            <a:endParaRPr lang="zh-TW" altLang="en-US" dirty="0"/>
          </a:p>
        </p:txBody>
      </p:sp>
      <p:sp>
        <p:nvSpPr>
          <p:cNvPr id="3" name="內容版面配置區 2"/>
          <p:cNvSpPr>
            <a:spLocks noGrp="1"/>
          </p:cNvSpPr>
          <p:nvPr>
            <p:ph idx="1"/>
          </p:nvPr>
        </p:nvSpPr>
        <p:spPr>
          <a:xfrm>
            <a:off x="838198" y="1825625"/>
            <a:ext cx="7699929" cy="4351338"/>
          </a:xfrm>
        </p:spPr>
        <p:txBody>
          <a:bodyPr>
            <a:normAutofit/>
          </a:bodyPr>
          <a:lstStyle/>
          <a:p>
            <a:r>
              <a:rPr lang="zh-TW" altLang="en-US" dirty="0" smtClean="0"/>
              <a:t>原始</a:t>
            </a:r>
            <a:r>
              <a:rPr lang="en-US" altLang="zh-TW" dirty="0" err="1" smtClean="0"/>
              <a:t>SuperCNN</a:t>
            </a:r>
            <a:r>
              <a:rPr lang="zh-TW" altLang="en-US" dirty="0" smtClean="0"/>
              <a:t>共有</a:t>
            </a:r>
            <a:r>
              <a:rPr lang="en-US" altLang="zh-TW" dirty="0" smtClean="0"/>
              <a:t>3</a:t>
            </a:r>
            <a:r>
              <a:rPr lang="zh-TW" altLang="en-US" dirty="0" smtClean="0"/>
              <a:t>個</a:t>
            </a:r>
            <a:r>
              <a:rPr lang="en-US" altLang="zh-TW" dirty="0" smtClean="0"/>
              <a:t>convolution layers.</a:t>
            </a:r>
          </a:p>
          <a:p>
            <a:pPr lvl="1"/>
            <a:r>
              <a:rPr lang="zh-TW" altLang="en-US" dirty="0" smtClean="0"/>
              <a:t>並配合一個</a:t>
            </a:r>
            <a:r>
              <a:rPr lang="en-US" altLang="zh-TW" dirty="0" smtClean="0"/>
              <a:t>activation function</a:t>
            </a:r>
            <a:r>
              <a:rPr lang="zh-TW" altLang="en-US" dirty="0" smtClean="0"/>
              <a:t>及</a:t>
            </a:r>
            <a:r>
              <a:rPr lang="en-US" altLang="zh-TW" dirty="0" smtClean="0"/>
              <a:t>pooling function</a:t>
            </a:r>
          </a:p>
          <a:p>
            <a:r>
              <a:rPr lang="zh-TW" altLang="en-US" dirty="0" smtClean="0"/>
              <a:t>加入新的 </a:t>
            </a:r>
            <a:r>
              <a:rPr lang="en-US" altLang="zh-TW" dirty="0" smtClean="0"/>
              <a:t>convolution layers</a:t>
            </a:r>
            <a:r>
              <a:rPr lang="zh-TW" altLang="en-US" dirty="0" smtClean="0"/>
              <a:t>，並配合在</a:t>
            </a:r>
            <a:r>
              <a:rPr lang="zh-TW" altLang="en-US" dirty="0"/>
              <a:t>基礎修改 </a:t>
            </a:r>
            <a:r>
              <a:rPr lang="en-US" altLang="zh-TW" dirty="0" smtClean="0"/>
              <a:t>– I </a:t>
            </a:r>
            <a:r>
              <a:rPr lang="zh-TW" altLang="en-US" dirty="0" smtClean="0"/>
              <a:t>所選出的</a:t>
            </a:r>
            <a:r>
              <a:rPr lang="en-US" altLang="zh-TW" dirty="0" smtClean="0">
                <a:solidFill>
                  <a:schemeClr val="accent2"/>
                </a:solidFill>
              </a:rPr>
              <a:t>activation function </a:t>
            </a:r>
            <a:r>
              <a:rPr lang="zh-TW" altLang="en-US" dirty="0" smtClean="0"/>
              <a:t>及原本的</a:t>
            </a:r>
            <a:r>
              <a:rPr lang="en-US" altLang="zh-TW" dirty="0" smtClean="0"/>
              <a:t>pooling </a:t>
            </a:r>
            <a:r>
              <a:rPr lang="zh-TW" altLang="en-US" dirty="0" smtClean="0"/>
              <a:t>方法</a:t>
            </a:r>
            <a:r>
              <a:rPr lang="zh-TW" altLang="en-US" dirty="0"/>
              <a:t>。</a:t>
            </a:r>
            <a:endParaRPr lang="en-US" altLang="zh-TW" dirty="0"/>
          </a:p>
          <a:p>
            <a:pPr lvl="1"/>
            <a:r>
              <a:rPr lang="zh-TW" altLang="en-US" dirty="0" smtClean="0"/>
              <a:t>至少嘗試</a:t>
            </a:r>
            <a:r>
              <a:rPr lang="en-US" altLang="zh-TW" dirty="0" smtClean="0"/>
              <a:t>3</a:t>
            </a:r>
            <a:r>
              <a:rPr lang="zh-TW" altLang="en-US" dirty="0" smtClean="0"/>
              <a:t>種深度結構比較 </a:t>
            </a:r>
            <a:endParaRPr lang="en-US" altLang="zh-TW" dirty="0" smtClean="0"/>
          </a:p>
          <a:p>
            <a:pPr lvl="2"/>
            <a:r>
              <a:rPr lang="zh-TW" altLang="en-US" dirty="0"/>
              <a:t>原始的</a:t>
            </a:r>
            <a:r>
              <a:rPr lang="en-US" altLang="zh-TW" dirty="0"/>
              <a:t>3 </a:t>
            </a:r>
            <a:r>
              <a:rPr lang="zh-TW" altLang="en-US" dirty="0" smtClean="0"/>
              <a:t>層</a:t>
            </a:r>
            <a:r>
              <a:rPr lang="en-US" altLang="zh-TW" dirty="0" smtClean="0"/>
              <a:t>, </a:t>
            </a:r>
            <a:r>
              <a:rPr lang="zh-TW" altLang="en-US" dirty="0" smtClean="0"/>
              <a:t>加深為</a:t>
            </a:r>
            <a:r>
              <a:rPr lang="en-US" altLang="zh-TW" dirty="0" smtClean="0"/>
              <a:t>4</a:t>
            </a:r>
            <a:r>
              <a:rPr lang="zh-TW" altLang="en-US" dirty="0" smtClean="0"/>
              <a:t>層</a:t>
            </a:r>
            <a:r>
              <a:rPr lang="zh-TW" altLang="en-US" b="1" dirty="0"/>
              <a:t> </a:t>
            </a:r>
            <a:r>
              <a:rPr lang="zh-TW" altLang="en-US" b="1" dirty="0" smtClean="0"/>
              <a:t>或 </a:t>
            </a:r>
            <a:r>
              <a:rPr lang="en-US" altLang="zh-TW" b="1" dirty="0" smtClean="0">
                <a:solidFill>
                  <a:srgbClr val="00B0F0"/>
                </a:solidFill>
              </a:rPr>
              <a:t>5</a:t>
            </a:r>
            <a:r>
              <a:rPr lang="zh-TW" altLang="en-US" b="1" dirty="0" smtClean="0">
                <a:solidFill>
                  <a:srgbClr val="00B0F0"/>
                </a:solidFill>
              </a:rPr>
              <a:t>層</a:t>
            </a:r>
            <a:r>
              <a:rPr lang="en-US" altLang="zh-TW" b="1" dirty="0" smtClean="0"/>
              <a:t> convolution layers </a:t>
            </a:r>
            <a:r>
              <a:rPr lang="zh-TW" altLang="en-US" dirty="0" smtClean="0"/>
              <a:t>的架構，三</a:t>
            </a:r>
            <a:r>
              <a:rPr lang="zh-TW" altLang="en-US" dirty="0"/>
              <a:t>者</a:t>
            </a:r>
            <a:r>
              <a:rPr lang="zh-TW" altLang="en-US" dirty="0" smtClean="0"/>
              <a:t>比較</a:t>
            </a:r>
            <a:r>
              <a:rPr lang="en-US" altLang="zh-TW" dirty="0" smtClean="0"/>
              <a:t>accuracy</a:t>
            </a:r>
            <a:r>
              <a:rPr lang="zh-TW" altLang="en-US" dirty="0" smtClean="0"/>
              <a:t>表現</a:t>
            </a:r>
            <a:r>
              <a:rPr lang="en-US" altLang="zh-TW" dirty="0" smtClean="0"/>
              <a:t>.</a:t>
            </a:r>
          </a:p>
          <a:p>
            <a:pPr lvl="1"/>
            <a:r>
              <a:rPr lang="zh-TW" altLang="en-US" dirty="0" smtClean="0"/>
              <a:t>把修改後正確率</a:t>
            </a:r>
            <a:r>
              <a:rPr lang="en-US" altLang="zh-TW" dirty="0" smtClean="0"/>
              <a:t>(accuracy)</a:t>
            </a:r>
            <a:r>
              <a:rPr lang="zh-TW" altLang="en-US" dirty="0" smtClean="0"/>
              <a:t>表現最好的深度架構保留到下個修改階段</a:t>
            </a:r>
            <a:endParaRPr lang="en-US" altLang="zh-TW" dirty="0" smtClean="0"/>
          </a:p>
        </p:txBody>
      </p:sp>
      <p:grpSp>
        <p:nvGrpSpPr>
          <p:cNvPr id="29" name="群組 28"/>
          <p:cNvGrpSpPr/>
          <p:nvPr/>
        </p:nvGrpSpPr>
        <p:grpSpPr>
          <a:xfrm>
            <a:off x="8653968" y="1027906"/>
            <a:ext cx="3559892" cy="5024208"/>
            <a:chOff x="8072291" y="252122"/>
            <a:chExt cx="3977172" cy="5700667"/>
          </a:xfrm>
        </p:grpSpPr>
        <p:grpSp>
          <p:nvGrpSpPr>
            <p:cNvPr id="4" name="群組 3"/>
            <p:cNvGrpSpPr/>
            <p:nvPr/>
          </p:nvGrpSpPr>
          <p:grpSpPr>
            <a:xfrm>
              <a:off x="8072291" y="1369675"/>
              <a:ext cx="3637716" cy="4583114"/>
              <a:chOff x="8023652" y="1690688"/>
              <a:chExt cx="3637716" cy="4583114"/>
            </a:xfrm>
          </p:grpSpPr>
          <p:pic>
            <p:nvPicPr>
              <p:cNvPr id="5" name="圖片 4"/>
              <p:cNvPicPr>
                <a:picLocks noChangeAspect="1"/>
              </p:cNvPicPr>
              <p:nvPr/>
            </p:nvPicPr>
            <p:blipFill rotWithShape="1">
              <a:blip r:embed="rId2"/>
              <a:srcRect t="1" b="930"/>
              <a:stretch/>
            </p:blipFill>
            <p:spPr>
              <a:xfrm>
                <a:off x="8023652" y="2260948"/>
                <a:ext cx="1280469" cy="3200400"/>
              </a:xfrm>
              <a:prstGeom prst="rect">
                <a:avLst/>
              </a:prstGeom>
            </p:spPr>
          </p:pic>
          <p:grpSp>
            <p:nvGrpSpPr>
              <p:cNvPr id="6" name="群組 5"/>
              <p:cNvGrpSpPr/>
              <p:nvPr/>
            </p:nvGrpSpPr>
            <p:grpSpPr>
              <a:xfrm>
                <a:off x="10255458" y="1690688"/>
                <a:ext cx="1405910" cy="4583114"/>
                <a:chOff x="10107866" y="461963"/>
                <a:chExt cx="1661244" cy="5811839"/>
              </a:xfrm>
            </p:grpSpPr>
            <p:pic>
              <p:nvPicPr>
                <p:cNvPr id="8" name="圖片 7"/>
                <p:cNvPicPr>
                  <a:picLocks noChangeAspect="1"/>
                </p:cNvPicPr>
                <p:nvPr/>
              </p:nvPicPr>
              <p:blipFill rotWithShape="1">
                <a:blip r:embed="rId2"/>
                <a:srcRect b="41365"/>
                <a:stretch/>
              </p:blipFill>
              <p:spPr>
                <a:xfrm>
                  <a:off x="10107867" y="461963"/>
                  <a:ext cx="1661243" cy="2457450"/>
                </a:xfrm>
                <a:prstGeom prst="rect">
                  <a:avLst/>
                </a:prstGeom>
              </p:spPr>
            </p:pic>
            <p:pic>
              <p:nvPicPr>
                <p:cNvPr id="9" name="圖片 8"/>
                <p:cNvPicPr>
                  <a:picLocks noChangeAspect="1"/>
                </p:cNvPicPr>
                <p:nvPr/>
              </p:nvPicPr>
              <p:blipFill rotWithShape="1">
                <a:blip r:embed="rId2"/>
                <a:srcRect t="20303" b="1973"/>
                <a:stretch/>
              </p:blipFill>
              <p:spPr>
                <a:xfrm>
                  <a:off x="10107866" y="3016251"/>
                  <a:ext cx="1661243" cy="3257551"/>
                </a:xfrm>
                <a:prstGeom prst="rect">
                  <a:avLst/>
                </a:prstGeom>
              </p:spPr>
            </p:pic>
          </p:grpSp>
          <p:sp>
            <p:nvSpPr>
              <p:cNvPr id="7" name="向右箭號 6"/>
              <p:cNvSpPr/>
              <p:nvPr/>
            </p:nvSpPr>
            <p:spPr>
              <a:xfrm>
                <a:off x="9611689" y="3172184"/>
                <a:ext cx="514350" cy="912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 name="文字方塊 9"/>
            <p:cNvSpPr txBox="1"/>
            <p:nvPr/>
          </p:nvSpPr>
          <p:spPr>
            <a:xfrm>
              <a:off x="8278238" y="1225685"/>
              <a:ext cx="917239" cy="369332"/>
            </a:xfrm>
            <a:prstGeom prst="rect">
              <a:avLst/>
            </a:prstGeom>
            <a:noFill/>
          </p:spPr>
          <p:txBody>
            <a:bodyPr wrap="none" rtlCol="0">
              <a:spAutoFit/>
            </a:bodyPr>
            <a:lstStyle/>
            <a:p>
              <a:r>
                <a:rPr lang="en-US" altLang="zh-TW" dirty="0" smtClean="0"/>
                <a:t>Original</a:t>
              </a:r>
              <a:endParaRPr lang="zh-TW" altLang="en-US" dirty="0"/>
            </a:p>
          </p:txBody>
        </p:sp>
        <p:sp>
          <p:nvSpPr>
            <p:cNvPr id="11" name="矩形 10"/>
            <p:cNvSpPr/>
            <p:nvPr/>
          </p:nvSpPr>
          <p:spPr>
            <a:xfrm>
              <a:off x="8143471" y="1932809"/>
              <a:ext cx="1264596" cy="63789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143471" y="2577830"/>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8138222" y="3222851"/>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0461381" y="1409193"/>
              <a:ext cx="1264596" cy="63789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0461381" y="2054214"/>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0456132" y="2699235"/>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0455138" y="3376042"/>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455138" y="4030791"/>
              <a:ext cx="1264596" cy="637895"/>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9917501" y="252122"/>
              <a:ext cx="2131962" cy="942882"/>
            </a:xfrm>
            <a:prstGeom prst="rect">
              <a:avLst/>
            </a:prstGeom>
            <a:noFill/>
          </p:spPr>
          <p:txBody>
            <a:bodyPr wrap="none" rtlCol="0">
              <a:spAutoFit/>
            </a:bodyPr>
            <a:lstStyle/>
            <a:p>
              <a:pPr marL="0" lvl="1"/>
              <a:r>
                <a:rPr lang="en-US" altLang="zh-TW" sz="2400" dirty="0"/>
                <a:t>For example</a:t>
              </a:r>
              <a:r>
                <a:rPr lang="en-US" altLang="zh-TW" sz="2400" dirty="0" smtClean="0"/>
                <a:t>:</a:t>
              </a:r>
            </a:p>
            <a:p>
              <a:pPr marL="0" lvl="1"/>
              <a:r>
                <a:rPr lang="en-US" altLang="zh-TW" sz="2400" dirty="0" smtClean="0">
                  <a:solidFill>
                    <a:srgbClr val="00B0F0"/>
                  </a:solidFill>
                </a:rPr>
                <a:t>5</a:t>
              </a:r>
              <a:r>
                <a:rPr lang="en-US" altLang="zh-TW" sz="2400" dirty="0" smtClean="0"/>
                <a:t> conv. layers </a:t>
              </a:r>
              <a:endParaRPr lang="en-US" altLang="zh-TW" sz="2400" dirty="0"/>
            </a:p>
          </p:txBody>
        </p:sp>
        <p:sp>
          <p:nvSpPr>
            <p:cNvPr id="21" name="矩形 20"/>
            <p:cNvSpPr/>
            <p:nvPr/>
          </p:nvSpPr>
          <p:spPr>
            <a:xfrm>
              <a:off x="8361545" y="2181215"/>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2" name="矩形 21"/>
            <p:cNvSpPr/>
            <p:nvPr/>
          </p:nvSpPr>
          <p:spPr>
            <a:xfrm>
              <a:off x="8365946" y="2820584"/>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3" name="矩形 22"/>
            <p:cNvSpPr/>
            <p:nvPr/>
          </p:nvSpPr>
          <p:spPr>
            <a:xfrm>
              <a:off x="8365946" y="3472731"/>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4" name="矩形 23"/>
            <p:cNvSpPr/>
            <p:nvPr/>
          </p:nvSpPr>
          <p:spPr>
            <a:xfrm>
              <a:off x="10623540" y="1634671"/>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5" name="矩形 24"/>
            <p:cNvSpPr/>
            <p:nvPr/>
          </p:nvSpPr>
          <p:spPr>
            <a:xfrm>
              <a:off x="10623540" y="2289488"/>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6" name="矩形 25"/>
            <p:cNvSpPr/>
            <p:nvPr/>
          </p:nvSpPr>
          <p:spPr>
            <a:xfrm>
              <a:off x="10666135" y="2927383"/>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7" name="矩形 26"/>
            <p:cNvSpPr/>
            <p:nvPr/>
          </p:nvSpPr>
          <p:spPr>
            <a:xfrm>
              <a:off x="10653288" y="3612491"/>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sp>
          <p:nvSpPr>
            <p:cNvPr id="28" name="矩形 27"/>
            <p:cNvSpPr/>
            <p:nvPr/>
          </p:nvSpPr>
          <p:spPr>
            <a:xfrm>
              <a:off x="10682862" y="4275136"/>
              <a:ext cx="809148" cy="141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200" dirty="0" smtClean="0">
                  <a:solidFill>
                    <a:srgbClr val="FFFF00"/>
                  </a:solidFill>
                </a:rPr>
                <a:t>{act </a:t>
              </a:r>
              <a:r>
                <a:rPr lang="en-US" altLang="zh-TW" sz="1200" dirty="0" err="1" smtClean="0">
                  <a:solidFill>
                    <a:srgbClr val="FFFF00"/>
                  </a:solidFill>
                </a:rPr>
                <a:t>func</a:t>
              </a:r>
              <a:r>
                <a:rPr lang="en-US" altLang="zh-TW" sz="1200" dirty="0" smtClean="0">
                  <a:solidFill>
                    <a:srgbClr val="FFFF00"/>
                  </a:solidFill>
                </a:rPr>
                <a:t>}</a:t>
              </a:r>
              <a:endParaRPr lang="zh-TW" altLang="en-US" sz="1200" dirty="0">
                <a:solidFill>
                  <a:srgbClr val="FFFF00"/>
                </a:solidFill>
              </a:endParaRPr>
            </a:p>
          </p:txBody>
        </p:sp>
      </p:grpSp>
      <p:sp>
        <p:nvSpPr>
          <p:cNvPr id="19" name="文字方塊 18"/>
          <p:cNvSpPr txBox="1"/>
          <p:nvPr/>
        </p:nvSpPr>
        <p:spPr>
          <a:xfrm>
            <a:off x="9582022" y="2182985"/>
            <a:ext cx="619080" cy="338554"/>
          </a:xfrm>
          <a:prstGeom prst="rect">
            <a:avLst/>
          </a:prstGeom>
          <a:noFill/>
        </p:spPr>
        <p:txBody>
          <a:bodyPr wrap="none" rtlCol="0">
            <a:spAutoFit/>
          </a:bodyPr>
          <a:lstStyle/>
          <a:p>
            <a:r>
              <a:rPr lang="en-US" altLang="zh-TW" sz="1600" dirty="0">
                <a:latin typeface="Times New Roman" panose="02020603050405020304" pitchFamily="18" charset="0"/>
                <a:cs typeface="Times New Roman" panose="02020603050405020304" pitchFamily="18" charset="0"/>
              </a:rPr>
              <a:t>I</a:t>
            </a:r>
            <a:r>
              <a:rPr lang="en-US" altLang="zh-TW" sz="1600" dirty="0" smtClean="0">
                <a:latin typeface="Times New Roman" panose="02020603050405020304" pitchFamily="18" charset="0"/>
                <a:cs typeface="Times New Roman" panose="02020603050405020304" pitchFamily="18" charset="0"/>
              </a:rPr>
              <a:t>nput</a:t>
            </a:r>
            <a:endParaRPr lang="zh-TW" altLang="en-US" sz="1600" dirty="0">
              <a:latin typeface="Times New Roman" panose="02020603050405020304" pitchFamily="18" charset="0"/>
              <a:cs typeface="Times New Roman" panose="02020603050405020304" pitchFamily="18" charset="0"/>
            </a:endParaRPr>
          </a:p>
        </p:txBody>
      </p:sp>
      <p:sp>
        <p:nvSpPr>
          <p:cNvPr id="30" name="文字方塊 29"/>
          <p:cNvSpPr txBox="1"/>
          <p:nvPr/>
        </p:nvSpPr>
        <p:spPr>
          <a:xfrm>
            <a:off x="11572920" y="1735085"/>
            <a:ext cx="619080" cy="338554"/>
          </a:xfrm>
          <a:prstGeom prst="rect">
            <a:avLst/>
          </a:prstGeom>
          <a:noFill/>
        </p:spPr>
        <p:txBody>
          <a:bodyPr wrap="none" rtlCol="0">
            <a:spAutoFit/>
          </a:bodyPr>
          <a:lstStyle/>
          <a:p>
            <a:r>
              <a:rPr lang="en-US" altLang="zh-TW" sz="1600" dirty="0">
                <a:latin typeface="Times New Roman" panose="02020603050405020304" pitchFamily="18" charset="0"/>
                <a:cs typeface="Times New Roman" panose="02020603050405020304" pitchFamily="18" charset="0"/>
              </a:rPr>
              <a:t>I</a:t>
            </a:r>
            <a:r>
              <a:rPr lang="en-US" altLang="zh-TW" sz="1600" dirty="0" smtClean="0">
                <a:latin typeface="Times New Roman" panose="02020603050405020304" pitchFamily="18" charset="0"/>
                <a:cs typeface="Times New Roman" panose="02020603050405020304" pitchFamily="18" charset="0"/>
              </a:rPr>
              <a:t>nput</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84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基礎修改 </a:t>
            </a:r>
            <a:r>
              <a:rPr lang="en-US" altLang="zh-TW" dirty="0" smtClean="0"/>
              <a:t>- III</a:t>
            </a:r>
            <a:endParaRPr lang="zh-TW" altLang="en-US" dirty="0"/>
          </a:p>
        </p:txBody>
      </p:sp>
      <p:sp>
        <p:nvSpPr>
          <p:cNvPr id="3" name="內容版面配置區 2"/>
          <p:cNvSpPr>
            <a:spLocks noGrp="1"/>
          </p:cNvSpPr>
          <p:nvPr>
            <p:ph idx="1"/>
          </p:nvPr>
        </p:nvSpPr>
        <p:spPr/>
        <p:txBody>
          <a:bodyPr>
            <a:normAutofit/>
          </a:bodyPr>
          <a:lstStyle/>
          <a:p>
            <a:r>
              <a:rPr lang="zh-TW" altLang="en-US" dirty="0"/>
              <a:t>將基礎修改 </a:t>
            </a:r>
            <a:r>
              <a:rPr lang="en-US" altLang="zh-TW" dirty="0"/>
              <a:t>– </a:t>
            </a:r>
            <a:r>
              <a:rPr lang="en-US" altLang="zh-TW" dirty="0" smtClean="0"/>
              <a:t>I</a:t>
            </a:r>
            <a:r>
              <a:rPr lang="zh-TW" altLang="en-US" dirty="0" smtClean="0"/>
              <a:t>的</a:t>
            </a:r>
            <a:r>
              <a:rPr lang="en-US" altLang="zh-TW" dirty="0" err="1" smtClean="0"/>
              <a:t>acitivation</a:t>
            </a:r>
            <a:r>
              <a:rPr lang="en-US" altLang="zh-TW" dirty="0" smtClean="0"/>
              <a:t> function </a:t>
            </a:r>
            <a:r>
              <a:rPr lang="zh-TW" altLang="en-US" dirty="0" smtClean="0"/>
              <a:t>及 基礎</a:t>
            </a:r>
            <a:r>
              <a:rPr lang="zh-TW" altLang="en-US" dirty="0"/>
              <a:t>修改 </a:t>
            </a:r>
            <a:r>
              <a:rPr lang="en-US" altLang="zh-TW" dirty="0" smtClean="0"/>
              <a:t>– II</a:t>
            </a:r>
            <a:r>
              <a:rPr lang="zh-TW" altLang="en-US" dirty="0" smtClean="0"/>
              <a:t>所得到表現最好的深度架構繼承到本階段</a:t>
            </a:r>
            <a:endParaRPr lang="en-US" altLang="zh-TW" dirty="0" smtClean="0"/>
          </a:p>
          <a:p>
            <a:r>
              <a:rPr lang="zh-TW" altLang="en-US" dirty="0" smtClean="0"/>
              <a:t>比較</a:t>
            </a:r>
            <a:r>
              <a:rPr lang="zh-TW" altLang="en-US" dirty="0" smtClean="0">
                <a:solidFill>
                  <a:srgbClr val="00B0F0"/>
                </a:solidFill>
              </a:rPr>
              <a:t>至少</a:t>
            </a:r>
            <a:r>
              <a:rPr lang="en-US" altLang="zh-TW" dirty="0" smtClean="0">
                <a:solidFill>
                  <a:srgbClr val="00B0F0"/>
                </a:solidFill>
              </a:rPr>
              <a:t>2</a:t>
            </a:r>
            <a:r>
              <a:rPr lang="zh-TW" altLang="en-US" dirty="0" smtClean="0">
                <a:solidFill>
                  <a:srgbClr val="00B0F0"/>
                </a:solidFill>
              </a:rPr>
              <a:t>種</a:t>
            </a:r>
            <a:r>
              <a:rPr lang="en-US" altLang="zh-TW" dirty="0" smtClean="0">
                <a:solidFill>
                  <a:srgbClr val="00B0F0"/>
                </a:solidFill>
              </a:rPr>
              <a:t>pooling function (</a:t>
            </a:r>
            <a:r>
              <a:rPr lang="zh-TW" altLang="en-US" dirty="0" smtClean="0">
                <a:solidFill>
                  <a:srgbClr val="00B0F0"/>
                </a:solidFill>
              </a:rPr>
              <a:t>原始的</a:t>
            </a:r>
            <a:r>
              <a:rPr lang="en-US" altLang="zh-TW" dirty="0" err="1" smtClean="0">
                <a:solidFill>
                  <a:srgbClr val="00B0F0"/>
                </a:solidFill>
              </a:rPr>
              <a:t>maxpool</a:t>
            </a:r>
            <a:r>
              <a:rPr lang="zh-TW" altLang="en-US" dirty="0" smtClean="0">
                <a:solidFill>
                  <a:srgbClr val="00B0F0"/>
                </a:solidFill>
              </a:rPr>
              <a:t>包含在內</a:t>
            </a:r>
            <a:r>
              <a:rPr lang="en-US" altLang="zh-TW" dirty="0" smtClean="0">
                <a:solidFill>
                  <a:srgbClr val="00B0F0"/>
                </a:solidFill>
              </a:rPr>
              <a:t>)</a:t>
            </a:r>
            <a:r>
              <a:rPr lang="zh-TW" altLang="en-US" dirty="0" smtClean="0"/>
              <a:t>的</a:t>
            </a:r>
            <a:r>
              <a:rPr lang="en-US" altLang="zh-TW" dirty="0" smtClean="0"/>
              <a:t>accuracy</a:t>
            </a:r>
            <a:r>
              <a:rPr lang="zh-TW" altLang="en-US" dirty="0" smtClean="0"/>
              <a:t>結果，找出最後表現最好的修改</a:t>
            </a:r>
            <a:r>
              <a:rPr lang="en-US" altLang="zh-TW" dirty="0" smtClean="0"/>
              <a:t>pooling</a:t>
            </a:r>
            <a:r>
              <a:rPr lang="zh-TW" altLang="en-US" dirty="0" smtClean="0"/>
              <a:t>方法。</a:t>
            </a:r>
            <a:endParaRPr lang="en-US" altLang="zh-TW" dirty="0" smtClean="0"/>
          </a:p>
          <a:p>
            <a:r>
              <a:rPr lang="zh-TW" altLang="en-US" dirty="0" smtClean="0"/>
              <a:t>本階段結束後，完整的網路修改即完成</a:t>
            </a:r>
            <a:endParaRPr lang="en-US" altLang="zh-TW" dirty="0"/>
          </a:p>
          <a:p>
            <a:endParaRPr lang="zh-TW" altLang="en-US" dirty="0"/>
          </a:p>
        </p:txBody>
      </p:sp>
    </p:spTree>
    <p:extLst>
      <p:ext uri="{BB962C8B-B14F-4D97-AF65-F5344CB8AC3E}">
        <p14:creationId xmlns:p14="http://schemas.microsoft.com/office/powerpoint/2010/main" val="1415656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自訂佈景主題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自訂佈景主題2" id="{8E258EE9-7E9F-4CA8-8F48-5A091660F5D8}" vid="{809861BE-ECCF-473A-8254-0BCC5269C7A3}"/>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自訂佈景主題2</Template>
  <TotalTime>1436</TotalTime>
  <Words>800</Words>
  <Application>Microsoft Office PowerPoint</Application>
  <PresentationFormat>寬螢幕</PresentationFormat>
  <Paragraphs>122</Paragraphs>
  <Slides>16</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新細明體</vt:lpstr>
      <vt:lpstr>Arial</vt:lpstr>
      <vt:lpstr>Calibri</vt:lpstr>
      <vt:lpstr>Times New Roman</vt:lpstr>
      <vt:lpstr>自訂佈景主題2</vt:lpstr>
      <vt:lpstr>作業 3 (補充說明)</vt:lpstr>
      <vt:lpstr>測試程式的更新</vt:lpstr>
      <vt:lpstr>Outlines</vt:lpstr>
      <vt:lpstr>原始 SuperCNN 網路概要</vt:lpstr>
      <vt:lpstr>SuperCNN參考資料之網路架構紀錄</vt:lpstr>
      <vt:lpstr>基礎要求</vt:lpstr>
      <vt:lpstr>基礎修改 - I</vt:lpstr>
      <vt:lpstr>基礎修改 - II</vt:lpstr>
      <vt:lpstr>基礎修改 - III</vt:lpstr>
      <vt:lpstr>測試不同迭代數之結果</vt:lpstr>
      <vt:lpstr>Bonus 參考資訊</vt:lpstr>
      <vt:lpstr>AlexNet (2012)</vt:lpstr>
      <vt:lpstr>VGG-16 (2014)</vt:lpstr>
      <vt:lpstr>GoogLeNet（Google Inception Net） (2014) </vt:lpstr>
      <vt:lpstr>ResNet (2015)</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3</dc:title>
  <dc:creator>SS Esta</dc:creator>
  <cp:lastModifiedBy>SS Esta</cp:lastModifiedBy>
  <cp:revision>430</cp:revision>
  <dcterms:created xsi:type="dcterms:W3CDTF">2019-05-17T01:28:18Z</dcterms:created>
  <dcterms:modified xsi:type="dcterms:W3CDTF">2019-05-28T09:05:43Z</dcterms:modified>
</cp:coreProperties>
</file>