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1" r:id="rId8"/>
    <p:sldId id="262" r:id="rId9"/>
    <p:sldId id="266" r:id="rId10"/>
    <p:sldId id="265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41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3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11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77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7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2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5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1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3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78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58B2-245C-4B24-928D-1C475F129DBB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468C-623E-460A-9523-2BDD5737483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56" y="5715143"/>
            <a:ext cx="9244444" cy="11428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" y="5169159"/>
            <a:ext cx="1552316" cy="15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mathworks.com/help/images/examples/detecting-a-cell-using-image-segment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mathworks.com/help/images/examples/deblurring-images-using-a-wiener-filt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Basic 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影像處理概論</a:t>
            </a:r>
            <a:endParaRPr lang="en-US" altLang="zh-TW" dirty="0"/>
          </a:p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基礎教</a:t>
            </a:r>
            <a:r>
              <a:rPr lang="zh-TW" altLang="en-US" dirty="0"/>
              <a:t>學</a:t>
            </a:r>
          </a:p>
        </p:txBody>
      </p:sp>
    </p:spTree>
    <p:extLst>
      <p:ext uri="{BB962C8B-B14F-4D97-AF65-F5344CB8AC3E}">
        <p14:creationId xmlns:p14="http://schemas.microsoft.com/office/powerpoint/2010/main" val="36501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Enhancement (</a:t>
            </a:r>
            <a:r>
              <a:rPr lang="zh-TW" altLang="en-US" dirty="0"/>
              <a:t>影像增強</a:t>
            </a:r>
            <a:r>
              <a:rPr lang="en-US" altLang="zh-TW" dirty="0" smtClean="0"/>
              <a:t>) – </a:t>
            </a:r>
            <a:br>
              <a:rPr lang="en-US" altLang="zh-TW" dirty="0" smtClean="0"/>
            </a:br>
            <a:r>
              <a:rPr lang="en-US" altLang="zh-TW" dirty="0" smtClean="0"/>
              <a:t>Source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%</a:t>
            </a:r>
            <a:r>
              <a:rPr lang="zh-TW" altLang="en-US" dirty="0" smtClean="0"/>
              <a:t>程式</a:t>
            </a:r>
            <a:r>
              <a:rPr lang="en-US" altLang="zh-TW" dirty="0"/>
              <a:t>L5_1.m: </a:t>
            </a:r>
            <a:r>
              <a:rPr lang="zh-TW" altLang="en-US" dirty="0"/>
              <a:t>直方圖等化法</a:t>
            </a:r>
            <a:r>
              <a:rPr lang="en-US" altLang="zh-TW" dirty="0"/>
              <a:t>% </a:t>
            </a:r>
          </a:p>
          <a:p>
            <a:pPr marL="0" indent="0">
              <a:buNone/>
            </a:pPr>
            <a:r>
              <a:rPr lang="en-US" altLang="zh-TW" dirty="0" smtClean="0"/>
              <a:t>	%</a:t>
            </a:r>
            <a:r>
              <a:rPr lang="en-US" altLang="zh-TW" dirty="0"/>
              <a:t>image_1 </a:t>
            </a:r>
            <a:r>
              <a:rPr lang="zh-TW" altLang="en-US" dirty="0"/>
              <a:t>原影像；</a:t>
            </a:r>
            <a:r>
              <a:rPr lang="en-US" altLang="zh-TW" dirty="0"/>
              <a:t>image_2 </a:t>
            </a:r>
            <a:r>
              <a:rPr lang="zh-TW" altLang="en-US" dirty="0"/>
              <a:t>執行直方圖等化後的影像</a:t>
            </a:r>
            <a:r>
              <a:rPr lang="en-US" altLang="zh-TW" dirty="0"/>
              <a:t>%</a:t>
            </a:r>
          </a:p>
          <a:p>
            <a:pPr marL="0" indent="0">
              <a:buNone/>
            </a:pPr>
            <a:r>
              <a:rPr lang="en-US" altLang="zh-TW" dirty="0" smtClean="0"/>
              <a:t>	image_1=</a:t>
            </a:r>
            <a:r>
              <a:rPr lang="en-US" altLang="zh-TW" dirty="0" err="1" smtClean="0"/>
              <a:t>imread</a:t>
            </a:r>
            <a:r>
              <a:rPr lang="en-US" altLang="zh-TW" dirty="0"/>
              <a:t>('L5_1.bmp');  %</a:t>
            </a:r>
            <a:r>
              <a:rPr lang="zh-TW" altLang="en-US" dirty="0"/>
              <a:t>讀取影像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image_2=</a:t>
            </a:r>
            <a:r>
              <a:rPr lang="en-US" altLang="zh-TW" dirty="0" err="1" smtClean="0">
                <a:solidFill>
                  <a:srgbClr val="FF0000"/>
                </a:solidFill>
              </a:rPr>
              <a:t>histeq</a:t>
            </a:r>
            <a:r>
              <a:rPr lang="en-US" altLang="zh-TW" dirty="0" smtClean="0">
                <a:solidFill>
                  <a:srgbClr val="FF0000"/>
                </a:solidFill>
              </a:rPr>
              <a:t>(image_1</a:t>
            </a:r>
            <a:r>
              <a:rPr lang="en-US" altLang="zh-TW" dirty="0">
                <a:solidFill>
                  <a:srgbClr val="FF0000"/>
                </a:solidFill>
              </a:rPr>
              <a:t>);</a:t>
            </a:r>
            <a:r>
              <a:rPr lang="en-US" altLang="zh-TW" dirty="0"/>
              <a:t>     %</a:t>
            </a:r>
            <a:r>
              <a:rPr lang="zh-TW" altLang="en-US" dirty="0"/>
              <a:t>對上述影像執行直方圖等化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imshow</a:t>
            </a:r>
            <a:r>
              <a:rPr lang="en-US" altLang="zh-TW" dirty="0" smtClean="0"/>
              <a:t>(image_1</a:t>
            </a:r>
            <a:r>
              <a:rPr lang="en-US" altLang="zh-TW" dirty="0"/>
              <a:t>)              %</a:t>
            </a:r>
            <a:r>
              <a:rPr lang="zh-TW" altLang="en-US" dirty="0"/>
              <a:t>顯示原影像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figure,imshow</a:t>
            </a:r>
            <a:r>
              <a:rPr lang="en-US" altLang="zh-TW" dirty="0" smtClean="0"/>
              <a:t>(image_2</a:t>
            </a:r>
            <a:r>
              <a:rPr lang="en-US" altLang="zh-TW" dirty="0"/>
              <a:t>)       %</a:t>
            </a:r>
            <a:r>
              <a:rPr lang="zh-TW" altLang="en-US" dirty="0"/>
              <a:t>顯示處理後的影像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figure,imhist</a:t>
            </a:r>
            <a:r>
              <a:rPr lang="en-US" altLang="zh-TW" dirty="0" smtClean="0"/>
              <a:t>(image_1</a:t>
            </a:r>
            <a:r>
              <a:rPr lang="en-US" altLang="zh-TW" dirty="0"/>
              <a:t>)       %</a:t>
            </a:r>
            <a:r>
              <a:rPr lang="zh-TW" altLang="en-US" dirty="0"/>
              <a:t>顯示原影像的直方圖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figure,imhist</a:t>
            </a:r>
            <a:r>
              <a:rPr lang="en-US" altLang="zh-TW" dirty="0" smtClean="0"/>
              <a:t>(image_2</a:t>
            </a:r>
            <a:r>
              <a:rPr lang="en-US" altLang="zh-TW" dirty="0"/>
              <a:t>)      %</a:t>
            </a:r>
            <a:r>
              <a:rPr lang="zh-TW" altLang="en-US" dirty="0"/>
              <a:t>顯示處理後影像的直方圖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94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Segmentation (</a:t>
            </a:r>
            <a:r>
              <a:rPr lang="zh-TW" altLang="en-US" dirty="0"/>
              <a:t>影像分割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Edge Detection (</a:t>
            </a:r>
            <a:r>
              <a:rPr lang="zh-TW" altLang="en-US" dirty="0"/>
              <a:t>邊緣偵測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www.mathworks.com/help/images/examples/detecting-a-cell-using-image-segmentation.html</a:t>
            </a:r>
            <a:endParaRPr lang="en-US" altLang="zh-TW" dirty="0" smtClean="0"/>
          </a:p>
          <a:p>
            <a:r>
              <a:rPr lang="zh-TW" altLang="en-US" dirty="0" smtClean="0"/>
              <a:t>邊緣偵測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偵測結果擴展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填補空隙</a:t>
            </a:r>
            <a:r>
              <a:rPr lang="en-US" altLang="zh-TW" dirty="0" smtClean="0"/>
              <a:t> -&gt; </a:t>
            </a:r>
            <a:r>
              <a:rPr lang="zh-TW" altLang="en-US" dirty="0" smtClean="0"/>
              <a:t>後處理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平滑化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Function: </a:t>
            </a:r>
            <a:r>
              <a:rPr lang="en-US" altLang="zh-TW" i="1" dirty="0" smtClean="0"/>
              <a:t>edge</a:t>
            </a:r>
            <a:r>
              <a:rPr lang="en-US" altLang="zh-TW" dirty="0" smtClean="0"/>
              <a:t> -&gt; </a:t>
            </a:r>
            <a:r>
              <a:rPr lang="en-US" altLang="zh-TW" i="1" dirty="0" err="1" smtClean="0"/>
              <a:t>imdilate</a:t>
            </a:r>
            <a:r>
              <a:rPr lang="en-US" altLang="zh-TW" dirty="0"/>
              <a:t> </a:t>
            </a:r>
            <a:r>
              <a:rPr lang="en-US" altLang="zh-TW" dirty="0" smtClean="0"/>
              <a:t>-&gt; </a:t>
            </a:r>
            <a:r>
              <a:rPr lang="en-US" altLang="zh-TW" i="1" dirty="0" err="1" smtClean="0"/>
              <a:t>imfill</a:t>
            </a:r>
            <a:r>
              <a:rPr lang="en-US" altLang="zh-TW" i="1" dirty="0"/>
              <a:t> </a:t>
            </a:r>
            <a:r>
              <a:rPr lang="en-US" altLang="zh-TW" dirty="0"/>
              <a:t>-&gt; </a:t>
            </a:r>
            <a:r>
              <a:rPr lang="en-US" altLang="zh-TW" i="1" dirty="0" err="1"/>
              <a:t>imerode</a:t>
            </a:r>
            <a:endParaRPr lang="en-US" altLang="zh-TW" i="1" dirty="0" smtClean="0"/>
          </a:p>
        </p:txBody>
      </p:sp>
      <p:pic>
        <p:nvPicPr>
          <p:cNvPr id="1026" name="Picture 2" descr="https://www.mathworks.com/help/examples/images/win64/CellSegmentationExample_0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0" r="16038" b="15949"/>
          <a:stretch/>
        </p:blipFill>
        <p:spPr bwMode="auto">
          <a:xfrm>
            <a:off x="624255" y="3662362"/>
            <a:ext cx="2461846" cy="20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thworks.com/help/examples/images/win64/CellSegmentationExample_0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0" r="17555" b="15217"/>
          <a:stretch/>
        </p:blipFill>
        <p:spPr bwMode="auto">
          <a:xfrm>
            <a:off x="2963007" y="3662361"/>
            <a:ext cx="2321169" cy="203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30" name="Picture 6" descr="https://www.mathworks.com/help/examples/images/win64/CellSegmentationExample_0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r="16994" b="15217"/>
          <a:stretch/>
        </p:blipFill>
        <p:spPr bwMode="auto">
          <a:xfrm>
            <a:off x="5284176" y="3664740"/>
            <a:ext cx="2303585" cy="20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athworks.com/help/examples/images/win64/CellSegmentationExample_05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r="18707" b="20711"/>
          <a:stretch/>
        </p:blipFill>
        <p:spPr bwMode="auto">
          <a:xfrm>
            <a:off x="7482251" y="3662361"/>
            <a:ext cx="2250831" cy="190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www.mathworks.com/help/examples/images/win64/CellSegmentationExample_0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r="20007" b="10704"/>
          <a:stretch/>
        </p:blipFill>
        <p:spPr bwMode="auto">
          <a:xfrm>
            <a:off x="9117622" y="98667"/>
            <a:ext cx="2066194" cy="21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1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Compression (</a:t>
            </a:r>
            <a:r>
              <a:rPr lang="zh-TW" altLang="en-US" dirty="0"/>
              <a:t>影像壓縮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影像壓縮包含一連串的處理過程</a:t>
            </a:r>
            <a:endParaRPr lang="en-US" altLang="zh-TW" dirty="0" smtClean="0"/>
          </a:p>
          <a:p>
            <a:r>
              <a:rPr lang="zh-TW" altLang="en-US" dirty="0" smtClean="0"/>
              <a:t>轉換</a:t>
            </a:r>
            <a:r>
              <a:rPr lang="en-US" altLang="zh-TW" dirty="0" smtClean="0"/>
              <a:t>(transform) -&gt; </a:t>
            </a:r>
            <a:r>
              <a:rPr lang="zh-TW" altLang="en-US" dirty="0" smtClean="0"/>
              <a:t>量化</a:t>
            </a:r>
            <a:r>
              <a:rPr lang="en-US" altLang="zh-TW" dirty="0" smtClean="0"/>
              <a:t>(quantization) -&gt; 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(encoding)</a:t>
            </a:r>
          </a:p>
          <a:p>
            <a:pPr lvl="1"/>
            <a:r>
              <a:rPr lang="zh-TW" altLang="en-US" dirty="0"/>
              <a:t>轉換</a:t>
            </a:r>
            <a:r>
              <a:rPr lang="en-US" altLang="zh-TW" dirty="0"/>
              <a:t>(transform</a:t>
            </a:r>
            <a:r>
              <a:rPr lang="en-US" altLang="zh-TW" dirty="0" smtClean="0"/>
              <a:t>): </a:t>
            </a:r>
            <a:r>
              <a:rPr lang="zh-TW" altLang="en-US" dirty="0" smtClean="0"/>
              <a:t>將影像訊號轉換為較有系統規律的形式</a:t>
            </a:r>
            <a:endParaRPr lang="en-US" altLang="zh-TW" dirty="0" smtClean="0"/>
          </a:p>
          <a:p>
            <a:pPr lvl="1"/>
            <a:r>
              <a:rPr lang="zh-TW" altLang="en-US" dirty="0"/>
              <a:t>量化</a:t>
            </a:r>
            <a:r>
              <a:rPr lang="en-US" altLang="zh-TW" dirty="0"/>
              <a:t>(quantization</a:t>
            </a:r>
            <a:r>
              <a:rPr lang="en-US" altLang="zh-TW" dirty="0" smtClean="0"/>
              <a:t>): </a:t>
            </a:r>
            <a:r>
              <a:rPr lang="zh-TW" altLang="en-US" dirty="0" smtClean="0"/>
              <a:t>將轉換結果依照品質需求降低資料量</a:t>
            </a:r>
            <a:endParaRPr lang="en-US" altLang="zh-TW" dirty="0" smtClean="0"/>
          </a:p>
          <a:p>
            <a:pPr lvl="1"/>
            <a:r>
              <a:rPr lang="zh-TW" altLang="en-US" dirty="0"/>
              <a:t>編碼</a:t>
            </a:r>
            <a:r>
              <a:rPr lang="en-US" altLang="zh-TW" dirty="0"/>
              <a:t>(encoding</a:t>
            </a:r>
            <a:r>
              <a:rPr lang="en-US" altLang="zh-TW" dirty="0" smtClean="0"/>
              <a:t>): </a:t>
            </a:r>
            <a:r>
              <a:rPr lang="zh-TW" altLang="en-US" dirty="0" smtClean="0"/>
              <a:t>將量化結果依照規律記錄成簡易的紀錄</a:t>
            </a:r>
            <a:endParaRPr lang="en-US" altLang="zh-TW" dirty="0" smtClean="0"/>
          </a:p>
          <a:p>
            <a:r>
              <a:rPr lang="en-US" altLang="zh-TW" dirty="0" err="1" smtClean="0"/>
              <a:t>Matlab</a:t>
            </a:r>
            <a:r>
              <a:rPr lang="zh-TW" altLang="en-US" dirty="0" smtClean="0"/>
              <a:t>提供許多常見於影像壓縮的轉換</a:t>
            </a:r>
            <a:r>
              <a:rPr lang="en-US" altLang="zh-TW" dirty="0"/>
              <a:t>(transform</a:t>
            </a:r>
            <a:r>
              <a:rPr lang="en-US" altLang="zh-TW" dirty="0" smtClean="0"/>
              <a:t>)</a:t>
            </a:r>
            <a:r>
              <a:rPr lang="zh-TW" altLang="en-US" dirty="0" smtClean="0"/>
              <a:t>方法，加上</a:t>
            </a:r>
            <a:r>
              <a:rPr lang="en-US" altLang="zh-TW" dirty="0" smtClean="0"/>
              <a:t>2D </a:t>
            </a:r>
            <a:r>
              <a:rPr lang="zh-TW" altLang="en-US" dirty="0" smtClean="0"/>
              <a:t>矩陣的可操作性，影像得以以更直觀的方式進行處理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06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Refinement (</a:t>
            </a:r>
            <a:r>
              <a:rPr lang="zh-TW" altLang="en-US" dirty="0"/>
              <a:t>影像復原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275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影像復原與影像增強同樣是將影像資料清楚顯像化的處理，但影像復原更針對造成影像惡化的原因進行</a:t>
            </a:r>
            <a:r>
              <a:rPr lang="zh-TW" altLang="en-US" b="1" dirty="0" smtClean="0"/>
              <a:t>反處理</a:t>
            </a:r>
            <a:endParaRPr lang="en-US" altLang="zh-TW" b="1" dirty="0" smtClean="0"/>
          </a:p>
          <a:p>
            <a:r>
              <a:rPr lang="zh-TW" altLang="en-US" dirty="0" smtClean="0"/>
              <a:t>以相機晃動為例</a:t>
            </a:r>
            <a:r>
              <a:rPr lang="en-US" altLang="zh-TW" dirty="0" smtClean="0"/>
              <a:t>: </a:t>
            </a:r>
          </a:p>
          <a:p>
            <a:pPr lvl="1"/>
            <a:r>
              <a:rPr lang="zh-TW" altLang="en-US" dirty="0" smtClean="0"/>
              <a:t>晃動對整張影像有固定方向的</a:t>
            </a:r>
            <a:r>
              <a:rPr lang="en-US" altLang="zh-TW" dirty="0" smtClean="0"/>
              <a:t>pixel</a:t>
            </a:r>
            <a:r>
              <a:rPr lang="zh-TW" altLang="en-US" dirty="0" smtClean="0"/>
              <a:t>變化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/>
              <a:t>Wiener </a:t>
            </a:r>
            <a:r>
              <a:rPr lang="en-US" altLang="zh-TW" dirty="0" smtClean="0"/>
              <a:t>Filter(</a:t>
            </a:r>
            <a:r>
              <a:rPr lang="zh-TW" altLang="en-US" dirty="0" smtClean="0"/>
              <a:t>最小平方模型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來重建影像</a:t>
            </a:r>
            <a:endParaRPr lang="en-US" altLang="zh-TW" dirty="0" smtClean="0"/>
          </a:p>
          <a:p>
            <a:pPr lvl="1"/>
            <a:r>
              <a:rPr lang="en-US" altLang="zh-TW" dirty="0"/>
              <a:t>Function: </a:t>
            </a:r>
            <a:r>
              <a:rPr lang="en-US" altLang="zh-TW" dirty="0" err="1" smtClean="0"/>
              <a:t>deconvwnr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資料來源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www.mathworks.com/help/images/examples/deblurring-images-using-a-wiener-filter.html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  <p:pic>
        <p:nvPicPr>
          <p:cNvPr id="1026" name="Picture 2" descr="https://www.mathworks.com/help/examples/images/win64/WienerImageDeblurringExample_0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4" t="1980" r="16331" b="7962"/>
          <a:stretch/>
        </p:blipFill>
        <p:spPr bwMode="auto">
          <a:xfrm>
            <a:off x="8397657" y="2342366"/>
            <a:ext cx="2956143" cy="29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73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Why </a:t>
            </a:r>
            <a:r>
              <a:rPr lang="en-US" altLang="zh-TW" dirty="0" err="1" smtClean="0"/>
              <a:t>Matlab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介面介紹 </a:t>
            </a:r>
            <a:r>
              <a:rPr lang="en-US" altLang="zh-TW" dirty="0" smtClean="0"/>
              <a:t>/ Interface introduction</a:t>
            </a:r>
          </a:p>
          <a:p>
            <a:pPr lvl="1"/>
            <a:r>
              <a:rPr lang="zh-TW" altLang="en-US" dirty="0"/>
              <a:t>變數及運算</a:t>
            </a:r>
            <a:r>
              <a:rPr lang="en-US" altLang="zh-TW" dirty="0"/>
              <a:t>/ Variable and </a:t>
            </a:r>
            <a:r>
              <a:rPr lang="en-US" altLang="zh-TW" dirty="0" smtClean="0"/>
              <a:t>Operation</a:t>
            </a:r>
          </a:p>
          <a:p>
            <a:pPr lvl="1"/>
            <a:r>
              <a:rPr lang="zh-TW" altLang="en-US" dirty="0" smtClean="0"/>
              <a:t>函式定義 </a:t>
            </a:r>
            <a:r>
              <a:rPr lang="en-US" altLang="zh-TW" dirty="0" smtClean="0"/>
              <a:t>/ Function definition</a:t>
            </a:r>
          </a:p>
          <a:p>
            <a:r>
              <a:rPr lang="zh-TW" altLang="en-US" dirty="0" smtClean="0"/>
              <a:t>影像處理 </a:t>
            </a:r>
            <a:r>
              <a:rPr lang="en-US" altLang="zh-TW" dirty="0" smtClean="0"/>
              <a:t>/ Image Processing</a:t>
            </a:r>
            <a:r>
              <a:rPr lang="zh-TW" altLang="en-US" dirty="0"/>
              <a:t> </a:t>
            </a:r>
            <a:r>
              <a:rPr lang="en-US" altLang="zh-TW" dirty="0" smtClean="0"/>
              <a:t>(in 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Basic program: read image, show image, save image</a:t>
            </a:r>
          </a:p>
          <a:p>
            <a:pPr lvl="1"/>
            <a:r>
              <a:rPr lang="en-US" altLang="zh-TW" b="1" dirty="0" smtClean="0"/>
              <a:t>Image Enhancement (</a:t>
            </a:r>
            <a:r>
              <a:rPr lang="zh-TW" altLang="en-US" b="1" dirty="0" smtClean="0"/>
              <a:t>影像增強</a:t>
            </a:r>
            <a:r>
              <a:rPr lang="en-US" altLang="zh-TW" b="1" dirty="0" smtClean="0"/>
              <a:t>)</a:t>
            </a:r>
          </a:p>
          <a:p>
            <a:pPr lvl="1"/>
            <a:r>
              <a:rPr lang="en-US" altLang="zh-TW" dirty="0" smtClean="0"/>
              <a:t>Image Segmentation (</a:t>
            </a:r>
            <a:r>
              <a:rPr lang="zh-TW" altLang="en-US" dirty="0" smtClean="0"/>
              <a:t>影像分割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Edge Detection (</a:t>
            </a:r>
            <a:r>
              <a:rPr lang="zh-TW" altLang="en-US" dirty="0"/>
              <a:t>邊緣偵測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Image Compression (</a:t>
            </a:r>
            <a:r>
              <a:rPr lang="zh-TW" altLang="en-US" dirty="0" smtClean="0"/>
              <a:t>影像壓縮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Image Refinement (</a:t>
            </a:r>
            <a:r>
              <a:rPr lang="zh-TW" altLang="en-US" dirty="0"/>
              <a:t>影像復原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1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err="1"/>
              <a:t>M</a:t>
            </a:r>
            <a:r>
              <a:rPr lang="en-US" altLang="zh-TW" dirty="0" err="1" smtClean="0"/>
              <a:t>atlab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MATLAB</a:t>
            </a:r>
            <a:r>
              <a:rPr lang="zh-TW" altLang="en-US" dirty="0" smtClean="0"/>
              <a:t>為各種動態系統模擬、數位訊號處理、科學計算、科學目視等領域的標準程式語言。 </a:t>
            </a:r>
          </a:p>
          <a:p>
            <a:r>
              <a:rPr lang="en-US" altLang="zh-TW" dirty="0" smtClean="0"/>
              <a:t>MATLAB </a:t>
            </a:r>
            <a:r>
              <a:rPr lang="zh-TW" altLang="en-US" dirty="0" smtClean="0"/>
              <a:t>是一個計算核心，圍繞著這個計算核心，有許多針對不同應用所開發的應用程式，稱為</a:t>
            </a:r>
            <a:r>
              <a:rPr lang="zh-TW" altLang="en-US" b="1" dirty="0" smtClean="0"/>
              <a:t>工具箱（</a:t>
            </a:r>
            <a:r>
              <a:rPr lang="en-US" altLang="zh-TW" b="1" dirty="0" smtClean="0"/>
              <a:t>Toolboxes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r>
              <a:rPr lang="en-US" altLang="zh-TW" dirty="0" smtClean="0"/>
              <a:t>MATLAB </a:t>
            </a:r>
            <a:r>
              <a:rPr lang="zh-TW" altLang="en-US" dirty="0" smtClean="0"/>
              <a:t>早期以矩陣運算為主。後允許使用者建立許多不同的資料型態，（如多維陣列、結構陣列、異質陣列等）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資料來源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math.ntnu.edu.tw/~min/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ppt</a:t>
            </a:r>
            <a:r>
              <a:rPr lang="en-US" altLang="zh-TW" dirty="0" smtClean="0"/>
              <a:t>/Chap1_Introduction.ppt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介面介紹 </a:t>
            </a:r>
            <a:r>
              <a:rPr lang="en-US" altLang="zh-TW" dirty="0"/>
              <a:t>/ Interface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3383"/>
            <a:ext cx="7799422" cy="50532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91015" y="2389414"/>
            <a:ext cx="4686300" cy="26797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49071" y="5170713"/>
            <a:ext cx="4686300" cy="141231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H="1">
            <a:off x="7264399" y="2389413"/>
            <a:ext cx="1402250" cy="417718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38200" y="2510971"/>
            <a:ext cx="1594758" cy="39478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948756" y="1513383"/>
            <a:ext cx="3060000" cy="684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檔案</a:t>
            </a:r>
            <a:r>
              <a:rPr lang="zh-TW" altLang="en-US" dirty="0">
                <a:solidFill>
                  <a:srgbClr val="FF0000"/>
                </a:solidFill>
              </a:rPr>
              <a:t>目錄</a:t>
            </a:r>
          </a:p>
        </p:txBody>
      </p:sp>
      <p:sp>
        <p:nvSpPr>
          <p:cNvPr id="10" name="矩形 9"/>
          <p:cNvSpPr/>
          <p:nvPr/>
        </p:nvSpPr>
        <p:spPr>
          <a:xfrm>
            <a:off x="8948756" y="2452388"/>
            <a:ext cx="3060000" cy="68400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00FF"/>
                </a:solidFill>
              </a:rPr>
              <a:t>程式編輯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48756" y="3387763"/>
            <a:ext cx="3060000" cy="684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/>
                </a:solidFill>
              </a:rPr>
              <a:t>命令互動介面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48756" y="4323138"/>
            <a:ext cx="3060000" cy="684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變數</a:t>
            </a:r>
            <a:r>
              <a:rPr lang="zh-TW" altLang="en-US" dirty="0" smtClean="0">
                <a:solidFill>
                  <a:srgbClr val="00B050"/>
                </a:solidFill>
              </a:rPr>
              <a:t>狀態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/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761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Matlab</a:t>
            </a:r>
            <a:r>
              <a:rPr lang="zh-TW" altLang="en-US" sz="3200" dirty="0" smtClean="0"/>
              <a:t>的變數基本上都是以</a:t>
            </a:r>
            <a:r>
              <a:rPr lang="en-US" altLang="zh-TW" sz="3200" dirty="0" smtClean="0"/>
              <a:t>[</a:t>
            </a:r>
            <a:r>
              <a:rPr lang="zh-TW" altLang="en-US" sz="3200" dirty="0" smtClean="0"/>
              <a:t>矩陣</a:t>
            </a:r>
            <a:r>
              <a:rPr lang="en-US" altLang="zh-TW" sz="3200" dirty="0" smtClean="0"/>
              <a:t>]</a:t>
            </a:r>
            <a:r>
              <a:rPr lang="zh-TW" altLang="en-US" sz="3200" dirty="0" smtClean="0"/>
              <a:t>的方式來儲存</a:t>
            </a:r>
            <a:endParaRPr lang="en-US" altLang="zh-TW" sz="3200" dirty="0" smtClean="0"/>
          </a:p>
          <a:p>
            <a:r>
              <a:rPr lang="zh-TW" altLang="en-US" sz="3200" dirty="0" smtClean="0"/>
              <a:t>矩陣的大小決定於輸入的多寡，舉例來說：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a = 1. </a:t>
            </a:r>
            <a:r>
              <a:rPr lang="zh-TW" altLang="en-US" sz="2800" dirty="0" smtClean="0"/>
              <a:t>在</a:t>
            </a:r>
            <a:r>
              <a:rPr lang="en-US" altLang="zh-TW" sz="2800" dirty="0" err="1" smtClean="0"/>
              <a:t>Matlab</a:t>
            </a:r>
            <a:r>
              <a:rPr lang="zh-TW" altLang="en-US" sz="2800" dirty="0" smtClean="0"/>
              <a:t>當中變數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是以</a:t>
            </a:r>
            <a:r>
              <a:rPr lang="en-US" altLang="zh-TW" sz="2800" dirty="0" smtClean="0"/>
              <a:t>1x1</a:t>
            </a:r>
            <a:r>
              <a:rPr lang="zh-TW" altLang="en-US" sz="2800" dirty="0" smtClean="0"/>
              <a:t>的矩陣來儲存</a:t>
            </a:r>
            <a:r>
              <a:rPr lang="en-US" altLang="zh-TW" sz="2800" dirty="0" smtClean="0"/>
              <a:t>assign</a:t>
            </a:r>
            <a:r>
              <a:rPr lang="zh-TW" altLang="en-US" sz="2800" dirty="0" smtClean="0"/>
              <a:t>的數字</a:t>
            </a:r>
            <a:r>
              <a:rPr lang="en-US" altLang="zh-TW" sz="2800" dirty="0" smtClean="0"/>
              <a:t>1</a:t>
            </a:r>
          </a:p>
          <a:p>
            <a:pPr lvl="1"/>
            <a:r>
              <a:rPr lang="en-US" altLang="zh-TW" sz="2800" dirty="0"/>
              <a:t>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 [1,2,3]. </a:t>
            </a:r>
            <a:r>
              <a:rPr lang="zh-TW" altLang="en-US" sz="2800" dirty="0"/>
              <a:t>在</a:t>
            </a:r>
            <a:r>
              <a:rPr lang="en-US" altLang="zh-TW" sz="2800" dirty="0" err="1"/>
              <a:t>Matlab</a:t>
            </a:r>
            <a:r>
              <a:rPr lang="zh-TW" altLang="en-US" sz="2800" dirty="0"/>
              <a:t>當中</a:t>
            </a:r>
            <a:r>
              <a:rPr lang="zh-TW" altLang="en-US" sz="2800" dirty="0" smtClean="0"/>
              <a:t>變數</a:t>
            </a:r>
            <a:r>
              <a:rPr lang="en-US" altLang="zh-TW" sz="2800" dirty="0" smtClean="0"/>
              <a:t>b</a:t>
            </a:r>
            <a:r>
              <a:rPr lang="zh-TW" altLang="en-US" sz="2800" dirty="0" smtClean="0"/>
              <a:t>是</a:t>
            </a:r>
            <a:r>
              <a:rPr lang="zh-TW" altLang="en-US" sz="2800" dirty="0"/>
              <a:t>以</a:t>
            </a:r>
            <a:r>
              <a:rPr lang="en-US" altLang="zh-TW" sz="2800" dirty="0" smtClean="0"/>
              <a:t>1x3</a:t>
            </a:r>
            <a:r>
              <a:rPr lang="zh-TW" altLang="en-US" sz="2800" dirty="0" smtClean="0"/>
              <a:t>的</a:t>
            </a:r>
            <a:r>
              <a:rPr lang="zh-TW" altLang="en-US" sz="2800" dirty="0"/>
              <a:t>矩陣來儲存</a:t>
            </a:r>
            <a:r>
              <a:rPr lang="en-US" altLang="zh-TW" sz="2800" dirty="0"/>
              <a:t>assign</a:t>
            </a:r>
            <a:r>
              <a:rPr lang="zh-TW" altLang="en-US" sz="2800" dirty="0"/>
              <a:t>的數字</a:t>
            </a:r>
            <a:r>
              <a:rPr lang="en-US" altLang="zh-TW" sz="2800" dirty="0" smtClean="0"/>
              <a:t>1</a:t>
            </a:r>
          </a:p>
          <a:p>
            <a:pPr lvl="2"/>
            <a:r>
              <a:rPr lang="zh-TW" altLang="en-US" sz="2400" dirty="0" smtClean="0"/>
              <a:t>逗號</a:t>
            </a:r>
            <a:r>
              <a:rPr lang="en-US" altLang="zh-TW" sz="2400" dirty="0" smtClean="0"/>
              <a:t>(,)</a:t>
            </a:r>
            <a:r>
              <a:rPr lang="zh-TW" altLang="en-US" sz="2400" dirty="0" smtClean="0"/>
              <a:t>或者適當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空白可以區分 </a:t>
            </a:r>
            <a:r>
              <a:rPr lang="en-US" altLang="zh-TW" sz="2400" dirty="0" smtClean="0"/>
              <a:t>elements</a:t>
            </a:r>
          </a:p>
          <a:p>
            <a:pPr lvl="1"/>
            <a:r>
              <a:rPr lang="en-US" altLang="zh-TW" sz="2800" dirty="0" smtClean="0"/>
              <a:t>c = [1,2,3;4,5,6]. </a:t>
            </a:r>
            <a:r>
              <a:rPr lang="zh-TW" altLang="en-US" sz="2800" dirty="0" smtClean="0"/>
              <a:t>變數</a:t>
            </a:r>
            <a:r>
              <a:rPr lang="en-US" altLang="zh-TW" sz="2800" dirty="0" smtClean="0"/>
              <a:t>c</a:t>
            </a:r>
            <a:r>
              <a:rPr lang="zh-TW" altLang="en-US" sz="2800" dirty="0" smtClean="0"/>
              <a:t>的儲存為</a:t>
            </a:r>
            <a:r>
              <a:rPr lang="en-US" altLang="zh-TW" sz="2800" dirty="0" smtClean="0"/>
              <a:t>2x3</a:t>
            </a:r>
            <a:r>
              <a:rPr lang="zh-TW" altLang="en-US" sz="2800" dirty="0" smtClean="0"/>
              <a:t>的矩陣 </a:t>
            </a:r>
            <a:endParaRPr lang="en-US" altLang="zh-TW" sz="2800" dirty="0"/>
          </a:p>
          <a:p>
            <a:pPr lvl="2"/>
            <a:r>
              <a:rPr lang="zh-TW" altLang="en-US" sz="2400" dirty="0" smtClean="0"/>
              <a:t>第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列為</a:t>
            </a:r>
            <a:r>
              <a:rPr lang="en-US" altLang="zh-TW" sz="2400" dirty="0" smtClean="0"/>
              <a:t>1,2,3 / </a:t>
            </a:r>
            <a:r>
              <a:rPr lang="zh-TW" altLang="en-US" sz="2400" dirty="0" smtClean="0"/>
              <a:t>第二行為</a:t>
            </a:r>
            <a:r>
              <a:rPr lang="en-US" altLang="zh-TW" sz="2400" dirty="0" smtClean="0"/>
              <a:t>4,5,6 </a:t>
            </a:r>
            <a:r>
              <a:rPr lang="zh-TW" altLang="en-US" sz="2400" dirty="0" smtClean="0"/>
              <a:t>分號</a:t>
            </a:r>
            <a:r>
              <a:rPr lang="en-US" altLang="zh-TW" sz="2400" dirty="0" smtClean="0"/>
              <a:t>(;)</a:t>
            </a:r>
            <a:r>
              <a:rPr lang="zh-TW" altLang="en-US" sz="2400" dirty="0" smtClean="0"/>
              <a:t>用以決定矩陣中 列資料中止位置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C    = 	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</a:p>
          <a:p>
            <a:pPr marL="914400" lvl="2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6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8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運算</a:t>
            </a:r>
            <a:r>
              <a:rPr lang="en-US" altLang="zh-TW" dirty="0" smtClean="0"/>
              <a:t>/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76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運算</a:t>
            </a:r>
            <a:r>
              <a:rPr lang="en-US" altLang="zh-TW" sz="3200" dirty="0"/>
              <a:t>/Operation</a:t>
            </a:r>
          </a:p>
          <a:p>
            <a:pPr lvl="1"/>
            <a:r>
              <a:rPr lang="zh-TW" altLang="en-US" sz="2800" dirty="0"/>
              <a:t>由於資料皆以矩陣儲存，所有</a:t>
            </a:r>
            <a:r>
              <a:rPr lang="en-US" altLang="zh-TW" sz="2800" dirty="0"/>
              <a:t>operation</a:t>
            </a:r>
            <a:r>
              <a:rPr lang="zh-TW" altLang="en-US" sz="2800" dirty="0"/>
              <a:t>皆以</a:t>
            </a:r>
            <a:r>
              <a:rPr lang="zh-TW" altLang="en-US" sz="2800" b="1" dirty="0"/>
              <a:t>矩陣運算</a:t>
            </a:r>
            <a:r>
              <a:rPr lang="zh-TW" altLang="en-US" sz="2800" dirty="0"/>
              <a:t>來</a:t>
            </a:r>
            <a:r>
              <a:rPr lang="zh-TW" altLang="en-US" sz="2800" dirty="0" smtClean="0"/>
              <a:t>處理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Example: A=[1,2,3] (one row) B=[4;5;6] (one column) </a:t>
            </a:r>
          </a:p>
          <a:p>
            <a:pPr lvl="2"/>
            <a:r>
              <a:rPr lang="en-US" altLang="zh-TW" sz="2400" dirty="0" smtClean="0"/>
              <a:t>A*B=32</a:t>
            </a:r>
            <a:endParaRPr lang="en-US" altLang="zh-TW" sz="2400" dirty="0"/>
          </a:p>
          <a:p>
            <a:pPr lvl="1"/>
            <a:r>
              <a:rPr lang="zh-TW" altLang="en-US" sz="2800" dirty="0"/>
              <a:t>若要</a:t>
            </a:r>
            <a:r>
              <a:rPr lang="zh-TW" altLang="en-US" sz="2800" dirty="0" smtClean="0"/>
              <a:t>進行兩個矩陣的元素</a:t>
            </a:r>
            <a:r>
              <a:rPr lang="zh-TW" altLang="en-US" sz="2800" dirty="0"/>
              <a:t>個別運算</a:t>
            </a:r>
            <a:r>
              <a:rPr lang="en-US" altLang="zh-TW" sz="2800" dirty="0"/>
              <a:t>(Element-wise </a:t>
            </a:r>
            <a:r>
              <a:rPr lang="en-US" altLang="zh-TW" sz="2800" dirty="0" smtClean="0"/>
              <a:t>operation, </a:t>
            </a:r>
            <a:r>
              <a:rPr lang="zh-TW" altLang="en-US" sz="2800" dirty="0" smtClean="0"/>
              <a:t>結果為另一個同樣大小的矩陣</a:t>
            </a:r>
            <a:r>
              <a:rPr lang="en-US" altLang="zh-TW" sz="2800" dirty="0" smtClean="0"/>
              <a:t>) </a:t>
            </a:r>
            <a:r>
              <a:rPr lang="zh-TW" altLang="en-US" sz="2800" dirty="0"/>
              <a:t>需要在運算子前加上點</a:t>
            </a:r>
            <a:r>
              <a:rPr lang="en-US" altLang="zh-TW" sz="2800" dirty="0"/>
              <a:t>(dot / </a:t>
            </a:r>
            <a:r>
              <a:rPr lang="en-US" altLang="zh-TW" sz="2800" dirty="0" smtClean="0"/>
              <a:t>.)</a:t>
            </a:r>
          </a:p>
          <a:p>
            <a:pPr lvl="2"/>
            <a:r>
              <a:rPr lang="en-US" altLang="zh-TW" sz="2400" dirty="0" smtClean="0"/>
              <a:t>Example: A=[1,2,3] (one row) B=[4,5,6] (one row)</a:t>
            </a:r>
          </a:p>
          <a:p>
            <a:pPr lvl="2"/>
            <a:r>
              <a:rPr lang="en-US" altLang="zh-TW" sz="2400" dirty="0" smtClean="0"/>
              <a:t>A.*B=[4 10 18]</a:t>
            </a:r>
          </a:p>
          <a:p>
            <a:pPr lvl="2"/>
            <a:r>
              <a:rPr lang="en-US" altLang="zh-TW" sz="2400" dirty="0" smtClean="0"/>
              <a:t>A*B </a:t>
            </a:r>
            <a:r>
              <a:rPr lang="zh-TW" altLang="en-US" sz="2400" dirty="0" smtClean="0"/>
              <a:t>會出現錯誤訊息，因為無法進行矩陣乘法</a:t>
            </a:r>
            <a:endParaRPr lang="en-US" altLang="zh-TW" sz="2400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8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函式定義 </a:t>
            </a:r>
            <a:r>
              <a:rPr lang="en-US" altLang="zh-TW" dirty="0"/>
              <a:t>/ Function </a:t>
            </a:r>
            <a:r>
              <a:rPr lang="en-US" altLang="zh-TW" dirty="0" smtClean="0"/>
              <a:t>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在程式編輯區所編輯的程式，可以儲存為副檔名</a:t>
            </a:r>
            <a:r>
              <a:rPr lang="en-US" altLang="zh-TW" dirty="0" smtClean="0"/>
              <a:t>(.m)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en-US" altLang="zh-TW" dirty="0" err="1" smtClean="0"/>
              <a:t>Matlab</a:t>
            </a:r>
            <a:r>
              <a:rPr lang="zh-TW" altLang="en-US" dirty="0" smtClean="0"/>
              <a:t>程式檔可分為兩種</a:t>
            </a:r>
            <a:r>
              <a:rPr lang="en-US" altLang="zh-TW" dirty="0" smtClean="0"/>
              <a:t>: script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Script </a:t>
            </a:r>
            <a:r>
              <a:rPr lang="zh-TW" altLang="en-US" dirty="0" smtClean="0"/>
              <a:t>開頭不需要加上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，可以直接</a:t>
            </a:r>
            <a:r>
              <a:rPr lang="en-US" altLang="zh-TW" dirty="0" smtClean="0"/>
              <a:t>call</a:t>
            </a:r>
            <a:r>
              <a:rPr lang="zh-TW" altLang="en-US" dirty="0" smtClean="0"/>
              <a:t>一些可執行函式來執行，包含自訂的</a:t>
            </a:r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Function</a:t>
            </a:r>
            <a:r>
              <a:rPr lang="zh-TW" altLang="en-US" dirty="0" smtClean="0"/>
              <a:t>即為自訂函式，和一般程式語言的自訂函式的概念相同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Function</a:t>
            </a:r>
            <a:r>
              <a:rPr lang="zh-TW" altLang="en-US" dirty="0" smtClean="0"/>
              <a:t>的儲存檔名必須和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名稱相同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回傳值不只一個，以矩陣回傳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Script</a:t>
            </a:r>
            <a:r>
              <a:rPr lang="zh-TW" altLang="en-US" dirty="0" smtClean="0"/>
              <a:t>亦可為不定義參數的</a:t>
            </a:r>
            <a:r>
              <a:rPr lang="en-US" altLang="zh-TW" dirty="0" smtClean="0"/>
              <a:t>function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1935"/>
          <a:stretch/>
        </p:blipFill>
        <p:spPr>
          <a:xfrm>
            <a:off x="7547375" y="4690453"/>
            <a:ext cx="4287071" cy="32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3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影像處理</a:t>
            </a:r>
            <a:r>
              <a:rPr lang="en-US" altLang="zh-TW" dirty="0" smtClean="0"/>
              <a:t>(Image processing) in </a:t>
            </a:r>
            <a:r>
              <a:rPr lang="en-US" altLang="zh-TW" dirty="0" err="1" smtClean="0"/>
              <a:t>Matlab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3665"/>
            <a:ext cx="10515600" cy="4856529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Matlab</a:t>
            </a:r>
            <a:r>
              <a:rPr lang="zh-TW" altLang="en-US" sz="3200" dirty="0" smtClean="0"/>
              <a:t>內建類似</a:t>
            </a:r>
            <a:r>
              <a:rPr lang="en-US" altLang="zh-TW" sz="3200" dirty="0" err="1" smtClean="0"/>
              <a:t>OpenCV</a:t>
            </a:r>
            <a:r>
              <a:rPr lang="zh-TW" altLang="en-US" sz="3200" dirty="0" smtClean="0"/>
              <a:t>讀取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顯示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儲存圖片的方法</a:t>
            </a:r>
            <a:endParaRPr lang="en-US" altLang="zh-TW" sz="3200" dirty="0" smtClean="0"/>
          </a:p>
          <a:p>
            <a:pPr lvl="1"/>
            <a:r>
              <a:rPr lang="en-US" altLang="zh-TW" sz="2800" dirty="0" err="1"/>
              <a:t>i</a:t>
            </a:r>
            <a:r>
              <a:rPr lang="en-US" altLang="zh-TW" sz="2800" dirty="0" err="1" smtClean="0"/>
              <a:t>mread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圖片讀取</a:t>
            </a:r>
            <a:endParaRPr lang="en-US" altLang="zh-TW" sz="2800" dirty="0" smtClean="0"/>
          </a:p>
          <a:p>
            <a:pPr lvl="1"/>
            <a:r>
              <a:rPr lang="en-US" altLang="zh-TW" sz="2800" dirty="0" err="1"/>
              <a:t>i</a:t>
            </a:r>
            <a:r>
              <a:rPr lang="en-US" altLang="zh-TW" sz="2800" dirty="0" err="1" smtClean="0"/>
              <a:t>mshow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圖片顯示於螢幕，不儲存</a:t>
            </a:r>
            <a:endParaRPr lang="en-US" altLang="zh-TW" sz="2800" dirty="0" smtClean="0"/>
          </a:p>
          <a:p>
            <a:pPr lvl="1"/>
            <a:r>
              <a:rPr lang="en-US" altLang="zh-TW" sz="2800" dirty="0" err="1"/>
              <a:t>i</a:t>
            </a:r>
            <a:r>
              <a:rPr lang="en-US" altLang="zh-TW" sz="2800" dirty="0" err="1" smtClean="0"/>
              <a:t>mwrite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圖片儲存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figure: </a:t>
            </a:r>
            <a:r>
              <a:rPr lang="zh-TW" altLang="en-US" sz="2800" dirty="0" smtClean="0"/>
              <a:t>開啟新的圖形視窗，</a:t>
            </a:r>
            <a:r>
              <a:rPr lang="zh-TW" altLang="en-US" sz="2800" dirty="0"/>
              <a:t>通常用於確認</a:t>
            </a:r>
            <a:r>
              <a:rPr lang="en-US" altLang="zh-TW" sz="2800" dirty="0"/>
              <a:t>output</a:t>
            </a:r>
            <a:r>
              <a:rPr lang="zh-TW" altLang="en-US" sz="2800" dirty="0"/>
              <a:t>與</a:t>
            </a:r>
            <a:r>
              <a:rPr lang="en-US" altLang="zh-TW" sz="2800" dirty="0"/>
              <a:t>input</a:t>
            </a:r>
            <a:r>
              <a:rPr lang="zh-TW" altLang="en-US" sz="2800" dirty="0" smtClean="0"/>
              <a:t>差異</a:t>
            </a:r>
            <a:endParaRPr lang="en-US" altLang="zh-TW" sz="2800" dirty="0" smtClean="0"/>
          </a:p>
          <a:p>
            <a:r>
              <a:rPr lang="zh-TW" altLang="en-US" sz="3200" dirty="0" smtClean="0"/>
              <a:t>可能會用以</a:t>
            </a:r>
            <a:r>
              <a:rPr lang="en-US" altLang="zh-TW" sz="3200" dirty="0" smtClean="0"/>
              <a:t>debug</a:t>
            </a:r>
            <a:r>
              <a:rPr lang="zh-TW" altLang="en-US" sz="3200" dirty="0" smtClean="0"/>
              <a:t>的 </a:t>
            </a:r>
            <a:r>
              <a:rPr lang="en-US" altLang="zh-TW" sz="3200" dirty="0" smtClean="0"/>
              <a:t>function</a:t>
            </a:r>
          </a:p>
          <a:p>
            <a:pPr lvl="1"/>
            <a:r>
              <a:rPr lang="en-US" altLang="zh-TW" sz="2800" dirty="0"/>
              <a:t>help </a:t>
            </a:r>
            <a:r>
              <a:rPr lang="en-US" altLang="zh-TW" sz="2800" dirty="0" smtClean="0"/>
              <a:t>{function name</a:t>
            </a:r>
            <a:r>
              <a:rPr lang="en-US" altLang="zh-TW" sz="2800" dirty="0"/>
              <a:t>}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查詢</a:t>
            </a:r>
            <a:r>
              <a:rPr lang="en-US" altLang="zh-TW" sz="2800" dirty="0" smtClean="0"/>
              <a:t>function</a:t>
            </a:r>
            <a:r>
              <a:rPr lang="zh-TW" altLang="en-US" sz="2800" dirty="0" smtClean="0"/>
              <a:t>使用方法 </a:t>
            </a:r>
            <a:endParaRPr lang="en-US" altLang="zh-TW" sz="2800" dirty="0" smtClean="0"/>
          </a:p>
          <a:p>
            <a:pPr lvl="1"/>
            <a:r>
              <a:rPr lang="en-US" altLang="zh-TW" sz="2800" dirty="0" err="1"/>
              <a:t>whos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{variable name</a:t>
            </a:r>
            <a:r>
              <a:rPr lang="en-US" altLang="zh-TW" sz="2800" dirty="0"/>
              <a:t>}</a:t>
            </a:r>
            <a:r>
              <a:rPr lang="en-US" altLang="zh-TW" sz="2800" dirty="0" smtClean="0"/>
              <a:t>: </a:t>
            </a:r>
            <a:r>
              <a:rPr lang="zh-TW" altLang="en-US" sz="2800" dirty="0" smtClean="0"/>
              <a:t>顯示變數內容 </a:t>
            </a:r>
            <a:endParaRPr lang="en-US" altLang="zh-TW" sz="2800" dirty="0" smtClean="0"/>
          </a:p>
          <a:p>
            <a:r>
              <a:rPr lang="en-US" altLang="zh-TW" sz="3200" dirty="0" err="1" smtClean="0"/>
              <a:t>Matlab</a:t>
            </a:r>
            <a:r>
              <a:rPr lang="zh-TW" altLang="en-US" sz="3200" dirty="0" smtClean="0"/>
              <a:t>的</a:t>
            </a:r>
            <a:r>
              <a:rPr lang="en-US" altLang="zh-TW" sz="3200" dirty="0" smtClean="0"/>
              <a:t>function</a:t>
            </a:r>
            <a:r>
              <a:rPr lang="zh-TW" altLang="en-US" sz="3200" dirty="0" smtClean="0"/>
              <a:t>名稱會隨著更新改變，用網路查詢</a:t>
            </a:r>
            <a:r>
              <a:rPr lang="en-US" altLang="zh-TW" sz="3200" dirty="0" smtClean="0"/>
              <a:t>document</a:t>
            </a:r>
            <a:r>
              <a:rPr lang="zh-TW" altLang="en-US" sz="3200" dirty="0" smtClean="0"/>
              <a:t>的時候要注意自己使用的</a:t>
            </a:r>
            <a:r>
              <a:rPr lang="en-US" altLang="zh-TW" sz="3200" dirty="0" err="1" smtClean="0"/>
              <a:t>Matlab</a:t>
            </a:r>
            <a:r>
              <a:rPr lang="zh-TW" altLang="en-US" sz="3200" dirty="0" smtClean="0"/>
              <a:t>版本是否過舊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90428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Enhancement (</a:t>
            </a:r>
            <a:r>
              <a:rPr lang="zh-TW" altLang="en-US" dirty="0"/>
              <a:t>影像增強</a:t>
            </a:r>
            <a:r>
              <a:rPr lang="en-US" altLang="zh-TW" dirty="0" smtClean="0"/>
              <a:t>)</a:t>
            </a:r>
            <a:r>
              <a:rPr lang="zh-TW" altLang="en-US" dirty="0"/>
              <a:t> </a:t>
            </a:r>
            <a:r>
              <a:rPr lang="en-US" altLang="zh-TW" dirty="0" smtClean="0"/>
              <a:t>- </a:t>
            </a:r>
            <a:br>
              <a:rPr lang="en-US" altLang="zh-TW" dirty="0" smtClean="0"/>
            </a:br>
            <a:r>
              <a:rPr lang="zh-TW" altLang="en-US" dirty="0" smtClean="0"/>
              <a:t>直方圖法 </a:t>
            </a:r>
            <a:r>
              <a:rPr lang="en-US" altLang="zh-TW" dirty="0" smtClean="0"/>
              <a:t>(Histogram Reallocation)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247543" y="1954210"/>
            <a:ext cx="609600" cy="1943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l="10224" t="19557" r="10409" b="9446"/>
          <a:stretch/>
        </p:blipFill>
        <p:spPr>
          <a:xfrm>
            <a:off x="1008723" y="2144995"/>
            <a:ext cx="4049245" cy="26919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/>
          <a:srcRect l="10223" t="19856" r="10187" b="9446"/>
          <a:stretch/>
        </p:blipFill>
        <p:spPr>
          <a:xfrm>
            <a:off x="6272613" y="2143349"/>
            <a:ext cx="4080305" cy="26935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997" y="4001294"/>
            <a:ext cx="2745203" cy="2476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597" y="3997558"/>
            <a:ext cx="2673422" cy="2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20401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自訂佈景主題1" id="{2AE281CA-0D1D-4E7A-BC2F-61F7DE596EE8}" vid="{2F47C03E-A5E3-4C33-BB80-189D7C2AB2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自訂佈景主題1</Template>
  <TotalTime>1368</TotalTime>
  <Words>842</Words>
  <Application>Microsoft Office PowerPoint</Application>
  <PresentationFormat>寬螢幕</PresentationFormat>
  <Paragraphs>102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自訂佈景主題1</vt:lpstr>
      <vt:lpstr>Basic Matlab Tutorial</vt:lpstr>
      <vt:lpstr>Outline</vt:lpstr>
      <vt:lpstr>Why Matlab</vt:lpstr>
      <vt:lpstr>介面介紹 / Interface introduction</vt:lpstr>
      <vt:lpstr>變數/ Variable</vt:lpstr>
      <vt:lpstr>運算/ Operation</vt:lpstr>
      <vt:lpstr>函式定義 / Function definition</vt:lpstr>
      <vt:lpstr>影像處理(Image processing) in Matlab</vt:lpstr>
      <vt:lpstr>Image Enhancement (影像增強) -  直方圖法 (Histogram Reallocation)</vt:lpstr>
      <vt:lpstr>Image Enhancement (影像增強) –  Source Code</vt:lpstr>
      <vt:lpstr>Image Segmentation (影像分割)</vt:lpstr>
      <vt:lpstr>Image Compression (影像壓縮)</vt:lpstr>
      <vt:lpstr>Image Refinement (影像復原)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Matlab Tutorial</dc:title>
  <dc:creator>Esta_Hm</dc:creator>
  <cp:lastModifiedBy>SS Esta</cp:lastModifiedBy>
  <cp:revision>113</cp:revision>
  <dcterms:created xsi:type="dcterms:W3CDTF">2018-03-01T10:43:54Z</dcterms:created>
  <dcterms:modified xsi:type="dcterms:W3CDTF">2019-03-26T07:24:07Z</dcterms:modified>
</cp:coreProperties>
</file>