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7" r:id="rId12"/>
    <p:sldId id="265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72" r:id="rId23"/>
    <p:sldId id="280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81" r:id="rId32"/>
    <p:sldId id="282" r:id="rId33"/>
    <p:sldId id="284" r:id="rId34"/>
    <p:sldId id="285" r:id="rId35"/>
    <p:sldId id="287" r:id="rId36"/>
    <p:sldId id="288" r:id="rId37"/>
    <p:sldId id="290" r:id="rId38"/>
    <p:sldId id="291" r:id="rId39"/>
    <p:sldId id="301" r:id="rId40"/>
    <p:sldId id="302" r:id="rId41"/>
    <p:sldId id="293" r:id="rId42"/>
    <p:sldId id="303" r:id="rId43"/>
    <p:sldId id="273" r:id="rId44"/>
    <p:sldId id="305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>
        <p:scale>
          <a:sx n="70" d="100"/>
          <a:sy n="70" d="100"/>
        </p:scale>
        <p:origin x="43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2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9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6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5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0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2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3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9AF1-6D2C-4ED1-9289-739ED2CF1952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9F35-2E3D-4A18-970D-86D834B85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0080" y="1325880"/>
            <a:ext cx="10910824" cy="1526349"/>
          </a:xfrm>
        </p:spPr>
        <p:txBody>
          <a:bodyPr>
            <a:normAutofit/>
          </a:bodyPr>
          <a:lstStyle/>
          <a:p>
            <a:r>
              <a:rPr lang="en-US" altLang="zh-TW" sz="9600" dirty="0" smtClean="0"/>
              <a:t>Referendum Analysis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74136" y="3602737"/>
            <a:ext cx="4453128" cy="227685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Group members:</a:t>
            </a:r>
            <a:r>
              <a:rPr lang="zh-TW" altLang="en-US" dirty="0" smtClean="0"/>
              <a:t>李佳任 </a:t>
            </a:r>
            <a:r>
              <a:rPr lang="en-US" altLang="zh-TW" dirty="0" smtClean="0"/>
              <a:t>0510023</a:t>
            </a:r>
          </a:p>
          <a:p>
            <a:pPr algn="l"/>
            <a:r>
              <a:rPr lang="zh-TW" altLang="en-US" dirty="0" smtClean="0"/>
              <a:t>                               劉孟寰 </a:t>
            </a:r>
            <a:r>
              <a:rPr lang="en-US" altLang="zh-TW" dirty="0" smtClean="0"/>
              <a:t>0510022</a:t>
            </a:r>
          </a:p>
          <a:p>
            <a:pPr algn="l"/>
            <a:r>
              <a:rPr lang="zh-TW" altLang="en-US" dirty="0" smtClean="0"/>
              <a:t>                               方</a:t>
            </a:r>
            <a:r>
              <a:rPr lang="zh-TW" altLang="en-US" dirty="0"/>
              <a:t>鈺</a:t>
            </a:r>
            <a:r>
              <a:rPr lang="zh-TW" altLang="en-US" dirty="0" smtClean="0"/>
              <a:t>豪 </a:t>
            </a:r>
            <a:r>
              <a:rPr lang="en-US" altLang="zh-TW" dirty="0" smtClean="0"/>
              <a:t>0510020  </a:t>
            </a:r>
          </a:p>
          <a:p>
            <a:pPr algn="l"/>
            <a:r>
              <a:rPr lang="zh-TW" altLang="en-US" dirty="0" smtClean="0"/>
              <a:t>                               袁鈺勳</a:t>
            </a:r>
            <a:r>
              <a:rPr lang="en-US" altLang="zh-TW" dirty="0" smtClean="0"/>
              <a:t> 0510002</a:t>
            </a:r>
          </a:p>
          <a:p>
            <a:pPr algn="l"/>
            <a:r>
              <a:rPr lang="zh-TW" altLang="en-US" dirty="0" smtClean="0"/>
              <a:t>                               陳以嬿 </a:t>
            </a:r>
            <a:r>
              <a:rPr lang="en-US" altLang="zh-TW" dirty="0" smtClean="0"/>
              <a:t>0086043</a:t>
            </a:r>
          </a:p>
        </p:txBody>
      </p:sp>
    </p:spTree>
    <p:extLst>
      <p:ext uri="{BB962C8B-B14F-4D97-AF65-F5344CB8AC3E}">
        <p14:creationId xmlns:p14="http://schemas.microsoft.com/office/powerpoint/2010/main" val="170595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total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 58.887%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1" y="2356284"/>
            <a:ext cx="3457864" cy="23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Knn</a:t>
            </a:r>
            <a:r>
              <a:rPr lang="en-US" altLang="zh-TW" dirty="0" smtClean="0"/>
              <a:t>: Accuracy of total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 56.602%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27" y="2282825"/>
            <a:ext cx="4894920" cy="23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family,  age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R2:0.0999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38" y="2501755"/>
            <a:ext cx="5468341" cy="21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</a:t>
            </a:r>
            <a:r>
              <a:rPr lang="en-US" altLang="zh-TW" dirty="0" smtClean="0"/>
              <a:t>, family,  age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Accuracy:57.816%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8" y="2225818"/>
            <a:ext cx="3540414" cy="27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Knn</a:t>
            </a:r>
            <a:r>
              <a:rPr lang="en-US" altLang="zh-TW" dirty="0" smtClean="0"/>
              <a:t>: Accuracy of three features(marriage</a:t>
            </a:r>
            <a:r>
              <a:rPr lang="en-US" altLang="zh-TW" dirty="0" smtClean="0"/>
              <a:t>, family,  age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Accuracy:56.317%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365952"/>
            <a:ext cx="4518601" cy="22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family, education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R2:0.2189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8" y="2404628"/>
            <a:ext cx="6317240" cy="23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0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features(marriage, family, education)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Accuracy:56.174%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55" y="2291339"/>
            <a:ext cx="3712009" cy="25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Knn</a:t>
            </a:r>
            <a:r>
              <a:rPr lang="en-US" altLang="zh-TW" dirty="0" smtClean="0"/>
              <a:t>: Accuracy of three features(marriage, family, education)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Accuracy:57.031%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54" y="2416608"/>
            <a:ext cx="4633760" cy="22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age, education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R2:0.1820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271134"/>
            <a:ext cx="6744557" cy="23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features(marriage, age, education)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Accuracy:59.029%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83" y="2360468"/>
            <a:ext cx="3601271" cy="25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7382" y="1690688"/>
            <a:ext cx="10778836" cy="4608512"/>
          </a:xfrm>
        </p:spPr>
        <p:txBody>
          <a:bodyPr/>
          <a:lstStyle/>
          <a:p>
            <a:r>
              <a:rPr lang="en-US" altLang="zh-TW" sz="3600" dirty="0" smtClean="0"/>
              <a:t>11/24 </a:t>
            </a:r>
            <a:r>
              <a:rPr lang="en-US" altLang="zh-TW" sz="3600" dirty="0" smtClean="0"/>
              <a:t>Referendum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96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Knn</a:t>
            </a:r>
            <a:r>
              <a:rPr lang="en-US" altLang="zh-TW" dirty="0" smtClean="0"/>
              <a:t>: Accuracy of three features(marriage, age, education)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Accuracy:58.958%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5" y="2319770"/>
            <a:ext cx="5292084" cy="23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582" y="0"/>
            <a:ext cx="10531764" cy="891454"/>
          </a:xfrm>
        </p:spPr>
        <p:txBody>
          <a:bodyPr/>
          <a:lstStyle/>
          <a:p>
            <a:r>
              <a:rPr lang="en-US" altLang="zh-TW" dirty="0" smtClean="0"/>
              <a:t>Conclusion of 13</a:t>
            </a:r>
            <a:r>
              <a:rPr lang="en-US" altLang="zh-TW" baseline="30000" dirty="0" smtClean="0"/>
              <a:t>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582" y="718125"/>
            <a:ext cx="11157527" cy="5768109"/>
          </a:xfrm>
        </p:spPr>
        <p:txBody>
          <a:bodyPr/>
          <a:lstStyle/>
          <a:p>
            <a:r>
              <a:rPr lang="en-US" altLang="zh-TW" dirty="0" smtClean="0"/>
              <a:t>Each one feature: not good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Total features: good, but not very well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Three features:</a:t>
            </a:r>
          </a:p>
          <a:p>
            <a:pPr marL="0" indent="0">
              <a:buNone/>
            </a:pPr>
            <a:r>
              <a:rPr lang="en-US" altLang="zh-TW" dirty="0" smtClean="0"/>
              <a:t>   best: </a:t>
            </a:r>
            <a:r>
              <a:rPr lang="en-US" altLang="zh-TW" dirty="0" smtClean="0"/>
              <a:t>marriage,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family, education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02395"/>
              </p:ext>
            </p:extLst>
          </p:nvPr>
        </p:nvGraphicFramePr>
        <p:xfrm>
          <a:off x="858983" y="1213196"/>
          <a:ext cx="812800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92898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78364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02254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61383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16317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67522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6783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</a:p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 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</a:t>
                      </a:r>
                    </a:p>
                    <a:p>
                      <a:r>
                        <a:rPr lang="en-US" altLang="zh-TW" dirty="0" smtClean="0"/>
                        <a:t>situation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House</a:t>
                      </a:r>
                      <a:r>
                        <a:rPr lang="en-US" altLang="zh-TW" baseline="0" dirty="0" smtClean="0"/>
                        <a:t>hold</a:t>
                      </a:r>
                    </a:p>
                    <a:p>
                      <a:r>
                        <a:rPr lang="en-US" altLang="zh-TW" baseline="0" dirty="0" smtClean="0"/>
                        <a:t>situation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Family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r>
                        <a:rPr lang="en-US" altLang="zh-TW" baseline="0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 </a:t>
                      </a:r>
                    </a:p>
                    <a:p>
                      <a:r>
                        <a:rPr lang="en-US" altLang="zh-TW" dirty="0" smtClean="0"/>
                        <a:t>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-0.00310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0.04347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0.10006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0.00498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0.02777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2809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30447"/>
              </p:ext>
            </p:extLst>
          </p:nvPr>
        </p:nvGraphicFramePr>
        <p:xfrm>
          <a:off x="858983" y="3225795"/>
          <a:ext cx="63176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842431673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3398582609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412022130"/>
                    </a:ext>
                  </a:extLst>
                </a:gridCol>
              </a:tblGrid>
              <a:tr h="447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Regression: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r2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tree: Accuracy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Knn</a:t>
                      </a:r>
                      <a:r>
                        <a:rPr lang="en-US" altLang="zh-TW" dirty="0" smtClean="0"/>
                        <a:t>: Accuracy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15056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0.24663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58.887%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56.602%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0164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80455"/>
              </p:ext>
            </p:extLst>
          </p:nvPr>
        </p:nvGraphicFramePr>
        <p:xfrm>
          <a:off x="3352802" y="4748874"/>
          <a:ext cx="785090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727">
                  <a:extLst>
                    <a:ext uri="{9D8B030D-6E8A-4147-A177-3AD203B41FA5}">
                      <a16:colId xmlns:a16="http://schemas.microsoft.com/office/drawing/2014/main" val="1688175466"/>
                    </a:ext>
                  </a:extLst>
                </a:gridCol>
                <a:gridCol w="1962727">
                  <a:extLst>
                    <a:ext uri="{9D8B030D-6E8A-4147-A177-3AD203B41FA5}">
                      <a16:colId xmlns:a16="http://schemas.microsoft.com/office/drawing/2014/main" val="3906705865"/>
                    </a:ext>
                  </a:extLst>
                </a:gridCol>
                <a:gridCol w="1962727">
                  <a:extLst>
                    <a:ext uri="{9D8B030D-6E8A-4147-A177-3AD203B41FA5}">
                      <a16:colId xmlns:a16="http://schemas.microsoft.com/office/drawing/2014/main" val="1447691862"/>
                    </a:ext>
                  </a:extLst>
                </a:gridCol>
                <a:gridCol w="1962727">
                  <a:extLst>
                    <a:ext uri="{9D8B030D-6E8A-4147-A177-3AD203B41FA5}">
                      <a16:colId xmlns:a16="http://schemas.microsoft.com/office/drawing/2014/main" val="4114930770"/>
                    </a:ext>
                  </a:extLst>
                </a:gridCol>
              </a:tblGrid>
              <a:tr h="5966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family,  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family, 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age, 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68150"/>
                  </a:ext>
                </a:extLst>
              </a:tr>
              <a:tr h="32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Regression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0.1820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31301"/>
                  </a:ext>
                </a:extLst>
              </a:tr>
              <a:tr h="32188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57.816%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56.174%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59.029%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50508"/>
                  </a:ext>
                </a:extLst>
              </a:tr>
              <a:tr h="32188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56.317%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57.031%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58.958%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7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9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648" y="2779776"/>
            <a:ext cx="11960352" cy="1243584"/>
          </a:xfrm>
        </p:spPr>
        <p:txBody>
          <a:bodyPr>
            <a:noAutofit/>
          </a:bodyPr>
          <a:lstStyle/>
          <a:p>
            <a:r>
              <a:rPr lang="en-US" altLang="zh-TW" sz="4800" dirty="0" smtClean="0"/>
              <a:t>10</a:t>
            </a:r>
            <a:r>
              <a:rPr lang="en-US" altLang="zh-TW" sz="4800" baseline="30000" dirty="0" smtClean="0"/>
              <a:t>th</a:t>
            </a:r>
            <a:r>
              <a:rPr lang="en-US" altLang="zh-TW" sz="4800" dirty="0" smtClean="0"/>
              <a:t> result (Homosexuality or Heterosexuality?)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008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301753"/>
            <a:ext cx="10951464" cy="1388936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each features</a:t>
            </a:r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11882"/>
              </p:ext>
            </p:extLst>
          </p:nvPr>
        </p:nvGraphicFramePr>
        <p:xfrm>
          <a:off x="1085088" y="3641850"/>
          <a:ext cx="10790521" cy="241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503">
                  <a:extLst>
                    <a:ext uri="{9D8B030D-6E8A-4147-A177-3AD203B41FA5}">
                      <a16:colId xmlns:a16="http://schemas.microsoft.com/office/drawing/2014/main" val="4227817565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1296115444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533608241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2250839011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567949796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672915096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1863833783"/>
                    </a:ext>
                  </a:extLst>
                </a:gridCol>
              </a:tblGrid>
              <a:tr h="12099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</a:p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 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</a:t>
                      </a:r>
                    </a:p>
                    <a:p>
                      <a:r>
                        <a:rPr lang="en-US" altLang="zh-TW" dirty="0" smtClean="0"/>
                        <a:t>situation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House</a:t>
                      </a:r>
                      <a:r>
                        <a:rPr lang="en-US" altLang="zh-TW" baseline="0" dirty="0" smtClean="0"/>
                        <a:t>hold</a:t>
                      </a:r>
                    </a:p>
                    <a:p>
                      <a:r>
                        <a:rPr lang="en-US" altLang="zh-TW" baseline="0" dirty="0" smtClean="0"/>
                        <a:t>situation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Family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r>
                        <a:rPr lang="en-US" altLang="zh-TW" baseline="0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 </a:t>
                      </a:r>
                    </a:p>
                    <a:p>
                      <a:r>
                        <a:rPr lang="en-US" altLang="zh-TW" dirty="0" smtClean="0"/>
                        <a:t>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1838"/>
                  </a:ext>
                </a:extLst>
              </a:tr>
              <a:tr h="12099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0.14915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-0.00914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0.15484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0.06844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18310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2340228"/>
            <a:ext cx="10659822" cy="7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928" y="1453896"/>
            <a:ext cx="10786872" cy="4723067"/>
          </a:xfrm>
        </p:spPr>
        <p:txBody>
          <a:bodyPr/>
          <a:lstStyle/>
          <a:p>
            <a:r>
              <a:rPr lang="en-US" altLang="zh-TW" dirty="0" smtClean="0"/>
              <a:t>Total number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884172"/>
            <a:ext cx="978535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5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4360" y="1426464"/>
            <a:ext cx="10759440" cy="4750499"/>
          </a:xfrm>
        </p:spPr>
        <p:txBody>
          <a:bodyPr/>
          <a:lstStyle/>
          <a:p>
            <a:r>
              <a:rPr lang="en-US" altLang="zh-TW" dirty="0" smtClean="0"/>
              <a:t>Education weights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" y="1911350"/>
            <a:ext cx="1005840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096" y="1298448"/>
            <a:ext cx="10585704" cy="4878515"/>
          </a:xfrm>
        </p:spPr>
        <p:txBody>
          <a:bodyPr/>
          <a:lstStyle/>
          <a:p>
            <a:r>
              <a:rPr lang="en-US" altLang="zh-TW" dirty="0" smtClean="0"/>
              <a:t>Marriage situation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" y="1765173"/>
            <a:ext cx="10033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5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328" y="1441577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House</a:t>
            </a:r>
            <a:r>
              <a:rPr lang="en-US" altLang="zh-TW" baseline="0" dirty="0" smtClean="0"/>
              <a:t>hold</a:t>
            </a:r>
            <a:r>
              <a:rPr lang="en-US" altLang="zh-TW" dirty="0" smtClean="0"/>
              <a:t> </a:t>
            </a:r>
            <a:r>
              <a:rPr lang="en-US" altLang="zh-TW" baseline="0" dirty="0" smtClean="0"/>
              <a:t>situation 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1968500"/>
            <a:ext cx="1003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904" y="156959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Family</a:t>
            </a:r>
            <a:r>
              <a:rPr lang="en-US" altLang="zh-TW" baseline="0" dirty="0" smtClean="0"/>
              <a:t> weights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2025650"/>
            <a:ext cx="9810750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75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4192" y="133184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Sex ratio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1778571"/>
            <a:ext cx="9867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Referendum result</a:t>
            </a:r>
          </a:p>
          <a:p>
            <a:r>
              <a:rPr lang="en-US" altLang="zh-TW" dirty="0" smtClean="0"/>
              <a:t>Number of people in a household</a:t>
            </a:r>
          </a:p>
          <a:p>
            <a:r>
              <a:rPr lang="en-US" altLang="zh-TW" dirty="0" smtClean="0"/>
              <a:t>Household situation</a:t>
            </a:r>
          </a:p>
          <a:p>
            <a:r>
              <a:rPr lang="en-US" altLang="zh-TW" dirty="0" smtClean="0"/>
              <a:t>Education level </a:t>
            </a:r>
          </a:p>
          <a:p>
            <a:r>
              <a:rPr lang="en-US" altLang="zh-TW" dirty="0" smtClean="0"/>
              <a:t>Marriage situation</a:t>
            </a:r>
          </a:p>
          <a:p>
            <a:r>
              <a:rPr lang="en-US" altLang="zh-TW" dirty="0" smtClean="0"/>
              <a:t>Population statistics(including total number, sex ratio, age)</a:t>
            </a:r>
          </a:p>
          <a:p>
            <a:r>
              <a:rPr lang="en-US" altLang="zh-TW" dirty="0" smtClean="0"/>
              <a:t>Unit : one village</a:t>
            </a:r>
          </a:p>
          <a:p>
            <a:endParaRPr lang="en-US" altLang="zh-TW" dirty="0"/>
          </a:p>
          <a:p>
            <a:r>
              <a:rPr lang="en-US" altLang="zh-TW" dirty="0" smtClean="0"/>
              <a:t>Data source: Central Election Commission, </a:t>
            </a:r>
            <a:r>
              <a:rPr lang="en-US" altLang="zh-TW" dirty="0"/>
              <a:t>Ministry of the </a:t>
            </a:r>
            <a:r>
              <a:rPr lang="en-US" altLang="zh-TW" dirty="0" smtClean="0"/>
              <a:t>Interior                     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318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48" y="283465"/>
            <a:ext cx="10969752" cy="140722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048" y="138671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Age weights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" y="1813306"/>
            <a:ext cx="10058400" cy="49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504" y="406334"/>
            <a:ext cx="10750296" cy="1284354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total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R2:0.43235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19" y="2367914"/>
            <a:ext cx="6576990" cy="1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3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7472" y="301753"/>
            <a:ext cx="11006328" cy="1388936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total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 70.193%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4" y="2352293"/>
            <a:ext cx="3935857" cy="2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9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63091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2 of three features(total, education, sex ratio)</a:t>
            </a:r>
          </a:p>
          <a:p>
            <a:pPr marL="0" indent="0">
              <a:buNone/>
            </a:pPr>
            <a:r>
              <a:rPr lang="en-US" altLang="zh-TW" dirty="0" smtClean="0"/>
              <a:t>   (R2 top three)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R2:0.484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3068828"/>
            <a:ext cx="6854792" cy="21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93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1390523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</a:t>
            </a:r>
            <a:r>
              <a:rPr lang="en-US" altLang="zh-TW" dirty="0"/>
              <a:t>t</a:t>
            </a:r>
            <a:r>
              <a:rPr lang="en-US" altLang="zh-TW" dirty="0" smtClean="0"/>
              <a:t>otal, education, </a:t>
            </a:r>
            <a:r>
              <a:rPr lang="en-US" altLang="zh-TW" dirty="0"/>
              <a:t>s</a:t>
            </a:r>
            <a:r>
              <a:rPr lang="en-US" altLang="zh-TW" dirty="0" smtClean="0"/>
              <a:t>ex ratio)</a:t>
            </a:r>
          </a:p>
          <a:p>
            <a:pPr marL="0" indent="0">
              <a:buNone/>
            </a:pPr>
            <a:r>
              <a:rPr lang="en-US" altLang="zh-TW" dirty="0" smtClean="0"/>
              <a:t>   (R2 top three)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Accuracy:68.094%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3" y="2930652"/>
            <a:ext cx="4743120" cy="24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5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1262507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age, education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R2:0.4675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68" y="2371216"/>
            <a:ext cx="6240120" cy="24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3824" cy="1326515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features(marriage, age, education)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Accuracy:70.706%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88" y="2281428"/>
            <a:ext cx="4901794" cy="2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2384" cy="1299083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age, total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R2:0.40734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2" y="2366010"/>
            <a:ext cx="6749186" cy="24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2384" cy="1372235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features(marriage, age, total)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Accuracy:64.982%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18" y="2306828"/>
            <a:ext cx="5045985" cy="25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7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2384" cy="1299083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three features(marriage</a:t>
            </a:r>
            <a:r>
              <a:rPr lang="en-US" altLang="zh-TW" dirty="0" smtClean="0"/>
              <a:t>, age, sex ratio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R2:0.42013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401442"/>
            <a:ext cx="5620720" cy="22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1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" y="1432070"/>
            <a:ext cx="6784086" cy="38141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6" y="10650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Data process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18" y="1432070"/>
            <a:ext cx="8576400" cy="4821870"/>
          </a:xfrm>
        </p:spPr>
      </p:pic>
    </p:spTree>
    <p:extLst>
      <p:ext uri="{BB962C8B-B14F-4D97-AF65-F5344CB8AC3E}">
        <p14:creationId xmlns:p14="http://schemas.microsoft.com/office/powerpoint/2010/main" val="806310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2384" cy="1372235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(Homosexuality or Heterosexuality?)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tree: Accuracy of three features(marriage, age, sex ratio)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Accuracy:67.109%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38" y="2350516"/>
            <a:ext cx="4951095" cy="23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3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582" y="0"/>
            <a:ext cx="10531764" cy="891454"/>
          </a:xfrm>
        </p:spPr>
        <p:txBody>
          <a:bodyPr/>
          <a:lstStyle/>
          <a:p>
            <a:r>
              <a:rPr lang="en-US" altLang="zh-TW" dirty="0" smtClean="0"/>
              <a:t>Conclusion of 10</a:t>
            </a:r>
            <a:r>
              <a:rPr lang="en-US" altLang="zh-TW" baseline="30000" dirty="0" smtClean="0"/>
              <a:t>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582" y="718125"/>
            <a:ext cx="11157527" cy="5768109"/>
          </a:xfrm>
        </p:spPr>
        <p:txBody>
          <a:bodyPr/>
          <a:lstStyle/>
          <a:p>
            <a:r>
              <a:rPr lang="en-US" altLang="zh-TW" dirty="0" smtClean="0"/>
              <a:t>Total features: good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Three features:</a:t>
            </a:r>
          </a:p>
          <a:p>
            <a:pPr marL="0" indent="0">
              <a:buNone/>
            </a:pPr>
            <a:r>
              <a:rPr lang="en-US" altLang="zh-TW" dirty="0" smtClean="0"/>
              <a:t>   best: </a:t>
            </a:r>
            <a:r>
              <a:rPr lang="en-US" altLang="zh-TW" dirty="0" smtClean="0"/>
              <a:t>marriage,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family, education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63727"/>
              </p:ext>
            </p:extLst>
          </p:nvPr>
        </p:nvGraphicFramePr>
        <p:xfrm>
          <a:off x="724408" y="1238737"/>
          <a:ext cx="7011416" cy="140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708">
                  <a:extLst>
                    <a:ext uri="{9D8B030D-6E8A-4147-A177-3AD203B41FA5}">
                      <a16:colId xmlns:a16="http://schemas.microsoft.com/office/drawing/2014/main" val="474991481"/>
                    </a:ext>
                  </a:extLst>
                </a:gridCol>
                <a:gridCol w="3505708">
                  <a:extLst>
                    <a:ext uri="{9D8B030D-6E8A-4147-A177-3AD203B41FA5}">
                      <a16:colId xmlns:a16="http://schemas.microsoft.com/office/drawing/2014/main" val="2174983691"/>
                    </a:ext>
                  </a:extLst>
                </a:gridCol>
              </a:tblGrid>
              <a:tr h="70193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Regression: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r2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tree: Accuracy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3154"/>
                  </a:ext>
                </a:extLst>
              </a:tr>
              <a:tr h="70193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70.193%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4248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12499"/>
              </p:ext>
            </p:extLst>
          </p:nvPr>
        </p:nvGraphicFramePr>
        <p:xfrm>
          <a:off x="3482109" y="3132584"/>
          <a:ext cx="8128000" cy="335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3114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03616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63423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4317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90776"/>
                    </a:ext>
                  </a:extLst>
                </a:gridCol>
              </a:tblGrid>
              <a:tr h="11178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total, education, sex 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age, 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age, 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marriage, age, sex ratio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34771"/>
                  </a:ext>
                </a:extLst>
              </a:tr>
              <a:tr h="1117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Regression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0.484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0.4675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0.40734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0.42013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66658"/>
                  </a:ext>
                </a:extLst>
              </a:tr>
              <a:tr h="11178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68.094%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70.706%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64.982%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67.109%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5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88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3803069"/>
            <a:ext cx="6211824" cy="30549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582" y="0"/>
            <a:ext cx="10531764" cy="891454"/>
          </a:xfrm>
        </p:spPr>
        <p:txBody>
          <a:bodyPr/>
          <a:lstStyle/>
          <a:p>
            <a:r>
              <a:rPr lang="en-US" altLang="zh-TW" dirty="0" smtClean="0"/>
              <a:t>Conclusion of 13</a:t>
            </a:r>
            <a:r>
              <a:rPr lang="en-US" altLang="zh-TW" baseline="30000" dirty="0" smtClean="0"/>
              <a:t>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9743" y="637954"/>
            <a:ext cx="11151154" cy="5655243"/>
          </a:xfrm>
        </p:spPr>
        <p:txBody>
          <a:bodyPr/>
          <a:lstStyle/>
          <a:p>
            <a:r>
              <a:rPr lang="en-US" altLang="zh-TW" dirty="0" smtClean="0"/>
              <a:t>Each one feature: </a:t>
            </a:r>
          </a:p>
          <a:p>
            <a:r>
              <a:rPr lang="en-US" altLang="zh-TW" dirty="0" smtClean="0"/>
              <a:t>Top three: </a:t>
            </a:r>
            <a:r>
              <a:rPr lang="en-US" altLang="zh-TW" dirty="0" smtClean="0"/>
              <a:t>Education weights, Sex ratio, Total number</a:t>
            </a:r>
          </a:p>
          <a:p>
            <a:r>
              <a:rPr lang="en-US" altLang="zh-TW" dirty="0" smtClean="0"/>
              <a:t>Best: Education weights has large influence </a:t>
            </a:r>
            <a:endParaRPr lang="zh-TW" altLang="en-US" dirty="0" smtClean="0"/>
          </a:p>
          <a:p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395"/>
              </p:ext>
            </p:extLst>
          </p:nvPr>
        </p:nvGraphicFramePr>
        <p:xfrm>
          <a:off x="834136" y="2111591"/>
          <a:ext cx="8419593" cy="179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99">
                  <a:extLst>
                    <a:ext uri="{9D8B030D-6E8A-4147-A177-3AD203B41FA5}">
                      <a16:colId xmlns:a16="http://schemas.microsoft.com/office/drawing/2014/main" val="4154635273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2438067834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2383722691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2611084974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1908580085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2736986554"/>
                    </a:ext>
                  </a:extLst>
                </a:gridCol>
                <a:gridCol w="1202799">
                  <a:extLst>
                    <a:ext uri="{9D8B030D-6E8A-4147-A177-3AD203B41FA5}">
                      <a16:colId xmlns:a16="http://schemas.microsoft.com/office/drawing/2014/main" val="2049839128"/>
                    </a:ext>
                  </a:extLst>
                </a:gridCol>
              </a:tblGrid>
              <a:tr h="12505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</a:p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Education 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</a:t>
                      </a:r>
                    </a:p>
                    <a:p>
                      <a:r>
                        <a:rPr lang="en-US" altLang="zh-TW" dirty="0" smtClean="0"/>
                        <a:t>situation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House</a:t>
                      </a:r>
                      <a:r>
                        <a:rPr lang="en-US" altLang="zh-TW" baseline="0" dirty="0" smtClean="0"/>
                        <a:t>hold</a:t>
                      </a:r>
                    </a:p>
                    <a:p>
                      <a:r>
                        <a:rPr lang="en-US" altLang="zh-TW" baseline="0" dirty="0" smtClean="0"/>
                        <a:t>situation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Family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r>
                        <a:rPr lang="en-US" altLang="zh-TW" baseline="0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 </a:t>
                      </a:r>
                    </a:p>
                    <a:p>
                      <a:r>
                        <a:rPr lang="en-US" altLang="zh-TW" dirty="0" smtClean="0"/>
                        <a:t>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01865"/>
                  </a:ext>
                </a:extLst>
              </a:tr>
              <a:tr h="5416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0.50167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0.14915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-0.00914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0.15484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0.06844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0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56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4088" y="1527048"/>
            <a:ext cx="10649712" cy="4649915"/>
          </a:xfrm>
        </p:spPr>
        <p:txBody>
          <a:bodyPr/>
          <a:lstStyle/>
          <a:p>
            <a:r>
              <a:rPr lang="en-US" altLang="zh-TW" dirty="0" smtClean="0"/>
              <a:t>Finding some amazing results</a:t>
            </a:r>
          </a:p>
          <a:p>
            <a:r>
              <a:rPr lang="en-US" altLang="zh-TW" dirty="0" smtClean="0"/>
              <a:t>Results could be used in some social research or political analysis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876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416" y="2670048"/>
            <a:ext cx="10241280" cy="1755648"/>
          </a:xfrm>
        </p:spPr>
        <p:txBody>
          <a:bodyPr>
            <a:normAutofit/>
          </a:bodyPr>
          <a:lstStyle/>
          <a:p>
            <a:r>
              <a:rPr lang="en-US" altLang="zh-TW" sz="9600" dirty="0" smtClean="0"/>
              <a:t>Thanks for listening  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9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037" y="1551709"/>
            <a:ext cx="11039764" cy="501534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Target:</a:t>
            </a:r>
            <a:r>
              <a:rPr lang="zh-TW" altLang="en-US" dirty="0" smtClean="0"/>
              <a:t> </a:t>
            </a:r>
            <a:r>
              <a:rPr lang="en-US" altLang="zh-TW" dirty="0" smtClean="0"/>
              <a:t>agree ratio(10</a:t>
            </a:r>
            <a:r>
              <a:rPr lang="en-US" altLang="zh-TW" baseline="30000" dirty="0" smtClean="0"/>
              <a:t>th  </a:t>
            </a:r>
            <a:r>
              <a:rPr lang="en-US" altLang="zh-TW" dirty="0" smtClean="0"/>
              <a:t>,  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Features: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Total number of people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Sex ratio(number of boys / number of girls)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Weights of age(average age)</a:t>
            </a:r>
          </a:p>
          <a:p>
            <a:pPr marL="0" indent="0">
              <a:buNone/>
            </a:pPr>
            <a:r>
              <a:rPr lang="en-US" altLang="zh-TW" dirty="0" smtClean="0"/>
              <a:t>    Marriage situation(</a:t>
            </a:r>
            <a:r>
              <a:rPr lang="en-US" altLang="zh-TW" dirty="0" smtClean="0"/>
              <a:t>married / single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 W</a:t>
            </a:r>
            <a:r>
              <a:rPr lang="en-US" altLang="zh-TW" dirty="0" smtClean="0"/>
              <a:t>eights of education (</a:t>
            </a:r>
            <a:r>
              <a:rPr lang="en-US" altLang="zh-TW" dirty="0" smtClean="0"/>
              <a:t>average </a:t>
            </a:r>
            <a:r>
              <a:rPr lang="en-US" altLang="zh-TW" dirty="0"/>
              <a:t>e</a:t>
            </a:r>
            <a:r>
              <a:rPr lang="en-US" altLang="zh-TW" dirty="0" smtClean="0"/>
              <a:t>ducation level 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/>
              <a:t>Household situation( ordinary / single)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Weights of family(Average </a:t>
            </a:r>
            <a:r>
              <a:rPr lang="en-US" altLang="zh-TW" dirty="0"/>
              <a:t>n</a:t>
            </a:r>
            <a:r>
              <a:rPr lang="en-US" altLang="zh-TW" dirty="0" smtClean="0"/>
              <a:t>umber of people in a household)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024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Models used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</a:p>
          <a:p>
            <a:r>
              <a:rPr lang="en-US" altLang="zh-TW" dirty="0" err="1" smtClean="0"/>
              <a:t>Knn</a:t>
            </a:r>
            <a:endParaRPr lang="en-US" altLang="zh-TW" dirty="0" smtClean="0"/>
          </a:p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92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7592" y="2916936"/>
            <a:ext cx="9902952" cy="1243584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13</a:t>
            </a:r>
            <a:r>
              <a:rPr lang="en-US" altLang="zh-TW" sz="4800" baseline="30000" dirty="0" smtClean="0"/>
              <a:t>th</a:t>
            </a:r>
            <a:r>
              <a:rPr lang="en-US" altLang="zh-TW" sz="4800" dirty="0" smtClean="0"/>
              <a:t> result (Taiwan or Chinese Taipei?)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33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each features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6" y="2372879"/>
            <a:ext cx="6912040" cy="184813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5080"/>
              </p:ext>
            </p:extLst>
          </p:nvPr>
        </p:nvGraphicFramePr>
        <p:xfrm>
          <a:off x="939658" y="4221018"/>
          <a:ext cx="10790521" cy="241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503">
                  <a:extLst>
                    <a:ext uri="{9D8B030D-6E8A-4147-A177-3AD203B41FA5}">
                      <a16:colId xmlns:a16="http://schemas.microsoft.com/office/drawing/2014/main" val="4227817565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1296115444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533608241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2250839011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567949796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672915096"/>
                    </a:ext>
                  </a:extLst>
                </a:gridCol>
                <a:gridCol w="1541503">
                  <a:extLst>
                    <a:ext uri="{9D8B030D-6E8A-4147-A177-3AD203B41FA5}">
                      <a16:colId xmlns:a16="http://schemas.microsoft.com/office/drawing/2014/main" val="1863833783"/>
                    </a:ext>
                  </a:extLst>
                </a:gridCol>
              </a:tblGrid>
              <a:tr h="12099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</a:p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 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Marriage</a:t>
                      </a:r>
                    </a:p>
                    <a:p>
                      <a:r>
                        <a:rPr lang="en-US" altLang="zh-TW" dirty="0" smtClean="0"/>
                        <a:t>situation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House</a:t>
                      </a:r>
                      <a:r>
                        <a:rPr lang="en-US" altLang="zh-TW" baseline="0" dirty="0" smtClean="0"/>
                        <a:t>hold</a:t>
                      </a:r>
                    </a:p>
                    <a:p>
                      <a:r>
                        <a:rPr lang="en-US" altLang="zh-TW" baseline="0" dirty="0" smtClean="0"/>
                        <a:t>situation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Family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r>
                        <a:rPr lang="en-US" altLang="zh-TW" baseline="0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 </a:t>
                      </a:r>
                    </a:p>
                    <a:p>
                      <a:r>
                        <a:rPr lang="en-US" altLang="zh-TW" dirty="0" smtClean="0"/>
                        <a:t>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</a:p>
                    <a:p>
                      <a:r>
                        <a:rPr lang="en-US" altLang="zh-TW" dirty="0" smtClean="0"/>
                        <a:t>weights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1838"/>
                  </a:ext>
                </a:extLst>
              </a:tr>
              <a:tr h="12099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-0.00310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0.04347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0.10006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0.00498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-0.00015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0.02777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1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2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result (Taiwan or Chinese Taipei?)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r2 of total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R2:0.24663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26552"/>
            <a:ext cx="4725024" cy="17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978</Words>
  <Application>Microsoft Office PowerPoint</Application>
  <PresentationFormat>寬螢幕</PresentationFormat>
  <Paragraphs>389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Office 佈景主題</vt:lpstr>
      <vt:lpstr>Referendum Analysis</vt:lpstr>
      <vt:lpstr>Motivation</vt:lpstr>
      <vt:lpstr>Data set</vt:lpstr>
      <vt:lpstr>Data process</vt:lpstr>
      <vt:lpstr>Definition of features</vt:lpstr>
      <vt:lpstr>Models used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13th result (Taiwan or Chinese Taipei?)</vt:lpstr>
      <vt:lpstr>Conclusion of 13th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10th result (Homosexuality or Heterosexuality?)</vt:lpstr>
      <vt:lpstr>Conclusion of 10th</vt:lpstr>
      <vt:lpstr>Conclusion of 13th</vt:lpstr>
      <vt:lpstr>Conclusion</vt:lpstr>
      <vt:lpstr>Thanks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Referendum Analysis</dc:title>
  <dc:creator>Jason</dc:creator>
  <cp:lastModifiedBy>Jason</cp:lastModifiedBy>
  <cp:revision>13</cp:revision>
  <dcterms:created xsi:type="dcterms:W3CDTF">2018-12-20T18:53:20Z</dcterms:created>
  <dcterms:modified xsi:type="dcterms:W3CDTF">2018-12-20T20:44:02Z</dcterms:modified>
</cp:coreProperties>
</file>