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817" r:id="rId2"/>
  </p:sldMasterIdLst>
  <p:notesMasterIdLst>
    <p:notesMasterId r:id="rId100"/>
  </p:notesMasterIdLst>
  <p:handoutMasterIdLst>
    <p:handoutMasterId r:id="rId101"/>
  </p:handoutMasterIdLst>
  <p:sldIdLst>
    <p:sldId id="405" r:id="rId3"/>
    <p:sldId id="300" r:id="rId4"/>
    <p:sldId id="383" r:id="rId5"/>
    <p:sldId id="384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64" r:id="rId15"/>
    <p:sldId id="365" r:id="rId16"/>
    <p:sldId id="366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86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67" r:id="rId36"/>
    <p:sldId id="368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69" r:id="rId46"/>
    <p:sldId id="370" r:id="rId47"/>
    <p:sldId id="335" r:id="rId48"/>
    <p:sldId id="336" r:id="rId49"/>
    <p:sldId id="337" r:id="rId50"/>
    <p:sldId id="338" r:id="rId51"/>
    <p:sldId id="339" r:id="rId52"/>
    <p:sldId id="372" r:id="rId53"/>
    <p:sldId id="373" r:id="rId54"/>
    <p:sldId id="374" r:id="rId55"/>
    <p:sldId id="375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87" r:id="rId68"/>
    <p:sldId id="376" r:id="rId69"/>
    <p:sldId id="378" r:id="rId70"/>
    <p:sldId id="351" r:id="rId71"/>
    <p:sldId id="352" r:id="rId72"/>
    <p:sldId id="411" r:id="rId73"/>
    <p:sldId id="412" r:id="rId74"/>
    <p:sldId id="353" r:id="rId75"/>
    <p:sldId id="385" r:id="rId76"/>
    <p:sldId id="354" r:id="rId77"/>
    <p:sldId id="355" r:id="rId78"/>
    <p:sldId id="356" r:id="rId79"/>
    <p:sldId id="357" r:id="rId80"/>
    <p:sldId id="358" r:id="rId81"/>
    <p:sldId id="359" r:id="rId82"/>
    <p:sldId id="379" r:id="rId83"/>
    <p:sldId id="380" r:id="rId84"/>
    <p:sldId id="388" r:id="rId85"/>
    <p:sldId id="360" r:id="rId86"/>
    <p:sldId id="361" r:id="rId87"/>
    <p:sldId id="362" r:id="rId88"/>
    <p:sldId id="389" r:id="rId89"/>
    <p:sldId id="390" r:id="rId90"/>
    <p:sldId id="391" r:id="rId91"/>
    <p:sldId id="397" r:id="rId92"/>
    <p:sldId id="410" r:id="rId93"/>
    <p:sldId id="407" r:id="rId94"/>
    <p:sldId id="408" r:id="rId95"/>
    <p:sldId id="409" r:id="rId96"/>
    <p:sldId id="404" r:id="rId97"/>
    <p:sldId id="363" r:id="rId98"/>
    <p:sldId id="406" r:id="rId9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48" autoAdjust="0"/>
  </p:normalViewPr>
  <p:slideViewPr>
    <p:cSldViewPr snapToObjects="1">
      <p:cViewPr varScale="1">
        <p:scale>
          <a:sx n="138" d="100"/>
          <a:sy n="138" d="100"/>
        </p:scale>
        <p:origin x="1536" y="8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29A1AA7-705C-46D1-B4FF-2B87799F697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339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C834F7A-6347-4F10-BEF6-D4D611ADBF9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200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AA4991-53D6-4F76-9635-51B7AE77C935}" type="slidenum">
              <a:rPr lang="en-CA" altLang="en-US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99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089D1B-8F3D-4D65-B9B4-20FD27E4C4A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3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5447F9-02DF-441A-BF08-CCFC0BD2568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8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57D1EE-B615-43B2-9818-1F249F4E6FC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4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126729-A5DB-44C6-83D7-02B5732675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69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F190B2-BD32-4D8D-953E-B030B853A08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2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1A005F-B4AA-41B8-A171-0C377987A0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71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58E721-8E32-4BED-BA8F-B1800D88AF8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2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A3A694-11F0-4B9E-AB27-1DCAEEC91C5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95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3D8A94-B13E-40CA-8578-C92C9A6D563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38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863DD4-D0DD-4102-B4C7-E4A43BE39E4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3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E9ACCA-C204-489A-8C71-52C910C31D7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04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E72E36-9188-489C-B076-07135934A26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75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127BA-C17B-405A-9740-48C1785DDAE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61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BFAE62-678D-472D-B782-2BE64B555C6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72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AD0DDF-7B95-4F5B-9BD6-A26836496DF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9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072A4E-2467-46E5-BAC8-E75EA11BC7D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23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7E9B80-5423-4753-A0F9-0AD328F459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11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B554AA-739D-45CF-BF44-E623AC63800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72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1A4119-3D0E-43D0-AFDE-8360EDBA150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15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3FFA69-CE73-4E0F-A16B-44CB4800989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9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A0872C-2AD5-4C7A-B8A7-A1C78FA1181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0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93086C-C72A-4125-9EA4-144F1327137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48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D24034-9C06-44FB-82E1-3F1970BE4B2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59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B2DE31-8B35-48F4-B1BE-50D83D0ADC5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27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F39F7C-FBA6-44F1-B572-42BE2085547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95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8E4EE9-03EE-4257-B8A9-72AE68D26EA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707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535362-CD18-4E93-ADA6-1589C4A6E07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23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8263C0-B551-4F98-B5C5-038BE40C98A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73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A8D35C-C76B-42D8-870A-BB9008E8865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3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1B159C-E9D4-4EF9-B26E-4392144B624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49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301A4C-DEFA-4CDB-AABF-CDA83B2EA1E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3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568E71-211C-49D0-B77F-F2687098B48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AEA514-6AF3-4CC4-A5FB-09E344BB91F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5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B35B04-778C-4F2C-AC3C-4959931A438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836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D8F1CF-5061-42B0-BC88-3ABEF8E7F7A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79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666B76-FED8-401C-B98C-9B340711D6B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507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FAB102-475D-45C3-9FC1-6A8DF26A35F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917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BEDCE-1B72-4D62-A134-62B5CFDFC67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052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70BB6C-942B-479C-9752-7D7096418FC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024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622419-C2F3-4AF3-842A-D20AC3D3692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726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94A68-7994-419C-9950-2D58B18E776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70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6DC289-9054-4763-A5DF-F17A363F655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648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0FB2E5-3983-425B-A4CD-64A5D800DC0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9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D9CD4E-3011-48A9-A43E-990B4D04B94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169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85288C-E2B1-458A-9FCB-DA94563B81F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449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6A2F2F-8E89-4452-BD11-298A3C1207C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237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F2022F-7832-4F2B-A6DC-78E1DE8C1EB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706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978BF6-7BCE-4254-ABFF-B6D5DA43257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424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A08377-5513-4F47-84BE-AE4718A8AF0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72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D2EF65-6A2B-47F3-BFE3-DB5E9138065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141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58CB37-BD64-49A4-8DF6-A03BE74F30E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158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37AC0B-70E1-43B7-8867-17A6B7096BF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907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5F651D-9021-4619-A9E0-640AF406857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158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C40E46-01D1-4287-89A0-E71C7937EB7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3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1E5C9B-ED90-4526-892F-579C80A19B2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118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D8803-219D-4346-955A-66D12CF13EB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939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4A8980-4ACE-4017-8C63-F302AC2915C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897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48EAC7-DE1E-4853-B9AE-F7CE1687A5D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046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4FCBF5-E987-4FE3-AFA6-1882FDD8628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927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6337B5-0E16-4206-8D6F-A9FC6C86128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624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CD6244-12DD-4216-B64D-7EB6077ADCD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14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6972E3-DD58-4C9F-8AF9-141064F2D30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978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945B7-E309-40A7-B476-5FCA4EE63B0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077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FE6ACA-8D57-447B-9A2A-CFD93E4D2D4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517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A02059-C94F-4BD3-9AF9-E56538A4BA3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2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16EA43-D378-438A-91AD-3EBEEC6C6D7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13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1EEBD9-BAD4-499B-9995-BD12FB13E97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431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22BD1C-F627-403F-9AB0-D515CD086DE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884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424D03-4DD3-4966-A70D-6DAB47182A4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985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E4138A-3EC2-4124-A35E-127A17E7C91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557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7BE7F6-5694-4613-9033-D1529AEAC45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471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0A97A6-54DF-42BB-8568-A15192CF6BC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711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177200-D7F6-4280-9842-7F864878FA9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446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B35055-8428-451F-9A67-E023AE9F709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968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2E93C8-8D09-4B68-95D7-09BF6CA7515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286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6971A1-6220-474C-A45F-F09756A4C99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4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0121A5-937E-4858-8D9B-17455F6B228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667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657783-0438-4BC1-9165-130678C4B99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702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50034C-7CE7-4DEA-8997-DD351B0042A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891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440305-4C13-4AAF-9677-D124426FCB7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289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373627-F764-4D03-AFCC-934E1C0195C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3614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FF8988-97C1-4A94-AD2D-98595867B52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521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C59929-6210-4085-A42B-A8CACADBA94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724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029881-B35F-4B28-9354-ED603F1C78D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397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115AF9-03EA-4769-A989-740BA08D561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157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5FFFD8-6309-459B-BC92-82EA78B93D4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1388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FDC37F-B894-477C-AF6E-C362F121445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2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B6D7F-E634-4DF0-ACF1-575BD4BCBC8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350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A9AAD0-3CC2-439C-9D32-134B96035E8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877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2F2A9D-B5C7-40D1-9E84-251CA10B86C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137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17BA86-6A0A-46C6-90AC-1C595068F12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3266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AB4927-58F0-403D-814E-6EEBB3ED0EFC}" type="slidenum">
              <a:rPr lang="en-CA" altLang="en-US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45827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C670EDDC-4B22-4520-9093-54128FE23A4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9918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4A08EC2-955C-42E7-A441-D61F91EC316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18476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9E1-EDE8-4051-ADFF-D199BA62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68EE9053-8113-4CFE-82F7-574F1CD8E891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67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657BDA29-2CB6-400B-947A-89113630081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38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EC9AE99E-C05D-4EB9-AF17-C1BCCB281E8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4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37B6B3CC-BC1B-46DD-9031-0C5E730A0BD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283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2525A57-A8F9-4066-8706-AB168D13513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837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BDD5365D-ECB1-4D90-9757-D69F914E83A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749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EA349205-FE57-4C75-86CB-D9F2FE94961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9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8EE9053-8113-4CFE-82F7-574F1CD8E89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51117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FEA36D58-6362-4544-9C5F-CB169F1E485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359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C670EDDC-4B22-4520-9093-54128FE23A4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528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74A08EC2-955C-42E7-A441-D61F91EC316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1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57BDA29-2CB6-400B-947A-89113630081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895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EC9AE99E-C05D-4EB9-AF17-C1BCCB281E8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33774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7B6B3CC-BC1B-46DD-9031-0C5E730A0BD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5898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2525A57-A8F9-4066-8706-AB168D13513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90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DD5365D-ECB1-4D90-9757-D69F914E83A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04491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EA349205-FE57-4C75-86CB-D9F2FE94961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1526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EA36D58-6362-4544-9C5F-CB169F1E485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242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BFA306A1-035F-404B-A63B-9EFAA564828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7E5B-8D46-408A-B22F-D269B2CBF28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BFA306A1-035F-404B-A63B-9EFAA564828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85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6195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Structure Value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/>
              <a:t>The Structure Value</a:t>
            </a:r>
          </a:p>
          <a:p>
            <a:pPr lvl="1" eaLnBrk="1" hangingPunct="1"/>
            <a:r>
              <a:rPr lang="en-US" altLang="en-US"/>
              <a:t>Consists of the values of the member variables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 value of an object of type CDAccount</a:t>
            </a:r>
          </a:p>
          <a:p>
            <a:pPr lvl="1" eaLnBrk="1" hangingPunct="1"/>
            <a:r>
              <a:rPr lang="en-US" altLang="en-US"/>
              <a:t>Consists of the values of the member variables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		balance</a:t>
            </a:r>
            <a:br>
              <a:rPr lang="en-US" altLang="en-US"/>
            </a:br>
            <a:r>
              <a:rPr lang="en-US" altLang="en-US"/>
              <a:t> 				interest_rate</a:t>
            </a:r>
            <a:br>
              <a:rPr lang="en-US" altLang="en-US"/>
            </a:br>
            <a:r>
              <a:rPr lang="en-US" altLang="en-US"/>
              <a:t>				term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445946D4-A51D-42BD-8EE9-E3898FEED34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Member 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Member variables are specific to the </a:t>
            </a:r>
            <a:br>
              <a:rPr lang="en-US" altLang="en-US" sz="2400"/>
            </a:br>
            <a:r>
              <a:rPr lang="en-US" altLang="en-US" sz="2400"/>
              <a:t>structure variable in which they are declared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Syntax to specify a member variable:</a:t>
            </a:r>
            <a:br>
              <a:rPr lang="en-US" altLang="en-US" sz="2400"/>
            </a:br>
            <a:r>
              <a:rPr lang="en-US" altLang="en-US" sz="2400"/>
              <a:t> Structure_Variable_Name . Member_Variable_Name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Given the declaration:</a:t>
            </a:r>
            <a:br>
              <a:rPr lang="en-US" altLang="en-US" sz="2400"/>
            </a:br>
            <a:r>
              <a:rPr lang="en-US" altLang="en-US" sz="2400"/>
              <a:t> 		CDAccount  my_account, your_account;</a:t>
            </a:r>
            <a:br>
              <a:rPr lang="en-US" altLang="en-US" sz="2400"/>
            </a:br>
            <a:endParaRPr lang="en-US" altLang="en-US" sz="240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 the dot operator to specify a member variable</a:t>
            </a:r>
            <a:br>
              <a:rPr lang="en-US" altLang="en-US" sz="2000"/>
            </a:br>
            <a:r>
              <a:rPr lang="en-US" altLang="en-US" sz="2000"/>
              <a:t>		my_account.balance</a:t>
            </a:r>
            <a:br>
              <a:rPr lang="en-US" altLang="en-US" sz="2000"/>
            </a:br>
            <a:r>
              <a:rPr lang="en-US" altLang="en-US" sz="2000"/>
              <a:t> 		my_account.interest_rate</a:t>
            </a:r>
            <a:br>
              <a:rPr lang="en-US" altLang="en-US" sz="2000"/>
            </a:br>
            <a:r>
              <a:rPr lang="en-US" altLang="en-US" sz="2000"/>
              <a:t>		my_account.term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5DB4D2D5-4071-4DFF-9908-93BC644D49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Member Variables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Member variables can be used just as any other</a:t>
            </a:r>
            <a:br>
              <a:rPr lang="en-US" sz="2400" dirty="0"/>
            </a:br>
            <a:r>
              <a:rPr lang="en-US" sz="2400" dirty="0"/>
              <a:t>variable of the same type</a:t>
            </a:r>
          </a:p>
          <a:p>
            <a:pPr lvl="1" eaLnBrk="1" hangingPunct="1">
              <a:defRPr/>
            </a:pPr>
            <a:r>
              <a:rPr lang="en-US" sz="2400" dirty="0" err="1"/>
              <a:t>my_account.balance</a:t>
            </a:r>
            <a:r>
              <a:rPr lang="en-US" sz="2400" dirty="0"/>
              <a:t> = 1000;</a:t>
            </a:r>
            <a:br>
              <a:rPr lang="en-US" sz="2400" dirty="0"/>
            </a:br>
            <a:r>
              <a:rPr lang="en-US" sz="2400" dirty="0" err="1"/>
              <a:t>your_account.balance</a:t>
            </a:r>
            <a:r>
              <a:rPr lang="en-US" sz="2400" dirty="0"/>
              <a:t> = 2500;</a:t>
            </a:r>
          </a:p>
          <a:p>
            <a:pPr lvl="2" eaLnBrk="1" hangingPunct="1">
              <a:defRPr/>
            </a:pPr>
            <a:r>
              <a:rPr lang="en-US" sz="2000" dirty="0"/>
              <a:t>Notice that </a:t>
            </a:r>
            <a:r>
              <a:rPr lang="en-US" sz="2000" dirty="0" err="1"/>
              <a:t>my_account.balance</a:t>
            </a:r>
            <a:r>
              <a:rPr lang="en-US" sz="2000" dirty="0"/>
              <a:t> and </a:t>
            </a:r>
            <a:r>
              <a:rPr lang="en-US" sz="2000" dirty="0" err="1"/>
              <a:t>your_account.balance</a:t>
            </a:r>
            <a:br>
              <a:rPr lang="en-US" sz="2000" dirty="0"/>
            </a:br>
            <a:r>
              <a:rPr lang="en-US" sz="2000" dirty="0"/>
              <a:t> are different variables!</a:t>
            </a:r>
          </a:p>
          <a:p>
            <a:pPr lvl="1" eaLnBrk="1" hangingPunct="1">
              <a:defRPr/>
            </a:pPr>
            <a:r>
              <a:rPr lang="en-US" sz="2400" dirty="0" err="1"/>
              <a:t>my_account.balance</a:t>
            </a:r>
            <a:r>
              <a:rPr lang="en-US" sz="2400" dirty="0"/>
              <a:t> = </a:t>
            </a:r>
            <a:r>
              <a:rPr lang="en-US" sz="2400" dirty="0" err="1"/>
              <a:t>my_account.balance</a:t>
            </a:r>
            <a:r>
              <a:rPr lang="en-US" sz="2400" dirty="0"/>
              <a:t> + interest;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			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AC1FFA61-AFC4-4918-AA9B-30F5E11EE10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9" name="Picture 4" descr="A Structure definition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10.1  (1/2)</a:t>
            </a:r>
            <a:br>
              <a:rPr lang="en-US" altLang="en-US"/>
            </a:br>
            <a:r>
              <a:rPr lang="en-US" altLang="en-US"/>
              <a:t> </a:t>
            </a:r>
          </a:p>
        </p:txBody>
      </p:sp>
      <p:sp>
        <p:nvSpPr>
          <p:cNvPr id="156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AF5CE82C-7E14-4B81-81B8-590F28FABA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10.1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58726" name="Picture 4" descr="A Structure definition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A2669106-A370-4B09-B9EC-6D052869049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10.2</a:t>
            </a:r>
          </a:p>
        </p:txBody>
      </p:sp>
      <p:pic>
        <p:nvPicPr>
          <p:cNvPr id="160774" name="Picture 4" descr="Member Value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958688A4-21D6-4CDF-8551-616F8B8003A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Duplicate Names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Member variable names duplicated between </a:t>
            </a:r>
            <a:br>
              <a:rPr lang="en-US" altLang="en-US" sz="2400" dirty="0"/>
            </a:br>
            <a:r>
              <a:rPr lang="en-US" altLang="en-US" sz="2400" dirty="0"/>
              <a:t>structure types are not a problem. 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br>
              <a:rPr lang="en-US" altLang="en-US" sz="2400" dirty="0"/>
            </a:b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err="1"/>
              <a:t>super_grow.quantity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apples.quantity</a:t>
            </a:r>
            <a:r>
              <a:rPr lang="en-US" altLang="en-US" sz="2400" dirty="0"/>
              <a:t> are </a:t>
            </a:r>
            <a:br>
              <a:rPr lang="en-US" altLang="en-US" sz="2400" dirty="0"/>
            </a:br>
            <a:r>
              <a:rPr lang="en-US" altLang="en-US" sz="2400" dirty="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/>
              <a:t>struct FertilizerStock</a:t>
            </a:r>
            <a:br>
              <a:rPr lang="en-US" altLang="en-US" sz="2400" b="1"/>
            </a:br>
            <a:r>
              <a:rPr lang="en-US" altLang="en-US" sz="2400" b="1"/>
              <a:t>{</a:t>
            </a:r>
            <a:br>
              <a:rPr lang="en-US" altLang="en-US" sz="2400" b="1"/>
            </a:br>
            <a:r>
              <a:rPr lang="en-US" altLang="en-US" sz="2400" b="1"/>
              <a:t>    double </a:t>
            </a:r>
            <a:r>
              <a:rPr lang="en-US" altLang="en-US" sz="2400" b="1">
                <a:solidFill>
                  <a:schemeClr val="hlink"/>
                </a:solidFill>
              </a:rPr>
              <a:t>quantity</a:t>
            </a:r>
            <a:r>
              <a:rPr lang="en-US" altLang="en-US" sz="2400" b="1"/>
              <a:t>;</a:t>
            </a:r>
            <a:br>
              <a:rPr lang="en-US" altLang="en-US" sz="2400" b="1"/>
            </a:br>
            <a:r>
              <a:rPr lang="en-US" altLang="en-US" sz="2400" b="1"/>
              <a:t>    double nitrogen_content;</a:t>
            </a:r>
            <a:br>
              <a:rPr lang="en-US" altLang="en-US" sz="2400" b="1"/>
            </a:br>
            <a:r>
              <a:rPr lang="en-US" altLang="en-US" sz="2400" b="1"/>
              <a:t>};</a:t>
            </a:r>
            <a:br>
              <a:rPr lang="en-US" altLang="en-US" sz="2400" b="1"/>
            </a:br>
            <a:br>
              <a:rPr lang="en-US" altLang="en-US" sz="2400" b="1"/>
            </a:br>
            <a:r>
              <a:rPr lang="en-US" altLang="en-US" sz="2400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/>
              <a:t>struct CropYield</a:t>
            </a:r>
            <a:br>
              <a:rPr lang="en-US" altLang="en-US" sz="2400" b="1"/>
            </a:br>
            <a:r>
              <a:rPr lang="en-US" altLang="en-US" sz="2400" b="1"/>
              <a:t>{</a:t>
            </a:r>
            <a:br>
              <a:rPr lang="en-US" altLang="en-US" sz="2400" b="1"/>
            </a:br>
            <a:r>
              <a:rPr lang="en-US" altLang="en-US" sz="2400" b="1"/>
              <a:t>   int </a:t>
            </a:r>
            <a:r>
              <a:rPr lang="en-US" altLang="en-US" sz="2400" b="1">
                <a:solidFill>
                  <a:schemeClr val="hlink"/>
                </a:solidFill>
              </a:rPr>
              <a:t>quantity</a:t>
            </a:r>
            <a:r>
              <a:rPr lang="en-US" altLang="en-US" sz="2400" b="1"/>
              <a:t>;</a:t>
            </a:r>
            <a:br>
              <a:rPr lang="en-US" altLang="en-US" sz="2400" b="1"/>
            </a:br>
            <a:r>
              <a:rPr lang="en-US" altLang="en-US" sz="2400" b="1"/>
              <a:t>   double size;</a:t>
            </a:r>
            <a:br>
              <a:rPr lang="en-US" altLang="en-US" sz="2400" b="1"/>
            </a:br>
            <a:r>
              <a:rPr lang="en-US" altLang="en-US" sz="2400" b="1"/>
              <a:t>};</a:t>
            </a:r>
            <a:br>
              <a:rPr lang="en-US" altLang="en-US" sz="2400" b="1"/>
            </a:br>
            <a:br>
              <a:rPr lang="en-US" altLang="en-US" sz="2400" b="1"/>
            </a:br>
            <a:r>
              <a:rPr lang="en-US" altLang="en-US" sz="2400" b="1"/>
              <a:t>CropYield  apples;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705929FF-C53B-416B-8EFA-27A4BD0089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Structures as Arguments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Structures can be arguments in function calls</a:t>
            </a:r>
          </a:p>
          <a:p>
            <a:pPr lvl="1" eaLnBrk="1" hangingPunct="1"/>
            <a:r>
              <a:rPr lang="en-US" altLang="en-US"/>
              <a:t>The formal parameter can be call-by-value</a:t>
            </a:r>
          </a:p>
          <a:p>
            <a:pPr lvl="1" eaLnBrk="1" hangingPunct="1"/>
            <a:r>
              <a:rPr lang="en-US" altLang="en-US"/>
              <a:t>The formal parameter can be call-by-reference</a:t>
            </a:r>
          </a:p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void get_data(CDAccount&amp; the_account);</a:t>
            </a:r>
          </a:p>
          <a:p>
            <a:pPr lvl="1" eaLnBrk="1" hangingPunct="1"/>
            <a:r>
              <a:rPr lang="en-US" altLang="en-US"/>
              <a:t>Uses the structure type CDAccount we saw earlier as the type for a call-by-reference parameter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FB6A6AE7-CF5C-47A5-98D1-7821100FA85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Structures as Return Types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Structures can be the type of a value returned by</a:t>
            </a:r>
            <a:br>
              <a:rPr lang="en-US" altLang="en-US" sz="2400"/>
            </a:br>
            <a:r>
              <a:rPr lang="en-US" altLang="en-US" sz="2400"/>
              <a:t>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>CDAccount shrink_wrap(double the_balance,</a:t>
            </a:r>
            <a:br>
              <a:rPr lang="en-US" altLang="en-US" sz="2400"/>
            </a:br>
            <a:r>
              <a:rPr lang="en-US" altLang="en-US" sz="2400"/>
              <a:t> 				 double the_rate, </a:t>
            </a:r>
            <a:br>
              <a:rPr lang="en-US" altLang="en-US" sz="2400"/>
            </a:br>
            <a:r>
              <a:rPr lang="en-US" altLang="en-US" sz="2400"/>
              <a:t> 				 int the_term)</a:t>
            </a:r>
            <a:br>
              <a:rPr lang="en-US" altLang="en-US" sz="2400"/>
            </a:br>
            <a:r>
              <a:rPr lang="en-US" altLang="en-US" sz="2400"/>
              <a:t>{  </a:t>
            </a:r>
            <a:br>
              <a:rPr lang="en-US" altLang="en-US" sz="2400"/>
            </a:br>
            <a:r>
              <a:rPr lang="en-US" altLang="en-US" sz="2400"/>
              <a:t>    CDAccount temp;</a:t>
            </a:r>
            <a:br>
              <a:rPr lang="en-US" altLang="en-US" sz="2400"/>
            </a:br>
            <a:r>
              <a:rPr lang="en-US" altLang="en-US" sz="2400"/>
              <a:t>    temp.balance = the_balance;</a:t>
            </a:r>
            <a:br>
              <a:rPr lang="en-US" altLang="en-US" sz="2400"/>
            </a:br>
            <a:r>
              <a:rPr lang="en-US" altLang="en-US" sz="2400"/>
              <a:t>    temp.interest_rate = the_rate;</a:t>
            </a:r>
            <a:br>
              <a:rPr lang="en-US" altLang="en-US" sz="2400"/>
            </a:br>
            <a:r>
              <a:rPr lang="en-US" altLang="en-US" sz="2400"/>
              <a:t>    temp.term = the_term;</a:t>
            </a:r>
            <a:br>
              <a:rPr lang="en-US" altLang="en-US" sz="2400"/>
            </a:br>
            <a:r>
              <a:rPr lang="en-US" altLang="en-US" sz="2400"/>
              <a:t>    return temp;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F2CAA7E5-2A48-4BA7-9F90-3203BFD990D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Function shrink_wrap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shrink_wrap builds a complete structure value</a:t>
            </a:r>
            <a:br>
              <a:rPr lang="en-US" altLang="en-US"/>
            </a:br>
            <a:r>
              <a:rPr lang="en-US" altLang="en-US"/>
              <a:t>in temp, which is returned by the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can use shrink_wrap to give a variable of </a:t>
            </a:r>
            <a:br>
              <a:rPr lang="en-US" altLang="en-US"/>
            </a:br>
            <a:r>
              <a:rPr lang="en-US" altLang="en-US"/>
              <a:t>type CDAccount a value in this way: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CDAccount  new_account;</a:t>
            </a:r>
            <a:br>
              <a:rPr lang="en-US" altLang="en-US"/>
            </a:br>
            <a:r>
              <a:rPr lang="en-US" altLang="en-US"/>
              <a:t> new_account = shrink_wrap(1000.00, 5.1, 11);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7E491B97-6E82-4CC1-A61E-E46858E3A83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10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Defining Classes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and Structures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13175"/>
          </a:xfrm>
        </p:spPr>
        <p:txBody>
          <a:bodyPr/>
          <a:lstStyle/>
          <a:p>
            <a:pPr eaLnBrk="1" hangingPunct="1"/>
            <a:r>
              <a:rPr lang="en-US" altLang="en-US" sz="2400"/>
              <a:t>The assignment operator can be used to assign</a:t>
            </a:r>
            <a:br>
              <a:rPr lang="en-US" altLang="en-US" sz="2400"/>
            </a:br>
            <a:r>
              <a:rPr lang="en-US" altLang="en-US" sz="2400"/>
              <a:t>values to structure types</a:t>
            </a:r>
          </a:p>
          <a:p>
            <a:pPr eaLnBrk="1" hangingPunct="1"/>
            <a:r>
              <a:rPr lang="en-US" altLang="en-US" sz="2400"/>
              <a:t>Using the CDAccount structure again:</a:t>
            </a:r>
            <a:br>
              <a:rPr lang="en-US" altLang="en-US" sz="2400"/>
            </a:br>
            <a:r>
              <a:rPr lang="en-US" altLang="en-US" sz="2400"/>
              <a:t>	CDAccount my_account, your_account;</a:t>
            </a:r>
            <a:br>
              <a:rPr lang="en-US" altLang="en-US" sz="2400"/>
            </a:br>
            <a:r>
              <a:rPr lang="en-US" altLang="en-US" sz="2400"/>
              <a:t>	my_account.balance = 1000.00;</a:t>
            </a:r>
            <a:br>
              <a:rPr lang="en-US" altLang="en-US" sz="2400"/>
            </a:br>
            <a:r>
              <a:rPr lang="en-US" altLang="en-US" sz="2400"/>
              <a:t>	my_account.interest_rate = 5.1;</a:t>
            </a:r>
            <a:br>
              <a:rPr lang="en-US" altLang="en-US" sz="2400"/>
            </a:br>
            <a:r>
              <a:rPr lang="en-US" altLang="en-US" sz="2400"/>
              <a:t>	my_account.term = 12;</a:t>
            </a:r>
            <a:br>
              <a:rPr lang="en-US" altLang="en-US" sz="2400"/>
            </a:br>
            <a:r>
              <a:rPr lang="en-US" altLang="en-US" sz="2400"/>
              <a:t>	your_account = my_account;</a:t>
            </a:r>
          </a:p>
          <a:p>
            <a:pPr lvl="1" eaLnBrk="1" hangingPunct="1"/>
            <a:r>
              <a:rPr lang="en-US" altLang="en-US" sz="2400"/>
              <a:t>Assigns all member variables in your_account the </a:t>
            </a:r>
            <a:br>
              <a:rPr lang="en-US" altLang="en-US" sz="2400"/>
            </a:br>
            <a:r>
              <a:rPr lang="en-US" altLang="en-US" sz="2400"/>
              <a:t>corresponding values in my_account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DEDD7822-FCCB-40B5-B08C-1EBA463B7F7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Hierarchical Structures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Structures can contain member variables that are also structures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struct</a:t>
            </a:r>
            <a:r>
              <a:rPr lang="en-US" altLang="en-US" dirty="0"/>
              <a:t> </a:t>
            </a:r>
            <a:r>
              <a:rPr lang="en-US" altLang="en-US" dirty="0" err="1"/>
              <a:t>PersonInfo</a:t>
            </a:r>
            <a:r>
              <a:rPr lang="en-US" altLang="en-US" dirty="0"/>
              <a:t>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/>
              <a:t>struct </a:t>
            </a:r>
            <a:r>
              <a:rPr lang="en-US" altLang="en-US" sz="2400" b="1">
                <a:solidFill>
                  <a:schemeClr val="hlink"/>
                </a:solidFill>
              </a:rPr>
              <a:t>Date</a:t>
            </a:r>
            <a:br>
              <a:rPr lang="en-US" altLang="en-US" sz="2400" b="1"/>
            </a:br>
            <a:r>
              <a:rPr lang="en-US" altLang="en-US" sz="2400" b="1"/>
              <a:t>{</a:t>
            </a:r>
            <a:br>
              <a:rPr lang="en-US" altLang="en-US" sz="2400" b="1"/>
            </a:br>
            <a:r>
              <a:rPr lang="en-US" altLang="en-US" sz="2400" b="1"/>
              <a:t>   int month;</a:t>
            </a: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/>
              <a:t>   int day;</a:t>
            </a: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/>
              <a:t>   int year;</a:t>
            </a:r>
            <a:br>
              <a:rPr lang="en-US" altLang="en-US" sz="2400" b="1"/>
            </a:br>
            <a:r>
              <a:rPr lang="en-US" altLang="en-US" sz="2400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/>
              <a:t>struct PersonInfo</a:t>
            </a:r>
            <a:br>
              <a:rPr lang="en-US" altLang="en-US" sz="2400" b="1"/>
            </a:br>
            <a:r>
              <a:rPr lang="en-US" altLang="en-US" sz="2400" b="1"/>
              <a:t>{</a:t>
            </a:r>
            <a:br>
              <a:rPr lang="en-US" altLang="en-US" sz="2400" b="1"/>
            </a:br>
            <a:r>
              <a:rPr lang="en-US" altLang="en-US" sz="2400" b="1"/>
              <a:t>    double height;</a:t>
            </a:r>
            <a:br>
              <a:rPr lang="en-US" altLang="en-US" sz="2400" b="1"/>
            </a:br>
            <a:r>
              <a:rPr lang="en-US" altLang="en-US" sz="2400" b="1"/>
              <a:t>    int weight;</a:t>
            </a:r>
            <a:br>
              <a:rPr lang="en-US" altLang="en-US" sz="2400" b="1"/>
            </a:br>
            <a:r>
              <a:rPr lang="en-US" altLang="en-US" sz="2400" b="1"/>
              <a:t>    </a:t>
            </a:r>
            <a:r>
              <a:rPr lang="en-US" altLang="en-US" sz="2400" b="1">
                <a:solidFill>
                  <a:schemeClr val="hlink"/>
                </a:solidFill>
              </a:rPr>
              <a:t>Date birthday</a:t>
            </a:r>
            <a:r>
              <a:rPr lang="en-US" altLang="en-US" sz="2400" b="1"/>
              <a:t>;</a:t>
            </a:r>
            <a:br>
              <a:rPr lang="en-US" altLang="en-US" sz="2400" b="1"/>
            </a:br>
            <a:r>
              <a:rPr lang="en-US" altLang="en-US" sz="2400" b="1"/>
              <a:t>};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1B0AE4C1-9A6E-49F9-A02D-3A639CE1630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PersonInfo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 variable of type </a:t>
            </a:r>
            <a:r>
              <a:rPr lang="en-US" sz="2400" dirty="0" err="1"/>
              <a:t>PersonInfo</a:t>
            </a:r>
            <a:r>
              <a:rPr lang="en-US" sz="2400" dirty="0"/>
              <a:t> is declared by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2400" dirty="0"/>
            </a:br>
            <a:r>
              <a:rPr lang="en-US" sz="2400" dirty="0"/>
              <a:t>          		</a:t>
            </a:r>
            <a:r>
              <a:rPr lang="en-US" sz="2400" dirty="0" err="1"/>
              <a:t>PersonInfo</a:t>
            </a:r>
            <a:r>
              <a:rPr lang="en-US" sz="2400" dirty="0"/>
              <a:t> person1;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To display the birth year of person1,  first access the</a:t>
            </a:r>
            <a:br>
              <a:rPr lang="en-US" sz="2400" dirty="0"/>
            </a:br>
            <a:r>
              <a:rPr lang="en-US" sz="2400" dirty="0"/>
              <a:t> birthday member of person1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        </a:t>
            </a:r>
            <a:r>
              <a:rPr lang="en-US" sz="2400" dirty="0" err="1"/>
              <a:t>cout</a:t>
            </a:r>
            <a:r>
              <a:rPr lang="en-US" sz="2400" dirty="0"/>
              <a:t> &lt;&lt;  person1.birthday…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But we want the year, so we now specify the </a:t>
            </a:r>
            <a:br>
              <a:rPr lang="en-US" sz="2400" dirty="0"/>
            </a:br>
            <a:r>
              <a:rPr lang="en-US" sz="2400" dirty="0"/>
              <a:t>year member of the birthday member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	    </a:t>
            </a:r>
            <a:r>
              <a:rPr lang="en-US" sz="2400" dirty="0" err="1"/>
              <a:t>cout</a:t>
            </a:r>
            <a:r>
              <a:rPr lang="en-US" sz="2400" dirty="0"/>
              <a:t> &lt;&lt; person1.birthday.year;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E539E290-C16D-41FC-89E8-99B9D35F195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Initializing Classes</a:t>
            </a:r>
          </a:p>
        </p:txBody>
      </p:sp>
      <p:sp>
        <p:nvSpPr>
          <p:cNvPr id="43011" name="Rectangle 9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structure can be initialized when declared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 		struct Date</a:t>
            </a:r>
            <a:br>
              <a:rPr lang="en-US" altLang="en-US"/>
            </a:br>
            <a:r>
              <a:rPr lang="en-US" altLang="en-US"/>
              <a:t>		{</a:t>
            </a:r>
            <a:br>
              <a:rPr lang="en-US" altLang="en-US"/>
            </a:br>
            <a:r>
              <a:rPr lang="en-US" altLang="en-US"/>
              <a:t> 			int month;</a:t>
            </a:r>
            <a:br>
              <a:rPr lang="en-US" altLang="en-US"/>
            </a:br>
            <a:r>
              <a:rPr lang="en-US" altLang="en-US"/>
              <a:t> 			int day;</a:t>
            </a:r>
            <a:br>
              <a:rPr lang="en-US" altLang="en-US"/>
            </a:br>
            <a:r>
              <a:rPr lang="en-US" altLang="en-US"/>
              <a:t> 			int year;</a:t>
            </a:r>
            <a:br>
              <a:rPr lang="en-US" altLang="en-US"/>
            </a:br>
            <a:r>
              <a:rPr lang="en-US" altLang="en-US"/>
              <a:t>		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initialized in this way</a:t>
            </a:r>
            <a:br>
              <a:rPr lang="en-US" altLang="en-US"/>
            </a:br>
            <a:r>
              <a:rPr lang="en-US" altLang="en-US"/>
              <a:t>           		Date  due_date = {12, 31, 2004};</a:t>
            </a:r>
          </a:p>
        </p:txBody>
      </p:sp>
      <p:grpSp>
        <p:nvGrpSpPr>
          <p:cNvPr id="43013" name="Group 10" descr="Left arrow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43020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4" name="Group 11" descr="left arrow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43018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5" name="Group 12" descr="left arrow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43016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F93F4908-A62E-48B5-8C28-98DB809C71B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10.1 Conclusion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BE44FD78-3189-4241-827B-DF9B5C6444F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10.2</a:t>
            </a:r>
          </a:p>
        </p:txBody>
      </p:sp>
      <p:sp>
        <p:nvSpPr>
          <p:cNvPr id="2458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A class is a data type whose variables are </a:t>
            </a:r>
            <a:br>
              <a:rPr lang="en-US" altLang="en-US"/>
            </a:br>
            <a:r>
              <a:rPr lang="en-US" altLang="en-US"/>
              <a:t>objects</a:t>
            </a:r>
          </a:p>
          <a:p>
            <a:pPr lvl="1" eaLnBrk="1" hangingPunct="1"/>
            <a:r>
              <a:rPr lang="en-US" altLang="en-US"/>
              <a:t>The definition of a class includes</a:t>
            </a:r>
          </a:p>
          <a:p>
            <a:pPr lvl="2" eaLnBrk="1" hangingPunct="1"/>
            <a:r>
              <a:rPr lang="en-US" altLang="en-US"/>
              <a:t>Description of the kinds of values of the member</a:t>
            </a:r>
            <a:br>
              <a:rPr lang="en-US" altLang="en-US"/>
            </a:br>
            <a:r>
              <a:rPr lang="en-US" altLang="en-US"/>
              <a:t>variables</a:t>
            </a:r>
          </a:p>
          <a:p>
            <a:pPr lvl="2" eaLnBrk="1" hangingPunct="1"/>
            <a:r>
              <a:rPr lang="en-US" altLang="en-US"/>
              <a:t>Description of the member functions</a:t>
            </a:r>
          </a:p>
          <a:p>
            <a:pPr lvl="1" eaLnBrk="1" hangingPunct="1"/>
            <a:r>
              <a:rPr lang="en-US" altLang="en-US"/>
              <a:t>A class description is somewhat like a structure definition plus the member variables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B182734C-F71E-4B50-8E40-3D2A447C871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Class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pPr eaLnBrk="1" hangingPunct="1"/>
            <a:r>
              <a:rPr lang="en-US" altLang="en-US" sz="2400"/>
              <a:t>To create a new  type named DayOfYear as </a:t>
            </a:r>
            <a:br>
              <a:rPr lang="en-US" altLang="en-US" sz="2400"/>
            </a:br>
            <a:r>
              <a:rPr lang="en-US" altLang="en-US" sz="2400"/>
              <a:t>a class definition</a:t>
            </a:r>
          </a:p>
          <a:p>
            <a:pPr lvl="1" eaLnBrk="1" hangingPunct="1"/>
            <a:r>
              <a:rPr lang="en-US" altLang="en-US" sz="2400"/>
              <a:t>Decide on the values to represent</a:t>
            </a:r>
          </a:p>
          <a:p>
            <a:pPr lvl="1" eaLnBrk="1" hangingPunct="1"/>
            <a:r>
              <a:rPr lang="en-US" altLang="en-US" sz="2400"/>
              <a:t>This example’s values are dates such as July 4</a:t>
            </a:r>
            <a:br>
              <a:rPr lang="en-US" altLang="en-US" sz="2400"/>
            </a:br>
            <a:r>
              <a:rPr lang="en-US" altLang="en-US" sz="2400"/>
              <a:t>using an integer for the number of the month	</a:t>
            </a:r>
          </a:p>
          <a:p>
            <a:pPr lvl="2" eaLnBrk="1" hangingPunct="1"/>
            <a:r>
              <a:rPr lang="en-US" altLang="en-US" sz="2000"/>
              <a:t>Member variable month is an int (Jan = 1, Feb = 2, etc.)</a:t>
            </a:r>
          </a:p>
          <a:p>
            <a:pPr lvl="2" eaLnBrk="1" hangingPunct="1"/>
            <a:r>
              <a:rPr lang="en-US" altLang="en-US" sz="2000"/>
              <a:t>Member variable day is an int</a:t>
            </a:r>
          </a:p>
          <a:p>
            <a:pPr lvl="1" eaLnBrk="1" hangingPunct="1"/>
            <a:r>
              <a:rPr lang="en-US" altLang="en-US" sz="2400"/>
              <a:t>Decide on the member functions needed</a:t>
            </a:r>
          </a:p>
          <a:p>
            <a:pPr lvl="1" eaLnBrk="1" hangingPunct="1"/>
            <a:r>
              <a:rPr lang="en-US" altLang="en-US" sz="2400"/>
              <a:t>We use just one member function named output	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43A0B521-37C1-48EB-84FF-E57565E5BD4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DayOfYear Definition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94688" cy="1981200"/>
          </a:xfrm>
        </p:spPr>
        <p:txBody>
          <a:bodyPr/>
          <a:lstStyle/>
          <a:p>
            <a:pPr lvl="1" eaLnBrk="1" hangingPunct="1"/>
            <a:r>
              <a:rPr lang="en-US" altLang="en-US"/>
              <a:t>		class DayOfYear</a:t>
            </a:r>
            <a:br>
              <a:rPr lang="en-US" altLang="en-US"/>
            </a:br>
            <a:r>
              <a:rPr lang="en-US" altLang="en-US"/>
              <a:t>		{</a:t>
            </a:r>
            <a:br>
              <a:rPr lang="en-US" altLang="en-US"/>
            </a:br>
            <a:r>
              <a:rPr lang="en-US" altLang="en-US"/>
              <a:t>	  		public:</a:t>
            </a:r>
            <a:br>
              <a:rPr lang="en-US" altLang="en-US"/>
            </a:br>
            <a:r>
              <a:rPr lang="en-US" altLang="en-US"/>
              <a:t>           		      void output( );</a:t>
            </a:r>
            <a:br>
              <a:rPr lang="en-US" altLang="en-US"/>
            </a:br>
            <a:r>
              <a:rPr lang="en-US" altLang="en-US"/>
              <a:t>   	 	      int month;</a:t>
            </a:r>
            <a:br>
              <a:rPr lang="en-US" altLang="en-US"/>
            </a:br>
            <a:r>
              <a:rPr lang="en-US" altLang="en-US"/>
              <a:t>   	 	      int day;</a:t>
            </a:r>
            <a:br>
              <a:rPr lang="en-US" altLang="en-US"/>
            </a:br>
            <a:r>
              <a:rPr lang="en-US" altLang="en-US"/>
              <a:t>		};</a:t>
            </a: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2135187" y="44021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Member Function </a:t>
            </a:r>
            <a:r>
              <a:rPr lang="en-US" altLang="en-US" sz="2400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 descr="Arrow up: member function declaration"/>
          <p:cNvSpPr>
            <a:spLocks noChangeShapeType="1"/>
          </p:cNvSpPr>
          <p:nvPr/>
        </p:nvSpPr>
        <p:spPr bwMode="auto">
          <a:xfrm flipH="1" flipV="1">
            <a:off x="3581400" y="32766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83CDABA5-DC2F-4A92-AF95-0BFAF880D10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5355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a Member Function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/>
          <a:lstStyle/>
          <a:p>
            <a:pPr eaLnBrk="1" hangingPunct="1"/>
            <a:r>
              <a:rPr lang="en-US" altLang="en-US" sz="2400"/>
              <a:t>Member functions are declared in the class</a:t>
            </a:r>
            <a:br>
              <a:rPr lang="en-US" altLang="en-US" sz="2400"/>
            </a:br>
            <a:r>
              <a:rPr lang="en-US" altLang="en-US" sz="2400"/>
              <a:t>declaration </a:t>
            </a:r>
          </a:p>
          <a:p>
            <a:pPr eaLnBrk="1" hangingPunct="1"/>
            <a:r>
              <a:rPr lang="en-US" altLang="en-US" sz="2400"/>
              <a:t>Member function definitions identify the class</a:t>
            </a:r>
            <a:br>
              <a:rPr lang="en-US" altLang="en-US" sz="2400"/>
            </a:br>
            <a:r>
              <a:rPr lang="en-US" altLang="en-US" sz="2400"/>
              <a:t>in which the function is a member</a:t>
            </a:r>
          </a:p>
          <a:p>
            <a:pPr lvl="1" eaLnBrk="1" hangingPunct="1"/>
            <a:r>
              <a:rPr lang="en-US" altLang="en-US" sz="2400"/>
              <a:t>		void DayOfYear::output()</a:t>
            </a:r>
            <a:br>
              <a:rPr lang="en-US" altLang="en-US" sz="2400"/>
            </a:br>
            <a:r>
              <a:rPr lang="en-US" altLang="en-US" sz="2400"/>
              <a:t>		{</a:t>
            </a:r>
            <a:br>
              <a:rPr lang="en-US" altLang="en-US" sz="2400"/>
            </a:br>
            <a:r>
              <a:rPr lang="en-US" altLang="en-US" sz="2400"/>
              <a:t> 			cout &lt;&lt; “month = “ &lt;&lt; month</a:t>
            </a:r>
            <a:br>
              <a:rPr lang="en-US" altLang="en-US" sz="2400"/>
            </a:br>
            <a:r>
              <a:rPr lang="en-US" altLang="en-US" sz="2400"/>
              <a:t> 				&lt;&lt;  “,  day = “ &lt;&lt; day</a:t>
            </a:r>
            <a:br>
              <a:rPr lang="en-US" altLang="en-US" sz="2400"/>
            </a:br>
            <a:r>
              <a:rPr lang="en-US" altLang="en-US" sz="2400"/>
              <a:t>				&lt;&lt; endl;</a:t>
            </a:r>
            <a:br>
              <a:rPr lang="en-US" altLang="en-US" sz="2400"/>
            </a:br>
            <a:r>
              <a:rPr lang="en-US" altLang="en-US" sz="2400"/>
              <a:t> 		}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77E234B2-F37E-4728-8BC2-F72B63B8ECC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10.1   Structures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10.2   Classes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10.3   Abstract Data Types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10.4   Introduction to Inheritance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75B07E41-B283-42CB-A611-BB1F3A4782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Function Definition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041775"/>
          </a:xfrm>
        </p:spPr>
        <p:txBody>
          <a:bodyPr/>
          <a:lstStyle/>
          <a:p>
            <a:pPr eaLnBrk="1" hangingPunct="1"/>
            <a:r>
              <a:rPr lang="en-US" altLang="en-US" sz="2400"/>
              <a:t>Member function definition syntax:</a:t>
            </a:r>
            <a:br>
              <a:rPr lang="en-US" altLang="en-US" sz="2400"/>
            </a:br>
            <a:r>
              <a:rPr lang="en-US" altLang="en-US" sz="2400"/>
              <a:t>Returned_Type Class_Name::Function_Name(Parameter_List)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   Function Body Statements</a:t>
            </a:r>
            <a:br>
              <a:rPr lang="en-US" altLang="en-US" sz="2400"/>
            </a:br>
            <a:r>
              <a:rPr lang="en-US" altLang="en-US" sz="2400"/>
              <a:t>}</a:t>
            </a:r>
          </a:p>
          <a:p>
            <a:pPr lvl="1" eaLnBrk="1" hangingPunct="1"/>
            <a:r>
              <a:rPr lang="en-US" altLang="en-US" sz="2400"/>
              <a:t>Example: void DayOfYear::output( )</a:t>
            </a:r>
            <a:br>
              <a:rPr lang="en-US" altLang="en-US" sz="2400"/>
            </a:br>
            <a:r>
              <a:rPr lang="en-US" altLang="en-US" sz="2400"/>
              <a:t> 		    {</a:t>
            </a:r>
            <a:br>
              <a:rPr lang="en-US" altLang="en-US" sz="2400"/>
            </a:br>
            <a:r>
              <a:rPr lang="en-US" altLang="en-US" sz="2400"/>
              <a:t> 		        cout &lt;&lt; “month = “ &lt;&lt; month</a:t>
            </a:r>
            <a:br>
              <a:rPr lang="en-US" altLang="en-US" sz="2400"/>
            </a:br>
            <a:r>
              <a:rPr lang="en-US" altLang="en-US" sz="2400"/>
              <a:t>		                &lt;&lt; “, day = “ &lt;&lt; day &lt;&lt; endl;</a:t>
            </a:r>
            <a:br>
              <a:rPr lang="en-US" altLang="en-US" sz="2400"/>
            </a:br>
            <a:r>
              <a:rPr lang="en-US" altLang="en-US" sz="2400"/>
              <a:t>                }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99A7683E-018E-4A57-A3FF-D1FE3E91510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‘::’ Operator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‘::’  is the scope resolution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Tells the class a member function is a member of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void DayOfYear::output( )  indicates that function output is a member of the            DayOfYear class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class name that precedes ‘::’ is a type qualifier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B6EA0097-8B3D-4972-8004-77A9255DF27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‘::’ and ‘.’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355975"/>
          </a:xfrm>
        </p:spPr>
        <p:txBody>
          <a:bodyPr/>
          <a:lstStyle/>
          <a:p>
            <a:pPr eaLnBrk="1" hangingPunct="1"/>
            <a:r>
              <a:rPr lang="en-US" altLang="en-US" sz="2400"/>
              <a:t>‘::’ used with classes to identify a member 	</a:t>
            </a:r>
            <a:br>
              <a:rPr lang="en-US" altLang="en-US" sz="2400"/>
            </a:br>
            <a:r>
              <a:rPr lang="en-US" altLang="en-US" sz="2400"/>
              <a:t>		void DayOfYear::output( )</a:t>
            </a:r>
            <a:br>
              <a:rPr lang="en-US" altLang="en-US" sz="2400"/>
            </a:br>
            <a:r>
              <a:rPr lang="en-US" altLang="en-US" sz="2400"/>
              <a:t>                {</a:t>
            </a:r>
            <a:br>
              <a:rPr lang="en-US" altLang="en-US" sz="2400"/>
            </a:br>
            <a:r>
              <a:rPr lang="en-US" altLang="en-US" sz="2400"/>
              <a:t>                     // function body</a:t>
            </a:r>
            <a:br>
              <a:rPr lang="en-US" altLang="en-US" sz="2400"/>
            </a:br>
            <a:r>
              <a:rPr lang="en-US" altLang="en-US" sz="2400"/>
              <a:t>		  }</a:t>
            </a:r>
            <a:br>
              <a:rPr lang="en-US" altLang="en-US" sz="2400"/>
            </a:br>
            <a:r>
              <a:rPr lang="en-US" altLang="en-US" sz="2400"/>
              <a:t>	     		 		               </a:t>
            </a:r>
          </a:p>
          <a:p>
            <a:pPr eaLnBrk="1" hangingPunct="1"/>
            <a:r>
              <a:rPr lang="en-US" altLang="en-US" sz="2400"/>
              <a:t>‘.’used with variables to identify a member</a:t>
            </a:r>
            <a:br>
              <a:rPr lang="en-US" altLang="en-US" sz="2400"/>
            </a:br>
            <a:r>
              <a:rPr lang="en-US" altLang="en-US" sz="2400"/>
              <a:t> 			DayOfYear birthday;</a:t>
            </a:r>
            <a:br>
              <a:rPr lang="en-US" altLang="en-US" sz="2400"/>
            </a:br>
            <a:r>
              <a:rPr lang="en-US" altLang="en-US" sz="2400"/>
              <a:t>			birthday.output( );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B272A5BB-286A-4E0C-B95D-10E1375B497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Member Functions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Calling the DayOfYear member function output</a:t>
            </a:r>
            <a:br>
              <a:rPr lang="en-US" altLang="en-US"/>
            </a:br>
            <a:r>
              <a:rPr lang="en-US" altLang="en-US"/>
              <a:t>is done in this way:</a:t>
            </a:r>
            <a:br>
              <a:rPr lang="en-US" altLang="en-US"/>
            </a:br>
            <a:r>
              <a:rPr lang="en-US" altLang="en-US"/>
              <a:t>		DayOfYear today, birthday;</a:t>
            </a:r>
            <a:br>
              <a:rPr lang="en-US" altLang="en-US"/>
            </a:br>
            <a:r>
              <a:rPr lang="en-US" altLang="en-US"/>
              <a:t>		today.output( );</a:t>
            </a:r>
            <a:br>
              <a:rPr lang="en-US" altLang="en-US"/>
            </a:br>
            <a:r>
              <a:rPr lang="en-US" altLang="en-US"/>
              <a:t>		birthday.output(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Note that today and birthday have their own </a:t>
            </a:r>
            <a:br>
              <a:rPr lang="en-US" altLang="en-US"/>
            </a:br>
            <a:r>
              <a:rPr lang="en-US" altLang="en-US"/>
              <a:t>versions of the month and day variables for use by the output function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C2BA19C0-55DB-48C9-AE13-D15135EF75B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23" name="Picture 7" descr="Class with a member function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15950"/>
            <a:ext cx="475615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8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10.3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28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8FE4E595-AD82-4B79-AD73-32E034D238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10.3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64870" name="Picture 6" descr="Class with a member function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9125"/>
            <a:ext cx="7467600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7310B6F1-DB34-4182-B70A-26AD46FF11F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6795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Encapsulation is</a:t>
            </a:r>
          </a:p>
          <a:p>
            <a:pPr lvl="1" eaLnBrk="1" hangingPunct="1"/>
            <a:r>
              <a:rPr lang="en-US" altLang="en-US"/>
              <a:t>Combining a number of items, such as variables and functions, into a single package such as an object of a class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530A6D21-C2B2-4571-87A7-E6E8E294ACD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DayOfYear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400"/>
              <a:t>Changing how the month is stored in the class</a:t>
            </a:r>
            <a:br>
              <a:rPr lang="en-US" altLang="en-US" sz="2400"/>
            </a:br>
            <a:r>
              <a:rPr lang="en-US" altLang="en-US" sz="2400"/>
              <a:t>DayOfYear requires changes to the program</a:t>
            </a:r>
          </a:p>
          <a:p>
            <a:pPr eaLnBrk="1" hangingPunct="1"/>
            <a:r>
              <a:rPr lang="en-US" altLang="en-US" sz="2400"/>
              <a:t>If we decide to store the month as three </a:t>
            </a:r>
            <a:br>
              <a:rPr lang="en-US" altLang="en-US" sz="2400"/>
            </a:br>
            <a:r>
              <a:rPr lang="en-US" altLang="en-US" sz="2400"/>
              <a:t>characters (JAN, FEB, etc.) instead of an int</a:t>
            </a:r>
          </a:p>
          <a:p>
            <a:pPr lvl="1" eaLnBrk="1" hangingPunct="1"/>
            <a:r>
              <a:rPr lang="en-US" altLang="en-US" sz="2400"/>
              <a:t>cin &gt;&gt; today.month will no longer work because</a:t>
            </a:r>
            <a:br>
              <a:rPr lang="en-US" altLang="en-US" sz="2400"/>
            </a:br>
            <a:r>
              <a:rPr lang="en-US" altLang="en-US" sz="2400"/>
              <a:t>we now have three character variables to read</a:t>
            </a:r>
          </a:p>
          <a:p>
            <a:pPr lvl="1" eaLnBrk="1" hangingPunct="1"/>
            <a:r>
              <a:rPr lang="en-US" altLang="en-US" sz="2400"/>
              <a:t>if(today.month == birthday.month) will no longer</a:t>
            </a:r>
            <a:br>
              <a:rPr lang="en-US" altLang="en-US" sz="2400"/>
            </a:br>
            <a:r>
              <a:rPr lang="en-US" altLang="en-US" sz="2400"/>
              <a:t>work to compare months</a:t>
            </a:r>
          </a:p>
          <a:p>
            <a:pPr lvl="1" eaLnBrk="1" hangingPunct="1"/>
            <a:r>
              <a:rPr lang="en-US" altLang="en-US" sz="2400"/>
              <a:t>The member function “output” no longer works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301ED90B-E53F-4EF9-8BB0-00275296622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Ideal Class Definitions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Changing the implementation of DayOfYear </a:t>
            </a:r>
            <a:br>
              <a:rPr lang="en-US" altLang="en-US"/>
            </a:br>
            <a:r>
              <a:rPr lang="en-US" altLang="en-US"/>
              <a:t>requires changes to the program that uses </a:t>
            </a:r>
            <a:br>
              <a:rPr lang="en-US" altLang="en-US"/>
            </a:br>
            <a:r>
              <a:rPr lang="en-US" altLang="en-US"/>
              <a:t>DayOfYear</a:t>
            </a:r>
          </a:p>
          <a:p>
            <a:pPr eaLnBrk="1" hangingPunct="1"/>
            <a:r>
              <a:rPr lang="en-US" altLang="en-US"/>
              <a:t>An ideal class definition of DayOfYear could </a:t>
            </a:r>
            <a:br>
              <a:rPr lang="en-US" altLang="en-US"/>
            </a:br>
            <a:r>
              <a:rPr lang="en-US" altLang="en-US"/>
              <a:t>be changed without requiring changes to</a:t>
            </a:r>
            <a:br>
              <a:rPr lang="en-US" altLang="en-US"/>
            </a:br>
            <a:r>
              <a:rPr lang="en-US" altLang="en-US"/>
              <a:t>the program that uses DayOfYear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0320B8AD-AB41-4D61-A932-A0172CCCF64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Fixing DayOfYear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 sz="2400"/>
              <a:t> To fix DayOfYear</a:t>
            </a:r>
          </a:p>
          <a:p>
            <a:pPr lvl="1" eaLnBrk="1" hangingPunct="1"/>
            <a:r>
              <a:rPr lang="en-US" altLang="en-US" sz="2400"/>
              <a:t>We need to add member functions to use when </a:t>
            </a:r>
            <a:br>
              <a:rPr lang="en-US" altLang="en-US" sz="2400"/>
            </a:br>
            <a:r>
              <a:rPr lang="en-US" altLang="en-US" sz="2400"/>
              <a:t>changing or accessing the member variables</a:t>
            </a:r>
          </a:p>
          <a:p>
            <a:pPr lvl="2" eaLnBrk="1" hangingPunct="1"/>
            <a:r>
              <a:rPr lang="en-US" altLang="en-US" sz="2000"/>
              <a:t>If the program never directly references the member </a:t>
            </a:r>
            <a:br>
              <a:rPr lang="en-US" altLang="en-US" sz="2000"/>
            </a:br>
            <a:r>
              <a:rPr lang="en-US" altLang="en-US" sz="2000"/>
              <a:t>variables, changing how the variables are stored will not</a:t>
            </a:r>
            <a:br>
              <a:rPr lang="en-US" altLang="en-US" sz="2000"/>
            </a:br>
            <a:r>
              <a:rPr lang="en-US" altLang="en-US" sz="2000"/>
              <a:t>require changing the program</a:t>
            </a:r>
          </a:p>
          <a:p>
            <a:pPr lvl="1" eaLnBrk="1" hangingPunct="1"/>
            <a:r>
              <a:rPr lang="en-US" altLang="en-US" sz="2400"/>
              <a:t>We need to be sure that the program does not ever </a:t>
            </a:r>
            <a:br>
              <a:rPr lang="en-US" altLang="en-US" sz="2400"/>
            </a:br>
            <a:r>
              <a:rPr lang="en-US" altLang="en-US" sz="2400"/>
              <a:t>directly reference the member variables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F5C528F4-298D-4021-BEF0-3F52E08235B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10.1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Structures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Public Or Private?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C++ helps us restrict the program from directly </a:t>
            </a:r>
            <a:br>
              <a:rPr lang="en-US" altLang="en-US"/>
            </a:br>
            <a:r>
              <a:rPr lang="en-US" altLang="en-US"/>
              <a:t>referencing member variables</a:t>
            </a:r>
          </a:p>
          <a:p>
            <a:pPr lvl="1" eaLnBrk="1" hangingPunct="1"/>
            <a:r>
              <a:rPr lang="en-US" altLang="en-US"/>
              <a:t>private members of a class can only be referenced within the definitions of member functions</a:t>
            </a:r>
          </a:p>
          <a:p>
            <a:pPr lvl="2" eaLnBrk="1" hangingPunct="1"/>
            <a:r>
              <a:rPr lang="en-US" altLang="en-US"/>
              <a:t>If the program tries to access a private member, the</a:t>
            </a:r>
            <a:br>
              <a:rPr lang="en-US" altLang="en-US"/>
            </a:br>
            <a:r>
              <a:rPr lang="en-US" altLang="en-US"/>
              <a:t>compiler gives an error message</a:t>
            </a:r>
          </a:p>
          <a:p>
            <a:pPr lvl="1" eaLnBrk="1" hangingPunct="1"/>
            <a:r>
              <a:rPr lang="en-US" altLang="en-US"/>
              <a:t>Private members can be variables or functions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3C84C153-10E8-462A-BE41-5E496A19E3E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Private Variables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Private variables cannot be accessed directly </a:t>
            </a:r>
            <a:br>
              <a:rPr lang="en-US" altLang="en-US" sz="2400"/>
            </a:br>
            <a:r>
              <a:rPr lang="en-US" altLang="en-US" sz="2400"/>
              <a:t>by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Changing their values requires the use of public</a:t>
            </a:r>
            <a:br>
              <a:rPr lang="en-US" altLang="en-US" sz="2400"/>
            </a:br>
            <a:r>
              <a:rPr lang="en-US" altLang="en-US" sz="2400"/>
              <a:t>member functions of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To set the private month and day variables in a new </a:t>
            </a:r>
            <a:br>
              <a:rPr lang="en-US" altLang="en-US" sz="2400"/>
            </a:br>
            <a:r>
              <a:rPr lang="en-US" altLang="en-US" sz="2400"/>
              <a:t>DayOfYear class use a member function such as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void DayOfYear::set(int new_month, int new_day)</a:t>
            </a:r>
            <a:br>
              <a:rPr lang="en-US" altLang="en-US" sz="2400"/>
            </a:br>
            <a:r>
              <a:rPr lang="en-US" altLang="en-US" sz="2400"/>
              <a:t>   {</a:t>
            </a:r>
            <a:br>
              <a:rPr lang="en-US" altLang="en-US" sz="2400"/>
            </a:br>
            <a:r>
              <a:rPr lang="en-US" altLang="en-US" sz="2400"/>
              <a:t>     month = new_month;</a:t>
            </a:r>
            <a:br>
              <a:rPr lang="en-US" altLang="en-US" sz="2400"/>
            </a:br>
            <a:r>
              <a:rPr lang="en-US" altLang="en-US" sz="2400"/>
              <a:t> 	   day = new_day;</a:t>
            </a:r>
            <a:br>
              <a:rPr lang="en-US" altLang="en-US" sz="2400"/>
            </a:br>
            <a:r>
              <a:rPr lang="en-US" altLang="en-US" sz="2400"/>
              <a:t>   }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CC93A2C8-90A7-4171-AA43-5F58CA5D9A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Public or Private Members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/>
          <a:lstStyle/>
          <a:p>
            <a:pPr eaLnBrk="1" hangingPunct="1"/>
            <a:r>
              <a:rPr lang="en-US" altLang="en-US" sz="2400"/>
              <a:t>The keyword private identifies the members of </a:t>
            </a:r>
            <a:br>
              <a:rPr lang="en-US" altLang="en-US" sz="2400"/>
            </a:br>
            <a:r>
              <a:rPr lang="en-US" altLang="en-US" sz="2400"/>
              <a:t>a class that can be accessed only by member </a:t>
            </a:r>
            <a:br>
              <a:rPr lang="en-US" altLang="en-US" sz="2400"/>
            </a:br>
            <a:r>
              <a:rPr lang="en-US" altLang="en-US" sz="2400"/>
              <a:t>functions of the class</a:t>
            </a:r>
          </a:p>
          <a:p>
            <a:pPr lvl="1" eaLnBrk="1" hangingPunct="1"/>
            <a:r>
              <a:rPr lang="en-US" altLang="en-US" sz="2400"/>
              <a:t>Members that follow the keyword private are </a:t>
            </a:r>
            <a:br>
              <a:rPr lang="en-US" altLang="en-US" sz="2400"/>
            </a:br>
            <a:r>
              <a:rPr lang="en-US" altLang="en-US" sz="2400"/>
              <a:t>private members of the class</a:t>
            </a:r>
          </a:p>
          <a:p>
            <a:pPr eaLnBrk="1" hangingPunct="1"/>
            <a:r>
              <a:rPr lang="en-US" altLang="en-US" sz="2400"/>
              <a:t>The keyword public identifies the members of </a:t>
            </a:r>
            <a:br>
              <a:rPr lang="en-US" altLang="en-US" sz="2400"/>
            </a:br>
            <a:r>
              <a:rPr lang="en-US" altLang="en-US" sz="2400"/>
              <a:t>a class that can be accessed from outside the </a:t>
            </a:r>
            <a:br>
              <a:rPr lang="en-US" altLang="en-US" sz="2400"/>
            </a:br>
            <a:r>
              <a:rPr lang="en-US" altLang="en-US" sz="2400"/>
              <a:t>class</a:t>
            </a:r>
          </a:p>
          <a:p>
            <a:pPr lvl="1" eaLnBrk="1" hangingPunct="1"/>
            <a:r>
              <a:rPr lang="en-US" altLang="en-US" sz="2400"/>
              <a:t>Members that follow the keyword public are public </a:t>
            </a:r>
            <a:br>
              <a:rPr lang="en-US" altLang="en-US" sz="2400"/>
            </a:br>
            <a:r>
              <a:rPr lang="en-US" altLang="en-US" sz="2400"/>
              <a:t>members of the class			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E0558D76-27DB-47F5-B3AF-F2BC93F1CCF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New DayOfYear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The new DayOfYear class demonstrated in </a:t>
            </a:r>
            <a:br>
              <a:rPr lang="en-US" altLang="en-US"/>
            </a:br>
            <a:r>
              <a:rPr lang="en-US" altLang="en-US"/>
              <a:t>Display 10.4…</a:t>
            </a:r>
          </a:p>
          <a:p>
            <a:pPr lvl="1" eaLnBrk="1" hangingPunct="1"/>
            <a:r>
              <a:rPr lang="en-US" altLang="en-US"/>
              <a:t>Uses all private member variables</a:t>
            </a:r>
          </a:p>
          <a:p>
            <a:pPr lvl="1" eaLnBrk="1" hangingPunct="1"/>
            <a:r>
              <a:rPr lang="en-US" altLang="en-US"/>
              <a:t>Uses member functions to do all manipulation of the private member variables</a:t>
            </a:r>
          </a:p>
          <a:p>
            <a:pPr lvl="2" eaLnBrk="1" hangingPunct="1"/>
            <a:r>
              <a:rPr lang="en-US" altLang="en-US"/>
              <a:t>Member variables and member                                 function definitions can be</a:t>
            </a:r>
            <a:br>
              <a:rPr lang="en-US" altLang="en-US"/>
            </a:br>
            <a:r>
              <a:rPr lang="en-US" altLang="en-US"/>
              <a:t>changed without changes to the</a:t>
            </a:r>
            <a:br>
              <a:rPr lang="en-US" altLang="en-US"/>
            </a:br>
            <a:r>
              <a:rPr lang="en-US" altLang="en-US"/>
              <a:t>program that uses DayOfYear 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09F9B7C7-77FE-425E-93A8-94EF6B527A1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9" name="Picture 7" descr="Class with Private Members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6250"/>
            <a:ext cx="4846638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4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10.4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6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AA612BB5-665D-432F-AC44-D230BA3CE8C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7" name="Picture 7" descr="Class with Private Members (part 2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266700"/>
            <a:ext cx="5091112" cy="63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2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10.4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68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3A38FAB9-63A2-4E30-911E-84F99CFB79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Private Variables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400"/>
              <a:t>It is normal to make all member variables private</a:t>
            </a:r>
          </a:p>
          <a:p>
            <a:pPr eaLnBrk="1" hangingPunct="1"/>
            <a:r>
              <a:rPr lang="en-US" altLang="en-US" sz="2400"/>
              <a:t>Private variables require member functions to </a:t>
            </a:r>
            <a:br>
              <a:rPr lang="en-US" altLang="en-US" sz="2400"/>
            </a:br>
            <a:r>
              <a:rPr lang="en-US" altLang="en-US" sz="2400"/>
              <a:t>perform all changing and retrieving of values</a:t>
            </a:r>
          </a:p>
          <a:p>
            <a:pPr lvl="1" eaLnBrk="1" hangingPunct="1"/>
            <a:r>
              <a:rPr lang="en-US" altLang="en-US" sz="2400"/>
              <a:t>Accessor functions allow you to obtain the </a:t>
            </a:r>
            <a:br>
              <a:rPr lang="en-US" altLang="en-US" sz="2400"/>
            </a:br>
            <a:r>
              <a:rPr lang="en-US" altLang="en-US" sz="2400"/>
              <a:t>values of member variables</a:t>
            </a:r>
          </a:p>
          <a:p>
            <a:pPr lvl="2" eaLnBrk="1" hangingPunct="1"/>
            <a:r>
              <a:rPr lang="en-US" altLang="en-US" sz="2000"/>
              <a:t>Example:  get_day in class DayOfYear</a:t>
            </a:r>
          </a:p>
          <a:p>
            <a:pPr lvl="1" eaLnBrk="1" hangingPunct="1"/>
            <a:r>
              <a:rPr lang="en-US" altLang="en-US" sz="2400"/>
              <a:t>Mutator functions allow you to change the values</a:t>
            </a:r>
            <a:br>
              <a:rPr lang="en-US" altLang="en-US" sz="2400"/>
            </a:br>
            <a:r>
              <a:rPr lang="en-US" altLang="en-US" sz="2400"/>
              <a:t>of member variables</a:t>
            </a:r>
          </a:p>
          <a:p>
            <a:pPr lvl="2" eaLnBrk="1" hangingPunct="1"/>
            <a:r>
              <a:rPr lang="en-US" altLang="en-US" sz="2000"/>
              <a:t>Example:  set in class DayOfYear 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1C429A2E-F10E-4970-88A1-33EEDD8F317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Class Definitions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syntax for a class definition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class Class_Name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public:</a:t>
            </a:r>
            <a:br>
              <a:rPr lang="en-US" altLang="en-US" sz="2400"/>
            </a:br>
            <a:r>
              <a:rPr lang="en-US" altLang="en-US" sz="2400"/>
              <a:t> 		Member_Specification_1</a:t>
            </a:r>
            <a:br>
              <a:rPr lang="en-US" altLang="en-US" sz="2400"/>
            </a:br>
            <a:r>
              <a:rPr lang="en-US" altLang="en-US" sz="2400"/>
              <a:t> 		Member_Specification_2</a:t>
            </a:r>
            <a:br>
              <a:rPr lang="en-US" altLang="en-US" sz="2400"/>
            </a:br>
            <a:r>
              <a:rPr lang="en-US" altLang="en-US" sz="2400"/>
              <a:t>		…</a:t>
            </a:r>
            <a:br>
              <a:rPr lang="en-US" altLang="en-US" sz="2400"/>
            </a:br>
            <a:r>
              <a:rPr lang="en-US" altLang="en-US" sz="2400"/>
              <a:t>		Member_Specification_3</a:t>
            </a:r>
            <a:br>
              <a:rPr lang="en-US" altLang="en-US" sz="2400"/>
            </a:br>
            <a:r>
              <a:rPr lang="en-US" altLang="en-US" sz="2400"/>
              <a:t>	private:</a:t>
            </a:r>
            <a:br>
              <a:rPr lang="en-US" altLang="en-US" sz="2400"/>
            </a:br>
            <a:r>
              <a:rPr lang="en-US" altLang="en-US" sz="2400"/>
              <a:t>		Member_Specification_n+1</a:t>
            </a:r>
            <a:br>
              <a:rPr lang="en-US" altLang="en-US" sz="2400"/>
            </a:br>
            <a:r>
              <a:rPr lang="en-US" altLang="en-US" sz="2400"/>
              <a:t>		Member_Specification_n+2</a:t>
            </a:r>
            <a:br>
              <a:rPr lang="en-US" altLang="en-US" sz="2400"/>
            </a:br>
            <a:r>
              <a:rPr lang="en-US" altLang="en-US" sz="2400"/>
              <a:t>		…</a:t>
            </a:r>
            <a:br>
              <a:rPr lang="en-US" altLang="en-US" sz="2400"/>
            </a:br>
            <a:r>
              <a:rPr lang="en-US" altLang="en-US" sz="2400"/>
              <a:t>};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E4F65239-3C9C-4625-B1BD-C022CBB6C4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an Object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355975"/>
          </a:xfrm>
        </p:spPr>
        <p:txBody>
          <a:bodyPr/>
          <a:lstStyle/>
          <a:p>
            <a:pPr eaLnBrk="1" hangingPunct="1"/>
            <a:r>
              <a:rPr lang="en-US" altLang="en-US" sz="2400"/>
              <a:t>Once a class is defined, an object of the class is</a:t>
            </a:r>
            <a:br>
              <a:rPr lang="en-US" altLang="en-US" sz="2400"/>
            </a:br>
            <a:r>
              <a:rPr lang="en-US" altLang="en-US" sz="2400"/>
              <a:t>declared just as variables of any other type</a:t>
            </a:r>
          </a:p>
          <a:p>
            <a:pPr lvl="1" eaLnBrk="1" hangingPunct="1"/>
            <a:r>
              <a:rPr lang="en-US" altLang="en-US" sz="2400"/>
              <a:t>Example:  To create two objects of type Bicycle: </a:t>
            </a:r>
          </a:p>
          <a:p>
            <a:pPr lvl="1" eaLnBrk="1" hangingPunct="1"/>
            <a:r>
              <a:rPr lang="en-US" altLang="en-US" sz="2400"/>
              <a:t>	class Bicycle</a:t>
            </a:r>
            <a:br>
              <a:rPr lang="en-US" altLang="en-US" sz="2400"/>
            </a:br>
            <a:r>
              <a:rPr lang="en-US" altLang="en-US" sz="2400"/>
              <a:t>	{</a:t>
            </a:r>
            <a:br>
              <a:rPr lang="en-US" altLang="en-US" sz="2400"/>
            </a:br>
            <a:r>
              <a:rPr lang="en-US" altLang="en-US" sz="2400"/>
              <a:t>	     // class definition lines</a:t>
            </a:r>
            <a:br>
              <a:rPr lang="en-US" altLang="en-US" sz="2400"/>
            </a:br>
            <a:r>
              <a:rPr lang="en-US" altLang="en-US" sz="2400"/>
              <a:t>	};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Bicycle my_bike,  your_bike; 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54242A7D-5FF3-42E2-B3BE-47002336E2F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Assignment Operator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/>
              <a:t>Objects and structures can be assigned values</a:t>
            </a:r>
            <a:br>
              <a:rPr lang="en-US" altLang="en-US"/>
            </a:br>
            <a:r>
              <a:rPr lang="en-US" altLang="en-US"/>
              <a:t>with the assignment operator (=)</a:t>
            </a:r>
          </a:p>
          <a:p>
            <a:pPr lvl="1" eaLnBrk="1" hangingPunct="1"/>
            <a:r>
              <a:rPr lang="en-US" altLang="en-US"/>
              <a:t>Example:   </a:t>
            </a:r>
            <a:br>
              <a:rPr lang="en-US" altLang="en-US"/>
            </a:br>
            <a:r>
              <a:rPr lang="en-US" altLang="en-US"/>
              <a:t> 			DayOfYear  due_date, tomorrow;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	tomorrow.set(11, 19);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  		due_date = tomorrow;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51B829C8-BE6B-45A8-BC23-BD712AD4E4E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Class?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/>
              <a:t>A class is a data type whose variables are objects</a:t>
            </a:r>
          </a:p>
          <a:p>
            <a:pPr eaLnBrk="1" hangingPunct="1"/>
            <a:r>
              <a:rPr lang="en-US" altLang="en-US"/>
              <a:t>Some pre-defined data types you have used are </a:t>
            </a:r>
          </a:p>
          <a:p>
            <a:pPr lvl="1" eaLnBrk="1" hangingPunct="1"/>
            <a:r>
              <a:rPr lang="en-US" altLang="en-US"/>
              <a:t>int</a:t>
            </a:r>
          </a:p>
          <a:p>
            <a:pPr lvl="1" eaLnBrk="1" hangingPunct="1"/>
            <a:r>
              <a:rPr lang="en-US" altLang="en-US"/>
              <a:t>char</a:t>
            </a:r>
          </a:p>
          <a:p>
            <a:pPr eaLnBrk="1" hangingPunct="1"/>
            <a:r>
              <a:rPr lang="en-US" altLang="en-US"/>
              <a:t>A pre-defined class you have used is</a:t>
            </a:r>
          </a:p>
          <a:p>
            <a:pPr lvl="1" eaLnBrk="1" hangingPunct="1"/>
            <a:r>
              <a:rPr lang="en-US" altLang="en-US"/>
              <a:t>ifstream</a:t>
            </a:r>
          </a:p>
          <a:p>
            <a:pPr eaLnBrk="1" hangingPunct="1"/>
            <a:r>
              <a:rPr lang="en-US" altLang="en-US"/>
              <a:t>You can define your own classes as well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73CA364C-A5E6-4627-BF19-080A1D6659E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BankAccount Class</a:t>
            </a:r>
          </a:p>
        </p:txBody>
      </p:sp>
      <p:sp>
        <p:nvSpPr>
          <p:cNvPr id="90115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r>
              <a:rPr lang="en-US" altLang="en-US"/>
              <a:t>This bank account class allows </a:t>
            </a:r>
          </a:p>
          <a:p>
            <a:pPr lvl="1" eaLnBrk="1" hangingPunct="1"/>
            <a:r>
              <a:rPr lang="en-US" altLang="en-US"/>
              <a:t>Withdrawal of money at any time</a:t>
            </a:r>
          </a:p>
          <a:p>
            <a:pPr lvl="1" eaLnBrk="1" hangingPunct="1"/>
            <a:r>
              <a:rPr lang="en-US" altLang="en-US"/>
              <a:t>All operations normally expected of a bank account (implemented with member functions)</a:t>
            </a:r>
          </a:p>
          <a:p>
            <a:pPr lvl="1" eaLnBrk="1" hangingPunct="1"/>
            <a:r>
              <a:rPr lang="en-US" altLang="en-US"/>
              <a:t>Storing an account balance</a:t>
            </a:r>
          </a:p>
          <a:p>
            <a:pPr lvl="1" eaLnBrk="1" hangingPunct="1"/>
            <a:r>
              <a:rPr lang="en-US" altLang="en-US"/>
              <a:t>Storing the account’s interest rate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93255575-697F-4575-ACD2-D16517EE681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5" name="Picture 4" descr="The BankAccount Close (part 1 of 4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0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10.5 (1/4)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D08127FC-02C9-410E-AAE6-8CE75E54AA4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3" name="Picture 4" descr="The BankAccount Close (part 2 of 4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8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10.5 (2/4)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3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FF3900BD-914F-48BB-AD09-38C190E93C9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10.5</a:t>
            </a:r>
            <a:br>
              <a:rPr lang="en-US" altLang="en-US"/>
            </a:br>
            <a:r>
              <a:rPr lang="en-US" altLang="en-US"/>
              <a:t>(3/4)</a:t>
            </a:r>
          </a:p>
        </p:txBody>
      </p:sp>
      <p:pic>
        <p:nvPicPr>
          <p:cNvPr id="175110" name="Picture 4" descr="The BankAccount Close (part 3 of 4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610214EF-481A-498F-9BB2-658BDD45603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10.5</a:t>
            </a:r>
            <a:br>
              <a:rPr lang="en-US" altLang="en-US"/>
            </a:br>
            <a:r>
              <a:rPr lang="en-US" altLang="en-US"/>
              <a:t>(4/4)</a:t>
            </a:r>
          </a:p>
        </p:txBody>
      </p:sp>
      <p:pic>
        <p:nvPicPr>
          <p:cNvPr id="177158" name="Picture 4" descr="The BankAccount Close (part 4 of 4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F12B6CEF-2213-43CB-AA49-61E2B70E044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Public Members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pPr eaLnBrk="1" hangingPunct="1"/>
            <a:r>
              <a:rPr lang="en-US" altLang="en-US"/>
              <a:t>Recall that if calling a member function from the </a:t>
            </a:r>
            <a:br>
              <a:rPr lang="en-US" altLang="en-US"/>
            </a:br>
            <a:r>
              <a:rPr lang="en-US" altLang="en-US"/>
              <a:t>main function of a program, you must include</a:t>
            </a:r>
            <a:br>
              <a:rPr lang="en-US" altLang="en-US"/>
            </a:br>
            <a:r>
              <a:rPr lang="en-US" altLang="en-US"/>
              <a:t>the the object name:</a:t>
            </a:r>
            <a:br>
              <a:rPr lang="en-US" altLang="en-US"/>
            </a:br>
            <a:r>
              <a:rPr lang="en-US" altLang="en-US"/>
              <a:t>      		account1.update( );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FD147DB1-96B9-4D49-88A2-F5D8CBD758B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Private Members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/>
          <a:lstStyle/>
          <a:p>
            <a:pPr eaLnBrk="1" hangingPunct="1"/>
            <a:r>
              <a:rPr lang="en-US" altLang="en-US" sz="2400"/>
              <a:t>When a member function calls a private </a:t>
            </a:r>
            <a:br>
              <a:rPr lang="en-US" altLang="en-US" sz="2400"/>
            </a:br>
            <a:r>
              <a:rPr lang="en-US" altLang="en-US" sz="2400"/>
              <a:t>member function, an object name is not used</a:t>
            </a:r>
          </a:p>
          <a:p>
            <a:pPr lvl="1" eaLnBrk="1" hangingPunct="1"/>
            <a:r>
              <a:rPr lang="en-US" altLang="en-US" sz="2400"/>
              <a:t>fraction (double percent); </a:t>
            </a:r>
            <a:br>
              <a:rPr lang="en-US" altLang="en-US" sz="2400"/>
            </a:br>
            <a:r>
              <a:rPr lang="en-US" altLang="en-US" sz="2400"/>
              <a:t>is a private member of the BankAccount class</a:t>
            </a:r>
          </a:p>
          <a:p>
            <a:pPr lvl="1" eaLnBrk="1" hangingPunct="1"/>
            <a:r>
              <a:rPr lang="en-US" altLang="en-US" sz="2400"/>
              <a:t>fraction is called by member function update </a:t>
            </a:r>
            <a:br>
              <a:rPr lang="en-US" altLang="en-US" sz="2400"/>
            </a:br>
            <a:r>
              <a:rPr lang="en-US" altLang="en-US" sz="2400"/>
              <a:t>void BankAccount::update( )</a:t>
            </a:r>
            <a:br>
              <a:rPr lang="en-US" altLang="en-US" sz="2400"/>
            </a:br>
            <a:r>
              <a:rPr lang="en-US" altLang="en-US" sz="2400"/>
              <a:t>	{</a:t>
            </a:r>
            <a:br>
              <a:rPr lang="en-US" altLang="en-US" sz="2400"/>
            </a:br>
            <a:r>
              <a:rPr lang="en-US" altLang="en-US" sz="2400"/>
              <a:t>	      balance = balance + </a:t>
            </a:r>
            <a:br>
              <a:rPr lang="en-US" altLang="en-US" sz="2400"/>
            </a:br>
            <a:r>
              <a:rPr lang="en-US" altLang="en-US" sz="2400"/>
              <a:t>			 fraction(interest_rate)* balance; </a:t>
            </a:r>
            <a:br>
              <a:rPr lang="en-US" altLang="en-US" sz="2400"/>
            </a:br>
            <a:r>
              <a:rPr lang="en-US" altLang="en-US" sz="2400"/>
              <a:t>	}	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9010480D-BF2D-448C-8D1C-457BF88F9B6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/>
          <a:lstStyle/>
          <a:p>
            <a:pPr eaLnBrk="1" hangingPunct="1"/>
            <a:r>
              <a:rPr lang="en-US" altLang="en-US" sz="2400"/>
              <a:t>A constructor can be used to initialize member</a:t>
            </a:r>
            <a:br>
              <a:rPr lang="en-US" altLang="en-US" sz="2400"/>
            </a:br>
            <a:r>
              <a:rPr lang="en-US" altLang="en-US" sz="2400"/>
              <a:t>variables when an object is declared	</a:t>
            </a:r>
          </a:p>
          <a:p>
            <a:pPr lvl="1" eaLnBrk="1" hangingPunct="1"/>
            <a:r>
              <a:rPr lang="en-US" altLang="en-US" sz="2400"/>
              <a:t>A constructor is a member function that is usually </a:t>
            </a:r>
            <a:br>
              <a:rPr lang="en-US" altLang="en-US" sz="2400"/>
            </a:br>
            <a:r>
              <a:rPr lang="en-US" altLang="en-US" sz="2400"/>
              <a:t>public</a:t>
            </a:r>
          </a:p>
          <a:p>
            <a:pPr lvl="1" eaLnBrk="1" hangingPunct="1"/>
            <a:r>
              <a:rPr lang="en-US" altLang="en-US" sz="2400"/>
              <a:t>A constructor is automatically called when an object</a:t>
            </a:r>
            <a:br>
              <a:rPr lang="en-US" altLang="en-US" sz="2400"/>
            </a:br>
            <a:r>
              <a:rPr lang="en-US" altLang="en-US" sz="2400"/>
              <a:t>of the class is declared</a:t>
            </a:r>
          </a:p>
          <a:p>
            <a:pPr lvl="1" eaLnBrk="1" hangingPunct="1"/>
            <a:r>
              <a:rPr lang="en-US" altLang="en-US" sz="2400"/>
              <a:t>A constructor’s name must be the name of the class</a:t>
            </a:r>
          </a:p>
          <a:p>
            <a:pPr lvl="1" eaLnBrk="1" hangingPunct="1"/>
            <a:r>
              <a:rPr lang="en-US" altLang="en-US" sz="2400"/>
              <a:t>A constructor cannot return a value</a:t>
            </a:r>
          </a:p>
          <a:p>
            <a:pPr lvl="2" eaLnBrk="1" hangingPunct="1"/>
            <a:r>
              <a:rPr lang="en-US" altLang="en-US" sz="2000"/>
              <a:t>No return type, not even void, is used in declaring or </a:t>
            </a:r>
            <a:br>
              <a:rPr lang="en-US" altLang="en-US" sz="2000"/>
            </a:br>
            <a:r>
              <a:rPr lang="en-US" altLang="en-US" sz="2000"/>
              <a:t>defining a constructor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F248DA82-57D2-444D-87FE-6EA282C3B89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 Declaration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constructor for the BankAccount class could </a:t>
            </a:r>
            <a:br>
              <a:rPr lang="en-US" altLang="en-US" sz="2000"/>
            </a:br>
            <a:r>
              <a:rPr lang="en-US" altLang="en-US" sz="2000"/>
              <a:t>be declared as: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 	class BankAccount</a:t>
            </a:r>
            <a:br>
              <a:rPr lang="en-US" altLang="en-US" sz="2000"/>
            </a:br>
            <a:r>
              <a:rPr lang="en-US" altLang="en-US" sz="2000"/>
              <a:t>	{</a:t>
            </a:r>
            <a:br>
              <a:rPr lang="en-US" altLang="en-US" sz="2000"/>
            </a:br>
            <a:r>
              <a:rPr lang="en-US" altLang="en-US" sz="2000"/>
              <a:t> 	    public:</a:t>
            </a:r>
            <a:br>
              <a:rPr lang="en-US" altLang="en-US" sz="2000"/>
            </a:br>
            <a:r>
              <a:rPr lang="en-US" altLang="en-US" sz="2000"/>
              <a:t> 		BankAccount(int dollars, int cents, double rate);</a:t>
            </a:r>
            <a:br>
              <a:rPr lang="en-US" altLang="en-US" sz="2000"/>
            </a:br>
            <a:r>
              <a:rPr lang="en-US" altLang="en-US" sz="2000"/>
              <a:t>		 //initializes the balance to $dollars.cents</a:t>
            </a:r>
            <a:br>
              <a:rPr lang="en-US" altLang="en-US" sz="2000"/>
            </a:br>
            <a:r>
              <a:rPr lang="en-US" altLang="en-US" sz="2000"/>
              <a:t>		 //initializes the interest rate to rate percent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 		…//The rest of the BankAccount definition</a:t>
            </a:r>
            <a:br>
              <a:rPr lang="en-US" altLang="en-US" sz="2000"/>
            </a:br>
            <a:r>
              <a:rPr lang="en-US" altLang="en-US" sz="2000"/>
              <a:t>       };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1C7322D0-E23D-4C4F-A99F-23C43A28834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 Definition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constructor for the BankAccount class </a:t>
            </a:r>
            <a:br>
              <a:rPr lang="en-US" altLang="en-US" sz="2000"/>
            </a:br>
            <a:r>
              <a:rPr lang="en-US" altLang="en-US" sz="2000"/>
              <a:t>could be defined as</a:t>
            </a:r>
            <a:br>
              <a:rPr lang="en-US" altLang="en-US" sz="2000"/>
            </a:br>
            <a:r>
              <a:rPr lang="en-US" altLang="en-US" sz="2000"/>
              <a:t>BankAccount::BankAccount(int dollars, int cents, double rate)</a:t>
            </a:r>
            <a:br>
              <a:rPr lang="en-US" altLang="en-US" sz="2000"/>
            </a:br>
            <a:r>
              <a:rPr lang="en-US" altLang="en-US" sz="2000"/>
              <a:t> {</a:t>
            </a:r>
            <a:br>
              <a:rPr lang="en-US" altLang="en-US" sz="2000"/>
            </a:br>
            <a:r>
              <a:rPr lang="en-US" altLang="en-US" sz="2000"/>
              <a:t>    if ((dollars &lt; 0) || (cents &lt; 0) || ( rate &lt; 0 ))</a:t>
            </a:r>
            <a:br>
              <a:rPr lang="en-US" altLang="en-US" sz="2000"/>
            </a:br>
            <a:r>
              <a:rPr lang="en-US" altLang="en-US" sz="2000"/>
              <a:t>     {</a:t>
            </a:r>
            <a:br>
              <a:rPr lang="en-US" altLang="en-US" sz="2000"/>
            </a:br>
            <a:r>
              <a:rPr lang="en-US" altLang="en-US" sz="2000"/>
              <a:t>         cout &lt;&lt; “Illegal values for money or rate\n”;</a:t>
            </a:r>
            <a:br>
              <a:rPr lang="en-US" altLang="en-US" sz="2000"/>
            </a:br>
            <a:r>
              <a:rPr lang="en-US" altLang="en-US" sz="2000"/>
              <a:t>          exit(1);</a:t>
            </a:r>
            <a:br>
              <a:rPr lang="en-US" altLang="en-US" sz="2000"/>
            </a:br>
            <a:r>
              <a:rPr lang="en-US" altLang="en-US" sz="2000"/>
              <a:t>       }</a:t>
            </a:r>
            <a:br>
              <a:rPr lang="en-US" altLang="en-US" sz="2000"/>
            </a:br>
            <a:r>
              <a:rPr lang="en-US" altLang="en-US" sz="2000"/>
              <a:t>    balance = dollars + 0.01 * cents;</a:t>
            </a:r>
            <a:br>
              <a:rPr lang="en-US" altLang="en-US" sz="2000"/>
            </a:br>
            <a:r>
              <a:rPr lang="en-US" altLang="en-US" sz="2000"/>
              <a:t>    interest_rate = rate;</a:t>
            </a:r>
            <a:br>
              <a:rPr lang="en-US" altLang="en-US" sz="2000"/>
            </a:br>
            <a:r>
              <a:rPr lang="en-US" altLang="en-US" sz="2000"/>
              <a:t>}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Note that the class name and function name are the same</a:t>
            </a:r>
          </a:p>
        </p:txBody>
      </p:sp>
      <p:grpSp>
        <p:nvGrpSpPr>
          <p:cNvPr id="100357" name="Group 7" descr="arrow right"/>
          <p:cNvGrpSpPr>
            <a:grpSpLocks/>
          </p:cNvGrpSpPr>
          <p:nvPr/>
        </p:nvGrpSpPr>
        <p:grpSpPr bwMode="auto">
          <a:xfrm>
            <a:off x="457200" y="2362200"/>
            <a:ext cx="552450" cy="3200400"/>
            <a:chOff x="264" y="1716"/>
            <a:chExt cx="348" cy="2076"/>
          </a:xfrm>
        </p:grpSpPr>
        <p:sp>
          <p:nvSpPr>
            <p:cNvPr id="100358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9A16684F-9BE2-4556-BBB9-ABE3E206401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class definition includes</a:t>
            </a:r>
          </a:p>
          <a:p>
            <a:pPr lvl="1" eaLnBrk="1" hangingPunct="1"/>
            <a:r>
              <a:rPr lang="en-US" altLang="en-US"/>
              <a:t>A description of the kinds of values the variable </a:t>
            </a:r>
            <a:br>
              <a:rPr lang="en-US" altLang="en-US"/>
            </a:br>
            <a:r>
              <a:rPr lang="en-US" altLang="en-US"/>
              <a:t>can hold</a:t>
            </a:r>
          </a:p>
          <a:p>
            <a:pPr lvl="1" eaLnBrk="1" hangingPunct="1"/>
            <a:r>
              <a:rPr lang="en-US" altLang="en-US"/>
              <a:t>A description of the member functions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We will start by defining structures as a first</a:t>
            </a:r>
            <a:br>
              <a:rPr lang="en-US" altLang="en-US"/>
            </a:br>
            <a:r>
              <a:rPr lang="en-US" altLang="en-US"/>
              <a:t>step toward defining classes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E9FCA25C-AA0C-4177-9C9E-8767D33F1EE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A Constructor (1)</a:t>
            </a:r>
          </a:p>
        </p:txBody>
      </p:sp>
      <p:sp>
        <p:nvSpPr>
          <p:cNvPr id="10240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 constructor is not called like a normal member</a:t>
            </a:r>
            <a:br>
              <a:rPr lang="en-US" altLang="en-US" sz="2400"/>
            </a:br>
            <a:r>
              <a:rPr lang="en-US" altLang="en-US" sz="2400"/>
              <a:t>function: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		BankAccount  account1;  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		account1.BankAccount(10, 50, 2.0);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560130" name="AutoShape 2" descr="blue circle with line through it"/>
          <p:cNvSpPr>
            <a:spLocks noChangeArrowheads="1"/>
          </p:cNvSpPr>
          <p:nvPr/>
        </p:nvSpPr>
        <p:spPr bwMode="auto">
          <a:xfrm>
            <a:off x="3444874" y="2768103"/>
            <a:ext cx="2574925" cy="264209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29"/>
                  <a:pt x="7332" y="3089"/>
                  <a:pt x="5915" y="4126"/>
                </a:cubicBezTo>
                <a:lnTo>
                  <a:pt x="17473" y="15684"/>
                </a:ln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lnTo>
                  <a:pt x="4126" y="5915"/>
                </a:lnTo>
                <a:close/>
              </a:path>
            </a:pathLst>
          </a:custGeom>
          <a:solidFill>
            <a:schemeClr val="hlink">
              <a:alpha val="69019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368C9239-3EA6-41CF-BDA0-F910D4A3504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A Constructor (2)</a:t>
            </a:r>
          </a:p>
        </p:txBody>
      </p:sp>
      <p:sp>
        <p:nvSpPr>
          <p:cNvPr id="10445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/>
              <a:t>A constructor is called in the object declaration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BankAccount account1(10, 50, 2.0);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Creates a BankAccount object and calls the </a:t>
            </a:r>
            <a:br>
              <a:rPr lang="en-US" altLang="en-US"/>
            </a:br>
            <a:r>
              <a:rPr lang="en-US" altLang="en-US"/>
              <a:t>constructor to initialize the member variables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F8441213-491A-4A62-8191-7341C729BD5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Constructors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Constructors can be overloaded by defining</a:t>
            </a:r>
            <a:br>
              <a:rPr lang="en-US" altLang="en-US" sz="2400" dirty="0"/>
            </a:br>
            <a:r>
              <a:rPr lang="en-US" altLang="en-US" sz="2400" dirty="0"/>
              <a:t>constructors with different parameter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Other possible constructors for the </a:t>
            </a:r>
            <a:r>
              <a:rPr lang="en-US" altLang="en-US" sz="2400" dirty="0" err="1"/>
              <a:t>BankAccount</a:t>
            </a:r>
            <a:br>
              <a:rPr lang="en-US" altLang="en-US" sz="2400" dirty="0"/>
            </a:br>
            <a:r>
              <a:rPr lang="en-US" altLang="en-US" sz="2400" dirty="0"/>
              <a:t>class might be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dirty="0" err="1"/>
              <a:t>BankAccount</a:t>
            </a:r>
            <a:r>
              <a:rPr lang="en-US" altLang="en-US" sz="2400" dirty="0"/>
              <a:t> (double balance, double </a:t>
            </a:r>
            <a:r>
              <a:rPr lang="en-US" altLang="en-US" sz="2400" dirty="0" err="1"/>
              <a:t>interest_rate</a:t>
            </a:r>
            <a:r>
              <a:rPr lang="en-US" altLang="en-US" sz="2400" dirty="0"/>
              <a:t>);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dirty="0" err="1"/>
              <a:t>BankAccount</a:t>
            </a:r>
            <a:r>
              <a:rPr lang="en-US" altLang="en-US" sz="2400" dirty="0"/>
              <a:t> (double balance);</a:t>
            </a:r>
            <a:br>
              <a:rPr lang="en-US" altLang="en-US" sz="2400" dirty="0"/>
            </a:br>
            <a:r>
              <a:rPr lang="en-US" altLang="en-US" sz="2400" dirty="0"/>
              <a:t>  </a:t>
            </a:r>
            <a:r>
              <a:rPr lang="en-US" altLang="en-US" sz="2400" dirty="0" err="1"/>
              <a:t>BankAccount</a:t>
            </a:r>
            <a:r>
              <a:rPr lang="en-US" altLang="en-US" sz="2400" dirty="0"/>
              <a:t> (double </a:t>
            </a:r>
            <a:r>
              <a:rPr lang="en-US" altLang="en-US" sz="2400" dirty="0" err="1"/>
              <a:t>interest_rate</a:t>
            </a:r>
            <a:r>
              <a:rPr lang="en-US" altLang="en-US" sz="2400" dirty="0"/>
              <a:t>);</a:t>
            </a:r>
            <a:br>
              <a:rPr lang="en-US" altLang="en-US" sz="2400" dirty="0"/>
            </a:br>
            <a:r>
              <a:rPr lang="en-US" altLang="en-US" sz="2400" dirty="0"/>
              <a:t>  </a:t>
            </a:r>
            <a:r>
              <a:rPr lang="en-US" altLang="en-US" sz="2400" dirty="0" err="1"/>
              <a:t>BankAccount</a:t>
            </a:r>
            <a:r>
              <a:rPr lang="en-US" altLang="en-US" sz="2400" dirty="0"/>
              <a:t> ( );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6D08A23F-87AC-4B7A-88E2-5D6A695587C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Default Constructor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default constructor uses no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default constructor for the BankAccount class</a:t>
            </a:r>
            <a:br>
              <a:rPr lang="en-US" altLang="en-US" sz="2400"/>
            </a:br>
            <a:r>
              <a:rPr lang="en-US" altLang="en-US" sz="2400"/>
              <a:t>could be declared in this way</a:t>
            </a:r>
            <a:br>
              <a:rPr lang="en-US" altLang="en-US" sz="2400"/>
            </a:br>
            <a:r>
              <a:rPr lang="en-US" altLang="en-US" sz="2400"/>
              <a:t>		class BankAccount</a:t>
            </a:r>
            <a:br>
              <a:rPr lang="en-US" altLang="en-US" sz="2400"/>
            </a:br>
            <a:r>
              <a:rPr lang="en-US" altLang="en-US" sz="2400"/>
              <a:t>  		{</a:t>
            </a:r>
            <a:br>
              <a:rPr lang="en-US" altLang="en-US" sz="2400"/>
            </a:br>
            <a:r>
              <a:rPr lang="en-US" altLang="en-US" sz="2400"/>
              <a:t>                   public:</a:t>
            </a:r>
            <a:br>
              <a:rPr lang="en-US" altLang="en-US" sz="2400"/>
            </a:br>
            <a:r>
              <a:rPr lang="en-US" altLang="en-US" sz="2400"/>
              <a:t> 			BankAccount( );</a:t>
            </a:r>
            <a:br>
              <a:rPr lang="en-US" altLang="en-US" sz="2400"/>
            </a:br>
            <a:r>
              <a:rPr lang="en-US" altLang="en-US" sz="2400"/>
              <a:t>  			// initializes balance  to $0.00</a:t>
            </a:r>
            <a:br>
              <a:rPr lang="en-US" altLang="en-US" sz="2400"/>
            </a:br>
            <a:r>
              <a:rPr lang="en-US" altLang="en-US" sz="2400"/>
              <a:t> 			// initializes rate to 0.0%</a:t>
            </a:r>
            <a:br>
              <a:rPr lang="en-US" altLang="en-US" sz="2400"/>
            </a:br>
            <a:r>
              <a:rPr lang="en-US" altLang="en-US" sz="2400"/>
              <a:t>                   … // The rest of the class definition</a:t>
            </a:r>
            <a:br>
              <a:rPr lang="en-US" altLang="en-US" sz="2400"/>
            </a:br>
            <a:r>
              <a:rPr lang="en-US" altLang="en-US" sz="2400"/>
              <a:t>		};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09274A97-3730-4251-B6B0-FBB5AA414B6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Constructor Definition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79775"/>
          </a:xfrm>
        </p:spPr>
        <p:txBody>
          <a:bodyPr/>
          <a:lstStyle/>
          <a:p>
            <a:pPr eaLnBrk="1" hangingPunct="1"/>
            <a:r>
              <a:rPr lang="en-US" altLang="en-US" sz="2400"/>
              <a:t>The default constructor for the BankAccount</a:t>
            </a:r>
            <a:br>
              <a:rPr lang="en-US" altLang="en-US" sz="2400"/>
            </a:br>
            <a:r>
              <a:rPr lang="en-US" altLang="en-US" sz="2400"/>
              <a:t>class could be defined as</a:t>
            </a:r>
            <a:br>
              <a:rPr lang="en-US" altLang="en-US" sz="2400"/>
            </a:br>
            <a:r>
              <a:rPr lang="en-US" altLang="en-US" sz="2400"/>
              <a:t>	BankAccount::BankAccount( )</a:t>
            </a:r>
            <a:br>
              <a:rPr lang="en-US" altLang="en-US" sz="2400"/>
            </a:br>
            <a:r>
              <a:rPr lang="en-US" altLang="en-US" sz="2400"/>
              <a:t> 	{</a:t>
            </a:r>
            <a:br>
              <a:rPr lang="en-US" altLang="en-US" sz="2400"/>
            </a:br>
            <a:r>
              <a:rPr lang="en-US" altLang="en-US" sz="2400"/>
              <a:t> 		balance = 0;</a:t>
            </a:r>
            <a:br>
              <a:rPr lang="en-US" altLang="en-US" sz="2400"/>
            </a:br>
            <a:r>
              <a:rPr lang="en-US" altLang="en-US" sz="2400"/>
              <a:t> 		rate = 0.0;</a:t>
            </a:r>
            <a:br>
              <a:rPr lang="en-US" altLang="en-US" sz="2400"/>
            </a:br>
            <a:r>
              <a:rPr lang="en-US" altLang="en-US" sz="2400"/>
              <a:t>  	}</a:t>
            </a:r>
          </a:p>
          <a:p>
            <a:pPr eaLnBrk="1" hangingPunct="1"/>
            <a:r>
              <a:rPr lang="en-US" altLang="en-US" sz="2400"/>
              <a:t>It is a good idea to always include a default constructor</a:t>
            </a:r>
            <a:br>
              <a:rPr lang="en-US" altLang="en-US" sz="2400"/>
            </a:br>
            <a:r>
              <a:rPr lang="en-US" altLang="en-US" sz="2400"/>
              <a:t>even if you do not want to initialize variables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E6A36D03-FE7B-4BF0-B2BB-2F41A1FFA77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the Default Constructor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294688" cy="3352800"/>
          </a:xfrm>
        </p:spPr>
        <p:txBody>
          <a:bodyPr/>
          <a:lstStyle/>
          <a:p>
            <a:pPr eaLnBrk="1" hangingPunct="1"/>
            <a:r>
              <a:rPr lang="en-US" altLang="en-US" sz="2400"/>
              <a:t>The default constructor is called during </a:t>
            </a:r>
            <a:br>
              <a:rPr lang="en-US" altLang="en-US" sz="2400"/>
            </a:br>
            <a:r>
              <a:rPr lang="en-US" altLang="en-US" sz="2400"/>
              <a:t>declaration of an object</a:t>
            </a:r>
          </a:p>
          <a:p>
            <a:pPr lvl="1" eaLnBrk="1" hangingPunct="1"/>
            <a:r>
              <a:rPr lang="en-US" altLang="en-US" sz="2400"/>
              <a:t>An argument list is not used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	BankAccount  account1; </a:t>
            </a:r>
            <a:br>
              <a:rPr lang="en-US" altLang="en-US" sz="2400"/>
            </a:br>
            <a:r>
              <a:rPr lang="en-US" altLang="en-US" sz="2400"/>
              <a:t>		// uses the default BankAccount constructor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	BankAccount account1( ); </a:t>
            </a:r>
            <a:br>
              <a:rPr lang="en-US" altLang="en-US" sz="2400"/>
            </a:br>
            <a:r>
              <a:rPr lang="en-US" altLang="en-US" sz="2400"/>
              <a:t> 		// Is not legal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A5B3E156-63D0-47B9-BECD-F8A7F5A29B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10.6 </a:t>
            </a:r>
            <a:br>
              <a:rPr lang="en-US" altLang="en-US"/>
            </a:br>
            <a:r>
              <a:rPr lang="en-US" altLang="en-US"/>
              <a:t>(1/3)</a:t>
            </a:r>
          </a:p>
        </p:txBody>
      </p:sp>
      <p:pic>
        <p:nvPicPr>
          <p:cNvPr id="179206" name="Picture 5" descr="Class with Constructors (part 1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33755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5770A268-7733-4DF1-8C5A-3CA91B756F3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5" name="Picture 10" descr="Class with Constructors (part 2 of 3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495300"/>
            <a:ext cx="48990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0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10.6 (2/3)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1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6E1C6BB6-AAE5-4708-B598-E1FC5522B6A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10.6 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183302" name="Picture 6" descr="Class with Constructors (part 3 of 3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474788"/>
            <a:ext cx="53403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6469BD32-3D0F-46AF-BD16-7070C73F0B5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Initialization Sections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An initialization section in a function definition</a:t>
            </a:r>
            <a:br>
              <a:rPr lang="en-US" altLang="en-US" sz="2400"/>
            </a:br>
            <a:r>
              <a:rPr lang="en-US" altLang="en-US" sz="2400"/>
              <a:t>provides an alternative way to initialize </a:t>
            </a:r>
            <a:br>
              <a:rPr lang="en-US" altLang="en-US" sz="2400"/>
            </a:br>
            <a:r>
              <a:rPr lang="en-US" altLang="en-US" sz="2400"/>
              <a:t>member variables</a:t>
            </a:r>
          </a:p>
          <a:p>
            <a:pPr lvl="1" eaLnBrk="1" hangingPunct="1"/>
            <a:r>
              <a:rPr lang="en-US" altLang="en-US" sz="2400"/>
              <a:t>BankAccount::BankAccount( ): balance(0), </a:t>
            </a:r>
            <a:br>
              <a:rPr lang="en-US" altLang="en-US" sz="2400"/>
            </a:br>
            <a:r>
              <a:rPr lang="en-US" altLang="en-US" sz="2400"/>
              <a:t> 					     interest_rate(0.0);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// No code needed in this example</a:t>
            </a:r>
            <a:br>
              <a:rPr lang="en-US" altLang="en-US" sz="2400"/>
            </a:br>
            <a:r>
              <a:rPr lang="en-US" altLang="en-US" sz="2400"/>
              <a:t>}</a:t>
            </a:r>
          </a:p>
          <a:p>
            <a:pPr lvl="1" eaLnBrk="1" hangingPunct="1"/>
            <a:r>
              <a:rPr lang="en-US" altLang="en-US" sz="2400"/>
              <a:t>The values in parenthesis are the initial values for the </a:t>
            </a:r>
            <a:br>
              <a:rPr lang="en-US" altLang="en-US" sz="2400"/>
            </a:br>
            <a:r>
              <a:rPr lang="en-US" altLang="en-US" sz="2400"/>
              <a:t>member variables listed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229EDE40-BF90-4C4D-81E7-7F4B937E3E3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Structures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/>
          <a:lstStyle/>
          <a:p>
            <a:pPr eaLnBrk="1" hangingPunct="1"/>
            <a:r>
              <a:rPr lang="en-US" altLang="en-US" sz="2400"/>
              <a:t>A structure can be viewed as an object</a:t>
            </a:r>
          </a:p>
          <a:p>
            <a:pPr lvl="1" eaLnBrk="1" hangingPunct="1"/>
            <a:r>
              <a:rPr lang="en-US" altLang="en-US" sz="2400"/>
              <a:t>Contains no member functions </a:t>
            </a:r>
            <a:br>
              <a:rPr lang="en-US" altLang="en-US" sz="2400"/>
            </a:br>
            <a:r>
              <a:rPr lang="en-US" altLang="en-US" sz="2400"/>
              <a:t>(The structures used here have no member functions)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Contains multiple values of  possibly different types</a:t>
            </a:r>
          </a:p>
          <a:p>
            <a:pPr lvl="2" eaLnBrk="1" hangingPunct="1"/>
            <a:r>
              <a:rPr lang="en-US" altLang="en-US" sz="2000"/>
              <a:t>The multiple values are logically related as a single item</a:t>
            </a:r>
          </a:p>
          <a:p>
            <a:pPr lvl="2" eaLnBrk="1" hangingPunct="1"/>
            <a:r>
              <a:rPr lang="en-US" altLang="en-US" sz="2000"/>
              <a:t>Example:    A bank Certificate of Deposit (CD) </a:t>
            </a:r>
            <a:br>
              <a:rPr lang="en-US" altLang="en-US" sz="2000"/>
            </a:br>
            <a:r>
              <a:rPr lang="en-US" altLang="en-US" sz="2000"/>
              <a:t>                    has the following values: </a:t>
            </a:r>
            <a:br>
              <a:rPr lang="en-US" altLang="en-US" sz="2000"/>
            </a:br>
            <a:r>
              <a:rPr lang="en-US" altLang="en-US" sz="2000"/>
              <a:t>   		  	a balance</a:t>
            </a:r>
            <a:br>
              <a:rPr lang="en-US" altLang="en-US" sz="2000"/>
            </a:br>
            <a:r>
              <a:rPr lang="en-US" altLang="en-US" sz="2000"/>
              <a:t> 		  	an interest rate</a:t>
            </a:r>
            <a:br>
              <a:rPr lang="en-US" altLang="en-US" sz="2000"/>
            </a:br>
            <a:r>
              <a:rPr lang="en-US" altLang="en-US" sz="2000"/>
              <a:t>			a term (months to maturity)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97F4BBB8-A1FF-4571-A395-49206A385A8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Parameters and Initialization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Member functions with parameters can use </a:t>
            </a:r>
            <a:br>
              <a:rPr lang="en-US" altLang="en-US" sz="2000"/>
            </a:br>
            <a:r>
              <a:rPr lang="en-US" altLang="en-US" sz="2000"/>
              <a:t>initialization sections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BankAccount::BankAccount(int dollars, int cents, double rate)</a:t>
            </a:r>
            <a:br>
              <a:rPr lang="en-US" altLang="en-US" sz="2000"/>
            </a:br>
            <a:r>
              <a:rPr lang="en-US" altLang="en-US" sz="2000"/>
              <a:t>			                   : balance (dollars + 0.01 * cents),</a:t>
            </a:r>
            <a:br>
              <a:rPr lang="en-US" altLang="en-US" sz="2000"/>
            </a:br>
            <a:r>
              <a:rPr lang="en-US" altLang="en-US" sz="2000"/>
              <a:t> 			                      interest_rate(rate)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 	  if (( dollars &lt; 0) || (cents &lt; 0) || (rate &lt; 0))</a:t>
            </a:r>
            <a:br>
              <a:rPr lang="en-US" altLang="en-US" sz="2000"/>
            </a:br>
            <a:r>
              <a:rPr lang="en-US" altLang="en-US" sz="2000"/>
              <a:t>         {</a:t>
            </a:r>
            <a:br>
              <a:rPr lang="en-US" altLang="en-US" sz="2000"/>
            </a:br>
            <a:r>
              <a:rPr lang="en-US" altLang="en-US" sz="2000"/>
              <a:t>             cout &lt;&lt; “Illegal values for money or rate\n”;</a:t>
            </a:r>
            <a:br>
              <a:rPr lang="en-US" altLang="en-US" sz="2000"/>
            </a:br>
            <a:r>
              <a:rPr lang="en-US" altLang="en-US" sz="2000"/>
              <a:t>             exit(1);</a:t>
            </a:r>
            <a:br>
              <a:rPr lang="en-US" altLang="en-US" sz="2000"/>
            </a:br>
            <a:r>
              <a:rPr lang="en-US" altLang="en-US" sz="2000"/>
              <a:t>          }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Notice that the parameters can be arguments in the initialization</a:t>
            </a: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06AF6C45-212C-4AA0-ADAE-78F5F7D6534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Member Initializers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C++11 supports a feature called member initialization</a:t>
            </a:r>
          </a:p>
          <a:p>
            <a:pPr lvl="1"/>
            <a:r>
              <a:rPr lang="en-US" altLang="en-US" sz="2400"/>
              <a:t>Simply set member variables in the class</a:t>
            </a:r>
          </a:p>
          <a:p>
            <a:pPr lvl="1"/>
            <a:r>
              <a:rPr lang="en-US" altLang="en-US" sz="2400"/>
              <a:t>Ex:   </a:t>
            </a:r>
            <a:r>
              <a:rPr lang="en-US" altLang="en-US" sz="2000"/>
              <a:t>class Coordinate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en-US" sz="1600"/>
              <a:t>   {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en-US" sz="1800"/>
              <a:t>	private: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en-US" sz="1800"/>
              <a:t>		int x=1;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en-US" sz="1800"/>
              <a:t>		int y=2;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en-US" sz="1800"/>
              <a:t>	...</a:t>
            </a:r>
          </a:p>
          <a:p>
            <a:pPr marL="1371600" lvl="3" indent="0">
              <a:buFont typeface="Wingdings" panose="05000000000000000000" pitchFamily="2" charset="2"/>
              <a:buNone/>
            </a:pPr>
            <a:r>
              <a:rPr lang="en-US" altLang="en-US" sz="1600"/>
              <a:t>   };   </a:t>
            </a:r>
          </a:p>
          <a:p>
            <a:pPr lvl="1"/>
            <a:r>
              <a:rPr lang="en-US" altLang="en-US" sz="2400"/>
              <a:t>Creating a Coordinate object will initialize its x variable to 1 and y to 2 (assuming a constructor isn’t called that sets the values to something else)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4B07311D-D260-4D6A-9061-6E00639E60A8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 Delegation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>
              <a:defRPr/>
            </a:pPr>
            <a:r>
              <a:rPr lang="en-US" dirty="0"/>
              <a:t>C++11 also supports constructor delegation.  This lets you have a constructor invoke another constructor in the initialization section.</a:t>
            </a:r>
          </a:p>
          <a:p>
            <a:pPr>
              <a:defRPr/>
            </a:pPr>
            <a:r>
              <a:rPr lang="en-US" dirty="0"/>
              <a:t>For example, make the default constructor call a second constructor that sets X to 99 and Y to 99: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Coordinate::Coordinate() : Coordinate(99,99)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{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B65395C6-4F87-4834-8C96-6874DF3E00A1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10.2 Conclusion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Describe the difference between a class and</a:t>
            </a:r>
            <a:br>
              <a:rPr lang="en-US" altLang="en-US" sz="2400"/>
            </a:br>
            <a:r>
              <a:rPr lang="en-US" altLang="en-US" sz="2400"/>
              <a:t> a structure?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Explain why member variables are usually private?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Describe the purpose of a constructor?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Use an initialization section in a function definition?</a:t>
            </a: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D5CFCD74-6AFF-492A-AB68-B31E724515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10.3</a:t>
            </a:r>
          </a:p>
        </p:txBody>
      </p:sp>
      <p:sp>
        <p:nvSpPr>
          <p:cNvPr id="6144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Abstract Data Types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 Data Types</a:t>
            </a:r>
          </a:p>
        </p:txBody>
      </p:sp>
      <p:sp>
        <p:nvSpPr>
          <p:cNvPr id="12493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A data type consists of a collection of values</a:t>
            </a:r>
            <a:br>
              <a:rPr lang="en-US" altLang="en-US"/>
            </a:br>
            <a:r>
              <a:rPr lang="en-US" altLang="en-US"/>
              <a:t>together with a set of basic operations </a:t>
            </a:r>
            <a:br>
              <a:rPr lang="en-US" altLang="en-US"/>
            </a:br>
            <a:r>
              <a:rPr lang="en-US" altLang="en-US"/>
              <a:t>defined on the values</a:t>
            </a:r>
          </a:p>
          <a:p>
            <a:pPr eaLnBrk="1" hangingPunct="1"/>
            <a:r>
              <a:rPr lang="en-US" altLang="en-US"/>
              <a:t>A data type is an Abstract Data Type (ADT)</a:t>
            </a:r>
            <a:br>
              <a:rPr lang="en-US" altLang="en-US"/>
            </a:br>
            <a:r>
              <a:rPr lang="en-US" altLang="en-US"/>
              <a:t>if programmers using the type do not have</a:t>
            </a:r>
            <a:br>
              <a:rPr lang="en-US" altLang="en-US"/>
            </a:br>
            <a:r>
              <a:rPr lang="en-US" altLang="en-US"/>
              <a:t>access to the details of how the values and</a:t>
            </a:r>
            <a:br>
              <a:rPr lang="en-US" altLang="en-US"/>
            </a:br>
            <a:r>
              <a:rPr lang="en-US" altLang="en-US"/>
              <a:t>operations are implemented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4FD8CD07-757F-4A9C-8453-FBED90DD67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 To Produce ADTs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400"/>
              <a:t>To define a class so it is an ADT</a:t>
            </a:r>
          </a:p>
          <a:p>
            <a:pPr lvl="1" eaLnBrk="1" hangingPunct="1"/>
            <a:r>
              <a:rPr lang="en-US" altLang="en-US" sz="2400"/>
              <a:t>Separate the specification of how the type is used</a:t>
            </a:r>
            <a:br>
              <a:rPr lang="en-US" altLang="en-US" sz="2400"/>
            </a:br>
            <a:r>
              <a:rPr lang="en-US" altLang="en-US" sz="2400"/>
              <a:t>by a programmer from the details of how the type</a:t>
            </a:r>
            <a:br>
              <a:rPr lang="en-US" altLang="en-US" sz="2400"/>
            </a:br>
            <a:r>
              <a:rPr lang="en-US" altLang="en-US" sz="2400"/>
              <a:t>is implemented</a:t>
            </a:r>
          </a:p>
          <a:p>
            <a:pPr lvl="1" eaLnBrk="1" hangingPunct="1"/>
            <a:r>
              <a:rPr lang="en-US" altLang="en-US" sz="2400"/>
              <a:t>Make all member variables private members</a:t>
            </a:r>
          </a:p>
          <a:p>
            <a:pPr lvl="1" eaLnBrk="1" hangingPunct="1"/>
            <a:r>
              <a:rPr lang="en-US" altLang="en-US" sz="2400"/>
              <a:t>Basic operations a programmer needs should be </a:t>
            </a:r>
            <a:br>
              <a:rPr lang="en-US" altLang="en-US" sz="2400"/>
            </a:br>
            <a:r>
              <a:rPr lang="en-US" altLang="en-US" sz="2400"/>
              <a:t>public member functions</a:t>
            </a:r>
          </a:p>
          <a:p>
            <a:pPr lvl="1" eaLnBrk="1" hangingPunct="1"/>
            <a:r>
              <a:rPr lang="en-US" altLang="en-US" sz="2400"/>
              <a:t>Fully specify how to use each public function</a:t>
            </a:r>
          </a:p>
          <a:p>
            <a:pPr lvl="1" eaLnBrk="1" hangingPunct="1"/>
            <a:r>
              <a:rPr lang="en-US" altLang="en-US" sz="2400"/>
              <a:t>Helper functions should be private members 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D8491224-BEFF-469D-AE49-86E487B29ED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Interface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r>
              <a:rPr lang="en-US" altLang="en-US"/>
              <a:t>The ADT interface tells how to use the ADT in</a:t>
            </a:r>
            <a:br>
              <a:rPr lang="en-US" altLang="en-US"/>
            </a:br>
            <a:r>
              <a:rPr lang="en-US" altLang="en-US"/>
              <a:t>a program</a:t>
            </a:r>
          </a:p>
          <a:p>
            <a:pPr lvl="1" eaLnBrk="1" hangingPunct="1"/>
            <a:r>
              <a:rPr lang="en-US" altLang="en-US"/>
              <a:t>The interface consists of </a:t>
            </a:r>
          </a:p>
          <a:p>
            <a:pPr lvl="2" eaLnBrk="1" hangingPunct="1"/>
            <a:r>
              <a:rPr lang="en-US" altLang="en-US"/>
              <a:t>The public member functions</a:t>
            </a:r>
          </a:p>
          <a:p>
            <a:pPr lvl="2" eaLnBrk="1" hangingPunct="1"/>
            <a:r>
              <a:rPr lang="en-US" altLang="en-US"/>
              <a:t>The comments that explain how to use the functions</a:t>
            </a:r>
          </a:p>
          <a:p>
            <a:pPr lvl="1" eaLnBrk="1" hangingPunct="1"/>
            <a:r>
              <a:rPr lang="en-US" altLang="en-US"/>
              <a:t>The interface should be all that is needed to know how to use the ADT in a program</a:t>
            </a: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472CA951-7148-4DCA-B070-57D43FF9D7C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Implementation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 sz="2400"/>
              <a:t>The ADT implementation tells how the </a:t>
            </a:r>
            <a:br>
              <a:rPr lang="en-US" altLang="en-US" sz="2400"/>
            </a:br>
            <a:r>
              <a:rPr lang="en-US" altLang="en-US" sz="2400"/>
              <a:t>interface is realized in C++</a:t>
            </a:r>
          </a:p>
          <a:p>
            <a:pPr lvl="1" eaLnBrk="1" hangingPunct="1"/>
            <a:r>
              <a:rPr lang="en-US" altLang="en-US" sz="2400"/>
              <a:t>The implementation consists of </a:t>
            </a:r>
          </a:p>
          <a:p>
            <a:pPr lvl="2" eaLnBrk="1" hangingPunct="1"/>
            <a:r>
              <a:rPr lang="en-US" altLang="en-US" sz="2000"/>
              <a:t>The private members of the class</a:t>
            </a:r>
          </a:p>
          <a:p>
            <a:pPr lvl="2" eaLnBrk="1" hangingPunct="1"/>
            <a:r>
              <a:rPr lang="en-US" altLang="en-US" sz="2000"/>
              <a:t>The definitions of public and private member functions</a:t>
            </a:r>
          </a:p>
          <a:p>
            <a:pPr lvl="1" eaLnBrk="1" hangingPunct="1"/>
            <a:r>
              <a:rPr lang="en-US" altLang="en-US" sz="2400"/>
              <a:t>The implementation is needed to run a program</a:t>
            </a:r>
          </a:p>
          <a:p>
            <a:pPr lvl="1" eaLnBrk="1" hangingPunct="1"/>
            <a:r>
              <a:rPr lang="en-US" altLang="en-US" sz="2400"/>
              <a:t>The implementation is not needed to write the </a:t>
            </a:r>
            <a:br>
              <a:rPr lang="en-US" altLang="en-US" sz="2400"/>
            </a:br>
            <a:r>
              <a:rPr lang="en-US" altLang="en-US" sz="2400"/>
              <a:t>main part of a program or any non-member functions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4F2A06E4-8A78-456B-8B08-BEB296E2C88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Benefits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Changing an ADT implementation does require</a:t>
            </a:r>
            <a:br>
              <a:rPr lang="en-US" altLang="en-US"/>
            </a:br>
            <a:r>
              <a:rPr lang="en-US" altLang="en-US"/>
              <a:t>changing a program that uses the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ADT’s make it easier to divide work among </a:t>
            </a:r>
            <a:br>
              <a:rPr lang="en-US" altLang="en-US"/>
            </a:br>
            <a:r>
              <a:rPr lang="en-US" altLang="en-US"/>
              <a:t>different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One or more can write the ADT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One or more can write code that uses the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Writing and using ADTs breaks the larger </a:t>
            </a:r>
            <a:br>
              <a:rPr lang="en-US" altLang="en-US"/>
            </a:br>
            <a:r>
              <a:rPr lang="en-US" altLang="en-US"/>
              <a:t>programming task into smaller tasks</a:t>
            </a: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E5F80489-3440-47AC-9B8A-C6C56214A5B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CD Definition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000"/>
              <a:t>The Certificate of Deposit structure can be</a:t>
            </a:r>
            <a:br>
              <a:rPr lang="en-US" altLang="en-US" sz="2000"/>
            </a:br>
            <a:r>
              <a:rPr lang="en-US" altLang="en-US" sz="2000"/>
              <a:t>defined as		</a:t>
            </a:r>
            <a:br>
              <a:rPr lang="en-US" altLang="en-US" sz="2000"/>
            </a:br>
            <a:r>
              <a:rPr lang="en-US" altLang="en-US" sz="2000"/>
              <a:t>			struct CDAccount</a:t>
            </a:r>
            <a:br>
              <a:rPr lang="en-US" altLang="en-US" sz="2000"/>
            </a:br>
            <a:r>
              <a:rPr lang="en-US" altLang="en-US" sz="2000"/>
              <a:t> 			{</a:t>
            </a:r>
            <a:br>
              <a:rPr lang="en-US" altLang="en-US" sz="2000"/>
            </a:br>
            <a:r>
              <a:rPr lang="en-US" altLang="en-US" sz="2000"/>
              <a:t> 				double balance;</a:t>
            </a:r>
            <a:br>
              <a:rPr lang="en-US" altLang="en-US" sz="2000"/>
            </a:br>
            <a:r>
              <a:rPr lang="en-US" altLang="en-US" sz="2000"/>
              <a:t>				double interest_rate;</a:t>
            </a:r>
            <a:br>
              <a:rPr lang="en-US" altLang="en-US" sz="2000"/>
            </a:br>
            <a:r>
              <a:rPr lang="en-US" altLang="en-US" sz="2000"/>
              <a:t> 				int term;  //months to maturity</a:t>
            </a:r>
            <a:br>
              <a:rPr lang="en-US" altLang="en-US" sz="2000"/>
            </a:br>
            <a:r>
              <a:rPr lang="en-US" altLang="en-US" sz="2000"/>
              <a:t>			};</a:t>
            </a:r>
          </a:p>
          <a:p>
            <a:pPr eaLnBrk="1" hangingPunct="1"/>
            <a:r>
              <a:rPr lang="en-US" altLang="en-US" sz="2000"/>
              <a:t>Keyword struct begins a structure definition</a:t>
            </a:r>
          </a:p>
          <a:p>
            <a:pPr eaLnBrk="1" hangingPunct="1"/>
            <a:r>
              <a:rPr lang="en-US" altLang="en-US" sz="2000"/>
              <a:t>CDAccount is the structure tag or the structure’s type </a:t>
            </a:r>
          </a:p>
          <a:p>
            <a:pPr eaLnBrk="1" hangingPunct="1"/>
            <a:r>
              <a:rPr lang="en-US" altLang="en-US" sz="2000"/>
              <a:t>Member names are identifiers declared in the braces</a:t>
            </a:r>
          </a:p>
        </p:txBody>
      </p:sp>
      <p:grpSp>
        <p:nvGrpSpPr>
          <p:cNvPr id="19461" name="Group 6" descr="Left arrow: remeber the semicolon!"/>
          <p:cNvGrpSpPr>
            <a:grpSpLocks/>
          </p:cNvGrpSpPr>
          <p:nvPr/>
        </p:nvGrpSpPr>
        <p:grpSpPr bwMode="auto">
          <a:xfrm>
            <a:off x="3733800" y="3733800"/>
            <a:ext cx="5156200" cy="450542"/>
            <a:chOff x="2304" y="2400"/>
            <a:chExt cx="3296" cy="288"/>
          </a:xfrm>
        </p:grpSpPr>
        <p:sp>
          <p:nvSpPr>
            <p:cNvPr id="19462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6D41CB0A-2E1A-49F5-9D65-7EB8C4CDB2C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</a:t>
            </a:r>
            <a:br>
              <a:rPr lang="en-US" altLang="en-US"/>
            </a:br>
            <a:r>
              <a:rPr lang="en-US" altLang="en-US"/>
              <a:t>The BankAccount ADT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3124200"/>
          </a:xfrm>
        </p:spPr>
        <p:txBody>
          <a:bodyPr/>
          <a:lstStyle/>
          <a:p>
            <a:pPr eaLnBrk="1" hangingPunct="1"/>
            <a:r>
              <a:rPr lang="en-US" altLang="en-US" sz="2400"/>
              <a:t>In this version of the BankAccount ADT</a:t>
            </a:r>
          </a:p>
          <a:p>
            <a:pPr lvl="1" eaLnBrk="1" hangingPunct="1"/>
            <a:r>
              <a:rPr lang="en-US" altLang="en-US" sz="2400"/>
              <a:t>Data is stored as three member variables</a:t>
            </a:r>
          </a:p>
          <a:p>
            <a:pPr marL="1085850" lvl="2" eaLnBrk="1" hangingPunct="1"/>
            <a:r>
              <a:rPr lang="en-US" altLang="en-US" sz="2000"/>
              <a:t>The dollars part of the account balance</a:t>
            </a:r>
          </a:p>
          <a:p>
            <a:pPr marL="1085850" lvl="2" eaLnBrk="1" hangingPunct="1"/>
            <a:r>
              <a:rPr lang="en-US" altLang="en-US" sz="2000"/>
              <a:t>The cents part of the account balance</a:t>
            </a:r>
          </a:p>
          <a:p>
            <a:pPr marL="1085850" lvl="2" eaLnBrk="1" hangingPunct="1"/>
            <a:r>
              <a:rPr lang="en-US" altLang="en-US" sz="2000"/>
              <a:t>The interest rate</a:t>
            </a:r>
          </a:p>
          <a:p>
            <a:pPr lvl="1" eaLnBrk="1" hangingPunct="1"/>
            <a:r>
              <a:rPr lang="en-US" altLang="en-US" sz="2400"/>
              <a:t>This version stores the interest rate as a fraction</a:t>
            </a:r>
          </a:p>
          <a:p>
            <a:pPr lvl="1" eaLnBrk="1" hangingPunct="1"/>
            <a:r>
              <a:rPr lang="en-US" altLang="en-US" sz="2400"/>
              <a:t>The public portion of the class definition remains</a:t>
            </a:r>
            <a:br>
              <a:rPr lang="en-US" altLang="en-US" sz="2400"/>
            </a:br>
            <a:r>
              <a:rPr lang="en-US" altLang="en-US" sz="2400"/>
              <a:t>unchanged from the version of Display 10.6 </a:t>
            </a: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184DBC82-16BA-4C33-B5B8-85823A6D09B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51" name="Picture 7" descr="Alternative BankAccount Class Implementation (part 1 of 3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358775"/>
            <a:ext cx="502761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6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10.7 (1/3)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5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E1C6661D-C7E9-479B-93F7-A740253040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9" name="Picture 7" descr="Alternative BankAccount Class Implementation (part 2 of 3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42900"/>
            <a:ext cx="5008562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4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10.7 (2/3)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7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01131614-5DF8-4AA7-AF77-3F8FD28C39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7" name="Picture 7" descr="Alternative BankAccount Class Implementation (part 3 of 3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876300"/>
            <a:ext cx="5127625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10.7 (3/3)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94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36BF305C-1098-4228-AEAD-221FA4B0535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 Preservation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08175"/>
          </a:xfrm>
        </p:spPr>
        <p:txBody>
          <a:bodyPr/>
          <a:lstStyle/>
          <a:p>
            <a:pPr eaLnBrk="1" hangingPunct="1"/>
            <a:r>
              <a:rPr lang="en-US" altLang="en-US"/>
              <a:t>To preserve the interface of an ADT so that </a:t>
            </a:r>
            <a:br>
              <a:rPr lang="en-US" altLang="en-US"/>
            </a:br>
            <a:r>
              <a:rPr lang="en-US" altLang="en-US"/>
              <a:t>programs using it do not need to be changed</a:t>
            </a:r>
          </a:p>
          <a:p>
            <a:pPr lvl="1" eaLnBrk="1" hangingPunct="1"/>
            <a:r>
              <a:rPr lang="en-US" altLang="en-US"/>
              <a:t>Public member declarations cannot be changed</a:t>
            </a:r>
          </a:p>
          <a:p>
            <a:pPr lvl="1" eaLnBrk="1" hangingPunct="1"/>
            <a:r>
              <a:rPr lang="en-US" altLang="en-US"/>
              <a:t>Public member definitions can be changed</a:t>
            </a:r>
          </a:p>
          <a:p>
            <a:pPr lvl="1" eaLnBrk="1" hangingPunct="1"/>
            <a:r>
              <a:rPr lang="en-US" altLang="en-US"/>
              <a:t>Private member functions can be added, deleted, or changed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87AD0D6E-64A8-41B4-B8A5-5EC680E692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Hiding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pPr eaLnBrk="1" hangingPunct="1"/>
            <a:r>
              <a:rPr lang="en-US" altLang="en-US" sz="2400"/>
              <a:t>Information hiding was refered to earlier as </a:t>
            </a:r>
            <a:br>
              <a:rPr lang="en-US" altLang="en-US" sz="2400"/>
            </a:br>
            <a:r>
              <a:rPr lang="en-US" altLang="en-US" sz="2400"/>
              <a:t>writing functions so they can be used like </a:t>
            </a:r>
            <a:br>
              <a:rPr lang="en-US" altLang="en-US" sz="2400"/>
            </a:br>
            <a:r>
              <a:rPr lang="en-US" altLang="en-US" sz="2400"/>
              <a:t>black boxes</a:t>
            </a:r>
          </a:p>
          <a:p>
            <a:pPr eaLnBrk="1" hangingPunct="1"/>
            <a:r>
              <a:rPr lang="en-US" altLang="en-US" sz="2400"/>
              <a:t>ADT’s implement information hiding because</a:t>
            </a:r>
          </a:p>
          <a:p>
            <a:pPr lvl="1" eaLnBrk="1" hangingPunct="1"/>
            <a:r>
              <a:rPr lang="en-US" altLang="en-US" sz="2400"/>
              <a:t>The interface is all that is needed to use the ADT</a:t>
            </a:r>
          </a:p>
          <a:p>
            <a:pPr lvl="1" eaLnBrk="1" hangingPunct="1"/>
            <a:r>
              <a:rPr lang="en-US" altLang="en-US" sz="2400"/>
              <a:t>Implementation details of the ADT are not needed </a:t>
            </a:r>
            <a:br>
              <a:rPr lang="en-US" altLang="en-US" sz="2400"/>
            </a:br>
            <a:r>
              <a:rPr lang="en-US" altLang="en-US" sz="2400"/>
              <a:t>to know how to use the ADT</a:t>
            </a:r>
          </a:p>
          <a:p>
            <a:pPr lvl="1" eaLnBrk="1" hangingPunct="1"/>
            <a:r>
              <a:rPr lang="en-US" altLang="en-US" sz="2400"/>
              <a:t>Implementation details of the data values are not</a:t>
            </a:r>
            <a:br>
              <a:rPr lang="en-US" altLang="en-US" sz="2400"/>
            </a:br>
            <a:r>
              <a:rPr lang="en-US" altLang="en-US" sz="2400"/>
              <a:t>needed to know how to use the ADT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47A5A0BB-5C92-49DF-A74F-CDEE29FF27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10.3 Conclusion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Describe an ADT?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Describe how to implement an ADT in C++?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Define the interface of an ADT?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Define the implementation of an ADT?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5D02BB48-7AD0-4246-A2C1-2B3C4AEEE7E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10.4</a:t>
            </a:r>
          </a:p>
        </p:txBody>
      </p:sp>
      <p:sp>
        <p:nvSpPr>
          <p:cNvPr id="7168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Introduction to Inheritance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Inheritance refers to derived classes</a:t>
            </a:r>
          </a:p>
          <a:p>
            <a:pPr lvl="1" eaLnBrk="1" hangingPunct="1"/>
            <a:r>
              <a:rPr lang="en-US" altLang="en-US" sz="2400"/>
              <a:t>Derived classes are obtained from another class </a:t>
            </a:r>
            <a:br>
              <a:rPr lang="en-US" altLang="en-US" sz="2400"/>
            </a:br>
            <a:r>
              <a:rPr lang="en-US" altLang="en-US" sz="2400"/>
              <a:t>by adding features</a:t>
            </a:r>
          </a:p>
          <a:p>
            <a:pPr lvl="1" eaLnBrk="1" hangingPunct="1"/>
            <a:r>
              <a:rPr lang="en-US" altLang="en-US" sz="2400"/>
              <a:t>A derived class inherits the member functions and variables from its parent class without having to re-write them</a:t>
            </a:r>
          </a:p>
          <a:p>
            <a:pPr lvl="1" eaLnBrk="1" hangingPunct="1"/>
            <a:r>
              <a:rPr lang="en-US" altLang="en-US" sz="2400"/>
              <a:t>Example</a:t>
            </a:r>
          </a:p>
          <a:p>
            <a:pPr lvl="2" eaLnBrk="1" hangingPunct="1"/>
            <a:r>
              <a:rPr lang="en-US" altLang="en-US" sz="2000"/>
              <a:t>In Chapter 6 we saw that the class of input-file streams is derived from the </a:t>
            </a:r>
            <a:br>
              <a:rPr lang="en-US" altLang="en-US" sz="2000"/>
            </a:br>
            <a:r>
              <a:rPr lang="en-US" altLang="en-US" sz="2000"/>
              <a:t>class of all input streams by adding member </a:t>
            </a:r>
            <a:br>
              <a:rPr lang="en-US" altLang="en-US" sz="2000"/>
            </a:br>
            <a:r>
              <a:rPr lang="en-US" altLang="en-US" sz="2000"/>
              <a:t>functions such as open and close</a:t>
            </a:r>
          </a:p>
          <a:p>
            <a:pPr lvl="2" eaLnBrk="1" hangingPunct="1"/>
            <a:r>
              <a:rPr lang="en-US" altLang="en-US" sz="2000"/>
              <a:t>cin belongs to the class of all input streams, but not</a:t>
            </a:r>
            <a:br>
              <a:rPr lang="en-US" altLang="en-US" sz="2000"/>
            </a:br>
            <a:r>
              <a:rPr lang="en-US" altLang="en-US" sz="2000"/>
              <a:t>the class of input-file streams</a:t>
            </a: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266F44A3-F862-48B2-BB2B-396A783CD1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Example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527050" y="1524000"/>
            <a:ext cx="3646488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Natural hierarchy of bank accounts</a:t>
            </a:r>
          </a:p>
          <a:p>
            <a:pPr eaLnBrk="1" hangingPunct="1"/>
            <a:r>
              <a:rPr lang="en-US" altLang="en-US" sz="2400"/>
              <a:t>Most general: A Bank Account stores a balance</a:t>
            </a:r>
          </a:p>
          <a:p>
            <a:pPr eaLnBrk="1" hangingPunct="1"/>
            <a:r>
              <a:rPr lang="en-US" altLang="en-US" sz="2400"/>
              <a:t>A Checking Account “IS A” Bank Account that allows customers to write checks</a:t>
            </a:r>
          </a:p>
          <a:p>
            <a:pPr eaLnBrk="1" hangingPunct="1"/>
            <a:r>
              <a:rPr lang="en-US" altLang="en-US" sz="2400"/>
              <a:t>A Savings Account “IS A” Bank Account without checks but higher interest</a:t>
            </a:r>
          </a:p>
        </p:txBody>
      </p:sp>
      <p:pic>
        <p:nvPicPr>
          <p:cNvPr id="147461" name="Picture 3" descr="A Class Hierarch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1905000"/>
            <a:ext cx="4865687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62" name="TextBox 2"/>
          <p:cNvSpPr txBox="1">
            <a:spLocks noChangeArrowheads="1"/>
          </p:cNvSpPr>
          <p:nvPr/>
        </p:nvSpPr>
        <p:spPr bwMode="auto">
          <a:xfrm>
            <a:off x="4852988" y="4495800"/>
            <a:ext cx="3810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Accounts are more specific as we go down the hierarchy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Each box can be a class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B522E47F-A1FA-442F-85D5-DBD93C8888E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Structure definition is generally placed outside</a:t>
            </a:r>
            <a:br>
              <a:rPr lang="en-US" altLang="en-US" sz="2400"/>
            </a:br>
            <a:r>
              <a:rPr lang="en-US" altLang="en-US" sz="2400"/>
              <a:t>any function definition</a:t>
            </a:r>
          </a:p>
          <a:p>
            <a:pPr lvl="1" eaLnBrk="1" hangingPunct="1"/>
            <a:r>
              <a:rPr lang="en-US" altLang="en-US" sz="2400"/>
              <a:t>This makes the structure type available to all code </a:t>
            </a:r>
            <a:br>
              <a:rPr lang="en-US" altLang="en-US" sz="2400"/>
            </a:br>
            <a:r>
              <a:rPr lang="en-US" altLang="en-US" sz="2400"/>
              <a:t>that follows the structure definition</a:t>
            </a:r>
          </a:p>
          <a:p>
            <a:pPr eaLnBrk="1" hangingPunct="1"/>
            <a:r>
              <a:rPr lang="en-US" altLang="en-US" sz="2400"/>
              <a:t>To declare two variables of type CDAccount: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	CDAccount  my_account, your_account;</a:t>
            </a:r>
          </a:p>
          <a:p>
            <a:pPr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My_account and your_account contain distinct </a:t>
            </a:r>
            <a:br>
              <a:rPr lang="en-US" altLang="en-US" sz="2400"/>
            </a:br>
            <a:r>
              <a:rPr lang="en-US" altLang="en-US" sz="2400"/>
              <a:t>member variables  balance, interest_rate,  and term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D2E76EF0-6AAB-4CB1-9BAD-097369E8FCE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Relationships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94688" cy="2590800"/>
          </a:xfrm>
        </p:spPr>
        <p:txBody>
          <a:bodyPr/>
          <a:lstStyle/>
          <a:p>
            <a:pPr eaLnBrk="1" hangingPunct="1"/>
            <a:r>
              <a:rPr lang="en-US" altLang="en-US"/>
              <a:t>The more specific class is a </a:t>
            </a:r>
            <a:r>
              <a:rPr lang="en-US" altLang="en-US" b="1"/>
              <a:t>derived</a:t>
            </a:r>
            <a:r>
              <a:rPr lang="en-US" altLang="en-US"/>
              <a:t> or </a:t>
            </a:r>
            <a:r>
              <a:rPr lang="en-US" altLang="en-US" b="1"/>
              <a:t>child</a:t>
            </a:r>
            <a:r>
              <a:rPr lang="en-US" altLang="en-US"/>
              <a:t> class</a:t>
            </a:r>
          </a:p>
          <a:p>
            <a:pPr eaLnBrk="1" hangingPunct="1"/>
            <a:r>
              <a:rPr lang="en-US" altLang="en-US"/>
              <a:t>The more general class is the </a:t>
            </a:r>
            <a:r>
              <a:rPr lang="en-US" altLang="en-US" b="1"/>
              <a:t>base</a:t>
            </a:r>
            <a:r>
              <a:rPr lang="en-US" altLang="en-US"/>
              <a:t>, </a:t>
            </a:r>
            <a:r>
              <a:rPr lang="en-US" altLang="en-US" b="1"/>
              <a:t>super</a:t>
            </a:r>
            <a:r>
              <a:rPr lang="en-US" altLang="en-US"/>
              <a:t>, or </a:t>
            </a:r>
            <a:r>
              <a:rPr lang="en-US" altLang="en-US" b="1"/>
              <a:t>parent</a:t>
            </a:r>
            <a:r>
              <a:rPr lang="en-US" altLang="en-US"/>
              <a:t> class</a:t>
            </a:r>
          </a:p>
          <a:p>
            <a:pPr eaLnBrk="1" hangingPunct="1"/>
            <a:r>
              <a:rPr lang="en-US" altLang="en-US"/>
              <a:t>If class B is derived from class A</a:t>
            </a:r>
          </a:p>
          <a:p>
            <a:pPr lvl="1" eaLnBrk="1" hangingPunct="1"/>
            <a:r>
              <a:rPr lang="en-US" altLang="en-US"/>
              <a:t>Class B is a derived class of class A</a:t>
            </a:r>
          </a:p>
          <a:p>
            <a:pPr lvl="1" eaLnBrk="1" hangingPunct="1"/>
            <a:r>
              <a:rPr lang="en-US" altLang="en-US"/>
              <a:t>Class B is a child of class A</a:t>
            </a:r>
          </a:p>
          <a:p>
            <a:pPr lvl="1" eaLnBrk="1" hangingPunct="1"/>
            <a:r>
              <a:rPr lang="en-US" altLang="en-US"/>
              <a:t>Class A is the parent of class B</a:t>
            </a:r>
          </a:p>
          <a:p>
            <a:pPr lvl="1" eaLnBrk="1" hangingPunct="1"/>
            <a:r>
              <a:rPr lang="en-US" altLang="en-US"/>
              <a:t>Class B inherits the member functions and variables of class A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A8DF2202-7926-4B78-A57C-8B638B38FF3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Derived Classes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r>
              <a:rPr lang="en-US" altLang="en-US" sz="2400"/>
              <a:t>Give the class name as normal, but add a colon and then the name of the base class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Objects of type SavingsAccount can access member functions defined in SavingsAccount or BankAccount</a:t>
            </a:r>
          </a:p>
        </p:txBody>
      </p:sp>
      <p:sp>
        <p:nvSpPr>
          <p:cNvPr id="151557" name="TextBox 4"/>
          <p:cNvSpPr txBox="1">
            <a:spLocks noChangeArrowheads="1"/>
          </p:cNvSpPr>
          <p:nvPr/>
        </p:nvSpPr>
        <p:spPr bwMode="auto">
          <a:xfrm>
            <a:off x="1398588" y="2667000"/>
            <a:ext cx="5146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SavingsAccount : public BankAccount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92562141-6265-4A48-B2B3-5A1FD0003A47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43" name="Picture 2" descr="Pink tissue paper display 10.9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457325"/>
            <a:ext cx="6397625" cy="49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538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10.9 (1/3)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3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151BD734-2529-45A5-A04F-F0C625D5585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10.9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195591" name="Picture 2" descr="Pink tissue paper display 10.9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05000"/>
            <a:ext cx="6875463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5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65256FDA-E845-4C7A-B514-09D887E354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10.9 (3/3)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197639" name="Picture 2" descr="Pink tissue paper display 10.9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749425"/>
            <a:ext cx="6827837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6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04D05797-E24E-4DFA-AAB8-D9E35B9DC71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10.4 Conclusion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Define object?</a:t>
            </a:r>
          </a:p>
          <a:p>
            <a:pPr lvl="1" eaLnBrk="1" hangingPunct="1"/>
            <a:r>
              <a:rPr lang="en-US" altLang="en-US" sz="2400"/>
              <a:t>Define class?</a:t>
            </a:r>
          </a:p>
          <a:p>
            <a:pPr lvl="1" eaLnBrk="1" hangingPunct="1"/>
            <a:r>
              <a:rPr lang="en-US" altLang="en-US" sz="2400"/>
              <a:t>Describe the relationship between parent and child</a:t>
            </a:r>
            <a:br>
              <a:rPr lang="en-US" altLang="en-US" sz="2400"/>
            </a:br>
            <a:r>
              <a:rPr lang="en-US" altLang="en-US" sz="2400"/>
              <a:t>classes?</a:t>
            </a:r>
          </a:p>
          <a:p>
            <a:pPr lvl="1" eaLnBrk="1" hangingPunct="1"/>
            <a:r>
              <a:rPr lang="en-US" altLang="en-US" sz="2400"/>
              <a:t>Describe the benefit of inheritance?</a:t>
            </a: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B81EF902-9BCF-45E3-BCFE-79288DA514E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10 -- End</a:t>
            </a:r>
          </a:p>
        </p:txBody>
      </p:sp>
      <p:sp>
        <p:nvSpPr>
          <p:cNvPr id="154628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4629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4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10- </a:t>
            </a:r>
            <a:fld id="{840F3A4D-BE91-4ADD-BC78-62190C58A62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10.8</a:t>
            </a:r>
          </a:p>
        </p:txBody>
      </p:sp>
      <p:pic>
        <p:nvPicPr>
          <p:cNvPr id="191494" name="Picture 3" descr="A class hierarch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133600"/>
            <a:ext cx="6694487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10- </a:t>
            </a:r>
            <a:fld id="{6CA3D4E8-CDC6-4D49-8C9A-FE2141EB2890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1575</Words>
  <Application>Microsoft Office PowerPoint</Application>
  <PresentationFormat>Letter Paper (8.5x11 in)</PresentationFormat>
  <Paragraphs>571</Paragraphs>
  <Slides>97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Arial</vt:lpstr>
      <vt:lpstr>Calibri</vt:lpstr>
      <vt:lpstr>Calibri Light</vt:lpstr>
      <vt:lpstr>Tahoma</vt:lpstr>
      <vt:lpstr>Wingdings</vt:lpstr>
      <vt:lpstr>2_Blends</vt:lpstr>
      <vt:lpstr>Office Theme</vt:lpstr>
      <vt:lpstr>Problem Solving with C++ by Walter Savitch</vt:lpstr>
      <vt:lpstr>Chapter 10</vt:lpstr>
      <vt:lpstr>Overview</vt:lpstr>
      <vt:lpstr>10.1</vt:lpstr>
      <vt:lpstr>What Is a Class?</vt:lpstr>
      <vt:lpstr>Class Definitions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Display 10.1  (1/2)  </vt:lpstr>
      <vt:lpstr>Display 10.1 (2/2)</vt:lpstr>
      <vt:lpstr>Display 10.2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  <vt:lpstr>Section 10.1 Conclusion</vt:lpstr>
      <vt:lpstr>10.2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Display 10.3 (1/2) </vt:lpstr>
      <vt:lpstr>Display 10.3 (2/2)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Display 10.4  (1/2) </vt:lpstr>
      <vt:lpstr>Display 10.4 (2/2) 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Display 10.5 (1/4) </vt:lpstr>
      <vt:lpstr>Display 10.5 (2/4) </vt:lpstr>
      <vt:lpstr>Display 10.5 (3/4)</vt:lpstr>
      <vt:lpstr>Display 10.5 (4/4)</vt:lpstr>
      <vt:lpstr>Calling Public Members </vt:lpstr>
      <vt:lpstr>Calling Private Members</vt:lpstr>
      <vt:lpstr>Constructors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Display 10.6  (1/3)</vt:lpstr>
      <vt:lpstr>Display 10.6 (2/3) </vt:lpstr>
      <vt:lpstr>Display 10.6  (3/3)</vt:lpstr>
      <vt:lpstr>Initialization Sections</vt:lpstr>
      <vt:lpstr>Parameters and Initialization</vt:lpstr>
      <vt:lpstr>Member Initializers</vt:lpstr>
      <vt:lpstr>Constructor Delegation</vt:lpstr>
      <vt:lpstr>Section 10.2 Conclusion</vt:lpstr>
      <vt:lpstr>10.3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Display 10.7 (1/3) </vt:lpstr>
      <vt:lpstr>Display 10.7 (2/3) </vt:lpstr>
      <vt:lpstr>Display 10.7 (3/3) </vt:lpstr>
      <vt:lpstr>Interface Preservation</vt:lpstr>
      <vt:lpstr>Information Hiding</vt:lpstr>
      <vt:lpstr>Section 10.3 Conclusion</vt:lpstr>
      <vt:lpstr>10.4</vt:lpstr>
      <vt:lpstr>Inheritance</vt:lpstr>
      <vt:lpstr>Inheritance Example</vt:lpstr>
      <vt:lpstr>Inheritance Relationships</vt:lpstr>
      <vt:lpstr>Defining Derived Classes</vt:lpstr>
      <vt:lpstr>Display 10.9 (1/3) </vt:lpstr>
      <vt:lpstr>Display 10.9 (2/3) </vt:lpstr>
      <vt:lpstr>Display 10.9 (3/3) </vt:lpstr>
      <vt:lpstr>Section 10.4 Conclusion</vt:lpstr>
      <vt:lpstr>Chapter 10 -- End</vt:lpstr>
      <vt:lpstr>Display 10.8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200</cp:revision>
  <cp:lastPrinted>2001-11-04T00:51:13Z</cp:lastPrinted>
  <dcterms:created xsi:type="dcterms:W3CDTF">2005-02-25T19:46:41Z</dcterms:created>
  <dcterms:modified xsi:type="dcterms:W3CDTF">2019-06-26T16:36:23Z</dcterms:modified>
</cp:coreProperties>
</file>