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69" r:id="rId2"/>
  </p:sldMasterIdLst>
  <p:notesMasterIdLst>
    <p:notesMasterId r:id="rId68"/>
  </p:notesMasterIdLst>
  <p:handoutMasterIdLst>
    <p:handoutMasterId r:id="rId69"/>
  </p:handoutMasterIdLst>
  <p:sldIdLst>
    <p:sldId id="364" r:id="rId3"/>
    <p:sldId id="300" r:id="rId4"/>
    <p:sldId id="298" r:id="rId5"/>
    <p:sldId id="29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48" r:id="rId15"/>
    <p:sldId id="310" r:id="rId16"/>
    <p:sldId id="311" r:id="rId17"/>
    <p:sldId id="312" r:id="rId18"/>
    <p:sldId id="349" r:id="rId19"/>
    <p:sldId id="350" r:id="rId20"/>
    <p:sldId id="351" r:id="rId21"/>
    <p:sldId id="352" r:id="rId22"/>
    <p:sldId id="313" r:id="rId23"/>
    <p:sldId id="35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54" r:id="rId33"/>
    <p:sldId id="322" r:id="rId34"/>
    <p:sldId id="323" r:id="rId35"/>
    <p:sldId id="362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55" r:id="rId46"/>
    <p:sldId id="356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57" r:id="rId57"/>
    <p:sldId id="358" r:id="rId58"/>
    <p:sldId id="363" r:id="rId59"/>
    <p:sldId id="342" r:id="rId60"/>
    <p:sldId id="360" r:id="rId61"/>
    <p:sldId id="361" r:id="rId62"/>
    <p:sldId id="343" r:id="rId63"/>
    <p:sldId id="344" r:id="rId64"/>
    <p:sldId id="345" r:id="rId65"/>
    <p:sldId id="346" r:id="rId66"/>
    <p:sldId id="347" r:id="rId6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8548" autoAdjust="0"/>
  </p:normalViewPr>
  <p:slideViewPr>
    <p:cSldViewPr snapToObjects="1">
      <p:cViewPr varScale="1">
        <p:scale>
          <a:sx n="138" d="100"/>
          <a:sy n="138" d="100"/>
        </p:scale>
        <p:origin x="1533" y="8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71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E944BD0-3C30-468E-9870-294CAD0B08C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89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C44463-0716-4D78-9C44-3BD0F79EDA8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3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CA7C59-6215-4D2C-9FCB-7D4B498CA021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21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422B7C-708B-493F-A8B5-0C42A89502F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5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0314F5-BD8A-41C6-856C-B93BEA224C3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50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5E418D-10B1-4C08-92BB-9BB2AF86459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57A14B-7726-4BB8-BE00-1862D76E36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9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0BC008-75AC-4F1C-AFF5-99B7FBA41D8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2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0A4D5-CBF3-45CD-9A36-80D7E8C4B9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4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3C7EA5-3FE8-414F-8C40-8C17ED8ED3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50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FDDE59-5F65-46C8-A14C-0B79BFE7A10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51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8CDA9-8311-4C76-9175-56CC085C0F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89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298E21-5E9A-4541-8366-1626C6D5169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1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3FF607-E24F-4B3E-9326-154C248B1BA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2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45DFC8-245B-4BC3-BE7D-B31ABD7A46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14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DC9FEA-3024-4A9B-9694-50C81F161F1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40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CB68AB-2FED-42D0-B4E8-020D66652F6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17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BF711D-CFAB-4BA4-872D-213E1028301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34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0947CE-C1DD-49C7-9B2A-C2853BA9DC0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15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0B3E45-0289-4A8F-B190-3F805F5841F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6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9CBDE7-416A-4C48-A380-227384092BC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71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5D278F-2027-4F52-953A-9B038A3AA34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14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539BB4-7E50-4834-8868-1E454AD4AF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43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2287AE-B244-435A-9597-92248989E95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6F9900-FB23-4841-8FB4-16D655E4A2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20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948889-E85A-45B2-AAE3-AC7354F432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F01ED1-E000-49E1-999A-F6B657CD87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98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7B60AD-CAAE-40D9-9623-86E18D10BD9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12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2B44B-1D35-4A46-A0DD-F9ADA28FDCA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56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2BDABD-6EB7-423A-B4FA-CFE51F8B07E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36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278E7C-C735-45DD-A8BD-3A3E46AFAB5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274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F12360-D1A4-4484-B773-806F4FCC57F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13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E3A6C7-C4A1-49DF-84D5-01FFC92E8A2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29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8AE26D-7EBA-4493-9D03-F98496C897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3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98338A-FA38-4A8A-B891-CE787738C07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E03C3-2104-4E92-A9D6-8CC1CCCF438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426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1D2AD4-67D0-4957-95EA-BC6960A633F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35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06E5C7-918F-40BE-B922-5E12FFA41B2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911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E7F922-A5BE-4016-9264-497820FBC2E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14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1196BA-F69F-4909-8F4A-653EEAAC61C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0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53A02F-FBE0-42C5-9E83-0BB1DB8FE60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453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6596A5-30D7-4BEF-BEC1-AE54902C3B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66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0C71D7-867F-4148-9B24-382CFF493D0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22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5C27CD-0374-402D-B8F1-30CDEBA6CC8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332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3838F3-6C29-4F75-B0C8-530D4769994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824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281C3F-B41E-43A3-974B-59C69E2365B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5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07E13B-5C1C-4953-A76C-33C51AD92B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859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F8BB25-ACE9-48C9-8B71-7630928C5A7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889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FFB8EA-DD7F-42EB-8523-ED638BAE1EF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514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3B8E65-9330-4267-8055-962417A5CD9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848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235C54-2EEF-4231-B367-5B923FDAA11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9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A7705C-4F67-4A66-A896-81AEF84003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636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55EFB5-863D-43ED-A085-D20546946FA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887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E4B407-4661-452B-81F0-91E89F13211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390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A66F6-8595-47C4-AF1F-AE1231848AA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735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090DBA-52FE-4ABD-98C7-C927005439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763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455F75-C334-4BEC-A4C7-FE471791B7B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8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B3F146-032E-4BC9-8080-EF709B7C9C3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29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6F0328-911A-4616-85E2-DB6A380A23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97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21FBDE-F765-412A-876C-3DE1792F215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15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9911DD-9765-41DD-A636-6AD8CEE3AE8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269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BF88BC-1813-4E90-8ACE-BEDF9F14A6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650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940BF-20C3-484A-AAF5-777943EA6F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2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7DBD2D-5825-4878-87B2-07D9658F08B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76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91D4E-739A-4155-A0D4-1DF24A298EA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4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537B3A-206B-4085-BF4C-0EA399BFE9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5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41242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1BDD0DC-6EFB-4088-918E-F7E3E91CBEF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40614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C8ACB05-16BC-4034-819C-E1105C96498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228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F8B-50B0-44D5-BBBC-CF9C15BC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6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BEFF7F3F-629F-420B-AE14-BDFB424C81F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27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A3EE5019-84BD-4527-91D7-2FF34F4CBE5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0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B7B2450B-8CE9-4A95-A368-1B49DCE853A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55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8C6A2F86-9A00-40CF-B848-592F911C6ED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928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57501BC5-DE5C-48C8-8EFF-5172DC5EBA5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913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8B322FFE-A3DD-45FD-8890-D205153C066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005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57E5A909-6DE7-41CE-9FB1-3E13D48AEF8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5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EFF7F3F-629F-420B-AE14-BDFB424C81F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3303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9E84CEEF-4CB5-4D3C-B2DE-B9E157761F0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615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31BDD0DC-6EFB-4088-918E-F7E3E91CBEF8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530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FC8ACB05-16BC-4034-819C-E1105C964986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3EE5019-84BD-4527-91D7-2FF34F4CBE5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68569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7B2450B-8CE9-4A95-A368-1B49DCE853A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87338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C6A2F86-9A00-40CF-B848-592F911C6ED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49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7501BC5-DE5C-48C8-8EFF-5172DC5EBA5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8628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B322FFE-A3DD-45FD-8890-D205153C066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73742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7E5A909-6DE7-41CE-9FB1-3E13D48AEF8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7753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E84CEEF-4CB5-4D3C-B2DE-B9E157761F0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9335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E2854D79-7EA8-433A-B302-E5609C6285D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BA3E-002C-4B99-8573-F35A0BEF9CB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E2854D79-7EA8-433A-B302-E5609C6285D1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7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122" name="Picture 2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Minor Compromise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84575"/>
          </a:xfrm>
        </p:spPr>
        <p:txBody>
          <a:bodyPr/>
          <a:lstStyle/>
          <a:p>
            <a:pPr eaLnBrk="1" hangingPunct="1"/>
            <a:r>
              <a:rPr lang="en-US" altLang="en-US" sz="2400"/>
              <a:t>The public part of the class definition is part of </a:t>
            </a:r>
            <a:br>
              <a:rPr lang="en-US" altLang="en-US" sz="2400"/>
            </a:br>
            <a:r>
              <a:rPr lang="en-US" altLang="en-US" sz="2400"/>
              <a:t>the ADT interface</a:t>
            </a:r>
          </a:p>
          <a:p>
            <a:pPr eaLnBrk="1" hangingPunct="1"/>
            <a:r>
              <a:rPr lang="en-US" altLang="en-US" sz="2400"/>
              <a:t>The private part of the class definition is part of </a:t>
            </a:r>
            <a:br>
              <a:rPr lang="en-US" altLang="en-US" sz="2400"/>
            </a:br>
            <a:r>
              <a:rPr lang="en-US" altLang="en-US" sz="2400"/>
              <a:t>the ADT implementation </a:t>
            </a:r>
          </a:p>
          <a:p>
            <a:pPr lvl="1" eaLnBrk="1" hangingPunct="1"/>
            <a:r>
              <a:rPr lang="en-US" altLang="en-US" sz="2400"/>
              <a:t>This would hide it from those using the ADT</a:t>
            </a:r>
          </a:p>
          <a:p>
            <a:pPr eaLnBrk="1" hangingPunct="1"/>
            <a:r>
              <a:rPr lang="en-US" altLang="en-US" sz="2400"/>
              <a:t>C++ does not allow splitting the public and</a:t>
            </a:r>
            <a:br>
              <a:rPr lang="en-US" altLang="en-US" sz="2400"/>
            </a:br>
            <a:r>
              <a:rPr lang="en-US" altLang="en-US" sz="2400"/>
              <a:t>private parts of the class definition across files</a:t>
            </a:r>
          </a:p>
          <a:p>
            <a:pPr lvl="1" eaLnBrk="1" hangingPunct="1"/>
            <a:r>
              <a:rPr lang="en-US" altLang="en-US" sz="2400"/>
              <a:t>The entire class definition is usually in the </a:t>
            </a:r>
            <a:br>
              <a:rPr lang="en-US" altLang="en-US" sz="2400"/>
            </a:br>
            <a:r>
              <a:rPr lang="en-US" altLang="en-US" sz="2400"/>
              <a:t>interface file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482C7F3C-2C22-470B-B5E4-79D170FF9E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	DigitalTime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interface file of the DigitalTime  ADT class</a:t>
            </a:r>
            <a:br>
              <a:rPr lang="en-US" altLang="en-US"/>
            </a:br>
            <a:r>
              <a:rPr lang="en-US" altLang="en-US"/>
              <a:t>contains the class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values of the class are: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Time of day, such as 9:30, in 24 hour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public members are part of the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private members are part of the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comments in the file should provide all the </a:t>
            </a:r>
            <a:br>
              <a:rPr lang="en-US" altLang="en-US"/>
            </a:br>
            <a:r>
              <a:rPr lang="en-US" altLang="en-US"/>
              <a:t>details needed to use the ADT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A78D987D-9F44-4910-B32D-7E6EBC19A0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Naming The Interface File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 sz="2400"/>
              <a:t>The DigitalTime ADT interface is stored in a </a:t>
            </a:r>
            <a:br>
              <a:rPr lang="en-US" altLang="en-US" sz="2400"/>
            </a:br>
            <a:r>
              <a:rPr lang="en-US" altLang="en-US" sz="2400"/>
              <a:t>file named dtime.h</a:t>
            </a:r>
          </a:p>
          <a:p>
            <a:pPr lvl="1" eaLnBrk="1" hangingPunct="1"/>
            <a:r>
              <a:rPr lang="en-US" altLang="en-US" sz="2400"/>
              <a:t>The .h suffix means this is a header file</a:t>
            </a:r>
          </a:p>
          <a:p>
            <a:pPr lvl="1" eaLnBrk="1" hangingPunct="1"/>
            <a:r>
              <a:rPr lang="en-US" altLang="en-US" sz="2400"/>
              <a:t>Interface files are always header files</a:t>
            </a:r>
          </a:p>
          <a:p>
            <a:pPr eaLnBrk="1" hangingPunct="1"/>
            <a:r>
              <a:rPr lang="en-US" altLang="en-US" sz="2400"/>
              <a:t>A program using dtime.h must include it using</a:t>
            </a:r>
            <a:br>
              <a:rPr lang="en-US" altLang="en-US" sz="2400"/>
            </a:br>
            <a:r>
              <a:rPr lang="en-US" altLang="en-US" sz="2400"/>
              <a:t>an include directive </a:t>
            </a:r>
            <a:br>
              <a:rPr lang="en-US" altLang="en-US" sz="2400"/>
            </a:br>
            <a:r>
              <a:rPr lang="en-US" altLang="en-US" sz="2400"/>
              <a:t>  </a:t>
            </a:r>
            <a:br>
              <a:rPr lang="en-US" altLang="en-US" sz="2400"/>
            </a:br>
            <a:r>
              <a:rPr lang="en-US" altLang="en-US" sz="2400"/>
              <a:t>               #include "dtime.h"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54877F9A-98ED-43BC-A7B6-DD93921CB9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1" name="Picture 4" descr="Interface File for DigitalTime diagra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25413"/>
            <a:ext cx="5305425" cy="643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6" name="Rectangle 5"/>
          <p:cNvSpPr>
            <a:spLocks noGrp="1" noChangeArrowheads="1"/>
          </p:cNvSpPr>
          <p:nvPr>
            <p:ph type="title"/>
          </p:nvPr>
        </p:nvSpPr>
        <p:spPr>
          <a:xfrm>
            <a:off x="6227763" y="228600"/>
            <a:ext cx="2763837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12.1</a:t>
            </a:r>
            <a:br>
              <a:rPr lang="en-US" altLang="en-US"/>
            </a:br>
            <a:r>
              <a:rPr lang="en-US" altLang="en-US"/>
              <a:t> </a:t>
            </a:r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AC222413-F1CA-4C23-8451-6B851F8A4E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#include " " or &lt; &gt; 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z="2400"/>
              <a:t>To include a predefined header file use &lt; and &gt;</a:t>
            </a:r>
            <a:br>
              <a:rPr lang="en-US" altLang="en-US" sz="2400"/>
            </a:br>
            <a:r>
              <a:rPr lang="en-US" altLang="en-US" sz="2400"/>
              <a:t>          		#include &lt;iostream&gt;</a:t>
            </a:r>
          </a:p>
          <a:p>
            <a:pPr lvl="1" eaLnBrk="1" hangingPunct="1"/>
            <a:r>
              <a:rPr lang="en-US" altLang="en-US" sz="2400"/>
              <a:t>&lt; and &gt; tells the compiler to look where the system</a:t>
            </a:r>
            <a:br>
              <a:rPr lang="en-US" altLang="en-US" sz="2400"/>
            </a:br>
            <a:r>
              <a:rPr lang="en-US" altLang="en-US" sz="2400"/>
              <a:t>stores predefined  header files</a:t>
            </a:r>
          </a:p>
          <a:p>
            <a:pPr eaLnBrk="1" hangingPunct="1"/>
            <a:r>
              <a:rPr lang="en-US" altLang="en-US" sz="2400"/>
              <a:t>To include a header file you wrote, use " and "</a:t>
            </a:r>
            <a:br>
              <a:rPr lang="en-US" altLang="en-US" sz="2400"/>
            </a:br>
            <a:r>
              <a:rPr lang="en-US" altLang="en-US" sz="2400"/>
              <a:t> 			#include "dtime.h"</a:t>
            </a:r>
          </a:p>
          <a:p>
            <a:pPr lvl="1" eaLnBrk="1" hangingPunct="1"/>
            <a:r>
              <a:rPr lang="en-US" altLang="en-US" sz="2400"/>
              <a:t>" and " usually cause the compiler to look </a:t>
            </a:r>
            <a:br>
              <a:rPr lang="en-US" altLang="en-US" sz="2400"/>
            </a:br>
            <a:r>
              <a:rPr lang="en-US" altLang="en-US" sz="2400"/>
              <a:t>in the current directory for the header file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2819F0B5-36A4-4957-ABA6-A0C6742B29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Implementation File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Contains the definitions of the ADT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Usually has the same name as the header file but</a:t>
            </a:r>
            <a:br>
              <a:rPr lang="en-US" altLang="en-US"/>
            </a:br>
            <a:r>
              <a:rPr lang="en-US" altLang="en-US"/>
              <a:t>a different suffix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Since our header file is named dtime.h,  the </a:t>
            </a:r>
            <a:br>
              <a:rPr lang="en-US" altLang="en-US"/>
            </a:br>
            <a:r>
              <a:rPr lang="en-US" altLang="en-US"/>
              <a:t>implementation file is named dtime.cpp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Suffix depends on your system </a:t>
            </a:r>
            <a:br>
              <a:rPr lang="en-US" altLang="en-US"/>
            </a:br>
            <a:r>
              <a:rPr lang="en-US" altLang="en-US"/>
              <a:t>(some use .cxx or .CPP)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EDC77E81-FC8A-4B12-9B3A-4E60300A5B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#include "dtime.h"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831975"/>
          </a:xfrm>
        </p:spPr>
        <p:txBody>
          <a:bodyPr/>
          <a:lstStyle/>
          <a:p>
            <a:pPr eaLnBrk="1" hangingPunct="1"/>
            <a:r>
              <a:rPr lang="en-US" altLang="en-US"/>
              <a:t>The implementation file requires an include </a:t>
            </a:r>
            <a:br>
              <a:rPr lang="en-US" altLang="en-US"/>
            </a:br>
            <a:r>
              <a:rPr lang="en-US" altLang="en-US"/>
              <a:t>directive to include the interface file: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     #include "dtime.h"</a:t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2FC12884-1D15-4142-A7B5-3F6D565048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9" name="Picture 4" descr="Implementation File for DigitalTime (part 1 of 4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798513"/>
            <a:ext cx="5176838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4" name="Rectangle 5"/>
          <p:cNvSpPr>
            <a:spLocks noGrp="1" noChangeArrowheads="1"/>
          </p:cNvSpPr>
          <p:nvPr>
            <p:ph type="title"/>
          </p:nvPr>
        </p:nvSpPr>
        <p:spPr>
          <a:xfrm>
            <a:off x="5260975" y="228600"/>
            <a:ext cx="380682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12.2 (1/4)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05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C253139D-5C78-4BB3-9AA9-71C571B0D8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7" name="Picture 4" descr="Implementation File for DigitalTime (part 2 of 4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3200"/>
            <a:ext cx="4802188" cy="62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7350" y="228600"/>
            <a:ext cx="360045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2.2 (2/4)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26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77921103-697E-420D-BAB0-5C148C2AD7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5" name="Picture 4" descr="Implementation File for DigitalTime (part 3 of 4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5738"/>
            <a:ext cx="4545013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8600"/>
            <a:ext cx="385762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12.2 (3/4)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46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10ECC008-3607-4225-82E9-7E4D7BFCFA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12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Separate Compilation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Namespaces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3" name="Picture 4" descr="Implementation File for DigitalTime (part 4 of 4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15900"/>
            <a:ext cx="4540250" cy="627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8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Display 12.2 (4/4)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167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EB5272B7-35D8-435E-A564-8153A914D1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Application File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/>
              <a:t>The Application file is the file that contains the </a:t>
            </a:r>
            <a:br>
              <a:rPr lang="en-US" altLang="en-US"/>
            </a:br>
            <a:r>
              <a:rPr lang="en-US" altLang="en-US"/>
              <a:t>program that uses the ADT</a:t>
            </a:r>
          </a:p>
          <a:p>
            <a:pPr lvl="1" eaLnBrk="1" hangingPunct="1"/>
            <a:r>
              <a:rPr lang="en-US" altLang="en-US"/>
              <a:t>It is also called a driver file</a:t>
            </a:r>
          </a:p>
          <a:p>
            <a:pPr lvl="1" eaLnBrk="1" hangingPunct="1"/>
            <a:r>
              <a:rPr lang="en-US" altLang="en-US"/>
              <a:t>Must use an include directive to include the </a:t>
            </a:r>
            <a:br>
              <a:rPr lang="en-US" altLang="en-US"/>
            </a:br>
            <a:r>
              <a:rPr lang="en-US" altLang="en-US"/>
              <a:t>interface file:</a:t>
            </a:r>
            <a:br>
              <a:rPr lang="en-US" altLang="en-US"/>
            </a:br>
            <a:r>
              <a:rPr lang="en-US" altLang="en-US"/>
              <a:t> 			#include "dtime.h"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8F6A960D-36A1-46FC-B0FE-1C79662D596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91" name="Picture 4" descr="Application File Using DigitalTim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73038"/>
            <a:ext cx="5413375" cy="628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6" name="Rectangle 5"/>
          <p:cNvSpPr>
            <a:spLocks noGrp="1" noChangeArrowheads="1"/>
          </p:cNvSpPr>
          <p:nvPr>
            <p:ph type="title"/>
          </p:nvPr>
        </p:nvSpPr>
        <p:spPr>
          <a:xfrm>
            <a:off x="6019800" y="228600"/>
            <a:ext cx="2789238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12.3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87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D4AC8CA9-0902-4861-A8DB-AE52518289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The Program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/>
              <a:t>Basic steps required to run a program:</a:t>
            </a:r>
            <a:br>
              <a:rPr lang="en-US" altLang="en-US"/>
            </a:br>
            <a:r>
              <a:rPr lang="en-US" altLang="en-US"/>
              <a:t>(Details vary from system to system!)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Compile the implementation file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Compile the application file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Link the files to create an executable program using a utility called a linker</a:t>
            </a:r>
          </a:p>
          <a:p>
            <a:pPr lvl="2" eaLnBrk="1" hangingPunct="1"/>
            <a:r>
              <a:rPr lang="en-US" altLang="en-US"/>
              <a:t>Linking is often done automatically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BDB57B05-8D38-45E8-900D-89E49DE043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 dtime.h 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The interface file is not compiled separately</a:t>
            </a:r>
          </a:p>
          <a:p>
            <a:pPr lvl="1" eaLnBrk="1" hangingPunct="1"/>
            <a:r>
              <a:rPr lang="en-US" altLang="en-US"/>
              <a:t>The preprocessor replaces any occurrence of </a:t>
            </a:r>
            <a:br>
              <a:rPr lang="en-US" altLang="en-US"/>
            </a:br>
            <a:r>
              <a:rPr lang="en-US" altLang="en-US"/>
              <a:t>#include "dtime.h" with the text of dtime.h before compiling </a:t>
            </a:r>
          </a:p>
          <a:p>
            <a:pPr lvl="1" eaLnBrk="1" hangingPunct="1"/>
            <a:r>
              <a:rPr lang="en-US" altLang="en-US"/>
              <a:t>Both the implementation file and the </a:t>
            </a:r>
            <a:br>
              <a:rPr lang="en-US" altLang="en-US"/>
            </a:br>
            <a:r>
              <a:rPr lang="en-US" altLang="en-US"/>
              <a:t>application file contain #include "dtime.h"</a:t>
            </a:r>
          </a:p>
          <a:p>
            <a:pPr lvl="2" eaLnBrk="1" hangingPunct="1"/>
            <a:r>
              <a:rPr lang="en-US" altLang="en-US"/>
              <a:t>The text of dtime.h is seen by the compiler in each of these files</a:t>
            </a:r>
          </a:p>
          <a:p>
            <a:pPr lvl="2" eaLnBrk="1" hangingPunct="1"/>
            <a:r>
              <a:rPr lang="en-US" altLang="en-US"/>
              <a:t>There is no need to compile dtime.h separately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33A81529-DDD1-4A76-B151-817988A4D2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Three Files?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/>
              <a:t>Using separate files permits</a:t>
            </a:r>
          </a:p>
          <a:p>
            <a:pPr lvl="1" eaLnBrk="1" hangingPunct="1"/>
            <a:r>
              <a:rPr lang="en-US" altLang="en-US"/>
              <a:t>The ADT to be used in other programs without</a:t>
            </a:r>
            <a:br>
              <a:rPr lang="en-US" altLang="en-US"/>
            </a:br>
            <a:r>
              <a:rPr lang="en-US" altLang="en-US"/>
              <a:t>rewriting the definition of the class for each</a:t>
            </a:r>
          </a:p>
          <a:p>
            <a:pPr lvl="1" eaLnBrk="1" hangingPunct="1"/>
            <a:r>
              <a:rPr lang="en-US" altLang="en-US"/>
              <a:t>Implementation file to be compiled once even </a:t>
            </a:r>
            <a:br>
              <a:rPr lang="en-US" altLang="en-US"/>
            </a:br>
            <a:r>
              <a:rPr lang="en-US" altLang="en-US"/>
              <a:t>if multiple programs use the ADT</a:t>
            </a:r>
          </a:p>
          <a:p>
            <a:pPr lvl="1" eaLnBrk="1" hangingPunct="1"/>
            <a:r>
              <a:rPr lang="en-US" altLang="en-US"/>
              <a:t>Changing the implementation file does not </a:t>
            </a:r>
            <a:br>
              <a:rPr lang="en-US" altLang="en-US"/>
            </a:br>
            <a:r>
              <a:rPr lang="en-US" altLang="en-US"/>
              <a:t>require changing the program using the ADT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FEB3DDD8-29FD-4598-8C24-3E36993649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Reusable Components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ADT coded in separate files can be used </a:t>
            </a:r>
            <a:br>
              <a:rPr lang="en-US" altLang="en-US"/>
            </a:br>
            <a:r>
              <a:rPr lang="en-US" altLang="en-US"/>
              <a:t>over and over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reusability of such an ADT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Saves effort since it does not need to be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Redesigned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Recoded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Retested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likely to result in more reliable components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945D405B-A84C-48B1-AA71-FB5CA029D6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Classes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pPr eaLnBrk="1" hangingPunct="1"/>
            <a:r>
              <a:rPr lang="en-US" altLang="en-US" sz="2400"/>
              <a:t>A program may use several classes</a:t>
            </a:r>
          </a:p>
          <a:p>
            <a:pPr lvl="1" eaLnBrk="1" hangingPunct="1"/>
            <a:r>
              <a:rPr lang="en-US" altLang="en-US" sz="2400"/>
              <a:t>Each could be stored in its own interface and </a:t>
            </a:r>
            <a:br>
              <a:rPr lang="en-US" altLang="en-US" sz="2400"/>
            </a:br>
            <a:r>
              <a:rPr lang="en-US" altLang="en-US" sz="2400"/>
              <a:t>implementation files</a:t>
            </a:r>
          </a:p>
          <a:p>
            <a:pPr lvl="2" eaLnBrk="1" hangingPunct="1"/>
            <a:r>
              <a:rPr lang="en-US" altLang="en-US" sz="2000"/>
              <a:t>Some files can "include" other files, that include still others</a:t>
            </a:r>
          </a:p>
          <a:p>
            <a:pPr lvl="1" eaLnBrk="1" hangingPunct="1"/>
            <a:r>
              <a:rPr lang="en-US" altLang="en-US" sz="2400"/>
              <a:t>It is possible that the same interface file could be </a:t>
            </a:r>
            <a:br>
              <a:rPr lang="en-US" altLang="en-US" sz="2400"/>
            </a:br>
            <a:r>
              <a:rPr lang="en-US" altLang="en-US" sz="2400"/>
              <a:t>included in multiple files</a:t>
            </a:r>
          </a:p>
          <a:p>
            <a:pPr lvl="1" eaLnBrk="1" hangingPunct="1"/>
            <a:r>
              <a:rPr lang="en-US" altLang="en-US" sz="2400"/>
              <a:t>C++ does not allow multiple declarations of a class</a:t>
            </a:r>
          </a:p>
          <a:p>
            <a:pPr lvl="1" eaLnBrk="1" hangingPunct="1"/>
            <a:r>
              <a:rPr lang="en-US" altLang="en-US" sz="2400"/>
              <a:t>The #ifndef directive can be used to prevent </a:t>
            </a:r>
            <a:br>
              <a:rPr lang="en-US" altLang="en-US" sz="2400"/>
            </a:br>
            <a:r>
              <a:rPr lang="en-US" altLang="en-US" sz="2400"/>
              <a:t>multiple declarations of a class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52413454-60C0-465B-BC01-246015AFA20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 #ifndef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/>
              <a:t>To prevent multiple declarations of a class,</a:t>
            </a:r>
            <a:br>
              <a:rPr lang="en-US" altLang="en-US"/>
            </a:br>
            <a:r>
              <a:rPr lang="en-US" altLang="en-US"/>
              <a:t>we can use these directives:</a:t>
            </a:r>
          </a:p>
          <a:p>
            <a:pPr lvl="1" eaLnBrk="1" hangingPunct="1"/>
            <a:r>
              <a:rPr lang="en-US" altLang="en-US"/>
              <a:t>#define DTIME_H </a:t>
            </a:r>
            <a:br>
              <a:rPr lang="en-US" altLang="en-US"/>
            </a:br>
            <a:r>
              <a:rPr lang="en-US" altLang="en-US"/>
              <a:t>adds DTIME_H to a list indicating DTIME_H has been seen</a:t>
            </a:r>
          </a:p>
          <a:p>
            <a:pPr lvl="1" eaLnBrk="1" hangingPunct="1"/>
            <a:r>
              <a:rPr lang="en-US" altLang="en-US"/>
              <a:t>#ifndef  DTIME_H </a:t>
            </a:r>
            <a:br>
              <a:rPr lang="en-US" altLang="en-US"/>
            </a:br>
            <a:r>
              <a:rPr lang="en-US" altLang="en-US"/>
              <a:t>checks to see if DTIME_H has been defined </a:t>
            </a:r>
          </a:p>
          <a:p>
            <a:pPr lvl="1" eaLnBrk="1" hangingPunct="1"/>
            <a:r>
              <a:rPr lang="en-US" altLang="en-US"/>
              <a:t>#endif</a:t>
            </a:r>
            <a:br>
              <a:rPr lang="en-US" altLang="en-US"/>
            </a:br>
            <a:r>
              <a:rPr lang="en-US" altLang="en-US"/>
              <a:t>If DTIME_H has been defined, skip to #endif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EA66B08A-862B-4B4B-AC8D-39200C5407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#ifndef</a:t>
            </a:r>
          </a:p>
        </p:txBody>
      </p:sp>
      <p:sp>
        <p:nvSpPr>
          <p:cNvPr id="50179" name="Rectangle 1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Consider this code in the interface file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		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                     #</a:t>
            </a:r>
            <a:r>
              <a:rPr lang="en-US" altLang="en-US" sz="2400" dirty="0" err="1"/>
              <a:t>ifndef</a:t>
            </a:r>
            <a:r>
              <a:rPr lang="en-US" altLang="en-US" sz="2400" dirty="0"/>
              <a:t> DTIME_H</a:t>
            </a:r>
            <a:br>
              <a:rPr lang="en-US" altLang="en-US" sz="2400" dirty="0"/>
            </a:br>
            <a:r>
              <a:rPr lang="en-US" altLang="en-US" sz="2400" dirty="0"/>
              <a:t> 		    #define DTIME_H</a:t>
            </a:r>
            <a:br>
              <a:rPr lang="en-US" altLang="en-US" sz="2400" dirty="0"/>
            </a:br>
            <a:r>
              <a:rPr lang="en-US" altLang="en-US" sz="2400" dirty="0"/>
              <a:t> 		    &lt; The </a:t>
            </a:r>
            <a:r>
              <a:rPr lang="en-US" altLang="en-US" sz="2400" dirty="0" err="1"/>
              <a:t>DigitalTime</a:t>
            </a:r>
            <a:r>
              <a:rPr lang="en-US" altLang="en-US" sz="2400" dirty="0"/>
              <a:t> class</a:t>
            </a:r>
            <a:br>
              <a:rPr lang="en-US" altLang="en-US" sz="2400" dirty="0"/>
            </a:br>
            <a:r>
              <a:rPr lang="en-US" altLang="en-US" sz="2400" dirty="0"/>
              <a:t>                        definition goes here&gt;</a:t>
            </a:r>
            <a:br>
              <a:rPr lang="en-US" altLang="en-US" sz="2400" dirty="0"/>
            </a:br>
            <a:r>
              <a:rPr lang="en-US" altLang="en-US" sz="2400" dirty="0"/>
              <a:t>                    #</a:t>
            </a:r>
            <a:r>
              <a:rPr lang="en-US" altLang="en-US" sz="2400" dirty="0" err="1"/>
              <a:t>endif</a:t>
            </a:r>
            <a:endParaRPr lang="en-US" altLang="en-US" sz="2400" dirty="0"/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The first time a #include "</a:t>
            </a:r>
            <a:r>
              <a:rPr lang="en-US" altLang="en-US" sz="2400" dirty="0" err="1"/>
              <a:t>dtime.h</a:t>
            </a:r>
            <a:r>
              <a:rPr lang="en-US" altLang="en-US" sz="2400" dirty="0"/>
              <a:t>" is found, </a:t>
            </a:r>
            <a:br>
              <a:rPr lang="en-US" altLang="en-US" sz="2400" dirty="0"/>
            </a:br>
            <a:r>
              <a:rPr lang="en-US" altLang="en-US" sz="2400" dirty="0"/>
              <a:t>DTIME_H and the class are defined</a:t>
            </a:r>
          </a:p>
          <a:p>
            <a:pPr lvl="1" eaLnBrk="1" hangingPunct="1"/>
            <a:r>
              <a:rPr lang="en-US" altLang="en-US" sz="2400" dirty="0"/>
              <a:t>The next time a #include "</a:t>
            </a:r>
            <a:r>
              <a:rPr lang="en-US" altLang="en-US" sz="2400" dirty="0" err="1"/>
              <a:t>dtime.h</a:t>
            </a:r>
            <a:r>
              <a:rPr lang="en-US" altLang="en-US" sz="2400" dirty="0"/>
              <a:t>" is found, </a:t>
            </a:r>
            <a:br>
              <a:rPr lang="en-US" altLang="en-US" sz="2400" dirty="0"/>
            </a:br>
            <a:r>
              <a:rPr lang="en-US" altLang="en-US" sz="2400" dirty="0"/>
              <a:t>all lines between #</a:t>
            </a:r>
            <a:r>
              <a:rPr lang="en-US" altLang="en-US" sz="2400" dirty="0" err="1"/>
              <a:t>ifndef</a:t>
            </a:r>
            <a:r>
              <a:rPr lang="en-US" altLang="en-US" sz="2400" dirty="0"/>
              <a:t> and #</a:t>
            </a:r>
            <a:r>
              <a:rPr lang="en-US" altLang="en-US" sz="2400" dirty="0" err="1"/>
              <a:t>endif</a:t>
            </a:r>
            <a:r>
              <a:rPr lang="en-US" altLang="en-US" sz="2400" dirty="0"/>
              <a:t> are skipped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069975" y="2224088"/>
            <a:ext cx="79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true</a:t>
            </a:r>
          </a:p>
        </p:txBody>
      </p:sp>
      <p:grpSp>
        <p:nvGrpSpPr>
          <p:cNvPr id="50182" name="Group 20" descr="True, arrows pointing right"/>
          <p:cNvGrpSpPr>
            <a:grpSpLocks/>
          </p:cNvGrpSpPr>
          <p:nvPr/>
        </p:nvGrpSpPr>
        <p:grpSpPr bwMode="auto">
          <a:xfrm>
            <a:off x="733425" y="2726724"/>
            <a:ext cx="1562100" cy="2135188"/>
            <a:chOff x="660" y="1728"/>
            <a:chExt cx="984" cy="1345"/>
          </a:xfrm>
        </p:grpSpPr>
        <p:sp>
          <p:nvSpPr>
            <p:cNvPr id="50190" name="Line 2"/>
            <p:cNvSpPr>
              <a:spLocks noChangeShapeType="1"/>
            </p:cNvSpPr>
            <p:nvPr/>
          </p:nvSpPr>
          <p:spPr bwMode="auto">
            <a:xfrm flipV="1">
              <a:off x="672" y="1749"/>
              <a:ext cx="12" cy="13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Line 3"/>
            <p:cNvSpPr>
              <a:spLocks noChangeShapeType="1"/>
            </p:cNvSpPr>
            <p:nvPr/>
          </p:nvSpPr>
          <p:spPr bwMode="auto">
            <a:xfrm flipV="1">
              <a:off x="660" y="1728"/>
              <a:ext cx="984" cy="1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Line 5"/>
            <p:cNvSpPr>
              <a:spLocks noChangeShapeType="1"/>
            </p:cNvSpPr>
            <p:nvPr/>
          </p:nvSpPr>
          <p:spPr bwMode="auto">
            <a:xfrm flipH="1">
              <a:off x="996" y="1728"/>
              <a:ext cx="12" cy="4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Line 6"/>
            <p:cNvSpPr>
              <a:spLocks noChangeShapeType="1"/>
            </p:cNvSpPr>
            <p:nvPr/>
          </p:nvSpPr>
          <p:spPr bwMode="auto">
            <a:xfrm flipV="1">
              <a:off x="996" y="1959"/>
              <a:ext cx="6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7"/>
            <p:cNvSpPr>
              <a:spLocks noChangeShapeType="1"/>
            </p:cNvSpPr>
            <p:nvPr/>
          </p:nvSpPr>
          <p:spPr bwMode="auto">
            <a:xfrm>
              <a:off x="972" y="2200"/>
              <a:ext cx="67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3" name="Group 17" descr="False, arrows right"/>
          <p:cNvGrpSpPr>
            <a:grpSpLocks noChangeAspect="1"/>
          </p:cNvGrpSpPr>
          <p:nvPr/>
        </p:nvGrpSpPr>
        <p:grpSpPr bwMode="auto">
          <a:xfrm>
            <a:off x="4191000" y="2224088"/>
            <a:ext cx="4159250" cy="3163887"/>
            <a:chOff x="2496" y="1085"/>
            <a:chExt cx="2676" cy="2035"/>
          </a:xfrm>
        </p:grpSpPr>
        <p:sp>
          <p:nvSpPr>
            <p:cNvPr id="50184" name="Line 8"/>
            <p:cNvSpPr>
              <a:spLocks noChangeAspect="1" noChangeShapeType="1"/>
            </p:cNvSpPr>
            <p:nvPr/>
          </p:nvSpPr>
          <p:spPr bwMode="auto">
            <a:xfrm flipV="1">
              <a:off x="4428" y="2844"/>
              <a:ext cx="744" cy="2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Aspect="1" noChangeShapeType="1"/>
            </p:cNvSpPr>
            <p:nvPr/>
          </p:nvSpPr>
          <p:spPr bwMode="auto">
            <a:xfrm flipV="1">
              <a:off x="5172" y="1368"/>
              <a:ext cx="0" cy="15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Line 10"/>
            <p:cNvSpPr>
              <a:spLocks noChangeAspect="1" noChangeShapeType="1"/>
            </p:cNvSpPr>
            <p:nvPr/>
          </p:nvSpPr>
          <p:spPr bwMode="auto">
            <a:xfrm flipH="1">
              <a:off x="3720" y="1380"/>
              <a:ext cx="14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Text Box 11"/>
            <p:cNvSpPr txBox="1">
              <a:spLocks noChangeAspect="1" noChangeArrowheads="1"/>
            </p:cNvSpPr>
            <p:nvPr/>
          </p:nvSpPr>
          <p:spPr bwMode="auto">
            <a:xfrm>
              <a:off x="4560" y="1085"/>
              <a:ext cx="60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false</a:t>
              </a:r>
            </a:p>
          </p:txBody>
        </p:sp>
        <p:sp>
          <p:nvSpPr>
            <p:cNvPr id="50188" name="Line 12"/>
            <p:cNvSpPr>
              <a:spLocks noChangeAspect="1" noChangeShapeType="1"/>
            </p:cNvSpPr>
            <p:nvPr/>
          </p:nvSpPr>
          <p:spPr bwMode="auto">
            <a:xfrm>
              <a:off x="4404" y="1392"/>
              <a:ext cx="12" cy="104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Line 13"/>
            <p:cNvSpPr>
              <a:spLocks noChangeAspect="1" noChangeShapeType="1"/>
            </p:cNvSpPr>
            <p:nvPr/>
          </p:nvSpPr>
          <p:spPr bwMode="auto">
            <a:xfrm flipH="1">
              <a:off x="2496" y="2424"/>
              <a:ext cx="192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10094AF0-F0CF-4D26-B75C-88F8BC8AD9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12.1 	  Separate Compilation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12.2   Namespaces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A49DA285-2E86-4BE0-9CC6-FEFD4783D8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DTIME_H?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/>
              <a:t>DTIME_H is the normal convention for </a:t>
            </a:r>
            <a:br>
              <a:rPr lang="en-US" altLang="en-US"/>
            </a:br>
            <a:r>
              <a:rPr lang="en-US" altLang="en-US"/>
              <a:t>creating an identifier to use with ifndef</a:t>
            </a:r>
          </a:p>
          <a:p>
            <a:pPr lvl="1" eaLnBrk="1" hangingPunct="1"/>
            <a:r>
              <a:rPr lang="en-US" altLang="en-US"/>
              <a:t>It is the file name in all caps</a:t>
            </a:r>
          </a:p>
          <a:p>
            <a:pPr lvl="1" eaLnBrk="1" hangingPunct="1"/>
            <a:r>
              <a:rPr lang="en-US" altLang="en-US"/>
              <a:t>Use ' _ ' instead of ' . '</a:t>
            </a:r>
          </a:p>
          <a:p>
            <a:pPr eaLnBrk="1" hangingPunct="1"/>
            <a:r>
              <a:rPr lang="en-US" altLang="en-US"/>
              <a:t>You may use any other identifier, but will make</a:t>
            </a:r>
            <a:br>
              <a:rPr lang="en-US" altLang="en-US"/>
            </a:br>
            <a:r>
              <a:rPr lang="en-US" altLang="en-US"/>
              <a:t>your code more difficult to read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09F84866-FC10-4EF1-AC16-796D326614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12.4</a:t>
            </a:r>
          </a:p>
        </p:txBody>
      </p:sp>
      <p:pic>
        <p:nvPicPr>
          <p:cNvPr id="120838" name="Picture 6" descr="Avoiding Multiple Definitions of a Clas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026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8B91163D-CFB8-429D-B113-4AAF5C38F5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Libraries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z="2400"/>
              <a:t>You can create your own libraries of functions</a:t>
            </a:r>
          </a:p>
          <a:p>
            <a:pPr lvl="1" eaLnBrk="1" hangingPunct="1"/>
            <a:r>
              <a:rPr lang="en-US" altLang="en-US" sz="2400"/>
              <a:t>You do not have to define a class to use separate</a:t>
            </a:r>
            <a:br>
              <a:rPr lang="en-US" altLang="en-US" sz="2400"/>
            </a:br>
            <a:r>
              <a:rPr lang="en-US" altLang="en-US" sz="2400"/>
              <a:t>files</a:t>
            </a:r>
          </a:p>
          <a:p>
            <a:pPr lvl="1" eaLnBrk="1" hangingPunct="1"/>
            <a:r>
              <a:rPr lang="en-US" altLang="en-US" sz="2400"/>
              <a:t>If you have a collection of functions…</a:t>
            </a:r>
          </a:p>
          <a:p>
            <a:pPr lvl="2" eaLnBrk="1" hangingPunct="1"/>
            <a:r>
              <a:rPr lang="en-US" altLang="en-US" sz="2000"/>
              <a:t>Declare them in a header file with their comments</a:t>
            </a:r>
          </a:p>
          <a:p>
            <a:pPr lvl="2" eaLnBrk="1" hangingPunct="1"/>
            <a:r>
              <a:rPr lang="en-US" altLang="en-US" sz="2000"/>
              <a:t>Define them in an implementation file</a:t>
            </a:r>
          </a:p>
          <a:p>
            <a:pPr lvl="2" eaLnBrk="1" hangingPunct="1"/>
            <a:r>
              <a:rPr lang="en-US" altLang="en-US" sz="2000"/>
              <a:t>Use the library files just as you use your class interface</a:t>
            </a:r>
            <a:br>
              <a:rPr lang="en-US" altLang="en-US" sz="2000"/>
            </a:br>
            <a:r>
              <a:rPr lang="en-US" altLang="en-US" sz="2000"/>
              <a:t>and implementation files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/>
            <a:endParaRPr lang="en-US" altLang="en-US" sz="240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0E5A94CA-A51C-4912-8838-BD6D7FE0DF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12.1 Conclusion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Determine which belongs to the interface, </a:t>
            </a:r>
            <a:br>
              <a:rPr lang="en-US" altLang="en-US"/>
            </a:br>
            <a:r>
              <a:rPr lang="en-US" altLang="en-US"/>
              <a:t>implementation or application files?</a:t>
            </a:r>
          </a:p>
          <a:p>
            <a:pPr lvl="2" eaLnBrk="1" hangingPunct="1"/>
            <a:r>
              <a:rPr lang="en-US" altLang="en-US"/>
              <a:t>Class definition</a:t>
            </a:r>
          </a:p>
          <a:p>
            <a:pPr lvl="2" eaLnBrk="1" hangingPunct="1"/>
            <a:r>
              <a:rPr lang="en-US" altLang="en-US"/>
              <a:t>Declaration of a non-member function used as an </a:t>
            </a:r>
            <a:br>
              <a:rPr lang="en-US" altLang="en-US"/>
            </a:br>
            <a:r>
              <a:rPr lang="en-US" altLang="en-US"/>
              <a:t>operation of the ADT</a:t>
            </a:r>
          </a:p>
          <a:p>
            <a:pPr lvl="2" eaLnBrk="1" hangingPunct="1"/>
            <a:r>
              <a:rPr lang="en-US" altLang="en-US"/>
              <a:t>Definition of a member function</a:t>
            </a:r>
          </a:p>
          <a:p>
            <a:pPr lvl="2" eaLnBrk="1" hangingPunct="1"/>
            <a:r>
              <a:rPr lang="en-US" altLang="en-US"/>
              <a:t>The main part of the program</a:t>
            </a:r>
          </a:p>
          <a:p>
            <a:pPr lvl="1" eaLnBrk="1" hangingPunct="1"/>
            <a:r>
              <a:rPr lang="en-US" altLang="en-US"/>
              <a:t>Describe the difference between a C++ class and an ADT?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C1B22785-C369-4420-AB1D-82E60F8163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12.2</a:t>
            </a:r>
          </a:p>
        </p:txBody>
      </p:sp>
      <p:sp>
        <p:nvSpPr>
          <p:cNvPr id="29700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58896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Namespaces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Namespaces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z="2400"/>
              <a:t>A namespace is a collection of name definitions,</a:t>
            </a:r>
            <a:br>
              <a:rPr lang="en-US" altLang="en-US" sz="2400"/>
            </a:br>
            <a:r>
              <a:rPr lang="en-US" altLang="en-US" sz="2400"/>
              <a:t>such as class definitions and variable declarations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If a program uses classes and functions written by </a:t>
            </a:r>
            <a:br>
              <a:rPr lang="en-US" altLang="en-US" sz="2400"/>
            </a:br>
            <a:r>
              <a:rPr lang="en-US" altLang="en-US" sz="2400"/>
              <a:t>different programmers, it may be that the same name</a:t>
            </a:r>
            <a:br>
              <a:rPr lang="en-US" altLang="en-US" sz="2400"/>
            </a:br>
            <a:r>
              <a:rPr lang="en-US" altLang="en-US" sz="2400"/>
              <a:t>is used for different things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Namespaces help us deal with this problem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D80D175F-F0D9-4996-B476-C11BF70925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Using Directive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 sz="2400"/>
              <a:t>#include &lt;iostream&gt; places names such as cin</a:t>
            </a:r>
            <a:br>
              <a:rPr lang="en-US" altLang="en-US" sz="2400"/>
            </a:br>
            <a:r>
              <a:rPr lang="en-US" altLang="en-US" sz="2400"/>
              <a:t>and cout in the std namespace</a:t>
            </a:r>
          </a:p>
          <a:p>
            <a:pPr eaLnBrk="1" hangingPunct="1"/>
            <a:r>
              <a:rPr lang="en-US" altLang="en-US" sz="2400"/>
              <a:t>The program does not know about names in the</a:t>
            </a:r>
            <a:br>
              <a:rPr lang="en-US" altLang="en-US" sz="2400"/>
            </a:br>
            <a:r>
              <a:rPr lang="en-US" altLang="en-US" sz="2400"/>
              <a:t>std namespace until you add</a:t>
            </a:r>
            <a:br>
              <a:rPr lang="en-US" altLang="en-US" sz="2400"/>
            </a:br>
            <a:r>
              <a:rPr lang="en-US" altLang="en-US" sz="2400"/>
              <a:t>    		    using namespace std;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(if you do not use the std namespace, you can</a:t>
            </a:r>
            <a:br>
              <a:rPr lang="en-US" altLang="en-US" sz="2400"/>
            </a:br>
            <a:r>
              <a:rPr lang="en-US" altLang="en-US" sz="2400"/>
              <a:t>  define cin and cout to behave differently)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63EB7E09-1A33-4B93-AF25-1F3628F809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Global Namespace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/>
              <a:t>Code you write is in a namespace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it is in the global namespace unless you specify a namespace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global namespace does not require the </a:t>
            </a:r>
            <a:br>
              <a:rPr lang="en-US" altLang="en-US"/>
            </a:br>
            <a:r>
              <a:rPr lang="en-US" altLang="en-US"/>
              <a:t>using directive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7D9F3285-ACFE-46B6-ACC2-86F6FA8899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 Conflicts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66974"/>
          </a:xfrm>
        </p:spPr>
        <p:txBody>
          <a:bodyPr/>
          <a:lstStyle/>
          <a:p>
            <a:pPr eaLnBrk="1" hangingPunct="1"/>
            <a:r>
              <a:rPr lang="en-US" altLang="en-US" sz="2400"/>
              <a:t>If the same name is used in two namespaces</a:t>
            </a:r>
          </a:p>
          <a:p>
            <a:pPr lvl="1" eaLnBrk="1" hangingPunct="1"/>
            <a:r>
              <a:rPr lang="en-US" altLang="en-US" sz="2400"/>
              <a:t>The namespaces cannot be used at the same time</a:t>
            </a:r>
          </a:p>
          <a:p>
            <a:pPr lvl="1" eaLnBrk="1" hangingPunct="1"/>
            <a:r>
              <a:rPr lang="en-US" altLang="en-US" sz="2400"/>
              <a:t>Example: If  my_function is defined in </a:t>
            </a:r>
            <a:br>
              <a:rPr lang="en-US" altLang="en-US" sz="2400"/>
            </a:br>
            <a:r>
              <a:rPr lang="en-US" altLang="en-US" sz="2400"/>
              <a:t>namespaces ns1 and ns2,  the two versions of </a:t>
            </a:r>
            <a:br>
              <a:rPr lang="en-US" altLang="en-US" sz="2400"/>
            </a:br>
            <a:r>
              <a:rPr lang="en-US" altLang="en-US" sz="2400"/>
              <a:t>my_function could be used in one program </a:t>
            </a:r>
            <a:br>
              <a:rPr lang="en-US" altLang="en-US" sz="2400"/>
            </a:br>
            <a:r>
              <a:rPr lang="en-US" altLang="en-US" sz="2400"/>
              <a:t>by using local using directives this way:</a:t>
            </a:r>
          </a:p>
        </p:txBody>
      </p:sp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565150" y="4419600"/>
            <a:ext cx="3956050" cy="18097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{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  using namespace ns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  my_function( );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864100" y="4419600"/>
            <a:ext cx="3956050" cy="18097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{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  using namespace ns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  my_function( );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8462218D-C19E-4247-AD10-005F0C7493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nimBg="1"/>
      <p:bldP spid="5416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Rules For using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 sz="2400"/>
              <a:t>A block is a list of statements enclosed in { }s</a:t>
            </a:r>
          </a:p>
          <a:p>
            <a:pPr eaLnBrk="1" hangingPunct="1"/>
            <a:r>
              <a:rPr lang="en-US" altLang="en-US" sz="2400"/>
              <a:t>The scope of a using directive is the block in </a:t>
            </a:r>
            <a:br>
              <a:rPr lang="en-US" altLang="en-US" sz="2400"/>
            </a:br>
            <a:r>
              <a:rPr lang="en-US" altLang="en-US" sz="2400"/>
              <a:t>which it appears</a:t>
            </a:r>
          </a:p>
          <a:p>
            <a:pPr eaLnBrk="1" hangingPunct="1"/>
            <a:r>
              <a:rPr lang="en-US" altLang="en-US" sz="2400"/>
              <a:t>A using directive placed at the beginning of a </a:t>
            </a:r>
            <a:br>
              <a:rPr lang="en-US" altLang="en-US" sz="2400"/>
            </a:br>
            <a:r>
              <a:rPr lang="en-US" altLang="en-US" sz="2400"/>
              <a:t>file, outside any block, applies to the entire file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926F79D8-D281-426D-8C62-A89845739D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12.1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81756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Separate Compilation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Namespace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/>
              <a:t>To place code in a namespace</a:t>
            </a:r>
          </a:p>
          <a:p>
            <a:pPr lvl="1" eaLnBrk="1" hangingPunct="1"/>
            <a:r>
              <a:rPr lang="en-US" altLang="en-US"/>
              <a:t>Use a namespace grouping</a:t>
            </a:r>
          </a:p>
          <a:p>
            <a:pPr lvl="2" eaLnBrk="1" hangingPunct="1"/>
            <a:r>
              <a:rPr lang="en-US" altLang="en-US"/>
              <a:t>namespace Name_Space_Name</a:t>
            </a:r>
            <a:br>
              <a:rPr lang="en-US" altLang="en-US"/>
            </a:br>
            <a:r>
              <a:rPr lang="en-US" altLang="en-US"/>
              <a:t> {</a:t>
            </a:r>
            <a:br>
              <a:rPr lang="en-US" altLang="en-US"/>
            </a:br>
            <a:r>
              <a:rPr lang="en-US" altLang="en-US"/>
              <a:t>        Some_Code</a:t>
            </a:r>
            <a:br>
              <a:rPr lang="en-US" altLang="en-US"/>
            </a:br>
            <a:r>
              <a:rPr lang="en-US" altLang="en-US"/>
              <a:t> }</a:t>
            </a:r>
          </a:p>
          <a:p>
            <a:pPr eaLnBrk="1" hangingPunct="1"/>
            <a:r>
              <a:rPr lang="en-US" altLang="en-US"/>
              <a:t>To use the namespace created</a:t>
            </a:r>
          </a:p>
          <a:p>
            <a:pPr lvl="1" eaLnBrk="1" hangingPunct="1"/>
            <a:r>
              <a:rPr lang="en-US" altLang="en-US"/>
              <a:t>Use the appropriate using directive</a:t>
            </a:r>
          </a:p>
          <a:p>
            <a:pPr lvl="2" eaLnBrk="1" hangingPunct="1"/>
            <a:r>
              <a:rPr lang="en-US" altLang="en-US"/>
              <a:t>using namespace Name_Space_Name;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B5C387BF-E2B2-4618-9B80-2B7D4D9ABE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Namespaces:</a:t>
            </a:r>
            <a:br>
              <a:rPr lang="en-US" altLang="en-US"/>
            </a:br>
            <a:r>
              <a:rPr lang="en-US" altLang="en-US"/>
              <a:t>Declaring a Function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08175"/>
          </a:xfrm>
        </p:spPr>
        <p:txBody>
          <a:bodyPr/>
          <a:lstStyle/>
          <a:p>
            <a:pPr eaLnBrk="1" hangingPunct="1"/>
            <a:r>
              <a:rPr lang="en-US" altLang="en-US"/>
              <a:t>To add a function to a namespace</a:t>
            </a:r>
          </a:p>
          <a:p>
            <a:pPr lvl="1" eaLnBrk="1" hangingPunct="1"/>
            <a:r>
              <a:rPr lang="en-US" altLang="en-US"/>
              <a:t>Declare the function in a namespace grouping</a:t>
            </a:r>
            <a:br>
              <a:rPr lang="en-US" altLang="en-US"/>
            </a:br>
            <a:r>
              <a:rPr lang="en-US" altLang="en-US"/>
              <a:t>		namespace savitch1</a:t>
            </a:r>
            <a:br>
              <a:rPr lang="en-US" altLang="en-US"/>
            </a:br>
            <a:r>
              <a:rPr lang="en-US" altLang="en-US"/>
              <a:t>		{</a:t>
            </a:r>
            <a:br>
              <a:rPr lang="en-US" altLang="en-US"/>
            </a:br>
            <a:r>
              <a:rPr lang="en-US" altLang="en-US"/>
              <a:t>      		void greeting( );</a:t>
            </a:r>
            <a:br>
              <a:rPr lang="en-US" altLang="en-US"/>
            </a:br>
            <a:r>
              <a:rPr lang="en-US" altLang="en-US"/>
              <a:t>		}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020D24E7-29E7-4ED7-A948-BDDD3FB87C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Namespaces:</a:t>
            </a:r>
            <a:br>
              <a:rPr lang="en-US" altLang="en-US"/>
            </a:br>
            <a:r>
              <a:rPr lang="en-US" altLang="en-US"/>
              <a:t>Defining a Function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3810000"/>
          </a:xfrm>
        </p:spPr>
        <p:txBody>
          <a:bodyPr/>
          <a:lstStyle/>
          <a:p>
            <a:pPr eaLnBrk="1" hangingPunct="1"/>
            <a:r>
              <a:rPr lang="en-US" altLang="en-US" sz="2400"/>
              <a:t>To define a function declared in a namespace</a:t>
            </a:r>
          </a:p>
          <a:p>
            <a:pPr lvl="1" eaLnBrk="1" hangingPunct="1"/>
            <a:r>
              <a:rPr lang="en-US" altLang="en-US" sz="2400"/>
              <a:t>Define the function in a namespace grouping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namespace savitch1</a:t>
            </a:r>
            <a:br>
              <a:rPr lang="en-US" altLang="en-US" sz="2400"/>
            </a:br>
            <a:r>
              <a:rPr lang="en-US" altLang="en-US" sz="2400"/>
              <a:t>      {</a:t>
            </a:r>
            <a:br>
              <a:rPr lang="en-US" altLang="en-US" sz="2400"/>
            </a:br>
            <a:r>
              <a:rPr lang="en-US" altLang="en-US" sz="2400"/>
              <a:t>          void greeting( )</a:t>
            </a:r>
            <a:br>
              <a:rPr lang="en-US" altLang="en-US" sz="2400"/>
            </a:br>
            <a:r>
              <a:rPr lang="en-US" altLang="en-US" sz="2400"/>
              <a:t>            {</a:t>
            </a:r>
            <a:br>
              <a:rPr lang="en-US" altLang="en-US" sz="2400"/>
            </a:br>
            <a:r>
              <a:rPr lang="en-US" altLang="en-US" sz="2400"/>
              <a:t>                cout &lt;&lt; "Hello from namespace savitch1.\n";</a:t>
            </a:r>
            <a:br>
              <a:rPr lang="en-US" altLang="en-US" sz="2400"/>
            </a:br>
            <a:r>
              <a:rPr lang="en-US" altLang="en-US" sz="2400"/>
              <a:t>            }</a:t>
            </a:r>
            <a:br>
              <a:rPr lang="en-US" altLang="en-US" sz="2400"/>
            </a:br>
            <a:r>
              <a:rPr lang="en-US" altLang="en-US" sz="2400"/>
              <a:t>       }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E9F8DAD6-AA22-4676-A2E7-53249EB5DE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Namespaces:</a:t>
            </a:r>
            <a:br>
              <a:rPr lang="en-US" altLang="en-US"/>
            </a:br>
            <a:r>
              <a:rPr lang="en-US" altLang="en-US"/>
              <a:t>Using a Function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94688" cy="4114800"/>
          </a:xfrm>
        </p:spPr>
        <p:txBody>
          <a:bodyPr/>
          <a:lstStyle/>
          <a:p>
            <a:pPr eaLnBrk="1" hangingPunct="1"/>
            <a:r>
              <a:rPr lang="en-US" altLang="en-US"/>
              <a:t>To use a function defined in a namespace</a:t>
            </a:r>
          </a:p>
          <a:p>
            <a:pPr lvl="1" eaLnBrk="1" hangingPunct="1"/>
            <a:r>
              <a:rPr lang="en-US" altLang="en-US" sz="2400"/>
              <a:t>Include the using directive in the program where the namespace is to be used</a:t>
            </a:r>
          </a:p>
          <a:p>
            <a:pPr lvl="1" eaLnBrk="1" hangingPunct="1"/>
            <a:r>
              <a:rPr lang="en-US" altLang="en-US" sz="2400"/>
              <a:t>Call the function as the function would normally</a:t>
            </a:r>
            <a:br>
              <a:rPr lang="en-US" altLang="en-US" sz="2400"/>
            </a:br>
            <a:r>
              <a:rPr lang="en-US" altLang="en-US" sz="2400"/>
              <a:t>be called</a:t>
            </a:r>
            <a:br>
              <a:rPr lang="en-US" altLang="en-US" sz="2400"/>
            </a:br>
            <a:r>
              <a:rPr lang="en-US" altLang="en-US" sz="2400"/>
              <a:t>                   int main( )</a:t>
            </a:r>
            <a:br>
              <a:rPr lang="en-US" altLang="en-US" sz="2400"/>
            </a:br>
            <a:r>
              <a:rPr lang="en-US" altLang="en-US" sz="2400"/>
              <a:t>                     {</a:t>
            </a:r>
            <a:br>
              <a:rPr lang="en-US" altLang="en-US" sz="2400"/>
            </a:br>
            <a:r>
              <a:rPr lang="en-US" altLang="en-US" sz="2400"/>
              <a:t>                         { </a:t>
            </a:r>
            <a:br>
              <a:rPr lang="en-US" altLang="en-US" sz="2400"/>
            </a:br>
            <a:r>
              <a:rPr lang="en-US" altLang="en-US" sz="2400"/>
              <a:t>			      using namespace savitch1;</a:t>
            </a:r>
            <a:br>
              <a:rPr lang="en-US" altLang="en-US" sz="2400"/>
            </a:br>
            <a:r>
              <a:rPr lang="en-US" altLang="en-US" sz="2400"/>
              <a:t>                             greeting( );</a:t>
            </a:r>
            <a:br>
              <a:rPr lang="en-US" altLang="en-US" sz="2400"/>
            </a:br>
            <a:r>
              <a:rPr lang="en-US" altLang="en-US" sz="2400"/>
              <a:t>                          }</a:t>
            </a:r>
          </a:p>
        </p:txBody>
      </p:sp>
      <p:sp>
        <p:nvSpPr>
          <p:cNvPr id="546819" name="Line 3" descr="Arrow up/right"/>
          <p:cNvSpPr>
            <a:spLocks noChangeShapeType="1"/>
          </p:cNvSpPr>
          <p:nvPr/>
        </p:nvSpPr>
        <p:spPr bwMode="auto">
          <a:xfrm flipV="1">
            <a:off x="1790700" y="4495800"/>
            <a:ext cx="1104900" cy="1447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Line 4" descr="Arrow up/right"/>
          <p:cNvSpPr>
            <a:spLocks noChangeShapeType="1"/>
          </p:cNvSpPr>
          <p:nvPr/>
        </p:nvSpPr>
        <p:spPr bwMode="auto">
          <a:xfrm flipV="1">
            <a:off x="1790700" y="5257800"/>
            <a:ext cx="110490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228600" y="5943600"/>
            <a:ext cx="357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Using directive's scope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F66FEE5D-B1FB-4334-94C9-3ECC1CEB698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/>
      <p:bldP spid="546820" grpId="0" animBg="1"/>
      <p:bldP spid="5468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12.5</a:t>
            </a:r>
            <a:br>
              <a:rPr lang="en-US" altLang="en-US"/>
            </a:br>
            <a:r>
              <a:rPr lang="en-US" altLang="en-US"/>
              <a:t>(1/2)</a:t>
            </a:r>
          </a:p>
        </p:txBody>
      </p:sp>
      <p:pic>
        <p:nvPicPr>
          <p:cNvPr id="122886" name="Picture 4" descr="Namespace Demonstration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65263"/>
            <a:ext cx="4202113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C4D7E77C-14B1-4DBE-A75F-BAFE404828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12.5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24934" name="Picture 4" descr="Namespace Demonstration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47800"/>
            <a:ext cx="4256087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4100A466-2BA9-4BF7-A7B3-1D64C81E2B4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Namespace Problem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Suppose you have the namespaces below: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Is there an easier way to use both namespaces</a:t>
            </a:r>
            <a:br>
              <a:rPr lang="en-US" altLang="en-US" dirty="0"/>
            </a:br>
            <a:r>
              <a:rPr lang="en-US" altLang="en-US" dirty="0"/>
              <a:t>considering that </a:t>
            </a:r>
            <a:r>
              <a:rPr lang="en-US" altLang="en-US" dirty="0" err="1"/>
              <a:t>my_function</a:t>
            </a:r>
            <a:r>
              <a:rPr lang="en-US" altLang="en-US" dirty="0"/>
              <a:t> is in both?</a:t>
            </a:r>
          </a:p>
        </p:txBody>
      </p:sp>
      <p:sp>
        <p:nvSpPr>
          <p:cNvPr id="77829" name="Text Box 2"/>
          <p:cNvSpPr txBox="1">
            <a:spLocks noChangeArrowheads="1"/>
          </p:cNvSpPr>
          <p:nvPr/>
        </p:nvSpPr>
        <p:spPr bwMode="auto">
          <a:xfrm>
            <a:off x="800100" y="2271713"/>
            <a:ext cx="3238500" cy="223678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namespace ns1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en-US" altLang="en-US" dirty="0">
                <a:solidFill>
                  <a:schemeClr val="tx2"/>
                </a:solidFill>
              </a:rPr>
              <a:t>{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en-US" altLang="en-US" dirty="0">
                <a:solidFill>
                  <a:schemeClr val="tx2"/>
                </a:solidFill>
              </a:rPr>
              <a:t>       fun1( );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en-US" altLang="en-US" dirty="0">
                <a:solidFill>
                  <a:schemeClr val="tx2"/>
                </a:solidFill>
              </a:rPr>
              <a:t>       </a:t>
            </a:r>
            <a:r>
              <a:rPr lang="en-US" altLang="en-US" dirty="0" err="1">
                <a:solidFill>
                  <a:schemeClr val="tx2"/>
                </a:solidFill>
              </a:rPr>
              <a:t>my_function</a:t>
            </a:r>
            <a:r>
              <a:rPr lang="en-US" altLang="en-US" dirty="0">
                <a:solidFill>
                  <a:schemeClr val="tx2"/>
                </a:solidFill>
              </a:rPr>
              <a:t>( );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en-US" altLang="en-US" dirty="0">
                <a:solidFill>
                  <a:schemeClr val="tx2"/>
                </a:solidFill>
              </a:rPr>
              <a:t> }</a:t>
            </a:r>
          </a:p>
        </p:txBody>
      </p:sp>
      <p:sp>
        <p:nvSpPr>
          <p:cNvPr id="77830" name="Text Box 3"/>
          <p:cNvSpPr txBox="1">
            <a:spLocks noChangeArrowheads="1"/>
          </p:cNvSpPr>
          <p:nvPr/>
        </p:nvSpPr>
        <p:spPr bwMode="auto">
          <a:xfrm>
            <a:off x="5561013" y="2271713"/>
            <a:ext cx="3140075" cy="223678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namespace ns2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{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      fun2( );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      my_function( );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907736AF-0C7C-4B86-9B8D-E574ADBE38F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Qualifying Names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/>
              <a:t>Using declarations (not directives) allow us to </a:t>
            </a:r>
            <a:br>
              <a:rPr lang="en-US" altLang="en-US"/>
            </a:br>
            <a:r>
              <a:rPr lang="en-US" altLang="en-US"/>
              <a:t>select individual functions to use from </a:t>
            </a:r>
            <a:br>
              <a:rPr lang="en-US" altLang="en-US"/>
            </a:br>
            <a:r>
              <a:rPr lang="en-US" altLang="en-US"/>
              <a:t>namespaces</a:t>
            </a:r>
          </a:p>
          <a:p>
            <a:pPr lvl="1" eaLnBrk="1" hangingPunct="1"/>
            <a:r>
              <a:rPr lang="en-US" altLang="en-US" sz="2400"/>
              <a:t>using ns1::fun1;   //makes only fun1 in ns1 avail	</a:t>
            </a:r>
          </a:p>
          <a:p>
            <a:pPr lvl="2" eaLnBrk="1" hangingPunct="1"/>
            <a:r>
              <a:rPr lang="en-US" altLang="en-US"/>
              <a:t>The scope resolution operator identifies a namespace here</a:t>
            </a:r>
          </a:p>
          <a:p>
            <a:pPr lvl="2" eaLnBrk="1" hangingPunct="1"/>
            <a:r>
              <a:rPr lang="en-US" altLang="en-US"/>
              <a:t>Means we are using only namespace ns1's version of fun1</a:t>
            </a:r>
          </a:p>
          <a:p>
            <a:pPr lvl="1" eaLnBrk="1" hangingPunct="1"/>
            <a:r>
              <a:rPr lang="en-US" altLang="en-US" sz="2400"/>
              <a:t>If you only want to use the function once, call it </a:t>
            </a:r>
            <a:br>
              <a:rPr lang="en-US" altLang="en-US" sz="2400"/>
            </a:br>
            <a:r>
              <a:rPr lang="en-US" altLang="en-US" sz="2400"/>
              <a:t>like this</a:t>
            </a:r>
            <a:br>
              <a:rPr lang="en-US" altLang="en-US" sz="2400"/>
            </a:br>
            <a:r>
              <a:rPr lang="en-US" altLang="en-US" sz="2400"/>
              <a:t>                       ns1::fun1( );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708B8ABD-C5EB-446F-9B12-4F36B0481D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Qualifiying Parameter Names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To qualify the type of a parameter with a </a:t>
            </a:r>
            <a:br>
              <a:rPr lang="en-US" altLang="en-US"/>
            </a:br>
            <a:r>
              <a:rPr lang="en-US" altLang="en-US"/>
              <a:t>using declaration</a:t>
            </a:r>
          </a:p>
          <a:p>
            <a:pPr lvl="1" eaLnBrk="1" hangingPunct="1"/>
            <a:r>
              <a:rPr lang="en-US" altLang="en-US"/>
              <a:t>Use the namespace and the type name</a:t>
            </a:r>
            <a:br>
              <a:rPr lang="en-US" altLang="en-US"/>
            </a:br>
            <a:r>
              <a:rPr lang="en-US" altLang="en-US"/>
              <a:t>   int get_number (std::istream input_stream)</a:t>
            </a:r>
            <a:br>
              <a:rPr lang="en-US" altLang="en-US"/>
            </a:br>
            <a:r>
              <a:rPr lang="en-US" altLang="en-US"/>
              <a:t>     …</a:t>
            </a:r>
          </a:p>
          <a:p>
            <a:pPr lvl="2" eaLnBrk="1" hangingPunct="1"/>
            <a:r>
              <a:rPr lang="en-US" altLang="en-US"/>
              <a:t>istream is the istream defined in namespace std</a:t>
            </a:r>
          </a:p>
          <a:p>
            <a:pPr lvl="2" eaLnBrk="1" hangingPunct="1"/>
            <a:r>
              <a:rPr lang="en-US" altLang="en-US"/>
              <a:t>If istream is the only name needed from namespace std,  then you do not need to use</a:t>
            </a:r>
            <a:br>
              <a:rPr lang="en-US" altLang="en-US"/>
            </a:br>
            <a:r>
              <a:rPr lang="en-US" altLang="en-US"/>
              <a:t>                     using namespace std;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39B0E0FA-593B-4B55-8918-A47C04ADA5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Directive/Declaration (Optional)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527175"/>
          </a:xfrm>
        </p:spPr>
        <p:txBody>
          <a:bodyPr/>
          <a:lstStyle/>
          <a:p>
            <a:pPr eaLnBrk="1" hangingPunct="1"/>
            <a:r>
              <a:rPr lang="en-US" altLang="en-US"/>
              <a:t>A using declaration (using std::cout;) makes </a:t>
            </a:r>
            <a:br>
              <a:rPr lang="en-US" altLang="en-US"/>
            </a:br>
            <a:r>
              <a:rPr lang="en-US" altLang="en-US"/>
              <a:t>only one name available from the namespace</a:t>
            </a:r>
          </a:p>
          <a:p>
            <a:pPr eaLnBrk="1" hangingPunct="1"/>
            <a:r>
              <a:rPr lang="en-US" altLang="en-US"/>
              <a:t>A using directive makes all the names in the </a:t>
            </a:r>
            <a:br>
              <a:rPr lang="en-US" altLang="en-US"/>
            </a:br>
            <a:r>
              <a:rPr lang="en-US" altLang="en-US"/>
              <a:t>namespace available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58F5B795-C299-44B6-9D04-F8676E9C9D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Separate Compilation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84575"/>
          </a:xfrm>
        </p:spPr>
        <p:txBody>
          <a:bodyPr/>
          <a:lstStyle/>
          <a:p>
            <a:pPr eaLnBrk="1" hangingPunct="1"/>
            <a:r>
              <a:rPr lang="en-US" altLang="en-US" sz="2400"/>
              <a:t>C++ allows you to divide a program into parts</a:t>
            </a:r>
          </a:p>
          <a:p>
            <a:pPr lvl="1" eaLnBrk="1" hangingPunct="1"/>
            <a:r>
              <a:rPr lang="en-US" altLang="en-US" sz="2400"/>
              <a:t>Each part can be stored in a separate file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Each part can be compiled separately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A class definition can be stored separately from a </a:t>
            </a:r>
            <a:br>
              <a:rPr lang="en-US" altLang="en-US" sz="2400"/>
            </a:br>
            <a:r>
              <a:rPr lang="en-US" altLang="en-US" sz="2400"/>
              <a:t>program.</a:t>
            </a:r>
            <a:br>
              <a:rPr lang="en-US" altLang="en-US" sz="2400"/>
            </a:br>
            <a:endParaRPr lang="en-US" altLang="en-US" sz="2400"/>
          </a:p>
          <a:p>
            <a:pPr marL="1085850" lvl="2" eaLnBrk="1" hangingPunct="1"/>
            <a:r>
              <a:rPr lang="en-US" altLang="en-US" sz="2000"/>
              <a:t>This allows you to use the class in multiple programs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47A79415-8751-4FBB-9AF3-4D81202756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Subtle Point (Optional)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A using directive potentially introduces a name</a:t>
            </a:r>
          </a:p>
          <a:p>
            <a:pPr eaLnBrk="1" hangingPunct="1"/>
            <a:r>
              <a:rPr lang="en-US" altLang="en-US"/>
              <a:t>If ns1 and ns2 both define my_function,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            using namespace ns1;</a:t>
            </a:r>
            <a:br>
              <a:rPr lang="en-US" altLang="en-US"/>
            </a:br>
            <a:r>
              <a:rPr lang="en-US" altLang="en-US"/>
              <a:t>             using namespace ns2;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is OK, provided my_function is never used!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87A8350E-C500-4E1D-A006-93514BDF44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Subtle Point Continued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A using declaration introduces a name into your code: no other use of the name can be made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 		using ns1::my_function;</a:t>
            </a:r>
            <a:br>
              <a:rPr lang="en-US" altLang="en-US"/>
            </a:br>
            <a:r>
              <a:rPr lang="en-US" altLang="en-US"/>
              <a:t>           using ns2::my_function;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is illegal, even if my_function is never used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F27A65F4-BA74-405A-8794-BC2F15F6DF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Unnamed Namespaces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13175"/>
          </a:xfrm>
        </p:spPr>
        <p:txBody>
          <a:bodyPr/>
          <a:lstStyle/>
          <a:p>
            <a:pPr eaLnBrk="1" hangingPunct="1"/>
            <a:r>
              <a:rPr lang="en-US" altLang="en-US" sz="2400"/>
              <a:t>As we have done helper functions so far, they </a:t>
            </a:r>
            <a:br>
              <a:rPr lang="en-US" altLang="en-US" sz="2400"/>
            </a:br>
            <a:r>
              <a:rPr lang="en-US" altLang="en-US" sz="2400"/>
              <a:t>are not really hidden  (Display 12.2)</a:t>
            </a:r>
          </a:p>
          <a:p>
            <a:pPr lvl="1" eaLnBrk="1" hangingPunct="1"/>
            <a:r>
              <a:rPr lang="en-US" altLang="en-US" sz="2400"/>
              <a:t>We would like them to be local to the implementation</a:t>
            </a:r>
            <a:br>
              <a:rPr lang="en-US" altLang="en-US" sz="2400"/>
            </a:br>
            <a:r>
              <a:rPr lang="en-US" altLang="en-US" sz="2400"/>
              <a:t>file to implement information hiding</a:t>
            </a:r>
          </a:p>
          <a:p>
            <a:pPr eaLnBrk="1" hangingPunct="1"/>
            <a:r>
              <a:rPr lang="en-US" altLang="en-US" sz="2400"/>
              <a:t>The unnamed namespace can hide helper</a:t>
            </a:r>
            <a:br>
              <a:rPr lang="en-US" altLang="en-US" sz="2400"/>
            </a:br>
            <a:r>
              <a:rPr lang="en-US" altLang="en-US" sz="2400"/>
              <a:t> functions</a:t>
            </a:r>
          </a:p>
          <a:p>
            <a:pPr lvl="1" eaLnBrk="1" hangingPunct="1"/>
            <a:r>
              <a:rPr lang="en-US" altLang="en-US" sz="2400"/>
              <a:t>Names defined in the unnamed namespace are </a:t>
            </a:r>
            <a:br>
              <a:rPr lang="en-US" altLang="en-US" sz="2400"/>
            </a:br>
            <a:r>
              <a:rPr lang="en-US" altLang="en-US" sz="2400"/>
              <a:t>local to the compilation unit</a:t>
            </a:r>
          </a:p>
          <a:p>
            <a:pPr lvl="2" eaLnBrk="1" hangingPunct="1"/>
            <a:r>
              <a:rPr lang="en-US" altLang="en-US" sz="2000"/>
              <a:t>A compilation unit is a file (such as an implementation file)</a:t>
            </a:r>
            <a:br>
              <a:rPr lang="en-US" altLang="en-US" sz="2000"/>
            </a:br>
            <a:r>
              <a:rPr lang="en-US" altLang="en-US" sz="2000"/>
              <a:t>plus any file(s) #included in the file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18729E43-A6F4-43B4-85BE-7DA71AE0BC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unnamed grouping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Every compilation unit has an unnamed </a:t>
            </a:r>
            <a:br>
              <a:rPr lang="en-US" altLang="en-US"/>
            </a:br>
            <a:r>
              <a:rPr lang="en-US" altLang="en-US"/>
              <a:t>namespace</a:t>
            </a:r>
          </a:p>
          <a:p>
            <a:pPr lvl="1" eaLnBrk="1" hangingPunct="1"/>
            <a:r>
              <a:rPr lang="en-US" altLang="en-US"/>
              <a:t>The namespace grouping is written as any other namespace, but no name is given: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namespace </a:t>
            </a:r>
            <a:br>
              <a:rPr lang="en-US" altLang="en-US"/>
            </a:br>
            <a:r>
              <a:rPr lang="en-US" altLang="en-US"/>
              <a:t>         {</a:t>
            </a:r>
            <a:br>
              <a:rPr lang="en-US" altLang="en-US"/>
            </a:br>
            <a:r>
              <a:rPr lang="en-US" altLang="en-US"/>
              <a:t>               void sample_function( )</a:t>
            </a:r>
            <a:br>
              <a:rPr lang="en-US" altLang="en-US"/>
            </a:br>
            <a:r>
              <a:rPr lang="en-US" altLang="en-US"/>
              <a:t>                …</a:t>
            </a:r>
            <a:br>
              <a:rPr lang="en-US" altLang="en-US"/>
            </a:br>
            <a:r>
              <a:rPr lang="en-US" altLang="en-US"/>
              <a:t>          }  //unnamed namespace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A2FE8163-C82A-426C-9C02-176E142146E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In The </a:t>
            </a:r>
            <a:br>
              <a:rPr lang="en-US" altLang="en-US"/>
            </a:br>
            <a:r>
              <a:rPr lang="en-US" altLang="en-US"/>
              <a:t>unnamed namespace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542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Names in the unnamed namespace</a:t>
            </a:r>
          </a:p>
          <a:p>
            <a:pPr lvl="1" eaLnBrk="1" hangingPunct="1"/>
            <a:r>
              <a:rPr lang="en-US" altLang="en-US"/>
              <a:t>Can be reused outside the compilation unit</a:t>
            </a:r>
          </a:p>
          <a:p>
            <a:pPr lvl="1" eaLnBrk="1" hangingPunct="1"/>
            <a:r>
              <a:rPr lang="en-US" altLang="en-US"/>
              <a:t>Can be used in the compilation unit </a:t>
            </a:r>
            <a:br>
              <a:rPr lang="en-US" altLang="en-US"/>
            </a:br>
            <a:r>
              <a:rPr lang="en-US" altLang="en-US"/>
              <a:t>without a namespace qualifier</a:t>
            </a:r>
          </a:p>
          <a:p>
            <a:pPr eaLnBrk="1" hangingPunct="1"/>
            <a:r>
              <a:rPr lang="en-US" altLang="en-US"/>
              <a:t>The rewritten version of the DigitalTime</a:t>
            </a:r>
            <a:br>
              <a:rPr lang="en-US" altLang="en-US"/>
            </a:br>
            <a:r>
              <a:rPr lang="en-US" altLang="en-US"/>
              <a:t>interface is found in                         while the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implementation file is shown in  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94CA817D-53DA-4B38-BF6A-517EF79AEA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12.6</a:t>
            </a:r>
          </a:p>
        </p:txBody>
      </p:sp>
      <p:pic>
        <p:nvPicPr>
          <p:cNvPr id="126982" name="Picture 6" descr="Placing a Class in a Namespace-Header Fil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676400"/>
            <a:ext cx="715645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C4F6DF70-7D78-4702-A59F-3A875871DD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31" name="Picture 7" descr="Placing a Class in a Namespace-Implementation File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12725"/>
            <a:ext cx="4919663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6" name="Rectangle 5"/>
          <p:cNvSpPr>
            <a:spLocks noGrp="1" noChangeArrowheads="1"/>
          </p:cNvSpPr>
          <p:nvPr>
            <p:ph type="title"/>
          </p:nvPr>
        </p:nvSpPr>
        <p:spPr>
          <a:xfrm>
            <a:off x="5286375" y="228600"/>
            <a:ext cx="378142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12.7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290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74D78268-4667-491C-B724-F575DAD9DA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12.7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31078" name="Picture 5" descr="Placing a Class in a Namespace-Implementation File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58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E4B23235-7320-4693-BB0A-B2CCAD0154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Namespaces </a:t>
            </a:r>
            <a:br>
              <a:rPr lang="en-US" altLang="en-US"/>
            </a:br>
            <a:r>
              <a:rPr lang="en-US" altLang="en-US"/>
              <a:t>In An Application</a:t>
            </a:r>
          </a:p>
        </p:txBody>
      </p:sp>
      <p:sp>
        <p:nvSpPr>
          <p:cNvPr id="96259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66788"/>
          </a:xfrm>
        </p:spPr>
        <p:txBody>
          <a:bodyPr/>
          <a:lstStyle/>
          <a:p>
            <a:pPr eaLnBrk="1" hangingPunct="1"/>
            <a:r>
              <a:rPr lang="en-US" altLang="en-US"/>
              <a:t>The application file for the DigitalTime ADT is</a:t>
            </a:r>
            <a:br>
              <a:rPr lang="en-US" altLang="en-US"/>
            </a:br>
            <a:r>
              <a:rPr lang="en-US" altLang="en-US"/>
              <a:t>shown in 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A2B81B79-8401-49FA-BB71-D1E4487B1F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7" name="Picture 7" descr="Placing a Class in a Namespace-Application Program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762000"/>
            <a:ext cx="5110163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2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12.8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31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8574C4F4-CB00-49B1-82B5-94BC59A18D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400"/>
              <a:t>An ADT is a class defined to separate the</a:t>
            </a:r>
            <a:br>
              <a:rPr lang="en-US" altLang="en-US" sz="2400"/>
            </a:br>
            <a:r>
              <a:rPr lang="en-US" altLang="en-US" sz="2400"/>
              <a:t>interface and the implementation</a:t>
            </a:r>
          </a:p>
          <a:p>
            <a:pPr lvl="1" eaLnBrk="1" hangingPunct="1"/>
            <a:r>
              <a:rPr lang="en-US" altLang="en-US" sz="2400"/>
              <a:t>All member variables are private</a:t>
            </a:r>
          </a:p>
          <a:p>
            <a:pPr lvl="1" eaLnBrk="1" hangingPunct="1"/>
            <a:r>
              <a:rPr lang="en-US" altLang="en-US" sz="2400"/>
              <a:t>The class definition along with the function and </a:t>
            </a:r>
            <a:br>
              <a:rPr lang="en-US" altLang="en-US" sz="2400"/>
            </a:br>
            <a:r>
              <a:rPr lang="en-US" altLang="en-US" sz="2400"/>
              <a:t>operator declarations are grouped together  as the</a:t>
            </a:r>
            <a:br>
              <a:rPr lang="en-US" altLang="en-US" sz="2400"/>
            </a:br>
            <a:r>
              <a:rPr lang="en-US" altLang="en-US" sz="2400"/>
              <a:t>interface of the ADT</a:t>
            </a:r>
          </a:p>
          <a:p>
            <a:pPr lvl="1" eaLnBrk="1" hangingPunct="1"/>
            <a:r>
              <a:rPr lang="en-US" altLang="en-US" sz="2400"/>
              <a:t>Group the implementation of the operations together</a:t>
            </a:r>
            <a:br>
              <a:rPr lang="en-US" altLang="en-US" sz="2400"/>
            </a:br>
            <a:r>
              <a:rPr lang="en-US" altLang="en-US" sz="2400"/>
              <a:t>and make them unavailable to the programmer </a:t>
            </a:r>
            <a:br>
              <a:rPr lang="en-US" altLang="en-US" sz="2400"/>
            </a:br>
            <a:r>
              <a:rPr lang="en-US" altLang="en-US" sz="2400"/>
              <a:t>using the ADT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7CAA812B-3444-487F-8BAF-928925C9E1A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12.8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35174" name="Picture 6" descr="Placing a Class in a Namespace-Application Program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3914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5586A094-D33A-454F-A898-5A601B7D75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Compilation Units Overlap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/>
              <a:t>A header file is #included in two files</a:t>
            </a:r>
          </a:p>
          <a:p>
            <a:pPr lvl="1" eaLnBrk="1" hangingPunct="1"/>
            <a:r>
              <a:rPr lang="en-US" altLang="en-US"/>
              <a:t>It is in two compilation units</a:t>
            </a:r>
          </a:p>
          <a:p>
            <a:pPr lvl="1" eaLnBrk="1" hangingPunct="1"/>
            <a:r>
              <a:rPr lang="en-US" altLang="en-US"/>
              <a:t>Participates in two unnamed namespaces!</a:t>
            </a:r>
          </a:p>
          <a:p>
            <a:pPr lvl="1" eaLnBrk="1" hangingPunct="1"/>
            <a:r>
              <a:rPr lang="en-US" altLang="en-US"/>
              <a:t>This is OK as long as each of the compilation</a:t>
            </a:r>
            <a:br>
              <a:rPr lang="en-US" altLang="en-US"/>
            </a:br>
            <a:r>
              <a:rPr lang="en-US" altLang="en-US"/>
              <a:t>units makes sense independent of the other</a:t>
            </a:r>
          </a:p>
          <a:p>
            <a:pPr lvl="2" eaLnBrk="1" hangingPunct="1"/>
            <a:r>
              <a:rPr lang="en-US" altLang="en-US"/>
              <a:t>A name in the header file's unnamed namespace </a:t>
            </a:r>
            <a:br>
              <a:rPr lang="en-US" altLang="en-US"/>
            </a:br>
            <a:r>
              <a:rPr lang="en-US" altLang="en-US"/>
              <a:t>cannot be defined again in the unnamed namespace of the implementation or application file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C7241279-2E1F-4964-A8B8-0ACF047A7D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Naming Namespaces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/>
              <a:t>To avoid choosing a name for a namespace that</a:t>
            </a:r>
            <a:br>
              <a:rPr lang="en-US" altLang="en-US"/>
            </a:br>
            <a:r>
              <a:rPr lang="en-US" altLang="en-US"/>
              <a:t>has already been used</a:t>
            </a:r>
          </a:p>
          <a:p>
            <a:pPr lvl="1" eaLnBrk="1" hangingPunct="1"/>
            <a:r>
              <a:rPr lang="en-US" altLang="en-US"/>
              <a:t>Add your last name to the name of the namespace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Or, use some other unique string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6628E731-5CCE-4033-B5C4-AE78D0BB4A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or unnamed?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Names in the global namespace have global </a:t>
            </a:r>
            <a:br>
              <a:rPr lang="en-US" altLang="en-US"/>
            </a:br>
            <a:r>
              <a:rPr lang="en-US" altLang="en-US"/>
              <a:t>scope (all files)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They are available without a qualifier to all the </a:t>
            </a:r>
            <a:br>
              <a:rPr lang="en-US" altLang="en-US"/>
            </a:br>
            <a:r>
              <a:rPr lang="en-US" altLang="en-US"/>
              <a:t>program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Names in the unnamed namespace are local to</a:t>
            </a:r>
            <a:br>
              <a:rPr lang="en-US" altLang="en-US"/>
            </a:br>
            <a:r>
              <a:rPr lang="en-US" altLang="en-US"/>
              <a:t>a compilation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They are available without a qualifier within the </a:t>
            </a:r>
            <a:br>
              <a:rPr lang="en-US" altLang="en-US"/>
            </a:br>
            <a:r>
              <a:rPr lang="en-US" altLang="en-US"/>
              <a:t>compilation unit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BE3B9F77-3911-4E36-A9EE-55FEF70EFF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12.2 Conclusion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Explain the purpose of using interface and </a:t>
            </a:r>
            <a:br>
              <a:rPr lang="en-US" altLang="en-US"/>
            </a:br>
            <a:r>
              <a:rPr lang="en-US" altLang="en-US"/>
              <a:t>implementation files?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Describe a namespace?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Demonstrate three ways to use the names in a </a:t>
            </a:r>
            <a:br>
              <a:rPr lang="en-US" altLang="en-US"/>
            </a:br>
            <a:r>
              <a:rPr lang="en-US" altLang="en-US"/>
              <a:t>namespace?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9A5D9E1C-1B9F-4F75-9D26-BBCF4DB0BA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12 -- End</a:t>
            </a:r>
          </a:p>
        </p:txBody>
      </p:sp>
      <p:sp>
        <p:nvSpPr>
          <p:cNvPr id="106500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6501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64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BAA26601-EC7E-43D7-BB79-9DA0898C71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ADT Interface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The interface of the ADT includes</a:t>
            </a:r>
          </a:p>
          <a:p>
            <a:pPr lvl="1" eaLnBrk="1" hangingPunct="1"/>
            <a:r>
              <a:rPr lang="en-US" altLang="en-US"/>
              <a:t>The class definition</a:t>
            </a:r>
          </a:p>
          <a:p>
            <a:pPr lvl="1" eaLnBrk="1" hangingPunct="1"/>
            <a:r>
              <a:rPr lang="en-US" altLang="en-US"/>
              <a:t>The declarations of the basic operations which can be one of the following</a:t>
            </a:r>
          </a:p>
          <a:p>
            <a:pPr lvl="2" eaLnBrk="1" hangingPunct="1"/>
            <a:r>
              <a:rPr lang="en-US" altLang="en-US"/>
              <a:t>Public member functions </a:t>
            </a:r>
          </a:p>
          <a:p>
            <a:pPr lvl="2" eaLnBrk="1" hangingPunct="1"/>
            <a:r>
              <a:rPr lang="en-US" altLang="en-US"/>
              <a:t>Friend functions</a:t>
            </a:r>
          </a:p>
          <a:p>
            <a:pPr lvl="2" eaLnBrk="1" hangingPunct="1"/>
            <a:r>
              <a:rPr lang="en-US" altLang="en-US"/>
              <a:t>Ordinary functions</a:t>
            </a:r>
          </a:p>
          <a:p>
            <a:pPr lvl="2" eaLnBrk="1" hangingPunct="1"/>
            <a:r>
              <a:rPr lang="en-US" altLang="en-US"/>
              <a:t>Overloaded operators</a:t>
            </a:r>
          </a:p>
          <a:p>
            <a:pPr lvl="1" eaLnBrk="1" hangingPunct="1"/>
            <a:r>
              <a:rPr lang="en-US" altLang="en-US"/>
              <a:t>The function comments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EE1FC007-9F86-4821-9CCF-3AC2601BB8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ADT Implementation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/>
              <a:t>The implementation of the ADT includes</a:t>
            </a:r>
          </a:p>
          <a:p>
            <a:pPr lvl="1" eaLnBrk="1" hangingPunct="1"/>
            <a:r>
              <a:rPr lang="en-US" altLang="en-US"/>
              <a:t>The function definitions</a:t>
            </a:r>
          </a:p>
          <a:p>
            <a:pPr lvl="2" eaLnBrk="1" hangingPunct="1"/>
            <a:r>
              <a:rPr lang="en-US" altLang="en-US"/>
              <a:t>The public member functions</a:t>
            </a:r>
          </a:p>
          <a:p>
            <a:pPr lvl="2" eaLnBrk="1" hangingPunct="1"/>
            <a:r>
              <a:rPr lang="en-US" altLang="en-US"/>
              <a:t>The private member functions</a:t>
            </a:r>
          </a:p>
          <a:p>
            <a:pPr lvl="2" eaLnBrk="1" hangingPunct="1"/>
            <a:r>
              <a:rPr lang="en-US" altLang="en-US"/>
              <a:t>Non-member functions</a:t>
            </a:r>
          </a:p>
          <a:p>
            <a:pPr lvl="2" eaLnBrk="1" hangingPunct="1"/>
            <a:r>
              <a:rPr lang="en-US" altLang="en-US"/>
              <a:t>Private helper functions</a:t>
            </a:r>
          </a:p>
          <a:p>
            <a:pPr lvl="1" eaLnBrk="1" hangingPunct="1"/>
            <a:r>
              <a:rPr lang="en-US" altLang="en-US"/>
              <a:t>Overloaded operator definitions</a:t>
            </a:r>
          </a:p>
          <a:p>
            <a:pPr lvl="1" eaLnBrk="1" hangingPunct="1"/>
            <a:r>
              <a:rPr lang="en-US" altLang="en-US"/>
              <a:t>Member variables</a:t>
            </a:r>
          </a:p>
          <a:p>
            <a:pPr lvl="1" eaLnBrk="1" hangingPunct="1"/>
            <a:r>
              <a:rPr lang="en-US" altLang="en-US"/>
              <a:t>Other items required by the definitions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F7D855F1-6ED3-46ED-B107-B8E609DF3FF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Separate Files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08175"/>
          </a:xfrm>
        </p:spPr>
        <p:txBody>
          <a:bodyPr/>
          <a:lstStyle/>
          <a:p>
            <a:pPr eaLnBrk="1" hangingPunct="1"/>
            <a:r>
              <a:rPr lang="en-US" altLang="en-US"/>
              <a:t>In C++ the ADT interface and implementation </a:t>
            </a:r>
            <a:br>
              <a:rPr lang="en-US" altLang="en-US"/>
            </a:br>
            <a:r>
              <a:rPr lang="en-US" altLang="en-US"/>
              <a:t>can be stored in separate files</a:t>
            </a:r>
          </a:p>
          <a:p>
            <a:pPr lvl="1" eaLnBrk="1" hangingPunct="1"/>
            <a:r>
              <a:rPr lang="en-US" altLang="en-US"/>
              <a:t>The interface file stores the ADT interface</a:t>
            </a:r>
          </a:p>
          <a:p>
            <a:pPr lvl="1" eaLnBrk="1" hangingPunct="1"/>
            <a:r>
              <a:rPr lang="en-US" altLang="en-US"/>
              <a:t>The implementation file stores the ADT </a:t>
            </a:r>
            <a:br>
              <a:rPr lang="en-US" altLang="en-US"/>
            </a:br>
            <a:r>
              <a:rPr lang="en-US" altLang="en-US"/>
              <a:t>implementation</a:t>
            </a:r>
          </a:p>
          <a:p>
            <a:pPr eaLnBrk="1" hangingPunct="1"/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12- </a:t>
            </a:r>
            <a:fld id="{454241F4-584B-4DAB-8445-53CC493CBD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1080</Words>
  <Application>Microsoft Office PowerPoint</Application>
  <PresentationFormat>Letter Paper (8.5x11 in)</PresentationFormat>
  <Paragraphs>395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Tahoma</vt:lpstr>
      <vt:lpstr>Wingdings</vt:lpstr>
      <vt:lpstr>2_Blends</vt:lpstr>
      <vt:lpstr>Office Theme</vt:lpstr>
      <vt:lpstr>Problem Solving with C++ by Walter Savitch </vt:lpstr>
      <vt:lpstr>Chapter 12</vt:lpstr>
      <vt:lpstr>Overview</vt:lpstr>
      <vt:lpstr>12.1</vt:lpstr>
      <vt:lpstr>Separate Compilation</vt:lpstr>
      <vt:lpstr>ADT Review</vt:lpstr>
      <vt:lpstr>The ADT Interface</vt:lpstr>
      <vt:lpstr>The ADT Implementation</vt:lpstr>
      <vt:lpstr>Separate Files</vt:lpstr>
      <vt:lpstr>A Minor Compromise</vt:lpstr>
      <vt:lpstr>Case Study: DigitalTime</vt:lpstr>
      <vt:lpstr>Naming The Interface File</vt:lpstr>
      <vt:lpstr>Display 12.1  </vt:lpstr>
      <vt:lpstr>#include " " or &lt; &gt; ?</vt:lpstr>
      <vt:lpstr>The Implementation File</vt:lpstr>
      <vt:lpstr>#include "dtime.h"</vt:lpstr>
      <vt:lpstr>Display 12.2 (1/4) </vt:lpstr>
      <vt:lpstr>Display 2.2 (2/4) </vt:lpstr>
      <vt:lpstr>Display 12.2 (3/4) </vt:lpstr>
      <vt:lpstr>Display 12.2 (4/4) </vt:lpstr>
      <vt:lpstr>The Application File</vt:lpstr>
      <vt:lpstr>Display 12.3 </vt:lpstr>
      <vt:lpstr>Running The Program</vt:lpstr>
      <vt:lpstr>Compile dtime.h ?</vt:lpstr>
      <vt:lpstr>Why Three Files?</vt:lpstr>
      <vt:lpstr>Reusable Components</vt:lpstr>
      <vt:lpstr>Multiple Classes</vt:lpstr>
      <vt:lpstr>Introduction to  #ifndef</vt:lpstr>
      <vt:lpstr>Using #ifndef</vt:lpstr>
      <vt:lpstr>Why DTIME_H?</vt:lpstr>
      <vt:lpstr>Display 12.4</vt:lpstr>
      <vt:lpstr>Defining Libraries</vt:lpstr>
      <vt:lpstr>Section 12.1 Conclusion</vt:lpstr>
      <vt:lpstr>12.2</vt:lpstr>
      <vt:lpstr>Namespaces</vt:lpstr>
      <vt:lpstr>The Using Directive</vt:lpstr>
      <vt:lpstr>The Global Namespace</vt:lpstr>
      <vt:lpstr>Name Conflicts</vt:lpstr>
      <vt:lpstr>Scope Rules For using</vt:lpstr>
      <vt:lpstr>Creating a Namespace</vt:lpstr>
      <vt:lpstr>Namespaces: Declaring a Function</vt:lpstr>
      <vt:lpstr>Namespaces: Defining a Function</vt:lpstr>
      <vt:lpstr>Namespaces: Using a Function</vt:lpstr>
      <vt:lpstr>Display 12.5 (1/2)</vt:lpstr>
      <vt:lpstr>Display 12.5 (2/2)</vt:lpstr>
      <vt:lpstr>A Namespace Problem</vt:lpstr>
      <vt:lpstr>Qualifying Names</vt:lpstr>
      <vt:lpstr>Qualifiying Parameter Names</vt:lpstr>
      <vt:lpstr>Directive/Declaration (Optional)</vt:lpstr>
      <vt:lpstr>A Subtle Point (Optional)</vt:lpstr>
      <vt:lpstr>A Subtle Point Continued</vt:lpstr>
      <vt:lpstr>Unnamed Namespaces</vt:lpstr>
      <vt:lpstr>The unnamed grouping</vt:lpstr>
      <vt:lpstr>Names In The  unnamed namespace</vt:lpstr>
      <vt:lpstr>Display 12.6</vt:lpstr>
      <vt:lpstr>Display 12.7 (1/2) </vt:lpstr>
      <vt:lpstr>Display 12.7 (2/2)</vt:lpstr>
      <vt:lpstr>Namespaces  In An Application</vt:lpstr>
      <vt:lpstr>Display 12.8 (1/2) </vt:lpstr>
      <vt:lpstr>Display 12.8 (2/2)</vt:lpstr>
      <vt:lpstr>Compilation Units Overlap</vt:lpstr>
      <vt:lpstr>Naming Namespaces</vt:lpstr>
      <vt:lpstr>Global or unnamed?</vt:lpstr>
      <vt:lpstr>Section 12.2 Conclusion</vt:lpstr>
      <vt:lpstr>Chapter 12 -- End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151</cp:revision>
  <cp:lastPrinted>2001-11-04T00:51:13Z</cp:lastPrinted>
  <dcterms:created xsi:type="dcterms:W3CDTF">2005-02-25T19:46:41Z</dcterms:created>
  <dcterms:modified xsi:type="dcterms:W3CDTF">2019-06-26T16:55:57Z</dcterms:modified>
</cp:coreProperties>
</file>