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805" r:id="rId2"/>
  </p:sldMasterIdLst>
  <p:notesMasterIdLst>
    <p:notesMasterId r:id="rId102"/>
  </p:notesMasterIdLst>
  <p:handoutMasterIdLst>
    <p:handoutMasterId r:id="rId103"/>
  </p:handoutMasterIdLst>
  <p:sldIdLst>
    <p:sldId id="395" r:id="rId3"/>
    <p:sldId id="298" r:id="rId4"/>
    <p:sldId id="389" r:id="rId5"/>
    <p:sldId id="388" r:id="rId6"/>
    <p:sldId id="300" r:id="rId7"/>
    <p:sldId id="372" r:id="rId8"/>
    <p:sldId id="373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90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91" r:id="rId31"/>
    <p:sldId id="321" r:id="rId32"/>
    <p:sldId id="322" r:id="rId33"/>
    <p:sldId id="323" r:id="rId34"/>
    <p:sldId id="324" r:id="rId35"/>
    <p:sldId id="374" r:id="rId36"/>
    <p:sldId id="325" r:id="rId37"/>
    <p:sldId id="326" r:id="rId38"/>
    <p:sldId id="327" r:id="rId39"/>
    <p:sldId id="328" r:id="rId40"/>
    <p:sldId id="396" r:id="rId41"/>
    <p:sldId id="397" r:id="rId42"/>
    <p:sldId id="329" r:id="rId43"/>
    <p:sldId id="375" r:id="rId44"/>
    <p:sldId id="330" r:id="rId45"/>
    <p:sldId id="376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94" r:id="rId57"/>
    <p:sldId id="341" r:id="rId58"/>
    <p:sldId id="377" r:id="rId59"/>
    <p:sldId id="342" r:id="rId60"/>
    <p:sldId id="392" r:id="rId61"/>
    <p:sldId id="343" r:id="rId62"/>
    <p:sldId id="344" r:id="rId63"/>
    <p:sldId id="345" r:id="rId64"/>
    <p:sldId id="346" r:id="rId65"/>
    <p:sldId id="378" r:id="rId66"/>
    <p:sldId id="379" r:id="rId67"/>
    <p:sldId id="347" r:id="rId68"/>
    <p:sldId id="380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81" r:id="rId78"/>
    <p:sldId id="356" r:id="rId79"/>
    <p:sldId id="357" r:id="rId80"/>
    <p:sldId id="382" r:id="rId81"/>
    <p:sldId id="358" r:id="rId82"/>
    <p:sldId id="359" r:id="rId83"/>
    <p:sldId id="383" r:id="rId84"/>
    <p:sldId id="360" r:id="rId85"/>
    <p:sldId id="384" r:id="rId86"/>
    <p:sldId id="385" r:id="rId87"/>
    <p:sldId id="361" r:id="rId88"/>
    <p:sldId id="362" r:id="rId89"/>
    <p:sldId id="386" r:id="rId90"/>
    <p:sldId id="363" r:id="rId91"/>
    <p:sldId id="364" r:id="rId92"/>
    <p:sldId id="393" r:id="rId93"/>
    <p:sldId id="365" r:id="rId94"/>
    <p:sldId id="366" r:id="rId95"/>
    <p:sldId id="367" r:id="rId96"/>
    <p:sldId id="368" r:id="rId97"/>
    <p:sldId id="369" r:id="rId98"/>
    <p:sldId id="387" r:id="rId99"/>
    <p:sldId id="370" r:id="rId100"/>
    <p:sldId id="371" r:id="rId10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10F"/>
    <a:srgbClr val="686828"/>
    <a:srgbClr val="118D17"/>
    <a:srgbClr val="094B0C"/>
    <a:srgbClr val="0D6711"/>
    <a:srgbClr val="00B6F6"/>
    <a:srgbClr val="00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63" autoAdjust="0"/>
  </p:normalViewPr>
  <p:slideViewPr>
    <p:cSldViewPr snapToObjects="1">
      <p:cViewPr varScale="1">
        <p:scale>
          <a:sx n="138" d="100"/>
          <a:sy n="138" d="100"/>
        </p:scale>
        <p:origin x="1536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23259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B02BAD3-F7FC-443B-862D-89F24B84E54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34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43EFC0-92EB-4850-8DD2-6B34BA935E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7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E8FB0F-96EA-4608-903D-0D707E5E20CD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FB3AA-DA82-433F-9CC0-37F40A05F79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9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30073C-65E0-4352-844F-5F66E487BB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13D0C4-5588-4E37-AD91-CD47EDB676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66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AE77E-1255-474B-9210-69E45EC37F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6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64333-AB54-40E1-A57F-F7516D0566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24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7D3E06-D27A-473D-816E-CD06A8CD8F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23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80B273-424A-4238-B2D6-EB813A1BD65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9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FCFB6B-AAC2-4131-B4BD-58E21A9903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86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5605B1-DF2B-4877-BE77-809DD656B5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17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B1FD6F-DB85-40C9-9A9E-8D464382719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747CB9-3898-4E32-BFF7-0545CF57CD3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37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56010C-BDE1-426A-B8C0-BB6EAA5C69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34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549CAC-45AE-4DC9-B571-22D05347EB6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9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F29059-0340-441A-8CEE-EB0E0AF938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76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ABE83-AB88-4921-AD0E-7C37081AFB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45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52FAC2-71CD-48F6-9A22-1821DC1CFE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79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63EF6B-4864-4D54-8C2E-300EAA958E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24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BEADD-CAA8-4E66-AA0E-80A1D4F5BA6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86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AA52CD-AAC2-4770-9EA2-55AFAE3EF52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02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DDD798-812F-4D17-B949-030C6FE4DA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76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5B0C92-F638-47F5-8E85-8C4D069566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B6202C-E8A3-4A02-81CA-913608A529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23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7DDF3-1F0F-4E6C-A98E-63F958097B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61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A438A8-E9CA-4116-8604-A46146E4490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25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4B35E7-CFF5-4AF7-B447-E001117AD2E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7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3BAC0B-42B5-4F5D-9FAF-722A34CD6C3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34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A6D36-0DF7-467A-9330-D8D97BF949D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0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23A7C8-E7D9-4B53-8013-709B335CC0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08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8DB8E-A88E-48E2-9369-C77BB5C1C9D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17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10428D-C677-4CB1-A51F-13F52BFCCB6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7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F61FC1-10AC-4416-9A77-B175EF6CB83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60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9DCAC3-13CC-4F6C-B08B-79F0C88661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145F78-CCFC-402B-ADB2-7EF389E81C2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17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40E2E-D288-4B1C-B1C0-038A8E0FD09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69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3CB31C-6513-4174-90FA-6CC9D7303B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563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0DBF9-5821-47CC-8728-9734EAA792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6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19362C-FA95-4072-8B51-8F48285ADC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36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B3EC65-BABB-4163-8A79-0C21D7B4E8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868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FDE678-46CE-4023-98B5-A7629D459F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94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D52344-EC3A-49DA-86B4-20CEA489EA2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636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CBCD71-678B-4C62-81C3-AC7CEB67AB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05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DA90DC-0837-4CFD-ADE9-E8810D3B28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3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6DFB1-7C58-4F8E-854B-7570D4718EE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8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014BA-BED2-454E-8EB0-CE956E412F3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723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3CAA3-F5F8-40E8-9D23-FD3599F6FBF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058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49B4C1-FF69-4672-995A-51B552DB11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93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F9E0FE-8670-4927-9402-543BC846015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9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82985E-0B90-4D90-8249-FED4A416A7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810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E8595-F3C2-4945-B626-4CFBE4E3DAE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01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ADC0EA-DF13-41D4-874D-BE09A34F50A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89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3CC56E-DD41-42CE-AC76-F04C289482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064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A90C1B-C722-4C9B-9613-19BE5C8381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0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C5224B-2AB0-45AF-AE82-3C76CACF1C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390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3BB93E-E440-4548-A06A-C411BC93D40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0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2F58B0-E091-432B-9A6F-346E231ECA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259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79D257-D8D5-47FE-A040-EC9E8E783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97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8C498-7151-486B-ADA3-5B9DE3B749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022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B8792B-3BD3-4D91-8F68-9D4B55456D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637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339BE2-2969-480E-9435-A0AD5FE9D3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340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044A20-8716-4DE4-AEE6-62AA217C18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54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09B87F-CDFD-4824-9A90-45AAFD44DC9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619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B253A-3764-4A7E-A7BC-14B9CDD95B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164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E0A6BE-B73D-41CA-8913-F9CFA78869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54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34AADF-7E05-44A4-89A8-A2BDAE7FE0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685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7FC700-FACB-44F7-B31B-C035797A40D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9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793027-BBFC-4CC4-9DE3-08CEB1E3A6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8887B0-7779-44EB-8BA3-CD96D85102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288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A120D2-3D88-4588-B6D5-BD5DBA7A6C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170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65A8C7-D067-43E4-AE95-C0D99B548A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892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2EA4C7-A883-4981-9E71-A1C04F5F087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908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5F0D01-4B1F-4934-80B3-A187D73975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13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2EEC60-9C2D-4F74-A94D-D7C35E6A66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7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D979C6-4D54-4402-8AC9-0DD504829CC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796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7DEC50-4564-4636-A202-042E89E36A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972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FB0CEC-DD80-402E-8B85-F676E8C3A0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554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EB7FDF-DAF1-44DD-B819-799E75A864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9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2EE115-6510-4592-B639-DDED3B9AC5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4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9FC4F1-0124-491D-B72E-D9A21205A72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220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34EDD2-8C33-4245-BD6E-BB7BF2F382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276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312C5F-3E44-40DB-8227-102C4A32C1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660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03174D-08B8-492C-90A6-3C8A11384E9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359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3F82C3-0FA9-4132-ABC8-C2B82F5E5F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33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316A0-5E56-45DB-A95D-0CC00259FE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094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B7F1C-8B27-4D2D-AC4A-41C2B1A277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611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92E5EA-34D4-408D-938B-814AE315686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811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D335B7-6009-4C0F-9A89-D26EE908BD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1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E320A7-17F2-4E14-A45E-929377C3C9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0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28BCEE-2004-44AF-ABB3-61BB5E4B96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435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E9A0B1-4DF2-4BA9-AD26-BD0E1B8816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062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161E38-D1BA-4124-9AF2-84D9D61689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6074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2CCFF6-1C76-4B2A-B530-4CF2E870B6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6247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671FC3-878E-4DF4-A348-56030C87282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502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E77E6A-BBEC-41A4-88CB-00FEE84F3B1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999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D4F814-2125-4F8F-BFE3-BD2FC235C4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6548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171E8E-C829-4B44-B350-DC0A4F1298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5776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C734D9-C7FE-4D5F-90F9-681A4E893C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007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1DFB10-A821-44C9-88B8-0DC55BAAC2C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2464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A47126-749A-48D2-A9EF-E787FFAA957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56002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3727989-20A6-4571-8A64-DDF8C2D5107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57294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7E4ACD9-5BC7-4E1D-B405-D645B1C0941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8736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1CC8-B7D8-454E-9442-6D24E34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23FC0006-653B-4939-805D-C340E03C4C6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3EC217F6-201B-47F0-A460-B79CF0599D8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55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8B695C5D-D5AE-4DF8-B6D5-C2A06414A1B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43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1C68E999-5AAB-40BB-BC61-7DAB6AE02F3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755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B05F211-EF0E-4CCB-BAB8-2381E191F02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886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2F3E278-7A5E-4919-A82C-D5864CEECBB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366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EEBBC86-3F98-4E3F-BBB0-6F60763184D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4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23FC0006-653B-4939-805D-C340E03C4C6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25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586204D-91C0-426F-9956-5F39AEDD8B0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893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D3727989-20A6-4571-8A64-DDF8C2D5107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020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47E4ACD9-5BC7-4E1D-B405-D645B1C0941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5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EC217F6-201B-47F0-A460-B79CF0599D8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773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B695C5D-D5AE-4DF8-B6D5-C2A06414A1B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156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C68E999-5AAB-40BB-BC61-7DAB6AE02F3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2221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B05F211-EF0E-4CCB-BAB8-2381E191F02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5430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2F3E278-7A5E-4919-A82C-D5864CEECBB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723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EEBBC86-3F98-4E3F-BBB0-6F60763184D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3299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586204D-91C0-426F-9956-5F39AEDD8B0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5465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8AFF3060-7C44-4711-9FB7-AFFB20B343A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4DA74-6D4F-4376-BC53-AFE0BC16094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8AFF3060-7C44-4711-9FB7-AFFB20B343A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9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Variables (Part 1)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Before use, variables must be declared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r>
              <a:rPr lang="en-US" altLang="en-US" sz="2000"/>
              <a:t>Tells the compiler the type of data to store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Examples:      int       number_of_bars;</a:t>
            </a:r>
            <a:br>
              <a:rPr lang="en-US" altLang="en-US" sz="2000"/>
            </a:br>
            <a:r>
              <a:rPr lang="en-US" altLang="en-US" sz="2000"/>
              <a:t>                      double one_weight,  total_weight;</a:t>
            </a:r>
          </a:p>
          <a:p>
            <a:pPr lvl="1" eaLnBrk="1" hangingPunct="1"/>
            <a:r>
              <a:rPr lang="en-US" altLang="en-US" sz="2000"/>
              <a:t>int is an abbreviation for integer.</a:t>
            </a:r>
          </a:p>
          <a:p>
            <a:pPr lvl="2" eaLnBrk="1" hangingPunct="1"/>
            <a:r>
              <a:rPr lang="en-US" altLang="en-US" sz="1800"/>
              <a:t>could store 3, 102, 3211, -456, etc. </a:t>
            </a:r>
          </a:p>
          <a:p>
            <a:pPr lvl="2" eaLnBrk="1" hangingPunct="1"/>
            <a:r>
              <a:rPr lang="en-US" altLang="en-US" sz="1800"/>
              <a:t>number_of_bars   is of type integer </a:t>
            </a:r>
          </a:p>
          <a:p>
            <a:pPr lvl="1" eaLnBrk="1" hangingPunct="1"/>
            <a:r>
              <a:rPr lang="en-US" altLang="en-US" sz="2000"/>
              <a:t>double represents numbers with a fractional </a:t>
            </a:r>
            <a:br>
              <a:rPr lang="en-US" altLang="en-US" sz="2000"/>
            </a:br>
            <a:r>
              <a:rPr lang="en-US" altLang="en-US" sz="2000"/>
              <a:t>component</a:t>
            </a:r>
          </a:p>
          <a:p>
            <a:pPr lvl="2" eaLnBrk="1" hangingPunct="1"/>
            <a:r>
              <a:rPr lang="en-US" altLang="en-US" sz="1800"/>
              <a:t>could store 1.34, 4.0, -345.6, etc. </a:t>
            </a:r>
          </a:p>
          <a:p>
            <a:pPr lvl="2" eaLnBrk="1" hangingPunct="1"/>
            <a:r>
              <a:rPr lang="en-US" altLang="en-US" sz="1800"/>
              <a:t>one_weight and total_weight are both of type double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Variables (Part 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Immediately prior to use 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int main()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</a:t>
            </a:r>
            <a:r>
              <a:rPr lang="en-US" altLang="en-US" sz="2400" b="1"/>
              <a:t>…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    int sum;</a:t>
            </a:r>
            <a:br>
              <a:rPr lang="en-US" altLang="en-US" sz="2400"/>
            </a:br>
            <a:r>
              <a:rPr lang="en-US" altLang="en-US" sz="2400"/>
              <a:t>    sum = score1 + score 2;</a:t>
            </a:r>
            <a:br>
              <a:rPr lang="en-US" altLang="en-US" sz="2400"/>
            </a:br>
            <a:r>
              <a:rPr lang="en-US" altLang="en-US" sz="2400"/>
              <a:t>    </a:t>
            </a:r>
            <a:r>
              <a:rPr lang="en-US" altLang="en-US" sz="2400" b="1"/>
              <a:t>…</a:t>
            </a:r>
            <a:br>
              <a:rPr lang="en-US" altLang="en-US" sz="2400"/>
            </a:br>
            <a:r>
              <a:rPr lang="en-US" altLang="en-US" sz="2400"/>
              <a:t>    return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355725" y="1995488"/>
            <a:ext cx="6407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Two locations for variable declarations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83200" y="2565400"/>
            <a:ext cx="38608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At the beginning 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int main()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int sum;</a:t>
            </a:r>
            <a:br>
              <a:rPr lang="en-US" altLang="en-US" sz="2400"/>
            </a:br>
            <a:r>
              <a:rPr lang="en-US" altLang="en-US" sz="2400"/>
              <a:t>    </a:t>
            </a:r>
            <a:r>
              <a:rPr lang="en-US" altLang="en-US" sz="2400" b="1"/>
              <a:t>…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    sum = score1 + 		             score2;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 </a:t>
            </a:r>
            <a:r>
              <a:rPr lang="en-US" altLang="en-US" sz="2400" b="1"/>
              <a:t>…</a:t>
            </a:r>
            <a:br>
              <a:rPr lang="en-US" altLang="en-US" sz="2400"/>
            </a:br>
            <a:r>
              <a:rPr lang="en-US" altLang="en-US" sz="2400"/>
              <a:t>    return 0;</a:t>
            </a:r>
            <a:br>
              <a:rPr lang="en-US" altLang="en-US" sz="2400"/>
            </a:br>
            <a:r>
              <a:rPr lang="en-US" altLang="en-US" sz="2400"/>
              <a:t> }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B093498-3433-4E6B-B9C7-D572150044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Variables (Part 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Declaration syntax:</a:t>
            </a:r>
          </a:p>
          <a:p>
            <a:pPr lvl="1" eaLnBrk="1" hangingPunct="1"/>
            <a:r>
              <a:rPr lang="en-US" altLang="en-US"/>
              <a:t>Type_name  Variable_1 ,  Variable_2, . . . ;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Declaration Examples:</a:t>
            </a:r>
          </a:p>
          <a:p>
            <a:pPr lvl="1" eaLnBrk="1" hangingPunct="1"/>
            <a:r>
              <a:rPr lang="en-US" altLang="en-US"/>
              <a:t>double average, m_score, total_score;</a:t>
            </a:r>
          </a:p>
          <a:p>
            <a:pPr lvl="1" eaLnBrk="1" hangingPunct="1"/>
            <a:r>
              <a:rPr lang="en-US" altLang="en-US"/>
              <a:t>double moon_distance;</a:t>
            </a:r>
          </a:p>
          <a:p>
            <a:pPr lvl="1" eaLnBrk="1" hangingPunct="1"/>
            <a:r>
              <a:rPr lang="en-US" altLang="en-US"/>
              <a:t>int age, num_students;</a:t>
            </a:r>
          </a:p>
          <a:p>
            <a:pPr lvl="1" eaLnBrk="1" hangingPunct="1"/>
            <a:r>
              <a:rPr lang="en-US" altLang="en-US"/>
              <a:t>int cars_waiting;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40BB4E8-FC9B-45E4-9CB8-500F663889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An assignment statement changes the value of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total_weight = one_weight + number_of_bars;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total_weight  is set to the sum one_weight + number_of_bars 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Assignment statements end with a semi-colon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single variable to be changed is always on the left</a:t>
            </a:r>
            <a:br>
              <a:rPr lang="en-US" altLang="en-US" sz="2400"/>
            </a:br>
            <a:r>
              <a:rPr lang="en-US" altLang="en-US" sz="2400"/>
              <a:t>of the assignment operator ‘=‘ 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 the right of the assignment operator can be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Constants --   age = 21;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Variables --   my_cost = your_cost;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Expressions --  circumference = diameter * 3.14159;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E35BDD2-9BEE-4366-ACC4-5407614690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Statements and Algebra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‘=‘ operator in C++ is not an equal sign</a:t>
            </a:r>
          </a:p>
          <a:p>
            <a:pPr lvl="1" eaLnBrk="1" hangingPunct="1"/>
            <a:r>
              <a:rPr lang="en-US" altLang="en-US"/>
              <a:t>The following statement cannot be true in algebra</a:t>
            </a:r>
            <a:br>
              <a:rPr lang="en-US" altLang="en-US"/>
            </a:br>
            <a:endParaRPr lang="en-US" altLang="en-US"/>
          </a:p>
          <a:p>
            <a:pPr lvl="2" eaLnBrk="1" hangingPunct="1"/>
            <a:r>
              <a:rPr lang="en-US" altLang="en-US"/>
              <a:t>number_of_bars =  number_of_bars  +  3;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In C++ it means the new value of number_of_bars </a:t>
            </a:r>
            <a:br>
              <a:rPr lang="en-US" altLang="en-US"/>
            </a:br>
            <a:r>
              <a:rPr lang="en-US" altLang="en-US"/>
              <a:t>is the previous value of number_of_bars plus 3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2E8BE44-75DD-4C37-8FB3-4518F0BD48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Declaring a variable does not give it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Giving a variable its first value is initializing the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Variables are initialized  in assignment statements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	double mpg;        // declare the variable</a:t>
            </a:r>
            <a:br>
              <a:rPr lang="en-US" altLang="en-US" sz="2400"/>
            </a:br>
            <a:r>
              <a:rPr lang="en-US" altLang="en-US" sz="2400"/>
              <a:t>     		mpg = 26.3;         // initialize the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Declaration and initialization can be combined</a:t>
            </a:r>
            <a:br>
              <a:rPr lang="en-US" altLang="en-US" sz="2400"/>
            </a:br>
            <a:r>
              <a:rPr lang="en-US" altLang="en-US" sz="2400"/>
              <a:t>using two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Method 1</a:t>
            </a:r>
            <a:br>
              <a:rPr lang="en-US" altLang="en-US" sz="2400"/>
            </a:br>
            <a:r>
              <a:rPr lang="en-US" altLang="en-US" sz="2400"/>
              <a:t>		double mpg = 26.3, area = 0.0 , volume;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Method 2</a:t>
            </a:r>
            <a:br>
              <a:rPr lang="en-US" altLang="en-US" sz="2400"/>
            </a:br>
            <a:r>
              <a:rPr lang="en-US" altLang="en-US" sz="2400"/>
              <a:t> 		double mpg(26.3),  area(0.0), volume;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941A314-12FD-44B4-BA45-5FEB732C9B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2.1 Conclusion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Declare and initialize two integers variables to zero?  </a:t>
            </a:r>
            <a:br>
              <a:rPr lang="en-US" altLang="en-US" sz="2400"/>
            </a:br>
            <a:r>
              <a:rPr lang="en-US" altLang="en-US" sz="2400"/>
              <a:t>The variables are named feet and inches.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Declare and initialize two variables, one int  and one double?</a:t>
            </a:r>
            <a:br>
              <a:rPr lang="en-US" altLang="en-US" sz="2400"/>
            </a:br>
            <a:r>
              <a:rPr lang="en-US" altLang="en-US" sz="2400"/>
              <a:t>Both should be initialized to the appropriate form of 5.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Give good variable names for identifiers to store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speed of an automobile?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an hourly pay rate?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highest score on an exam?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CA7B45F-92F6-418C-AA81-52817E3E8C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2.2</a:t>
            </a:r>
          </a:p>
        </p:txBody>
      </p:sp>
      <p:sp>
        <p:nvSpPr>
          <p:cNvPr id="1741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Input and Output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and Output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data stream is a sequence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Typically in the form of characters or numbers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input stream is data for the program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Typically originates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at the keyboard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at a file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output stream is the program’s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Destination is typically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monitor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 file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626CC35-5EFA-43EF-B3C5-BED16E6BAF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using cout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cout is an output stream sending data to the monitor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insertion operator "&lt;&lt;" inserts data into cout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          cout &lt;&lt; number_of_bars &lt;&lt; " candy bars\n";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This line sends two items to the monitor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value of number_of_bars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quoted string of characters " candy bars\n"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Notice the space before the ‘c’ in candy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The ‘\n’ causes a new line to be started following the ‘s’ in bars</a:t>
            </a:r>
            <a:br>
              <a:rPr lang="en-US" altLang="en-US" sz="1800"/>
            </a:br>
            <a:endParaRPr lang="en-US" altLang="en-US" sz="180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 new insertion operator is used for each item of output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6B9997E-D104-44E8-8731-0ACE35F70E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C++ Basics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Using cout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This produces the same result as the previous sample 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                               cout &lt;&lt; number_of_bars ;</a:t>
            </a:r>
            <a:br>
              <a:rPr lang="en-US" altLang="en-US" sz="2000"/>
            </a:br>
            <a:r>
              <a:rPr lang="en-US" altLang="en-US" sz="2000"/>
              <a:t>                               cout &lt;&lt; " candy bars\n";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Here arithmetic is performed in the cout statement</a:t>
            </a:r>
            <a:br>
              <a:rPr lang="en-US" altLang="en-US" sz="2000"/>
            </a:br>
            <a:r>
              <a:rPr lang="en-US" altLang="en-US" sz="2000"/>
              <a:t>                               cout &lt;&lt; "Total cost is $" &lt;&lt; (price + tax);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Quoted strings are enclosed in double quotes ("Walter")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Don’t use two single quotes  (')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blank space can also be inserted with </a:t>
            </a:r>
            <a:br>
              <a:rPr lang="en-US" altLang="en-US" sz="2000"/>
            </a:br>
            <a:r>
              <a:rPr lang="en-US" altLang="en-US" sz="2000"/>
              <a:t>       </a:t>
            </a:r>
            <a:br>
              <a:rPr lang="en-US" altLang="en-US" sz="2000"/>
            </a:br>
            <a:r>
              <a:rPr lang="en-US" altLang="en-US" sz="2000"/>
              <a:t>                                cout &lt;&lt; " " 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if there  are no strings in which a space is desired as </a:t>
            </a:r>
            <a:br>
              <a:rPr lang="en-US" altLang="en-US" sz="2000"/>
            </a:br>
            <a:r>
              <a:rPr lang="en-US" altLang="en-US" sz="2000"/>
              <a:t>in  " candy bars\n"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D8B9918-0EA9-41FC-952D-0A50628A9A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Include Directives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Include Directives add library files to our programs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r>
              <a:rPr lang="en-US" altLang="en-US" sz="2000"/>
              <a:t>To make the definitions of the cin and cout available to </a:t>
            </a:r>
            <a:br>
              <a:rPr lang="en-US" altLang="en-US" sz="2000"/>
            </a:br>
            <a:r>
              <a:rPr lang="en-US" altLang="en-US" sz="2000"/>
              <a:t>the program:</a:t>
            </a:r>
            <a:br>
              <a:rPr lang="en-US" altLang="en-US" sz="2000"/>
            </a:br>
            <a:r>
              <a:rPr lang="en-US" altLang="en-US" sz="2000"/>
              <a:t>                </a:t>
            </a:r>
            <a:br>
              <a:rPr lang="en-US" altLang="en-US" sz="2000"/>
            </a:br>
            <a:r>
              <a:rPr lang="en-US" altLang="en-US" sz="2000"/>
              <a:t>                             #include &lt;iostream&gt;</a:t>
            </a:r>
            <a:br>
              <a:rPr lang="en-US" altLang="en-US" sz="2000"/>
            </a:br>
            <a:r>
              <a:rPr lang="en-US" altLang="en-US" sz="2000"/>
              <a:t>                             </a:t>
            </a:r>
            <a:br>
              <a:rPr lang="en-US" altLang="en-US" sz="2000"/>
            </a:br>
            <a:r>
              <a:rPr lang="en-US" altLang="en-US" sz="2000"/>
              <a:t>  </a:t>
            </a:r>
          </a:p>
          <a:p>
            <a:pPr eaLnBrk="1" hangingPunct="1"/>
            <a:r>
              <a:rPr lang="en-US" altLang="en-US" sz="2000"/>
              <a:t>Using Directives include a collection of defined names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r>
              <a:rPr lang="en-US" altLang="en-US" sz="2000"/>
              <a:t>To make the names cin and cout available to our program: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                              using namespace std;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C3360C1-2FAD-4026-BF13-D75E3644F5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Escape Sequences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Escape sequences tell the compiler to treat characters</a:t>
            </a:r>
            <a:br>
              <a:rPr lang="en-US" altLang="en-US" sz="2400"/>
            </a:br>
            <a:r>
              <a:rPr lang="en-US" altLang="en-US" sz="2400"/>
              <a:t> in a special way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'\' is the escape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To create a newline in output use </a:t>
            </a:r>
            <a:br>
              <a:rPr lang="en-US" altLang="en-US" sz="2400"/>
            </a:br>
            <a:r>
              <a:rPr lang="en-US" altLang="en-US" sz="2400"/>
              <a:t>              \n  –    cout &lt;&lt; "\n";</a:t>
            </a:r>
            <a:br>
              <a:rPr lang="en-US" altLang="en-US" sz="2400"/>
            </a:br>
            <a:r>
              <a:rPr lang="en-US" altLang="en-US" sz="2400"/>
              <a:t>        or the newer alternative</a:t>
            </a:r>
            <a:br>
              <a:rPr lang="en-US" altLang="en-US" sz="2400"/>
            </a:br>
            <a:r>
              <a:rPr lang="en-US" altLang="en-US" sz="2400"/>
              <a:t>                         cout &lt;&lt; endl;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Other escape sequences:</a:t>
            </a:r>
            <a:br>
              <a:rPr lang="en-US" altLang="en-US" sz="2400"/>
            </a:br>
            <a:r>
              <a:rPr lang="en-US" altLang="en-US" sz="2400"/>
              <a:t>             \t  	--  a tab</a:t>
            </a:r>
            <a:br>
              <a:rPr lang="en-US" altLang="en-US" sz="2400"/>
            </a:br>
            <a:r>
              <a:rPr lang="en-US" altLang="en-US" sz="2400"/>
              <a:t>             \\  	--  a backslash character</a:t>
            </a:r>
            <a:br>
              <a:rPr lang="en-US" altLang="en-US" sz="2400"/>
            </a:br>
            <a:r>
              <a:rPr lang="en-US" altLang="en-US" sz="2400"/>
              <a:t>             \"  	--  a quote character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52F43A5-F825-43AA-9CA4-369FD4A34C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Real 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Real numbers (type double) produce a variety of outputs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double price = 78.5;</a:t>
            </a:r>
            <a:br>
              <a:rPr lang="en-US" altLang="en-US" sz="2400"/>
            </a:br>
            <a:r>
              <a:rPr lang="en-US" altLang="en-US" sz="2400"/>
              <a:t>	cout &lt;&lt; "The price is $" &lt;&lt; price &lt;&lt; endl;  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output could be any of these:</a:t>
            </a:r>
            <a:br>
              <a:rPr lang="en-US" altLang="en-US" sz="2400"/>
            </a:br>
            <a:r>
              <a:rPr lang="en-US" altLang="en-US" sz="2400"/>
              <a:t>                   	The price is $78.5</a:t>
            </a:r>
            <a:br>
              <a:rPr lang="en-US" altLang="en-US" sz="2400"/>
            </a:br>
            <a:r>
              <a:rPr lang="en-US" altLang="en-US" sz="2400"/>
              <a:t> 			The price is $78.500000</a:t>
            </a:r>
            <a:br>
              <a:rPr lang="en-US" altLang="en-US" sz="2400"/>
            </a:br>
            <a:r>
              <a:rPr lang="en-US" altLang="en-US" sz="2400"/>
              <a:t>			The price is $7.850000e01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most unlikely output is:</a:t>
            </a:r>
            <a:br>
              <a:rPr lang="en-US" altLang="en-US" sz="2400"/>
            </a:br>
            <a:r>
              <a:rPr lang="en-US" altLang="en-US" sz="2400"/>
              <a:t> 			The price is $78.50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40E18BA-8EBB-4FBE-ACC6-9175A217DC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Showing Decimal Places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cout includes tools to specify the output of type double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To specify fixed point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setf(ios::fixed)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To specify that the decimal point will always be shown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setf(ios::showpoint)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To specify that two decimal places will always be shown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precision(2)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	cout.setf(ios::fixed);</a:t>
            </a:r>
            <a:br>
              <a:rPr lang="en-US" altLang="en-US" sz="2000"/>
            </a:br>
            <a:r>
              <a:rPr lang="en-US" altLang="en-US" sz="2000"/>
              <a:t>		cout.setf(ios::showpoint);</a:t>
            </a:r>
            <a:br>
              <a:rPr lang="en-US" altLang="en-US" sz="2000"/>
            </a:br>
            <a:r>
              <a:rPr lang="en-US" altLang="en-US" sz="2000"/>
              <a:t>		cout.precision(2);</a:t>
            </a:r>
            <a:br>
              <a:rPr lang="en-US" altLang="en-US" sz="2000"/>
            </a:br>
            <a:r>
              <a:rPr lang="en-US" altLang="en-US" sz="2000"/>
              <a:t>		cout 	&lt;&lt; "The price is " </a:t>
            </a:r>
            <a:br>
              <a:rPr lang="en-US" altLang="en-US" sz="2000"/>
            </a:br>
            <a:r>
              <a:rPr lang="en-US" altLang="en-US" sz="2000"/>
              <a:t>			&lt;&lt; price &lt;&lt; endl;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ED88AE3-969E-45E4-A383-C19BC0295E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Using cin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cin is an input stream bringing data from the keyboard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extraction operator (&gt;&gt;) removes data to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</a:t>
            </a:r>
            <a:br>
              <a:rPr lang="en-US" altLang="en-US" sz="2000"/>
            </a:br>
            <a:r>
              <a:rPr lang="en-US" altLang="en-US" sz="2000"/>
              <a:t>	cout &lt;&lt; "Enter the number of bars in a package\n";</a:t>
            </a:r>
            <a:br>
              <a:rPr lang="en-US" altLang="en-US" sz="2000"/>
            </a:br>
            <a:r>
              <a:rPr lang="en-US" altLang="en-US" sz="2000"/>
              <a:t>     	cout &lt;&lt; " and the weight in ounces of one bar.\n";</a:t>
            </a:r>
            <a:br>
              <a:rPr lang="en-US" altLang="en-US" sz="2000"/>
            </a:br>
            <a:r>
              <a:rPr lang="en-US" altLang="en-US" sz="2000"/>
              <a:t>     	cin &gt;&gt; number_of_bars;</a:t>
            </a:r>
            <a:br>
              <a:rPr lang="en-US" altLang="en-US" sz="2000"/>
            </a:br>
            <a:r>
              <a:rPr lang="en-US" altLang="en-US" sz="2000"/>
              <a:t>  	cin &gt;&gt; one_weight;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This code prompts the user to enter data then</a:t>
            </a:r>
            <a:br>
              <a:rPr lang="en-US" altLang="en-US" sz="2000"/>
            </a:br>
            <a:r>
              <a:rPr lang="en-US" altLang="en-US" sz="2000"/>
              <a:t>reads two data items from cin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first value read is stored in number_of_bars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second value read is stored in one_weight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Data is separated by spaces when entered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D733B70-1C5F-4DEA-B501-9DC91A927A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Data From cin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Multiple data items are separated by spaces</a:t>
            </a:r>
          </a:p>
          <a:p>
            <a:pPr eaLnBrk="1" hangingPunct="1"/>
            <a:r>
              <a:rPr lang="en-US" altLang="en-US" sz="2400"/>
              <a:t>Data is not read until the enter key is pressed</a:t>
            </a:r>
          </a:p>
          <a:p>
            <a:pPr lvl="1" eaLnBrk="1" hangingPunct="1"/>
            <a:r>
              <a:rPr lang="en-US" altLang="en-US" sz="2400"/>
              <a:t>Allows user to make corrections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Example:  </a:t>
            </a:r>
            <a:br>
              <a:rPr lang="en-US" altLang="en-US" sz="2400"/>
            </a:br>
            <a:r>
              <a:rPr lang="en-US" altLang="en-US" sz="2400"/>
              <a:t>		cin &gt;&gt; v1 &gt;&gt; v2 &gt;&gt; v3;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Requires three space separated values </a:t>
            </a:r>
          </a:p>
          <a:p>
            <a:pPr lvl="1" eaLnBrk="1" hangingPunct="1"/>
            <a:r>
              <a:rPr lang="en-US" altLang="en-US" sz="2400"/>
              <a:t>User might type </a:t>
            </a:r>
            <a:br>
              <a:rPr lang="en-US" altLang="en-US" sz="2400"/>
            </a:br>
            <a:r>
              <a:rPr lang="en-US" altLang="en-US" sz="2400"/>
              <a:t>              34  45  12   &lt;enter key&gt;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836047E-1491-4BF7-A0D0-3C54CFE4F7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Input and Output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Prompt the user for input that is desired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cout statements provide instructions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	cout &lt;&lt; "Enter your age: ";</a:t>
            </a:r>
            <a:br>
              <a:rPr lang="en-US" altLang="en-US"/>
            </a:br>
            <a:r>
              <a:rPr lang="en-US" altLang="en-US"/>
              <a:t>		cin &gt;&gt; age;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Notice the absence of a new line before using cin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Echo the input by displaying what was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Gives the user a chance to verify data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cout &lt;&lt; age &lt;&lt; " was entered." &lt;&lt; endl;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D274ABA-A997-4703-B43C-3BEB00BF1A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2.2 Conclusion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write an input statement to place a</a:t>
            </a:r>
            <a:br>
              <a:rPr lang="en-US" altLang="en-US"/>
            </a:br>
            <a:r>
              <a:rPr lang="en-US" altLang="en-US"/>
              <a:t> value in the variable the_number?</a:t>
            </a:r>
          </a:p>
          <a:p>
            <a:pPr lvl="1" eaLnBrk="1" hangingPunct="1"/>
            <a:r>
              <a:rPr lang="en-US" altLang="en-US"/>
              <a:t>Write the output statement to prompt for</a:t>
            </a:r>
            <a:br>
              <a:rPr lang="en-US" altLang="en-US"/>
            </a:br>
            <a:r>
              <a:rPr lang="en-US" altLang="en-US"/>
              <a:t>the value to store in the_number?</a:t>
            </a:r>
          </a:p>
          <a:p>
            <a:pPr lvl="1" eaLnBrk="1" hangingPunct="1"/>
            <a:r>
              <a:rPr lang="en-US" altLang="en-US"/>
              <a:t>Write an output statement that produces a </a:t>
            </a:r>
            <a:br>
              <a:rPr lang="en-US" altLang="en-US"/>
            </a:br>
            <a:r>
              <a:rPr lang="en-US" altLang="en-US"/>
              <a:t>newline?</a:t>
            </a:r>
          </a:p>
          <a:p>
            <a:pPr lvl="1" eaLnBrk="1" hangingPunct="1"/>
            <a:r>
              <a:rPr lang="en-US" altLang="en-US"/>
              <a:t>Format output of rational numbers to show</a:t>
            </a:r>
            <a:br>
              <a:rPr lang="en-US" altLang="en-US"/>
            </a:br>
            <a:r>
              <a:rPr lang="en-US" altLang="en-US"/>
              <a:t>4 decimal places?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550FB556-544A-4692-B39D-DBBEC7F9D8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2.3</a:t>
            </a:r>
          </a:p>
        </p:txBody>
      </p:sp>
      <p:sp>
        <p:nvSpPr>
          <p:cNvPr id="2970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Types and Expressions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2.1   Variables and Assignments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2.2   Input and Output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2.3   Data Types and Expressions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2.4   Simple Flow of Control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5310F"/>
                </a:solidFill>
              </a:rPr>
              <a:t>2.5   Program Style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031604B-FDC1-46FB-B958-D6206085E7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 and Expressions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2  and 2.0 are not the same number</a:t>
            </a:r>
          </a:p>
          <a:p>
            <a:pPr lvl="1" eaLnBrk="1" hangingPunct="1"/>
            <a:r>
              <a:rPr lang="en-US" altLang="en-US" sz="2400"/>
              <a:t>A whole number such as 2 is of type int</a:t>
            </a:r>
          </a:p>
          <a:p>
            <a:pPr lvl="1" eaLnBrk="1" hangingPunct="1"/>
            <a:r>
              <a:rPr lang="en-US" altLang="en-US" sz="2400"/>
              <a:t>A real number such as 2.0 is of type double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Numbers of type int are stored as exact values</a:t>
            </a:r>
          </a:p>
          <a:p>
            <a:pPr eaLnBrk="1" hangingPunct="1"/>
            <a:r>
              <a:rPr lang="en-US" altLang="en-US" sz="2400"/>
              <a:t>Numbers of type double may be stored as approximate</a:t>
            </a:r>
            <a:br>
              <a:rPr lang="en-US" altLang="en-US" sz="2400"/>
            </a:br>
            <a:r>
              <a:rPr lang="en-US" altLang="en-US" sz="2400"/>
              <a:t>values due to limitations on  number of significant </a:t>
            </a:r>
            <a:br>
              <a:rPr lang="en-US" altLang="en-US" sz="2400"/>
            </a:br>
            <a:r>
              <a:rPr lang="en-US" altLang="en-US" sz="2400"/>
              <a:t>digits that can be represented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5D710E37-20F0-40CB-848B-447BA2B983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Integer constants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int does not contain decimal points</a:t>
            </a:r>
          </a:p>
          <a:p>
            <a:pPr lvl="2" eaLnBrk="1" hangingPunct="1"/>
            <a:r>
              <a:rPr lang="en-US" altLang="en-US"/>
              <a:t>Examples:         34  45  1  89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1E0C904-1F55-409E-AB00-0CF2179965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Double Constants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Type double can be written in two ways</a:t>
            </a:r>
          </a:p>
          <a:p>
            <a:pPr lvl="1" eaLnBrk="1" hangingPunct="1"/>
            <a:r>
              <a:rPr lang="en-US" altLang="en-US" sz="2400"/>
              <a:t>Simple form must include a decimal point</a:t>
            </a:r>
          </a:p>
          <a:p>
            <a:pPr lvl="2" eaLnBrk="1" hangingPunct="1"/>
            <a:r>
              <a:rPr lang="en-US" altLang="en-US" sz="2000"/>
              <a:t>Examples:  	34.1   23.0034    1.0   89.9</a:t>
            </a:r>
            <a:br>
              <a:rPr lang="en-US" altLang="en-US" sz="2000"/>
            </a:br>
            <a:endParaRPr lang="en-US" altLang="en-US" sz="2000"/>
          </a:p>
          <a:p>
            <a:pPr lvl="1" eaLnBrk="1" hangingPunct="1"/>
            <a:r>
              <a:rPr lang="en-US" altLang="en-US" sz="2400"/>
              <a:t>Floating Point Notation (Scientific Notation)</a:t>
            </a:r>
          </a:p>
          <a:p>
            <a:pPr lvl="2" eaLnBrk="1" hangingPunct="1"/>
            <a:r>
              <a:rPr lang="en-US" altLang="en-US" sz="2000"/>
              <a:t>Examples: 3.41e1  	means 		34.1</a:t>
            </a:r>
            <a:br>
              <a:rPr lang="en-US" altLang="en-US" sz="2000"/>
            </a:br>
            <a:r>
              <a:rPr lang="en-US" altLang="en-US" sz="2000"/>
              <a:t>                  3.67e17 	means 		367000000000000000.0</a:t>
            </a:r>
            <a:br>
              <a:rPr lang="en-US" altLang="en-US" sz="2000"/>
            </a:br>
            <a:r>
              <a:rPr lang="en-US" altLang="en-US" sz="2000"/>
              <a:t>                  5.89e-6	means		0.00000589</a:t>
            </a:r>
          </a:p>
          <a:p>
            <a:pPr lvl="1" eaLnBrk="1" hangingPunct="1"/>
            <a:r>
              <a:rPr lang="en-US" altLang="en-US" sz="2400"/>
              <a:t>Number left of e does not require a decimal point</a:t>
            </a:r>
          </a:p>
          <a:p>
            <a:pPr lvl="1" eaLnBrk="1" hangingPunct="1"/>
            <a:r>
              <a:rPr lang="en-US" altLang="en-US" sz="2400"/>
              <a:t>Exponent cannot contain a decimal point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6C6F946-4CCA-47EA-A3EB-3FED39E55F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Number Types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Various number types have different memory</a:t>
            </a:r>
            <a:br>
              <a:rPr lang="en-US" altLang="en-US"/>
            </a:br>
            <a:r>
              <a:rPr lang="en-US" altLang="en-US"/>
              <a:t>requirements</a:t>
            </a:r>
          </a:p>
          <a:p>
            <a:pPr lvl="1" eaLnBrk="1" hangingPunct="1"/>
            <a:r>
              <a:rPr lang="en-US" altLang="en-US"/>
              <a:t>More precision requires more bytes of memory</a:t>
            </a:r>
          </a:p>
          <a:p>
            <a:pPr lvl="1" eaLnBrk="1" hangingPunct="1"/>
            <a:r>
              <a:rPr lang="en-US" altLang="en-US"/>
              <a:t>Very large numbers require more bytes of memory</a:t>
            </a:r>
          </a:p>
          <a:p>
            <a:pPr lvl="1" eaLnBrk="1" hangingPunct="1"/>
            <a:r>
              <a:rPr lang="en-US" altLang="en-US"/>
              <a:t>Very small numbers require more bytes of memory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75D9FC0-97D2-47BC-9D6A-A7CA166CE4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2.2</a:t>
            </a:r>
          </a:p>
        </p:txBody>
      </p:sp>
      <p:pic>
        <p:nvPicPr>
          <p:cNvPr id="175110" name="Picture 6" descr="D02_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4314"/>
            <a:ext cx="6096000" cy="493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334C64A-4761-4647-A2F3-51458C204D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 or long int  (often 4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Equivalent forms to declare very large integers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		long  big_total;</a:t>
            </a:r>
            <a:br>
              <a:rPr lang="en-US" altLang="en-US" sz="2400"/>
            </a:br>
            <a:r>
              <a:rPr lang="en-US" altLang="en-US" sz="2400"/>
              <a:t>			long int big_total;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short or short int  (often 2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Equivalent forms to declare smaller integers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		short small_total;</a:t>
            </a:r>
            <a:br>
              <a:rPr lang="en-US" altLang="en-US" sz="2400"/>
            </a:br>
            <a:r>
              <a:rPr lang="en-US" altLang="en-US" sz="2400"/>
              <a:t>              	short int small_total;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8A7D5C-3498-4436-AECA-C6D776D023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types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double  (often 10 bytes)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Declares floating point numbers with up to </a:t>
            </a:r>
            <a:br>
              <a:rPr lang="en-US" altLang="en-US" sz="2400"/>
            </a:br>
            <a:r>
              <a:rPr lang="en-US" altLang="en-US" sz="2400"/>
              <a:t>19 significant digits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	long double big_number;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float  (often 4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Declares floating point numbers with up to </a:t>
            </a:r>
            <a:br>
              <a:rPr lang="en-US" altLang="en-US" sz="2400"/>
            </a:br>
            <a:r>
              <a:rPr lang="en-US" altLang="en-US" sz="2400"/>
              <a:t>7 significant digits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	float not_so_big_number;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7429601-9D53-418B-B134-50A03CFD1B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char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Computers process character data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Short for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any single character from the keyboard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declare a variable of type char: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/>
            </a:br>
            <a:r>
              <a:rPr lang="en-US" altLang="en-US"/>
              <a:t>	       		char letter;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6E33722-D6CF-44D3-B628-CE9D5956E8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constants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Character constants are enclosed in single quotes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               char letter = 'a';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Strings of characters, even if only one character</a:t>
            </a:r>
            <a:br>
              <a:rPr lang="en-US" altLang="en-US" sz="2400"/>
            </a:br>
            <a:r>
              <a:rPr lang="en-US" altLang="en-US" sz="2400"/>
              <a:t>is enclosed in double quotes</a:t>
            </a:r>
          </a:p>
          <a:p>
            <a:pPr lvl="1" eaLnBrk="1" hangingPunct="1"/>
            <a:r>
              <a:rPr lang="en-US" altLang="en-US" sz="2400"/>
              <a:t>"a" is a string of characters containing one character</a:t>
            </a:r>
          </a:p>
          <a:p>
            <a:pPr lvl="1" eaLnBrk="1" hangingPunct="1"/>
            <a:r>
              <a:rPr lang="en-US" altLang="en-US" sz="2400"/>
              <a:t>'a' is a value of type character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0AC8906-3BC5-4066-8A44-C9EA8D42C6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C++11 Types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The size of numeric data types can vary from one machine to another.</a:t>
            </a:r>
          </a:p>
          <a:p>
            <a:pPr lvl="1" eaLnBrk="1" hangingPunct="1">
              <a:defRPr/>
            </a:pPr>
            <a:r>
              <a:rPr lang="en-US" sz="2000" dirty="0"/>
              <a:t>For example, an </a:t>
            </a:r>
            <a:r>
              <a:rPr lang="en-US" sz="2000" dirty="0" err="1"/>
              <a:t>int</a:t>
            </a:r>
            <a:r>
              <a:rPr lang="en-US" sz="2000" dirty="0"/>
              <a:t> might be 32 bits or 64 bits</a:t>
            </a:r>
          </a:p>
          <a:p>
            <a:pPr eaLnBrk="1" hangingPunct="1">
              <a:defRPr/>
            </a:pPr>
            <a:r>
              <a:rPr lang="en-US" sz="2000" dirty="0"/>
              <a:t>C++11 introduced new integer types that specify exactly the size and whether or not the data type is signed or unsigned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C++11 also has an “auto” type that deduces the type of the variable based on the expression on the right hand side of the assignment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/>
              <a:t>auto x = 2.4 * 10;    // x becomes a double due to 2.4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4CCDC19-35E5-4ECC-8286-6324D31871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Variables and Assignments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5"/>
          <p:cNvSpPr>
            <a:spLocks noGrp="1" noChangeArrowheads="1"/>
          </p:cNvSpPr>
          <p:nvPr>
            <p:ph type="title"/>
          </p:nvPr>
        </p:nvSpPr>
        <p:spPr>
          <a:xfrm>
            <a:off x="57912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2.3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177159" name="Picture 1" descr="Some C++ Fixed Width Integer Types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1813"/>
            <a:ext cx="857408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9E679FA-7E03-417F-A639-43B47DB946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Character Data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cin skips blanks and line breaks looking for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following reads two characters but skips</a:t>
            </a:r>
            <a:br>
              <a:rPr lang="en-US" altLang="en-US" sz="2400"/>
            </a:br>
            <a:r>
              <a:rPr lang="en-US" altLang="en-US" sz="2400"/>
              <a:t>any space that might be between 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	char symbol1, symbol2;</a:t>
            </a:r>
            <a:br>
              <a:rPr lang="en-US" altLang="en-US" sz="2400"/>
            </a:br>
            <a:r>
              <a:rPr lang="en-US" altLang="en-US" sz="2400"/>
              <a:t>                  cin  &gt;&gt;  symbol1  &gt;&gt;  symbol2;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User normally separate data items by spaces</a:t>
            </a:r>
            <a:br>
              <a:rPr lang="en-US" altLang="en-US" sz="2400"/>
            </a:br>
            <a:r>
              <a:rPr lang="en-US" altLang="en-US" sz="2400"/>
              <a:t>              			J    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Results are the same if the data is not separated</a:t>
            </a:r>
            <a:br>
              <a:rPr lang="en-US" altLang="en-US" sz="2400"/>
            </a:br>
            <a:r>
              <a:rPr lang="en-US" altLang="en-US" sz="2400"/>
              <a:t> by spaces</a:t>
            </a:r>
            <a:br>
              <a:rPr lang="en-US" altLang="en-US" sz="2400"/>
            </a:br>
            <a:r>
              <a:rPr lang="en-US" altLang="en-US" sz="2400"/>
              <a:t> 				JD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0284F9C-11DA-4B8D-B8AC-B85CE8B1E9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7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5113"/>
            <a:ext cx="522605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2" name="Rectangle 5"/>
          <p:cNvSpPr>
            <a:spLocks noGrp="1" noChangeArrowheads="1"/>
          </p:cNvSpPr>
          <p:nvPr>
            <p:ph type="title"/>
          </p:nvPr>
        </p:nvSpPr>
        <p:spPr>
          <a:xfrm>
            <a:off x="57912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2.4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9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29DD0EA-E90F-462C-963E-C94943F3D8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string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string is a class, different from the primitive data types discussed so far</a:t>
            </a:r>
          </a:p>
          <a:p>
            <a:pPr lvl="1" eaLnBrk="1" hangingPunct="1"/>
            <a:r>
              <a:rPr lang="en-US" altLang="en-US" sz="2400"/>
              <a:t>Difference is discussed in Chapter 8</a:t>
            </a:r>
          </a:p>
          <a:p>
            <a:pPr lvl="1" eaLnBrk="1" hangingPunct="1"/>
            <a:r>
              <a:rPr lang="en-US" altLang="en-US" sz="2400"/>
              <a:t>Use double quotes around the text to store into the string variable</a:t>
            </a:r>
          </a:p>
          <a:p>
            <a:pPr lvl="1" eaLnBrk="1" hangingPunct="1"/>
            <a:r>
              <a:rPr lang="en-US" altLang="en-US" sz="2400"/>
              <a:t>Requires the following be added to the top of your program: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#include &lt;string&gt;</a:t>
            </a:r>
            <a:br>
              <a:rPr lang="en-US" altLang="en-US" sz="2000"/>
            </a:br>
            <a:endParaRPr lang="en-US" altLang="en-US" sz="2000"/>
          </a:p>
          <a:p>
            <a:pPr eaLnBrk="1" hangingPunct="1"/>
            <a:r>
              <a:rPr lang="en-US" altLang="en-US" sz="2400"/>
              <a:t>To declare a variable of type string: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string name = "Apu Nahasapeemapetilon";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050BE17-CC3F-4535-BE42-09266392B6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5" name="Picture 11" descr="The String Class diagra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07963"/>
            <a:ext cx="528637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0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228600"/>
            <a:ext cx="2557463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2.5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1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59E7B54-FD11-40D0-87D9-145133A77D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Compatibilities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general store values in variables of the </a:t>
            </a:r>
            <a:br>
              <a:rPr lang="en-US" altLang="en-US"/>
            </a:br>
            <a:r>
              <a:rPr lang="en-US" altLang="en-US"/>
              <a:t>same type</a:t>
            </a:r>
          </a:p>
          <a:p>
            <a:pPr lvl="1" eaLnBrk="1" hangingPunct="1"/>
            <a:r>
              <a:rPr lang="en-US" altLang="en-US"/>
              <a:t>This is a type mismatch:</a:t>
            </a:r>
            <a:br>
              <a:rPr lang="en-US" altLang="en-US"/>
            </a:br>
            <a:r>
              <a:rPr lang="en-US" altLang="en-US"/>
              <a:t> 			</a:t>
            </a:r>
            <a:br>
              <a:rPr lang="en-US" altLang="en-US"/>
            </a:br>
            <a:r>
              <a:rPr lang="en-US" altLang="en-US"/>
              <a:t>		 int int_variable;</a:t>
            </a:r>
            <a:br>
              <a:rPr lang="en-US" altLang="en-US"/>
            </a:br>
            <a:r>
              <a:rPr lang="en-US" altLang="en-US"/>
              <a:t> 		 int_variable = 2.99;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If your compiler allows this, int_variable will</a:t>
            </a:r>
            <a:br>
              <a:rPr lang="en-US" altLang="en-US"/>
            </a:br>
            <a:r>
              <a:rPr lang="en-US" altLang="en-US"/>
              <a:t>most likely contain the value 2, not 2.99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6D3A35A-D220-4FDE-B556-C8359BD7DB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 </a:t>
            </a:r>
            <a:r>
              <a:rPr lang="en-US" altLang="en-US">
                <a:sym typeface="Wingdings" panose="05000000000000000000" pitchFamily="2" charset="2"/>
              </a:rPr>
              <a:t> double (part 1)</a:t>
            </a:r>
            <a:endParaRPr lang="en-US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Variables of type double should not be assigned</a:t>
            </a:r>
            <a:br>
              <a:rPr lang="en-US" altLang="en-US"/>
            </a:br>
            <a:r>
              <a:rPr lang="en-US" altLang="en-US"/>
              <a:t>to variables of type int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 int int_variable;</a:t>
            </a:r>
            <a:br>
              <a:rPr lang="en-US" altLang="en-US"/>
            </a:br>
            <a:r>
              <a:rPr lang="en-US" altLang="en-US"/>
              <a:t> 		 double double_variable;</a:t>
            </a:r>
            <a:br>
              <a:rPr lang="en-US" altLang="en-US"/>
            </a:br>
            <a:r>
              <a:rPr lang="en-US" altLang="en-US"/>
              <a:t> 		 double_variable = 2.00;</a:t>
            </a:r>
            <a:br>
              <a:rPr lang="en-US" altLang="en-US"/>
            </a:br>
            <a:r>
              <a:rPr lang="en-US" altLang="en-US"/>
              <a:t> 		  int_variable = double_variable;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allowed, int_variable contains 2, not 2.00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C639647-FB58-4750-9B8D-6A25A70639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 </a:t>
            </a:r>
            <a:r>
              <a:rPr lang="en-US" altLang="en-US">
                <a:sym typeface="Wingdings" panose="05000000000000000000" pitchFamily="2" charset="2"/>
              </a:rPr>
              <a:t> double (part 2)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values can normally be stored in </a:t>
            </a:r>
            <a:br>
              <a:rPr lang="en-US" altLang="en-US"/>
            </a:br>
            <a:r>
              <a:rPr lang="en-US" altLang="en-US"/>
              <a:t>variables of type double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double double_variable;</a:t>
            </a:r>
            <a:br>
              <a:rPr lang="en-US" altLang="en-US"/>
            </a:br>
            <a:r>
              <a:rPr lang="en-US" altLang="en-US"/>
              <a:t> 		double_variable = 2;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double_variable will contain 2.0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1C393C1-67B7-4109-90CC-74EFA3E19A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</a:t>
            </a:r>
            <a:r>
              <a:rPr lang="en-US" altLang="en-US">
                <a:sym typeface="Wingdings" panose="05000000000000000000" pitchFamily="2" charset="2"/>
              </a:rPr>
              <a:t>  int</a:t>
            </a:r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following actions are possible but generally not </a:t>
            </a:r>
            <a:br>
              <a:rPr lang="en-US" altLang="en-US" sz="2400"/>
            </a:br>
            <a:r>
              <a:rPr lang="en-US" altLang="en-US" sz="2400"/>
              <a:t>recommended!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It is possible to store char values in integer</a:t>
            </a:r>
            <a:br>
              <a:rPr lang="en-US" altLang="en-US" sz="2400"/>
            </a:br>
            <a:r>
              <a:rPr lang="en-US" altLang="en-US" sz="2400"/>
              <a:t>variables</a:t>
            </a:r>
            <a:br>
              <a:rPr lang="en-US" altLang="en-US" sz="2400"/>
            </a:br>
            <a:r>
              <a:rPr lang="en-US" altLang="en-US" sz="2400"/>
              <a:t> 			int value = 'A';</a:t>
            </a:r>
            <a:br>
              <a:rPr lang="en-US" altLang="en-US" sz="2400"/>
            </a:br>
            <a:r>
              <a:rPr lang="en-US" altLang="en-US" sz="2400"/>
              <a:t>value will contain an integer representing 'A'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It is possible to store int values in char</a:t>
            </a:r>
            <a:br>
              <a:rPr lang="en-US" altLang="en-US" sz="2400"/>
            </a:br>
            <a:r>
              <a:rPr lang="en-US" altLang="en-US" sz="2400"/>
              <a:t>variables</a:t>
            </a:r>
            <a:br>
              <a:rPr lang="en-US" altLang="en-US" sz="2400"/>
            </a:br>
            <a:r>
              <a:rPr lang="en-US" altLang="en-US" sz="2400"/>
              <a:t> 			char letter = 65;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A011140-1CBF-4448-8ED7-B9B9313E0F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 </a:t>
            </a:r>
            <a:r>
              <a:rPr lang="en-US" altLang="en-US">
                <a:sym typeface="Wingdings" panose="05000000000000000000" pitchFamily="2" charset="2"/>
              </a:rPr>
              <a:t>  int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following actions are possible but generally</a:t>
            </a:r>
            <a:br>
              <a:rPr lang="en-US" altLang="en-US" sz="2400"/>
            </a:br>
            <a:r>
              <a:rPr lang="en-US" altLang="en-US" sz="2400"/>
              <a:t> not  recommended!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Values of type bool can be assigned to int </a:t>
            </a:r>
            <a:br>
              <a:rPr lang="en-US" altLang="en-US" sz="2400"/>
            </a:br>
            <a:r>
              <a:rPr lang="en-US" altLang="en-US" sz="240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True is stored as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False is stored as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Values of type int can be assigned to bool</a:t>
            </a:r>
            <a:br>
              <a:rPr lang="en-US" altLang="en-US" sz="2400"/>
            </a:br>
            <a:r>
              <a:rPr lang="en-US" altLang="en-US" sz="240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Any non-zero integer is stored as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Zero is stored as false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012AB95-A3E9-4939-B177-43D661099C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and Assignments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Variables are like small blackboards</a:t>
            </a:r>
          </a:p>
          <a:p>
            <a:pPr lvl="1" eaLnBrk="1" hangingPunct="1"/>
            <a:r>
              <a:rPr lang="en-US" altLang="en-US" sz="2400"/>
              <a:t>We can  write a number on them</a:t>
            </a:r>
          </a:p>
          <a:p>
            <a:pPr lvl="1" eaLnBrk="1" hangingPunct="1"/>
            <a:r>
              <a:rPr lang="en-US" altLang="en-US" sz="2400"/>
              <a:t>We can change the number</a:t>
            </a:r>
          </a:p>
          <a:p>
            <a:pPr lvl="1" eaLnBrk="1" hangingPunct="1"/>
            <a:r>
              <a:rPr lang="en-US" altLang="en-US" sz="2400"/>
              <a:t>We can erase the number</a:t>
            </a:r>
          </a:p>
          <a:p>
            <a:pPr eaLnBrk="1" hangingPunct="1"/>
            <a:r>
              <a:rPr lang="en-US" altLang="en-US" sz="2400"/>
              <a:t>C++ variables are names for memory locations</a:t>
            </a:r>
          </a:p>
          <a:p>
            <a:pPr lvl="1" eaLnBrk="1" hangingPunct="1"/>
            <a:r>
              <a:rPr lang="en-US" altLang="en-US" sz="2400"/>
              <a:t>We can  write a value in them</a:t>
            </a:r>
          </a:p>
          <a:p>
            <a:pPr lvl="1" eaLnBrk="1" hangingPunct="1"/>
            <a:r>
              <a:rPr lang="en-US" altLang="en-US" sz="2400"/>
              <a:t>We can change the value stored there</a:t>
            </a:r>
          </a:p>
          <a:p>
            <a:pPr lvl="1" eaLnBrk="1" hangingPunct="1"/>
            <a:r>
              <a:rPr lang="en-US" altLang="en-US" sz="2400"/>
              <a:t>We cannot erase the memory location</a:t>
            </a:r>
          </a:p>
          <a:p>
            <a:pPr lvl="2" eaLnBrk="1" hangingPunct="1"/>
            <a:r>
              <a:rPr lang="en-US" altLang="en-US" sz="2000"/>
              <a:t>Some value is always there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3A30C0F-F39F-4B8E-86E0-318C795D02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Arithmetic is performed with operators</a:t>
            </a:r>
          </a:p>
          <a:p>
            <a:pPr lvl="1" eaLnBrk="1" hangingPunct="1"/>
            <a:r>
              <a:rPr lang="en-US" altLang="en-US" sz="2400"/>
              <a:t>+  for addition</a:t>
            </a:r>
          </a:p>
          <a:p>
            <a:pPr lvl="1" eaLnBrk="1" hangingPunct="1"/>
            <a:r>
              <a:rPr lang="en-US" altLang="en-US" sz="2400"/>
              <a:t>-   for subtraction</a:t>
            </a:r>
          </a:p>
          <a:p>
            <a:pPr lvl="1" eaLnBrk="1" hangingPunct="1"/>
            <a:r>
              <a:rPr lang="en-US" altLang="en-US" sz="2400"/>
              <a:t>*  for multiplication</a:t>
            </a:r>
          </a:p>
          <a:p>
            <a:pPr lvl="1" eaLnBrk="1" hangingPunct="1"/>
            <a:r>
              <a:rPr lang="en-US" altLang="en-US" sz="2400"/>
              <a:t>/   for division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Example:  storing a product in the variable</a:t>
            </a:r>
            <a:br>
              <a:rPr lang="en-US" altLang="en-US" sz="2400"/>
            </a:br>
            <a:r>
              <a:rPr lang="en-US" altLang="en-US" sz="2400"/>
              <a:t>                  total_weight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total_weight  =  one_weight * number_of_bars;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3E537AA-A985-40FA-A364-AB6047122B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 of Operators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Arithmetic operators can be used with any </a:t>
            </a:r>
            <a:br>
              <a:rPr lang="en-US" altLang="en-US"/>
            </a:br>
            <a:r>
              <a:rPr lang="en-US" altLang="en-US"/>
              <a:t>numeric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 operand is a number or variable </a:t>
            </a:r>
            <a:br>
              <a:rPr lang="en-US" altLang="en-US"/>
            </a:br>
            <a:r>
              <a:rPr lang="en-US" altLang="en-US"/>
              <a:t>used by the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Result of an operator depends on the types </a:t>
            </a:r>
            <a:br>
              <a:rPr lang="en-US" altLang="en-US"/>
            </a:br>
            <a:r>
              <a:rPr lang="en-US" altLang="en-US"/>
              <a:t>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both operands are int, the result is 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one or both operands are double, the result is double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666601B-3B28-4B2F-9F52-6B3BA3F2AE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 of Doubles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Division with at least one operator of type double</a:t>
            </a:r>
            <a:br>
              <a:rPr lang="en-US" altLang="en-US" sz="2400"/>
            </a:br>
            <a:r>
              <a:rPr lang="en-US" altLang="en-US" sz="2400"/>
              <a:t>produces the expected results.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         double divisor, dividend, quotient;</a:t>
            </a:r>
            <a:br>
              <a:rPr lang="en-US" altLang="en-US" sz="2400"/>
            </a:br>
            <a:r>
              <a:rPr lang="en-US" altLang="en-US" sz="2400"/>
              <a:t>                  divisor = 3;</a:t>
            </a:r>
            <a:br>
              <a:rPr lang="en-US" altLang="en-US" sz="2400"/>
            </a:br>
            <a:r>
              <a:rPr lang="en-US" altLang="en-US" sz="2400"/>
              <a:t> 		   dividend = 5;</a:t>
            </a:r>
            <a:br>
              <a:rPr lang="en-US" altLang="en-US" sz="2400"/>
            </a:br>
            <a:r>
              <a:rPr lang="en-US" altLang="en-US" sz="2400"/>
              <a:t>                  quotient = dividend / divisor;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quotient = 1.6666…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Result is the same if either dividend or divisor is </a:t>
            </a:r>
            <a:br>
              <a:rPr lang="en-US" altLang="en-US" sz="2400"/>
            </a:br>
            <a:r>
              <a:rPr lang="en-US" altLang="en-US" sz="2400"/>
              <a:t>of type int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2269A9F-1392-489A-A242-672A360215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 of Integers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Be careful with the division operator!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int / int produces an integer result</a:t>
            </a:r>
            <a:br>
              <a:rPr lang="en-US" altLang="en-US" sz="2400"/>
            </a:br>
            <a:r>
              <a:rPr lang="en-US" altLang="en-US" sz="2400"/>
              <a:t>  (true for variables or numeric constants)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	int dividend, divisor, quotient;</a:t>
            </a:r>
            <a:br>
              <a:rPr lang="en-US" altLang="en-US" sz="2400"/>
            </a:br>
            <a:r>
              <a:rPr lang="en-US" altLang="en-US" sz="2400"/>
              <a:t>             dividend = 5;</a:t>
            </a:r>
            <a:br>
              <a:rPr lang="en-US" altLang="en-US" sz="2400"/>
            </a:br>
            <a:r>
              <a:rPr lang="en-US" altLang="en-US" sz="2400"/>
              <a:t>             divisor = 3;</a:t>
            </a:r>
            <a:br>
              <a:rPr lang="en-US" altLang="en-US" sz="2400"/>
            </a:br>
            <a:r>
              <a:rPr lang="en-US" altLang="en-US" sz="2400"/>
              <a:t>      	quotient = dividend / divisor;</a:t>
            </a:r>
            <a:br>
              <a:rPr lang="en-US" altLang="en-US" sz="2400"/>
            </a:br>
            <a:r>
              <a:rPr lang="en-US" altLang="en-US" sz="2400"/>
              <a:t>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value of quotient is 1, not 1.666…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Integer division does not round the result, the </a:t>
            </a:r>
            <a:br>
              <a:rPr lang="en-US" altLang="en-US" sz="2400"/>
            </a:br>
            <a:r>
              <a:rPr lang="en-US" altLang="en-US" sz="2400"/>
              <a:t>fractional part is discarded!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3FD8102-5156-4B81-8E02-35C6570641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Remainders</a:t>
            </a:r>
          </a:p>
        </p:txBody>
      </p:sp>
      <p:sp>
        <p:nvSpPr>
          <p:cNvPr id="1013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%  operator gives the remainder from integer</a:t>
            </a:r>
            <a:br>
              <a:rPr lang="en-US" altLang="en-US" sz="2400"/>
            </a:br>
            <a:r>
              <a:rPr lang="en-US" altLang="en-US" sz="2400"/>
              <a:t>     division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         int dividend, divisor, remainder;</a:t>
            </a:r>
            <a:br>
              <a:rPr lang="en-US" altLang="en-US" sz="2400"/>
            </a:br>
            <a:r>
              <a:rPr lang="en-US" altLang="en-US" sz="2400"/>
              <a:t>         dividend = 5;</a:t>
            </a:r>
            <a:br>
              <a:rPr lang="en-US" altLang="en-US" sz="2400"/>
            </a:br>
            <a:r>
              <a:rPr lang="en-US" altLang="en-US" sz="2400"/>
              <a:t>         divisor = 3;</a:t>
            </a:r>
            <a:br>
              <a:rPr lang="en-US" altLang="en-US" sz="2400"/>
            </a:br>
            <a:r>
              <a:rPr lang="en-US" altLang="en-US" sz="2400"/>
              <a:t>      	  remainder = dividend % divisor;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The value of remainder is 2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F48F598-6580-4DC3-94EB-42B88FF48D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2.6</a:t>
            </a:r>
          </a:p>
        </p:txBody>
      </p:sp>
      <p:pic>
        <p:nvPicPr>
          <p:cNvPr id="183302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286000"/>
            <a:ext cx="82200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05B8744-922D-4B1E-8109-E04E4D99D7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Expressions</a:t>
            </a:r>
          </a:p>
        </p:txBody>
      </p:sp>
      <p:sp>
        <p:nvSpPr>
          <p:cNvPr id="1034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Use spacing to make expressions readable</a:t>
            </a:r>
          </a:p>
          <a:p>
            <a:pPr lvl="1" eaLnBrk="1" hangingPunct="1"/>
            <a:r>
              <a:rPr lang="en-US" altLang="en-US" sz="2400"/>
              <a:t>Which is easier to read?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        x+y*z       or    x + y * z 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Precedence rules for operators are the same as </a:t>
            </a:r>
            <a:br>
              <a:rPr lang="en-US" altLang="en-US" sz="2400"/>
            </a:br>
            <a:r>
              <a:rPr lang="en-US" altLang="en-US" sz="2400"/>
              <a:t>used in your algebra classes</a:t>
            </a:r>
          </a:p>
          <a:p>
            <a:pPr eaLnBrk="1" hangingPunct="1"/>
            <a:r>
              <a:rPr lang="en-US" altLang="en-US" sz="2400"/>
              <a:t>Use parentheses to alter the order of operations</a:t>
            </a:r>
            <a:br>
              <a:rPr lang="en-US" altLang="en-US" sz="2400"/>
            </a:br>
            <a:r>
              <a:rPr lang="en-US" altLang="en-US" sz="2400"/>
              <a:t>  x + y * z     ( y is multiplied by z first)</a:t>
            </a:r>
            <a:br>
              <a:rPr lang="en-US" altLang="en-US" sz="2400"/>
            </a:br>
            <a:r>
              <a:rPr lang="en-US" altLang="en-US" sz="2400"/>
              <a:t> (x + y) * z   ( x and y are added first)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75BEAE1-DC9C-4838-A1A9-86309E9355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2.7</a:t>
            </a:r>
          </a:p>
        </p:txBody>
      </p:sp>
      <p:pic>
        <p:nvPicPr>
          <p:cNvPr id="185350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93113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B4E4BF8-E134-4C81-979B-C006178C7E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Shorthand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Some expressions occur so often that C++ </a:t>
            </a:r>
            <a:br>
              <a:rPr lang="en-US" altLang="en-US" sz="2400"/>
            </a:br>
            <a:r>
              <a:rPr lang="en-US" altLang="en-US" sz="2400"/>
              <a:t>contains to shorthand operators for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All arithmetic operators can be used this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+=   count = count + 2;    becomes</a:t>
            </a:r>
            <a:br>
              <a:rPr lang="en-US" altLang="en-US" sz="2400"/>
            </a:br>
            <a:r>
              <a:rPr lang="en-US" altLang="en-US" sz="2400"/>
              <a:t>        count += 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*=   bonus = bonus * 2;  becomes</a:t>
            </a:r>
            <a:br>
              <a:rPr lang="en-US" altLang="en-US" sz="2400"/>
            </a:br>
            <a:r>
              <a:rPr lang="en-US" altLang="en-US" sz="2400"/>
              <a:t>       bonus *= 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/=    time = time / rush_factor;  becomes</a:t>
            </a:r>
            <a:br>
              <a:rPr lang="en-US" altLang="en-US" sz="2400"/>
            </a:br>
            <a:r>
              <a:rPr lang="en-US" altLang="en-US" sz="2400"/>
              <a:t>        time /= rush_factor;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%=  remainder = remainder % (cnt1+ cnt2); becomes</a:t>
            </a:r>
            <a:br>
              <a:rPr lang="en-US" altLang="en-US" sz="2400"/>
            </a:br>
            <a:r>
              <a:rPr lang="en-US" altLang="en-US" sz="2400"/>
              <a:t>        remainder %= (cnt1 + cnt2);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7579532-7941-4E86-9D6B-A45DD10D3F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2.4</a:t>
            </a:r>
          </a:p>
        </p:txBody>
      </p:sp>
      <p:sp>
        <p:nvSpPr>
          <p:cNvPr id="5325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Simple Flow of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5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013"/>
            <a:ext cx="45339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7013"/>
            <a:ext cx="40386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2.1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563FCE7-7933-4DE8-9015-B7853AE4A8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Flow of Control</a:t>
            </a:r>
          </a:p>
        </p:txBody>
      </p:sp>
      <p:sp>
        <p:nvSpPr>
          <p:cNvPr id="1095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Flow of control</a:t>
            </a:r>
          </a:p>
          <a:p>
            <a:pPr lvl="1" eaLnBrk="1" hangingPunct="1"/>
            <a:r>
              <a:rPr lang="en-US" altLang="en-US"/>
              <a:t>The order in which statements are executed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Branch</a:t>
            </a:r>
          </a:p>
          <a:p>
            <a:pPr lvl="1" eaLnBrk="1" hangingPunct="1"/>
            <a:r>
              <a:rPr lang="en-US" altLang="en-US"/>
              <a:t>Lets program choose between two alternatives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5B18995-4079-4D38-A9A4-667566C70A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Example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calculate hourly wages there are two choices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Regular time ( up to 40 hours)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gross_pay  =  rate * hours;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Overtime ( over 40 hours)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gross_pay  =  rate * 40 + 1.5 * rate * (hours - 40);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program must choose which of these </a:t>
            </a:r>
            <a:br>
              <a:rPr lang="en-US" altLang="en-US"/>
            </a:br>
            <a:r>
              <a:rPr lang="en-US" altLang="en-US"/>
              <a:t>expressions to use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9AD81E6-62F7-4560-A6EC-61AED0BD4C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the Branch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Decide if (hours &gt;40) is true</a:t>
            </a:r>
          </a:p>
          <a:p>
            <a:pPr lvl="1" eaLnBrk="1" hangingPunct="1"/>
            <a:r>
              <a:rPr lang="en-US" altLang="en-US"/>
              <a:t>If it is true, then use </a:t>
            </a:r>
            <a:br>
              <a:rPr lang="en-US" altLang="en-US"/>
            </a:br>
            <a:r>
              <a:rPr lang="en-US" altLang="en-US"/>
              <a:t>    gross_pay  =  rate * 40 + 1.5 * rate * (hours - 40);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If it is not true, then use</a:t>
            </a:r>
            <a:br>
              <a:rPr lang="en-US" altLang="en-US"/>
            </a:br>
            <a:r>
              <a:rPr lang="en-US" altLang="en-US"/>
              <a:t>     gross_pay = rate * hours;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A501AFC-174B-4B4F-965E-5A909FE0BB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the Branch</a:t>
            </a:r>
          </a:p>
        </p:txBody>
      </p:sp>
      <p:sp>
        <p:nvSpPr>
          <p:cNvPr id="115715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99488" cy="4572000"/>
          </a:xfrm>
        </p:spPr>
        <p:txBody>
          <a:bodyPr/>
          <a:lstStyle/>
          <a:p>
            <a:pPr eaLnBrk="1" hangingPunct="1"/>
            <a:r>
              <a:rPr lang="en-US" altLang="en-US"/>
              <a:t>if-else statement is used in C++ to perform a </a:t>
            </a:r>
            <a:br>
              <a:rPr lang="en-US" altLang="en-US"/>
            </a:br>
            <a:r>
              <a:rPr lang="en-US" altLang="en-US"/>
              <a:t>branch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if (hours &gt; 40)</a:t>
            </a:r>
            <a:br>
              <a:rPr lang="en-US" altLang="en-US"/>
            </a:br>
            <a:r>
              <a:rPr lang="en-US" altLang="en-US"/>
              <a:t>gross_pay  =  rate * 40 + 1.5 * rate * (hours - 40);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else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   gross_pay = rate * hours;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F0E525E-AA2E-4E9F-B90A-08EFCEEABD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9" name="Picture 4" descr="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950"/>
            <a:ext cx="3352800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4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7013"/>
            <a:ext cx="4267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2.8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7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59BE6DB-E00D-4BF7-981C-3F0A3521BF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2.9</a:t>
            </a:r>
          </a:p>
        </p:txBody>
      </p:sp>
      <p:pic>
        <p:nvPicPr>
          <p:cNvPr id="189446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476375"/>
            <a:ext cx="3921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BCB5216-9133-40A6-9E29-1C5E7AE9C1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</a:t>
            </a:r>
          </a:p>
        </p:txBody>
      </p:sp>
      <p:sp>
        <p:nvSpPr>
          <p:cNvPr id="1177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Boolean expressions are expressions that are </a:t>
            </a:r>
            <a:br>
              <a:rPr lang="en-US" altLang="en-US" sz="2400"/>
            </a:br>
            <a:r>
              <a:rPr lang="en-US" altLang="en-US" sz="2400"/>
              <a:t>either true or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comparison operators such as '&gt;' (greater than) </a:t>
            </a:r>
            <a:br>
              <a:rPr lang="en-US" altLang="en-US" sz="2400"/>
            </a:br>
            <a:r>
              <a:rPr lang="en-US" altLang="en-US" sz="2400"/>
              <a:t>are used to compare variables and/or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(hours &gt; 40)   Including the parentheses, is the </a:t>
            </a:r>
            <a:br>
              <a:rPr lang="en-US" altLang="en-US" sz="2400"/>
            </a:br>
            <a:r>
              <a:rPr lang="en-US" altLang="en-US" sz="2400"/>
              <a:t>boolean expression from the wages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few of the comparison operators that use two</a:t>
            </a:r>
            <a:br>
              <a:rPr lang="en-US" altLang="en-US" sz="2400"/>
            </a:br>
            <a:r>
              <a:rPr lang="en-US" altLang="en-US" sz="2400"/>
              <a:t> symbols (No spaces allowed between the symbols!)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&gt;=    greater than or equal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!=     not equal or inequality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= =   equal or equivalent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0BFE76A-B575-4955-9D42-DD5E6C2230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2.10</a:t>
            </a:r>
          </a:p>
        </p:txBody>
      </p:sp>
      <p:pic>
        <p:nvPicPr>
          <p:cNvPr id="191494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00200"/>
            <a:ext cx="673735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1655189F-6677-47BF-8367-958A36BE67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if-else Flow Control (1)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(boolean expression)</a:t>
            </a:r>
            <a:br>
              <a:rPr lang="en-US" altLang="en-US"/>
            </a:br>
            <a:r>
              <a:rPr lang="en-US" altLang="en-US"/>
              <a:t>     true statement</a:t>
            </a:r>
            <a:br>
              <a:rPr lang="en-US" altLang="en-US"/>
            </a:br>
            <a:r>
              <a:rPr lang="en-US" altLang="en-US"/>
              <a:t>else</a:t>
            </a:r>
            <a:br>
              <a:rPr lang="en-US" altLang="en-US"/>
            </a:br>
            <a:r>
              <a:rPr lang="en-US" altLang="en-US"/>
              <a:t>     false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the boolean expression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the true statement is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the boolean expression is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the false statement is executed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265B316-213D-4A54-BBBA-B8FA544765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if-else  Flow Control (2)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if (boolean expression)</a:t>
            </a:r>
            <a:br>
              <a:rPr lang="en-US" altLang="en-US" sz="2400"/>
            </a:br>
            <a:r>
              <a:rPr lang="en-US" altLang="en-US" sz="2400"/>
              <a:t>     {</a:t>
            </a:r>
            <a:br>
              <a:rPr lang="en-US" altLang="en-US" sz="2400"/>
            </a:br>
            <a:r>
              <a:rPr lang="en-US" altLang="en-US" sz="2400"/>
              <a:t>              true statements</a:t>
            </a:r>
            <a:br>
              <a:rPr lang="en-US" altLang="en-US" sz="2400"/>
            </a:br>
            <a:r>
              <a:rPr lang="en-US" altLang="en-US" sz="2400"/>
              <a:t>      }</a:t>
            </a:r>
            <a:br>
              <a:rPr lang="en-US" altLang="en-US" sz="2400"/>
            </a:br>
            <a:r>
              <a:rPr lang="en-US" altLang="en-US" sz="2400"/>
              <a:t>else</a:t>
            </a:r>
            <a:br>
              <a:rPr lang="en-US" altLang="en-US" sz="2400"/>
            </a:br>
            <a:r>
              <a:rPr lang="en-US" altLang="en-US" sz="2400"/>
              <a:t>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           false statements</a:t>
            </a:r>
            <a:br>
              <a:rPr lang="en-US" altLang="en-US" sz="2400"/>
            </a:br>
            <a:r>
              <a:rPr lang="en-US" altLang="en-US" sz="2400"/>
              <a:t>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When the boolean expression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Only the true statements enclosed in { } are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When the boolean expression is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Only the false statements enclosed in { } are executed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50CF6EE-EAD2-4E4D-A83F-FF9EE3E104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2.1</a:t>
            </a:r>
            <a:br>
              <a:rPr lang="en-US" altLang="en-US"/>
            </a:br>
            <a:r>
              <a:rPr lang="en-US" altLang="en-US"/>
              <a:t>(2 /2)</a:t>
            </a:r>
          </a:p>
        </p:txBody>
      </p:sp>
      <p:pic>
        <p:nvPicPr>
          <p:cNvPr id="173062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524000"/>
            <a:ext cx="5681663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9577B91-D53F-46A5-B638-F8E34797402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Boolean expressions can be combined into</a:t>
            </a:r>
            <a:br>
              <a:rPr lang="en-US" altLang="en-US" sz="2400"/>
            </a:br>
            <a:r>
              <a:rPr lang="en-US" altLang="en-US" sz="2400"/>
              <a:t>more complex expressions with</a:t>
            </a:r>
          </a:p>
          <a:p>
            <a:pPr lvl="1" eaLnBrk="1" hangingPunct="1"/>
            <a:r>
              <a:rPr lang="en-US" altLang="en-US" sz="2400"/>
              <a:t>&amp;&amp;   -- The AND operator</a:t>
            </a:r>
          </a:p>
          <a:p>
            <a:pPr lvl="2" eaLnBrk="1" hangingPunct="1"/>
            <a:r>
              <a:rPr lang="en-US" altLang="en-US" sz="2000"/>
              <a:t>True if both expressions are true</a:t>
            </a:r>
          </a:p>
          <a:p>
            <a:pPr eaLnBrk="1" hangingPunct="1"/>
            <a:r>
              <a:rPr lang="en-US" altLang="en-US" sz="2400"/>
              <a:t>Syntax:   (Comparison_1) &amp;&amp; (Comparison_2)</a:t>
            </a:r>
          </a:p>
          <a:p>
            <a:pPr eaLnBrk="1" hangingPunct="1"/>
            <a:r>
              <a:rPr lang="en-US" altLang="en-US" sz="2400"/>
              <a:t>Example:   if ( (2 &lt; x) &amp;&amp; (x &lt; 7) )</a:t>
            </a:r>
          </a:p>
          <a:p>
            <a:pPr lvl="1" eaLnBrk="1" hangingPunct="1"/>
            <a:r>
              <a:rPr lang="en-US" altLang="en-US" sz="2400"/>
              <a:t>True only if  x is between 2 and 7</a:t>
            </a:r>
          </a:p>
          <a:p>
            <a:pPr lvl="1" eaLnBrk="1" hangingPunct="1"/>
            <a:r>
              <a:rPr lang="en-US" altLang="en-US" sz="2400"/>
              <a:t>Inside parentheses are optional but enhance meaning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63EA7A3-0942-4008-8D5F-3E01ADA23B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| |  --  The OR operator  (no space!)</a:t>
            </a:r>
          </a:p>
          <a:p>
            <a:pPr lvl="1" eaLnBrk="1" hangingPunct="1"/>
            <a:r>
              <a:rPr lang="en-US" altLang="en-US" sz="2400"/>
              <a:t>True if either or both expressions are true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Syntax:    (Comparison_1) | | (Comparison_2)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Example:  if ( ( x = = 1)  | | ( x = = y) )</a:t>
            </a:r>
          </a:p>
          <a:p>
            <a:pPr lvl="1" eaLnBrk="1" hangingPunct="1"/>
            <a:r>
              <a:rPr lang="en-US" altLang="en-US" sz="2400"/>
              <a:t>True if x contains 1</a:t>
            </a:r>
          </a:p>
          <a:p>
            <a:pPr lvl="1" eaLnBrk="1" hangingPunct="1"/>
            <a:r>
              <a:rPr lang="en-US" altLang="en-US" sz="2400"/>
              <a:t>True if x contains the same value as y</a:t>
            </a:r>
          </a:p>
          <a:p>
            <a:pPr lvl="1" eaLnBrk="1" hangingPunct="1"/>
            <a:r>
              <a:rPr lang="en-US" altLang="en-US" sz="2400"/>
              <a:t>True if both comparisons are true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B4B742C-383D-429D-ABBE-8E73BAF2E7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!  -- negates any boolean expression</a:t>
            </a:r>
          </a:p>
          <a:p>
            <a:pPr lvl="1" eaLnBrk="1" hangingPunct="1"/>
            <a:r>
              <a:rPr lang="en-US" altLang="en-US"/>
              <a:t>!( x &lt; y)</a:t>
            </a:r>
          </a:p>
          <a:p>
            <a:pPr lvl="2" eaLnBrk="1" hangingPunct="1"/>
            <a:r>
              <a:rPr lang="en-US" altLang="en-US"/>
              <a:t>True if x is NOT less than y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!(x = = y)</a:t>
            </a:r>
          </a:p>
          <a:p>
            <a:pPr lvl="2" eaLnBrk="1" hangingPunct="1"/>
            <a:r>
              <a:rPr lang="en-US" altLang="en-US"/>
              <a:t>True if x is NOT equal to y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! Operator can make expressions difficult to </a:t>
            </a:r>
            <a:br>
              <a:rPr lang="en-US" altLang="en-US"/>
            </a:br>
            <a:r>
              <a:rPr lang="en-US" altLang="en-US"/>
              <a:t>understand…use only when appropriate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C103A24-F7D1-4423-8D42-20105164F80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Inequalities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 careful translating inequalities to C++</a:t>
            </a:r>
          </a:p>
          <a:p>
            <a:pPr eaLnBrk="1" hangingPunct="1"/>
            <a:r>
              <a:rPr lang="en-US" altLang="en-US"/>
              <a:t>if  x &lt; y &lt; z   translates as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		if ( ( x &lt; y )  &amp;&amp; ( y &lt; z ) )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				NOT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        if ( x &lt; y &lt; z )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0205340-C2A0-41EB-A0FB-410A85752CB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Pitfall: Using  =  or  ==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' = ' is the assignment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Used to assign values to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       x = 3;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'= = ' is the equality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Used to compare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       if ( x ==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compiler will accept this error:</a:t>
            </a:r>
            <a:br>
              <a:rPr lang="en-US" altLang="en-US" sz="2400"/>
            </a:br>
            <a:r>
              <a:rPr lang="en-US" altLang="en-US" sz="2400"/>
              <a:t>   		          if (x = 3)</a:t>
            </a:r>
            <a:br>
              <a:rPr lang="en-US" altLang="en-US" sz="2400"/>
            </a:br>
            <a:r>
              <a:rPr lang="en-US" altLang="en-US" sz="2400"/>
              <a:t>but stores 3 in x instead of comparing x and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Since the result is 3 (non-zero), the expression is true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D1F92AD-BA8D-4EDC-B0A2-4B1C939CD2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Statements</a:t>
            </a:r>
          </a:p>
        </p:txBody>
      </p:sp>
      <p:sp>
        <p:nvSpPr>
          <p:cNvPr id="1341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compound statement is more  than one </a:t>
            </a:r>
            <a:br>
              <a:rPr lang="en-US" altLang="en-US" sz="2400"/>
            </a:br>
            <a:r>
              <a:rPr lang="en-US" altLang="en-US" sz="2400"/>
              <a:t>statement enclosed in  { 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Branches of if-else statements often need to </a:t>
            </a:r>
            <a:br>
              <a:rPr lang="en-US" altLang="en-US" sz="2400"/>
            </a:br>
            <a:r>
              <a:rPr lang="en-US" altLang="en-US" sz="2400"/>
              <a:t>execute more that one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        if (boolean expression)</a:t>
            </a:r>
            <a:br>
              <a:rPr lang="en-US" altLang="en-US" sz="2400"/>
            </a:br>
            <a:r>
              <a:rPr lang="en-US" altLang="en-US" sz="2400"/>
              <a:t>                           {</a:t>
            </a:r>
            <a:br>
              <a:rPr lang="en-US" altLang="en-US" sz="2400"/>
            </a:br>
            <a:r>
              <a:rPr lang="en-US" altLang="en-US" sz="2400"/>
              <a:t>                                 true statements</a:t>
            </a:r>
            <a:br>
              <a:rPr lang="en-US" altLang="en-US" sz="2400"/>
            </a:br>
            <a:r>
              <a:rPr lang="en-US" altLang="en-US" sz="2400"/>
              <a:t>                           }</a:t>
            </a:r>
            <a:br>
              <a:rPr lang="en-US" altLang="en-US" sz="2400"/>
            </a:br>
            <a:r>
              <a:rPr lang="en-US" altLang="en-US" sz="2400"/>
              <a:t>                         else</a:t>
            </a:r>
            <a:br>
              <a:rPr lang="en-US" altLang="en-US" sz="2400"/>
            </a:br>
            <a:r>
              <a:rPr lang="en-US" altLang="en-US" sz="2400"/>
              <a:t>                      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                             false statements</a:t>
            </a:r>
            <a:br>
              <a:rPr lang="en-US" altLang="en-US" sz="2400"/>
            </a:br>
            <a:r>
              <a:rPr lang="en-US" altLang="en-US" sz="2400"/>
              <a:t>                            }</a:t>
            </a: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26AAE4-B631-4B67-BDFA-3F1145A38D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2.11</a:t>
            </a:r>
          </a:p>
        </p:txBody>
      </p:sp>
      <p:pic>
        <p:nvPicPr>
          <p:cNvPr id="193542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91400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13781E53-E02D-447D-857B-58E4C1F78C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Branches Conclusion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Write an if-else statement that outputs the word</a:t>
            </a:r>
            <a:br>
              <a:rPr lang="en-US" altLang="en-US" sz="2400"/>
            </a:br>
            <a:r>
              <a:rPr lang="en-US" altLang="en-US" sz="2400"/>
              <a:t>High if the value of the variable score is greater</a:t>
            </a:r>
            <a:br>
              <a:rPr lang="en-US" altLang="en-US" sz="2400"/>
            </a:br>
            <a:r>
              <a:rPr lang="en-US" altLang="en-US" sz="2400"/>
              <a:t>than 100 and Low if the value of score is at most</a:t>
            </a:r>
            <a:br>
              <a:rPr lang="en-US" altLang="en-US" sz="2400"/>
            </a:br>
            <a:r>
              <a:rPr lang="en-US" altLang="en-US" sz="2400"/>
              <a:t>100?  The variables are of type int.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Write an if-else statement that outputs the word </a:t>
            </a:r>
            <a:br>
              <a:rPr lang="en-US" altLang="en-US" sz="2400"/>
            </a:br>
            <a:r>
              <a:rPr lang="en-US" altLang="en-US" sz="2400"/>
              <a:t>Warning provided that either the value of the variable</a:t>
            </a:r>
            <a:br>
              <a:rPr lang="en-US" altLang="en-US" sz="2400"/>
            </a:br>
            <a:r>
              <a:rPr lang="en-US" altLang="en-US" sz="2400"/>
              <a:t>temperature is greater than or equal to 100, or the </a:t>
            </a:r>
            <a:br>
              <a:rPr lang="en-US" altLang="en-US" sz="2400"/>
            </a:br>
            <a:r>
              <a:rPr lang="en-US" altLang="en-US" sz="2400"/>
              <a:t>of the variable pressure is greater than or equal to </a:t>
            </a:r>
            <a:br>
              <a:rPr lang="en-US" altLang="en-US" sz="2400"/>
            </a:br>
            <a:r>
              <a:rPr lang="en-US" altLang="en-US" sz="2400"/>
              <a:t>200, or both.  Otherwise, the if_else sttement outputs</a:t>
            </a:r>
            <a:br>
              <a:rPr lang="en-US" altLang="en-US" sz="2400"/>
            </a:br>
            <a:r>
              <a:rPr lang="en-US" altLang="en-US" sz="2400"/>
              <a:t>the word OK.  The variables are of type int.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B11A363-E1A8-4D92-85A8-F8E6BA748F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Loops</a:t>
            </a:r>
          </a:p>
        </p:txBody>
      </p:sp>
      <p:sp>
        <p:nvSpPr>
          <p:cNvPr id="13824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When an action must be repeated, a loop is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C++ includes several ways to create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We start with the while-loop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        while (count_down &gt; 0)</a:t>
            </a:r>
            <a:br>
              <a:rPr lang="en-US" altLang="en-US" sz="2400"/>
            </a:br>
            <a:r>
              <a:rPr lang="en-US" altLang="en-US" sz="2400"/>
              <a:t>                            {</a:t>
            </a:r>
            <a:br>
              <a:rPr lang="en-US" altLang="en-US" sz="2400"/>
            </a:br>
            <a:r>
              <a:rPr lang="en-US" altLang="en-US" sz="2400"/>
              <a:t>                                 cout &lt;&lt; "Hello ";</a:t>
            </a:r>
            <a:br>
              <a:rPr lang="en-US" altLang="en-US" sz="2400"/>
            </a:br>
            <a:r>
              <a:rPr lang="en-US" altLang="en-US" sz="2400"/>
              <a:t>                                  count_down  -= 1;</a:t>
            </a:r>
            <a:br>
              <a:rPr lang="en-US" altLang="en-US" sz="2400"/>
            </a:br>
            <a:r>
              <a:rPr lang="en-US" altLang="en-US" sz="2400"/>
              <a:t>                             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Output:        Hello Hello Hello </a:t>
            </a:r>
            <a:br>
              <a:rPr lang="en-US" altLang="en-US" sz="2400"/>
            </a:br>
            <a:r>
              <a:rPr lang="en-US" altLang="en-US" sz="2400"/>
              <a:t>when count_down starts at 3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6925671-B37C-4042-9667-69B0271E55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91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03200"/>
            <a:ext cx="4806950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6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7013"/>
            <a:ext cx="2743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2.12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5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68220C4-5CE9-4A80-A4A7-BD716EF081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Variables names are called identifiers</a:t>
            </a:r>
          </a:p>
          <a:p>
            <a:pPr eaLnBrk="1" hangingPunct="1"/>
            <a:r>
              <a:rPr lang="en-US" altLang="en-US" sz="2400"/>
              <a:t>Choosing variable names</a:t>
            </a:r>
          </a:p>
          <a:p>
            <a:pPr lvl="1" eaLnBrk="1" hangingPunct="1"/>
            <a:r>
              <a:rPr lang="en-US" altLang="en-US" sz="2400"/>
              <a:t>Use meaningful names that represent data to</a:t>
            </a:r>
            <a:br>
              <a:rPr lang="en-US" altLang="en-US" sz="2400"/>
            </a:br>
            <a:r>
              <a:rPr lang="en-US" altLang="en-US" sz="2400"/>
              <a:t> be stored</a:t>
            </a:r>
          </a:p>
          <a:p>
            <a:pPr lvl="1" eaLnBrk="1" hangingPunct="1"/>
            <a:r>
              <a:rPr lang="en-US" altLang="en-US" sz="2400"/>
              <a:t>First character must be </a:t>
            </a:r>
          </a:p>
          <a:p>
            <a:pPr lvl="2" eaLnBrk="1" hangingPunct="1"/>
            <a:r>
              <a:rPr lang="en-US" altLang="en-US" sz="2000"/>
              <a:t>a letter</a:t>
            </a:r>
          </a:p>
          <a:p>
            <a:pPr lvl="2" eaLnBrk="1" hangingPunct="1"/>
            <a:r>
              <a:rPr lang="en-US" altLang="en-US" sz="2000"/>
              <a:t>the underscore character</a:t>
            </a:r>
          </a:p>
          <a:p>
            <a:pPr lvl="1" eaLnBrk="1" hangingPunct="1"/>
            <a:r>
              <a:rPr lang="en-US" altLang="en-US" sz="2400"/>
              <a:t>Remaining characters must be</a:t>
            </a:r>
          </a:p>
          <a:p>
            <a:pPr lvl="2" eaLnBrk="1" hangingPunct="1"/>
            <a:r>
              <a:rPr lang="en-US" altLang="en-US" sz="2000"/>
              <a:t>letters</a:t>
            </a:r>
          </a:p>
          <a:p>
            <a:pPr lvl="2" eaLnBrk="1" hangingPunct="1"/>
            <a:r>
              <a:rPr lang="en-US" altLang="en-US" sz="2000"/>
              <a:t>numbers</a:t>
            </a:r>
          </a:p>
          <a:p>
            <a:pPr lvl="2" eaLnBrk="1" hangingPunct="1"/>
            <a:r>
              <a:rPr lang="en-US" altLang="en-US" sz="2000"/>
              <a:t>underscore character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E26FB47-D947-4F7E-9376-ACD17D8072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 Loop Operation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First, the boolean expression is evaluated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false, the program skips to the line following the </a:t>
            </a:r>
            <a:br>
              <a:rPr lang="en-US" altLang="en-US" sz="2400"/>
            </a:br>
            <a:r>
              <a:rPr lang="en-US" altLang="en-US" sz="2400"/>
              <a:t>while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true, the body of the loop is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During execution, some item from the boolean expression</a:t>
            </a:r>
            <a:br>
              <a:rPr lang="en-US" altLang="en-US" sz="2000"/>
            </a:br>
            <a:r>
              <a:rPr lang="en-US" altLang="en-US" sz="2000"/>
              <a:t>is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After executing the loop body, the boolean </a:t>
            </a:r>
            <a:br>
              <a:rPr lang="en-US" altLang="en-US" sz="2400"/>
            </a:br>
            <a:r>
              <a:rPr lang="en-US" altLang="en-US" sz="2400"/>
              <a:t>expression is checked again repeating the process</a:t>
            </a:r>
            <a:br>
              <a:rPr lang="en-US" altLang="en-US" sz="2400"/>
            </a:br>
            <a:r>
              <a:rPr lang="en-US" altLang="en-US" sz="2400"/>
              <a:t>until the expression becomes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while loop might not execute at all if the </a:t>
            </a:r>
            <a:br>
              <a:rPr lang="en-US" altLang="en-US" sz="2400"/>
            </a:br>
            <a:r>
              <a:rPr lang="en-US" altLang="en-US" sz="2400"/>
              <a:t>boolean expression is false on the first check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B19A58C-5F3E-4FB6-BC5A-75CFCB3112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 Loop Syntax</a:t>
            </a:r>
          </a:p>
        </p:txBody>
      </p:sp>
      <p:sp>
        <p:nvSpPr>
          <p:cNvPr id="14233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 (boolean expression is true)</a:t>
            </a:r>
            <a:br>
              <a:rPr lang="en-US" altLang="en-US"/>
            </a:br>
            <a:r>
              <a:rPr lang="en-US" altLang="en-US"/>
              <a:t>      {</a:t>
            </a:r>
            <a:br>
              <a:rPr lang="en-US" altLang="en-US"/>
            </a:br>
            <a:r>
              <a:rPr lang="en-US" altLang="en-US"/>
              <a:t>              statements to repeat</a:t>
            </a:r>
            <a:br>
              <a:rPr lang="en-US" altLang="en-US"/>
            </a:br>
            <a:r>
              <a:rPr lang="en-US" altLang="en-US"/>
              <a:t>  	 }</a:t>
            </a:r>
          </a:p>
          <a:p>
            <a:pPr lvl="1" eaLnBrk="1" hangingPunct="1"/>
            <a:r>
              <a:rPr lang="en-US" altLang="en-US"/>
              <a:t>Semi-colons are used only to end the statements</a:t>
            </a:r>
            <a:br>
              <a:rPr lang="en-US" altLang="en-US"/>
            </a:br>
            <a:r>
              <a:rPr lang="en-US" altLang="en-US"/>
              <a:t>within the loop</a:t>
            </a:r>
          </a:p>
          <a:p>
            <a:pPr eaLnBrk="1" hangingPunct="1"/>
            <a:r>
              <a:rPr lang="en-US" altLang="en-US"/>
              <a:t>while (boolean expression is true)</a:t>
            </a:r>
            <a:br>
              <a:rPr lang="en-US" altLang="en-US"/>
            </a:br>
            <a:r>
              <a:rPr lang="en-US" altLang="en-US"/>
              <a:t>          statement to repeat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E3A6EA1-1AB3-4B76-ABFE-D51930C7DA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2.13</a:t>
            </a:r>
          </a:p>
        </p:txBody>
      </p:sp>
      <p:pic>
        <p:nvPicPr>
          <p:cNvPr id="197638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565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8184BD1-7A58-4292-A821-F51D7E95F5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do-while loop</a:t>
            </a:r>
          </a:p>
        </p:txBody>
      </p:sp>
      <p:sp>
        <p:nvSpPr>
          <p:cNvPr id="144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variation of the while loop.</a:t>
            </a:r>
          </a:p>
          <a:p>
            <a:pPr eaLnBrk="1" hangingPunct="1"/>
            <a:r>
              <a:rPr lang="en-US" altLang="en-US" sz="2400"/>
              <a:t>A do-while loop is always executed at least once</a:t>
            </a:r>
          </a:p>
          <a:p>
            <a:pPr lvl="1" eaLnBrk="1" hangingPunct="1"/>
            <a:r>
              <a:rPr lang="en-US" altLang="en-US" sz="2400"/>
              <a:t>The body of the loop is first executed</a:t>
            </a:r>
          </a:p>
          <a:p>
            <a:pPr lvl="1" eaLnBrk="1" hangingPunct="1"/>
            <a:r>
              <a:rPr lang="en-US" altLang="en-US" sz="2400"/>
              <a:t>The boolean expression is checked after the body</a:t>
            </a:r>
            <a:br>
              <a:rPr lang="en-US" altLang="en-US" sz="2400"/>
            </a:br>
            <a:r>
              <a:rPr lang="en-US" altLang="en-US" sz="2400"/>
              <a:t>has been executed</a:t>
            </a:r>
          </a:p>
          <a:p>
            <a:pPr eaLnBrk="1" hangingPunct="1"/>
            <a:r>
              <a:rPr lang="en-US" altLang="en-US" sz="2400"/>
              <a:t>Syntax:         do</a:t>
            </a:r>
            <a:br>
              <a:rPr lang="en-US" altLang="en-US" sz="2400"/>
            </a:br>
            <a:r>
              <a:rPr lang="en-US" altLang="en-US" sz="2400"/>
              <a:t>                      {</a:t>
            </a:r>
            <a:br>
              <a:rPr lang="en-US" altLang="en-US" sz="2400"/>
            </a:br>
            <a:r>
              <a:rPr lang="en-US" altLang="en-US" sz="2400"/>
              <a:t>                           statements to repeat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              }  while (boolean_expression);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F3ECFEB-CB3D-4079-8F9B-9F517EB870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2.14</a:t>
            </a:r>
          </a:p>
        </p:txBody>
      </p:sp>
      <p:pic>
        <p:nvPicPr>
          <p:cNvPr id="199686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566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9CE7EB0-0C21-4805-ABD1-8C6273F309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5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050"/>
            <a:ext cx="3644900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7013"/>
            <a:ext cx="2743200" cy="992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Display 2.15</a:t>
            </a:r>
          </a:p>
        </p:txBody>
      </p:sp>
      <p:sp>
        <p:nvSpPr>
          <p:cNvPr id="2017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5714DBB-4641-4A49-B759-4CD01EF2FB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Increment/Decrement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Unary operators require only one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+  in front of a number such as  +5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-   in front of a number such as -5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++    increment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Adds 1 to the value of a variable</a:t>
            </a:r>
            <a:br>
              <a:rPr lang="en-US" altLang="en-US" sz="2400"/>
            </a:br>
            <a:r>
              <a:rPr lang="en-US" altLang="en-US" sz="2400"/>
              <a:t>                              x ++;         </a:t>
            </a:r>
            <a:br>
              <a:rPr lang="en-US" altLang="en-US" sz="2400"/>
            </a:br>
            <a:r>
              <a:rPr lang="en-US" altLang="en-US" sz="2400"/>
              <a:t>is equivalent to      x = x + 1;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--     decrement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Subtracts 1 from the value of a variable</a:t>
            </a:r>
            <a:br>
              <a:rPr lang="en-US" altLang="en-US" sz="2400"/>
            </a:br>
            <a:r>
              <a:rPr lang="en-US" altLang="en-US" sz="2400"/>
              <a:t>                               x --;</a:t>
            </a:r>
            <a:br>
              <a:rPr lang="en-US" altLang="en-US" sz="2400"/>
            </a:br>
            <a:r>
              <a:rPr lang="en-US" altLang="en-US" sz="2400"/>
              <a:t>is equivalent to       x = x – 1;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4AD201-6E85-4791-96AE-4EC02DFD1A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Program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Bank charge card balance of $50</a:t>
            </a:r>
          </a:p>
          <a:p>
            <a:pPr eaLnBrk="1" hangingPunct="1"/>
            <a:r>
              <a:rPr lang="en-US" altLang="en-US" sz="2400"/>
              <a:t>2% per month interest</a:t>
            </a:r>
          </a:p>
          <a:p>
            <a:pPr eaLnBrk="1" hangingPunct="1"/>
            <a:r>
              <a:rPr lang="en-US" altLang="en-US" sz="2400"/>
              <a:t>How many months without payments before</a:t>
            </a:r>
            <a:br>
              <a:rPr lang="en-US" altLang="en-US" sz="2400"/>
            </a:br>
            <a:r>
              <a:rPr lang="en-US" altLang="en-US" sz="2400"/>
              <a:t>your balance exceeds $100</a:t>
            </a:r>
          </a:p>
          <a:p>
            <a:pPr eaLnBrk="1" hangingPunct="1"/>
            <a:r>
              <a:rPr lang="en-US" altLang="en-US" sz="2400"/>
              <a:t>After 1 month:  	$50 + 2% of $50 = $51</a:t>
            </a:r>
          </a:p>
          <a:p>
            <a:pPr eaLnBrk="1" hangingPunct="1"/>
            <a:r>
              <a:rPr lang="en-US" altLang="en-US" sz="2400"/>
              <a:t>After 2 months:  	$51 + 2% of $51 = $52.02</a:t>
            </a:r>
          </a:p>
          <a:p>
            <a:pPr eaLnBrk="1" hangingPunct="1"/>
            <a:r>
              <a:rPr lang="en-US" altLang="en-US" sz="2400"/>
              <a:t>After 3 months: 	$52.02 + 2% of $52.02 …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453F203-DFA7-4A00-AC7E-A7D856FB36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3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338"/>
            <a:ext cx="4533900" cy="62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7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7013"/>
            <a:ext cx="28194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2.16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3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9789103-AE7A-4DA9-B286-0D1B52887B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Loops that never stop are infinite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loop body should contain a line that will</a:t>
            </a:r>
            <a:br>
              <a:rPr lang="en-US" altLang="en-US" sz="2400"/>
            </a:br>
            <a:r>
              <a:rPr lang="en-US" altLang="en-US" sz="2400"/>
              <a:t>eventually cause the boolean expression to </a:t>
            </a:r>
            <a:br>
              <a:rPr lang="en-US" altLang="en-US" sz="2400"/>
            </a:br>
            <a:r>
              <a:rPr lang="en-US" altLang="en-US" sz="2400"/>
              <a:t>become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 Print the odd numbers less than 12</a:t>
            </a:r>
            <a:br>
              <a:rPr lang="en-US" altLang="en-US" sz="2400"/>
            </a:br>
            <a:r>
              <a:rPr lang="en-US" altLang="en-US" sz="2400"/>
              <a:t>             x = 1;</a:t>
            </a:r>
            <a:br>
              <a:rPr lang="en-US" altLang="en-US" sz="2400"/>
            </a:br>
            <a:r>
              <a:rPr lang="en-US" altLang="en-US" sz="2400"/>
              <a:t>             while (x != 12)</a:t>
            </a:r>
            <a:br>
              <a:rPr lang="en-US" altLang="en-US" sz="2400"/>
            </a:br>
            <a:r>
              <a:rPr lang="en-US" altLang="en-US" sz="2400"/>
              <a:t>                   { </a:t>
            </a:r>
            <a:br>
              <a:rPr lang="en-US" altLang="en-US" sz="2400"/>
            </a:br>
            <a:r>
              <a:rPr lang="en-US" altLang="en-US" sz="2400"/>
              <a:t>                       cout &lt;&lt; x &lt;&lt; endl;</a:t>
            </a:r>
            <a:br>
              <a:rPr lang="en-US" altLang="en-US" sz="2400"/>
            </a:br>
            <a:r>
              <a:rPr lang="en-US" altLang="en-US" sz="2400"/>
              <a:t>                       x = x + 2;</a:t>
            </a:r>
            <a:br>
              <a:rPr lang="en-US" altLang="en-US" sz="2400"/>
            </a:br>
            <a:r>
              <a:rPr lang="en-US" altLang="en-US" sz="2400"/>
              <a:t>              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Better to use  this comparison:  while ( x &lt; 12)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FEAA8B0-9124-4FD6-AAAF-B85F67359B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Keywords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Keywords (also called reserved words)</a:t>
            </a:r>
          </a:p>
          <a:p>
            <a:pPr lvl="1" eaLnBrk="1" hangingPunct="1"/>
            <a:r>
              <a:rPr lang="en-US" altLang="en-US"/>
              <a:t>Are used by the C++ language </a:t>
            </a:r>
          </a:p>
          <a:p>
            <a:pPr lvl="1" eaLnBrk="1" hangingPunct="1"/>
            <a:r>
              <a:rPr lang="en-US" altLang="en-US"/>
              <a:t>Must be used as they are defined in </a:t>
            </a:r>
            <a:br>
              <a:rPr lang="en-US" altLang="en-US"/>
            </a:br>
            <a:r>
              <a:rPr lang="en-US" altLang="en-US"/>
              <a:t>the programming language</a:t>
            </a:r>
          </a:p>
          <a:p>
            <a:pPr lvl="1" eaLnBrk="1" hangingPunct="1"/>
            <a:r>
              <a:rPr lang="en-US" altLang="en-US"/>
              <a:t>Cannot be used as identifiers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DA546A2-017D-41C3-94D0-8CA6173EB2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2.4 Conclusion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Show the output of this code if x is of type int?</a:t>
            </a:r>
            <a:br>
              <a:rPr lang="en-US" altLang="en-US"/>
            </a:br>
            <a:r>
              <a:rPr lang="en-US" altLang="en-US"/>
              <a:t>x = 10;</a:t>
            </a:r>
            <a:br>
              <a:rPr lang="en-US" altLang="en-US"/>
            </a:br>
            <a:r>
              <a:rPr lang="en-US" altLang="en-US"/>
              <a:t>while ( x &gt; 0)</a:t>
            </a:r>
            <a:br>
              <a:rPr lang="en-US" altLang="en-US"/>
            </a:br>
            <a:r>
              <a:rPr lang="en-US" altLang="en-US"/>
              <a:t>   {</a:t>
            </a:r>
            <a:br>
              <a:rPr lang="en-US" altLang="en-US"/>
            </a:br>
            <a:r>
              <a:rPr lang="en-US" altLang="en-US"/>
              <a:t>          cout &lt;&lt; x &lt;&lt; endl;</a:t>
            </a:r>
            <a:br>
              <a:rPr lang="en-US" altLang="en-US"/>
            </a:br>
            <a:r>
              <a:rPr lang="en-US" altLang="en-US"/>
              <a:t>          x = x – 3;</a:t>
            </a:r>
            <a:br>
              <a:rPr lang="en-US" altLang="en-US"/>
            </a:br>
            <a:r>
              <a:rPr lang="en-US" altLang="en-US"/>
              <a:t>     }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Show the output of the previous code using the </a:t>
            </a:r>
            <a:br>
              <a:rPr lang="en-US" altLang="en-US"/>
            </a:br>
            <a:r>
              <a:rPr lang="en-US" altLang="en-US"/>
              <a:t>comparison x &lt; 0 instead of x &gt; 0?    </a:t>
            </a: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1E386F1-2DF6-4C64-A7CD-FD8DBFEF78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2.5</a:t>
            </a:r>
          </a:p>
        </p:txBody>
      </p:sp>
      <p:sp>
        <p:nvSpPr>
          <p:cNvPr id="768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Program Style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Style</a:t>
            </a:r>
          </a:p>
        </p:txBody>
      </p:sp>
      <p:sp>
        <p:nvSpPr>
          <p:cNvPr id="156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program written with attention to style</a:t>
            </a:r>
          </a:p>
          <a:p>
            <a:pPr lvl="1" eaLnBrk="1" hangingPunct="1"/>
            <a:r>
              <a:rPr lang="en-US" altLang="en-US"/>
              <a:t> is easier to read</a:t>
            </a:r>
          </a:p>
          <a:p>
            <a:pPr lvl="1" eaLnBrk="1" hangingPunct="1"/>
            <a:r>
              <a:rPr lang="en-US" altLang="en-US"/>
              <a:t> easier to correct</a:t>
            </a:r>
          </a:p>
          <a:p>
            <a:pPr lvl="1" eaLnBrk="1" hangingPunct="1"/>
            <a:r>
              <a:rPr lang="en-US" altLang="en-US"/>
              <a:t> easier to change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BA5F069-B780-45F5-9FFC-64AAA68FCC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Style - Indenting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Items considered a group should look like a</a:t>
            </a:r>
            <a:br>
              <a:rPr lang="en-US" altLang="en-US" sz="2400"/>
            </a:br>
            <a:r>
              <a:rPr lang="en-US" altLang="en-US" sz="2400"/>
              <a:t>group</a:t>
            </a:r>
          </a:p>
          <a:p>
            <a:pPr lvl="1" eaLnBrk="1" hangingPunct="1"/>
            <a:r>
              <a:rPr lang="en-US" altLang="en-US" sz="2400"/>
              <a:t>Skip lines between logical groups of statements</a:t>
            </a:r>
          </a:p>
          <a:p>
            <a:pPr lvl="1" eaLnBrk="1" hangingPunct="1"/>
            <a:r>
              <a:rPr lang="en-US" altLang="en-US" sz="2400"/>
              <a:t>Indent statements within statements </a:t>
            </a:r>
            <a:br>
              <a:rPr lang="en-US" altLang="en-US" sz="2400"/>
            </a:br>
            <a:r>
              <a:rPr lang="en-US" altLang="en-US" sz="2400"/>
              <a:t>              if (x = = 0)</a:t>
            </a:r>
            <a:br>
              <a:rPr lang="en-US" altLang="en-US" sz="2400"/>
            </a:br>
            <a:r>
              <a:rPr lang="en-US" altLang="en-US" sz="2400"/>
              <a:t>                  statement;              </a:t>
            </a:r>
          </a:p>
          <a:p>
            <a:pPr eaLnBrk="1" hangingPunct="1"/>
            <a:r>
              <a:rPr lang="en-US" altLang="en-US" sz="2400"/>
              <a:t>Braces {} create groups</a:t>
            </a:r>
          </a:p>
          <a:p>
            <a:pPr lvl="1" eaLnBrk="1" hangingPunct="1"/>
            <a:r>
              <a:rPr lang="en-US" altLang="en-US" sz="2400"/>
              <a:t>Indent within braces to make the group clear</a:t>
            </a:r>
          </a:p>
          <a:p>
            <a:pPr lvl="1" eaLnBrk="1" hangingPunct="1"/>
            <a:r>
              <a:rPr lang="en-US" altLang="en-US" sz="2400"/>
              <a:t>Braces placed on separate lines are easier to locate</a:t>
            </a: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B3EFE24-A73E-4B68-89D4-636E47D49A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Style - Comments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//  is the symbol for a single line comment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Comments are explanatory notes for the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 text on the line following // is ignored by the </a:t>
            </a:r>
            <a:br>
              <a:rPr lang="en-US" altLang="en-US" sz="2400"/>
            </a:br>
            <a:r>
              <a:rPr lang="en-US" altLang="en-US" sz="2400"/>
              <a:t>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      //calculate regular wages</a:t>
            </a:r>
            <a:br>
              <a:rPr lang="en-US" altLang="en-US" sz="2400"/>
            </a:br>
            <a:r>
              <a:rPr lang="en-US" altLang="en-US" sz="2400"/>
              <a:t>                     gross_pay = rate * hours;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/*   and  */ enclose multiple line 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         /*  This is a comment that spans</a:t>
            </a:r>
            <a:br>
              <a:rPr lang="en-US" altLang="en-US" sz="2400"/>
            </a:br>
            <a:r>
              <a:rPr lang="en-US" altLang="en-US" sz="2400"/>
              <a:t>                              multiple lines without a </a:t>
            </a:r>
            <a:br>
              <a:rPr lang="en-US" altLang="en-US" sz="2400"/>
            </a:br>
            <a:r>
              <a:rPr lang="en-US" altLang="en-US" sz="2400"/>
              <a:t>                              comment symbol on the middle line</a:t>
            </a:r>
            <a:br>
              <a:rPr lang="en-US" altLang="en-US" sz="2400"/>
            </a:br>
            <a:r>
              <a:rPr lang="en-US" altLang="en-US" sz="2400"/>
              <a:t>                        */</a:t>
            </a: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56370A8-7C14-4E63-9DB8-729D57DB75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Style - Constants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Number constants have no mnemonic value</a:t>
            </a:r>
          </a:p>
          <a:p>
            <a:pPr eaLnBrk="1" hangingPunct="1"/>
            <a:r>
              <a:rPr lang="en-US" altLang="en-US" sz="2400"/>
              <a:t>Number constants used throughout a program</a:t>
            </a:r>
            <a:br>
              <a:rPr lang="en-US" altLang="en-US" sz="2400"/>
            </a:br>
            <a:r>
              <a:rPr lang="en-US" altLang="en-US" sz="2400"/>
              <a:t>are difficult to find and change when needed</a:t>
            </a:r>
          </a:p>
          <a:p>
            <a:pPr eaLnBrk="1" hangingPunct="1"/>
            <a:r>
              <a:rPr lang="en-US" altLang="en-US" sz="2400"/>
              <a:t>Constants </a:t>
            </a:r>
          </a:p>
          <a:p>
            <a:pPr lvl="1" eaLnBrk="1" hangingPunct="1"/>
            <a:r>
              <a:rPr lang="en-US" altLang="en-US" sz="2400"/>
              <a:t>Allow us to name number constants so they have </a:t>
            </a:r>
            <a:br>
              <a:rPr lang="en-US" altLang="en-US" sz="2400"/>
            </a:br>
            <a:r>
              <a:rPr lang="en-US" altLang="en-US" sz="2400"/>
              <a:t>meaning</a:t>
            </a:r>
          </a:p>
          <a:p>
            <a:pPr lvl="1" eaLnBrk="1" hangingPunct="1"/>
            <a:r>
              <a:rPr lang="en-US" altLang="en-US" sz="2400"/>
              <a:t>Allow us to change all occurrences simply by </a:t>
            </a:r>
            <a:br>
              <a:rPr lang="en-US" altLang="en-US" sz="2400"/>
            </a:br>
            <a:r>
              <a:rPr lang="en-US" altLang="en-US" sz="2400"/>
              <a:t>changing the value of the constant</a:t>
            </a: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3437DA7-0BFD-471B-982D-E88C8E5095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Constants</a:t>
            </a:r>
          </a:p>
        </p:txBody>
      </p:sp>
      <p:sp>
        <p:nvSpPr>
          <p:cNvPr id="1648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const is the keyword to declare a constant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            const int WINDOW_COUNT = 10;</a:t>
            </a:r>
            <a:br>
              <a:rPr lang="en-US" altLang="en-US"/>
            </a:br>
            <a:r>
              <a:rPr lang="en-US" altLang="en-US"/>
              <a:t>declares a constant named WINDOW_COUNT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Its value cannot be changed by the program like a </a:t>
            </a:r>
            <a:br>
              <a:rPr lang="en-US" altLang="en-US"/>
            </a:br>
            <a:r>
              <a:rPr lang="en-US" altLang="en-US"/>
              <a:t>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is common to name constants with all capitals</a:t>
            </a: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FBC5663-D018-423D-B98A-855ED88633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31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55626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6" name="Rectangle 5"/>
          <p:cNvSpPr>
            <a:spLocks noGrp="1" noChangeArrowheads="1"/>
          </p:cNvSpPr>
          <p:nvPr>
            <p:ph type="title"/>
          </p:nvPr>
        </p:nvSpPr>
        <p:spPr>
          <a:xfrm>
            <a:off x="59436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Display 2.17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58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2F96AC4-81B2-46C6-B9B6-34A776077D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2.5 Conclusion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Create a named constant of type double?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Determine if a program can modify the value of a</a:t>
            </a:r>
            <a:br>
              <a:rPr lang="en-US" altLang="en-US" sz="2400"/>
            </a:br>
            <a:r>
              <a:rPr lang="en-US" altLang="en-US" sz="2400"/>
              <a:t>constant?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Describe the benefits of comments?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Explain why indenting is important in a program?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Explain why blank lines are important in a program?</a:t>
            </a: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ED46641-CC77-4E01-85EE-EEA2F33B7F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2 -- End</a:t>
            </a:r>
          </a:p>
        </p:txBody>
      </p:sp>
      <p:sp>
        <p:nvSpPr>
          <p:cNvPr id="168964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8965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EE09FDD-F7EB-4D59-8727-7BC0918C8F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1900</Words>
  <Application>Microsoft Office PowerPoint</Application>
  <PresentationFormat>Letter Paper (8.5x11 in)</PresentationFormat>
  <Paragraphs>684</Paragraphs>
  <Slides>99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Calibri Light</vt:lpstr>
      <vt:lpstr>Tahoma</vt:lpstr>
      <vt:lpstr>Wingdings</vt:lpstr>
      <vt:lpstr>1_Blends</vt:lpstr>
      <vt:lpstr>Office Theme</vt:lpstr>
      <vt:lpstr>Problem Solving with C++ by Walter Savitch</vt:lpstr>
      <vt:lpstr>Chapter 2</vt:lpstr>
      <vt:lpstr>Overview</vt:lpstr>
      <vt:lpstr>2.1</vt:lpstr>
      <vt:lpstr>Variables and Assignments</vt:lpstr>
      <vt:lpstr>Display 2.1  (1/2) </vt:lpstr>
      <vt:lpstr>Display 2.1 (2 /2)</vt:lpstr>
      <vt:lpstr>Identifiers</vt:lpstr>
      <vt:lpstr>Keywords</vt:lpstr>
      <vt:lpstr>Declaring Variables (Part 1) </vt:lpstr>
      <vt:lpstr>Declaring Variables (Part 2)</vt:lpstr>
      <vt:lpstr>Declaring Variables (Part 3)</vt:lpstr>
      <vt:lpstr>Assignment Statements</vt:lpstr>
      <vt:lpstr>Assignment Statements and Algebra</vt:lpstr>
      <vt:lpstr>Initializing Variables</vt:lpstr>
      <vt:lpstr>Section 2.1 Conclusion</vt:lpstr>
      <vt:lpstr>2.2</vt:lpstr>
      <vt:lpstr>Input and Output</vt:lpstr>
      <vt:lpstr>Output using cout</vt:lpstr>
      <vt:lpstr>Examples Using cout</vt:lpstr>
      <vt:lpstr>Include Directives </vt:lpstr>
      <vt:lpstr>Escape Sequences</vt:lpstr>
      <vt:lpstr>Formatting Real Numbers</vt:lpstr>
      <vt:lpstr>Showing Decimal Places</vt:lpstr>
      <vt:lpstr>Input Using cin</vt:lpstr>
      <vt:lpstr>Reading Data From cin</vt:lpstr>
      <vt:lpstr>Designing Input and Output</vt:lpstr>
      <vt:lpstr>Section 2.2 Conclusion</vt:lpstr>
      <vt:lpstr>2.3</vt:lpstr>
      <vt:lpstr>Data Types and Expressions</vt:lpstr>
      <vt:lpstr>Writing Integer constants</vt:lpstr>
      <vt:lpstr>Writing Double Constants</vt:lpstr>
      <vt:lpstr>Other Number Types</vt:lpstr>
      <vt:lpstr>Display 2.2</vt:lpstr>
      <vt:lpstr>Integer types</vt:lpstr>
      <vt:lpstr>Floating point types</vt:lpstr>
      <vt:lpstr>Type char</vt:lpstr>
      <vt:lpstr>char constants</vt:lpstr>
      <vt:lpstr>C++11 Types</vt:lpstr>
      <vt:lpstr>Display 2.3 </vt:lpstr>
      <vt:lpstr>Reading Character Data</vt:lpstr>
      <vt:lpstr>Display 2.4 </vt:lpstr>
      <vt:lpstr>Type string</vt:lpstr>
      <vt:lpstr>Display 2.5 </vt:lpstr>
      <vt:lpstr>Type Compatibilities</vt:lpstr>
      <vt:lpstr>int  double (part 1)</vt:lpstr>
      <vt:lpstr>int  double (part 2)</vt:lpstr>
      <vt:lpstr>char   int</vt:lpstr>
      <vt:lpstr>bool   int</vt:lpstr>
      <vt:lpstr>Arithmetic</vt:lpstr>
      <vt:lpstr>Results of Operators</vt:lpstr>
      <vt:lpstr>Division of Doubles</vt:lpstr>
      <vt:lpstr>Division of Integers</vt:lpstr>
      <vt:lpstr>Integer Remainders</vt:lpstr>
      <vt:lpstr>Display 2.6</vt:lpstr>
      <vt:lpstr>Arithmetic Expressions</vt:lpstr>
      <vt:lpstr>Display 2.7</vt:lpstr>
      <vt:lpstr>Operator Shorthand</vt:lpstr>
      <vt:lpstr>2.4</vt:lpstr>
      <vt:lpstr>Simple Flow of Control</vt:lpstr>
      <vt:lpstr>Branch Example</vt:lpstr>
      <vt:lpstr>Designing the Branch</vt:lpstr>
      <vt:lpstr>Implementing the Branch</vt:lpstr>
      <vt:lpstr>Display 2.8 </vt:lpstr>
      <vt:lpstr>Display 2.9</vt:lpstr>
      <vt:lpstr>Boolean Expressions</vt:lpstr>
      <vt:lpstr>Display 2.10</vt:lpstr>
      <vt:lpstr>if-else Flow Control (1)</vt:lpstr>
      <vt:lpstr>if-else  Flow Control (2)</vt:lpstr>
      <vt:lpstr>AND </vt:lpstr>
      <vt:lpstr>OR</vt:lpstr>
      <vt:lpstr>NOT</vt:lpstr>
      <vt:lpstr>Inequalities</vt:lpstr>
      <vt:lpstr>Pitfall: Using  =  or  ==</vt:lpstr>
      <vt:lpstr>Compound Statements</vt:lpstr>
      <vt:lpstr>Display 2.11</vt:lpstr>
      <vt:lpstr>Branches Conclusion</vt:lpstr>
      <vt:lpstr>Simple Loops</vt:lpstr>
      <vt:lpstr>Display 2.12 </vt:lpstr>
      <vt:lpstr>While Loop Operation</vt:lpstr>
      <vt:lpstr>while Loop Syntax</vt:lpstr>
      <vt:lpstr>Display 2.13</vt:lpstr>
      <vt:lpstr>do-while loop</vt:lpstr>
      <vt:lpstr>Display 2.14</vt:lpstr>
      <vt:lpstr>Display 2.15</vt:lpstr>
      <vt:lpstr>Increment/Decrement</vt:lpstr>
      <vt:lpstr>Sample Program</vt:lpstr>
      <vt:lpstr>Display 2.16 </vt:lpstr>
      <vt:lpstr>Infinite Loops</vt:lpstr>
      <vt:lpstr>Section 2.4 Conclusion</vt:lpstr>
      <vt:lpstr>2.5</vt:lpstr>
      <vt:lpstr>Program Style</vt:lpstr>
      <vt:lpstr>Program Style - Indenting</vt:lpstr>
      <vt:lpstr>Program Style - Comments</vt:lpstr>
      <vt:lpstr>Program Style - Constants</vt:lpstr>
      <vt:lpstr>Constants</vt:lpstr>
      <vt:lpstr>Display 2.17 </vt:lpstr>
      <vt:lpstr>Section 2.5 Conclusion</vt:lpstr>
      <vt:lpstr>Chapter 2 -- End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119</cp:revision>
  <cp:lastPrinted>2001-11-04T00:51:13Z</cp:lastPrinted>
  <dcterms:created xsi:type="dcterms:W3CDTF">2005-02-25T19:46:41Z</dcterms:created>
  <dcterms:modified xsi:type="dcterms:W3CDTF">2019-06-26T12:47:24Z</dcterms:modified>
</cp:coreProperties>
</file>