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773D-5077-4C88-96F2-72E790AFD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737B4-9E1C-4C1F-A6B9-00AE0646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62E9-059D-4E77-81FC-C0AE3B40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66C03-CEF1-43AA-9A6B-B47003AA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B8EF-7591-4434-990C-36D3F742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A134-339B-45C3-8B42-FB4C69DE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5A7CA-472B-45CB-9839-021B78F9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5132-A049-452C-B808-314D6B8E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D824-23FE-4160-971E-EC478CD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8768-17BD-4313-91EE-B80C6956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95B2A-4699-421F-AAC8-44060AC84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D92A4-4184-4E4F-9958-7F38DC3EA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B41F-3CEC-4C0F-B737-4EAB23AE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5139-C1B6-4F3A-8E4A-21806321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1957-A79F-4489-A80C-57E8AD84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CB76-306D-4191-8A34-3FE3CD58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A44C-3DFD-498E-96A7-83F5ED39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9FE9-C607-4C65-AC86-A208895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3F71-1423-45F2-91B7-CF54CF12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201B-15E5-4285-A81A-0BD9CEE7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27BE-97B2-4C48-AA5E-31DB55BA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DC2B-497E-42A3-9572-0E3085F6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3150B-0890-4374-9B12-50CAEC5E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30CB-85FC-48E7-8ADE-ABB15D53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D867-C372-4FD8-88CA-32B66C1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4824-5787-4C33-95C3-15569D34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2813-EC69-404B-B176-5464A7DB1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DF6FF-C780-468C-B4DD-6F5C0147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975E-11F3-4A1E-90DA-753E4C8D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DFCD-4ED8-420F-A2B3-FA553DC7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9F6B-7E11-45A0-A915-5BCE1488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4DB6-D53B-4025-B3F2-02B7B801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5F1D-EE5D-4074-A0E5-BC6A1F58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9561D-3614-4FB9-8B09-5C81E386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5AC02-5363-433D-9FFA-61B9CC7E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2B155-A3A0-45AF-A488-5C8F5CBB6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38030-E630-49BD-B6BC-80EDE8B9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35923-5E52-45FD-AF49-04743AE6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890BD-DAB8-4A25-B7F3-1D0C67E0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7E6C-BD32-4797-A735-93E3F3BF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1EDDC-BABE-4585-9CF3-96353EC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DD7BD-2DE1-4B13-8E1F-D7595E30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C78A-6784-4456-9223-C349B186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A927E-9BBE-4903-97BE-1B568635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81D2E-41D1-4B54-84F2-03F8C3B4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6417-358D-4F32-ADF0-69B8FB81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B721-6421-405D-8EA1-ED0402A2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377C-91B1-479E-ADBD-433C1BD6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C19A-0C5D-4FDD-8501-91C18C4E6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30E3-E840-4BA5-ABA9-01D43E75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0030A-1A01-4F6B-92F5-D3A2B602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E3697-7750-443B-85B9-11B6B761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4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8366-CC71-4FB0-9443-30C68208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B04-8A5F-4EEC-9AFC-1E9F223BC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68E06-5AB3-4494-820B-57C108C3B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229AB-34DD-47F5-9108-1EAB5032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FA2F-84CA-481F-A717-8728E2F1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E35D5-6488-45F1-8FC0-00C56E2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B5089-7B31-4E53-A7EC-94537EE8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6BCE-05B5-4751-AFD0-088A68AB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298F-16ED-47DA-855A-C047581FE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B2C6-AE8C-4B1A-8D01-A09A627F019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E342-3E10-48A3-9C5F-F44F044C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6E3D-14F2-4F1D-AC28-9C2FE0A3F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AA2B4-BD08-4AAC-B35F-998F178D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58282-F6E8-4CDF-9808-41AF8337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84C-C042-4096-AF1F-C5A02365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 structure is a heterogeneous data type.  We say it is heterogeneous because it may be composed of members that all have different types.  The members of a structure are accessed using the dot operator, and all members are public by default. </a:t>
            </a:r>
          </a:p>
        </p:txBody>
      </p:sp>
    </p:spTree>
    <p:extLst>
      <p:ext uri="{BB962C8B-B14F-4D97-AF65-F5344CB8AC3E}">
        <p14:creationId xmlns:p14="http://schemas.microsoft.com/office/powerpoint/2010/main" val="58811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58282-F6E8-4CDF-9808-41AF8337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84C-C042-4096-AF1F-C5A02365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We will define several terms that you need to know to really understand structures.  They are as follows: </a:t>
            </a:r>
          </a:p>
          <a:p>
            <a:pPr marL="0" indent="0">
              <a:buNone/>
            </a:pPr>
            <a:endParaRPr lang="en-US" sz="1400">
              <a:solidFill>
                <a:srgbClr val="000000"/>
              </a:solidFill>
            </a:endParaRPr>
          </a:p>
          <a:p>
            <a:pPr lvl="1"/>
            <a:r>
              <a:rPr lang="en-US" sz="1400">
                <a:solidFill>
                  <a:srgbClr val="000000"/>
                </a:solidFill>
              </a:rPr>
              <a:t>a. The dot operator is used to access the members of a structure.  The symbol, ‘.’, is used to represent the dot operator. 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b. The total amount of memory a structure uses is equal to the sum of all the memory (bytes) used by its members. 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c. A structure is a user defined data type. 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d. A structure is a complex data type because it may be composed of other structures and data types. </a:t>
            </a:r>
          </a:p>
          <a:p>
            <a:pPr lvl="1"/>
            <a:r>
              <a:rPr lang="en-US" sz="1400">
                <a:solidFill>
                  <a:srgbClr val="000000"/>
                </a:solidFill>
              </a:rPr>
              <a:t>e. A structure is a heterogeneous data type because it may be composed of members that all have different types. </a:t>
            </a:r>
          </a:p>
        </p:txBody>
      </p:sp>
    </p:spTree>
    <p:extLst>
      <p:ext uri="{BB962C8B-B14F-4D97-AF65-F5344CB8AC3E}">
        <p14:creationId xmlns:p14="http://schemas.microsoft.com/office/powerpoint/2010/main" val="247526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58282-F6E8-4CDF-9808-41AF8337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Structure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84C-C042-4096-AF1F-C5A02365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>
              <a:solidFill>
                <a:srgbClr val="000000"/>
              </a:solidFill>
            </a:endParaRPr>
          </a:p>
          <a:p>
            <a:r>
              <a:rPr lang="en-US" sz="1300">
                <a:solidFill>
                  <a:srgbClr val="000000"/>
                </a:solidFill>
              </a:rPr>
              <a:t>To declare a structure: </a:t>
            </a:r>
          </a:p>
          <a:p>
            <a:pPr lvl="1"/>
            <a:r>
              <a:rPr lang="en-US" sz="1300">
                <a:solidFill>
                  <a:srgbClr val="000000"/>
                </a:solidFill>
              </a:rPr>
              <a:t> struct structure_name </a:t>
            </a:r>
          </a:p>
          <a:p>
            <a:pPr marL="457200" lvl="1" indent="0">
              <a:buNone/>
            </a:pPr>
            <a:r>
              <a:rPr lang="en-US" sz="1300">
                <a:solidFill>
                  <a:srgbClr val="000000"/>
                </a:solidFill>
              </a:rPr>
              <a:t>    { </a:t>
            </a:r>
          </a:p>
          <a:p>
            <a:pPr marL="457200" lvl="1" indent="0">
              <a:buNone/>
            </a:pPr>
            <a:r>
              <a:rPr lang="en-US" sz="1300">
                <a:solidFill>
                  <a:srgbClr val="000000"/>
                </a:solidFill>
              </a:rPr>
              <a:t>          field_type_1  field_name_1;       </a:t>
            </a:r>
          </a:p>
          <a:p>
            <a:pPr marL="457200" lvl="1" indent="0">
              <a:buNone/>
            </a:pPr>
            <a:r>
              <a:rPr lang="en-US" sz="1300">
                <a:solidFill>
                  <a:srgbClr val="000000"/>
                </a:solidFill>
              </a:rPr>
              <a:t>          . . . .     </a:t>
            </a:r>
          </a:p>
          <a:p>
            <a:pPr marL="457200" lvl="1" indent="0">
              <a:buNone/>
            </a:pPr>
            <a:r>
              <a:rPr lang="en-US" sz="1300">
                <a:solidFill>
                  <a:srgbClr val="000000"/>
                </a:solidFill>
              </a:rPr>
              <a:t>          field_type_n  field_name_n; </a:t>
            </a:r>
          </a:p>
          <a:p>
            <a:pPr marL="457200" lvl="1" indent="0">
              <a:buNone/>
            </a:pPr>
            <a:r>
              <a:rPr lang="en-US" sz="1300">
                <a:solidFill>
                  <a:srgbClr val="000000"/>
                </a:solidFill>
              </a:rPr>
              <a:t>}; </a:t>
            </a:r>
          </a:p>
          <a:p>
            <a:r>
              <a:rPr lang="en-US" sz="1300">
                <a:solidFill>
                  <a:srgbClr val="000000"/>
                </a:solidFill>
              </a:rPr>
              <a:t>  Notice that the member fields are enclosed in braces and that the right brace is followed by a  semicolon. </a:t>
            </a:r>
          </a:p>
          <a:p>
            <a:pPr marL="0" indent="0">
              <a:buNone/>
            </a:pPr>
            <a:r>
              <a:rPr lang="en-US" sz="13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1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8282-F6E8-4CDF-9808-41AF8337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Structure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84C-C042-4096-AF1F-C5A02365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/>
          </a:p>
          <a:p>
            <a:r>
              <a:rPr lang="en-US" sz="1900"/>
              <a:t>struct student_record </a:t>
            </a:r>
          </a:p>
          <a:p>
            <a:pPr marL="0" indent="0">
              <a:buNone/>
            </a:pPr>
            <a:r>
              <a:rPr lang="en-US" sz="1900"/>
              <a:t>  {  </a:t>
            </a:r>
          </a:p>
          <a:p>
            <a:pPr marL="0" indent="0">
              <a:buNone/>
            </a:pPr>
            <a:r>
              <a:rPr lang="en-US" sz="1900"/>
              <a:t>     string firstname, lastname;  </a:t>
            </a:r>
          </a:p>
          <a:p>
            <a:pPr marL="0" indent="0">
              <a:buNone/>
            </a:pPr>
            <a:r>
              <a:rPr lang="en-US" sz="1900"/>
              <a:t>     double age, income;  </a:t>
            </a:r>
          </a:p>
          <a:p>
            <a:pPr marL="0" indent="0">
              <a:buNone/>
            </a:pPr>
            <a:r>
              <a:rPr lang="en-US" sz="1900"/>
              <a:t>     int number_of_children;  </a:t>
            </a:r>
          </a:p>
          <a:p>
            <a:pPr marL="0" indent="0">
              <a:buNone/>
            </a:pPr>
            <a:r>
              <a:rPr lang="en-US" sz="1900"/>
              <a:t>     char sex; </a:t>
            </a:r>
          </a:p>
          <a:p>
            <a:pPr marL="0" indent="0">
              <a:buNone/>
            </a:pPr>
            <a:r>
              <a:rPr lang="en-US" sz="1900"/>
              <a:t>   }; . </a:t>
            </a:r>
          </a:p>
          <a:p>
            <a:pPr marL="0" indent="0">
              <a:buNone/>
            </a:pPr>
            <a:r>
              <a:rPr lang="en-US" sz="1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809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8282-F6E8-4CDF-9808-41AF8337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84C-C042-4096-AF1F-C5A02365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r>
              <a:rPr lang="en-US" sz="1700"/>
              <a:t>class student_record </a:t>
            </a:r>
          </a:p>
          <a:p>
            <a:pPr marL="0" indent="0">
              <a:buNone/>
            </a:pPr>
            <a:r>
              <a:rPr lang="en-US" sz="1700"/>
              <a:t>  {  </a:t>
            </a:r>
          </a:p>
          <a:p>
            <a:pPr marL="0" indent="0">
              <a:buNone/>
            </a:pPr>
            <a:r>
              <a:rPr lang="en-US" sz="1700"/>
              <a:t>    public:</a:t>
            </a:r>
          </a:p>
          <a:p>
            <a:pPr marL="0" indent="0">
              <a:buNone/>
            </a:pPr>
            <a:r>
              <a:rPr lang="en-US" sz="1700"/>
              <a:t>     string firstname, lastname;  </a:t>
            </a:r>
          </a:p>
          <a:p>
            <a:pPr marL="0" indent="0">
              <a:buNone/>
            </a:pPr>
            <a:r>
              <a:rPr lang="en-US" sz="1700"/>
              <a:t>     double age, income;  </a:t>
            </a:r>
          </a:p>
          <a:p>
            <a:pPr marL="0" indent="0">
              <a:buNone/>
            </a:pPr>
            <a:r>
              <a:rPr lang="en-US" sz="1700"/>
              <a:t>     int number_of_children;  </a:t>
            </a:r>
          </a:p>
          <a:p>
            <a:pPr marL="0" indent="0">
              <a:buNone/>
            </a:pPr>
            <a:r>
              <a:rPr lang="en-US" sz="1700"/>
              <a:t>     char sex; </a:t>
            </a:r>
          </a:p>
          <a:p>
            <a:pPr marL="0" indent="0">
              <a:buNone/>
            </a:pPr>
            <a:r>
              <a:rPr lang="en-US" sz="1700"/>
              <a:t>   }; . </a:t>
            </a:r>
          </a:p>
          <a:p>
            <a:pPr marL="0" indent="0">
              <a:buNone/>
            </a:pPr>
            <a:r>
              <a:rPr lang="en-US" sz="1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7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3D9B0-F2C9-459D-937E-B2D0D2E2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12E8-350C-4E6B-A97F-F9D14CFD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900"/>
              <a:t> student_record s;</a:t>
            </a:r>
          </a:p>
          <a:p>
            <a:pPr marL="0" indent="0">
              <a:buNone/>
            </a:pPr>
            <a:r>
              <a:rPr lang="en-US" sz="1900"/>
              <a:t>    s.firstname = “Lofton”;</a:t>
            </a:r>
          </a:p>
          <a:p>
            <a:pPr marL="0" indent="0">
              <a:buNone/>
            </a:pPr>
            <a:r>
              <a:rPr lang="en-US" sz="1900"/>
              <a:t>    cout&lt;&lt;s.firstname;</a:t>
            </a:r>
          </a:p>
          <a:p>
            <a:pPr marL="0" indent="0">
              <a:buNone/>
            </a:pPr>
            <a:r>
              <a:rPr lang="en-US" sz="1900"/>
              <a:t>    cin&gt;&gt;s.firstname;</a:t>
            </a:r>
          </a:p>
          <a:p>
            <a:pPr marL="0" indent="0">
              <a:buNone/>
            </a:pPr>
            <a:r>
              <a:rPr lang="en-US" sz="1900"/>
              <a:t>    student_record DB[10];</a:t>
            </a:r>
          </a:p>
          <a:p>
            <a:pPr marL="0" indent="0">
              <a:buNone/>
            </a:pPr>
            <a:r>
              <a:rPr lang="en-US" sz="1900"/>
              <a:t>    DB[0].firstname = “Lofton”;</a:t>
            </a:r>
          </a:p>
          <a:p>
            <a:pPr marL="0" indent="0">
              <a:buNone/>
            </a:pPr>
            <a:r>
              <a:rPr lang="en-US" sz="1900"/>
              <a:t>    cout&lt;&lt;DB[0].firstname;</a:t>
            </a:r>
          </a:p>
          <a:p>
            <a:pPr marL="0" indent="0">
              <a:buNone/>
            </a:pPr>
            <a:r>
              <a:rPr lang="en-US" sz="1900"/>
              <a:t>    cin&gt;&gt;DB[0].firstname;</a:t>
            </a:r>
          </a:p>
          <a:p>
            <a:pPr marL="0" indent="0">
              <a:buNone/>
            </a:pPr>
            <a:r>
              <a:rPr lang="en-US" sz="190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4766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49E837-658B-41C4-8EB7-DB36024E4F40}"/>
              </a:ext>
            </a:extLst>
          </p:cNvPr>
          <p:cNvSpPr/>
          <p:nvPr/>
        </p:nvSpPr>
        <p:spPr>
          <a:xfrm>
            <a:off x="1205070" y="587396"/>
            <a:ext cx="79389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class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order_record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public: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string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string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cname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double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plant_cost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double quantity;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double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purchase_tax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double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net_cost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double discount;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double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total_cost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3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Structures</vt:lpstr>
      <vt:lpstr>Structures</vt:lpstr>
      <vt:lpstr>Structure Declaration</vt:lpstr>
      <vt:lpstr>Structure Example</vt:lpstr>
      <vt:lpstr>Class Example</vt:lpstr>
      <vt:lpstr>Using a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Lofton Bullard</dc:creator>
  <cp:lastModifiedBy>Lofton Bullard</cp:lastModifiedBy>
  <cp:revision>1</cp:revision>
  <dcterms:created xsi:type="dcterms:W3CDTF">2020-05-26T13:28:54Z</dcterms:created>
  <dcterms:modified xsi:type="dcterms:W3CDTF">2020-05-26T13:29:30Z</dcterms:modified>
</cp:coreProperties>
</file>