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69" r:id="rId2"/>
  </p:sldMasterIdLst>
  <p:notesMasterIdLst>
    <p:notesMasterId r:id="rId110"/>
  </p:notesMasterIdLst>
  <p:handoutMasterIdLst>
    <p:handoutMasterId r:id="rId111"/>
  </p:handoutMasterIdLst>
  <p:sldIdLst>
    <p:sldId id="417" r:id="rId3"/>
    <p:sldId id="300" r:id="rId4"/>
    <p:sldId id="414" r:id="rId5"/>
    <p:sldId id="413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9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98" r:id="rId34"/>
    <p:sldId id="328" r:id="rId35"/>
    <p:sldId id="329" r:id="rId36"/>
    <p:sldId id="399" r:id="rId37"/>
    <p:sldId id="330" r:id="rId38"/>
    <p:sldId id="331" r:id="rId39"/>
    <p:sldId id="400" r:id="rId40"/>
    <p:sldId id="401" r:id="rId41"/>
    <p:sldId id="332" r:id="rId42"/>
    <p:sldId id="415" r:id="rId43"/>
    <p:sldId id="333" r:id="rId44"/>
    <p:sldId id="334" r:id="rId45"/>
    <p:sldId id="335" r:id="rId46"/>
    <p:sldId id="336" r:id="rId47"/>
    <p:sldId id="337" r:id="rId48"/>
    <p:sldId id="402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403" r:id="rId62"/>
    <p:sldId id="404" r:id="rId63"/>
    <p:sldId id="405" r:id="rId64"/>
    <p:sldId id="350" r:id="rId65"/>
    <p:sldId id="416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406" r:id="rId82"/>
    <p:sldId id="407" r:id="rId83"/>
    <p:sldId id="418" r:id="rId84"/>
    <p:sldId id="419" r:id="rId85"/>
    <p:sldId id="420" r:id="rId86"/>
    <p:sldId id="421" r:id="rId87"/>
    <p:sldId id="422" r:id="rId88"/>
    <p:sldId id="423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408" r:id="rId100"/>
    <p:sldId id="409" r:id="rId101"/>
    <p:sldId id="376" r:id="rId102"/>
    <p:sldId id="377" r:id="rId103"/>
    <p:sldId id="378" r:id="rId104"/>
    <p:sldId id="379" r:id="rId105"/>
    <p:sldId id="410" r:id="rId106"/>
    <p:sldId id="411" r:id="rId107"/>
    <p:sldId id="380" r:id="rId108"/>
    <p:sldId id="396" r:id="rId10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9" autoAdjust="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878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9927DC9-DE97-445A-A63A-535AE5BBAB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9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26394A-8B8D-4885-8789-F731DCF11C3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273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79B61-6453-4779-BE2D-17819026A322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5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38B71C-970E-4B8A-8D7C-84E62D1B37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4015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EDE7B6-4889-4996-9083-65D5DC822A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570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96596-C622-43DA-B519-6D84B74AAEE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834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11E903-42E6-4FEC-BED2-26F258D960F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950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492141-EFCB-4842-8648-21A1D365F4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23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4CA91E-7724-4A19-A58F-1EA50B3F1F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8A1814-221D-44A1-B3C5-505551E80A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3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AB582A-ADD5-4561-B166-D40EC2955A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8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E0818-440B-4CFB-A3B3-18BB5E1713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87CB4-5471-4E9E-9DA8-47C0849E30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8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0EB68-0640-4E30-B298-A3C909FAC7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DAC751-DA38-4EB5-915C-C10C87F37A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FCDD5-CD62-47B0-9F5F-DBC520A999D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A45EC5-01CE-4688-B924-3CEFD267A2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15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87C61D-62CB-4497-B98D-10C6BC32C3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4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A895B-4472-4010-8756-EE079E5B11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60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A234EA-732C-45AF-A44A-C5D79C8EFA2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28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396004-C388-46C9-BBEF-7C9E5F16D2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13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B3D46D-5023-47A3-9F36-3EA633063C0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57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FF79B2-23DB-42BD-8221-EC04DA6E12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6A6281-9881-4BCE-90CB-7A263DE36A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2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AAF8F-22EC-493F-A3C7-C8956B7464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94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5E623-2A41-416E-9DFC-DF73233E6F3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28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9F6627-07A4-4D80-A89B-98604036EBB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47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BDC9E-91D3-49E3-BEEA-1C24485EB8E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06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D7E418-31EC-4074-B2DD-687A0F20503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4EF0BE-E73D-4775-9380-F2F8643080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8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FF2942-8DD1-4EB2-80F8-D4A33F1424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76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3DE74F-845A-49E0-9718-76DE88593D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8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DB7E4F-831A-4B91-8E05-B967CBA3610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97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55CFC-50E3-47CA-9D31-6F33EF1CB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77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2C2EF-34DC-45FC-803D-C116C57E7A0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53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BBE541-9F87-4512-813E-8F316B30F6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59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6FEB0C-39B4-4CCD-BC4E-282910D9B1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33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F6DEEB-2212-47F0-B435-9454C83E31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34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E9C88E-2567-47C6-9D11-CB77BF549F4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B0922-F8BF-402B-8B71-31AAA2B00CB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1AD778-8457-4B92-AD82-C5A896B3C2A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0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02CF11-2C27-4B9C-BE31-590691EEAF8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2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32A37D-FC6C-4F80-91D8-9A98AEC660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19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A21A2C-0618-4F04-89E3-2974B514234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11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77B6EF-11CC-47F4-8ECC-A2E9A8C50F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6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330697-C153-4E4F-874C-429040FAFAF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68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940CD-EDFA-4CEE-89F3-A30B066C06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00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94038-5823-496C-B5AD-C8DD1D57A21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085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76D803-FA6B-4FB0-8F30-007A782CD5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7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19AB3-ED79-461F-97CB-20711BF7C08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59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C62FF5-7B28-42EF-9BFE-1F56BDC7037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4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62F7D-F2BF-4099-9025-3C83B90DB9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09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34AD71-69AF-4331-8F83-BF4C9A004F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56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134C9A-17B2-48F8-8108-907CEEAFFE9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8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55A446-3741-435D-BAEA-99FB243DC4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6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31FE8D-8DD2-4B17-A4C1-A41CF5BDF5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449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E08A83-2EB9-450B-99EB-800D365AF9B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3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8CD001-2463-48DF-B738-2231D008A21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7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9E865-8182-4C7C-A9C5-E16E64968E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29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BCC3B-F37F-4A21-BC0B-7B579D865B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314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F928C4-95F1-4D93-833A-6CBC3C61F18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649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17CD4-CCB5-4258-8C5F-B8CF5036FD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9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87527E-9D6A-46B7-9400-E652E2F000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81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AF3C6-265F-4C86-A9BB-C81D6F1A27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36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2E5C52-D5D2-4DB8-AD6A-A82F2F4C0DC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759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9CC8D-212D-4C04-A597-B39003D8F38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00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5CDDC5-AC12-4342-9BCF-0990EA16BF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984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8EFF95-3649-4747-A4D1-C4E13F34AC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279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ACF4FF-57AC-4721-8F69-8041BA4FEE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374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98B861-937A-4E50-BDE4-5DBDB1CEC20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051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D4F8A-3EBA-4EFF-9C6D-06C2464609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319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698F97-8611-4839-988A-F58855C8F7D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042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250EF-66A2-460B-8370-F399801C081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9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CB1896-BBCE-45CB-B79C-83D2A21979F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273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F271C1-CA54-4C1A-B42F-5677457F39A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95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3C597-EDCC-47D0-B0BA-B93E86C0E5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51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B9C26B-10C5-467E-AED5-5E94AD0F699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303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4F24F6-A896-42BE-A3F7-01E41AAFF6B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008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5B4CC-4DFB-4979-8D94-A2B03DFF00F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409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FBB89-BDF4-4108-9A67-077C226E9A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7325D-548B-4A98-9A7B-D94C7A3B80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958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EA6178-A4B1-4D8A-B73E-1FC7CA50F22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8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9C3DF6-81F7-4300-9EB9-B11B74F1C1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007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FA4351-CB17-41CE-8C93-E3319D0EB4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5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7D2965-8E09-4632-92BB-36918B756A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0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3C404A-C0DF-40C8-AFB1-2E709B041C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972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915911-E7EA-4A31-9725-9AC65B71FE4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312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F11DD-9909-4B92-932D-A3721887FA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951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5D86B-4DD9-4E93-BDE8-B2D0A457B4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932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4E5405-1E62-4648-8884-442C3384336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811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B4BBF9-87D9-4BCA-B9A5-732BBD14E8C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163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1CDDBB-AAEB-45F3-B429-CCD8D85A38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272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FA12E9-26D5-4C0D-A1EE-4AC97C2F2C4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393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1DE843-A898-4099-8150-A3DED448B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254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4E721A-95C2-4C52-9087-1BCAA0FC44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A94068-6EA6-4CD7-9B2B-4DA13F715B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341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7D67F-A3B1-454C-A11E-D4DA65551F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151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C41C5A-A814-4B8E-A092-66CFAFFCDE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1442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46A05C-04FC-4C80-B4F6-1BC2CFB7F2A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037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CE0670-625D-4980-AD65-5F6D62BC415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059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510AE-CF98-4817-B774-42DF17B31F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98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54339E-BE6E-4F46-961B-5E89E07F2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5975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4CC4E-5640-4CD1-A8EA-F4DFAC7F4E8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397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9EB7F-9CC8-4EFA-9EED-88A9336DF3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98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5B62BA-5ECD-4079-BF45-C749773D33F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030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B60DAA-3C73-470E-A289-6C188DFF14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4051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3322378-8748-4569-8527-31EE57D01A3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2621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11ACBDD-EAB8-4872-BCA1-A11A5C653D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405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9417-12D9-4C48-9EEE-A64462A8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2A3FDCD-CF7D-409F-9967-CDF795A6523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28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965CBF6-293F-4EC6-BC36-B2D4118F409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75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BF30E95-B8A3-4E2B-AF80-DFDB0081030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6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EBC58C3-23E0-41DF-8FCF-28CFEF3A448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330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5629C58-ADEF-4289-AE92-9A4BB15F3C7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771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FC020A3-9887-4B70-8DCA-1580A7198A4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2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2A9214EA-D430-4A2F-B1F2-6C8490A7A4B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1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2A3FDCD-CF7D-409F-9967-CDF795A6523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0022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2F906E30-EC76-4E72-9D2F-C9C2B635FFF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52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3322378-8748-4569-8527-31EE57D01A3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9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11ACBDD-EAB8-4872-BCA1-A11A5C653DA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0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965CBF6-293F-4EC6-BC36-B2D4118F409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1942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BF30E95-B8A3-4E2B-AF80-DFDB0081030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4349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EBC58C3-23E0-41DF-8FCF-28CFEF3A448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4656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5629C58-ADEF-4289-AE92-9A4BB15F3C7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463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020A3-9887-4B70-8DCA-1580A7198A4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4940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A9214EA-D430-4A2F-B1F2-6C8490A7A4B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63872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F906E30-EC76-4E72-9D2F-C9C2B635FFF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618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ADF033D6-B402-4B7A-A9DE-A2E5A75CFA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7D14-5339-4A1B-ACC9-086ECAAA76F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ADF033D6-B402-4B7A-A9DE-A2E5A75CFA2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I/O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Reading from a file</a:t>
            </a:r>
          </a:p>
          <a:p>
            <a:pPr lvl="1" eaLnBrk="1" hangingPunct="1"/>
            <a:r>
              <a:rPr lang="en-US" altLang="en-US" sz="2400"/>
              <a:t>Taking input from a file</a:t>
            </a:r>
          </a:p>
          <a:p>
            <a:pPr lvl="1" eaLnBrk="1" hangingPunct="1"/>
            <a:r>
              <a:rPr lang="en-US" altLang="en-US" sz="2400"/>
              <a:t>Done from beginning to the end (for now)</a:t>
            </a:r>
          </a:p>
          <a:p>
            <a:pPr marL="1085850" lvl="2" eaLnBrk="1" hangingPunct="1"/>
            <a:r>
              <a:rPr lang="en-US" altLang="en-US" sz="2000"/>
              <a:t>No backing up to read something again (OK to start over)</a:t>
            </a:r>
          </a:p>
          <a:p>
            <a:pPr marL="1085850" lvl="2" eaLnBrk="1" hangingPunct="1"/>
            <a:r>
              <a:rPr lang="en-US" altLang="en-US" sz="2000"/>
              <a:t>Just as done from the keyboard</a:t>
            </a:r>
          </a:p>
          <a:p>
            <a:pPr eaLnBrk="1" hangingPunct="1"/>
            <a:r>
              <a:rPr lang="en-US" altLang="en-US" sz="2400"/>
              <a:t>Writing to a file</a:t>
            </a:r>
          </a:p>
          <a:p>
            <a:pPr lvl="1" eaLnBrk="1" hangingPunct="1"/>
            <a:r>
              <a:rPr lang="en-US" altLang="en-US" sz="2400"/>
              <a:t>Sending output to a file</a:t>
            </a:r>
          </a:p>
          <a:p>
            <a:pPr lvl="1" eaLnBrk="1" hangingPunct="1"/>
            <a:r>
              <a:rPr lang="en-US" altLang="en-US" sz="2400"/>
              <a:t>Done from beginning to end (for now)</a:t>
            </a:r>
          </a:p>
          <a:p>
            <a:pPr marL="1085850" lvl="2" eaLnBrk="1" hangingPunct="1"/>
            <a:r>
              <a:rPr lang="en-US" altLang="en-US" sz="2000"/>
              <a:t>No backing up to write something again( OK to start over)</a:t>
            </a:r>
          </a:p>
          <a:p>
            <a:pPr marL="1085850" lvl="2" eaLnBrk="1" hangingPunct="1"/>
            <a:r>
              <a:rPr lang="en-US" altLang="en-US" sz="2000"/>
              <a:t>Just as done to the screen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90AAE87-D890-4435-8361-9F8043A7E18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Functions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Several predefined functions exist to facilitate </a:t>
            </a:r>
            <a:br>
              <a:rPr lang="en-US" altLang="en-US"/>
            </a:br>
            <a:r>
              <a:rPr lang="en-US" altLang="en-US"/>
              <a:t>working with characters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cctype library is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#include &lt;cctype&gt;</a:t>
            </a:r>
            <a:br>
              <a:rPr lang="en-US" altLang="en-US"/>
            </a:br>
            <a:r>
              <a:rPr lang="en-US" altLang="en-US"/>
              <a:t>using namespace std;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846319B-C7B8-4564-8430-7D8812CBA62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The toupper Function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toupper  returns the argument's upper case </a:t>
            </a:r>
            <a:br>
              <a:rPr lang="en-US" altLang="en-US"/>
            </a:br>
            <a:r>
              <a:rPr lang="en-US" altLang="en-US"/>
              <a:t>character </a:t>
            </a:r>
          </a:p>
          <a:p>
            <a:pPr lvl="1" eaLnBrk="1" hangingPunct="1"/>
            <a:r>
              <a:rPr lang="en-US" altLang="en-US"/>
              <a:t>toupper('a')  returns 'A'</a:t>
            </a:r>
          </a:p>
          <a:p>
            <a:pPr lvl="1" eaLnBrk="1" hangingPunct="1"/>
            <a:r>
              <a:rPr lang="en-US" altLang="en-US"/>
              <a:t>toupper('A') return 'A'</a:t>
            </a:r>
          </a:p>
          <a:p>
            <a:pPr eaLnBrk="1" hangingPunct="1"/>
            <a:endParaRPr lang="en-US" alt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9D845E3-10EB-486B-B290-335741D3254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toupper Returns An int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sz="2400"/>
              <a:t>Characters are actually stored as an integer </a:t>
            </a:r>
            <a:br>
              <a:rPr lang="en-US" altLang="en-US" sz="2400"/>
            </a:br>
            <a:r>
              <a:rPr lang="en-US" altLang="en-US" sz="2400"/>
              <a:t>assigned to the character</a:t>
            </a:r>
          </a:p>
          <a:p>
            <a:pPr eaLnBrk="1" hangingPunct="1"/>
            <a:r>
              <a:rPr lang="en-US" altLang="en-US" sz="2400"/>
              <a:t>toupper and tolower actually return the integer</a:t>
            </a:r>
            <a:br>
              <a:rPr lang="en-US" altLang="en-US" sz="2400"/>
            </a:br>
            <a:r>
              <a:rPr lang="en-US" altLang="en-US" sz="2400"/>
              <a:t>representing the character</a:t>
            </a:r>
          </a:p>
          <a:p>
            <a:pPr lvl="1" eaLnBrk="1" hangingPunct="1"/>
            <a:r>
              <a:rPr lang="en-US" altLang="en-US" sz="2400"/>
              <a:t>cout &lt;&lt; toupper('a');   //prints the integer for 'A'</a:t>
            </a:r>
          </a:p>
          <a:p>
            <a:pPr lvl="1" eaLnBrk="1" hangingPunct="1"/>
            <a:r>
              <a:rPr lang="en-US" altLang="en-US" sz="2400"/>
              <a:t>char c = toupper('a');  //places the integer for 'A' in c</a:t>
            </a:r>
            <a:br>
              <a:rPr lang="en-US" altLang="en-US" sz="2400"/>
            </a:br>
            <a:r>
              <a:rPr lang="en-US" altLang="en-US" sz="2400"/>
              <a:t>cout &lt;&lt; c;      		    //prints 'A'</a:t>
            </a:r>
          </a:p>
          <a:p>
            <a:pPr lvl="1" eaLnBrk="1" hangingPunct="1"/>
            <a:r>
              <a:rPr lang="en-US" altLang="en-US" sz="2400"/>
              <a:t>cout &lt;&lt; static_cast&lt;char&gt;(toupper('a'));  //works too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ADA8351-D9D3-4BC0-A214-97EC76B4696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isspace Function</a:t>
            </a:r>
          </a:p>
        </p:txBody>
      </p:sp>
      <p:sp>
        <p:nvSpPr>
          <p:cNvPr id="184323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877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isspace returns true if the argument is whitespace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Whitespace is spaces, tabs, and newlines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isspace('  ') returns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 if (isspace(next) )</a:t>
            </a:r>
            <a:br>
              <a:rPr lang="en-US" altLang="en-US" sz="2400"/>
            </a:br>
            <a:r>
              <a:rPr lang="en-US" altLang="en-US" sz="2400"/>
              <a:t> 			cout &lt;&lt; '-';</a:t>
            </a:r>
            <a:br>
              <a:rPr lang="en-US" altLang="en-US" sz="2400"/>
            </a:br>
            <a:r>
              <a:rPr lang="en-US" altLang="en-US" sz="2400"/>
              <a:t>		        else</a:t>
            </a:r>
            <a:br>
              <a:rPr lang="en-US" altLang="en-US" sz="2400"/>
            </a:br>
            <a:r>
              <a:rPr lang="en-US" altLang="en-US" sz="2400"/>
              <a:t>			cout &lt;&lt; next;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Prints a '-' if next contains a space, tab, or </a:t>
            </a:r>
            <a:br>
              <a:rPr lang="en-US" altLang="en-US" sz="2400"/>
            </a:br>
            <a:r>
              <a:rPr lang="en-US" altLang="en-US" sz="2400"/>
              <a:t>newline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See more character functions in </a:t>
            </a: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6EEC9120-7240-4ACF-9A33-FDA3B25B05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6.9</a:t>
            </a:r>
            <a:br>
              <a:rPr lang="en-US" altLang="en-US"/>
            </a:br>
            <a:r>
              <a:rPr lang="en-US" altLang="en-US"/>
              <a:t>(1/2)</a:t>
            </a:r>
          </a:p>
        </p:txBody>
      </p:sp>
      <p:pic>
        <p:nvPicPr>
          <p:cNvPr id="217094" name="Picture 4" descr="Some Predefined Character Functions in cctyp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878013"/>
            <a:ext cx="7875588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EEF2F49-595E-4DB1-95EB-8365DA00DBE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3" name="Picture 4" descr="Some Predefined Character Functions in cctype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138"/>
            <a:ext cx="470693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7013"/>
            <a:ext cx="3657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Display 6.9  (2/2)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191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5098EDA-E479-4722-9EBB-CD57433F4A8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6.3 Conclusion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Write code that will read a line of text and echo the line with all the uppercase letters deleted?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two methods to detect the end of an input file: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whitespace?</a:t>
            </a: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7565F5F2-7ADC-47CF-B966-541613CD1D1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6 -- End</a:t>
            </a:r>
          </a:p>
        </p:txBody>
      </p:sp>
      <p:sp>
        <p:nvSpPr>
          <p:cNvPr id="188420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8421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8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D280EF6-D646-44E9-A9D5-7949C21015E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Like other variables, a stream variable… </a:t>
            </a:r>
          </a:p>
          <a:p>
            <a:pPr lvl="1" eaLnBrk="1" hangingPunct="1"/>
            <a:r>
              <a:rPr lang="en-US" altLang="en-US"/>
              <a:t>Must be declared before it can be used</a:t>
            </a:r>
          </a:p>
          <a:p>
            <a:pPr lvl="1" eaLnBrk="1" hangingPunct="1"/>
            <a:r>
              <a:rPr lang="en-US" altLang="en-US"/>
              <a:t>Must be initialized before it contains valid data</a:t>
            </a:r>
          </a:p>
          <a:p>
            <a:pPr lvl="2" eaLnBrk="1" hangingPunct="1"/>
            <a:r>
              <a:rPr lang="en-US" altLang="en-US"/>
              <a:t>Initializing a stream means connecting it to a file</a:t>
            </a:r>
          </a:p>
          <a:p>
            <a:pPr lvl="2" eaLnBrk="1" hangingPunct="1"/>
            <a:r>
              <a:rPr lang="en-US" altLang="en-US"/>
              <a:t>The value of the stream variable can be thought of </a:t>
            </a:r>
            <a:br>
              <a:rPr lang="en-US" altLang="en-US"/>
            </a:br>
            <a:r>
              <a:rPr lang="en-US" altLang="en-US"/>
              <a:t>as the file it is connected to</a:t>
            </a:r>
          </a:p>
          <a:p>
            <a:pPr lvl="1" eaLnBrk="1" hangingPunct="1"/>
            <a:r>
              <a:rPr lang="en-US" altLang="en-US"/>
              <a:t>Can have its value changed</a:t>
            </a:r>
          </a:p>
          <a:p>
            <a:pPr lvl="2" eaLnBrk="1" hangingPunct="1"/>
            <a:r>
              <a:rPr lang="en-US" altLang="en-US"/>
              <a:t>Changing a stream value means disconnecting from one file and connecting to another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E2AA21B1-E287-4B06-B241-FFBDB74EAA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Streams and Assignment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 stream is a special kind of variable called </a:t>
            </a:r>
            <a:br>
              <a:rPr lang="en-US" altLang="en-US" sz="2400"/>
            </a:br>
            <a:r>
              <a:rPr lang="en-US" altLang="en-US" sz="2400"/>
              <a:t>an object</a:t>
            </a:r>
          </a:p>
          <a:p>
            <a:pPr lvl="1" eaLnBrk="1" hangingPunct="1"/>
            <a:r>
              <a:rPr lang="en-US" altLang="en-US" sz="2400"/>
              <a:t>Objects can use special functions to complete tasks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Streams use special functions instead of the </a:t>
            </a:r>
            <a:br>
              <a:rPr lang="en-US" altLang="en-US" sz="2400"/>
            </a:br>
            <a:r>
              <a:rPr lang="en-US" altLang="en-US" sz="2400"/>
              <a:t>assignment operator to change values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2A4B2A8-1B5B-403B-ADC8-89FCF73C1A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An </a:t>
            </a:r>
            <a:br>
              <a:rPr lang="en-US" altLang="en-US"/>
            </a:br>
            <a:r>
              <a:rPr lang="en-US" altLang="en-US"/>
              <a:t>Input-file Stream Variable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Input-file streams are of type ifstream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Type ifstream  is defined in the fstream library</a:t>
            </a:r>
          </a:p>
          <a:p>
            <a:pPr lvl="1" eaLnBrk="1" hangingPunct="1"/>
            <a:r>
              <a:rPr lang="en-US" altLang="en-US" sz="2400"/>
              <a:t>You must use the include and using directives</a:t>
            </a:r>
            <a:br>
              <a:rPr lang="en-US" altLang="en-US" sz="2400"/>
            </a:br>
            <a:r>
              <a:rPr lang="en-US" altLang="en-US" sz="2400"/>
              <a:t>                     #include &lt;fstream&gt;</a:t>
            </a:r>
            <a:br>
              <a:rPr lang="en-US" altLang="en-US" sz="2400"/>
            </a:br>
            <a:r>
              <a:rPr lang="en-US" altLang="en-US" sz="2400"/>
              <a:t>                     using namespace std;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Declare an input-file stream variable using </a:t>
            </a:r>
            <a:br>
              <a:rPr lang="en-US" altLang="en-US" sz="2400"/>
            </a:br>
            <a:r>
              <a:rPr lang="en-US" altLang="en-US" sz="2400"/>
              <a:t>                     ifstream    in_stream;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ADB1C79-12AE-4213-9210-56DD2CA611D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An </a:t>
            </a:r>
            <a:br>
              <a:rPr lang="en-US" altLang="en-US"/>
            </a:br>
            <a:r>
              <a:rPr lang="en-US" altLang="en-US"/>
              <a:t>Output-file Stream Variable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Ouput-file streams of are type ofstream</a:t>
            </a:r>
          </a:p>
          <a:p>
            <a:pPr eaLnBrk="1" hangingPunct="1"/>
            <a:r>
              <a:rPr lang="en-US" altLang="en-US" sz="2400"/>
              <a:t>Type ofstream is defined in the fstream library</a:t>
            </a:r>
          </a:p>
          <a:p>
            <a:pPr lvl="1" eaLnBrk="1" hangingPunct="1"/>
            <a:r>
              <a:rPr lang="en-US" altLang="en-US" sz="2400"/>
              <a:t>You must use these include and using directives</a:t>
            </a:r>
            <a:br>
              <a:rPr lang="en-US" altLang="en-US" sz="2400"/>
            </a:br>
            <a:r>
              <a:rPr lang="en-US" altLang="en-US" sz="2400"/>
              <a:t>                     #include &lt;fstream&gt;</a:t>
            </a:r>
            <a:br>
              <a:rPr lang="en-US" altLang="en-US" sz="2400"/>
            </a:br>
            <a:r>
              <a:rPr lang="en-US" altLang="en-US" sz="2400"/>
              <a:t>                     using namespace std;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Declare an input-file stream variable using </a:t>
            </a:r>
            <a:br>
              <a:rPr lang="en-US" altLang="en-US" sz="2400"/>
            </a:br>
            <a:r>
              <a:rPr lang="en-US" altLang="en-US" sz="2400"/>
              <a:t>                     ofstream    out_stream;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76F3D2E5-6463-411B-8B6A-30C616B18CF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Connecting To A File</a:t>
            </a:r>
          </a:p>
        </p:txBody>
      </p:sp>
      <p:sp>
        <p:nvSpPr>
          <p:cNvPr id="33795" name="Rectangle 1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294688" cy="2415223"/>
          </a:xfrm>
        </p:spPr>
        <p:txBody>
          <a:bodyPr/>
          <a:lstStyle/>
          <a:p>
            <a:pPr eaLnBrk="1" hangingPunct="1"/>
            <a:r>
              <a:rPr lang="en-US" altLang="en-US" dirty="0"/>
              <a:t>Once a stream variable is declared, connect it to</a:t>
            </a:r>
            <a:br>
              <a:rPr lang="en-US" altLang="en-US" dirty="0"/>
            </a:br>
            <a:r>
              <a:rPr lang="en-US" altLang="en-US" dirty="0"/>
              <a:t>a file</a:t>
            </a:r>
          </a:p>
          <a:p>
            <a:pPr lvl="1" eaLnBrk="1" hangingPunct="1"/>
            <a:r>
              <a:rPr lang="en-US" altLang="en-US" dirty="0"/>
              <a:t>Connecting a stream to a file is opening the file</a:t>
            </a:r>
          </a:p>
          <a:p>
            <a:pPr lvl="1" eaLnBrk="1" hangingPunct="1"/>
            <a:r>
              <a:rPr lang="en-US" altLang="en-US" dirty="0"/>
              <a:t>Use the open function of the stream object</a:t>
            </a:r>
            <a:br>
              <a:rPr lang="en-US" altLang="en-US" dirty="0"/>
            </a:br>
            <a:r>
              <a:rPr lang="en-US" altLang="en-US" dirty="0"/>
              <a:t>                          </a:t>
            </a:r>
            <a:br>
              <a:rPr lang="en-US" altLang="en-US" dirty="0"/>
            </a:br>
            <a:r>
              <a:rPr lang="en-US" altLang="en-US" dirty="0"/>
              <a:t>                     </a:t>
            </a:r>
          </a:p>
          <a:p>
            <a:pPr marL="342900" lvl="1" indent="0" eaLnBrk="1" hangingPunct="1">
              <a:buNone/>
            </a:pPr>
            <a:r>
              <a:rPr lang="en-US" altLang="en-US" dirty="0"/>
              <a:t>		     </a:t>
            </a:r>
            <a:r>
              <a:rPr lang="en-US" altLang="en-US" dirty="0" err="1"/>
              <a:t>in_stream.open</a:t>
            </a:r>
            <a:r>
              <a:rPr lang="en-US" altLang="en-US" dirty="0"/>
              <a:t>("infile.dat");</a:t>
            </a:r>
          </a:p>
          <a:p>
            <a:pPr lvl="1" eaLnBrk="1" hangingPunct="1"/>
            <a:endParaRPr lang="en-US" altLang="en-US" dirty="0"/>
          </a:p>
        </p:txBody>
      </p:sp>
      <p:grpSp>
        <p:nvGrpSpPr>
          <p:cNvPr id="33797" name="Group 16" descr="Period with arrow pointing up."/>
          <p:cNvGrpSpPr>
            <a:grpSpLocks/>
          </p:cNvGrpSpPr>
          <p:nvPr/>
        </p:nvGrpSpPr>
        <p:grpSpPr bwMode="auto">
          <a:xfrm>
            <a:off x="1568450" y="3689986"/>
            <a:ext cx="1131888" cy="1296987"/>
            <a:chOff x="2640" y="2795"/>
            <a:chExt cx="713" cy="817"/>
          </a:xfrm>
        </p:grpSpPr>
        <p:sp>
          <p:nvSpPr>
            <p:cNvPr id="3380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3380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8" name="Group 17" descr="First name on the disk with arrow up."/>
          <p:cNvGrpSpPr>
            <a:grpSpLocks/>
          </p:cNvGrpSpPr>
          <p:nvPr/>
        </p:nvGrpSpPr>
        <p:grpSpPr bwMode="auto">
          <a:xfrm>
            <a:off x="2236788" y="3709036"/>
            <a:ext cx="3279775" cy="1792287"/>
            <a:chOff x="3061" y="2807"/>
            <a:chExt cx="2066" cy="1129"/>
          </a:xfrm>
        </p:grpSpPr>
        <p:sp>
          <p:nvSpPr>
            <p:cNvPr id="33806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33807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8" descr="Double quotes with 2 arrows"/>
          <p:cNvGrpSpPr>
            <a:grpSpLocks/>
          </p:cNvGrpSpPr>
          <p:nvPr/>
        </p:nvGrpSpPr>
        <p:grpSpPr bwMode="auto">
          <a:xfrm>
            <a:off x="3359150" y="3061336"/>
            <a:ext cx="3098800" cy="1487487"/>
            <a:chOff x="3768" y="2399"/>
            <a:chExt cx="1952" cy="937"/>
          </a:xfrm>
        </p:grpSpPr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3380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33802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3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174A6BB-8F1C-4FD1-A12D-ADE1F86A94B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Input Stream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Once connected to a file, the input-stream </a:t>
            </a:r>
            <a:br>
              <a:rPr lang="en-US" altLang="en-US"/>
            </a:br>
            <a:r>
              <a:rPr lang="en-US" altLang="en-US"/>
              <a:t>variable can be used to produce input just as</a:t>
            </a:r>
            <a:br>
              <a:rPr lang="en-US" altLang="en-US"/>
            </a:br>
            <a:r>
              <a:rPr lang="en-US" altLang="en-US"/>
              <a:t>you would use cin with the extraction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                    int one_number, another_number;</a:t>
            </a:r>
            <a:br>
              <a:rPr lang="en-US" altLang="en-US"/>
            </a:br>
            <a:r>
              <a:rPr lang="en-US" altLang="en-US"/>
              <a:t>                    in_stream &gt;&gt; one_number</a:t>
            </a:r>
            <a:br>
              <a:rPr lang="en-US" altLang="en-US"/>
            </a:br>
            <a:r>
              <a:rPr lang="en-US" altLang="en-US"/>
              <a:t>                                       &gt;&gt; another_number;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DF6F3E5-2ED7-4BD2-A980-85D50565588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Output Stream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output-stream works similarly to the </a:t>
            </a:r>
            <a:br>
              <a:rPr lang="en-US" altLang="en-US"/>
            </a:br>
            <a:r>
              <a:rPr lang="en-US" altLang="en-US"/>
              <a:t>input-stream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ofstream out_stream; </a:t>
            </a:r>
            <a:br>
              <a:rPr lang="en-US" altLang="en-US"/>
            </a:br>
            <a:r>
              <a:rPr lang="en-US" altLang="en-US"/>
              <a:t>out_stream.open("outfile.dat");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out_stream &lt;&lt; "one number = "</a:t>
            </a:r>
            <a:br>
              <a:rPr lang="en-US" altLang="en-US"/>
            </a:br>
            <a:r>
              <a:rPr lang="en-US" altLang="en-US"/>
              <a:t>                    &lt;&lt; one_number</a:t>
            </a:r>
            <a:br>
              <a:rPr lang="en-US" altLang="en-US"/>
            </a:br>
            <a:r>
              <a:rPr lang="en-US" altLang="en-US"/>
              <a:t>                    &lt;&lt; "another number = " </a:t>
            </a:r>
            <a:br>
              <a:rPr lang="en-US" altLang="en-US"/>
            </a:br>
            <a:r>
              <a:rPr lang="en-US" altLang="en-US"/>
              <a:t>                    &lt;&lt; another_number;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AB63943-DCD6-4123-B208-98F8CE39BC0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External File Names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An External File Name…</a:t>
            </a:r>
          </a:p>
          <a:p>
            <a:pPr lvl="1" eaLnBrk="1" hangingPunct="1"/>
            <a:r>
              <a:rPr lang="en-US" altLang="en-US" sz="2400"/>
              <a:t>Is the name for a file that the operating system uses</a:t>
            </a:r>
          </a:p>
          <a:p>
            <a:pPr lvl="2" eaLnBrk="1" hangingPunct="1"/>
            <a:r>
              <a:rPr lang="en-US" altLang="en-US" sz="2000"/>
              <a:t>infile.dat and outfile.dat used in the previous examples</a:t>
            </a:r>
          </a:p>
          <a:p>
            <a:pPr lvl="1" eaLnBrk="1" hangingPunct="1"/>
            <a:r>
              <a:rPr lang="en-US" altLang="en-US" sz="2400"/>
              <a:t>Is the "real", on-the-disk, name for a file </a:t>
            </a:r>
          </a:p>
          <a:p>
            <a:pPr lvl="1" eaLnBrk="1" hangingPunct="1"/>
            <a:r>
              <a:rPr lang="en-US" altLang="en-US" sz="2400"/>
              <a:t>Needs to match the naming conventions on </a:t>
            </a:r>
            <a:br>
              <a:rPr lang="en-US" altLang="en-US" sz="2400"/>
            </a:br>
            <a:r>
              <a:rPr lang="en-US" altLang="en-US" sz="2400"/>
              <a:t>your system</a:t>
            </a:r>
          </a:p>
          <a:p>
            <a:pPr lvl="1" eaLnBrk="1" hangingPunct="1"/>
            <a:r>
              <a:rPr lang="en-US" altLang="en-US" sz="2400"/>
              <a:t>Usually only used in the stream's open statement</a:t>
            </a:r>
          </a:p>
          <a:p>
            <a:pPr lvl="1" eaLnBrk="1" hangingPunct="1"/>
            <a:r>
              <a:rPr lang="en-US" altLang="en-US" sz="2400"/>
              <a:t>Once open, referred to using the </a:t>
            </a:r>
            <a:br>
              <a:rPr lang="en-US" altLang="en-US" sz="2400"/>
            </a:br>
            <a:r>
              <a:rPr lang="en-US" altLang="en-US" sz="2400"/>
              <a:t>name of the stream connected to it.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67816D9A-C787-48E8-BF72-DC8B8CB5E22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Closing a File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After using a file, it should be closed</a:t>
            </a:r>
          </a:p>
          <a:p>
            <a:pPr lvl="1" eaLnBrk="1" hangingPunct="1"/>
            <a:r>
              <a:rPr lang="en-US" altLang="en-US" sz="2400"/>
              <a:t>This disconnects the stream from the file</a:t>
            </a:r>
          </a:p>
          <a:p>
            <a:pPr lvl="1" eaLnBrk="1" hangingPunct="1"/>
            <a:r>
              <a:rPr lang="en-US" altLang="en-US" sz="2400"/>
              <a:t>Close files to reduce the chance of a file being </a:t>
            </a:r>
            <a:br>
              <a:rPr lang="en-US" altLang="en-US" sz="2400"/>
            </a:br>
            <a:r>
              <a:rPr lang="en-US" altLang="en-US" sz="2400"/>
              <a:t>corrupted if the program terminates abnormally</a:t>
            </a:r>
          </a:p>
          <a:p>
            <a:pPr eaLnBrk="1" hangingPunct="1"/>
            <a:r>
              <a:rPr lang="en-US" altLang="en-US" sz="2400"/>
              <a:t>It is important to close an output  file if your </a:t>
            </a:r>
            <a:br>
              <a:rPr lang="en-US" altLang="en-US" sz="2400"/>
            </a:br>
            <a:r>
              <a:rPr lang="en-US" altLang="en-US" sz="2400"/>
              <a:t>program later needs to read input from the output file</a:t>
            </a:r>
          </a:p>
          <a:p>
            <a:pPr eaLnBrk="1" hangingPunct="1"/>
            <a:r>
              <a:rPr lang="en-US" altLang="en-US" sz="2400"/>
              <a:t>The system will automatically close files if you </a:t>
            </a:r>
            <a:br>
              <a:rPr lang="en-US" altLang="en-US" sz="2400"/>
            </a:br>
            <a:r>
              <a:rPr lang="en-US" altLang="en-US" sz="2400"/>
              <a:t>forget as long as your program ends normally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565A4F7A-9CD5-4256-86B0-6C2096EB1A4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I/O Streams as an Introduction to Objects and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1" name="Picture 4" descr="Simple file input/outpu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38125"/>
            <a:ext cx="4738687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6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277177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6.1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A1D20A9-488C-42F2-BEEE-8D29B0F5D29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Objects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object is a variable  that has functions and </a:t>
            </a:r>
            <a:br>
              <a:rPr lang="en-US" altLang="en-US"/>
            </a:br>
            <a:r>
              <a:rPr lang="en-US" altLang="en-US"/>
              <a:t>data associated with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in_stream and out_stream each have a function named open associated with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in_stream and out_stream use  different </a:t>
            </a:r>
            <a:br>
              <a:rPr lang="en-US" altLang="en-US"/>
            </a:br>
            <a:r>
              <a:rPr lang="en-US" altLang="en-US"/>
              <a:t>versions of a function named open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One version of open is for input files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different version of open is for output files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501B6546-C82C-4F50-83C0-DD6F7E8C2F1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A member function is a function associated with</a:t>
            </a:r>
            <a:br>
              <a:rPr lang="en-US" altLang="en-US"/>
            </a:br>
            <a:r>
              <a:rPr lang="en-US" altLang="en-US"/>
              <a:t>an object</a:t>
            </a:r>
          </a:p>
          <a:p>
            <a:pPr lvl="1" eaLnBrk="1" hangingPunct="1"/>
            <a:r>
              <a:rPr lang="en-US" altLang="en-US"/>
              <a:t>The open function is a member function of </a:t>
            </a:r>
            <a:br>
              <a:rPr lang="en-US" altLang="en-US"/>
            </a:br>
            <a:r>
              <a:rPr lang="en-US" altLang="en-US"/>
              <a:t>in_stream in the previous examples</a:t>
            </a:r>
          </a:p>
          <a:p>
            <a:pPr lvl="1" eaLnBrk="1" hangingPunct="1"/>
            <a:r>
              <a:rPr lang="en-US" altLang="en-US"/>
              <a:t>A different open function is a member function of out_stream in the previous examples</a:t>
            </a:r>
          </a:p>
          <a:p>
            <a:pPr eaLnBrk="1" hangingPunct="1"/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05AF24B-50BE-4FBC-B581-99E1F9D332D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 and </a:t>
            </a:r>
            <a:br>
              <a:rPr lang="en-US" altLang="en-US"/>
            </a:br>
            <a:r>
              <a:rPr lang="en-US" altLang="en-US"/>
              <a:t>Member Function Names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Objects of different types  have different member </a:t>
            </a:r>
            <a:br>
              <a:rPr lang="en-US" altLang="en-US" sz="2400"/>
            </a:br>
            <a:r>
              <a:rPr lang="en-US" altLang="en-US" sz="2400"/>
              <a:t>functions</a:t>
            </a:r>
          </a:p>
          <a:p>
            <a:pPr lvl="1" eaLnBrk="1" hangingPunct="1"/>
            <a:r>
              <a:rPr lang="en-US" altLang="en-US" sz="2400"/>
              <a:t>Some of these member functions might have the same name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Different objects of the same type have the same </a:t>
            </a:r>
            <a:br>
              <a:rPr lang="en-US" altLang="en-US" sz="2400"/>
            </a:br>
            <a:r>
              <a:rPr lang="en-US" altLang="en-US" sz="2400"/>
              <a:t>member functions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3639102-D61B-415E-883F-E646462E41D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sz="2400"/>
              <a:t>A type whose variables are objects, is a class</a:t>
            </a:r>
          </a:p>
          <a:p>
            <a:pPr lvl="1" eaLnBrk="1" hangingPunct="1"/>
            <a:r>
              <a:rPr lang="en-US" altLang="en-US" sz="2400"/>
              <a:t>ifstream is the type of the in_stream variable (object)</a:t>
            </a:r>
          </a:p>
          <a:p>
            <a:pPr lvl="1" eaLnBrk="1" hangingPunct="1"/>
            <a:r>
              <a:rPr lang="en-US" altLang="en-US" sz="2400"/>
              <a:t>ifstream is a class</a:t>
            </a:r>
          </a:p>
          <a:p>
            <a:pPr lvl="1" eaLnBrk="1" hangingPunct="1"/>
            <a:r>
              <a:rPr lang="en-US" altLang="en-US" sz="2400"/>
              <a:t>The class of an object determines its </a:t>
            </a:r>
            <a:br>
              <a:rPr lang="en-US" altLang="en-US" sz="2400"/>
            </a:br>
            <a:r>
              <a:rPr lang="en-US" altLang="en-US" sz="2400"/>
              <a:t>member functions</a:t>
            </a:r>
          </a:p>
          <a:p>
            <a:pPr lvl="1" eaLnBrk="1" hangingPunct="1"/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                   ifstream in_stream1, in_stream2;</a:t>
            </a:r>
          </a:p>
          <a:p>
            <a:pPr lvl="2" eaLnBrk="1" hangingPunct="1"/>
            <a:r>
              <a:rPr lang="en-US" altLang="en-US" sz="2000"/>
              <a:t>in_stream1.open and in_stream2.open are the same</a:t>
            </a:r>
            <a:br>
              <a:rPr lang="en-US" altLang="en-US" sz="2000"/>
            </a:br>
            <a:r>
              <a:rPr lang="en-US" altLang="en-US" sz="2000"/>
              <a:t>function but might have different arguments</a:t>
            </a:r>
          </a:p>
          <a:p>
            <a:pPr lvl="2" eaLnBrk="1" hangingPunct="1"/>
            <a:endParaRPr lang="en-US" altLang="en-US" sz="200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03E59D4-C8B1-4F06-ABFC-7ACCD409F2A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Member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z="2400"/>
              <a:t>Member functions of an object are the member</a:t>
            </a:r>
            <a:br>
              <a:rPr lang="en-US" altLang="en-US" sz="2400"/>
            </a:br>
            <a:r>
              <a:rPr lang="en-US" altLang="en-US" sz="2400"/>
              <a:t>functions of its class</a:t>
            </a:r>
          </a:p>
          <a:p>
            <a:pPr eaLnBrk="1" hangingPunct="1"/>
            <a:r>
              <a:rPr lang="en-US" altLang="en-US" sz="2400"/>
              <a:t>The class determines the member functions of</a:t>
            </a:r>
            <a:br>
              <a:rPr lang="en-US" altLang="en-US" sz="2400"/>
            </a:br>
            <a:r>
              <a:rPr lang="en-US" altLang="en-US" sz="2400"/>
              <a:t>the object</a:t>
            </a:r>
          </a:p>
          <a:p>
            <a:pPr lvl="1" eaLnBrk="1" hangingPunct="1"/>
            <a:r>
              <a:rPr lang="en-US" altLang="en-US" sz="2400"/>
              <a:t>The class ifstream has an open function</a:t>
            </a:r>
          </a:p>
          <a:p>
            <a:pPr lvl="1" eaLnBrk="1" hangingPunct="1"/>
            <a:r>
              <a:rPr lang="en-US" altLang="en-US" sz="2400"/>
              <a:t>Every variable (object) declared of type ifstream </a:t>
            </a:r>
            <a:br>
              <a:rPr lang="en-US" altLang="en-US" sz="2400"/>
            </a:br>
            <a:r>
              <a:rPr lang="en-US" altLang="en-US" sz="2400"/>
              <a:t>has that open function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26E63753-4F9E-4898-8F5B-51A3ACFE78F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 Member Function</a:t>
            </a:r>
          </a:p>
        </p:txBody>
      </p:sp>
      <p:sp>
        <p:nvSpPr>
          <p:cNvPr id="53251" name="Rectangle 9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06638"/>
          </a:xfrm>
        </p:spPr>
        <p:txBody>
          <a:bodyPr/>
          <a:lstStyle/>
          <a:p>
            <a:pPr eaLnBrk="1" hangingPunct="1"/>
            <a:r>
              <a:rPr lang="en-US" altLang="en-US" sz="2600"/>
              <a:t>Calling a member function requires specifying </a:t>
            </a:r>
            <a:br>
              <a:rPr lang="en-US" altLang="en-US" sz="2600"/>
            </a:br>
            <a:r>
              <a:rPr lang="en-US" altLang="en-US" sz="2600"/>
              <a:t>the object containing the function</a:t>
            </a:r>
          </a:p>
          <a:p>
            <a:pPr eaLnBrk="1" hangingPunct="1"/>
            <a:r>
              <a:rPr lang="en-US" altLang="en-US" sz="2600"/>
              <a:t>The calling object  is separated from the member </a:t>
            </a:r>
            <a:br>
              <a:rPr lang="en-US" altLang="en-US" sz="2600"/>
            </a:br>
            <a:r>
              <a:rPr lang="en-US" altLang="en-US" sz="2600"/>
              <a:t>function by the dot operator</a:t>
            </a:r>
          </a:p>
          <a:p>
            <a:pPr eaLnBrk="1" hangingPunct="1"/>
            <a:r>
              <a:rPr lang="en-US" altLang="en-US" sz="2600"/>
              <a:t>Example:   in_stream.open("infile.dat");</a:t>
            </a:r>
          </a:p>
        </p:txBody>
      </p:sp>
      <p:grpSp>
        <p:nvGrpSpPr>
          <p:cNvPr id="53253" name="Group 10" descr="Calling object arrow up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260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26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4" name="Group 11" descr="Dot operator arrow up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259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5" name="Group 12" descr="Member function arrow up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256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257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382AEF6-EB65-43C4-8D3B-2F008EA6F88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</a:t>
            </a:r>
            <a:br>
              <a:rPr lang="en-US" altLang="en-US"/>
            </a:br>
            <a:r>
              <a:rPr lang="en-US" altLang="en-US"/>
              <a:t>Calling Syntax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795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Syntax for calling a member function: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400"/>
              <a:t>Calling_object.Member_Function_Name(Argument_list);</a:t>
            </a: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029BD98-33B5-4146-AC85-2C05F71405F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Errors On Opening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Opening a file could fail for several reasons</a:t>
            </a:r>
          </a:p>
          <a:p>
            <a:pPr lvl="1" eaLnBrk="1" hangingPunct="1"/>
            <a:r>
              <a:rPr lang="en-US" altLang="en-US"/>
              <a:t>Common reasons for open to fail include</a:t>
            </a:r>
          </a:p>
          <a:p>
            <a:pPr lvl="2" eaLnBrk="1" hangingPunct="1"/>
            <a:r>
              <a:rPr lang="en-US" altLang="en-US"/>
              <a:t>The file might not exist</a:t>
            </a:r>
          </a:p>
          <a:p>
            <a:pPr lvl="2" eaLnBrk="1" hangingPunct="1"/>
            <a:r>
              <a:rPr lang="en-US" altLang="en-US"/>
              <a:t>The name might be typed incorrectly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May be no error message if the call to open fails</a:t>
            </a:r>
          </a:p>
          <a:p>
            <a:pPr lvl="1" eaLnBrk="1" hangingPunct="1"/>
            <a:r>
              <a:rPr lang="en-US" altLang="en-US"/>
              <a:t>Program execution continues!</a:t>
            </a:r>
          </a:p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E5D820A0-2441-416A-8682-3815C9792A4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Catching Stream Errors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Member function fail, can be used to test the </a:t>
            </a:r>
            <a:br>
              <a:rPr lang="en-US" altLang="en-US"/>
            </a:br>
            <a:r>
              <a:rPr lang="en-US" altLang="en-US"/>
              <a:t>success of a stream operation</a:t>
            </a:r>
          </a:p>
          <a:p>
            <a:pPr lvl="1" eaLnBrk="1" hangingPunct="1"/>
            <a:r>
              <a:rPr lang="en-US" altLang="en-US"/>
              <a:t>fail returns a boolean type  (true or false)</a:t>
            </a:r>
          </a:p>
          <a:p>
            <a:pPr lvl="1" eaLnBrk="1" hangingPunct="1"/>
            <a:r>
              <a:rPr lang="en-US" altLang="en-US"/>
              <a:t>fail returns true if the stream operation failed</a:t>
            </a:r>
          </a:p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7B30600C-9E9E-4EEE-9C62-D757CE4EC30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6.1   Streams and Basic File I/O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6.2   Tools for Stream I/O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6.3   Character I/O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60C9A604-D408-46C5-BFB4-DD395339249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Halting Execution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sz="2400"/>
              <a:t>When a stream open function fails, it is </a:t>
            </a:r>
            <a:br>
              <a:rPr lang="en-US" altLang="en-US" sz="2400"/>
            </a:br>
            <a:r>
              <a:rPr lang="en-US" altLang="en-US" sz="2400"/>
              <a:t>generally best to stop the program</a:t>
            </a:r>
          </a:p>
          <a:p>
            <a:pPr eaLnBrk="1" hangingPunct="1"/>
            <a:r>
              <a:rPr lang="en-US" altLang="en-US" sz="2400"/>
              <a:t>The function exit, halts a program</a:t>
            </a:r>
          </a:p>
          <a:p>
            <a:pPr lvl="1" eaLnBrk="1" hangingPunct="1"/>
            <a:r>
              <a:rPr lang="en-US" altLang="en-US" sz="2400"/>
              <a:t>exit returns its argument to the operating system</a:t>
            </a:r>
          </a:p>
          <a:p>
            <a:pPr lvl="1" eaLnBrk="1" hangingPunct="1"/>
            <a:r>
              <a:rPr lang="en-US" altLang="en-US" sz="2400"/>
              <a:t>exit causes program execution to stop</a:t>
            </a:r>
          </a:p>
          <a:p>
            <a:pPr lvl="1" eaLnBrk="1" hangingPunct="1"/>
            <a:r>
              <a:rPr lang="en-US" altLang="en-US" sz="2400"/>
              <a:t>exit is NOT a member function</a:t>
            </a:r>
          </a:p>
          <a:p>
            <a:pPr eaLnBrk="1" hangingPunct="1"/>
            <a:r>
              <a:rPr lang="en-US" altLang="en-US" sz="2400"/>
              <a:t>Exit requires the include and using directives</a:t>
            </a:r>
            <a:br>
              <a:rPr lang="en-US" altLang="en-US" sz="2400"/>
            </a:br>
            <a:r>
              <a:rPr lang="en-US" altLang="en-US" sz="2400"/>
              <a:t>                       #include &lt;cstdlib&gt;</a:t>
            </a:r>
            <a:br>
              <a:rPr lang="en-US" altLang="en-US" sz="2400"/>
            </a:br>
            <a:r>
              <a:rPr lang="en-US" altLang="en-US" sz="2400"/>
              <a:t>                       using namespace std;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849E40C-B03B-46EC-8FB6-C736C1D6EF8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 fail and exit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/>
            <a:r>
              <a:rPr lang="en-US" altLang="en-US" sz="2400"/>
              <a:t>Immediately following the call to open, check </a:t>
            </a:r>
            <a:br>
              <a:rPr lang="en-US" altLang="en-US" sz="2400"/>
            </a:br>
            <a:r>
              <a:rPr lang="en-US" altLang="en-US" sz="2400"/>
              <a:t>that the operation was successful: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in_stream.open("stuff.dat");</a:t>
            </a:r>
            <a:br>
              <a:rPr lang="en-US" altLang="en-US" sz="2400"/>
            </a:br>
            <a:r>
              <a:rPr lang="en-US" altLang="en-US" sz="2400"/>
              <a:t>   if( in_stream.fail( ) )</a:t>
            </a:r>
            <a:br>
              <a:rPr lang="en-US" altLang="en-US" sz="2400"/>
            </a:br>
            <a:r>
              <a:rPr lang="en-US" altLang="en-US" sz="2400"/>
              <a:t>     {  </a:t>
            </a:r>
            <a:br>
              <a:rPr lang="en-US" altLang="en-US" sz="2400"/>
            </a:br>
            <a:r>
              <a:rPr lang="en-US" altLang="en-US" sz="2400"/>
              <a:t>             cout &lt;&lt; "Input file opening failed.\n";</a:t>
            </a:r>
            <a:br>
              <a:rPr lang="en-US" altLang="en-US" sz="2400"/>
            </a:br>
            <a:r>
              <a:rPr lang="en-US" altLang="en-US" sz="2400"/>
              <a:t>             exit(1) ;</a:t>
            </a:r>
            <a:br>
              <a:rPr lang="en-US" altLang="en-US" sz="2400"/>
            </a:br>
            <a:r>
              <a:rPr lang="en-US" altLang="en-US" sz="2400"/>
              <a:t>      }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5DFD3A31-B423-4B24-9877-913A942C591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9" name="Picture 4" descr="File i/o with checks on ope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82563"/>
            <a:ext cx="4254500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4" name="Rectangle 5"/>
          <p:cNvSpPr>
            <a:spLocks noGrp="1" noChangeArrowheads="1"/>
          </p:cNvSpPr>
          <p:nvPr>
            <p:ph type="title"/>
          </p:nvPr>
        </p:nvSpPr>
        <p:spPr>
          <a:xfrm>
            <a:off x="5253038" y="228600"/>
            <a:ext cx="282416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6.2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5BDF57C-FDFF-4B48-8518-D54DCB89937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Techniques for File I/O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/>
          <a:lstStyle/>
          <a:p>
            <a:pPr eaLnBrk="1" hangingPunct="1"/>
            <a:r>
              <a:rPr lang="en-US" altLang="en-US" sz="2400"/>
              <a:t>When reading input from a file…</a:t>
            </a:r>
          </a:p>
          <a:p>
            <a:pPr lvl="1" eaLnBrk="1" hangingPunct="1"/>
            <a:r>
              <a:rPr lang="en-US" altLang="en-US" sz="2400"/>
              <a:t>Do not include prompts or echo the  input</a:t>
            </a:r>
          </a:p>
          <a:p>
            <a:pPr lvl="2" eaLnBrk="1" hangingPunct="1"/>
            <a:r>
              <a:rPr lang="en-US" altLang="en-US" sz="2000"/>
              <a:t>The lines                cout &lt;&lt; "Enter the number: ";</a:t>
            </a:r>
            <a:br>
              <a:rPr lang="en-US" altLang="en-US" sz="2000"/>
            </a:br>
            <a:r>
              <a:rPr lang="en-US" altLang="en-US" sz="2000"/>
              <a:t>                               cin   &gt;&gt; the_number;</a:t>
            </a:r>
            <a:br>
              <a:rPr lang="en-US" altLang="en-US" sz="2000"/>
            </a:br>
            <a:r>
              <a:rPr lang="en-US" altLang="en-US" sz="2000"/>
              <a:t>	                      cout &lt;&lt; "The number you entered is " </a:t>
            </a:r>
            <a:br>
              <a:rPr lang="en-US" altLang="en-US" sz="2000"/>
            </a:br>
            <a:r>
              <a:rPr lang="en-US" altLang="en-US" sz="2000"/>
              <a:t>                                       &lt;&lt; the_number;</a:t>
            </a:r>
            <a:br>
              <a:rPr lang="en-US" altLang="en-US" sz="2000"/>
            </a:br>
            <a:r>
              <a:rPr lang="en-US" altLang="en-US" sz="2000"/>
              <a:t>become  just one line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                            in_file &gt;&gt; the_number;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400"/>
              <a:t>The input file must contain exactly the data expected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A5A06815-337A-4158-A8E3-C4D92071F6E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Appending Data (optional)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Output examples so far create new files</a:t>
            </a:r>
          </a:p>
          <a:p>
            <a:pPr lvl="1" eaLnBrk="1" hangingPunct="1"/>
            <a:r>
              <a:rPr lang="en-US" altLang="en-US" sz="2400"/>
              <a:t>If the output file already contains data, that data</a:t>
            </a:r>
            <a:br>
              <a:rPr lang="en-US" altLang="en-US" sz="2400"/>
            </a:br>
            <a:r>
              <a:rPr lang="en-US" altLang="en-US" sz="2400"/>
              <a:t>is lost</a:t>
            </a:r>
          </a:p>
          <a:p>
            <a:pPr eaLnBrk="1" hangingPunct="1"/>
            <a:r>
              <a:rPr lang="en-US" altLang="en-US" sz="2400"/>
              <a:t>To append new output to the end an existing file</a:t>
            </a:r>
          </a:p>
          <a:p>
            <a:pPr lvl="1" eaLnBrk="1" hangingPunct="1"/>
            <a:r>
              <a:rPr lang="en-US" altLang="en-US" sz="2400"/>
              <a:t>use the constant  ios::app defined in the iostream</a:t>
            </a:r>
            <a:br>
              <a:rPr lang="en-US" altLang="en-US" sz="2400"/>
            </a:br>
            <a:r>
              <a:rPr lang="en-US" altLang="en-US" sz="2400"/>
              <a:t> library: </a:t>
            </a:r>
            <a:br>
              <a:rPr lang="en-US" altLang="en-US" sz="2400"/>
            </a:br>
            <a:r>
              <a:rPr lang="en-US" altLang="en-US" sz="2400"/>
              <a:t>         outStream.open("important.txt", ios::app);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If the file does not exist, a new file will be created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15F87DCC-DB32-4921-9FA1-9AF8E1D6941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7" name="Picture 4" descr="Appending to a file (optional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0175"/>
            <a:ext cx="3536950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2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2667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6.3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78DB5261-1F54-4263-92D2-AA366AE8E6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Names as Input (optional)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 users can enter the name of a file to </a:t>
            </a:r>
            <a:br>
              <a:rPr lang="en-US" altLang="en-US" sz="2400"/>
            </a:br>
            <a:r>
              <a:rPr lang="en-US" altLang="en-US" sz="2400"/>
              <a:t>use for input or for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 must use a variable that can hold </a:t>
            </a:r>
            <a:br>
              <a:rPr lang="en-US" altLang="en-US" sz="2400"/>
            </a:br>
            <a:r>
              <a:rPr lang="en-US" altLang="en-US" sz="2400"/>
              <a:t>multiple characters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sequence of characters is called a string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Declaring a variable to hold a string of characters: </a:t>
            </a:r>
            <a:br>
              <a:rPr lang="en-US" altLang="en-US" sz="2400"/>
            </a:br>
            <a:r>
              <a:rPr lang="en-US" altLang="en-US" sz="2400"/>
              <a:t>                       char   file_name[16];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file_name is the name of a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Brackets enclose the maximum number of characters + 1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variable file_name contains up to 15 characters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85F7C72-C996-4B6C-B182-7A823701531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Character String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char file_name[16];</a:t>
            </a:r>
            <a:br>
              <a:rPr lang="en-US" altLang="en-US" sz="2400"/>
            </a:br>
            <a:r>
              <a:rPr lang="en-US" altLang="en-US" sz="2400"/>
              <a:t>cout &lt;&lt; "Enter the file_name ";</a:t>
            </a:r>
            <a:br>
              <a:rPr lang="en-US" altLang="en-US" sz="2400"/>
            </a:br>
            <a:r>
              <a:rPr lang="en-US" altLang="en-US" sz="2400"/>
              <a:t>cin &gt;&gt; file_name;</a:t>
            </a:r>
            <a:br>
              <a:rPr lang="en-US" altLang="en-US" sz="2400"/>
            </a:br>
            <a:r>
              <a:rPr lang="en-US" altLang="en-US" sz="2400"/>
              <a:t>ifstream in_stream;</a:t>
            </a:r>
            <a:br>
              <a:rPr lang="en-US" altLang="en-US" sz="2400"/>
            </a:br>
            <a:r>
              <a:rPr lang="en-US" altLang="en-US" sz="2400"/>
              <a:t>in_stream.open(file_name);</a:t>
            </a:r>
            <a:br>
              <a:rPr lang="en-US" altLang="en-US" sz="2400"/>
            </a:br>
            <a:r>
              <a:rPr lang="en-US" altLang="en-US" sz="2400"/>
              <a:t>if (in_stream.fail( ) )</a:t>
            </a:r>
            <a:br>
              <a:rPr lang="en-US" altLang="en-US" sz="2400"/>
            </a:br>
            <a:r>
              <a:rPr lang="en-US" altLang="en-US" sz="2400"/>
              <a:t>{    </a:t>
            </a:r>
            <a:br>
              <a:rPr lang="en-US" altLang="en-US" sz="2400"/>
            </a:br>
            <a:r>
              <a:rPr lang="en-US" altLang="en-US" sz="2400"/>
              <a:t>            cout &lt;&lt; "Input file opening failed.\n";</a:t>
            </a:r>
            <a:br>
              <a:rPr lang="en-US" altLang="en-US" sz="2400"/>
            </a:br>
            <a:r>
              <a:rPr lang="en-US" altLang="en-US" sz="2400"/>
              <a:t>            exit(1);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4F72CB3-369F-41B5-B63C-802AE88EF8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5" name="Picture 4" descr="Inputting a file name (optional)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93688"/>
            <a:ext cx="5227637" cy="613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0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5687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6.4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6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649145D-F8C0-4D37-904A-0F14DDFF271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63" name="Picture 4" descr="Inputting a file name (optional)(part 2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588"/>
            <a:ext cx="4475163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5"/>
          <p:cNvSpPr>
            <a:spLocks noGrp="1" noChangeArrowheads="1"/>
          </p:cNvSpPr>
          <p:nvPr>
            <p:ph type="title"/>
          </p:nvPr>
        </p:nvSpPr>
        <p:spPr>
          <a:xfrm>
            <a:off x="5080000" y="228600"/>
            <a:ext cx="3606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6.4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86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15FD02AD-DE59-436F-960E-5625C77307B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Streams and Basic File I/O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6.1 Conclusion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Write a program that uses a stream called fin which </a:t>
            </a:r>
            <a:br>
              <a:rPr lang="en-US" altLang="en-US" sz="2400"/>
            </a:br>
            <a:r>
              <a:rPr lang="en-US" altLang="en-US" sz="2400"/>
              <a:t>will be connected to an input file and a stream called</a:t>
            </a:r>
            <a:br>
              <a:rPr lang="en-US" altLang="en-US" sz="2400"/>
            </a:br>
            <a:r>
              <a:rPr lang="en-US" altLang="en-US" sz="2400"/>
              <a:t>fout which will be connected to an output file?  How</a:t>
            </a:r>
            <a:br>
              <a:rPr lang="en-US" altLang="en-US" sz="2400"/>
            </a:br>
            <a:r>
              <a:rPr lang="en-US" altLang="en-US" sz="2400"/>
              <a:t>do you declare fin and fout?  What include </a:t>
            </a:r>
            <a:br>
              <a:rPr lang="en-US" altLang="en-US" sz="2400"/>
            </a:br>
            <a:r>
              <a:rPr lang="en-US" altLang="en-US" sz="2400"/>
              <a:t>directive, if any, do you nee to place in your</a:t>
            </a:r>
            <a:br>
              <a:rPr lang="en-US" altLang="en-US" sz="2400"/>
            </a:br>
            <a:r>
              <a:rPr lang="en-US" altLang="en-US" sz="2400"/>
              <a:t>program file?</a:t>
            </a:r>
          </a:p>
          <a:p>
            <a:pPr lvl="1" eaLnBrk="1" hangingPunct="1"/>
            <a:r>
              <a:rPr lang="en-US" altLang="en-US" sz="2400"/>
              <a:t>Name at least three member functions of an </a:t>
            </a:r>
            <a:br>
              <a:rPr lang="en-US" altLang="en-US" sz="2400"/>
            </a:br>
            <a:r>
              <a:rPr lang="en-US" altLang="en-US" sz="2400"/>
              <a:t>iostream object and give examples of usage of </a:t>
            </a:r>
            <a:br>
              <a:rPr lang="en-US" altLang="en-US" sz="2400"/>
            </a:br>
            <a:r>
              <a:rPr lang="en-US" altLang="en-US" sz="2400"/>
              <a:t>each?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4BBEB45-80B8-491B-8448-0B73B2252C0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6.2</a:t>
            </a:r>
          </a:p>
        </p:txBody>
      </p:sp>
      <p:sp>
        <p:nvSpPr>
          <p:cNvPr id="38916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5127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Tools for Streams I/O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Tools for Stream I/O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control the format of the program's output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use commands that determine such details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spaces between items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number of digits after a decimal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numeric style: scientific notation for fixed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Showing digits after a decimal point even if they are zeroes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Showing plus signs in front of positive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Left or right justifying numbers in a given space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B762836-C388-43D3-A13A-8C7B5E6F5F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 to Files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Format output to the screen with:</a:t>
            </a:r>
            <a:br>
              <a:rPr lang="en-US" altLang="en-US" sz="2400"/>
            </a:br>
            <a:r>
              <a:rPr lang="en-US" altLang="en-US" sz="2400"/>
              <a:t> 		cout.setf(ios::fixed);</a:t>
            </a:r>
            <a:br>
              <a:rPr lang="en-US" altLang="en-US" sz="2400"/>
            </a:br>
            <a:r>
              <a:rPr lang="en-US" altLang="en-US" sz="2400"/>
              <a:t>		cout.setf(ios::showpoint);</a:t>
            </a:r>
            <a:br>
              <a:rPr lang="en-US" altLang="en-US" sz="2400"/>
            </a:br>
            <a:r>
              <a:rPr lang="en-US" altLang="en-US" sz="2400"/>
              <a:t> 		cout.precision(2);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Format output to a file using the out-file stream</a:t>
            </a:r>
            <a:br>
              <a:rPr lang="en-US" altLang="en-US" sz="2400"/>
            </a:br>
            <a:r>
              <a:rPr lang="en-US" altLang="en-US" sz="2400"/>
              <a:t> named out_stream with:</a:t>
            </a:r>
            <a:br>
              <a:rPr lang="en-US" altLang="en-US" sz="2400"/>
            </a:br>
            <a:r>
              <a:rPr lang="en-US" altLang="en-US" sz="2400"/>
              <a:t>		out_stream.setf(ios::fixed);</a:t>
            </a:r>
            <a:br>
              <a:rPr lang="en-US" altLang="en-US" sz="2400"/>
            </a:br>
            <a:r>
              <a:rPr lang="en-US" altLang="en-US" sz="2400"/>
              <a:t>		out_stream.setf(ios::showpoint);</a:t>
            </a:r>
            <a:br>
              <a:rPr lang="en-US" altLang="en-US" sz="2400"/>
            </a:br>
            <a:r>
              <a:rPr lang="en-US" altLang="en-US" sz="2400"/>
              <a:t> 		out_stream.precision(2);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34FD223-D822-47BF-BB2F-2470F0936BB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out_stream.precision(2);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precision is a member function of output streams</a:t>
            </a:r>
          </a:p>
          <a:p>
            <a:pPr lvl="1" eaLnBrk="1" hangingPunct="1"/>
            <a:r>
              <a:rPr lang="en-US" altLang="en-US" sz="2400" dirty="0"/>
              <a:t>After </a:t>
            </a:r>
            <a:r>
              <a:rPr lang="en-US" altLang="en-US" sz="2400" dirty="0" err="1"/>
              <a:t>out_stream.precision</a:t>
            </a:r>
            <a:r>
              <a:rPr lang="en-US" altLang="en-US" sz="2400" dirty="0"/>
              <a:t>(2);</a:t>
            </a:r>
            <a:br>
              <a:rPr lang="en-US" altLang="en-US" sz="2400" dirty="0"/>
            </a:br>
            <a:r>
              <a:rPr lang="en-US" altLang="en-US" sz="2400" dirty="0"/>
              <a:t>Output of numbers with decimal points…</a:t>
            </a:r>
          </a:p>
          <a:p>
            <a:pPr lvl="2" eaLnBrk="1" hangingPunct="1"/>
            <a:r>
              <a:rPr lang="en-US" altLang="en-US" sz="2000" dirty="0"/>
              <a:t>will show a total of 2 significant digits</a:t>
            </a:r>
            <a:br>
              <a:rPr lang="en-US" altLang="en-US" sz="2000" dirty="0"/>
            </a:br>
            <a:r>
              <a:rPr lang="en-US" altLang="en-US" sz="2000" dirty="0"/>
              <a:t>   	23.	2.2e7	    2.2	    6.9e-1	0.00069</a:t>
            </a:r>
            <a:br>
              <a:rPr lang="en-US" altLang="en-US" sz="2000" dirty="0"/>
            </a:br>
            <a:r>
              <a:rPr lang="en-US" altLang="en-US" sz="2000" dirty="0"/>
              <a:t>OR</a:t>
            </a:r>
          </a:p>
          <a:p>
            <a:pPr lvl="2" eaLnBrk="1" hangingPunct="1"/>
            <a:r>
              <a:rPr lang="en-US" altLang="en-US" sz="2000" dirty="0"/>
              <a:t>will show  2 digits after the decimal point</a:t>
            </a:r>
            <a:br>
              <a:rPr lang="en-US" altLang="en-US" sz="2000" dirty="0"/>
            </a:br>
            <a:r>
              <a:rPr lang="en-US" altLang="en-US" sz="2000" dirty="0"/>
              <a:t>	23.56	2.26e7	    2.21	     0.69	0.69e-4</a:t>
            </a:r>
          </a:p>
          <a:p>
            <a:pPr eaLnBrk="1" hangingPunct="1"/>
            <a:r>
              <a:rPr lang="en-US" altLang="en-US" sz="2400" dirty="0"/>
              <a:t>Calls to precision apply only to the stream</a:t>
            </a:r>
            <a:br>
              <a:rPr lang="en-US" altLang="en-US" sz="2400" dirty="0"/>
            </a:br>
            <a:r>
              <a:rPr lang="en-US" altLang="en-US" sz="2400" dirty="0"/>
              <a:t>named in the call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0D00724-8D00-4460-A018-C7201AF195E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setf(ios::fixed);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/>
            <a:r>
              <a:rPr lang="en-US" altLang="en-US" sz="2400"/>
              <a:t>setf is a member function of output streams</a:t>
            </a:r>
          </a:p>
          <a:p>
            <a:pPr lvl="1" eaLnBrk="1" hangingPunct="1"/>
            <a:r>
              <a:rPr lang="en-US" altLang="en-US" sz="2400"/>
              <a:t>setf is an abbreviation for set flags</a:t>
            </a:r>
          </a:p>
          <a:p>
            <a:pPr lvl="2" eaLnBrk="1" hangingPunct="1"/>
            <a:r>
              <a:rPr lang="en-US" altLang="en-US" sz="2000"/>
              <a:t>A flag is an instruction to do one of two options</a:t>
            </a:r>
          </a:p>
          <a:p>
            <a:pPr lvl="2" eaLnBrk="1" hangingPunct="1"/>
            <a:r>
              <a:rPr lang="en-US" altLang="en-US" sz="2000"/>
              <a:t>ios::fixed is a flag </a:t>
            </a:r>
          </a:p>
          <a:p>
            <a:pPr lvl="1" eaLnBrk="1" hangingPunct="1"/>
            <a:r>
              <a:rPr lang="en-US" altLang="en-US" sz="2400"/>
              <a:t>After  out_stream.setf(ios::fixed);</a:t>
            </a:r>
            <a:br>
              <a:rPr lang="en-US" altLang="en-US" sz="2400"/>
            </a:br>
            <a:r>
              <a:rPr lang="en-US" altLang="en-US" sz="2400"/>
              <a:t>All further output of floating point numbers…</a:t>
            </a:r>
          </a:p>
          <a:p>
            <a:pPr lvl="2" eaLnBrk="1" hangingPunct="1"/>
            <a:r>
              <a:rPr lang="en-US" altLang="en-US" sz="2000"/>
              <a:t>Will be written in fixed-point notation, the way we </a:t>
            </a:r>
            <a:br>
              <a:rPr lang="en-US" altLang="en-US" sz="2000"/>
            </a:br>
            <a:r>
              <a:rPr lang="en-US" altLang="en-US" sz="2000"/>
              <a:t>normally expect to see numbers  </a:t>
            </a:r>
          </a:p>
          <a:p>
            <a:pPr eaLnBrk="1" hangingPunct="1"/>
            <a:r>
              <a:rPr lang="en-US" altLang="en-US" sz="2400"/>
              <a:t>Calls to setf apply only to the stream named in</a:t>
            </a:r>
            <a:br>
              <a:rPr lang="en-US" altLang="en-US" sz="2400"/>
            </a:br>
            <a:r>
              <a:rPr lang="en-US" altLang="en-US" sz="2400"/>
              <a:t>the call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83D346E-4E02-40F6-8736-D50F7AAF365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setf(ios::showpoint);</a:t>
            </a:r>
          </a:p>
        </p:txBody>
      </p:sp>
      <p:sp>
        <p:nvSpPr>
          <p:cNvPr id="8499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79575"/>
          </a:xfrm>
        </p:spPr>
        <p:txBody>
          <a:bodyPr/>
          <a:lstStyle/>
          <a:p>
            <a:pPr eaLnBrk="1" hangingPunct="1"/>
            <a:r>
              <a:rPr lang="en-US" altLang="en-US"/>
              <a:t>After out_stream.setf(ios::showpoint);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Output of floating point numbers…</a:t>
            </a:r>
          </a:p>
          <a:p>
            <a:pPr lvl="2" eaLnBrk="1" hangingPunct="1"/>
            <a:r>
              <a:rPr lang="en-US" altLang="en-US"/>
              <a:t>Will show the decimal point even if all digits after the</a:t>
            </a:r>
            <a:br>
              <a:rPr lang="en-US" altLang="en-US"/>
            </a:br>
            <a:r>
              <a:rPr lang="en-US" altLang="en-US"/>
              <a:t>decimal point are zeroes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A420DE0-19A8-4923-A6C7-BB918A1EDCB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11" name="Picture 4" descr="Formatting flags for setf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7800"/>
            <a:ext cx="4872037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6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6.5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07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EB722360-41CB-4C30-992C-AF31AEF5CC9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Space in Output</a:t>
            </a:r>
          </a:p>
        </p:txBody>
      </p:sp>
      <p:sp>
        <p:nvSpPr>
          <p:cNvPr id="87043" name="Rectangle 1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The width function specifies the number of </a:t>
            </a:r>
            <a:br>
              <a:rPr lang="en-US" altLang="en-US" sz="2400"/>
            </a:br>
            <a:r>
              <a:rPr lang="en-US" altLang="en-US" sz="2400"/>
              <a:t>spaces for the next item</a:t>
            </a:r>
          </a:p>
          <a:p>
            <a:pPr lvl="1" eaLnBrk="1" hangingPunct="1"/>
            <a:r>
              <a:rPr lang="en-US" altLang="en-US" sz="2400"/>
              <a:t>Applies only to the next item of output</a:t>
            </a:r>
          </a:p>
          <a:p>
            <a:pPr eaLnBrk="1" hangingPunct="1"/>
            <a:r>
              <a:rPr lang="en-US" altLang="en-US" sz="2400"/>
              <a:t>Example: To print the digit 7 in four spaces use</a:t>
            </a:r>
            <a:br>
              <a:rPr lang="en-US" altLang="en-US" sz="2400"/>
            </a:br>
            <a:r>
              <a:rPr lang="en-US" altLang="en-US" sz="2400"/>
              <a:t> 		  out_stream.width(4);</a:t>
            </a:r>
            <a:br>
              <a:rPr lang="en-US" altLang="en-US" sz="2400"/>
            </a:br>
            <a:r>
              <a:rPr lang="en-US" altLang="en-US" sz="2400"/>
              <a:t> 	           out_stream &lt;&lt; 7 &lt;&lt; endl;</a:t>
            </a:r>
          </a:p>
          <a:p>
            <a:pPr lvl="1" eaLnBrk="1" hangingPunct="1"/>
            <a:r>
              <a:rPr lang="en-US" altLang="en-US" sz="2400"/>
              <a:t>Three of the spaces will be blank</a:t>
            </a:r>
          </a:p>
        </p:txBody>
      </p:sp>
      <p:grpSp>
        <p:nvGrpSpPr>
          <p:cNvPr id="2" name="Group 2" descr="8 boxes: ios::right and ios:left with 7s in 2 inner boxes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87048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87049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87050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87051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7</a:t>
              </a:r>
              <a:r>
                <a:rPr lang="en-US" altLang="en-US" sz="240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7052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87053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87054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87055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A309E3A3-50D2-4195-8595-965EC05C340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Enough Width?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What if the argument for width is too small?</a:t>
            </a:r>
          </a:p>
          <a:p>
            <a:pPr lvl="1" eaLnBrk="1" hangingPunct="1"/>
            <a:r>
              <a:rPr lang="en-US" altLang="en-US"/>
              <a:t>Such as specifying</a:t>
            </a:r>
            <a:br>
              <a:rPr lang="en-US" altLang="en-US"/>
            </a:br>
            <a:r>
              <a:rPr lang="en-US" altLang="en-US"/>
              <a:t>			    cout.width(3);  </a:t>
            </a:r>
            <a:br>
              <a:rPr lang="en-US" altLang="en-US"/>
            </a:br>
            <a:r>
              <a:rPr lang="en-US" altLang="en-US"/>
              <a:t>when the value to print is 3456.45</a:t>
            </a:r>
          </a:p>
          <a:p>
            <a:pPr eaLnBrk="1" hangingPunct="1"/>
            <a:r>
              <a:rPr lang="en-US" altLang="en-US"/>
              <a:t>The entire item is always output</a:t>
            </a:r>
          </a:p>
          <a:p>
            <a:pPr lvl="1" eaLnBrk="1" hangingPunct="1"/>
            <a:r>
              <a:rPr lang="en-US" altLang="en-US"/>
              <a:t>If too few spaces are specified, as many more </a:t>
            </a:r>
            <a:br>
              <a:rPr lang="en-US" altLang="en-US"/>
            </a:br>
            <a:r>
              <a:rPr lang="en-US" altLang="en-US"/>
              <a:t>spaces as needed are used</a:t>
            </a:r>
          </a:p>
          <a:p>
            <a:pPr eaLnBrk="1" hangingPunct="1"/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6B8E6775-83ED-43AE-A375-02F17DD178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Streams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I/O refers to program input and output</a:t>
            </a:r>
          </a:p>
          <a:p>
            <a:pPr lvl="1" eaLnBrk="1" hangingPunct="1"/>
            <a:r>
              <a:rPr lang="en-US" altLang="en-US" sz="2400"/>
              <a:t>Input is delivered to your program via a stream object</a:t>
            </a:r>
          </a:p>
          <a:p>
            <a:pPr lvl="1" eaLnBrk="1" hangingPunct="1"/>
            <a:r>
              <a:rPr lang="en-US" altLang="en-US" sz="2400"/>
              <a:t>Input can be from</a:t>
            </a:r>
          </a:p>
          <a:p>
            <a:pPr lvl="2" eaLnBrk="1" hangingPunct="1"/>
            <a:r>
              <a:rPr lang="en-US" altLang="en-US" sz="2000"/>
              <a:t>The keyboard</a:t>
            </a:r>
          </a:p>
          <a:p>
            <a:pPr lvl="2" eaLnBrk="1" hangingPunct="1"/>
            <a:r>
              <a:rPr lang="en-US" altLang="en-US" sz="2000"/>
              <a:t>A file</a:t>
            </a:r>
          </a:p>
          <a:p>
            <a:pPr lvl="1" eaLnBrk="1" hangingPunct="1"/>
            <a:r>
              <a:rPr lang="en-US" altLang="en-US" sz="2400"/>
              <a:t>Output is delivered to the output device via a stream</a:t>
            </a:r>
            <a:br>
              <a:rPr lang="en-US" altLang="en-US" sz="2400"/>
            </a:br>
            <a:r>
              <a:rPr lang="en-US" altLang="en-US" sz="2400"/>
              <a:t>object</a:t>
            </a:r>
          </a:p>
          <a:p>
            <a:pPr lvl="1" eaLnBrk="1" hangingPunct="1"/>
            <a:r>
              <a:rPr lang="en-US" altLang="en-US" sz="2400"/>
              <a:t>Output can be to </a:t>
            </a:r>
          </a:p>
          <a:p>
            <a:pPr lvl="2" eaLnBrk="1" hangingPunct="1"/>
            <a:r>
              <a:rPr lang="en-US" altLang="en-US" sz="2000"/>
              <a:t>The screen</a:t>
            </a:r>
          </a:p>
          <a:p>
            <a:pPr lvl="2" eaLnBrk="1" hangingPunct="1"/>
            <a:r>
              <a:rPr lang="en-US" altLang="en-US" sz="2000"/>
              <a:t>A file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A171C839-9E57-4322-8DA1-497FB82AB7F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Unsetting Flags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Any flag that is set, may be unset</a:t>
            </a:r>
          </a:p>
          <a:p>
            <a:pPr eaLnBrk="1" hangingPunct="1"/>
            <a:r>
              <a:rPr lang="en-US" altLang="en-US"/>
              <a:t>Use the unsetf function</a:t>
            </a:r>
          </a:p>
          <a:p>
            <a:pPr lvl="1"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			cout.unsetf(ios::showpos);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causes the program to stop printing plus signs on positive numbers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1AE8827-7B65-42BA-A1C8-7CB575E5755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Manipulators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A manipulator is a function called in a </a:t>
            </a:r>
            <a:br>
              <a:rPr lang="en-US" altLang="en-US"/>
            </a:br>
            <a:r>
              <a:rPr lang="en-US" altLang="en-US"/>
              <a:t>nontraditional way</a:t>
            </a:r>
          </a:p>
          <a:p>
            <a:pPr lvl="1" eaLnBrk="1" hangingPunct="1"/>
            <a:r>
              <a:rPr lang="en-US" altLang="en-US"/>
              <a:t>Manipulators in turn call member functions</a:t>
            </a:r>
          </a:p>
          <a:p>
            <a:pPr lvl="1" eaLnBrk="1" hangingPunct="1"/>
            <a:r>
              <a:rPr lang="en-US" altLang="en-US"/>
              <a:t>Manipulators may or may not have arguments</a:t>
            </a:r>
          </a:p>
          <a:p>
            <a:pPr lvl="1" eaLnBrk="1" hangingPunct="1"/>
            <a:r>
              <a:rPr lang="en-US" altLang="en-US"/>
              <a:t>Used after the insertion operator (&lt;&lt;) as if the </a:t>
            </a:r>
            <a:br>
              <a:rPr lang="en-US" altLang="en-US"/>
            </a:br>
            <a:r>
              <a:rPr lang="en-US" altLang="en-US"/>
              <a:t>manipulator function call is an output item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88C233B-A5E4-480E-9B99-FED2A7E1886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setw Manipulator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setw does the same task as the member </a:t>
            </a:r>
            <a:br>
              <a:rPr lang="en-US" altLang="en-US" sz="2400"/>
            </a:br>
            <a:r>
              <a:rPr lang="en-US" altLang="en-US" sz="2400"/>
              <a:t>function width</a:t>
            </a:r>
          </a:p>
          <a:p>
            <a:pPr lvl="1" eaLnBrk="1" hangingPunct="1"/>
            <a:r>
              <a:rPr lang="en-US" altLang="en-US" sz="2400"/>
              <a:t>setw calls the width function to set spaces for output</a:t>
            </a:r>
          </a:p>
          <a:p>
            <a:pPr eaLnBrk="1" hangingPunct="1"/>
            <a:r>
              <a:rPr lang="en-US" altLang="en-US" sz="2400"/>
              <a:t>Example:    cout &lt;&lt; "Start" &lt;&lt; setw(4) &lt;&lt; 10</a:t>
            </a:r>
            <a:br>
              <a:rPr lang="en-US" altLang="en-US" sz="2400"/>
            </a:br>
            <a:r>
              <a:rPr lang="en-US" altLang="en-US" sz="2400"/>
              <a:t>     			    &lt;&lt; setw(4) &lt;&lt; setw(6) &lt;&lt; 30;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produces:    Start     10      20        30</a:t>
            </a:r>
          </a:p>
        </p:txBody>
      </p:sp>
      <p:grpSp>
        <p:nvGrpSpPr>
          <p:cNvPr id="94215" name="Group 9" descr="Arrow up 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94217" name="Line 4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Line 5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62" name="Line 6" descr="arrow up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Four Spaces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7FFB188-D4AE-4840-B8F4-6B277CEF1F7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62" grpId="0" animBg="1"/>
      <p:bldP spid="55705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setprecision Manipulator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setprecision does the same task as the member </a:t>
            </a:r>
            <a:br>
              <a:rPr lang="en-US" altLang="en-US" sz="2400"/>
            </a:br>
            <a:r>
              <a:rPr lang="en-US" altLang="en-US" sz="2400"/>
              <a:t>function precision	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	cout.setf(ios::fixed);</a:t>
            </a:r>
            <a:br>
              <a:rPr lang="en-US" altLang="en-US" sz="2400"/>
            </a:br>
            <a:r>
              <a:rPr lang="en-US" altLang="en-US" sz="2400"/>
              <a:t>   			cout.setf(ios::showpoint);</a:t>
            </a:r>
            <a:br>
              <a:rPr lang="en-US" altLang="en-US" sz="2400"/>
            </a:br>
            <a:r>
              <a:rPr lang="en-US" altLang="en-US" sz="2400"/>
              <a:t> 			cout &lt;&lt; "$" &lt;&lt; setprecision(2)</a:t>
            </a:r>
            <a:br>
              <a:rPr lang="en-US" altLang="en-US" sz="2400"/>
            </a:br>
            <a:r>
              <a:rPr lang="en-US" altLang="en-US" sz="2400"/>
              <a:t>				&lt;&lt; 10.3  &lt;&lt; endl</a:t>
            </a:r>
            <a:br>
              <a:rPr lang="en-US" altLang="en-US" sz="2400"/>
            </a:br>
            <a:r>
              <a:rPr lang="en-US" altLang="en-US" sz="2400"/>
              <a:t>				&lt;&lt; "$" &lt;&lt; 20.5 &lt;&lt; endl;</a:t>
            </a:r>
            <a:br>
              <a:rPr lang="en-US" altLang="en-US" sz="2400"/>
            </a:br>
            <a:r>
              <a:rPr lang="en-US" altLang="en-US" sz="2400"/>
              <a:t>    	</a:t>
            </a:r>
            <a:br>
              <a:rPr lang="en-US" altLang="en-US" sz="2400"/>
            </a:br>
            <a:r>
              <a:rPr lang="en-US" altLang="en-US" sz="2400"/>
              <a:t>	   produces:  $10.30</a:t>
            </a:r>
            <a:br>
              <a:rPr lang="en-US" altLang="en-US" sz="2400"/>
            </a:br>
            <a:r>
              <a:rPr lang="en-US" altLang="en-US" sz="2400"/>
              <a:t> 			$20.50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setprecision setting stays in effect until changed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C04939E-C539-472C-90C1-3629CBD51B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Manipulator Definitions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The manipulators setw and setprecision are </a:t>
            </a:r>
            <a:br>
              <a:rPr lang="en-US" altLang="en-US"/>
            </a:br>
            <a:r>
              <a:rPr lang="en-US" altLang="en-US"/>
              <a:t>defined in the iomanip library</a:t>
            </a:r>
          </a:p>
          <a:p>
            <a:pPr lvl="1" eaLnBrk="1" hangingPunct="1"/>
            <a:r>
              <a:rPr lang="en-US" altLang="en-US"/>
              <a:t>To use these manipulators, add these lines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		#include &lt;iomanip&gt;</a:t>
            </a:r>
            <a:br>
              <a:rPr lang="en-US" altLang="en-US"/>
            </a:br>
            <a:r>
              <a:rPr lang="en-US" altLang="en-US"/>
              <a:t>			using namespace std;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9FA7DB2-7B17-41D5-A48F-5D31EC9EE02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Names as Arguments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Streams can be arguments to a function</a:t>
            </a:r>
          </a:p>
          <a:p>
            <a:pPr lvl="1" eaLnBrk="1" hangingPunct="1"/>
            <a:r>
              <a:rPr lang="en-US" altLang="en-US"/>
              <a:t>The function's formal parameter for the stream</a:t>
            </a:r>
            <a:br>
              <a:rPr lang="en-US" altLang="en-US"/>
            </a:br>
            <a:r>
              <a:rPr lang="en-US" altLang="en-US"/>
              <a:t>must be call-by-reference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Example:   void make_neat(ifstream&amp; messy_file, 					  ofstream&amp;  neat_file);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B192FC5-920A-4C56-9C64-787D7BE03E9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 of The File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/>
            <a:r>
              <a:rPr lang="en-US" altLang="en-US" sz="2400"/>
              <a:t>Input files used by a program may vary in length</a:t>
            </a:r>
          </a:p>
          <a:p>
            <a:pPr lvl="1" eaLnBrk="1" hangingPunct="1"/>
            <a:r>
              <a:rPr lang="en-US" altLang="en-US" sz="2400"/>
              <a:t>Programs may not be able to assume the number</a:t>
            </a:r>
            <a:br>
              <a:rPr lang="en-US" altLang="en-US" sz="2400"/>
            </a:br>
            <a:r>
              <a:rPr lang="en-US" altLang="en-US" sz="2400"/>
              <a:t>of items in the file</a:t>
            </a:r>
          </a:p>
          <a:p>
            <a:pPr eaLnBrk="1" hangingPunct="1"/>
            <a:r>
              <a:rPr lang="en-US" altLang="en-US" sz="2400"/>
              <a:t>A way to know the end of the file is reached:</a:t>
            </a:r>
          </a:p>
          <a:p>
            <a:pPr lvl="1" eaLnBrk="1" hangingPunct="1"/>
            <a:r>
              <a:rPr lang="en-US" altLang="en-US" sz="2400"/>
              <a:t>The boolean expression (in_stream &gt;&gt; next)</a:t>
            </a:r>
          </a:p>
          <a:p>
            <a:pPr lvl="2" eaLnBrk="1" hangingPunct="1"/>
            <a:r>
              <a:rPr lang="en-US" altLang="en-US" sz="2000"/>
              <a:t>Reads a value from in_stream and stores it in next</a:t>
            </a:r>
          </a:p>
          <a:p>
            <a:pPr lvl="2" eaLnBrk="1" hangingPunct="1"/>
            <a:r>
              <a:rPr lang="en-US" altLang="en-US" sz="2000"/>
              <a:t>True if a value can be read and stored in next</a:t>
            </a:r>
          </a:p>
          <a:p>
            <a:pPr lvl="2" eaLnBrk="1" hangingPunct="1"/>
            <a:r>
              <a:rPr lang="en-US" altLang="en-US" sz="2000"/>
              <a:t>False if there is not a value to be read (the end of the file)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CC9E199-4B92-4949-BB55-FDF6EEDBEBC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File Example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calculate the average of the numbers in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	          double next, sum = 0;</a:t>
            </a:r>
            <a:br>
              <a:rPr lang="en-US" altLang="en-US"/>
            </a:br>
            <a:r>
              <a:rPr lang="en-US" altLang="en-US"/>
              <a:t> 		int count = 0;</a:t>
            </a:r>
            <a:br>
              <a:rPr lang="en-US" altLang="en-US"/>
            </a:br>
            <a:r>
              <a:rPr lang="en-US" altLang="en-US"/>
              <a:t> 		while(in_stream &gt;&gt; next)</a:t>
            </a:r>
            <a:br>
              <a:rPr lang="en-US" altLang="en-US"/>
            </a:br>
            <a:r>
              <a:rPr lang="en-US" altLang="en-US"/>
              <a:t>  	{</a:t>
            </a:r>
            <a:br>
              <a:rPr lang="en-US" altLang="en-US"/>
            </a:br>
            <a:r>
              <a:rPr lang="en-US" altLang="en-US"/>
              <a:t>			sum = sum + next;</a:t>
            </a:r>
            <a:br>
              <a:rPr lang="en-US" altLang="en-US"/>
            </a:br>
            <a:r>
              <a:rPr lang="en-US" altLang="en-US"/>
              <a:t> 			count++;</a:t>
            </a:r>
            <a:br>
              <a:rPr lang="en-US" altLang="en-US"/>
            </a:br>
            <a:r>
              <a:rPr lang="en-US" altLang="en-US"/>
              <a:t> 		}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double average = sum / count;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FB3991B-CE7A-45F3-B8CA-B5E0898BDE2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Arguments </a:t>
            </a:r>
            <a:br>
              <a:rPr lang="en-US" altLang="en-US"/>
            </a:br>
            <a:r>
              <a:rPr lang="en-US" altLang="en-US"/>
              <a:t>and Namespaces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/>
          <a:lstStyle/>
          <a:p>
            <a:pPr eaLnBrk="1" hangingPunct="1"/>
            <a:r>
              <a:rPr lang="en-US" altLang="en-US" sz="2400"/>
              <a:t>Using directives have been local to function </a:t>
            </a:r>
            <a:br>
              <a:rPr lang="en-US" altLang="en-US" sz="2400"/>
            </a:br>
            <a:r>
              <a:rPr lang="en-US" altLang="en-US" sz="2400"/>
              <a:t>definitions in the examples so far</a:t>
            </a:r>
          </a:p>
          <a:p>
            <a:pPr eaLnBrk="1" hangingPunct="1"/>
            <a:r>
              <a:rPr lang="en-US" altLang="en-US" sz="2400"/>
              <a:t>When parameter type names are in a namespace</a:t>
            </a:r>
          </a:p>
          <a:p>
            <a:pPr lvl="1" eaLnBrk="1" hangingPunct="1"/>
            <a:r>
              <a:rPr lang="en-US" altLang="en-US" sz="2400"/>
              <a:t>A using directive must be outside the function so</a:t>
            </a:r>
            <a:br>
              <a:rPr lang="en-US" altLang="en-US" sz="2400"/>
            </a:br>
            <a:r>
              <a:rPr lang="en-US" altLang="en-US" sz="2400"/>
              <a:t>C++ will understand the parameter type names such</a:t>
            </a:r>
            <a:br>
              <a:rPr lang="en-US" altLang="en-US" sz="2400"/>
            </a:br>
            <a:r>
              <a:rPr lang="en-US" altLang="en-US" sz="2400"/>
              <a:t>as ifstream</a:t>
            </a:r>
          </a:p>
          <a:p>
            <a:pPr eaLnBrk="1" hangingPunct="1"/>
            <a:r>
              <a:rPr lang="en-US" altLang="en-US" sz="2400"/>
              <a:t>Easy solution is to place the using directive at the</a:t>
            </a:r>
            <a:br>
              <a:rPr lang="en-US" altLang="en-US" sz="2400"/>
            </a:br>
            <a:r>
              <a:rPr lang="en-US" altLang="en-US" sz="2400"/>
              <a:t>beginning of the file</a:t>
            </a:r>
          </a:p>
          <a:p>
            <a:pPr lvl="1" eaLnBrk="1" hangingPunct="1"/>
            <a:r>
              <a:rPr lang="en-US" altLang="en-US" sz="2400"/>
              <a:t>Many experts do not approve as this does not allow </a:t>
            </a:r>
            <a:br>
              <a:rPr lang="en-US" altLang="en-US" sz="2400"/>
            </a:br>
            <a:r>
              <a:rPr lang="en-US" altLang="en-US" sz="2400"/>
              <a:t>using multiple namespaces with names in common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C0A1051D-2BCE-4BDE-B3A6-41A81CAF218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The program in Display 6.6…</a:t>
            </a:r>
          </a:p>
          <a:p>
            <a:pPr lvl="1" eaLnBrk="1" hangingPunct="1"/>
            <a:r>
              <a:rPr lang="en-US" altLang="en-US" sz="2400"/>
              <a:t>Takes input from rawdata.dat</a:t>
            </a:r>
          </a:p>
          <a:p>
            <a:pPr lvl="1" eaLnBrk="1" hangingPunct="1"/>
            <a:r>
              <a:rPr lang="en-US" altLang="en-US" sz="2400"/>
              <a:t>Writes output to the screen and to neat.dat</a:t>
            </a:r>
          </a:p>
          <a:p>
            <a:pPr lvl="2" eaLnBrk="1" hangingPunct="1"/>
            <a:r>
              <a:rPr lang="en-US" altLang="en-US" sz="2000"/>
              <a:t>Formatting instructions are used to create a neater layout</a:t>
            </a:r>
          </a:p>
          <a:p>
            <a:pPr lvl="2" eaLnBrk="1" hangingPunct="1"/>
            <a:r>
              <a:rPr lang="en-US" altLang="en-US" sz="2000"/>
              <a:t>Numbers are written one per line in a field width of 12</a:t>
            </a:r>
          </a:p>
          <a:p>
            <a:pPr lvl="2" eaLnBrk="1" hangingPunct="1"/>
            <a:r>
              <a:rPr lang="en-US" altLang="en-US" sz="2000"/>
              <a:t>Each number is written with 5 digits after the decimal point</a:t>
            </a:r>
          </a:p>
          <a:p>
            <a:pPr lvl="2" eaLnBrk="1" hangingPunct="1"/>
            <a:r>
              <a:rPr lang="en-US" altLang="en-US" sz="2000"/>
              <a:t>Each number is written with a plus or minus sign</a:t>
            </a:r>
          </a:p>
          <a:p>
            <a:pPr lvl="1" eaLnBrk="1" hangingPunct="1"/>
            <a:r>
              <a:rPr lang="en-US" altLang="en-US" sz="2400"/>
              <a:t>Uses function make_neat that has formal parameters</a:t>
            </a:r>
            <a:br>
              <a:rPr lang="en-US" altLang="en-US" sz="2400"/>
            </a:br>
            <a:r>
              <a:rPr lang="en-US" altLang="en-US" sz="2400"/>
              <a:t>for the input-file stream and output-file stream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92DC2DE-78B9-47C5-8738-F51417376CF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7557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Objects are special variables that</a:t>
            </a:r>
          </a:p>
          <a:p>
            <a:pPr lvl="1" eaLnBrk="1" hangingPunct="1"/>
            <a:r>
              <a:rPr lang="en-US" altLang="en-US"/>
              <a:t>Have their own special-purpose functions</a:t>
            </a:r>
          </a:p>
          <a:p>
            <a:pPr lvl="1" eaLnBrk="1" hangingPunct="1"/>
            <a:r>
              <a:rPr lang="en-US" altLang="en-US"/>
              <a:t>Set C++ apart from earlier programming languages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3AA4F4B-1E19-4262-95B9-4C75458EA7B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9" name="Picture 4" descr="Formatting Output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93700"/>
            <a:ext cx="5307012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4" name="Rectangle 5"/>
          <p:cNvSpPr>
            <a:spLocks noGrp="1" noChangeArrowheads="1"/>
          </p:cNvSpPr>
          <p:nvPr>
            <p:ph type="title"/>
          </p:nvPr>
        </p:nvSpPr>
        <p:spPr>
          <a:xfrm>
            <a:off x="5449888" y="228600"/>
            <a:ext cx="36179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6.6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27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BFC4CBD-22C1-4FC4-8505-9ABCC4F4E53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7" name="Picture 4" descr="Formatting output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25425"/>
            <a:ext cx="4897437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2" name="Rectangle 5"/>
          <p:cNvSpPr>
            <a:spLocks noGrp="1" noChangeArrowheads="1"/>
          </p:cNvSpPr>
          <p:nvPr>
            <p:ph type="title"/>
          </p:nvPr>
        </p:nvSpPr>
        <p:spPr>
          <a:xfrm>
            <a:off x="5394325" y="227013"/>
            <a:ext cx="3673475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6.6 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A5C7EE82-E310-4145-A2BF-99E6A89F89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6.6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206854" name="Picture 4" descr="Formatting Output (part 3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512888"/>
            <a:ext cx="457993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2A1CA951-5224-4332-B71D-CB37E592D39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6.2 Conclusion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 the output produced when the following line </a:t>
            </a:r>
            <a:br>
              <a:rPr lang="en-US" altLang="en-US"/>
            </a:br>
            <a:r>
              <a:rPr lang="en-US" altLang="en-US"/>
              <a:t>is executed?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cout &lt;&lt; "*" &lt;&lt; setw(3) &lt;&lt; 12345 &lt;&lt; "*" endl;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Describe the effect of each of these flags?</a:t>
            </a:r>
            <a:br>
              <a:rPr lang="en-US" altLang="en-US"/>
            </a:br>
            <a:r>
              <a:rPr lang="en-US" altLang="en-US"/>
              <a:t>Ios::fixed 	ios::scientific	ios::showpoint</a:t>
            </a:r>
            <a:br>
              <a:rPr lang="en-US" altLang="en-US"/>
            </a:br>
            <a:r>
              <a:rPr lang="en-US" altLang="en-US"/>
              <a:t>ios::right	ios::right		ios::showpos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0CEA5D3-2650-4B50-9EC5-A350484931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</a:t>
            </a:r>
          </a:p>
        </p:txBody>
      </p:sp>
      <p:sp>
        <p:nvSpPr>
          <p:cNvPr id="583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Character I/O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I/O</a:t>
            </a:r>
          </a:p>
        </p:txBody>
      </p:sp>
      <p:sp>
        <p:nvSpPr>
          <p:cNvPr id="11469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z="2400"/>
              <a:t>All data is input and output as characters</a:t>
            </a:r>
          </a:p>
          <a:p>
            <a:pPr lvl="1" eaLnBrk="1" hangingPunct="1"/>
            <a:r>
              <a:rPr lang="en-US" altLang="en-US" sz="2400"/>
              <a:t>Output of the number 10 is two characters '1' and '0'</a:t>
            </a:r>
          </a:p>
          <a:p>
            <a:pPr lvl="1" eaLnBrk="1" hangingPunct="1"/>
            <a:r>
              <a:rPr lang="en-US" altLang="en-US" sz="2400"/>
              <a:t>Input of the number 10 is also done as '1' and '0'</a:t>
            </a:r>
          </a:p>
          <a:p>
            <a:pPr lvl="1" eaLnBrk="1" hangingPunct="1"/>
            <a:r>
              <a:rPr lang="en-US" altLang="en-US" sz="2400"/>
              <a:t>Interpretation of 10 as the number 10 or as characters</a:t>
            </a:r>
            <a:br>
              <a:rPr lang="en-US" altLang="en-US" sz="2400"/>
            </a:br>
            <a:r>
              <a:rPr lang="en-US" altLang="en-US" sz="2400"/>
              <a:t>depends on the program</a:t>
            </a:r>
          </a:p>
          <a:p>
            <a:pPr lvl="1" eaLnBrk="1" hangingPunct="1"/>
            <a:r>
              <a:rPr lang="en-US" altLang="en-US" sz="2400"/>
              <a:t>Conversion between characters and numbers is</a:t>
            </a:r>
            <a:br>
              <a:rPr lang="en-US" altLang="en-US" sz="2400"/>
            </a:br>
            <a:r>
              <a:rPr lang="en-US" altLang="en-US" sz="2400"/>
              <a:t>usually automatic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45E583A-0D31-483A-8A03-95A9AB66B82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Level Character I/O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/>
          <a:lstStyle/>
          <a:p>
            <a:pPr eaLnBrk="1" hangingPunct="1"/>
            <a:r>
              <a:rPr lang="en-US" altLang="en-US"/>
              <a:t>Low level C++ functions for character I/O</a:t>
            </a:r>
          </a:p>
          <a:p>
            <a:pPr lvl="1" eaLnBrk="1" hangingPunct="1"/>
            <a:r>
              <a:rPr lang="en-US" altLang="en-US"/>
              <a:t>Perform character input and output </a:t>
            </a:r>
          </a:p>
          <a:p>
            <a:pPr lvl="1" eaLnBrk="1" hangingPunct="1"/>
            <a:r>
              <a:rPr lang="en-US" altLang="en-US"/>
              <a:t>Do not perform automatic conversions</a:t>
            </a:r>
          </a:p>
          <a:p>
            <a:pPr lvl="1" eaLnBrk="1" hangingPunct="1"/>
            <a:r>
              <a:rPr lang="en-US" altLang="en-US"/>
              <a:t>Allow you to do input and output in anyway you</a:t>
            </a:r>
            <a:br>
              <a:rPr lang="en-US" altLang="en-US"/>
            </a:br>
            <a:r>
              <a:rPr lang="en-US" altLang="en-US"/>
              <a:t>can devise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D30C6CE-238D-458C-978E-68F26594B52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get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Function get</a:t>
            </a:r>
          </a:p>
          <a:p>
            <a:pPr lvl="1" eaLnBrk="1" hangingPunct="1"/>
            <a:r>
              <a:rPr lang="en-US" altLang="en-US"/>
              <a:t>Member function of every input stream</a:t>
            </a:r>
          </a:p>
          <a:p>
            <a:pPr lvl="1" eaLnBrk="1" hangingPunct="1"/>
            <a:r>
              <a:rPr lang="en-US" altLang="en-US"/>
              <a:t>Reads one character from an input stream</a:t>
            </a:r>
          </a:p>
          <a:p>
            <a:pPr lvl="1" eaLnBrk="1" hangingPunct="1"/>
            <a:r>
              <a:rPr lang="en-US" altLang="en-US"/>
              <a:t>Stores the character read in a variable of type char, the single argument the function takes</a:t>
            </a:r>
          </a:p>
          <a:p>
            <a:pPr lvl="1" eaLnBrk="1" hangingPunct="1"/>
            <a:r>
              <a:rPr lang="en-US" altLang="en-US"/>
              <a:t>Does not use the extraction operator (&gt;&gt;) </a:t>
            </a:r>
            <a:br>
              <a:rPr lang="en-US" altLang="en-US"/>
            </a:br>
            <a:r>
              <a:rPr lang="en-US" altLang="en-US"/>
              <a:t>which performs some automatic work</a:t>
            </a:r>
          </a:p>
          <a:p>
            <a:pPr lvl="1" eaLnBrk="1" hangingPunct="1"/>
            <a:r>
              <a:rPr lang="en-US" altLang="en-US"/>
              <a:t>Does not skip blanks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C767DA6-6EBC-413E-9C00-27E1B0F1CA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get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These lines use get to read a character and store </a:t>
            </a:r>
            <a:br>
              <a:rPr lang="en-US" altLang="en-US" sz="2400"/>
            </a:br>
            <a:r>
              <a:rPr lang="en-US" altLang="en-US" sz="2400"/>
              <a:t>it in the variable next_symbol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char next_symbol;</a:t>
            </a:r>
            <a:br>
              <a:rPr lang="en-US" altLang="en-US" sz="2400"/>
            </a:br>
            <a:r>
              <a:rPr lang="en-US" altLang="en-US" sz="2400"/>
              <a:t>       cin.get(next_symbol);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Any character will be read with these statements</a:t>
            </a:r>
          </a:p>
          <a:p>
            <a:pPr lvl="2" eaLnBrk="1" hangingPunct="1"/>
            <a:r>
              <a:rPr lang="en-US" altLang="en-US" sz="2000"/>
              <a:t>Blank spaces too!</a:t>
            </a:r>
          </a:p>
          <a:p>
            <a:pPr lvl="2" eaLnBrk="1" hangingPunct="1"/>
            <a:r>
              <a:rPr lang="en-US" altLang="en-US" sz="2000"/>
              <a:t>'\n' too!  (The newline character)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2D06760-0C19-4CEF-B42F-93BCDCFBD01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 Syntax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input_stream.get(char_variable);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Examples:   	char  next_symbol;</a:t>
            </a:r>
            <a:br>
              <a:rPr lang="en-US" altLang="en-US"/>
            </a:br>
            <a:r>
              <a:rPr lang="en-US" altLang="en-US"/>
              <a:t>			cin.get(next_symbol);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		ifstream  in_stream;</a:t>
            </a:r>
            <a:br>
              <a:rPr lang="en-US" altLang="en-US"/>
            </a:br>
            <a:r>
              <a:rPr lang="en-US" altLang="en-US"/>
              <a:t>			in_stream.open("infile.dat");</a:t>
            </a:r>
            <a:br>
              <a:rPr lang="en-US" altLang="en-US"/>
            </a:br>
            <a:r>
              <a:rPr lang="en-US" altLang="en-US"/>
              <a:t>			in_stream.get(next_symbol);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39B65CF-0643-4036-8238-549A054212A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Streams and Basic File I/O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Files for I/O are the same type of files used to</a:t>
            </a:r>
            <a:br>
              <a:rPr lang="en-US" altLang="en-US" sz="2400"/>
            </a:br>
            <a:r>
              <a:rPr lang="en-US" altLang="en-US" sz="2400"/>
              <a:t>store programs</a:t>
            </a:r>
          </a:p>
          <a:p>
            <a:pPr eaLnBrk="1" hangingPunct="1"/>
            <a:r>
              <a:rPr lang="en-US" altLang="en-US" sz="2400"/>
              <a:t>A stream is a flow of data.</a:t>
            </a:r>
          </a:p>
          <a:p>
            <a:pPr lvl="1" eaLnBrk="1" hangingPunct="1"/>
            <a:r>
              <a:rPr lang="en-US" altLang="en-US" sz="2400"/>
              <a:t>Input stream:  Data flows into the program</a:t>
            </a:r>
          </a:p>
          <a:p>
            <a:pPr lvl="2" eaLnBrk="1" hangingPunct="1"/>
            <a:r>
              <a:rPr lang="en-US" altLang="en-US" sz="2000"/>
              <a:t>If input stream flows from keyboard, the program will</a:t>
            </a:r>
            <a:br>
              <a:rPr lang="en-US" altLang="en-US" sz="2000"/>
            </a:br>
            <a:r>
              <a:rPr lang="en-US" altLang="en-US" sz="2000"/>
              <a:t>accept data from the keyboard</a:t>
            </a:r>
          </a:p>
          <a:p>
            <a:pPr lvl="2" eaLnBrk="1" hangingPunct="1"/>
            <a:r>
              <a:rPr lang="en-US" altLang="en-US" sz="2000"/>
              <a:t>If input stream flows from a file, the program will accept</a:t>
            </a:r>
            <a:br>
              <a:rPr lang="en-US" altLang="en-US" sz="2000"/>
            </a:br>
            <a:r>
              <a:rPr lang="en-US" altLang="en-US" sz="2000"/>
              <a:t>data from the file</a:t>
            </a:r>
          </a:p>
          <a:p>
            <a:pPr lvl="1" eaLnBrk="1" hangingPunct="1"/>
            <a:r>
              <a:rPr lang="en-US" altLang="en-US" sz="2400"/>
              <a:t>Output stream:  Data flows out of the program</a:t>
            </a:r>
          </a:p>
          <a:p>
            <a:pPr lvl="2" eaLnBrk="1" hangingPunct="1"/>
            <a:r>
              <a:rPr lang="en-US" altLang="en-US" sz="2000"/>
              <a:t>To the screen</a:t>
            </a:r>
          </a:p>
          <a:p>
            <a:pPr lvl="2" eaLnBrk="1" hangingPunct="1"/>
            <a:r>
              <a:rPr lang="en-US" altLang="en-US" sz="2000"/>
              <a:t>To a file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441A4E3-7633-421E-8C2E-D2A2B721BC1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get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Given this code:	char c1, c2, c3;</a:t>
            </a:r>
            <a:br>
              <a:rPr lang="en-US" altLang="en-US"/>
            </a:br>
            <a:r>
              <a:rPr lang="en-US" altLang="en-US"/>
              <a:t>				cin.get(c1);</a:t>
            </a:r>
            <a:br>
              <a:rPr lang="en-US" altLang="en-US"/>
            </a:br>
            <a:r>
              <a:rPr lang="en-US" altLang="en-US"/>
              <a:t>				cin.get(c2);</a:t>
            </a:r>
            <a:br>
              <a:rPr lang="en-US" altLang="en-US"/>
            </a:br>
            <a:r>
              <a:rPr lang="en-US" altLang="en-US"/>
              <a:t>				cin.get(c3);</a:t>
            </a:r>
            <a:br>
              <a:rPr lang="en-US" altLang="en-US"/>
            </a:br>
            <a:r>
              <a:rPr lang="en-US" altLang="en-US"/>
              <a:t>and this input:</a:t>
            </a:r>
            <a:br>
              <a:rPr lang="en-US" altLang="en-US"/>
            </a:br>
            <a:r>
              <a:rPr lang="en-US" altLang="en-US"/>
              <a:t> 				AB</a:t>
            </a:r>
            <a:br>
              <a:rPr lang="en-US" altLang="en-US"/>
            </a:br>
            <a:r>
              <a:rPr lang="en-US" altLang="en-US"/>
              <a:t> 				CD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c1 = 'A' 			c2 = 'B' 		c3 = '\n'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cin &gt;&gt; c1 &gt;&gt; c2 &gt;&gt; c3;   would place 'C' in c3</a:t>
            </a:r>
            <a:br>
              <a:rPr lang="en-US" altLang="en-US"/>
            </a:br>
            <a:r>
              <a:rPr lang="en-US" altLang="en-US"/>
              <a:t>(the "&gt;&gt;" operator skips the newline character)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1CA1ECD7-9CBD-4DB1-93CE-89BC87E3F3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 of The Line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read and echo a line of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Look for '\n' at the end of the input line:</a:t>
            </a:r>
            <a:br>
              <a:rPr lang="en-US" altLang="en-US"/>
            </a:br>
            <a:r>
              <a:rPr lang="en-US" altLang="en-US"/>
              <a:t>          cout&lt;&lt;"Enter a line of input and I will "</a:t>
            </a:r>
            <a:br>
              <a:rPr lang="en-US" altLang="en-US"/>
            </a:br>
            <a:r>
              <a:rPr lang="en-US" altLang="en-US"/>
              <a:t>                  &lt;&lt; "echo it.\n";</a:t>
            </a:r>
            <a:br>
              <a:rPr lang="en-US" altLang="en-US"/>
            </a:br>
            <a:r>
              <a:rPr lang="en-US" altLang="en-US"/>
              <a:t>	        char symbol;</a:t>
            </a:r>
            <a:br>
              <a:rPr lang="en-US" altLang="en-US"/>
            </a:br>
            <a:r>
              <a:rPr lang="en-US" altLang="en-US"/>
              <a:t>           do</a:t>
            </a:r>
            <a:br>
              <a:rPr lang="en-US" altLang="en-US"/>
            </a:br>
            <a:r>
              <a:rPr lang="en-US" altLang="en-US"/>
              <a:t>           {</a:t>
            </a:r>
            <a:br>
              <a:rPr lang="en-US" altLang="en-US"/>
            </a:br>
            <a:r>
              <a:rPr lang="en-US" altLang="en-US"/>
              <a:t>      	    cin.get(symbol);</a:t>
            </a:r>
            <a:br>
              <a:rPr lang="en-US" altLang="en-US"/>
            </a:br>
            <a:r>
              <a:rPr lang="en-US" altLang="en-US"/>
              <a:t> 		    cout &lt;&lt; symbol;</a:t>
            </a:r>
            <a:br>
              <a:rPr lang="en-US" altLang="en-US"/>
            </a:br>
            <a:r>
              <a:rPr lang="en-US" altLang="en-US"/>
              <a:t>		} while (symbol != '\n');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characters, including '\n' will be output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5ED84044-6F1C-4582-B0B9-6AC0D3CDCF0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'\n ' vs "\n "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'\n'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value of type 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stored in a variable of type 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"\n"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string containing only one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Cannot be stored in a variable of type char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 cout-statement they produce the same result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0252E50-BC34-4C83-90E2-B038234BDB2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put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Function put</a:t>
            </a:r>
          </a:p>
          <a:p>
            <a:pPr lvl="1" eaLnBrk="1" hangingPunct="1"/>
            <a:r>
              <a:rPr lang="en-US" altLang="en-US"/>
              <a:t>Member function of every output stream</a:t>
            </a:r>
          </a:p>
          <a:p>
            <a:pPr lvl="1" eaLnBrk="1" hangingPunct="1"/>
            <a:r>
              <a:rPr lang="en-US" altLang="en-US"/>
              <a:t>Requires one argument of type char</a:t>
            </a:r>
          </a:p>
          <a:p>
            <a:pPr lvl="1" eaLnBrk="1" hangingPunct="1"/>
            <a:r>
              <a:rPr lang="en-US" altLang="en-US"/>
              <a:t>Places its argument of type char in the output stream</a:t>
            </a:r>
          </a:p>
          <a:p>
            <a:pPr lvl="1" eaLnBrk="1" hangingPunct="1"/>
            <a:r>
              <a:rPr lang="en-US" altLang="en-US"/>
              <a:t>Does not do allow you to do more than previous output with the insertion operator and cout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0275288-7E58-449C-AC45-F8F9FD59DDB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 Syntax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Output_stream.put(Char_expression);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Examples:   	cout.put(next_symbol);</a:t>
            </a:r>
            <a:br>
              <a:rPr lang="en-US" altLang="en-US"/>
            </a:br>
            <a:r>
              <a:rPr lang="en-US" altLang="en-US"/>
              <a:t> 		      	cout.put('a');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  	ofstream out_stream;</a:t>
            </a:r>
            <a:br>
              <a:rPr lang="en-US" altLang="en-US"/>
            </a:br>
            <a:r>
              <a:rPr lang="en-US" altLang="en-US"/>
              <a:t> 			out_stream.open("outfile.dat");</a:t>
            </a:r>
            <a:br>
              <a:rPr lang="en-US" altLang="en-US"/>
            </a:br>
            <a:r>
              <a:rPr lang="en-US" altLang="en-US"/>
              <a:t> 			out_stream.put('Z');  </a:t>
            </a: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3518269-DA32-4FA8-BD87-4A39968E82C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putback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z="2400"/>
              <a:t>The putback member function places a character </a:t>
            </a:r>
            <a:br>
              <a:rPr lang="en-US" altLang="en-US" sz="2400"/>
            </a:br>
            <a:r>
              <a:rPr lang="en-US" altLang="en-US" sz="2400"/>
              <a:t>in the input stream</a:t>
            </a:r>
          </a:p>
          <a:p>
            <a:pPr lvl="1" eaLnBrk="1" hangingPunct="1"/>
            <a:r>
              <a:rPr lang="en-US" altLang="en-US" sz="2400"/>
              <a:t>putback is a member function of every input stream</a:t>
            </a:r>
          </a:p>
          <a:p>
            <a:pPr lvl="1" eaLnBrk="1" hangingPunct="1"/>
            <a:r>
              <a:rPr lang="en-US" altLang="en-US" sz="2400"/>
              <a:t>Useful when input continues until a specific character</a:t>
            </a:r>
            <a:br>
              <a:rPr lang="en-US" altLang="en-US" sz="2400"/>
            </a:br>
            <a:r>
              <a:rPr lang="en-US" altLang="en-US" sz="2400"/>
              <a:t>is read, but you do not want to process the character</a:t>
            </a:r>
          </a:p>
          <a:p>
            <a:pPr lvl="1" eaLnBrk="1" hangingPunct="1"/>
            <a:r>
              <a:rPr lang="en-US" altLang="en-US" sz="2400"/>
              <a:t>Places its argument of type char in the input stream</a:t>
            </a:r>
          </a:p>
          <a:p>
            <a:pPr lvl="1" eaLnBrk="1" hangingPunct="1"/>
            <a:r>
              <a:rPr lang="en-US" altLang="en-US" sz="2400"/>
              <a:t>Character placed in the stream does not have to</a:t>
            </a:r>
            <a:br>
              <a:rPr lang="en-US" altLang="en-US" sz="2400"/>
            </a:br>
            <a:r>
              <a:rPr lang="en-US" altLang="en-US" sz="2400"/>
              <a:t>be a character read from the stream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BBBE183-8C47-4820-A775-CAF5A140EB9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putback 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code reads up to the first blank in </a:t>
            </a:r>
            <a:br>
              <a:rPr lang="en-US" altLang="en-US" sz="2400"/>
            </a:br>
            <a:r>
              <a:rPr lang="en-US" altLang="en-US" sz="2400"/>
              <a:t>the input stream fin, and writes the characters to</a:t>
            </a:r>
            <a:br>
              <a:rPr lang="en-US" altLang="en-US" sz="2400"/>
            </a:br>
            <a:r>
              <a:rPr lang="en-US" altLang="en-US" sz="2400"/>
              <a:t>the file connected to the output stream fout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			fin.get(next);</a:t>
            </a:r>
            <a:br>
              <a:rPr lang="en-US" altLang="en-US" sz="2400"/>
            </a:br>
            <a:r>
              <a:rPr lang="en-US" altLang="en-US" sz="2400"/>
              <a:t> 			while (next != '  ')</a:t>
            </a:r>
            <a:br>
              <a:rPr lang="en-US" altLang="en-US" sz="2400"/>
            </a:br>
            <a:r>
              <a:rPr lang="en-US" altLang="en-US" sz="2400"/>
              <a:t> 			{</a:t>
            </a:r>
            <a:br>
              <a:rPr lang="en-US" altLang="en-US" sz="2400"/>
            </a:br>
            <a:r>
              <a:rPr lang="en-US" altLang="en-US" sz="2400"/>
              <a:t> 				fout.put(next);</a:t>
            </a:r>
            <a:br>
              <a:rPr lang="en-US" altLang="en-US" sz="2400"/>
            </a:br>
            <a:r>
              <a:rPr lang="en-US" altLang="en-US" sz="2400"/>
              <a:t> 				fin.get(next);</a:t>
            </a:r>
            <a:br>
              <a:rPr lang="en-US" altLang="en-US" sz="2400"/>
            </a:br>
            <a:r>
              <a:rPr lang="en-US" altLang="en-US" sz="2400"/>
              <a:t> 			}</a:t>
            </a:r>
            <a:br>
              <a:rPr lang="en-US" altLang="en-US" sz="2400"/>
            </a:br>
            <a:r>
              <a:rPr lang="en-US" altLang="en-US" sz="2400"/>
              <a:t> 			fin.putback(next);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blank space read to end the loop is put back into</a:t>
            </a:r>
            <a:br>
              <a:rPr lang="en-US" altLang="en-US" sz="2400"/>
            </a:br>
            <a:r>
              <a:rPr lang="en-US" altLang="en-US" sz="2400"/>
              <a:t> the input stream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D79C90E-D16E-4826-80E1-CA10145905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</a:t>
            </a:r>
            <a:br>
              <a:rPr lang="en-US" altLang="en-US"/>
            </a:br>
            <a:r>
              <a:rPr lang="en-US" altLang="en-US"/>
              <a:t>Checking Input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Incorrect input can produce worthless output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 input functions that allow the user to </a:t>
            </a:r>
            <a:br>
              <a:rPr lang="en-US" altLang="en-US"/>
            </a:br>
            <a:r>
              <a:rPr lang="en-US" altLang="en-US"/>
              <a:t>re-enter input until it is correct,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Echoing the input and asking the user if it is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 input is not correct, allow the user to enter the data again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CA5CE68-E0B9-4CBA-8CB6-DBCEACCE7C6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Input:	get_int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The get_int function seen in Display 6.7</a:t>
            </a:r>
            <a:br>
              <a:rPr lang="en-US" altLang="en-US" sz="2400"/>
            </a:br>
            <a:r>
              <a:rPr lang="en-US" altLang="en-US" sz="2400"/>
              <a:t>obtains an integer value from the user</a:t>
            </a:r>
          </a:p>
          <a:p>
            <a:pPr lvl="1" eaLnBrk="1" hangingPunct="1"/>
            <a:r>
              <a:rPr lang="en-US" altLang="en-US" sz="2400"/>
              <a:t>get_int prompts the user, reads the input, and displays</a:t>
            </a:r>
            <a:br>
              <a:rPr lang="en-US" altLang="en-US" sz="2400"/>
            </a:br>
            <a:r>
              <a:rPr lang="en-US" altLang="en-US" sz="2400"/>
              <a:t>the input</a:t>
            </a:r>
          </a:p>
          <a:p>
            <a:pPr lvl="1" eaLnBrk="1" hangingPunct="1"/>
            <a:r>
              <a:rPr lang="en-US" altLang="en-US" sz="2400"/>
              <a:t>After displaying the input, get_int asks the user to </a:t>
            </a:r>
            <a:br>
              <a:rPr lang="en-US" altLang="en-US" sz="2400"/>
            </a:br>
            <a:r>
              <a:rPr lang="en-US" altLang="en-US" sz="2400"/>
              <a:t>confirm the number and reads the user's response</a:t>
            </a:r>
            <a:br>
              <a:rPr lang="en-US" altLang="en-US" sz="2400"/>
            </a:br>
            <a:r>
              <a:rPr lang="en-US" altLang="en-US" sz="2400"/>
              <a:t>using a variable of type character</a:t>
            </a:r>
          </a:p>
          <a:p>
            <a:pPr lvl="1" eaLnBrk="1" hangingPunct="1"/>
            <a:r>
              <a:rPr lang="en-US" altLang="en-US" sz="2400"/>
              <a:t>The process is repeated until the user indicates with</a:t>
            </a:r>
            <a:br>
              <a:rPr lang="en-US" altLang="en-US" sz="2400"/>
            </a:br>
            <a:r>
              <a:rPr lang="en-US" altLang="en-US" sz="2400"/>
              <a:t>a 'Y' or 'y' that the number entered is correct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F33D31C9-9E7E-4050-8661-13AADB79FC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Input:	new_line</a:t>
            </a:r>
          </a:p>
        </p:txBody>
      </p:sp>
      <p:sp>
        <p:nvSpPr>
          <p:cNvPr id="143363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The new_line function seen in Display 6.7 is </a:t>
            </a:r>
            <a:br>
              <a:rPr lang="en-US" altLang="en-US" sz="2400"/>
            </a:br>
            <a:r>
              <a:rPr lang="en-US" altLang="en-US" sz="2400"/>
              <a:t>called by the get_int function</a:t>
            </a:r>
          </a:p>
          <a:p>
            <a:pPr lvl="1" eaLnBrk="1" hangingPunct="1"/>
            <a:r>
              <a:rPr lang="en-US" altLang="en-US" sz="2400"/>
              <a:t>new_line reads all the characters remaining in the </a:t>
            </a:r>
            <a:br>
              <a:rPr lang="en-US" altLang="en-US" sz="2400"/>
            </a:br>
            <a:r>
              <a:rPr lang="en-US" altLang="en-US" sz="2400"/>
              <a:t>input line but does nothing with them, essentially </a:t>
            </a:r>
            <a:br>
              <a:rPr lang="en-US" altLang="en-US" sz="2400"/>
            </a:br>
            <a:r>
              <a:rPr lang="en-US" altLang="en-US" sz="2400"/>
              <a:t>discarding them</a:t>
            </a:r>
          </a:p>
          <a:p>
            <a:pPr lvl="1" eaLnBrk="1" hangingPunct="1"/>
            <a:r>
              <a:rPr lang="en-US" altLang="en-US" sz="2400"/>
              <a:t>new_line is used to discard what follows the first </a:t>
            </a:r>
            <a:br>
              <a:rPr lang="en-US" altLang="en-US" sz="2400"/>
            </a:br>
            <a:r>
              <a:rPr lang="en-US" altLang="en-US" sz="2400"/>
              <a:t>character of the the user's response to get_line's </a:t>
            </a:r>
            <a:br>
              <a:rPr lang="en-US" altLang="en-US" sz="2400"/>
            </a:br>
            <a:r>
              <a:rPr lang="en-US" altLang="en-US" sz="2400"/>
              <a:t>"Is that correct? (yes/no)"</a:t>
            </a:r>
          </a:p>
          <a:p>
            <a:pPr lvl="2" eaLnBrk="1" hangingPunct="1"/>
            <a:r>
              <a:rPr lang="en-US" altLang="en-US" sz="2000"/>
              <a:t>The newline character is </a:t>
            </a:r>
            <a:br>
              <a:rPr lang="en-US" altLang="en-US" sz="2000"/>
            </a:br>
            <a:r>
              <a:rPr lang="en-US" altLang="en-US" sz="2000"/>
              <a:t>discarded as well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B4EFF423-CA31-4327-9EDC-8FDF76A8CA0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cin And cout Streams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stream connected to the 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cout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Output stream connected to the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cin and cout defined in the iostream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include directive:  #include &lt;iostream&gt;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You can declare your own streams to use with </a:t>
            </a:r>
            <a:br>
              <a:rPr lang="en-US" altLang="en-US"/>
            </a:br>
            <a:r>
              <a:rPr lang="en-US" altLang="en-US"/>
              <a:t>files.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00097E42-15FE-4034-9B95-3644F9949DE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3" name="Picture 4" descr="Checking Impu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33350"/>
            <a:ext cx="4514850" cy="622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73856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6.7  (1/2)</a:t>
            </a:r>
            <a:br>
              <a:rPr lang="en-US" altLang="en-US"/>
            </a:br>
            <a:r>
              <a:rPr lang="en-US" altLang="en-US"/>
              <a:t>                    </a:t>
            </a:r>
          </a:p>
        </p:txBody>
      </p:sp>
      <p:sp>
        <p:nvSpPr>
          <p:cNvPr id="2088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8EB4C57-8F02-4E57-887A-042B80F5817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6.7 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210950" name="Picture 4" descr="Checking Inpu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14475"/>
            <a:ext cx="5418137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220FDB63-DDFC-41C4-9C6F-A429BD59BE5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and Output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ostream is the class of all output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cout is of type ostream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ofstream is the class of output-file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ofstream class is a </a:t>
            </a:r>
            <a:r>
              <a:rPr lang="en-US" altLang="en-US" b="1"/>
              <a:t>child</a:t>
            </a:r>
            <a:r>
              <a:rPr lang="en-US" altLang="en-US"/>
              <a:t> class of ostream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about this in Chapter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function can be called with ostream or </a:t>
            </a:r>
            <a:br>
              <a:rPr lang="en-US" altLang="en-US"/>
            </a:br>
            <a:r>
              <a:rPr lang="en-US" altLang="en-US"/>
              <a:t>ofstream arguments</a:t>
            </a:r>
            <a:br>
              <a:rPr lang="en-US" altLang="en-US"/>
            </a:br>
            <a:r>
              <a:rPr lang="en-US" altLang="en-US"/>
              <a:t>	void say_hello(ostream&amp; any_out_stream)</a:t>
            </a:r>
            <a:br>
              <a:rPr lang="en-US" altLang="en-US"/>
            </a:br>
            <a:r>
              <a:rPr lang="en-US" altLang="en-US"/>
              <a:t>  {</a:t>
            </a:r>
            <a:br>
              <a:rPr lang="en-US" altLang="en-US"/>
            </a:br>
            <a:r>
              <a:rPr lang="en-US" altLang="en-US"/>
              <a:t>		any_out_stream &lt;&lt; "Hello";</a:t>
            </a:r>
            <a:br>
              <a:rPr lang="en-US" altLang="en-US"/>
            </a:br>
            <a:r>
              <a:rPr lang="en-US" altLang="en-US"/>
              <a:t>	}</a:t>
            </a:r>
          </a:p>
        </p:txBody>
      </p:sp>
      <p:sp>
        <p:nvSpPr>
          <p:cNvPr id="145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84EDF419-16C7-4E9E-A808-93DF77A3DD3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Another new_line Function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new_line function from Display 6.7 only </a:t>
            </a:r>
            <a:br>
              <a:rPr lang="en-US" altLang="en-US" sz="2400"/>
            </a:br>
            <a:r>
              <a:rPr lang="en-US" altLang="en-US" sz="2400"/>
              <a:t>works with cin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version works for any input stream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400"/>
            </a:br>
            <a:r>
              <a:rPr lang="en-US" altLang="en-US" sz="2400"/>
              <a:t>	void new_line(istream&amp; in_stream)</a:t>
            </a:r>
            <a:br>
              <a:rPr lang="en-US" altLang="en-US" sz="2400"/>
            </a:br>
            <a:r>
              <a:rPr lang="en-US" altLang="en-US" sz="2400"/>
              <a:t> 	{</a:t>
            </a:r>
            <a:br>
              <a:rPr lang="en-US" altLang="en-US" sz="2400"/>
            </a:br>
            <a:r>
              <a:rPr lang="en-US" altLang="en-US" sz="2400"/>
              <a:t> 		char symbol;</a:t>
            </a:r>
            <a:br>
              <a:rPr lang="en-US" altLang="en-US" sz="2400"/>
            </a:br>
            <a:r>
              <a:rPr lang="en-US" altLang="en-US" sz="2400"/>
              <a:t> 		do</a:t>
            </a:r>
            <a:br>
              <a:rPr lang="en-US" altLang="en-US" sz="2400"/>
            </a:br>
            <a:r>
              <a:rPr lang="en-US" altLang="en-US" sz="2400"/>
              <a:t> 		{ </a:t>
            </a:r>
            <a:br>
              <a:rPr lang="en-US" altLang="en-US" sz="2400"/>
            </a:br>
            <a:r>
              <a:rPr lang="en-US" altLang="en-US" sz="2400"/>
              <a:t>		     in_stream.get(symbol);</a:t>
            </a:r>
            <a:br>
              <a:rPr lang="en-US" altLang="en-US" sz="2400"/>
            </a:br>
            <a:r>
              <a:rPr lang="en-US" altLang="en-US" sz="2400"/>
              <a:t>      		} while (symbol != '\n');</a:t>
            </a:r>
            <a:br>
              <a:rPr lang="en-US" altLang="en-US" sz="2400"/>
            </a:br>
            <a:r>
              <a:rPr lang="en-US" altLang="en-US" sz="2400"/>
              <a:t>	}</a:t>
            </a:r>
          </a:p>
        </p:txBody>
      </p:sp>
      <p:sp>
        <p:nvSpPr>
          <p:cNvPr id="147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7CE73E4E-37B7-463F-B9E1-DA020C97C8B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Calling new_line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sz="2400"/>
              <a:t>The new version of new_line can be called with</a:t>
            </a:r>
            <a:br>
              <a:rPr lang="en-US" altLang="en-US" sz="2400"/>
            </a:br>
            <a:r>
              <a:rPr lang="en-US" altLang="en-US" sz="2400"/>
              <a:t>cin as the argument</a:t>
            </a:r>
            <a:br>
              <a:rPr lang="en-US" altLang="en-US" sz="2400"/>
            </a:br>
            <a:r>
              <a:rPr lang="en-US" altLang="en-US" sz="2400"/>
              <a:t>			new_line(cin);</a:t>
            </a:r>
          </a:p>
          <a:p>
            <a:pPr lvl="1" eaLnBrk="1" hangingPunct="1"/>
            <a:r>
              <a:rPr lang="en-US" altLang="en-US" sz="2400"/>
              <a:t>If the original version of new_line is kept in the </a:t>
            </a:r>
            <a:br>
              <a:rPr lang="en-US" altLang="en-US" sz="2400"/>
            </a:br>
            <a:r>
              <a:rPr lang="en-US" altLang="en-US" sz="2400"/>
              <a:t>program, this call produces the same result</a:t>
            </a:r>
            <a:br>
              <a:rPr lang="en-US" altLang="en-US" sz="2400"/>
            </a:br>
            <a:r>
              <a:rPr lang="en-US" altLang="en-US" sz="2400"/>
              <a:t> 			new_line( );</a:t>
            </a:r>
          </a:p>
          <a:p>
            <a:pPr eaLnBrk="1" hangingPunct="1"/>
            <a:r>
              <a:rPr lang="en-US" altLang="en-US" sz="2400"/>
              <a:t>New_line can also be called with an </a:t>
            </a:r>
            <a:br>
              <a:rPr lang="en-US" altLang="en-US" sz="2400"/>
            </a:br>
            <a:r>
              <a:rPr lang="en-US" altLang="en-US" sz="2400"/>
              <a:t>input-file stream as an argument</a:t>
            </a:r>
            <a:br>
              <a:rPr lang="en-US" altLang="en-US" sz="2400"/>
            </a:br>
            <a:r>
              <a:rPr lang="en-US" altLang="en-US" sz="2400"/>
              <a:t>		 	new_line(fin);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49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701C61FC-72B6-4072-9DE5-51E726935AD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Arguments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not necessary to have two versions of </a:t>
            </a:r>
            <a:br>
              <a:rPr lang="en-US" altLang="en-US"/>
            </a:br>
            <a:r>
              <a:rPr lang="en-US" altLang="en-US"/>
              <a:t>the new_line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default value can be specified in the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default value is selected if no argument is </a:t>
            </a:r>
            <a:br>
              <a:rPr lang="en-US" altLang="en-US"/>
            </a:br>
            <a:r>
              <a:rPr lang="en-US" altLang="en-US"/>
              <a:t>available for the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new_line header can be written as</a:t>
            </a:r>
            <a:br>
              <a:rPr lang="en-US" altLang="en-US"/>
            </a:br>
            <a:r>
              <a:rPr lang="en-US" altLang="en-US"/>
              <a:t>       new_line (istream &amp; in_stream = cin)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new_line is called without an argument, cin is used</a:t>
            </a:r>
          </a:p>
        </p:txBody>
      </p:sp>
      <p:sp>
        <p:nvSpPr>
          <p:cNvPr id="151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611DBFD5-CE00-4A4C-BBAE-1796FDCBBA0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Default Arguments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When some formal parameters have default</a:t>
            </a:r>
            <a:br>
              <a:rPr lang="en-US" altLang="en-US" sz="2400"/>
            </a:br>
            <a:r>
              <a:rPr lang="en-US" altLang="en-US" sz="2400"/>
              <a:t>values and others do not</a:t>
            </a:r>
          </a:p>
          <a:p>
            <a:pPr lvl="1" eaLnBrk="1" hangingPunct="1"/>
            <a:r>
              <a:rPr lang="en-US" altLang="en-US" sz="2400"/>
              <a:t>All formal parameters with default values must be</a:t>
            </a:r>
            <a:br>
              <a:rPr lang="en-US" altLang="en-US" sz="2400"/>
            </a:br>
            <a:r>
              <a:rPr lang="en-US" altLang="en-US" sz="2400"/>
              <a:t>at the end of the parameter list</a:t>
            </a:r>
          </a:p>
          <a:p>
            <a:pPr lvl="1" eaLnBrk="1" hangingPunct="1"/>
            <a:r>
              <a:rPr lang="en-US" altLang="en-US" sz="2400"/>
              <a:t>Arguments are applied to the all formal parameters </a:t>
            </a:r>
            <a:br>
              <a:rPr lang="en-US" altLang="en-US" sz="2400"/>
            </a:br>
            <a:r>
              <a:rPr lang="en-US" altLang="en-US" sz="2400"/>
              <a:t>in order just as we have seen before</a:t>
            </a:r>
          </a:p>
          <a:p>
            <a:pPr lvl="1" eaLnBrk="1" hangingPunct="1"/>
            <a:r>
              <a:rPr lang="en-US" altLang="en-US" sz="2400"/>
              <a:t>The function call must provide at least as many </a:t>
            </a:r>
            <a:br>
              <a:rPr lang="en-US" altLang="en-US" sz="2400"/>
            </a:br>
            <a:r>
              <a:rPr lang="en-US" altLang="en-US" sz="2400"/>
              <a:t>arguments as there are parameters without default</a:t>
            </a:r>
            <a:br>
              <a:rPr lang="en-US" altLang="en-US" sz="2400"/>
            </a:br>
            <a:r>
              <a:rPr lang="en-US" altLang="en-US" sz="2400"/>
              <a:t>values</a:t>
            </a:r>
          </a:p>
        </p:txBody>
      </p:sp>
      <p:sp>
        <p:nvSpPr>
          <p:cNvPr id="153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B17C7CDD-48D3-4482-BAE7-44009BDE56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Argument Example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void default_args(int arg1, int arg2 = -3)</a:t>
            </a:r>
            <a:br>
              <a:rPr lang="en-US" altLang="en-US"/>
            </a:br>
            <a:r>
              <a:rPr lang="en-US" altLang="en-US"/>
              <a:t> {</a:t>
            </a:r>
            <a:br>
              <a:rPr lang="en-US" altLang="en-US"/>
            </a:br>
            <a:r>
              <a:rPr lang="en-US" altLang="en-US"/>
              <a:t>  	cout &lt;&lt; arg1 &lt;&lt; '  ' &lt;&lt; arg2 &lt;&lt; endl;</a:t>
            </a:r>
            <a:br>
              <a:rPr lang="en-US" altLang="en-US"/>
            </a:br>
            <a:r>
              <a:rPr lang="en-US" altLang="en-US"/>
              <a:t>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default_args can be called with one or </a:t>
            </a:r>
            <a:br>
              <a:rPr lang="en-US" altLang="en-US"/>
            </a:br>
            <a:r>
              <a:rPr lang="en-US" altLang="en-US"/>
              <a:t>two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default_args(5);     	//output is   5   -3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default_args(5, 6);   //output is   5   6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55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C1575BD3-20C5-4183-8A4C-D3A088597B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Input:</a:t>
            </a:r>
            <a:br>
              <a:rPr lang="en-US" altLang="en-US"/>
            </a:br>
            <a:r>
              <a:rPr lang="en-US" altLang="en-US"/>
              <a:t>Check for Yes or No?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get_int continues to ask for a number until the</a:t>
            </a:r>
            <a:br>
              <a:rPr lang="en-US" altLang="en-US" sz="2400"/>
            </a:br>
            <a:r>
              <a:rPr lang="en-US" altLang="en-US" sz="2400"/>
              <a:t>user responds  'Y' or 'y' using the do-while loop</a:t>
            </a:r>
            <a:br>
              <a:rPr lang="en-US" altLang="en-US" sz="2400"/>
            </a:br>
            <a:r>
              <a:rPr lang="en-US" altLang="en-US" sz="2400"/>
              <a:t>               do</a:t>
            </a:r>
            <a:br>
              <a:rPr lang="en-US" altLang="en-US" sz="2400"/>
            </a:br>
            <a:r>
              <a:rPr lang="en-US" altLang="en-US" sz="2400"/>
              <a:t>  		{ </a:t>
            </a:r>
            <a:br>
              <a:rPr lang="en-US" altLang="en-US" sz="2400"/>
            </a:br>
            <a:r>
              <a:rPr lang="en-US" altLang="en-US" sz="2400"/>
              <a:t>		   // the loop body</a:t>
            </a:r>
            <a:br>
              <a:rPr lang="en-US" altLang="en-US" sz="2400"/>
            </a:br>
            <a:r>
              <a:rPr lang="en-US" altLang="en-US" sz="2400"/>
              <a:t>		} while  ((ans !='Y') &amp;&amp;(ans != 'y')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Why not use ((ans =='N') | | (ans == 'n') 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User must enter a correct response to continue </a:t>
            </a:r>
            <a:br>
              <a:rPr lang="en-US" altLang="en-US" sz="2400"/>
            </a:br>
            <a:r>
              <a:rPr lang="en-US" altLang="en-US" sz="2400"/>
              <a:t>a loop tested with ((ans =='N') | | (ans == 'n')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What if they mis-typed "Bo" instead of "No"?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User must enter a correct response to end the loop tested with ((ans !='Y') &amp;&amp;(ans != 'y') 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E7D66C86-C69C-41ED-B57A-20E9D945596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Mixing cin &gt;&gt; and cin.get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Be sure to deal with the '\n' that ends each </a:t>
            </a:r>
            <a:br>
              <a:rPr lang="en-US" altLang="en-US"/>
            </a:br>
            <a:r>
              <a:rPr lang="en-US" altLang="en-US"/>
              <a:t>input line if using cin &gt;&gt; and cin.get</a:t>
            </a:r>
          </a:p>
          <a:p>
            <a:pPr lvl="1" eaLnBrk="1" hangingPunct="1"/>
            <a:r>
              <a:rPr lang="en-US" altLang="en-US"/>
              <a:t>"cin &gt;&gt;"  reads up to the '\n'</a:t>
            </a:r>
          </a:p>
          <a:p>
            <a:pPr lvl="1" eaLnBrk="1" hangingPunct="1"/>
            <a:r>
              <a:rPr lang="en-US" altLang="en-US"/>
              <a:t>The '\n' remains in the input stream</a:t>
            </a:r>
          </a:p>
          <a:p>
            <a:pPr lvl="1" eaLnBrk="1" hangingPunct="1"/>
            <a:r>
              <a:rPr lang="en-US" altLang="en-US"/>
              <a:t>Using cin.get  next will read the '\n'</a:t>
            </a:r>
          </a:p>
          <a:p>
            <a:pPr lvl="1" eaLnBrk="1" hangingPunct="1"/>
            <a:r>
              <a:rPr lang="en-US" altLang="en-US"/>
              <a:t>The new_line function from Display 6.7 can</a:t>
            </a:r>
            <a:br>
              <a:rPr lang="en-US" altLang="en-US"/>
            </a:br>
            <a:r>
              <a:rPr lang="en-US" altLang="en-US"/>
              <a:t>be used to clear the '\n'</a:t>
            </a: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E370131E-9EB9-49FA-A3E2-074F68E1A5F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Use Files?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z="2400"/>
              <a:t>Files allow you to store data permanently!</a:t>
            </a:r>
          </a:p>
          <a:p>
            <a:pPr eaLnBrk="1" hangingPunct="1"/>
            <a:r>
              <a:rPr lang="en-US" altLang="en-US" sz="2400"/>
              <a:t>Data output to a file lasts after the program ends</a:t>
            </a:r>
          </a:p>
          <a:p>
            <a:pPr eaLnBrk="1" hangingPunct="1"/>
            <a:r>
              <a:rPr lang="en-US" altLang="en-US" sz="2400"/>
              <a:t>An input file can be used over and over</a:t>
            </a:r>
          </a:p>
          <a:p>
            <a:pPr lvl="1" eaLnBrk="1" hangingPunct="1"/>
            <a:r>
              <a:rPr lang="en-US" altLang="en-US" sz="2400"/>
              <a:t>No typing of data again and again for testing</a:t>
            </a:r>
          </a:p>
          <a:p>
            <a:pPr eaLnBrk="1" hangingPunct="1"/>
            <a:r>
              <a:rPr lang="en-US" altLang="en-US" sz="2400"/>
              <a:t>Create a data file or read an output file at your</a:t>
            </a:r>
            <a:br>
              <a:rPr lang="en-US" altLang="en-US" sz="2400"/>
            </a:br>
            <a:r>
              <a:rPr lang="en-US" altLang="en-US" sz="2400"/>
              <a:t>convenience</a:t>
            </a:r>
          </a:p>
          <a:p>
            <a:pPr eaLnBrk="1" hangingPunct="1"/>
            <a:r>
              <a:rPr lang="en-US" altLang="en-US" sz="2400"/>
              <a:t>Files allow you to deal with larger data sets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D610560-EAD6-4482-B6E1-8A6FB5B9C3F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'\n' Example</a:t>
            </a:r>
          </a:p>
        </p:txBody>
      </p:sp>
      <p:sp>
        <p:nvSpPr>
          <p:cNvPr id="16179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z="2400"/>
              <a:t>The Code: </a:t>
            </a:r>
            <a:br>
              <a:rPr lang="en-US" altLang="en-US" sz="2400"/>
            </a:br>
            <a:r>
              <a:rPr lang="en-US" altLang="en-US" sz="2400"/>
              <a:t>cout &lt;&lt; "Enter a number:\n";</a:t>
            </a:r>
            <a:br>
              <a:rPr lang="en-US" altLang="en-US" sz="2400"/>
            </a:br>
            <a:r>
              <a:rPr lang="en-US" altLang="en-US" sz="2400"/>
              <a:t>int number;</a:t>
            </a:r>
            <a:br>
              <a:rPr lang="en-US" altLang="en-US" sz="2400"/>
            </a:br>
            <a:r>
              <a:rPr lang="en-US" altLang="en-US" sz="2400"/>
              <a:t>cin &gt;&gt; number;</a:t>
            </a:r>
            <a:br>
              <a:rPr lang="en-US" altLang="en-US" sz="2400"/>
            </a:br>
            <a:r>
              <a:rPr lang="en-US" altLang="en-US" sz="2400"/>
              <a:t>cout &lt;&lt; "Now enter a letter:\n";</a:t>
            </a:r>
            <a:br>
              <a:rPr lang="en-US" altLang="en-US" sz="2400"/>
            </a:br>
            <a:r>
              <a:rPr lang="en-US" altLang="en-US" sz="2400"/>
              <a:t>char symbol;</a:t>
            </a:r>
            <a:br>
              <a:rPr lang="en-US" altLang="en-US" sz="2400"/>
            </a:br>
            <a:r>
              <a:rPr lang="en-US" altLang="en-US" sz="2400"/>
              <a:t>cin.get(symbol);</a:t>
            </a: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The Dialogue:</a:t>
            </a:r>
            <a:br>
              <a:rPr lang="en-US" altLang="en-US" sz="3200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Enter a number: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21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Now enter a letter: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The Result:</a:t>
            </a:r>
          </a:p>
          <a:p>
            <a:pPr lvl="1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number = 21</a:t>
            </a:r>
          </a:p>
          <a:p>
            <a:pPr lvl="1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625570BC-BAED-43F9-9976-779FE100E1D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Fix To Remove '\n'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 	cout &lt;&lt; "Enter a number:\n";</a:t>
            </a:r>
            <a:br>
              <a:rPr lang="en-US" altLang="en-US"/>
            </a:br>
            <a:r>
              <a:rPr lang="en-US" altLang="en-US"/>
              <a:t>	int number;</a:t>
            </a:r>
            <a:br>
              <a:rPr lang="en-US" altLang="en-US"/>
            </a:br>
            <a:r>
              <a:rPr lang="en-US" altLang="en-US"/>
              <a:t>	cin &gt;&gt; number;</a:t>
            </a:r>
            <a:br>
              <a:rPr lang="en-US" altLang="en-US"/>
            </a:br>
            <a:r>
              <a:rPr lang="en-US" altLang="en-US"/>
              <a:t>	cout &lt;&lt; "Now enter a letter:\n";</a:t>
            </a:r>
            <a:br>
              <a:rPr lang="en-US" altLang="en-US"/>
            </a:br>
            <a:r>
              <a:rPr lang="en-US" altLang="en-US"/>
              <a:t>	char symbol;</a:t>
            </a:r>
            <a:br>
              <a:rPr lang="en-US" altLang="en-US"/>
            </a:br>
            <a:r>
              <a:rPr lang="en-US" altLang="en-US"/>
              <a:t>	cin &gt;&gt;symbol;</a:t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032F163-29FF-4BE4-AEB6-466E87DD54E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 '\n' Fix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 	cout &lt;&lt; "Enter a number:\n";</a:t>
            </a:r>
            <a:br>
              <a:rPr lang="en-US" altLang="en-US"/>
            </a:br>
            <a:r>
              <a:rPr lang="en-US" altLang="en-US"/>
              <a:t>	int number;</a:t>
            </a:r>
            <a:br>
              <a:rPr lang="en-US" altLang="en-US"/>
            </a:br>
            <a:r>
              <a:rPr lang="en-US" altLang="en-US"/>
              <a:t>	cin &gt;&gt; number;</a:t>
            </a:r>
            <a:br>
              <a:rPr lang="en-US" altLang="en-US"/>
            </a:br>
            <a:r>
              <a:rPr lang="en-US" altLang="en-US"/>
              <a:t>	new_line( ); // From Display 6.7</a:t>
            </a:r>
            <a:br>
              <a:rPr lang="en-US" altLang="en-US"/>
            </a:br>
            <a:r>
              <a:rPr lang="en-US" altLang="en-US"/>
              <a:t>	cout &lt;&lt; "Now enter a letter:\n";</a:t>
            </a:r>
            <a:br>
              <a:rPr lang="en-US" altLang="en-US"/>
            </a:br>
            <a:r>
              <a:rPr lang="en-US" altLang="en-US"/>
              <a:t>	char symbol;</a:t>
            </a:r>
            <a:br>
              <a:rPr lang="en-US" altLang="en-US"/>
            </a:br>
            <a:r>
              <a:rPr lang="en-US" altLang="en-US"/>
              <a:t>	cin.get(symbol);</a:t>
            </a:r>
          </a:p>
          <a:p>
            <a:pPr eaLnBrk="1" hangingPunct="1"/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9AB067B3-4D2B-4519-B6E1-70DD3B97069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Detecting the End of a File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Member function eof detects the end of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Member function of every input-file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eof stands for end of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eof returns a boolean value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True when the end of the file has been reached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False when there is more data to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Normally used to determine when we are NOT </a:t>
            </a:r>
            <a:br>
              <a:rPr lang="en-US" altLang="en-US"/>
            </a:br>
            <a:r>
              <a:rPr lang="en-US" altLang="en-US"/>
              <a:t>at the end of the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Example:        if ( ! in_stream.eof( ) )</a:t>
            </a: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D07421B3-9A50-4129-8F3D-E02393EEB50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eof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/>
          <a:lstStyle/>
          <a:p>
            <a:pPr eaLnBrk="1" hangingPunct="1"/>
            <a:r>
              <a:rPr lang="en-US" altLang="en-US" sz="2400"/>
              <a:t>This loop reads each character, and writes it to</a:t>
            </a:r>
            <a:br>
              <a:rPr lang="en-US" altLang="en-US" sz="2400"/>
            </a:br>
            <a:r>
              <a:rPr lang="en-US" altLang="en-US" sz="2400"/>
              <a:t>the screen</a:t>
            </a:r>
          </a:p>
          <a:p>
            <a:pPr eaLnBrk="1" hangingPunct="1"/>
            <a:r>
              <a:rPr lang="en-US" altLang="en-US" sz="2400"/>
              <a:t>			in_stream.get(next);</a:t>
            </a:r>
            <a:br>
              <a:rPr lang="en-US" altLang="en-US" sz="2400"/>
            </a:br>
            <a:r>
              <a:rPr lang="en-US" altLang="en-US" sz="2400"/>
              <a:t>			while (! in_stream.eof( ) )</a:t>
            </a:r>
            <a:br>
              <a:rPr lang="en-US" altLang="en-US" sz="2400"/>
            </a:br>
            <a:r>
              <a:rPr lang="en-US" altLang="en-US" sz="2400"/>
              <a:t> 			{</a:t>
            </a:r>
            <a:br>
              <a:rPr lang="en-US" altLang="en-US" sz="2400"/>
            </a:br>
            <a:r>
              <a:rPr lang="en-US" altLang="en-US" sz="2400"/>
              <a:t> 				cout &lt;&lt; next;</a:t>
            </a:r>
            <a:br>
              <a:rPr lang="en-US" altLang="en-US" sz="2400"/>
            </a:br>
            <a:r>
              <a:rPr lang="en-US" altLang="en-US" sz="2400"/>
              <a:t> 				in_stream.get(next);</a:t>
            </a:r>
            <a:br>
              <a:rPr lang="en-US" altLang="en-US" sz="2400"/>
            </a:br>
            <a:r>
              <a:rPr lang="en-US" altLang="en-US" sz="2400"/>
              <a:t> 			}</a:t>
            </a:r>
          </a:p>
          <a:p>
            <a:pPr eaLnBrk="1" hangingPunct="1"/>
            <a:r>
              <a:rPr lang="en-US" altLang="en-US" sz="2400"/>
              <a:t>( ! In_stream.eof( ) ) becomes false when the </a:t>
            </a:r>
            <a:br>
              <a:rPr lang="en-US" altLang="en-US" sz="2400"/>
            </a:br>
            <a:r>
              <a:rPr lang="en-US" altLang="en-US" sz="2400"/>
              <a:t>program reads past the last character in the file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43C568F-D209-4948-910A-26D6B9B9F6B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 Of File Character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End of a file is indicated by a special character</a:t>
            </a:r>
          </a:p>
          <a:p>
            <a:pPr eaLnBrk="1" hangingPunct="1"/>
            <a:r>
              <a:rPr lang="en-US" altLang="en-US"/>
              <a:t>in_stream.eof( ) is still true after the last </a:t>
            </a:r>
            <a:br>
              <a:rPr lang="en-US" altLang="en-US"/>
            </a:br>
            <a:r>
              <a:rPr lang="en-US" altLang="en-US"/>
              <a:t>character of data is read</a:t>
            </a:r>
          </a:p>
          <a:p>
            <a:pPr eaLnBrk="1" hangingPunct="1"/>
            <a:r>
              <a:rPr lang="en-US" altLang="en-US"/>
              <a:t>in_stream.eof( ) becomes false when the </a:t>
            </a:r>
            <a:br>
              <a:rPr lang="en-US" altLang="en-US"/>
            </a:br>
            <a:r>
              <a:rPr lang="en-US" altLang="en-US"/>
              <a:t>special end of file character is read </a:t>
            </a: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4178FB7C-8620-49AA-82A9-A3115196204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Test End of File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We have seen two methods</a:t>
            </a:r>
          </a:p>
          <a:p>
            <a:pPr lvl="1" eaLnBrk="1" hangingPunct="1"/>
            <a:r>
              <a:rPr lang="en-US" altLang="en-US"/>
              <a:t>while ( in_stream &gt;&gt; next)</a:t>
            </a:r>
          </a:p>
          <a:p>
            <a:pPr lvl="1" eaLnBrk="1" hangingPunct="1"/>
            <a:r>
              <a:rPr lang="en-US" altLang="en-US"/>
              <a:t>while ( ! in_stream.eof( ) )</a:t>
            </a:r>
          </a:p>
          <a:p>
            <a:pPr eaLnBrk="1" hangingPunct="1"/>
            <a:r>
              <a:rPr lang="en-US" altLang="en-US"/>
              <a:t>Which should be used?</a:t>
            </a:r>
          </a:p>
          <a:p>
            <a:pPr lvl="1" eaLnBrk="1" hangingPunct="1"/>
            <a:r>
              <a:rPr lang="en-US" altLang="en-US"/>
              <a:t>In general, use eof when input is treated as text and using a member function get to read input</a:t>
            </a:r>
          </a:p>
          <a:p>
            <a:pPr lvl="1" eaLnBrk="1" hangingPunct="1"/>
            <a:r>
              <a:rPr lang="en-US" altLang="en-US"/>
              <a:t>In general, use the extraction operator method when processing numeric data</a:t>
            </a: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A8420FC7-D163-44BC-A47A-A72AA412E0D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Editing a Text File</a:t>
            </a:r>
          </a:p>
        </p:txBody>
      </p:sp>
      <p:sp>
        <p:nvSpPr>
          <p:cNvPr id="176131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3763"/>
          </a:xfrm>
        </p:spPr>
        <p:txBody>
          <a:bodyPr/>
          <a:lstStyle/>
          <a:p>
            <a:pPr eaLnBrk="1" hangingPunct="1"/>
            <a:r>
              <a:rPr lang="en-US" altLang="en-US" sz="2400"/>
              <a:t>The program of Display 6.8…</a:t>
            </a:r>
          </a:p>
          <a:p>
            <a:pPr lvl="1" eaLnBrk="1" hangingPunct="1"/>
            <a:r>
              <a:rPr lang="en-US" altLang="en-US" sz="2400"/>
              <a:t>Reads every character of file cad.dat and copies it to</a:t>
            </a:r>
            <a:br>
              <a:rPr lang="en-US" altLang="en-US" sz="2400"/>
            </a:br>
            <a:r>
              <a:rPr lang="en-US" altLang="en-US" sz="2400"/>
              <a:t>file cplusad.dat except that every 'C' is changed to</a:t>
            </a:r>
            <a:br>
              <a:rPr lang="en-US" altLang="en-US" sz="2400"/>
            </a:br>
            <a:r>
              <a:rPr lang="en-US" altLang="en-US" sz="2400"/>
              <a:t>"C++" in cplusad.dat</a:t>
            </a:r>
          </a:p>
          <a:p>
            <a:pPr lvl="1" eaLnBrk="1" hangingPunct="1"/>
            <a:r>
              <a:rPr lang="en-US" altLang="en-US" sz="2400"/>
              <a:t>Preserves line breaks in cad.dat</a:t>
            </a:r>
          </a:p>
          <a:p>
            <a:pPr lvl="2" eaLnBrk="1" hangingPunct="1"/>
            <a:r>
              <a:rPr lang="en-US" altLang="en-US" sz="2000"/>
              <a:t>get is used for input as the extraction operator would skip</a:t>
            </a:r>
            <a:br>
              <a:rPr lang="en-US" altLang="en-US" sz="2000"/>
            </a:br>
            <a:r>
              <a:rPr lang="en-US" altLang="en-US" sz="2000"/>
              <a:t>line breaks</a:t>
            </a:r>
          </a:p>
          <a:p>
            <a:pPr lvl="2" eaLnBrk="1" hangingPunct="1"/>
            <a:r>
              <a:rPr lang="en-US" altLang="en-US" sz="2000"/>
              <a:t>get is used to preserve spaces as well</a:t>
            </a:r>
          </a:p>
          <a:p>
            <a:pPr lvl="1" eaLnBrk="1" hangingPunct="1"/>
            <a:r>
              <a:rPr lang="en-US" altLang="en-US" sz="2400"/>
              <a:t> Uses eof to test for end of file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800AB014-5197-4B24-8BE2-5CD1683C5DC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9" name="Picture 4" descr="Editing a File of Tex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85738"/>
            <a:ext cx="5160962" cy="62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4" name="Rectangle 5"/>
          <p:cNvSpPr>
            <a:spLocks noGrp="1" noChangeArrowheads="1"/>
          </p:cNvSpPr>
          <p:nvPr>
            <p:ph type="title"/>
          </p:nvPr>
        </p:nvSpPr>
        <p:spPr>
          <a:xfrm>
            <a:off x="5392738" y="228600"/>
            <a:ext cx="367506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6.8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29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E7FACA2-2525-4EB0-BB72-B2EC6C39A44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7" name="Picture 4" descr="Editing a File of Tex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6688"/>
            <a:ext cx="3995738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2" name="Rectangle 5"/>
          <p:cNvSpPr>
            <a:spLocks noGrp="1" noChangeArrowheads="1"/>
          </p:cNvSpPr>
          <p:nvPr>
            <p:ph type="title"/>
          </p:nvPr>
        </p:nvSpPr>
        <p:spPr>
          <a:xfrm>
            <a:off x="5164138" y="228600"/>
            <a:ext cx="375126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6.8 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6- </a:t>
            </a:r>
            <a:fld id="{3D3694A7-79B1-4117-BC14-E47170BA914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Words>2480</Words>
  <Application>Microsoft Office PowerPoint</Application>
  <PresentationFormat>Letter Paper (8.5x11 in)</PresentationFormat>
  <Paragraphs>715</Paragraphs>
  <Slides>107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Calibri Light</vt:lpstr>
      <vt:lpstr>Tahoma</vt:lpstr>
      <vt:lpstr>Times New Roman</vt:lpstr>
      <vt:lpstr>Wingdings</vt:lpstr>
      <vt:lpstr>2_Blends</vt:lpstr>
      <vt:lpstr>Office Theme</vt:lpstr>
      <vt:lpstr>Problem Solving with C++ by Walter Savitch</vt:lpstr>
      <vt:lpstr>Chapter 6</vt:lpstr>
      <vt:lpstr>Overview</vt:lpstr>
      <vt:lpstr>6.1</vt:lpstr>
      <vt:lpstr>I/O Streams</vt:lpstr>
      <vt:lpstr>Objects</vt:lpstr>
      <vt:lpstr>Streams and Basic File I/O</vt:lpstr>
      <vt:lpstr>cin And cout Streams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Display 6.1  </vt:lpstr>
      <vt:lpstr>Objects 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Display 6.2 </vt:lpstr>
      <vt:lpstr>Techniques for File I/O</vt:lpstr>
      <vt:lpstr>Appending Data (optional)</vt:lpstr>
      <vt:lpstr>Display 6.3 </vt:lpstr>
      <vt:lpstr>File Names as Input (optional)</vt:lpstr>
      <vt:lpstr>Using A Character String</vt:lpstr>
      <vt:lpstr>Display 6.4 (1/2) </vt:lpstr>
      <vt:lpstr>Display 6.4 (2/2) </vt:lpstr>
      <vt:lpstr>Section 6.1 Conclusion</vt:lpstr>
      <vt:lpstr>6.2</vt:lpstr>
      <vt:lpstr>Tools for Stream I/O</vt:lpstr>
      <vt:lpstr>Formatting Output to Files</vt:lpstr>
      <vt:lpstr>out_stream.precision(2);</vt:lpstr>
      <vt:lpstr>setf(ios::fixed);</vt:lpstr>
      <vt:lpstr>setf(ios::showpoint);</vt:lpstr>
      <vt:lpstr>Display 6.5 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Stream Arguments  and Namespaces</vt:lpstr>
      <vt:lpstr>Program Example</vt:lpstr>
      <vt:lpstr>Display 6.6 (1/3) </vt:lpstr>
      <vt:lpstr>Display 6.6  (2/3) </vt:lpstr>
      <vt:lpstr>Display 6.6 (3/3)</vt:lpstr>
      <vt:lpstr>Section 6.2 Conclusion</vt:lpstr>
      <vt:lpstr>6.3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get_int</vt:lpstr>
      <vt:lpstr>Checking Input: new_line</vt:lpstr>
      <vt:lpstr>Display 6.7  (1/2)                     </vt:lpstr>
      <vt:lpstr>Display 6.7  (2/2)</vt:lpstr>
      <vt:lpstr>Inheritance and Output</vt:lpstr>
      <vt:lpstr>Program Example: Another new_line Function</vt:lpstr>
      <vt:lpstr>Program Example: Calling new_line</vt:lpstr>
      <vt:lpstr>Default Arguments</vt:lpstr>
      <vt:lpstr>Multiple Default Arguments</vt:lpstr>
      <vt:lpstr>Default Argument Example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Display 6.8  (1/2) </vt:lpstr>
      <vt:lpstr>Display 6.8  (2/2) </vt:lpstr>
      <vt:lpstr>Character Functions</vt:lpstr>
      <vt:lpstr> The toupper Function</vt:lpstr>
      <vt:lpstr>toupper Returns An int</vt:lpstr>
      <vt:lpstr>The isspace Function</vt:lpstr>
      <vt:lpstr>Display 6.9 (1/2)</vt:lpstr>
      <vt:lpstr>Display 6.9  (2/2) </vt:lpstr>
      <vt:lpstr>Section 6.3 Conclusion</vt:lpstr>
      <vt:lpstr>Chapter 6 --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179</cp:revision>
  <cp:lastPrinted>2001-11-04T00:51:13Z</cp:lastPrinted>
  <dcterms:created xsi:type="dcterms:W3CDTF">2005-02-25T19:46:41Z</dcterms:created>
  <dcterms:modified xsi:type="dcterms:W3CDTF">2019-06-26T13:17:37Z</dcterms:modified>
</cp:coreProperties>
</file>