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81" r:id="rId2"/>
  </p:sldMasterIdLst>
  <p:notesMasterIdLst>
    <p:notesMasterId r:id="rId104"/>
  </p:notesMasterIdLst>
  <p:handoutMasterIdLst>
    <p:handoutMasterId r:id="rId105"/>
  </p:handoutMasterIdLst>
  <p:sldIdLst>
    <p:sldId id="401" r:id="rId3"/>
    <p:sldId id="291" r:id="rId4"/>
    <p:sldId id="298" r:id="rId5"/>
    <p:sldId id="29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48" r:id="rId14"/>
    <p:sldId id="309" r:id="rId15"/>
    <p:sldId id="310" r:id="rId16"/>
    <p:sldId id="311" r:id="rId17"/>
    <p:sldId id="312" r:id="rId18"/>
    <p:sldId id="313" r:id="rId19"/>
    <p:sldId id="349" r:id="rId20"/>
    <p:sldId id="314" r:id="rId21"/>
    <p:sldId id="315" r:id="rId22"/>
    <p:sldId id="316" r:id="rId23"/>
    <p:sldId id="317" r:id="rId24"/>
    <p:sldId id="318" r:id="rId25"/>
    <p:sldId id="406" r:id="rId26"/>
    <p:sldId id="407" r:id="rId27"/>
    <p:sldId id="319" r:id="rId28"/>
    <p:sldId id="397" r:id="rId29"/>
    <p:sldId id="320" r:id="rId30"/>
    <p:sldId id="350" r:id="rId31"/>
    <p:sldId id="321" r:id="rId32"/>
    <p:sldId id="322" r:id="rId33"/>
    <p:sldId id="323" r:id="rId34"/>
    <p:sldId id="351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52" r:id="rId49"/>
    <p:sldId id="337" r:id="rId50"/>
    <p:sldId id="338" r:id="rId51"/>
    <p:sldId id="339" r:id="rId52"/>
    <p:sldId id="353" r:id="rId53"/>
    <p:sldId id="354" r:id="rId54"/>
    <p:sldId id="355" r:id="rId55"/>
    <p:sldId id="340" r:id="rId56"/>
    <p:sldId id="341" r:id="rId57"/>
    <p:sldId id="342" r:id="rId58"/>
    <p:sldId id="343" r:id="rId59"/>
    <p:sldId id="344" r:id="rId60"/>
    <p:sldId id="356" r:id="rId61"/>
    <p:sldId id="357" r:id="rId62"/>
    <p:sldId id="345" r:id="rId63"/>
    <p:sldId id="358" r:id="rId64"/>
    <p:sldId id="359" r:id="rId65"/>
    <p:sldId id="360" r:id="rId66"/>
    <p:sldId id="400" r:id="rId67"/>
    <p:sldId id="346" r:id="rId68"/>
    <p:sldId id="398" r:id="rId69"/>
    <p:sldId id="362" r:id="rId70"/>
    <p:sldId id="363" r:id="rId71"/>
    <p:sldId id="377" r:id="rId72"/>
    <p:sldId id="378" r:id="rId73"/>
    <p:sldId id="379" r:id="rId74"/>
    <p:sldId id="364" r:id="rId75"/>
    <p:sldId id="365" r:id="rId76"/>
    <p:sldId id="366" r:id="rId77"/>
    <p:sldId id="380" r:id="rId78"/>
    <p:sldId id="381" r:id="rId79"/>
    <p:sldId id="367" r:id="rId80"/>
    <p:sldId id="368" r:id="rId81"/>
    <p:sldId id="369" r:id="rId82"/>
    <p:sldId id="382" r:id="rId83"/>
    <p:sldId id="383" r:id="rId84"/>
    <p:sldId id="384" r:id="rId85"/>
    <p:sldId id="403" r:id="rId86"/>
    <p:sldId id="404" r:id="rId87"/>
    <p:sldId id="405" r:id="rId88"/>
    <p:sldId id="402" r:id="rId89"/>
    <p:sldId id="370" r:id="rId90"/>
    <p:sldId id="399" r:id="rId91"/>
    <p:sldId id="371" r:id="rId92"/>
    <p:sldId id="372" r:id="rId93"/>
    <p:sldId id="373" r:id="rId94"/>
    <p:sldId id="374" r:id="rId95"/>
    <p:sldId id="375" r:id="rId96"/>
    <p:sldId id="392" r:id="rId97"/>
    <p:sldId id="393" r:id="rId98"/>
    <p:sldId id="394" r:id="rId99"/>
    <p:sldId id="395" r:id="rId100"/>
    <p:sldId id="396" r:id="rId101"/>
    <p:sldId id="376" r:id="rId102"/>
    <p:sldId id="347" r:id="rId10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48" autoAdjust="0"/>
  </p:normalViewPr>
  <p:slideViewPr>
    <p:cSldViewPr snapToObjects="1">
      <p:cViewPr varScale="1">
        <p:scale>
          <a:sx n="138" d="100"/>
          <a:sy n="138" d="100"/>
        </p:scale>
        <p:origin x="1536" y="82"/>
      </p:cViewPr>
      <p:guideLst>
        <p:guide orient="horz" pos="3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28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9C94206-1187-4FE7-9885-696050B05A0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64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CE8C49C-71E5-4D7E-89B0-61E84E47BDB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298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148BDA-CBE1-49A0-B3FF-65E1BF9036DB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62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7651FB-BC9F-4EA3-B33D-FE6CF7E99B8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36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4D9C77-F8DE-4969-BBB9-3BF1135E59D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53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1AA1C0-B544-41BB-B0A3-9EA5B8D63DD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01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BA8DC6-2A54-4D3D-BC95-D325668442E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02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328BEF-02C4-4687-8702-3627A83B3F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31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F7C33C-2377-4AE7-ADCE-EC9B73739BD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08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1497ED-3588-42A8-9A62-94B4DB7852E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49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ACD0DB-86E4-4BAC-B3A3-A3BB2659438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23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921D7B-3EA4-4E86-9C7E-0411105957E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03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3F3FC7-2596-42FA-B5E4-F457EBC7C40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6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48D1AA-260D-4638-B40D-DFCB3A884E4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643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ED3128-75FD-4A41-9969-028FC09C847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54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DBC10F-66FF-4C80-9E26-4905C3C2BC1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46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2817B4-EAFD-49B8-88F0-AC78D875087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81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2535F0-FEE7-443E-8026-EE7D59A7269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67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E3E394-A892-42F9-85F6-909528BEF96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90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1241EA-82EA-4BAE-833B-050ABC72E44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24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50C897-F065-4104-8A32-5849F058EBF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2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A1D522-60A7-4FF5-9915-CEEA302C0B0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552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1F4E48-6321-48C2-83A6-3F94CB2CDB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78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4C2E0A-4A7A-40DE-B552-5C802652E43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9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3FA71C-2D0F-4798-A286-5D05DBC57CB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15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6B7700-0842-401F-9F2D-76792C7628B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60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4ED090-86BE-40E8-A1F9-EA2F5D7EA08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197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5A8F9C-3DFA-44B6-8080-CABA8C3844C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786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6D4924-321F-4FE1-B022-95EE6693ADB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74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E6061E-1F27-4240-9648-8E8EC2710FE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381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EE205F-FEE0-4D36-A176-4101C1BCF36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890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B1801E-4016-4631-8962-CF6D2A147E1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924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CD41EA-A999-4C50-A6CF-91E954D3213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545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8398DE-3386-44FF-A870-F9D1C95B977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30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8245FD-98D1-4AEE-BF30-AF0527EF47D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8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E7E7F8-D16E-4DB0-BF78-474D0CFA927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973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07D6F6-7DCC-4228-9567-77180665B7F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450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010E67-A18A-4783-A31B-C768CE87F37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064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3808D1-6A99-4383-AF4B-A2A0BED7A33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170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4FDD1B-6C67-4E39-8687-CD8AF3B7992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015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7A0C30-4EFD-40E0-9C7E-81FF8592DB8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7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420428-D920-41AB-B641-93D24C42AE9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924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D68ABF-84A2-442A-AEE0-5350BAB1AC5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585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B9EDBA-2D69-481C-82DA-F0C5CFFFA3F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335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3A3E5A-34EC-4959-A4E9-3EACF9F192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649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9CE282-02DF-46AE-8E62-DDF44DB9DF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5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2B124B-1F07-4B19-8DEA-C1D1BDCB5BF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040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E02F27-D647-4C36-9610-C085C502445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072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7EE58F-79CC-42E6-8A84-FC3F09E04C2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39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73DD66-22F9-4985-9393-253002119CE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66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A372E2-7AAA-4981-9837-BDF91D2F463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10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6A9B2B-0C7C-46B1-A62B-4C2E814F2B8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13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E00D88-54AD-4B0E-AD7F-1273F25027B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09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2A4473-5861-4B9C-B21F-0D6EA8CBD8F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902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31B203-A3D2-4A88-A258-ECC90FFB778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601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8360B1-620E-4C37-AA6D-8B732725038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535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C92E37-01BE-4F6B-8C6B-9CB27AFAF46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55BFA3-5B64-4D24-8738-BD7598F8A9F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02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D81E7-10F3-40F7-85F5-B2368B6B75D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967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287B95-95B7-48E0-A5D0-C6133F40C51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5370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6FE9E1-6541-4D21-948F-1EF0831E380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585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03A9C2-62EB-4666-83EE-12D1D322FD5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111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EE5512-88B5-44C0-BFA4-ED0A64C581B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147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84EBC3-0D37-4E73-9D4A-55DE994FD2F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114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4899B-0E19-41A5-874B-770D9B91213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8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4530CA-9E57-43DC-9030-1565BA5B544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208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4E5079-D7FB-4E96-9BFC-76BD62DF64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246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B83C4D-210C-4EEA-966A-ED17F76783F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96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F9D65D-41A5-460C-91F8-6AE1BA95ACE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5556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F10D76-0701-40AA-9C05-7C9319E9153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461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25A371-508B-40D0-B3DC-3323EC1EB45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863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C3E17E-7A44-4C58-8641-60F7C1B4149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6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45E5BB-91E3-4B63-9E21-DA2C6C02C47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653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C1AC48-56D4-4D03-B06B-A0E94384455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407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9925B7-9634-4D8B-AF79-E02962EA16C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748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CBD903-FF6B-4A36-A13F-C280C1FD85B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61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C00665-6218-4BF5-AC3F-1F1BFB946BD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612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587401-242A-4D64-BC60-F76E22A4F0A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4918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8ABE63-BB07-44E1-B9F8-D142B150778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4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71B69D-9A87-4E7F-8272-3355C50480D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2303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BB6543-BA41-42FA-9FC0-3D92C30B203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552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025723-D5A0-4754-AAFE-EF9F6A7C67B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438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1828CE-A8F0-4890-A495-448A1C5A2CF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7820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EBD626-9794-4EE3-93FF-C7C734DAF5E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3709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16695B-A8E1-442C-A4D8-CFC751DF76C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7918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93DE6B-9C89-490B-94EB-42A662C9281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08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6DCFB7-B620-4ED1-8F65-046E88E1F80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1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19344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26A00C0-D410-4A95-8A2E-AF75FDF6893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39710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53E3F2D-5C6C-4418-9DAE-840E8C7C722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07927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DB2F-8038-4522-83C7-B488D6E5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3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1ADA01E2-8951-4D13-9A34-42307730465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04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01BF3B2F-835C-4A9A-90C8-0A45BC20A039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391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E1E870DC-E493-4556-B467-6C1A8563815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77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0C469212-7637-4F07-BA23-9F09EDC9DF2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081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095C686C-E366-46ED-B3A9-B351445EC33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13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A7A69038-B7AC-4239-ABA8-6EE60B0AC95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52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12C0C0ED-DBDB-4B43-8D12-936ABBA031B6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79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ADA01E2-8951-4D13-9A34-42307730465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25737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749B7943-00C3-43BD-8B49-545066024365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726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326A00C0-D410-4A95-8A2E-AF75FDF6893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642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D6A-5B33-4E9C-926E-8CB38E04F72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053E3F2D-5C6C-4418-9DAE-840E8C7C722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00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1BF3B2F-835C-4A9A-90C8-0A45BC20A039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40732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E1E870DC-E493-4556-B467-6C1A8563815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8086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C469212-7637-4F07-BA23-9F09EDC9DF2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5467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95C686C-E366-46ED-B3A9-B351445EC33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87901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7A69038-B7AC-4239-ABA8-6EE60B0AC95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09986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2C0C0ED-DBDB-4B43-8D12-936ABBA031B6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3900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749B7943-00C3-43BD-8B49-54506602436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6925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E6381CC1-08E5-474F-A84C-A3C422A7B97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1D6A-5B33-4E9C-926E-8CB38E04F72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E6381CC1-08E5-474F-A84C-A3C422A7B97B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75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Indexed Variable Assignment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/>
            <a:r>
              <a:rPr lang="en-US" altLang="en-US"/>
              <a:t>To assign a value to an indexed variable, use </a:t>
            </a:r>
            <a:br>
              <a:rPr lang="en-US" altLang="en-US"/>
            </a:br>
            <a:r>
              <a:rPr lang="en-US" altLang="en-US"/>
              <a:t>the assignment operator:</a:t>
            </a:r>
            <a:br>
              <a:rPr lang="en-US" altLang="en-US"/>
            </a:br>
            <a:r>
              <a:rPr lang="en-US" altLang="en-US"/>
              <a:t>                            </a:t>
            </a:r>
            <a:br>
              <a:rPr lang="en-US" altLang="en-US"/>
            </a:br>
            <a:r>
              <a:rPr lang="en-US" altLang="en-US"/>
              <a:t>                             int n = 2;</a:t>
            </a:r>
            <a:br>
              <a:rPr lang="en-US" altLang="en-US"/>
            </a:br>
            <a:r>
              <a:rPr lang="en-US" altLang="en-US"/>
              <a:t>  			     score[n + 1] = 99;</a:t>
            </a:r>
          </a:p>
          <a:p>
            <a:pPr lvl="1" eaLnBrk="1" hangingPunct="1"/>
            <a:r>
              <a:rPr lang="en-US" altLang="en-US"/>
              <a:t>In this example, variable score[3] is assigned 99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3DD91251-1988-42FB-B541-D724B77BBD5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7.5 Conclusion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84375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Write code that will fill the array a(declared below) with numbers typed at the keyboard?  The numbers will be input fiver per line,         on four lines.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			int a[4][5];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1388099-6125-4A26-A11F-84BB8262700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7 - End</a:t>
            </a:r>
          </a:p>
        </p:txBody>
      </p:sp>
      <p:sp>
        <p:nvSpPr>
          <p:cNvPr id="150532" name="AutoShape 2" descr="Smiley face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0533" name="AutoShape 3" descr="Smile face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05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E920FCBA-A84E-43A9-ABB1-D9513E614DE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Loops And Arrays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294688" cy="3048000"/>
          </a:xfrm>
        </p:spPr>
        <p:txBody>
          <a:bodyPr/>
          <a:lstStyle/>
          <a:p>
            <a:pPr eaLnBrk="1" hangingPunct="1"/>
            <a:r>
              <a:rPr lang="en-US" altLang="en-US" dirty="0"/>
              <a:t>for-loops are commonly used to step through</a:t>
            </a:r>
            <a:br>
              <a:rPr lang="en-US" altLang="en-US" dirty="0"/>
            </a:br>
            <a:r>
              <a:rPr lang="en-US" altLang="en-US" dirty="0"/>
              <a:t>arrays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/>
              <a:t>Example:       		             for (</a:t>
            </a:r>
            <a:r>
              <a:rPr lang="en-US" altLang="en-US" dirty="0" err="1"/>
              <a:t>i</a:t>
            </a:r>
            <a:r>
              <a:rPr lang="en-US" altLang="en-US" dirty="0"/>
              <a:t> = 0; </a:t>
            </a:r>
            <a:r>
              <a:rPr lang="en-US" altLang="en-US" dirty="0" err="1"/>
              <a:t>i</a:t>
            </a:r>
            <a:r>
              <a:rPr lang="en-US" altLang="en-US" dirty="0"/>
              <a:t> &lt; 5; </a:t>
            </a:r>
            <a:r>
              <a:rPr lang="en-US" altLang="en-US" dirty="0" err="1"/>
              <a:t>i</a:t>
            </a:r>
            <a:r>
              <a:rPr lang="en-US" altLang="en-US" dirty="0"/>
              <a:t>++)</a:t>
            </a:r>
            <a:br>
              <a:rPr lang="en-US" altLang="en-US" dirty="0"/>
            </a:br>
            <a:r>
              <a:rPr lang="en-US" altLang="en-US" dirty="0"/>
              <a:t>       		  		{</a:t>
            </a:r>
            <a:br>
              <a:rPr lang="en-US" altLang="en-US" dirty="0"/>
            </a:br>
            <a:r>
              <a:rPr lang="en-US" altLang="en-US" dirty="0"/>
              <a:t>                             			</a:t>
            </a:r>
            <a:r>
              <a:rPr lang="en-US" altLang="en-US" dirty="0" err="1"/>
              <a:t>cout</a:t>
            </a:r>
            <a:r>
              <a:rPr lang="en-US" altLang="en-US" dirty="0"/>
              <a:t> &lt;&lt; score[</a:t>
            </a:r>
            <a:r>
              <a:rPr lang="en-US" altLang="en-US" dirty="0" err="1"/>
              <a:t>i</a:t>
            </a:r>
            <a:r>
              <a:rPr lang="en-US" altLang="en-US" dirty="0"/>
              <a:t>] &lt;&lt; " off by "</a:t>
            </a:r>
            <a:br>
              <a:rPr lang="en-US" altLang="en-US" dirty="0"/>
            </a:br>
            <a:r>
              <a:rPr lang="en-US" altLang="en-US" dirty="0"/>
              <a:t>                              		&lt;&lt; (max – score[</a:t>
            </a:r>
            <a:r>
              <a:rPr lang="en-US" altLang="en-US" dirty="0" err="1"/>
              <a:t>i</a:t>
            </a:r>
            <a:r>
              <a:rPr lang="en-US" altLang="en-US" dirty="0"/>
              <a:t>])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                      			 }</a:t>
            </a:r>
            <a:br>
              <a:rPr lang="en-US" altLang="en-US" dirty="0"/>
            </a:br>
            <a:r>
              <a:rPr lang="en-US" altLang="en-US" dirty="0"/>
              <a:t>could display the difference between each score and the maximum score stored in an array</a:t>
            </a:r>
          </a:p>
        </p:txBody>
      </p:sp>
      <p:sp>
        <p:nvSpPr>
          <p:cNvPr id="522242" name="Text Box 2"/>
          <p:cNvSpPr txBox="1">
            <a:spLocks noChangeArrowheads="1"/>
          </p:cNvSpPr>
          <p:nvPr/>
        </p:nvSpPr>
        <p:spPr bwMode="auto">
          <a:xfrm>
            <a:off x="2170113" y="1963738"/>
            <a:ext cx="2325687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First index is 0</a:t>
            </a:r>
          </a:p>
        </p:txBody>
      </p:sp>
      <p:sp>
        <p:nvSpPr>
          <p:cNvPr id="522243" name="Line 3" descr="Arrow down"/>
          <p:cNvSpPr>
            <a:spLocks noChangeShapeType="1"/>
          </p:cNvSpPr>
          <p:nvPr/>
        </p:nvSpPr>
        <p:spPr bwMode="auto">
          <a:xfrm>
            <a:off x="4324350" y="2419350"/>
            <a:ext cx="95250" cy="190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5581650" y="1963738"/>
            <a:ext cx="3409950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Last index is (size – 1)</a:t>
            </a:r>
          </a:p>
        </p:txBody>
      </p:sp>
      <p:sp>
        <p:nvSpPr>
          <p:cNvPr id="522245" name="Line 5" descr="Arrow down"/>
          <p:cNvSpPr>
            <a:spLocks noChangeShapeType="1"/>
          </p:cNvSpPr>
          <p:nvPr/>
        </p:nvSpPr>
        <p:spPr bwMode="auto">
          <a:xfrm flipH="1">
            <a:off x="5448300" y="2228850"/>
            <a:ext cx="342900" cy="3619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0A5311F2-18C0-4336-80E0-1459D156E23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  <p:bldP spid="522243" grpId="0" animBg="1"/>
      <p:bldP spid="522244" grpId="0" animBg="1"/>
      <p:bldP spid="5222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83" name="Picture 4" descr="Program using on Array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23838"/>
            <a:ext cx="4225925" cy="620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8" name="Rectangle 5"/>
          <p:cNvSpPr>
            <a:spLocks noGrp="1" noChangeArrowheads="1"/>
          </p:cNvSpPr>
          <p:nvPr>
            <p:ph type="title"/>
          </p:nvPr>
        </p:nvSpPr>
        <p:spPr>
          <a:xfrm>
            <a:off x="6553865" y="466521"/>
            <a:ext cx="1865570" cy="47665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7.1</a:t>
            </a:r>
            <a:br>
              <a:rPr lang="en-US" altLang="en-US"/>
            </a:br>
            <a:r>
              <a:rPr lang="en-US" altLang="en-US"/>
              <a:t> </a:t>
            </a:r>
          </a:p>
        </p:txBody>
      </p:sp>
      <p:sp>
        <p:nvSpPr>
          <p:cNvPr id="1525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770DAA0-C07F-4694-B5F1-78A17E0A5A9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Constants and Arrays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600"/>
              <a:t>Use constants to declare the size of an array</a:t>
            </a:r>
          </a:p>
          <a:p>
            <a:pPr lvl="1" eaLnBrk="1" hangingPunct="1"/>
            <a:r>
              <a:rPr lang="en-US" altLang="en-US" sz="2600"/>
              <a:t>Using a constant allows your code to be easily</a:t>
            </a:r>
            <a:br>
              <a:rPr lang="en-US" altLang="en-US" sz="2600"/>
            </a:br>
            <a:r>
              <a:rPr lang="en-US" altLang="en-US" sz="2600"/>
              <a:t>altered for use on a smaller or larger set of data</a:t>
            </a:r>
          </a:p>
          <a:p>
            <a:pPr lvl="2" eaLnBrk="1" hangingPunct="1"/>
            <a:r>
              <a:rPr lang="en-US" altLang="en-US" sz="2200"/>
              <a:t>Example: 	const int  NUMBER_OF_STUDENTS = 50;</a:t>
            </a:r>
            <a:br>
              <a:rPr lang="en-US" altLang="en-US" sz="2200"/>
            </a:br>
            <a:r>
              <a:rPr lang="en-US" altLang="en-US" sz="2200"/>
              <a:t>		int score[NUMBER_OF_STUDENTS];</a:t>
            </a:r>
            <a:br>
              <a:rPr lang="en-US" altLang="en-US" sz="2200"/>
            </a:br>
            <a:r>
              <a:rPr lang="en-US" altLang="en-US" sz="2200"/>
              <a:t>		…</a:t>
            </a:r>
            <a:br>
              <a:rPr lang="en-US" altLang="en-US" sz="2200"/>
            </a:br>
            <a:r>
              <a:rPr lang="en-US" altLang="en-US" sz="2200"/>
              <a:t>		for ( i = 0; i &lt; NUMBER_OF_STUDENTS; 			i++)</a:t>
            </a:r>
            <a:br>
              <a:rPr lang="en-US" altLang="en-US" sz="2200"/>
            </a:br>
            <a:r>
              <a:rPr lang="en-US" altLang="en-US" sz="2200"/>
              <a:t>      		cout &lt;&lt; score[i] &lt;&lt; " off by "</a:t>
            </a:r>
            <a:br>
              <a:rPr lang="en-US" altLang="en-US" sz="2200"/>
            </a:br>
            <a:r>
              <a:rPr lang="en-US" altLang="en-US" sz="2200"/>
              <a:t>              	        &lt;&lt; (max – score[i]) &lt;&lt; endl;</a:t>
            </a:r>
          </a:p>
          <a:p>
            <a:pPr lvl="2" eaLnBrk="1" hangingPunct="1"/>
            <a:r>
              <a:rPr lang="en-US" altLang="en-US" sz="2200"/>
              <a:t>Only the value of the constant must be changed to make this code work for any number of students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4FAF81E-F70E-46D9-AFC7-F7578FF25AE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and Declarations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279775"/>
          </a:xfrm>
        </p:spPr>
        <p:txBody>
          <a:bodyPr/>
          <a:lstStyle/>
          <a:p>
            <a:pPr eaLnBrk="1" hangingPunct="1"/>
            <a:r>
              <a:rPr lang="en-US" altLang="en-US"/>
              <a:t>Most compilers do not allow the use of a variable</a:t>
            </a:r>
            <a:br>
              <a:rPr lang="en-US" altLang="en-US"/>
            </a:br>
            <a:r>
              <a:rPr lang="en-US" altLang="en-US"/>
              <a:t>to declare the size of an array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Example:  cout &lt;&lt; "Enter number of students: ";</a:t>
            </a:r>
            <a:br>
              <a:rPr lang="en-US" altLang="en-US"/>
            </a:br>
            <a:r>
              <a:rPr lang="en-US" altLang="en-US"/>
              <a:t>                   cin &gt;&gt; number;</a:t>
            </a:r>
            <a:br>
              <a:rPr lang="en-US" altLang="en-US"/>
            </a:br>
            <a:r>
              <a:rPr lang="en-US" altLang="en-US"/>
              <a:t>                   int score[number];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This code is illegal on many compilers</a:t>
            </a:r>
          </a:p>
          <a:p>
            <a:pPr eaLnBrk="1" hangingPunct="1"/>
            <a:r>
              <a:rPr lang="en-US" altLang="en-US"/>
              <a:t>Later we will see dynamic arrays which supports this idea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524290" name="AutoShape 2" descr="Blue circle with line through image"/>
          <p:cNvSpPr>
            <a:spLocks noChangeArrowheads="1"/>
          </p:cNvSpPr>
          <p:nvPr/>
        </p:nvSpPr>
        <p:spPr bwMode="auto">
          <a:xfrm>
            <a:off x="6478732" y="2133600"/>
            <a:ext cx="2171700" cy="20764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chemeClr val="hlink">
              <a:alpha val="65097"/>
            </a:schemeClr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6665FC7-BAD8-4953-A5A4-D6051448DF6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Declaration Syntax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To declare an array, use the syntax:</a:t>
            </a:r>
            <a:br>
              <a:rPr lang="en-US" altLang="en-US"/>
            </a:br>
            <a:r>
              <a:rPr lang="en-US" altLang="en-US"/>
              <a:t>  Type_Name    Array_Name[Declared_Size];</a:t>
            </a:r>
          </a:p>
          <a:p>
            <a:pPr lvl="1" eaLnBrk="1" hangingPunct="1"/>
            <a:r>
              <a:rPr lang="en-US" altLang="en-US"/>
              <a:t>Type_Name can be any type</a:t>
            </a:r>
          </a:p>
          <a:p>
            <a:pPr lvl="1" eaLnBrk="1" hangingPunct="1"/>
            <a:r>
              <a:rPr lang="en-US" altLang="en-US"/>
              <a:t>Declared_Size can be a constant to make your </a:t>
            </a:r>
            <a:br>
              <a:rPr lang="en-US" altLang="en-US"/>
            </a:br>
            <a:r>
              <a:rPr lang="en-US" altLang="en-US"/>
              <a:t>program more versatile</a:t>
            </a:r>
          </a:p>
          <a:p>
            <a:pPr eaLnBrk="1" hangingPunct="1"/>
            <a:r>
              <a:rPr lang="en-US" altLang="en-US"/>
              <a:t>Once declared, the array consists of the indexed</a:t>
            </a:r>
            <a:br>
              <a:rPr lang="en-US" altLang="en-US"/>
            </a:br>
            <a:r>
              <a:rPr lang="en-US" altLang="en-US"/>
              <a:t>variables:  </a:t>
            </a:r>
            <a:br>
              <a:rPr lang="en-US" altLang="en-US"/>
            </a:br>
            <a:r>
              <a:rPr lang="en-US" altLang="en-US"/>
              <a:t>Array_Name[0] to Array_Name[Declared_Size -1]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B866BE10-975F-4321-87F9-F87CDA9CE02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Memory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/>
              <a:t>Computer memory consists of numbered </a:t>
            </a:r>
            <a:br>
              <a:rPr lang="en-US" altLang="en-US"/>
            </a:br>
            <a:r>
              <a:rPr lang="en-US" altLang="en-US"/>
              <a:t>locations called bytes</a:t>
            </a:r>
          </a:p>
          <a:p>
            <a:pPr lvl="1" eaLnBrk="1" hangingPunct="1"/>
            <a:r>
              <a:rPr lang="en-US" altLang="en-US"/>
              <a:t>A byte's number is its address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A simple variable is stored in consecutive bytes</a:t>
            </a:r>
          </a:p>
          <a:p>
            <a:pPr lvl="1" eaLnBrk="1" hangingPunct="1"/>
            <a:r>
              <a:rPr lang="en-US" altLang="en-US"/>
              <a:t>The number of bytes depends on the variable's type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A variable's address is the address of its first byte</a:t>
            </a:r>
          </a:p>
          <a:p>
            <a:pPr eaLnBrk="1" hangingPunct="1"/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04D91BD-563C-4F4F-A721-B1846E833C1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and Memory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2743200"/>
          </a:xfrm>
        </p:spPr>
        <p:txBody>
          <a:bodyPr/>
          <a:lstStyle/>
          <a:p>
            <a:pPr eaLnBrk="1" hangingPunct="1"/>
            <a:r>
              <a:rPr lang="en-US" altLang="en-US"/>
              <a:t>Declaring the array   int a[6]</a:t>
            </a:r>
          </a:p>
          <a:p>
            <a:pPr lvl="1" eaLnBrk="1" hangingPunct="1"/>
            <a:r>
              <a:rPr lang="en-US" altLang="en-US"/>
              <a:t>Reserves memory for six variables of type int</a:t>
            </a:r>
          </a:p>
          <a:p>
            <a:pPr lvl="1" eaLnBrk="1" hangingPunct="1"/>
            <a:r>
              <a:rPr lang="en-US" altLang="en-US"/>
              <a:t>The variables are stored one after another</a:t>
            </a:r>
          </a:p>
          <a:p>
            <a:pPr lvl="1" eaLnBrk="1" hangingPunct="1"/>
            <a:r>
              <a:rPr lang="en-US" altLang="en-US"/>
              <a:t>The address of a[0] is remembered</a:t>
            </a:r>
          </a:p>
          <a:p>
            <a:pPr lvl="2" eaLnBrk="1" hangingPunct="1"/>
            <a:r>
              <a:rPr lang="en-US" altLang="en-US"/>
              <a:t>The addresses of the other indexed variables is not </a:t>
            </a:r>
            <a:br>
              <a:rPr lang="en-US" altLang="en-US"/>
            </a:br>
            <a:r>
              <a:rPr lang="en-US" altLang="en-US"/>
              <a:t>remembered</a:t>
            </a:r>
          </a:p>
          <a:p>
            <a:pPr lvl="1" eaLnBrk="1" hangingPunct="1"/>
            <a:r>
              <a:rPr lang="en-US" altLang="en-US"/>
              <a:t>To determine the address of a[3]</a:t>
            </a:r>
          </a:p>
          <a:p>
            <a:pPr lvl="2" eaLnBrk="1" hangingPunct="1"/>
            <a:r>
              <a:rPr lang="en-US" altLang="en-US"/>
              <a:t>Start at a[0]</a:t>
            </a:r>
          </a:p>
          <a:p>
            <a:pPr lvl="2" eaLnBrk="1" hangingPunct="1"/>
            <a:r>
              <a:rPr lang="en-US" altLang="en-US"/>
              <a:t>Count past enough memory for three integers to find a[3]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DC14C64-8421-4C39-ACF5-301EE7CE099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7.2</a:t>
            </a:r>
          </a:p>
        </p:txBody>
      </p:sp>
      <p:pic>
        <p:nvPicPr>
          <p:cNvPr id="154630" name="Picture 4" descr="An Array in Memory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460500"/>
            <a:ext cx="4329113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FA5F7CCC-6A6E-402C-BE50-BFCFEE3CA21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Index Out of Range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527175"/>
          </a:xfrm>
        </p:spPr>
        <p:txBody>
          <a:bodyPr/>
          <a:lstStyle/>
          <a:p>
            <a:pPr eaLnBrk="1" hangingPunct="1"/>
            <a:r>
              <a:rPr lang="en-US" altLang="en-US"/>
              <a:t>A common error is using a nonexistent index</a:t>
            </a:r>
          </a:p>
          <a:p>
            <a:pPr lvl="1" eaLnBrk="1" hangingPunct="1"/>
            <a:r>
              <a:rPr lang="en-US" altLang="en-US"/>
              <a:t>Index values for int a[6]  are the values 0 through 5</a:t>
            </a:r>
          </a:p>
          <a:p>
            <a:pPr lvl="1" eaLnBrk="1" hangingPunct="1"/>
            <a:r>
              <a:rPr lang="en-US" altLang="en-US"/>
              <a:t>An index value not allowed by the array declaration is out of range</a:t>
            </a:r>
          </a:p>
          <a:p>
            <a:pPr lvl="1" eaLnBrk="1" hangingPunct="1"/>
            <a:r>
              <a:rPr lang="en-US" altLang="en-US"/>
              <a:t>Using an out of range index value doe not produce an error message!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FCC7A978-90C0-4463-8A69-C311092CB2A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    7</a:t>
            </a:r>
          </a:p>
        </p:txBody>
      </p:sp>
      <p:sp>
        <p:nvSpPr>
          <p:cNvPr id="410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Arrays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 of Range Problems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/>
              <a:t>If an array is declared as:   	 int a[6]; </a:t>
            </a:r>
            <a:br>
              <a:rPr lang="en-US" altLang="en-US"/>
            </a:br>
            <a:r>
              <a:rPr lang="en-US" altLang="en-US"/>
              <a:t>and an integer is declared as:  	 int i = 7;</a:t>
            </a:r>
          </a:p>
          <a:p>
            <a:pPr eaLnBrk="1" hangingPunct="1"/>
            <a:r>
              <a:rPr lang="en-US" altLang="en-US"/>
              <a:t>Executing the statement  a[i] = 238; causes…</a:t>
            </a:r>
          </a:p>
          <a:p>
            <a:pPr lvl="2" eaLnBrk="1" hangingPunct="1"/>
            <a:r>
              <a:rPr lang="en-US" altLang="en-US"/>
              <a:t>The computer to calculate the address of the illegal a[7]</a:t>
            </a:r>
          </a:p>
          <a:p>
            <a:pPr lvl="2" eaLnBrk="1" hangingPunct="1"/>
            <a:r>
              <a:rPr lang="en-US" altLang="en-US"/>
              <a:t>(This address could be where some other variable is stored) </a:t>
            </a:r>
          </a:p>
          <a:p>
            <a:pPr lvl="2" eaLnBrk="1" hangingPunct="1"/>
            <a:r>
              <a:rPr lang="en-US" altLang="en-US"/>
              <a:t>The value 238 is stored at the address calculated for  a[7]</a:t>
            </a:r>
          </a:p>
          <a:p>
            <a:pPr lvl="2" eaLnBrk="1" hangingPunct="1"/>
            <a:r>
              <a:rPr lang="en-US" altLang="en-US"/>
              <a:t>No warning is given!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D1CAA87-FD5D-4C58-8037-3D59B7D92E2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Initializing Arrays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/>
              <a:t>To initialize an array when it is declared</a:t>
            </a:r>
          </a:p>
          <a:p>
            <a:pPr lvl="1" eaLnBrk="1" hangingPunct="1"/>
            <a:r>
              <a:rPr lang="en-US" altLang="en-US"/>
              <a:t>The values for the indexed variables are enclosed in braces and separated by commas</a:t>
            </a:r>
          </a:p>
          <a:p>
            <a:pPr eaLnBrk="1" hangingPunct="1"/>
            <a:r>
              <a:rPr lang="en-US" altLang="en-US"/>
              <a:t>Example:      int children[3] = { 2,  12,  1 };</a:t>
            </a:r>
            <a:br>
              <a:rPr lang="en-US" altLang="en-US"/>
            </a:br>
            <a:r>
              <a:rPr lang="en-US" altLang="en-US"/>
              <a:t>Is equivalent to:</a:t>
            </a:r>
            <a:br>
              <a:rPr lang="en-US" altLang="en-US"/>
            </a:br>
            <a:r>
              <a:rPr lang="en-US" altLang="en-US"/>
              <a:t>                       	int children[3];</a:t>
            </a:r>
            <a:br>
              <a:rPr lang="en-US" altLang="en-US"/>
            </a:br>
            <a:r>
              <a:rPr lang="en-US" altLang="en-US"/>
              <a:t>                      	children[0] = 2;</a:t>
            </a:r>
            <a:br>
              <a:rPr lang="en-US" altLang="en-US"/>
            </a:br>
            <a:r>
              <a:rPr lang="en-US" altLang="en-US"/>
              <a:t>                      	children[1] = 12;</a:t>
            </a:r>
            <a:br>
              <a:rPr lang="en-US" altLang="en-US"/>
            </a:br>
            <a:r>
              <a:rPr lang="en-US" altLang="en-US"/>
              <a:t>		        	children[2] = 1;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D5E1CD08-D0A8-4540-B2A4-6161C46B824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Values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r>
              <a:rPr lang="en-US" altLang="en-US"/>
              <a:t>If too few values are listed in an initialization</a:t>
            </a:r>
            <a:br>
              <a:rPr lang="en-US" altLang="en-US"/>
            </a:br>
            <a:r>
              <a:rPr lang="en-US" altLang="en-US"/>
              <a:t>statement</a:t>
            </a:r>
          </a:p>
          <a:p>
            <a:pPr lvl="1" eaLnBrk="1" hangingPunct="1"/>
            <a:r>
              <a:rPr lang="en-US" altLang="en-US"/>
              <a:t>The listed values are used to initialize the first of the indexed variables</a:t>
            </a:r>
          </a:p>
          <a:p>
            <a:pPr lvl="1" eaLnBrk="1" hangingPunct="1"/>
            <a:r>
              <a:rPr lang="en-US" altLang="en-US"/>
              <a:t>The remaining indexed variables are initialized to a zero of the base type</a:t>
            </a:r>
          </a:p>
          <a:p>
            <a:pPr lvl="1" eaLnBrk="1" hangingPunct="1"/>
            <a:r>
              <a:rPr lang="en-US" altLang="en-US"/>
              <a:t>Example:    int a[10] = {5, 5};</a:t>
            </a:r>
            <a:br>
              <a:rPr lang="en-US" altLang="en-US"/>
            </a:br>
            <a:r>
              <a:rPr lang="en-US" altLang="en-US"/>
              <a:t>                   initializes a[0] and a[1] to 5 and </a:t>
            </a:r>
            <a:br>
              <a:rPr lang="en-US" altLang="en-US"/>
            </a:br>
            <a:r>
              <a:rPr lang="en-US" altLang="en-US"/>
              <a:t>                   a[2] through a[9] to 0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07BB6AC-0129-46DB-9B82-FEB20DEE268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Un-initialized Arrays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527175"/>
          </a:xfrm>
        </p:spPr>
        <p:txBody>
          <a:bodyPr/>
          <a:lstStyle/>
          <a:p>
            <a:pPr eaLnBrk="1" hangingPunct="1"/>
            <a:r>
              <a:rPr lang="en-US" altLang="en-US"/>
              <a:t>If no values are listed in the array declaration, </a:t>
            </a:r>
            <a:br>
              <a:rPr lang="en-US" altLang="en-US"/>
            </a:br>
            <a:r>
              <a:rPr lang="en-US" altLang="en-US"/>
              <a:t>some compilers will initialize each variable to a</a:t>
            </a:r>
            <a:br>
              <a:rPr lang="en-US" altLang="en-US"/>
            </a:br>
            <a:r>
              <a:rPr lang="en-US" altLang="en-US"/>
              <a:t>zero of the base type</a:t>
            </a:r>
          </a:p>
          <a:p>
            <a:pPr lvl="1" eaLnBrk="1" hangingPunct="1"/>
            <a:r>
              <a:rPr lang="en-US" altLang="en-US"/>
              <a:t>DO NOT DEPEND ON THIS!</a:t>
            </a:r>
          </a:p>
          <a:p>
            <a:pPr eaLnBrk="1" hangingPunct="1"/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C6CD0C5-C941-424C-9E72-489BB6AF1D4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Range-Based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03575"/>
          </a:xfrm>
        </p:spPr>
        <p:txBody>
          <a:bodyPr/>
          <a:lstStyle/>
          <a:p>
            <a:pPr>
              <a:defRPr/>
            </a:pPr>
            <a:r>
              <a:rPr lang="en-US" dirty="0"/>
              <a:t>C++11 includes a new type of for loop, the range-based for loop, that simplifies iteration over every element in an array. The syntax is shown below:</a:t>
            </a:r>
            <a:endParaRPr lang="en-US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for (</a:t>
            </a: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varname</a:t>
            </a:r>
            <a:r>
              <a:rPr lang="en-US" dirty="0"/>
              <a:t> : array)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	// </a:t>
            </a:r>
            <a:r>
              <a:rPr lang="en-US" dirty="0" err="1"/>
              <a:t>varname</a:t>
            </a:r>
            <a:r>
              <a:rPr lang="en-US" dirty="0"/>
              <a:t> is successively set to each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	// element in the array</a:t>
            </a:r>
            <a:br>
              <a:rPr lang="en-US" dirty="0"/>
            </a:br>
            <a:r>
              <a:rPr lang="en-US" dirty="0"/>
              <a:t>	}</a:t>
            </a:r>
            <a:endParaRPr lang="en-US" b="1" dirty="0"/>
          </a:p>
          <a:p>
            <a:pPr>
              <a:defRPr/>
            </a:pP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C641FF67-2A38-4014-B59A-D850A83423AD}" type="slidenum">
              <a:rPr lang="en-US" altLang="en-US" sz="1400">
                <a:solidFill>
                  <a:srgbClr val="000000"/>
                </a:solidFill>
              </a:rPr>
              <a:pPr/>
              <a:t>24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Range-Based For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3" y="1562100"/>
            <a:ext cx="8294687" cy="2705100"/>
          </a:xfrm>
        </p:spPr>
        <p:txBody>
          <a:bodyPr/>
          <a:lstStyle/>
          <a:p>
            <a:pPr>
              <a:defRPr/>
            </a:pPr>
            <a:r>
              <a:rPr lang="en-US" dirty="0"/>
              <a:t>The following code outputs 2 4 6 8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 ] = {2, 4, 6, 8};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x :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x;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9CCCB42B-3924-4198-8274-ACBB77042C63}" type="slidenum">
              <a:rPr lang="en-US" altLang="en-US" sz="1400">
                <a:solidFill>
                  <a:srgbClr val="000000"/>
                </a:solidFill>
              </a:rPr>
              <a:pPr/>
              <a:t>25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7.1 Conclusion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Describe the difference between a[4] and int a[5]?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Show the output of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char symbol[3] = {'a', 'b', 'c'};</a:t>
            </a:r>
            <a:br>
              <a:rPr lang="en-US" altLang="en-US"/>
            </a:br>
            <a:r>
              <a:rPr lang="en-US" altLang="en-US"/>
              <a:t>           for (int index = 0; index &lt; 3; index++)</a:t>
            </a:r>
            <a:br>
              <a:rPr lang="en-US" altLang="en-US"/>
            </a:br>
            <a:r>
              <a:rPr lang="en-US" altLang="en-US"/>
              <a:t>              cout &lt;&lt; symbol[index];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E4FE6F7-2A35-488E-AF8F-802EA6B0909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7.2</a:t>
            </a:r>
          </a:p>
        </p:txBody>
      </p:sp>
      <p:sp>
        <p:nvSpPr>
          <p:cNvPr id="2560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Arrays in Functions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in Functions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294688" cy="2819400"/>
          </a:xfrm>
        </p:spPr>
        <p:txBody>
          <a:bodyPr/>
          <a:lstStyle/>
          <a:p>
            <a:pPr eaLnBrk="1" hangingPunct="1"/>
            <a:r>
              <a:rPr lang="en-US" altLang="en-US"/>
              <a:t>Indexed variables can be arguments to functions</a:t>
            </a:r>
          </a:p>
          <a:p>
            <a:pPr lvl="1" eaLnBrk="1" hangingPunct="1"/>
            <a:r>
              <a:rPr lang="en-US" altLang="en-US"/>
              <a:t>Example:    If a program contains these declarations: </a:t>
            </a:r>
            <a:br>
              <a:rPr lang="en-US" altLang="en-US"/>
            </a:br>
            <a:r>
              <a:rPr lang="en-US" altLang="en-US"/>
              <a:t>			   int i, n, a[10];</a:t>
            </a:r>
            <a:br>
              <a:rPr lang="en-US" altLang="en-US"/>
            </a:br>
            <a:r>
              <a:rPr lang="en-US" altLang="en-US"/>
              <a:t>			   void my_function(int n);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   Variables a[0] through a[9] are of type int, making these calls legal:</a:t>
            </a:r>
            <a:br>
              <a:rPr lang="en-US" altLang="en-US"/>
            </a:br>
            <a:r>
              <a:rPr lang="en-US" altLang="en-US"/>
              <a:t>                         my_function( a[ 0 ] );</a:t>
            </a:r>
            <a:br>
              <a:rPr lang="en-US" altLang="en-US"/>
            </a:br>
            <a:r>
              <a:rPr lang="en-US" altLang="en-US"/>
              <a:t>                         my_function( a[ 3 ] );</a:t>
            </a:r>
            <a:br>
              <a:rPr lang="en-US" altLang="en-US"/>
            </a:br>
            <a:r>
              <a:rPr lang="en-US" altLang="en-US"/>
              <a:t>                         my_function( a[  i ]  );                          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8EF6044C-A11C-4501-837E-B82B087DFAF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8" name="Picture 5" descr="Indexed Variables as an Argument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9225"/>
            <a:ext cx="4219575" cy="62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6"/>
          <p:cNvSpPr>
            <a:spLocks noGrp="1" noChangeArrowheads="1"/>
          </p:cNvSpPr>
          <p:nvPr>
            <p:ph type="title"/>
          </p:nvPr>
        </p:nvSpPr>
        <p:spPr>
          <a:xfrm>
            <a:off x="5486400" y="228600"/>
            <a:ext cx="2743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7.3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566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B3E3D1C-1FD3-4CDC-AC9E-6E99654A1CB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7.1   Introduction to Arrays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7.2   Arrays in Functions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7.3   Programming with Arrays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7.4   Multidimensional Arrays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FF36D5C-0A67-43E1-828B-EEE4FA4604C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as Function Arguments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formal parameter can be for an entire array</a:t>
            </a:r>
          </a:p>
          <a:p>
            <a:pPr lvl="1" eaLnBrk="1" hangingPunct="1"/>
            <a:r>
              <a:rPr lang="en-US" altLang="en-US"/>
              <a:t>Such a parameter is called an array parameter</a:t>
            </a:r>
          </a:p>
          <a:p>
            <a:pPr lvl="2" eaLnBrk="1" hangingPunct="1"/>
            <a:r>
              <a:rPr lang="en-US" altLang="en-US"/>
              <a:t>It is not a call-by-value parameter</a:t>
            </a:r>
          </a:p>
          <a:p>
            <a:pPr lvl="2" eaLnBrk="1" hangingPunct="1"/>
            <a:r>
              <a:rPr lang="en-US" altLang="en-US"/>
              <a:t>It is not a call-by-reference parameter</a:t>
            </a:r>
          </a:p>
          <a:p>
            <a:pPr lvl="2" eaLnBrk="1" hangingPunct="1"/>
            <a:r>
              <a:rPr lang="en-US" altLang="en-US"/>
              <a:t>Array parameters behave much like call-by-reference parameters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5F6CC36-49A5-4787-883E-746F34E9D62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Parameter Declaration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/>
          <a:lstStyle/>
          <a:p>
            <a:pPr eaLnBrk="1" hangingPunct="1"/>
            <a:r>
              <a:rPr lang="en-US" altLang="en-US"/>
              <a:t>An array parameter is indicated using empty</a:t>
            </a:r>
            <a:br>
              <a:rPr lang="en-US" altLang="en-US"/>
            </a:br>
            <a:r>
              <a:rPr lang="en-US" altLang="en-US"/>
              <a:t>brackets in the parameter list such as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void fill_up(int a[ ], int size);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490D607D-A445-4EC1-B0C8-3952D92A5B4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Calls With Arrays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If function fill_up is declared in this way:</a:t>
            </a:r>
            <a:br>
              <a:rPr lang="en-US" altLang="en-US"/>
            </a:br>
            <a:r>
              <a:rPr lang="en-US" altLang="en-US"/>
              <a:t>	      void fill_up(int a[ ], int size);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	and array score is declared this way:</a:t>
            </a:r>
            <a:br>
              <a:rPr lang="en-US" altLang="en-US"/>
            </a:br>
            <a:r>
              <a:rPr lang="en-US" altLang="en-US"/>
              <a:t> 	     int score[5], number_of_scores;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	fill_up is called in this way:</a:t>
            </a:r>
            <a:br>
              <a:rPr lang="en-US" altLang="en-US"/>
            </a:br>
            <a:r>
              <a:rPr lang="en-US" altLang="en-US"/>
              <a:t>         fill_up(score, number_of_scores);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95F574D-4806-4C6B-86E2-9AB810805F8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992188"/>
          </a:xfrm>
        </p:spPr>
        <p:txBody>
          <a:bodyPr/>
          <a:lstStyle/>
          <a:p>
            <a:pPr eaLnBrk="1" hangingPunct="1"/>
            <a:r>
              <a:rPr lang="en-US" altLang="en-US"/>
              <a:t>Display 7.4</a:t>
            </a:r>
          </a:p>
        </p:txBody>
      </p:sp>
      <p:pic>
        <p:nvPicPr>
          <p:cNvPr id="157702" name="Picture 4" descr="Function with an Array Parameter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1719263"/>
            <a:ext cx="6119813" cy="46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62F320EC-EF1A-4D8E-A44B-2B369C43A86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Call Details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/>
              <a:t>A formal parameter is identified as an array </a:t>
            </a:r>
            <a:br>
              <a:rPr lang="en-US" altLang="en-US"/>
            </a:br>
            <a:r>
              <a:rPr lang="en-US" altLang="en-US"/>
              <a:t>parameter by the [ ]'s with no index expression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	void fill_up(int a[ ], int size);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An array argument does not use the [ ]'s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	fill_up(score, number_of_scores);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DA2219D8-7302-423E-98CD-8DD2C5FAC6A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Formal Parameters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/>
            <a:r>
              <a:rPr lang="en-US" altLang="en-US"/>
              <a:t>An array formal parameter is a placeholder for</a:t>
            </a:r>
            <a:br>
              <a:rPr lang="en-US" altLang="en-US"/>
            </a:br>
            <a:r>
              <a:rPr lang="en-US" altLang="en-US"/>
              <a:t>the argument</a:t>
            </a:r>
          </a:p>
          <a:p>
            <a:pPr lvl="1" eaLnBrk="1" hangingPunct="1"/>
            <a:r>
              <a:rPr lang="en-US" altLang="en-US"/>
              <a:t>When an array is an argument in a function call, an action performed on the array parameter is performed on the array argument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The values of the indexed variables can be changed by the function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1A14505-D8A1-407A-B140-414D124643F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Argument Details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What does the computer know about an array?</a:t>
            </a:r>
          </a:p>
          <a:p>
            <a:pPr lvl="1" eaLnBrk="1" hangingPunct="1"/>
            <a:r>
              <a:rPr lang="en-US" altLang="en-US"/>
              <a:t>The base type </a:t>
            </a:r>
          </a:p>
          <a:p>
            <a:pPr lvl="1" eaLnBrk="1" hangingPunct="1"/>
            <a:r>
              <a:rPr lang="en-US" altLang="en-US"/>
              <a:t>The address of the first indexed variable</a:t>
            </a:r>
          </a:p>
          <a:p>
            <a:pPr lvl="1" eaLnBrk="1" hangingPunct="1"/>
            <a:r>
              <a:rPr lang="en-US" altLang="en-US"/>
              <a:t>The number of indexed variables</a:t>
            </a:r>
          </a:p>
          <a:p>
            <a:pPr eaLnBrk="1" hangingPunct="1"/>
            <a:r>
              <a:rPr lang="en-US" altLang="en-US"/>
              <a:t>What does a function know about an array </a:t>
            </a:r>
            <a:br>
              <a:rPr lang="en-US" altLang="en-US"/>
            </a:br>
            <a:r>
              <a:rPr lang="en-US" altLang="en-US"/>
              <a:t>argument?</a:t>
            </a:r>
          </a:p>
          <a:p>
            <a:pPr lvl="1" eaLnBrk="1" hangingPunct="1"/>
            <a:r>
              <a:rPr lang="en-US" altLang="en-US"/>
              <a:t>The base type</a:t>
            </a:r>
          </a:p>
          <a:p>
            <a:pPr lvl="1" eaLnBrk="1" hangingPunct="1"/>
            <a:r>
              <a:rPr lang="en-US" altLang="en-US"/>
              <a:t>The address of the first indexed variable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D943D699-E915-42C6-97F4-4E8B45F9EC8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Parameter Considerations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/>
              <a:t>Because a function does not know the size of </a:t>
            </a:r>
            <a:br>
              <a:rPr lang="en-US" altLang="en-US"/>
            </a:br>
            <a:r>
              <a:rPr lang="en-US" altLang="en-US"/>
              <a:t>an array argument…</a:t>
            </a:r>
          </a:p>
          <a:p>
            <a:pPr lvl="1" eaLnBrk="1" hangingPunct="1"/>
            <a:r>
              <a:rPr lang="en-US" altLang="en-US"/>
              <a:t>The programmer should include a formal parameter that specifies the size of the array</a:t>
            </a:r>
          </a:p>
          <a:p>
            <a:pPr lvl="1" eaLnBrk="1" hangingPunct="1"/>
            <a:r>
              <a:rPr lang="en-US" altLang="en-US"/>
              <a:t>The function can process arrays of various sizes</a:t>
            </a:r>
          </a:p>
          <a:p>
            <a:pPr lvl="2" eaLnBrk="1" hangingPunct="1"/>
            <a:r>
              <a:rPr lang="en-US" altLang="en-US"/>
              <a:t>Function fill_up from Display 7.4 can be used to fill</a:t>
            </a:r>
            <a:br>
              <a:rPr lang="en-US" altLang="en-US"/>
            </a:br>
            <a:r>
              <a:rPr lang="en-US" altLang="en-US"/>
              <a:t>an array of any size: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		fill_up(score, 5);</a:t>
            </a:r>
            <a:br>
              <a:rPr lang="en-US" altLang="en-US"/>
            </a:br>
            <a:r>
              <a:rPr lang="en-US" altLang="en-US"/>
              <a:t>                   fill_up(time, 10);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6CB0A426-C46D-4098-A37D-628B1C58402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 Modifier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2895600"/>
          </a:xfrm>
        </p:spPr>
        <p:txBody>
          <a:bodyPr/>
          <a:lstStyle/>
          <a:p>
            <a:pPr eaLnBrk="1" hangingPunct="1"/>
            <a:r>
              <a:rPr lang="en-US" altLang="en-US"/>
              <a:t>Array parameters allow a function to change the</a:t>
            </a:r>
            <a:br>
              <a:rPr lang="en-US" altLang="en-US"/>
            </a:br>
            <a:r>
              <a:rPr lang="en-US" altLang="en-US"/>
              <a:t>values stored in the array argument</a:t>
            </a:r>
          </a:p>
          <a:p>
            <a:pPr eaLnBrk="1" hangingPunct="1"/>
            <a:r>
              <a:rPr lang="en-US" altLang="en-US"/>
              <a:t>If a function should not change the values of the</a:t>
            </a:r>
            <a:br>
              <a:rPr lang="en-US" altLang="en-US"/>
            </a:br>
            <a:r>
              <a:rPr lang="en-US" altLang="en-US"/>
              <a:t>array argument, use the modifier const</a:t>
            </a:r>
          </a:p>
          <a:p>
            <a:pPr eaLnBrk="1" hangingPunct="1"/>
            <a:r>
              <a:rPr lang="en-US" altLang="en-US"/>
              <a:t>An array parameter modified with const is a </a:t>
            </a:r>
            <a:br>
              <a:rPr lang="en-US" altLang="en-US"/>
            </a:br>
            <a:r>
              <a:rPr lang="en-US" altLang="en-US"/>
              <a:t>constant array parameter</a:t>
            </a:r>
          </a:p>
          <a:p>
            <a:pPr lvl="1" eaLnBrk="1" hangingPunct="1"/>
            <a:r>
              <a:rPr lang="en-US" altLang="en-US"/>
              <a:t>Example:   </a:t>
            </a:r>
            <a:br>
              <a:rPr lang="en-US" altLang="en-US"/>
            </a:br>
            <a:r>
              <a:rPr lang="en-US" altLang="en-US"/>
              <a:t>       void show_the_world(const int a[ ], int size);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A0CC0D4-65A8-41DD-83CE-06884DE1B39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const With Arrays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/>
              <a:t>If const is used to modify an array parameter: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const is used in both the function declaration and definition to modify the array parameter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The compiler will issue an error if you write code that changes the values stored in the array parameter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7B48BA5A-1834-40BC-BE56-2065DEDBEB2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7.1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Introduction to Arrays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Calls and const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/>
              <a:t>If a function with a constant array parameter</a:t>
            </a:r>
            <a:br>
              <a:rPr lang="en-US" altLang="en-US"/>
            </a:br>
            <a:r>
              <a:rPr lang="en-US" altLang="en-US"/>
              <a:t>calls another function using the const array</a:t>
            </a:r>
            <a:br>
              <a:rPr lang="en-US" altLang="en-US"/>
            </a:br>
            <a:r>
              <a:rPr lang="en-US" altLang="en-US"/>
              <a:t>parameter as an argument…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The called function must use a constant</a:t>
            </a:r>
            <a:br>
              <a:rPr lang="en-US" altLang="en-US"/>
            </a:br>
            <a:r>
              <a:rPr lang="en-US" altLang="en-US"/>
              <a:t> array parameter as a placeholder for the array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The compiler will issue an error if a function is </a:t>
            </a:r>
            <a:br>
              <a:rPr lang="en-US" altLang="en-US"/>
            </a:br>
            <a:r>
              <a:rPr lang="en-US" altLang="en-US"/>
              <a:t>called that does not have a const array parameter to accept the array argument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51A41A9F-1B31-4562-A150-B18C1384EB2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 Parameters 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 double compute_average(int a[ ], int size);</a:t>
            </a:r>
            <a:br>
              <a:rPr lang="en-US" altLang="en-US" sz="2400"/>
            </a:br>
            <a:r>
              <a:rPr lang="en-US" altLang="en-US" sz="2400"/>
              <a:t>                </a:t>
            </a:r>
            <a:br>
              <a:rPr lang="en-US" altLang="en-US" sz="2400"/>
            </a:br>
            <a:r>
              <a:rPr lang="en-US" altLang="en-US" sz="2400"/>
              <a:t> void show_difference(const int a[ ], int size)</a:t>
            </a:r>
            <a:br>
              <a:rPr lang="en-US" altLang="en-US" sz="2400"/>
            </a:br>
            <a:r>
              <a:rPr lang="en-US" altLang="en-US" sz="2400"/>
              <a:t> {</a:t>
            </a:r>
            <a:br>
              <a:rPr lang="en-US" altLang="en-US" sz="2400"/>
            </a:br>
            <a:r>
              <a:rPr lang="en-US" altLang="en-US" sz="2400"/>
              <a:t>       double average = compute_average(a, size);</a:t>
            </a:r>
            <a:br>
              <a:rPr lang="en-US" altLang="en-US" sz="2400"/>
            </a:br>
            <a:r>
              <a:rPr lang="en-US" altLang="en-US" sz="2400"/>
              <a:t>        …</a:t>
            </a:r>
            <a:br>
              <a:rPr lang="en-US" altLang="en-US" sz="2400"/>
            </a:br>
            <a:r>
              <a:rPr lang="en-US" altLang="en-US" sz="2400"/>
              <a:t> }</a:t>
            </a:r>
          </a:p>
          <a:p>
            <a:pPr eaLnBrk="1" hangingPunct="1"/>
            <a:r>
              <a:rPr lang="en-US" altLang="en-US" sz="2400"/>
              <a:t>compute_average has no constant array parameter</a:t>
            </a:r>
          </a:p>
          <a:p>
            <a:pPr eaLnBrk="1" hangingPunct="1"/>
            <a:r>
              <a:rPr lang="en-US" altLang="en-US" sz="2400"/>
              <a:t>This code generates an error message because</a:t>
            </a:r>
            <a:br>
              <a:rPr lang="en-US" altLang="en-US" sz="2400"/>
            </a:br>
            <a:r>
              <a:rPr lang="en-US" altLang="en-US" sz="2400"/>
              <a:t>compute_average could change the array parameter</a:t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0B1AEB84-9587-422F-86CB-C98CA8CB1E5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Returning An Array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 dirty="0"/>
              <a:t>Recall that functions can return a value of </a:t>
            </a:r>
            <a:br>
              <a:rPr lang="en-US" altLang="en-US" dirty="0"/>
            </a:br>
            <a:r>
              <a:rPr lang="en-US" altLang="en-US" dirty="0"/>
              <a:t>type </a:t>
            </a:r>
            <a:r>
              <a:rPr lang="en-US" altLang="en-US" dirty="0" err="1"/>
              <a:t>int</a:t>
            </a:r>
            <a:r>
              <a:rPr lang="en-US" altLang="en-US" dirty="0"/>
              <a:t>, double, char, …, or a class type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Functions cannot return arrays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We learn later how to return a pointer to an array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3386C64-9BAD-4FA3-A2A7-AAB14453824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</a:t>
            </a:r>
            <a:br>
              <a:rPr lang="en-US" altLang="en-US"/>
            </a:br>
            <a:r>
              <a:rPr lang="en-US" altLang="en-US"/>
              <a:t>Production Graph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3733800"/>
          </a:xfrm>
        </p:spPr>
        <p:txBody>
          <a:bodyPr/>
          <a:lstStyle/>
          <a:p>
            <a:pPr eaLnBrk="1" hangingPunct="1"/>
            <a:r>
              <a:rPr lang="en-US" altLang="en-US" sz="2600"/>
              <a:t>Problem Definition:  </a:t>
            </a:r>
          </a:p>
          <a:p>
            <a:pPr lvl="1" eaLnBrk="1" hangingPunct="1"/>
            <a:r>
              <a:rPr lang="en-US" altLang="en-US" sz="2600"/>
              <a:t>We are writing a program for the Apex Plastic </a:t>
            </a:r>
            <a:br>
              <a:rPr lang="en-US" altLang="en-US" sz="2600"/>
            </a:br>
            <a:r>
              <a:rPr lang="en-US" altLang="en-US" sz="2600"/>
              <a:t>Spoon Company</a:t>
            </a:r>
          </a:p>
          <a:p>
            <a:pPr lvl="1" eaLnBrk="1" hangingPunct="1"/>
            <a:r>
              <a:rPr lang="en-US" altLang="en-US" sz="2600"/>
              <a:t>The program will display a bar graph showing the production of each of four plants for a week</a:t>
            </a:r>
          </a:p>
          <a:p>
            <a:pPr lvl="1" eaLnBrk="1" hangingPunct="1"/>
            <a:r>
              <a:rPr lang="en-US" altLang="en-US" sz="2600"/>
              <a:t>Each plant has separate records for each department</a:t>
            </a:r>
          </a:p>
          <a:p>
            <a:pPr lvl="1" eaLnBrk="1" hangingPunct="1"/>
            <a:r>
              <a:rPr lang="en-US" altLang="en-US" sz="2600"/>
              <a:t>Input is entered plant by plant</a:t>
            </a:r>
          </a:p>
          <a:p>
            <a:pPr lvl="1" eaLnBrk="1" hangingPunct="1"/>
            <a:r>
              <a:rPr lang="en-US" altLang="en-US" sz="2600"/>
              <a:t>Output shows one asterisk for each 1000 units, and production is rounded to the nearest 1,000 units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CCBADB2-0DEC-4140-87AC-28E90D545FE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The Problem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763000" cy="2057400"/>
          </a:xfrm>
        </p:spPr>
        <p:txBody>
          <a:bodyPr/>
          <a:lstStyle/>
          <a:p>
            <a:pPr eaLnBrk="1" hangingPunct="1"/>
            <a:r>
              <a:rPr lang="en-US" altLang="en-US"/>
              <a:t>Use an array named production to hold total </a:t>
            </a:r>
            <a:br>
              <a:rPr lang="en-US" altLang="en-US"/>
            </a:br>
            <a:r>
              <a:rPr lang="en-US" altLang="en-US"/>
              <a:t>production of each plant</a:t>
            </a:r>
          </a:p>
          <a:p>
            <a:pPr lvl="1" eaLnBrk="1" hangingPunct="1"/>
            <a:r>
              <a:rPr lang="en-US" altLang="en-US"/>
              <a:t>Production for plant n is stored in production[n-1]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Program must scale production to nearest </a:t>
            </a:r>
            <a:br>
              <a:rPr lang="en-US" altLang="en-US"/>
            </a:br>
            <a:r>
              <a:rPr lang="en-US" altLang="en-US"/>
              <a:t>1,000 units to display asterisks in the bar</a:t>
            </a:r>
          </a:p>
          <a:p>
            <a:pPr eaLnBrk="1" hangingPunct="1"/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4ED6441-BE46-4E8F-A369-631F521BE7F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Production Graph Sub-Tasks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/>
              <a:t>Analysis leads to the following sub-tasks</a:t>
            </a:r>
          </a:p>
          <a:p>
            <a:pPr lvl="1" eaLnBrk="1" hangingPunct="1"/>
            <a:r>
              <a:rPr lang="en-US" altLang="en-US"/>
              <a:t>input_data:  Read input for each plant</a:t>
            </a:r>
            <a:br>
              <a:rPr lang="en-US" altLang="en-US"/>
            </a:br>
            <a:r>
              <a:rPr lang="en-US" altLang="en-US"/>
              <a:t>                    Set production [plant_number -1]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			to the  total production for plant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			number n</a:t>
            </a:r>
          </a:p>
          <a:p>
            <a:pPr lvl="1" eaLnBrk="1" hangingPunct="1"/>
            <a:r>
              <a:rPr lang="en-US" altLang="en-US"/>
              <a:t>scale:	        For each plant, change 			                      production[plant_number]</a:t>
            </a:r>
            <a:br>
              <a:rPr lang="en-US" altLang="en-US"/>
            </a:br>
            <a:r>
              <a:rPr lang="en-US" altLang="en-US"/>
              <a:t> 		        to the correct number of asterisks</a:t>
            </a:r>
          </a:p>
          <a:p>
            <a:pPr lvl="1" eaLnBrk="1" hangingPunct="1"/>
            <a:r>
              <a:rPr lang="en-US" altLang="en-US"/>
              <a:t>graph:	        Output the bar graph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59B37763-5834-4744-883A-171B5DB1133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Analysis Details</a:t>
            </a:r>
          </a:p>
        </p:txBody>
      </p:sp>
      <p:sp>
        <p:nvSpPr>
          <p:cNvPr id="87043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en-US" sz="2600"/>
              <a:t>The entire array will be an argument for the </a:t>
            </a:r>
            <a:br>
              <a:rPr lang="en-US" altLang="en-US" sz="2600"/>
            </a:br>
            <a:r>
              <a:rPr lang="en-US" altLang="en-US" sz="2600"/>
              <a:t>functions we write to perform the subtasks</a:t>
            </a:r>
          </a:p>
          <a:p>
            <a:pPr lvl="1" eaLnBrk="1" hangingPunct="1"/>
            <a:r>
              <a:rPr lang="en-US" altLang="en-US" sz="2600"/>
              <a:t>We will also include a formal parameter for the size</a:t>
            </a:r>
          </a:p>
          <a:p>
            <a:pPr lvl="1" eaLnBrk="1" hangingPunct="1"/>
            <a:r>
              <a:rPr lang="en-US" altLang="en-US" sz="2600"/>
              <a:t>The size of the array is equal to the number of plants</a:t>
            </a:r>
          </a:p>
          <a:p>
            <a:pPr lvl="1" eaLnBrk="1" hangingPunct="1"/>
            <a:r>
              <a:rPr lang="en-US" altLang="en-US" sz="2600"/>
              <a:t>We will use a constant for the number of plants</a:t>
            </a:r>
            <a:br>
              <a:rPr lang="en-US" altLang="en-US" sz="2600"/>
            </a:br>
            <a:endParaRPr lang="en-US" altLang="en-US" sz="2600"/>
          </a:p>
          <a:p>
            <a:pPr eaLnBrk="1" hangingPunct="1"/>
            <a:endParaRPr lang="en-US" altLang="en-US" sz="2600"/>
          </a:p>
          <a:p>
            <a:pPr eaLnBrk="1" hangingPunct="1"/>
            <a:r>
              <a:rPr lang="en-US" altLang="en-US" sz="2600"/>
              <a:t>The function declarations and main function </a:t>
            </a:r>
            <a:br>
              <a:rPr lang="en-US" altLang="en-US" sz="2600"/>
            </a:br>
            <a:r>
              <a:rPr lang="en-US" altLang="en-US" sz="2600"/>
              <a:t>for the production graph program are found in </a:t>
            </a:r>
            <a:br>
              <a:rPr lang="en-US" altLang="en-US" sz="2600"/>
            </a:br>
            <a:endParaRPr lang="en-US" altLang="en-US" sz="260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FC33697F-B45A-4C0A-A526-50422FB3509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51" name="Picture 4" descr="Outline of the Graph Program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07963"/>
            <a:ext cx="5602287" cy="622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6" name="Rectangle 5"/>
          <p:cNvSpPr>
            <a:spLocks noGrp="1" noChangeArrowheads="1"/>
          </p:cNvSpPr>
          <p:nvPr>
            <p:ph type="title"/>
          </p:nvPr>
        </p:nvSpPr>
        <p:spPr>
          <a:xfrm>
            <a:off x="6026150" y="228600"/>
            <a:ext cx="266065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7.5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597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4D9D44D9-7ED5-41EA-9B23-998A3C4DB71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Design: input_data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3429000"/>
          </a:xfrm>
        </p:spPr>
        <p:txBody>
          <a:bodyPr/>
          <a:lstStyle/>
          <a:p>
            <a:pPr eaLnBrk="1" hangingPunct="1"/>
            <a:r>
              <a:rPr lang="en-US" altLang="en-US" sz="2400"/>
              <a:t>We must read all departments' data for each </a:t>
            </a:r>
            <a:br>
              <a:rPr lang="en-US" altLang="en-US" sz="2400"/>
            </a:br>
            <a:r>
              <a:rPr lang="en-US" altLang="en-US" sz="2400"/>
              <a:t>plant and add them to produce a plant's total</a:t>
            </a:r>
          </a:p>
          <a:p>
            <a:pPr lvl="1" eaLnBrk="1" hangingPunct="1"/>
            <a:r>
              <a:rPr lang="en-US" altLang="en-US" sz="2400"/>
              <a:t>Algorithm for input_data:</a:t>
            </a:r>
            <a:br>
              <a:rPr lang="en-US" altLang="en-US" sz="2400"/>
            </a:br>
            <a:r>
              <a:rPr lang="en-US" altLang="en-US" sz="2400"/>
              <a:t>for plant_number is 1, 2, …, last_plant_number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do the following</a:t>
            </a:r>
            <a:br>
              <a:rPr lang="en-US" altLang="en-US" sz="2400"/>
            </a:br>
            <a:r>
              <a:rPr lang="en-US" altLang="en-US" sz="2400"/>
              <a:t>        Read all the data for plant number plant_number</a:t>
            </a:r>
            <a:br>
              <a:rPr lang="en-US" altLang="en-US" sz="2400"/>
            </a:br>
            <a:r>
              <a:rPr lang="en-US" altLang="en-US" sz="2400"/>
              <a:t>	      Sum the numbers</a:t>
            </a:r>
            <a:br>
              <a:rPr lang="en-US" altLang="en-US" sz="2400"/>
            </a:br>
            <a:r>
              <a:rPr lang="en-US" altLang="en-US" sz="2400"/>
              <a:t> 	      Set production[plant_number – 1] to the total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12DF9A6-D0EB-4049-9160-9ECC5ABEAD0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Coding input_data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algorithm can be translated to C++ as:</a:t>
            </a:r>
            <a:br>
              <a:rPr lang="en-US" altLang="en-US" sz="2000"/>
            </a:br>
            <a:r>
              <a:rPr lang="en-US" altLang="en-US" sz="2000"/>
              <a:t>	void input_data(int a [ ], int last_plant_number)</a:t>
            </a:r>
            <a:br>
              <a:rPr lang="en-US" altLang="en-US" sz="2000"/>
            </a:br>
            <a:r>
              <a:rPr lang="en-US" altLang="en-US" sz="2000"/>
              <a:t>	{</a:t>
            </a:r>
            <a:br>
              <a:rPr lang="en-US" altLang="en-US" sz="2000"/>
            </a:br>
            <a:r>
              <a:rPr lang="en-US" altLang="en-US" sz="2000"/>
              <a:t>     		using namespace std;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      		for (int plant_number = 1;</a:t>
            </a:r>
            <a:br>
              <a:rPr lang="en-US" altLang="en-US" sz="2000"/>
            </a:br>
            <a:r>
              <a:rPr lang="en-US" altLang="en-US" sz="2000"/>
              <a:t>             	        plant_number &lt;= last_plant_number;</a:t>
            </a:r>
            <a:br>
              <a:rPr lang="en-US" altLang="en-US" sz="2000"/>
            </a:br>
            <a:r>
              <a:rPr lang="en-US" altLang="en-US" sz="2000"/>
              <a:t>             	        plant_number++)</a:t>
            </a:r>
            <a:br>
              <a:rPr lang="en-US" altLang="en-US" sz="2000"/>
            </a:br>
            <a:r>
              <a:rPr lang="en-US" altLang="en-US" sz="2000"/>
              <a:t>       		{   </a:t>
            </a:r>
            <a:br>
              <a:rPr lang="en-US" altLang="en-US" sz="2000"/>
            </a:br>
            <a:r>
              <a:rPr lang="en-US" altLang="en-US" sz="2000"/>
              <a:t>	   	   cout &lt;&lt; endl;</a:t>
            </a:r>
            <a:br>
              <a:rPr lang="en-US" altLang="en-US" sz="2000"/>
            </a:br>
            <a:r>
              <a:rPr lang="en-US" altLang="en-US" sz="2000"/>
              <a:t>                    	      &lt;&lt; "Enter production for plant"</a:t>
            </a:r>
            <a:br>
              <a:rPr lang="en-US" altLang="en-US" sz="2000"/>
            </a:br>
            <a:r>
              <a:rPr lang="en-US" altLang="en-US" sz="2000"/>
              <a:t>                     	      &lt;&lt; plant_number &lt;&lt; endl;</a:t>
            </a:r>
            <a:br>
              <a:rPr lang="en-US" altLang="en-US" sz="2000"/>
            </a:br>
            <a:r>
              <a:rPr lang="en-US" altLang="en-US" sz="2000"/>
              <a:t>             	    get_total( a[plant_number -1] );</a:t>
            </a:r>
            <a:br>
              <a:rPr lang="en-US" altLang="en-US" sz="2000"/>
            </a:br>
            <a:r>
              <a:rPr lang="en-US" altLang="en-US" sz="2000"/>
              <a:t>         	}</a:t>
            </a:r>
            <a:br>
              <a:rPr lang="en-US" altLang="en-US" sz="2000"/>
            </a:br>
            <a:r>
              <a:rPr lang="en-US" altLang="en-US" sz="2000"/>
              <a:t>   	}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5F8F7386-5380-478D-B0D5-A11F5C4B172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Arrays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An array is used to process a collection of data</a:t>
            </a:r>
            <a:br>
              <a:rPr lang="en-US" altLang="en-US"/>
            </a:br>
            <a:r>
              <a:rPr lang="en-US" altLang="en-US"/>
              <a:t>of the same type</a:t>
            </a:r>
          </a:p>
          <a:p>
            <a:pPr lvl="1" eaLnBrk="1" hangingPunct="1"/>
            <a:r>
              <a:rPr lang="en-US" altLang="en-US"/>
              <a:t>Examples:  	A list of names</a:t>
            </a:r>
            <a:br>
              <a:rPr lang="en-US" altLang="en-US"/>
            </a:br>
            <a:r>
              <a:rPr lang="en-US" altLang="en-US"/>
              <a:t> 			A list of temperatures</a:t>
            </a:r>
          </a:p>
          <a:p>
            <a:pPr eaLnBrk="1" hangingPunct="1"/>
            <a:r>
              <a:rPr lang="en-US" altLang="en-US"/>
              <a:t>Why do we need arrays?</a:t>
            </a:r>
          </a:p>
          <a:p>
            <a:pPr lvl="1" eaLnBrk="1" hangingPunct="1"/>
            <a:r>
              <a:rPr lang="en-US" altLang="en-US"/>
              <a:t>Imagine keeping track of 5 test scores, or 100, or 1000 in memory </a:t>
            </a:r>
          </a:p>
          <a:p>
            <a:pPr lvl="2" eaLnBrk="1" hangingPunct="1"/>
            <a:r>
              <a:rPr lang="en-US" altLang="en-US"/>
              <a:t>How would you name all the variables?</a:t>
            </a:r>
          </a:p>
          <a:p>
            <a:pPr lvl="2" eaLnBrk="1" hangingPunct="1"/>
            <a:r>
              <a:rPr lang="en-US" altLang="en-US"/>
              <a:t>How would you process each of the variables?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8AFFF38B-31C6-41B3-82D7-FF7A5B9988E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input_data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r>
              <a:rPr lang="en-US" altLang="en-US"/>
              <a:t>Each function should be tested in a program in </a:t>
            </a:r>
            <a:br>
              <a:rPr lang="en-US" altLang="en-US"/>
            </a:br>
            <a:r>
              <a:rPr lang="en-US" altLang="en-US"/>
              <a:t>which it is the only untested function</a:t>
            </a:r>
          </a:p>
          <a:p>
            <a:pPr eaLnBrk="1" hangingPunct="1"/>
            <a:r>
              <a:rPr lang="en-US" altLang="en-US"/>
              <a:t>Because input_data calls get_total, get_total </a:t>
            </a:r>
            <a:br>
              <a:rPr lang="en-US" altLang="en-US"/>
            </a:br>
            <a:r>
              <a:rPr lang="en-US" altLang="en-US"/>
              <a:t>is tested first</a:t>
            </a:r>
          </a:p>
          <a:p>
            <a:pPr eaLnBrk="1" hangingPunct="1"/>
            <a:r>
              <a:rPr lang="en-US" altLang="en-US"/>
              <a:t>Once tested, get_total can be used to test </a:t>
            </a:r>
            <a:br>
              <a:rPr lang="en-US" altLang="en-US"/>
            </a:br>
            <a:r>
              <a:rPr lang="en-US" altLang="en-US"/>
              <a:t>input_data</a:t>
            </a:r>
          </a:p>
          <a:p>
            <a:pPr eaLnBrk="1" hangingPunct="1"/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FFB3580-58BF-4B94-AC3A-7DE89DE951E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8" name="Picture 5" descr="Test of Function input_data (part 1 of 3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501650"/>
            <a:ext cx="5113337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4" name="Rectangle 6"/>
          <p:cNvSpPr>
            <a:spLocks noGrp="1" noChangeArrowheads="1"/>
          </p:cNvSpPr>
          <p:nvPr>
            <p:ph type="title"/>
          </p:nvPr>
        </p:nvSpPr>
        <p:spPr>
          <a:xfrm>
            <a:off x="5492750" y="228600"/>
            <a:ext cx="357505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7.6 (1/3)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61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7AD2919-5F39-48C7-B825-C1AA85810C1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22" name="Picture 5" descr="Test of Function input_data (part 2 of 3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488950"/>
            <a:ext cx="5119688" cy="590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18" name="Rectangle 6"/>
          <p:cNvSpPr>
            <a:spLocks noGrp="1" noChangeArrowheads="1"/>
          </p:cNvSpPr>
          <p:nvPr>
            <p:ph type="title"/>
          </p:nvPr>
        </p:nvSpPr>
        <p:spPr>
          <a:xfrm>
            <a:off x="5480050" y="228600"/>
            <a:ext cx="363855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7.6 (2/3)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628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EA711108-3A33-4BD6-8916-8FFCE15AAB2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6" name="Picture 5" descr="Test of Function input_data (part 3 of 3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296863"/>
            <a:ext cx="4968875" cy="610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2" name="Rectangle 6"/>
          <p:cNvSpPr>
            <a:spLocks noGrp="1" noChangeArrowheads="1"/>
          </p:cNvSpPr>
          <p:nvPr>
            <p:ph type="title"/>
          </p:nvPr>
        </p:nvSpPr>
        <p:spPr>
          <a:xfrm>
            <a:off x="5437188" y="228600"/>
            <a:ext cx="36306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7.6 (3/3)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63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5353B31-18F8-406B-B04B-08BA5A35A5D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Data for input_data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Remember that input_data should be tested</a:t>
            </a:r>
          </a:p>
          <a:p>
            <a:pPr lvl="1" eaLnBrk="1" hangingPunct="1"/>
            <a:r>
              <a:rPr lang="en-US" altLang="en-US"/>
              <a:t>With a plant that contains no production figures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With a plant having only one production figure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With a plant having more than one figure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With zero and non-zero production figures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57DCE168-54E1-46E3-9012-8D10C5884CE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for scale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scale changes the value of the indexed variable</a:t>
            </a:r>
            <a:br>
              <a:rPr lang="en-US" altLang="en-US"/>
            </a:br>
            <a:r>
              <a:rPr lang="en-US" altLang="en-US"/>
              <a:t>to show the whole number of asterisks to print</a:t>
            </a:r>
          </a:p>
          <a:p>
            <a:pPr lvl="1" eaLnBrk="1" hangingPunct="1"/>
            <a:r>
              <a:rPr lang="en-US" altLang="en-US"/>
              <a:t>Scale is called using</a:t>
            </a:r>
            <a:br>
              <a:rPr lang="en-US" altLang="en-US"/>
            </a:br>
            <a:r>
              <a:rPr lang="en-US" altLang="en-US"/>
              <a:t>scale (production, NUMBER_OF_PLANTS);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and its algorithm is </a:t>
            </a:r>
            <a:br>
              <a:rPr lang="en-US" altLang="en-US"/>
            </a:br>
            <a:r>
              <a:rPr lang="en-US" altLang="en-US"/>
              <a:t>for (int index = 0; index &lt; size; index++)</a:t>
            </a:r>
            <a:br>
              <a:rPr lang="en-US" altLang="en-US"/>
            </a:br>
            <a:r>
              <a:rPr lang="en-US" altLang="en-US"/>
              <a:t>  Divide the value of a[index] by 1,000 and round the result to the nearest integer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E1ABAA22-61CE-4F29-BE21-A5CF52E67A6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Coding scale</a:t>
            </a:r>
          </a:p>
        </p:txBody>
      </p:sp>
      <p:sp>
        <p:nvSpPr>
          <p:cNvPr id="99331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/>
              <a:t>The code for scale, below, uses a function named </a:t>
            </a:r>
            <a:br>
              <a:rPr lang="en-US" altLang="en-US"/>
            </a:br>
            <a:r>
              <a:rPr lang="en-US" altLang="en-US"/>
              <a:t>round that must be defined as well</a:t>
            </a:r>
          </a:p>
          <a:p>
            <a:pPr lvl="1" eaLnBrk="1" hangingPunct="1"/>
            <a:r>
              <a:rPr lang="en-US" altLang="en-US"/>
              <a:t>void scale(int a[ ], int size)</a:t>
            </a:r>
            <a:br>
              <a:rPr lang="en-US" altLang="en-US"/>
            </a:b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     for (int index = 0; index &lt; size; index++)</a:t>
            </a:r>
            <a:br>
              <a:rPr lang="en-US" altLang="en-US"/>
            </a:br>
            <a:r>
              <a:rPr lang="en-US" altLang="en-US"/>
              <a:t>       a[index] = round (a[index] / 1000.0);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  <p:sp>
        <p:nvSpPr>
          <p:cNvPr id="557058" name="Line 2" descr="Arrow up"/>
          <p:cNvSpPr>
            <a:spLocks noChangeShapeType="1"/>
          </p:cNvSpPr>
          <p:nvPr/>
        </p:nvSpPr>
        <p:spPr bwMode="auto">
          <a:xfrm flipH="1" flipV="1">
            <a:off x="4483100" y="3563142"/>
            <a:ext cx="0" cy="5143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3200400" y="3990180"/>
            <a:ext cx="2579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Why not 1000?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051AB99A-75CE-478D-AA69-53F2D032D3B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 animBg="1"/>
      <p:bldP spid="55705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floor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2514600"/>
          </a:xfrm>
        </p:spPr>
        <p:txBody>
          <a:bodyPr/>
          <a:lstStyle/>
          <a:p>
            <a:pPr eaLnBrk="1" hangingPunct="1"/>
            <a:r>
              <a:rPr lang="en-US" altLang="en-US"/>
              <a:t>Function round, called by scale, uses the floor </a:t>
            </a:r>
            <a:br>
              <a:rPr lang="en-US" altLang="en-US"/>
            </a:br>
            <a:r>
              <a:rPr lang="en-US" altLang="en-US"/>
              <a:t>function from the cmath library</a:t>
            </a:r>
          </a:p>
          <a:p>
            <a:pPr lvl="1" eaLnBrk="1" hangingPunct="1"/>
            <a:r>
              <a:rPr lang="en-US" altLang="en-US"/>
              <a:t>The floor function returns the first whole number less than its argument:</a:t>
            </a:r>
            <a:br>
              <a:rPr lang="en-US" altLang="en-US"/>
            </a:br>
            <a:r>
              <a:rPr lang="en-US" altLang="en-US"/>
              <a:t> 		floor (3.4) returns 3 </a:t>
            </a:r>
            <a:br>
              <a:rPr lang="en-US" altLang="en-US"/>
            </a:br>
            <a:r>
              <a:rPr lang="en-US" altLang="en-US"/>
              <a:t> 		floor (3.9) returns 3</a:t>
            </a:r>
          </a:p>
          <a:p>
            <a:pPr lvl="1" eaLnBrk="1" hangingPunct="1"/>
            <a:r>
              <a:rPr lang="en-US" altLang="en-US"/>
              <a:t>Adding 0.5 to the argument for floor is how round performs its task</a:t>
            </a:r>
            <a:br>
              <a:rPr lang="en-US" altLang="en-US"/>
            </a:br>
            <a:r>
              <a:rPr lang="en-US" altLang="en-US"/>
              <a:t>		floor (3.4 + 0.5) returns 3</a:t>
            </a:r>
            <a:br>
              <a:rPr lang="en-US" altLang="en-US"/>
            </a:br>
            <a:r>
              <a:rPr lang="en-US" altLang="en-US"/>
              <a:t>		floor (3.9 + 0.5) returns 4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862178A-1F6B-413A-9EDC-333CD367B67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scale</a:t>
            </a:r>
          </a:p>
        </p:txBody>
      </p:sp>
      <p:sp>
        <p:nvSpPr>
          <p:cNvPr id="103427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84375"/>
          </a:xfrm>
        </p:spPr>
        <p:txBody>
          <a:bodyPr/>
          <a:lstStyle/>
          <a:p>
            <a:pPr eaLnBrk="1" hangingPunct="1"/>
            <a:r>
              <a:rPr lang="en-US" altLang="en-US"/>
              <a:t>To test scale</a:t>
            </a:r>
          </a:p>
          <a:p>
            <a:pPr lvl="1" eaLnBrk="1" hangingPunct="1"/>
            <a:r>
              <a:rPr lang="en-US" altLang="en-US"/>
              <a:t>First test round</a:t>
            </a:r>
          </a:p>
          <a:p>
            <a:pPr lvl="1" eaLnBrk="1" hangingPunct="1"/>
            <a:r>
              <a:rPr lang="en-US" altLang="en-US"/>
              <a:t>Scale should be tested with arguments that </a:t>
            </a:r>
          </a:p>
          <a:p>
            <a:pPr lvl="2" eaLnBrk="1" hangingPunct="1"/>
            <a:r>
              <a:rPr lang="en-US" altLang="en-US"/>
              <a:t>Are 0</a:t>
            </a:r>
          </a:p>
          <a:p>
            <a:pPr lvl="2" eaLnBrk="1" hangingPunct="1"/>
            <a:r>
              <a:rPr lang="en-US" altLang="en-US"/>
              <a:t>Round up</a:t>
            </a:r>
          </a:p>
          <a:p>
            <a:pPr lvl="2" eaLnBrk="1" hangingPunct="1"/>
            <a:r>
              <a:rPr lang="en-US" altLang="en-US"/>
              <a:t>Round down 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2750E2C-13C7-4457-B558-DD93B274C92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70" name="Picture 5" descr="The Function scale (part 1 of 2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03263"/>
            <a:ext cx="5394325" cy="577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866" name="Rectangle 6"/>
          <p:cNvSpPr>
            <a:spLocks noGrp="1" noChangeArrowheads="1"/>
          </p:cNvSpPr>
          <p:nvPr>
            <p:ph type="title"/>
          </p:nvPr>
        </p:nvSpPr>
        <p:spPr>
          <a:xfrm>
            <a:off x="5486400" y="228600"/>
            <a:ext cx="35814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7.7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648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CB5A659-05A7-460B-9C16-77EF530A475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an Array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An array, named score, containing five variables</a:t>
            </a:r>
            <a:br>
              <a:rPr lang="en-US" altLang="en-US"/>
            </a:br>
            <a:r>
              <a:rPr lang="en-US" altLang="en-US"/>
              <a:t>of type int can be declared as </a:t>
            </a:r>
            <a:br>
              <a:rPr lang="en-US" altLang="en-US"/>
            </a:br>
            <a:r>
              <a:rPr lang="en-US" altLang="en-US"/>
              <a:t>                     int score[ 5 ];</a:t>
            </a:r>
          </a:p>
          <a:p>
            <a:pPr eaLnBrk="1" hangingPunct="1"/>
            <a:r>
              <a:rPr lang="en-US" altLang="en-US"/>
              <a:t>This is like declaring 5 variables of type int:</a:t>
            </a:r>
            <a:br>
              <a:rPr lang="en-US" altLang="en-US"/>
            </a:br>
            <a:r>
              <a:rPr lang="en-US" altLang="en-US"/>
              <a:t>	score[0], score[1], … , score[4]</a:t>
            </a:r>
          </a:p>
          <a:p>
            <a:pPr eaLnBrk="1" hangingPunct="1"/>
            <a:r>
              <a:rPr lang="en-US" altLang="en-US"/>
              <a:t>The value in brackets is called</a:t>
            </a:r>
          </a:p>
          <a:p>
            <a:pPr lvl="1" eaLnBrk="1" hangingPunct="1"/>
            <a:r>
              <a:rPr lang="en-US" altLang="en-US"/>
              <a:t>A subscript</a:t>
            </a:r>
          </a:p>
          <a:p>
            <a:pPr lvl="1" eaLnBrk="1" hangingPunct="1"/>
            <a:r>
              <a:rPr lang="en-US" altLang="en-US"/>
              <a:t>An index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0A6A05A6-DB68-4D40-9EF0-6DC69513622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7.7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65893" name="Picture 5" descr="The Function scale (part 2 of 2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30375"/>
            <a:ext cx="7847013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4A88D7B2-9637-417A-801F-95233A32853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graph</a:t>
            </a:r>
          </a:p>
        </p:txBody>
      </p:sp>
      <p:sp>
        <p:nvSpPr>
          <p:cNvPr id="105475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70138"/>
          </a:xfrm>
        </p:spPr>
        <p:txBody>
          <a:bodyPr/>
          <a:lstStyle/>
          <a:p>
            <a:pPr eaLnBrk="1" hangingPunct="1"/>
            <a:r>
              <a:rPr lang="en-US" altLang="en-US"/>
              <a:t>The design of graph is quite straightforward</a:t>
            </a:r>
            <a:br>
              <a:rPr lang="en-US" altLang="en-US"/>
            </a:br>
            <a:r>
              <a:rPr lang="en-US" altLang="en-US"/>
              <a:t>and not included here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The complete program to produce the bar</a:t>
            </a:r>
            <a:br>
              <a:rPr lang="en-US" altLang="en-US"/>
            </a:br>
            <a:r>
              <a:rPr lang="en-US" altLang="en-US"/>
              <a:t>graph is found in 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B8B18ECD-9C3B-47B1-A053-DD1A7EB60C1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592513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7.8 </a:t>
            </a:r>
            <a:br>
              <a:rPr lang="en-US" altLang="en-US"/>
            </a:br>
            <a:r>
              <a:rPr lang="en-US" altLang="en-US"/>
              <a:t>(1/4)</a:t>
            </a:r>
          </a:p>
        </p:txBody>
      </p:sp>
      <p:pic>
        <p:nvPicPr>
          <p:cNvPr id="166917" name="Picture 8" descr="Prodection Graph Program Diagram (part 1 of 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560513"/>
            <a:ext cx="70612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F912E074-6CF4-472F-9BBB-42DE97E0CF4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42" name="Picture 8" descr="Prodection Graph Program Diagram (part 2 of 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44475"/>
            <a:ext cx="4779963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38" name="Rectangle 6"/>
          <p:cNvSpPr>
            <a:spLocks noGrp="1" noChangeArrowheads="1"/>
          </p:cNvSpPr>
          <p:nvPr>
            <p:ph type="title"/>
          </p:nvPr>
        </p:nvSpPr>
        <p:spPr>
          <a:xfrm>
            <a:off x="5105400" y="228600"/>
            <a:ext cx="3657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7.8 (2/4)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679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6B409746-89DD-4839-B8EF-667E4B3A0A6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6" name="Picture 8" descr="Prodection Graph Program Diagram (part 3 of 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212725"/>
            <a:ext cx="5006975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2" name="Rectangle 6"/>
          <p:cNvSpPr>
            <a:spLocks noGrp="1" noChangeArrowheads="1"/>
          </p:cNvSpPr>
          <p:nvPr>
            <p:ph type="title"/>
          </p:nvPr>
        </p:nvSpPr>
        <p:spPr>
          <a:xfrm>
            <a:off x="5276850" y="228600"/>
            <a:ext cx="356235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7.8 (3/4)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68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FADBEED-0E97-4D78-860B-106DC24DCE9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592513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7.8 </a:t>
            </a:r>
            <a:br>
              <a:rPr lang="en-US" altLang="en-US"/>
            </a:br>
            <a:r>
              <a:rPr lang="en-US" altLang="en-US"/>
              <a:t>(4/4)</a:t>
            </a:r>
          </a:p>
        </p:txBody>
      </p:sp>
      <p:pic>
        <p:nvPicPr>
          <p:cNvPr id="169989" name="Picture 7" descr="Prodection Graph Program Diagram (part 4 of 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90738"/>
            <a:ext cx="784860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9D43F99-86A9-4E7F-B217-B5063D7C760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7.2 Conclusion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Write a function definition for a function called </a:t>
            </a:r>
            <a:br>
              <a:rPr lang="en-US" altLang="en-US"/>
            </a:br>
            <a:r>
              <a:rPr lang="en-US" altLang="en-US"/>
              <a:t>one_more, which has a formal parameter for an array of integers and increases the value of each array element by one.  Are other formal parameters needed?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296B01F-E49B-4158-B3B3-D383F383E04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7.3</a:t>
            </a:r>
          </a:p>
        </p:txBody>
      </p:sp>
      <p:sp>
        <p:nvSpPr>
          <p:cNvPr id="54276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Programming with Arrays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With Arrays</a:t>
            </a:r>
          </a:p>
        </p:txBody>
      </p:sp>
      <p:sp>
        <p:nvSpPr>
          <p:cNvPr id="111619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/>
              <a:t>The size needed for an array is changeable</a:t>
            </a:r>
          </a:p>
          <a:p>
            <a:pPr lvl="1" eaLnBrk="1" hangingPunct="1"/>
            <a:r>
              <a:rPr lang="en-US" altLang="en-US"/>
              <a:t>Often varies from one run of a program to another</a:t>
            </a:r>
          </a:p>
          <a:p>
            <a:pPr lvl="1" eaLnBrk="1" hangingPunct="1"/>
            <a:r>
              <a:rPr lang="en-US" altLang="en-US"/>
              <a:t>Is often not known when the program is written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A common solution to the size problem</a:t>
            </a:r>
          </a:p>
          <a:p>
            <a:pPr lvl="1" eaLnBrk="1" hangingPunct="1"/>
            <a:r>
              <a:rPr lang="en-US" altLang="en-US"/>
              <a:t>Declare the array size to be the largest that could be needed</a:t>
            </a:r>
          </a:p>
          <a:p>
            <a:pPr lvl="1" eaLnBrk="1" hangingPunct="1"/>
            <a:r>
              <a:rPr lang="en-US" altLang="en-US"/>
              <a:t>Decide how to deal with partially filled arrays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D6466102-B3A0-47A3-8E97-278AC369E2B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Partially Filled Arrays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r>
              <a:rPr lang="en-US" altLang="en-US"/>
              <a:t>When using arrays that are partially filled</a:t>
            </a:r>
          </a:p>
          <a:p>
            <a:pPr lvl="1" eaLnBrk="1" hangingPunct="1"/>
            <a:r>
              <a:rPr lang="en-US" altLang="en-US"/>
              <a:t>Functions dealing with the array may not need to know the declared size of the array, only how many elements are stored in the array </a:t>
            </a:r>
          </a:p>
          <a:p>
            <a:pPr lvl="1" eaLnBrk="1" hangingPunct="1"/>
            <a:r>
              <a:rPr lang="en-US" altLang="en-US"/>
              <a:t>A parameter, number_used,  may be sufficient to ensure that referenced index values are legal</a:t>
            </a:r>
          </a:p>
          <a:p>
            <a:pPr lvl="1" eaLnBrk="1" hangingPunct="1"/>
            <a:r>
              <a:rPr lang="en-US" altLang="en-US"/>
              <a:t>A function such as fill_array in Display 7.9 needs to know the declared size of the array	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07395379-C36E-41EC-8AAF-8EED7CD71CF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Array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203575"/>
          </a:xfrm>
        </p:spPr>
        <p:txBody>
          <a:bodyPr/>
          <a:lstStyle/>
          <a:p>
            <a:pPr eaLnBrk="1" hangingPunct="1"/>
            <a:r>
              <a:rPr lang="en-US" altLang="en-US"/>
              <a:t>The variables making up the array are referred to </a:t>
            </a:r>
            <a:br>
              <a:rPr lang="en-US" altLang="en-US"/>
            </a:br>
            <a:r>
              <a:rPr lang="en-US" altLang="en-US"/>
              <a:t>as</a:t>
            </a:r>
          </a:p>
          <a:p>
            <a:pPr lvl="1" eaLnBrk="1" hangingPunct="1"/>
            <a:r>
              <a:rPr lang="en-US" altLang="en-US"/>
              <a:t>Indexed variables</a:t>
            </a:r>
          </a:p>
          <a:p>
            <a:pPr lvl="1" eaLnBrk="1" hangingPunct="1"/>
            <a:r>
              <a:rPr lang="en-US" altLang="en-US"/>
              <a:t>Subscripted variables</a:t>
            </a:r>
          </a:p>
          <a:p>
            <a:pPr lvl="1" eaLnBrk="1" hangingPunct="1"/>
            <a:r>
              <a:rPr lang="en-US" altLang="en-US"/>
              <a:t>Elements of the array</a:t>
            </a:r>
          </a:p>
          <a:p>
            <a:pPr eaLnBrk="1" hangingPunct="1"/>
            <a:r>
              <a:rPr lang="en-US" altLang="en-US"/>
              <a:t>The number of indexed variables in an array is</a:t>
            </a:r>
            <a:br>
              <a:rPr lang="en-US" altLang="en-US"/>
            </a:br>
            <a:r>
              <a:rPr lang="en-US" altLang="en-US"/>
              <a:t>the declared size, or size,  of the array</a:t>
            </a:r>
          </a:p>
          <a:p>
            <a:pPr lvl="1" eaLnBrk="1" hangingPunct="1"/>
            <a:r>
              <a:rPr lang="en-US" altLang="en-US"/>
              <a:t>The largest index is one less than the size</a:t>
            </a:r>
          </a:p>
          <a:p>
            <a:pPr lvl="1" eaLnBrk="1" hangingPunct="1"/>
            <a:r>
              <a:rPr lang="en-US" altLang="en-US"/>
              <a:t>The first index value is zero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556E8243-3973-4C38-ABD6-25F91FB3924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5" name="Picture 4" descr="Partially Filled Array (part 1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5218113" cy="598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0" name="Rectangle 5"/>
          <p:cNvSpPr>
            <a:spLocks noGrp="1" noChangeArrowheads="1"/>
          </p:cNvSpPr>
          <p:nvPr>
            <p:ph type="title"/>
          </p:nvPr>
        </p:nvSpPr>
        <p:spPr>
          <a:xfrm>
            <a:off x="5530850" y="228600"/>
            <a:ext cx="353695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Display 7.9 (1/3)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710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A972445-C7F8-43DD-9AD6-3B0226C1D96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3" name="Picture 4" descr="Partially Filled Array (part 2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34938"/>
            <a:ext cx="4625975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8" name="Rectangle 5"/>
          <p:cNvSpPr>
            <a:spLocks noGrp="1" noChangeArrowheads="1"/>
          </p:cNvSpPr>
          <p:nvPr>
            <p:ph type="title"/>
          </p:nvPr>
        </p:nvSpPr>
        <p:spPr>
          <a:xfrm>
            <a:off x="5262563" y="228600"/>
            <a:ext cx="3729037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7.9  (2/3)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30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736C476-2053-4E65-B966-30A3C18F004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7.9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175110" name="Picture 4" descr="Partially Filled Array (part 3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527175"/>
            <a:ext cx="74295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779052C5-44A1-4B65-8464-CAB40C247CC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Constants as Arguments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/>
              <a:t>When function fill_array (Display 7.9) is called,</a:t>
            </a:r>
            <a:br>
              <a:rPr lang="en-US" altLang="en-US"/>
            </a:br>
            <a:r>
              <a:rPr lang="en-US" altLang="en-US"/>
              <a:t>MAX_NUMBER_SCORES is used as an </a:t>
            </a:r>
            <a:br>
              <a:rPr lang="en-US" altLang="en-US"/>
            </a:br>
            <a:r>
              <a:rPr lang="en-US" altLang="en-US"/>
              <a:t>argument </a:t>
            </a:r>
          </a:p>
          <a:p>
            <a:pPr lvl="1" eaLnBrk="1" hangingPunct="1"/>
            <a:r>
              <a:rPr lang="en-US" altLang="en-US"/>
              <a:t>Can't MAX_NUMBER_SCORES be used directly without making it an argument?</a:t>
            </a:r>
          </a:p>
          <a:p>
            <a:pPr lvl="2" eaLnBrk="1" hangingPunct="1"/>
            <a:r>
              <a:rPr lang="en-US" altLang="en-US"/>
              <a:t>Using MAX_NUMBER_SCORES as an argument makes it clear that fill_array requires the array's declared size </a:t>
            </a:r>
          </a:p>
          <a:p>
            <a:pPr lvl="2" eaLnBrk="1" hangingPunct="1"/>
            <a:r>
              <a:rPr lang="en-US" altLang="en-US"/>
              <a:t>This makes fill_array easier to be used in other programs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B5AC0C08-AA12-4641-915C-498CD59CFB8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Searching Arrays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A sequential search is one way to search</a:t>
            </a:r>
            <a:br>
              <a:rPr lang="en-US" altLang="en-US"/>
            </a:br>
            <a:r>
              <a:rPr lang="en-US" altLang="en-US"/>
              <a:t>an array for a given value</a:t>
            </a:r>
          </a:p>
          <a:p>
            <a:pPr lvl="1" eaLnBrk="1" hangingPunct="1"/>
            <a:r>
              <a:rPr lang="en-US" altLang="en-US"/>
              <a:t>Look at each element from first to last to see if the target value is equal to any of the array elements</a:t>
            </a:r>
          </a:p>
          <a:p>
            <a:pPr lvl="1" eaLnBrk="1" hangingPunct="1"/>
            <a:r>
              <a:rPr lang="en-US" altLang="en-US"/>
              <a:t>The index of the target value can be returned to indicate where the value was found in the array</a:t>
            </a:r>
          </a:p>
          <a:p>
            <a:pPr lvl="1" eaLnBrk="1" hangingPunct="1"/>
            <a:r>
              <a:rPr lang="en-US" altLang="en-US"/>
              <a:t>A value of -1 can be returned if the value was not found</a:t>
            </a: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8DCAEE8-E324-46AB-AEED-3C01B723347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search Function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2743200"/>
          </a:xfrm>
        </p:spPr>
        <p:txBody>
          <a:bodyPr/>
          <a:lstStyle/>
          <a:p>
            <a:pPr eaLnBrk="1" hangingPunct="1"/>
            <a:r>
              <a:rPr lang="en-US" altLang="en-US"/>
              <a:t>The search function of Display 7.10…</a:t>
            </a:r>
          </a:p>
          <a:p>
            <a:pPr lvl="1" eaLnBrk="1" hangingPunct="1"/>
            <a:r>
              <a:rPr lang="en-US" altLang="en-US"/>
              <a:t>Uses a while loop to compare array elements to the target value</a:t>
            </a:r>
          </a:p>
          <a:p>
            <a:pPr lvl="1" eaLnBrk="1" hangingPunct="1"/>
            <a:r>
              <a:rPr lang="en-US" altLang="en-US"/>
              <a:t>Sets a variable of type bool to true if the target </a:t>
            </a:r>
            <a:br>
              <a:rPr lang="en-US" altLang="en-US"/>
            </a:br>
            <a:r>
              <a:rPr lang="en-US" altLang="en-US"/>
              <a:t>value is found, ending the loop</a:t>
            </a:r>
          </a:p>
          <a:p>
            <a:pPr lvl="1" eaLnBrk="1" hangingPunct="1"/>
            <a:r>
              <a:rPr lang="en-US" altLang="en-US"/>
              <a:t>Checks the boolean variable when the loop ends to see if the target value was found</a:t>
            </a:r>
          </a:p>
          <a:p>
            <a:pPr lvl="1" eaLnBrk="1" hangingPunct="1"/>
            <a:r>
              <a:rPr lang="en-US" altLang="en-US"/>
              <a:t>Returns the index of the target value if found, </a:t>
            </a:r>
            <a:br>
              <a:rPr lang="en-US" altLang="en-US"/>
            </a:br>
            <a:r>
              <a:rPr lang="en-US" altLang="en-US"/>
              <a:t>otherwise returns -1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EEFE7227-B870-4577-87DF-D144803EC14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9" name="Picture 4" descr="Searching an Array (part 1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84150"/>
            <a:ext cx="4119562" cy="622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4" name="Rectangle 5"/>
          <p:cNvSpPr>
            <a:spLocks noGrp="1" noChangeArrowheads="1"/>
          </p:cNvSpPr>
          <p:nvPr>
            <p:ph type="title"/>
          </p:nvPr>
        </p:nvSpPr>
        <p:spPr>
          <a:xfrm>
            <a:off x="4992688" y="228600"/>
            <a:ext cx="39227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7.10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71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F036524-9D26-47DC-9A8A-6F4CF9D332D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7" name="Picture 4" descr="Searching an Array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20650"/>
            <a:ext cx="3748087" cy="635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2" name="Rectangle 5"/>
          <p:cNvSpPr>
            <a:spLocks noGrp="1" noChangeArrowheads="1"/>
          </p:cNvSpPr>
          <p:nvPr>
            <p:ph type="title"/>
          </p:nvPr>
        </p:nvSpPr>
        <p:spPr>
          <a:xfrm>
            <a:off x="4992688" y="228600"/>
            <a:ext cx="39227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7.10  (2/2)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92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3B1F8ABF-9DC5-4BDC-AE1E-D0A2DA23C3E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Sorting an Array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Sorting a list of values is very common task</a:t>
            </a:r>
          </a:p>
          <a:p>
            <a:pPr lvl="1" eaLnBrk="1" hangingPunct="1"/>
            <a:r>
              <a:rPr lang="en-US" altLang="en-US"/>
              <a:t>Create an alphabetical listing</a:t>
            </a:r>
          </a:p>
          <a:p>
            <a:pPr lvl="1" eaLnBrk="1" hangingPunct="1"/>
            <a:r>
              <a:rPr lang="en-US" altLang="en-US"/>
              <a:t>Create a list of values in ascending order</a:t>
            </a:r>
          </a:p>
          <a:p>
            <a:pPr lvl="1" eaLnBrk="1" hangingPunct="1"/>
            <a:r>
              <a:rPr lang="en-US" altLang="en-US"/>
              <a:t>Create a list of values in descending order</a:t>
            </a:r>
          </a:p>
          <a:p>
            <a:pPr eaLnBrk="1" hangingPunct="1"/>
            <a:r>
              <a:rPr lang="en-US" altLang="en-US"/>
              <a:t>Many sorting algorithms exist</a:t>
            </a:r>
          </a:p>
          <a:p>
            <a:pPr lvl="1" eaLnBrk="1" hangingPunct="1"/>
            <a:r>
              <a:rPr lang="en-US" altLang="en-US"/>
              <a:t>Some are very efficient</a:t>
            </a:r>
          </a:p>
          <a:p>
            <a:pPr lvl="1" eaLnBrk="1" hangingPunct="1"/>
            <a:r>
              <a:rPr lang="en-US" altLang="en-US"/>
              <a:t>Some are easier to understand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DE69D665-7E15-468E-BF22-C954156F29C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The Selection Sort Algorithm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 sz="2400"/>
              <a:t>When the sort is complete, the elements of the </a:t>
            </a:r>
            <a:br>
              <a:rPr lang="en-US" altLang="en-US" sz="2400"/>
            </a:br>
            <a:r>
              <a:rPr lang="en-US" altLang="en-US" sz="2400"/>
              <a:t>array are ordered such that 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a[0] &lt; a[1] &lt; … &lt; a [ number_used -1]</a:t>
            </a:r>
          </a:p>
          <a:p>
            <a:pPr lvl="1" eaLnBrk="1" hangingPunct="1"/>
            <a:r>
              <a:rPr lang="en-US" altLang="en-US" sz="2400"/>
              <a:t>This leads to an outline of an algorithm:</a:t>
            </a:r>
            <a:br>
              <a:rPr lang="en-US" altLang="en-US" sz="2400"/>
            </a:br>
            <a:r>
              <a:rPr lang="en-US" altLang="en-US" sz="2400"/>
              <a:t>   for (int index = 0; index &lt; number_used; index++)</a:t>
            </a:r>
            <a:br>
              <a:rPr lang="en-US" altLang="en-US" sz="2400"/>
            </a:br>
            <a:r>
              <a:rPr lang="en-US" altLang="en-US" sz="2400"/>
              <a:t>         place the indexth smallest element in a[index]</a:t>
            </a: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E4CC9B4C-F7FF-47C6-8008-CC90F8794E2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Variable Types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/>
              <a:t>An array can have indexed variables of any type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All indexed variables in an array are of the</a:t>
            </a:r>
            <a:br>
              <a:rPr lang="en-US" altLang="en-US"/>
            </a:br>
            <a:r>
              <a:rPr lang="en-US" altLang="en-US"/>
              <a:t>same type</a:t>
            </a:r>
          </a:p>
          <a:p>
            <a:pPr lvl="1" eaLnBrk="1" hangingPunct="1"/>
            <a:r>
              <a:rPr lang="en-US" altLang="en-US"/>
              <a:t>This is the base type of the array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An indexed variable can be used anywhere an </a:t>
            </a:r>
            <a:br>
              <a:rPr lang="en-US" altLang="en-US"/>
            </a:br>
            <a:r>
              <a:rPr lang="en-US" altLang="en-US"/>
              <a:t>ordinary variable of the base type is used</a:t>
            </a:r>
          </a:p>
          <a:p>
            <a:pPr eaLnBrk="1" hangingPunct="1"/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D2BC19F-7702-4A10-B7A4-703D4453C50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 Sort Algorithm Development</a:t>
            </a:r>
          </a:p>
        </p:txBody>
      </p:sp>
      <p:sp>
        <p:nvSpPr>
          <p:cNvPr id="125955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r>
              <a:rPr lang="en-US" altLang="en-US"/>
              <a:t>One array is sufficient to do our sorting</a:t>
            </a:r>
          </a:p>
          <a:p>
            <a:pPr lvl="1" eaLnBrk="1" hangingPunct="1"/>
            <a:r>
              <a:rPr lang="en-US" altLang="en-US"/>
              <a:t>Search for the smallest value in the array</a:t>
            </a:r>
          </a:p>
          <a:p>
            <a:pPr lvl="1" eaLnBrk="1" hangingPunct="1"/>
            <a:r>
              <a:rPr lang="en-US" altLang="en-US"/>
              <a:t>Place this value in a[0], and place the value that was in a[0] in the location where the smallest was found</a:t>
            </a:r>
          </a:p>
          <a:p>
            <a:pPr lvl="1" eaLnBrk="1" hangingPunct="1"/>
            <a:r>
              <a:rPr lang="en-US" altLang="en-US"/>
              <a:t>Starting at a[1], find the smallest remaining value swap it with the value currently in a[1]</a:t>
            </a:r>
          </a:p>
          <a:p>
            <a:pPr lvl="1" eaLnBrk="1" hangingPunct="1"/>
            <a:r>
              <a:rPr lang="en-US" altLang="en-US"/>
              <a:t>Starting at a[2], continue the process until the array is sorted</a:t>
            </a: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EA9BA942-E2D8-4B7A-8A49-ABAB6FBD4E2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7.11</a:t>
            </a:r>
          </a:p>
        </p:txBody>
      </p:sp>
      <p:pic>
        <p:nvPicPr>
          <p:cNvPr id="181254" name="Picture 4" descr="Selection Sor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38288"/>
            <a:ext cx="569595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30EFDE1-22FE-4900-A342-829D9BC88CC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03" name="Picture 7" descr="Sorting an Array (part 1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80975"/>
            <a:ext cx="4987925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298" name="Rectangle 5"/>
          <p:cNvSpPr>
            <a:spLocks noGrp="1" noChangeArrowheads="1"/>
          </p:cNvSpPr>
          <p:nvPr>
            <p:ph type="title"/>
          </p:nvPr>
        </p:nvSpPr>
        <p:spPr>
          <a:xfrm>
            <a:off x="5286375" y="228600"/>
            <a:ext cx="3781425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7.12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32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C6D7DFC6-7E12-4D5D-AF6A-3041CBA3AA4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51" name="Picture 7" descr="Sorting an Array (part 2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493713"/>
            <a:ext cx="4951413" cy="605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6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7.12 (2/2)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53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DEC41C5-3808-46B4-BE5A-5AEA6F52EB8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 Bubble Sort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94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There are many sorting algorithms, another simple one is Bubble Sort</a:t>
            </a:r>
          </a:p>
          <a:p>
            <a:pPr eaLnBrk="1" hangingPunct="1">
              <a:defRPr/>
            </a:pPr>
            <a:r>
              <a:rPr lang="en-US" dirty="0"/>
              <a:t>Idea is to bubble the largest value toward the end of the array by swapping consecutive elements</a:t>
            </a:r>
          </a:p>
          <a:p>
            <a:pPr eaLnBrk="1" hangingPunct="1">
              <a:defRPr/>
            </a:pPr>
            <a:r>
              <a:rPr lang="en-US" dirty="0"/>
              <a:t>Initial array: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			3, 10, 9, 2, 5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Compare 3 and 10; no swap since 10 is greater than 3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28005" name="Isosceles Triangle 1" descr="Triangle 1"/>
          <p:cNvSpPr>
            <a:spLocks noChangeArrowheads="1"/>
          </p:cNvSpPr>
          <p:nvPr/>
        </p:nvSpPr>
        <p:spPr bwMode="auto">
          <a:xfrm>
            <a:off x="3276600" y="4619625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8006" name="Isosceles Triangle 7" descr="Triangle 2"/>
          <p:cNvSpPr>
            <a:spLocks noChangeArrowheads="1"/>
          </p:cNvSpPr>
          <p:nvPr/>
        </p:nvSpPr>
        <p:spPr bwMode="auto">
          <a:xfrm>
            <a:off x="3808413" y="4597400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D4649C72-CE81-4F28-8012-547947D57DE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 Example: Bubble Sort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idx="1"/>
          </p:nvPr>
        </p:nvSpPr>
        <p:spPr>
          <a:xfrm>
            <a:off x="544513" y="1676400"/>
            <a:ext cx="8599487" cy="3584575"/>
          </a:xfrm>
        </p:spPr>
        <p:txBody>
          <a:bodyPr/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			3, 10, 9, 2, 5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Compare 10 and 9; swap since 10 is larger than 9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			3, 9, 10, 2, 5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Compare 10 and 2; swap since 10 is larger than 2</a:t>
            </a:r>
          </a:p>
          <a:p>
            <a:pPr marL="0" lvl="1" indent="0" eaLnBrk="1" hangingPunct="1">
              <a:buClr>
                <a:srgbClr val="05310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dirty="0"/>
              <a:t>			3, 9, 2, 10, 5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Compare 10 and 5; swap since 10 is larger than 5</a:t>
            </a:r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30053" name="Isosceles Triangle 1" descr="Triangle 1"/>
          <p:cNvSpPr>
            <a:spLocks noChangeArrowheads="1"/>
          </p:cNvSpPr>
          <p:nvPr/>
        </p:nvSpPr>
        <p:spPr bwMode="auto">
          <a:xfrm>
            <a:off x="3810000" y="2232025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054" name="Isosceles Triangle 7" descr="Triangle 2"/>
          <p:cNvSpPr>
            <a:spLocks noChangeArrowheads="1"/>
          </p:cNvSpPr>
          <p:nvPr/>
        </p:nvSpPr>
        <p:spPr bwMode="auto">
          <a:xfrm>
            <a:off x="4341813" y="2209800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055" name="Isosceles Triangle 6" descr="Triangle 3"/>
          <p:cNvSpPr>
            <a:spLocks noChangeArrowheads="1"/>
          </p:cNvSpPr>
          <p:nvPr/>
        </p:nvSpPr>
        <p:spPr bwMode="auto">
          <a:xfrm>
            <a:off x="4154488" y="3756025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056" name="Isosceles Triangle 8" descr="Triangle 4"/>
          <p:cNvSpPr>
            <a:spLocks noChangeArrowheads="1"/>
          </p:cNvSpPr>
          <p:nvPr/>
        </p:nvSpPr>
        <p:spPr bwMode="auto">
          <a:xfrm>
            <a:off x="4686300" y="3733800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057" name="Isosceles Triangle 11" descr="Triangle 5"/>
          <p:cNvSpPr>
            <a:spLocks noChangeArrowheads="1"/>
          </p:cNvSpPr>
          <p:nvPr/>
        </p:nvSpPr>
        <p:spPr bwMode="auto">
          <a:xfrm>
            <a:off x="4567238" y="5283200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058" name="Isosceles Triangle 12" descr="Triangle 6"/>
          <p:cNvSpPr>
            <a:spLocks noChangeArrowheads="1"/>
          </p:cNvSpPr>
          <p:nvPr/>
        </p:nvSpPr>
        <p:spPr bwMode="auto">
          <a:xfrm>
            <a:off x="5099050" y="5260975"/>
            <a:ext cx="381000" cy="304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BF135421-B06C-4A7B-933C-A2A97F76377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 Example: Bubble Sort 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idx="1"/>
          </p:nvPr>
        </p:nvSpPr>
        <p:spPr>
          <a:xfrm>
            <a:off x="544513" y="1676400"/>
            <a:ext cx="8599487" cy="4572000"/>
          </a:xfrm>
        </p:spPr>
        <p:txBody>
          <a:bodyPr/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			3, 9, 2, 5, 10</a:t>
            </a:r>
          </a:p>
          <a:p>
            <a:pPr eaLnBrk="1" hangingPunct="1">
              <a:defRPr/>
            </a:pPr>
            <a:r>
              <a:rPr lang="en-US" dirty="0"/>
              <a:t>We have now “bubbled” the largest value, 10, to the right of the array</a:t>
            </a:r>
          </a:p>
          <a:p>
            <a:pPr eaLnBrk="1" hangingPunct="1">
              <a:defRPr/>
            </a:pPr>
            <a:r>
              <a:rPr lang="en-US" dirty="0"/>
              <a:t>The algorithm now repeats the process but stops at the position to the left of 10</a:t>
            </a:r>
          </a:p>
          <a:p>
            <a:pPr marL="0" lvl="1" indent="0" eaLnBrk="1" hangingPunct="1">
              <a:buClr>
                <a:srgbClr val="05310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dirty="0"/>
              <a:t>			3, 9, 2, 5, 10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Implementation requires nested loops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cxnSp>
        <p:nvCxnSpPr>
          <p:cNvPr id="132101" name="Straight Arrow Connector 5" descr="Arrow up"/>
          <p:cNvCxnSpPr>
            <a:cxnSpLocks noChangeShapeType="1"/>
          </p:cNvCxnSpPr>
          <p:nvPr/>
        </p:nvCxnSpPr>
        <p:spPr bwMode="auto">
          <a:xfrm flipV="1">
            <a:off x="4648200" y="45720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2102" name="TextBox 9"/>
          <p:cNvSpPr txBox="1">
            <a:spLocks noChangeArrowheads="1"/>
          </p:cNvSpPr>
          <p:nvPr/>
        </p:nvSpPr>
        <p:spPr bwMode="auto">
          <a:xfrm>
            <a:off x="2057400" y="4905375"/>
            <a:ext cx="6281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Bubble largest value between index 0-3 here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467CECA2-2023-43FD-91BE-62D1EFB7828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4" descr="Display 7.13 Sample dialog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785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6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0" y="228600"/>
            <a:ext cx="2971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7.13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73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A945C398-ED8F-49E5-9996-63F837E6DEB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7.3 Conclusion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Write a program that will read up to 10 letters into an array and write the letters back to the screen in the reverse order?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abcd should be output as dcba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Use a period as a sentinel value to mark the end of input</a:t>
            </a: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4C4E37B1-B436-42B3-9C95-54EF8A27B55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7.4</a:t>
            </a:r>
          </a:p>
        </p:txBody>
      </p:sp>
      <p:sp>
        <p:nvSpPr>
          <p:cNvPr id="64516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Multidimensional Arrays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[ ] With Arrays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127375"/>
          </a:xfrm>
        </p:spPr>
        <p:txBody>
          <a:bodyPr/>
          <a:lstStyle/>
          <a:p>
            <a:pPr eaLnBrk="1" hangingPunct="1"/>
            <a:r>
              <a:rPr lang="en-US" altLang="en-US"/>
              <a:t>In an array declaration, [ ]'s enclose the size</a:t>
            </a:r>
            <a:br>
              <a:rPr lang="en-US" altLang="en-US"/>
            </a:br>
            <a:r>
              <a:rPr lang="en-US" altLang="en-US"/>
              <a:t>of the array such as this array of 5 integers:               </a:t>
            </a:r>
            <a:br>
              <a:rPr lang="en-US" altLang="en-US"/>
            </a:br>
            <a:r>
              <a:rPr lang="en-US" altLang="en-US"/>
              <a:t>			int score [5];</a:t>
            </a:r>
          </a:p>
          <a:p>
            <a:pPr eaLnBrk="1" hangingPunct="1"/>
            <a:r>
              <a:rPr lang="en-US" altLang="en-US"/>
              <a:t>When referring to one of the indexed variables,</a:t>
            </a:r>
            <a:br>
              <a:rPr lang="en-US" altLang="en-US"/>
            </a:br>
            <a:r>
              <a:rPr lang="en-US" altLang="en-US"/>
              <a:t>the [ ]'s enclose a number identifying one of </a:t>
            </a:r>
            <a:br>
              <a:rPr lang="en-US" altLang="en-US"/>
            </a:br>
            <a:r>
              <a:rPr lang="en-US" altLang="en-US"/>
              <a:t>the indexed variables</a:t>
            </a:r>
          </a:p>
          <a:p>
            <a:pPr lvl="1" eaLnBrk="1" hangingPunct="1"/>
            <a:r>
              <a:rPr lang="en-US" altLang="en-US"/>
              <a:t>score[3] is one of the indexed variables</a:t>
            </a:r>
          </a:p>
          <a:p>
            <a:pPr lvl="1" eaLnBrk="1" hangingPunct="1"/>
            <a:r>
              <a:rPr lang="en-US" altLang="en-US"/>
              <a:t>The value in the [ ]'s can be any expression that evaluates to one of the integers                 0 to (size -1)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78E47D42-E4D0-4122-9B3C-F88395F209B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Multi-Dimensional Arrays</a:t>
            </a:r>
          </a:p>
        </p:txBody>
      </p:sp>
      <p:sp>
        <p:nvSpPr>
          <p:cNvPr id="138243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C++ allows arrays with multiple index values</a:t>
            </a:r>
          </a:p>
          <a:p>
            <a:pPr lvl="1" eaLnBrk="1" hangingPunct="1"/>
            <a:r>
              <a:rPr lang="en-US" altLang="en-US"/>
              <a:t>char page [30] [100];</a:t>
            </a:r>
            <a:br>
              <a:rPr lang="en-US" altLang="en-US"/>
            </a:br>
            <a:r>
              <a:rPr lang="en-US" altLang="en-US"/>
              <a:t>declares an array of characters named page</a:t>
            </a:r>
          </a:p>
          <a:p>
            <a:pPr lvl="2" eaLnBrk="1" hangingPunct="1"/>
            <a:r>
              <a:rPr lang="en-US" altLang="en-US"/>
              <a:t>page has two index values:</a:t>
            </a:r>
            <a:br>
              <a:rPr lang="en-US" altLang="en-US"/>
            </a:br>
            <a:r>
              <a:rPr lang="en-US" altLang="en-US"/>
              <a:t>        The first ranges from 0 to 29</a:t>
            </a:r>
            <a:br>
              <a:rPr lang="en-US" altLang="en-US"/>
            </a:br>
            <a:r>
              <a:rPr lang="en-US" altLang="en-US"/>
              <a:t>	The second ranges from 0 to 99</a:t>
            </a:r>
          </a:p>
          <a:p>
            <a:pPr lvl="1" eaLnBrk="1" hangingPunct="1"/>
            <a:r>
              <a:rPr lang="en-US" altLang="en-US"/>
              <a:t>Each index  in enclosed in its own brackets</a:t>
            </a:r>
          </a:p>
          <a:p>
            <a:pPr lvl="1" eaLnBrk="1" hangingPunct="1"/>
            <a:r>
              <a:rPr lang="en-US" altLang="en-US"/>
              <a:t>Page can be visualized as an array of </a:t>
            </a:r>
            <a:br>
              <a:rPr lang="en-US" altLang="en-US"/>
            </a:br>
            <a:r>
              <a:rPr lang="en-US" altLang="en-US"/>
              <a:t>30 rows and 100 columns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F17C6B5F-8912-40E2-A762-621A935F55F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Index Values of page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/>
              <a:t>The indexed variables for array page are</a:t>
            </a:r>
            <a:br>
              <a:rPr lang="en-US" altLang="en-US"/>
            </a:br>
            <a:r>
              <a:rPr lang="en-US" altLang="en-US"/>
              <a:t>page[0][0], page[0][1], …, page[0][99]</a:t>
            </a:r>
            <a:br>
              <a:rPr lang="en-US" altLang="en-US"/>
            </a:br>
            <a:r>
              <a:rPr lang="en-US" altLang="en-US"/>
              <a:t>page[1][0], page[1][1], …, page[1][99]</a:t>
            </a:r>
          </a:p>
          <a:p>
            <a:pPr eaLnBrk="1" hangingPunct="1"/>
            <a:r>
              <a:rPr lang="en-US" altLang="en-US"/>
              <a:t>	…</a:t>
            </a:r>
            <a:br>
              <a:rPr lang="en-US" altLang="en-US"/>
            </a:br>
            <a:r>
              <a:rPr lang="en-US" altLang="en-US"/>
              <a:t>page[29][0], page[29][1], … , page[29][99]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page is actually an array of size 30</a:t>
            </a:r>
          </a:p>
          <a:p>
            <a:pPr lvl="1" eaLnBrk="1" hangingPunct="1"/>
            <a:r>
              <a:rPr lang="en-US" altLang="en-US"/>
              <a:t>page's base type is an array of 100 characters</a:t>
            </a: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39C5B5CC-B02C-41BC-BC67-09D2A6A4A5B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Multidimensional Array Parameters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/>
              <a:t>Recall that the size of an array is not needed</a:t>
            </a:r>
            <a:br>
              <a:rPr lang="en-US" altLang="en-US"/>
            </a:br>
            <a:r>
              <a:rPr lang="en-US" altLang="en-US"/>
              <a:t>when declaring a formal parameter:</a:t>
            </a:r>
            <a:br>
              <a:rPr lang="en-US" altLang="en-US"/>
            </a:br>
            <a:r>
              <a:rPr lang="en-US" altLang="en-US"/>
              <a:t>  void display_line(const char a[ ], int size);  </a:t>
            </a:r>
          </a:p>
          <a:p>
            <a:pPr eaLnBrk="1" hangingPunct="1"/>
            <a:r>
              <a:rPr lang="en-US" altLang="en-US"/>
              <a:t>The base type of a multi-dimensional array must</a:t>
            </a:r>
            <a:br>
              <a:rPr lang="en-US" altLang="en-US"/>
            </a:br>
            <a:r>
              <a:rPr lang="en-US" altLang="en-US"/>
              <a:t>be completely specified in the parameter </a:t>
            </a:r>
            <a:br>
              <a:rPr lang="en-US" altLang="en-US"/>
            </a:br>
            <a:r>
              <a:rPr lang="en-US" altLang="en-US"/>
              <a:t>declaration</a:t>
            </a:r>
          </a:p>
          <a:p>
            <a:pPr lvl="1" eaLnBrk="1" hangingPunct="1"/>
            <a:r>
              <a:rPr lang="en-US" altLang="en-US"/>
              <a:t>void display_page(const char page[ ] [100], </a:t>
            </a:r>
            <a:br>
              <a:rPr lang="en-US" altLang="en-US"/>
            </a:br>
            <a:r>
              <a:rPr lang="en-US" altLang="en-US"/>
              <a:t>                                int size_dimension_1);</a:t>
            </a: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911B2B5F-380E-498A-99E2-F04BAED4DDA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Grading Program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2971800"/>
          </a:xfrm>
        </p:spPr>
        <p:txBody>
          <a:bodyPr/>
          <a:lstStyle/>
          <a:p>
            <a:pPr eaLnBrk="1" hangingPunct="1"/>
            <a:r>
              <a:rPr lang="en-US" altLang="en-US"/>
              <a:t>Grade records for a class can be stored in a </a:t>
            </a:r>
            <a:br>
              <a:rPr lang="en-US" altLang="en-US"/>
            </a:br>
            <a:r>
              <a:rPr lang="en-US" altLang="en-US"/>
              <a:t>two-dimensional array</a:t>
            </a:r>
          </a:p>
          <a:p>
            <a:pPr lvl="1" eaLnBrk="1" hangingPunct="1"/>
            <a:r>
              <a:rPr lang="en-US" altLang="en-US"/>
              <a:t>For a class with 4 students and 3 quizzes the array could be declared as</a:t>
            </a:r>
            <a:br>
              <a:rPr lang="en-US" altLang="en-US"/>
            </a:br>
            <a:r>
              <a:rPr lang="en-US" altLang="en-US"/>
              <a:t> 			</a:t>
            </a:r>
            <a:br>
              <a:rPr lang="en-US" altLang="en-US"/>
            </a:br>
            <a:r>
              <a:rPr lang="en-US" altLang="en-US"/>
              <a:t>			int grade[4][3];</a:t>
            </a:r>
          </a:p>
          <a:p>
            <a:pPr lvl="2" eaLnBrk="1" hangingPunct="1"/>
            <a:r>
              <a:rPr lang="en-US" altLang="en-US"/>
              <a:t>The first array index  refers to the number of a student</a:t>
            </a:r>
          </a:p>
          <a:p>
            <a:pPr lvl="2" eaLnBrk="1" hangingPunct="1"/>
            <a:r>
              <a:rPr lang="en-US" altLang="en-US"/>
              <a:t>The second array index refers to a quiz number</a:t>
            </a:r>
          </a:p>
          <a:p>
            <a:pPr eaLnBrk="1" hangingPunct="1"/>
            <a:r>
              <a:rPr lang="en-US" altLang="en-US"/>
              <a:t>Since student and quiz numbers start with one, </a:t>
            </a:r>
            <a:br>
              <a:rPr lang="en-US" altLang="en-US"/>
            </a:br>
            <a:r>
              <a:rPr lang="en-US" altLang="en-US"/>
              <a:t>we subtract one to obtain the correct index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8275FDAA-DEDB-489B-A245-50132C28434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Grading Program:</a:t>
            </a:r>
            <a:br>
              <a:rPr lang="en-US" altLang="en-US"/>
            </a:br>
            <a:r>
              <a:rPr lang="en-US" altLang="en-US"/>
              <a:t>average scores</a:t>
            </a:r>
          </a:p>
        </p:txBody>
      </p:sp>
      <p:sp>
        <p:nvSpPr>
          <p:cNvPr id="146435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08287"/>
          </a:xfrm>
        </p:spPr>
        <p:txBody>
          <a:bodyPr/>
          <a:lstStyle/>
          <a:p>
            <a:pPr eaLnBrk="1" hangingPunct="1"/>
            <a:r>
              <a:rPr lang="en-US" altLang="en-US"/>
              <a:t>The grading program uses one-dimensional </a:t>
            </a:r>
            <a:br>
              <a:rPr lang="en-US" altLang="en-US"/>
            </a:br>
            <a:r>
              <a:rPr lang="en-US" altLang="en-US"/>
              <a:t>arrays to store…</a:t>
            </a:r>
          </a:p>
          <a:p>
            <a:pPr lvl="1" eaLnBrk="1" hangingPunct="1"/>
            <a:r>
              <a:rPr lang="en-US" altLang="en-US"/>
              <a:t>Each student's average score</a:t>
            </a:r>
          </a:p>
          <a:p>
            <a:pPr lvl="1" eaLnBrk="1" hangingPunct="1"/>
            <a:r>
              <a:rPr lang="en-US" altLang="en-US"/>
              <a:t>Each quiz's average score</a:t>
            </a:r>
          </a:p>
          <a:p>
            <a:pPr eaLnBrk="1" hangingPunct="1"/>
            <a:r>
              <a:rPr lang="en-US" altLang="en-US"/>
              <a:t>The functions that calculate these averages</a:t>
            </a:r>
            <a:br>
              <a:rPr lang="en-US" altLang="en-US"/>
            </a:br>
            <a:r>
              <a:rPr lang="en-US" altLang="en-US"/>
              <a:t>use global constants for the size of the arrays</a:t>
            </a:r>
          </a:p>
          <a:p>
            <a:pPr lvl="1" eaLnBrk="1" hangingPunct="1"/>
            <a:r>
              <a:rPr lang="en-US" altLang="en-US"/>
              <a:t>This was done because                                     the functions seem to be </a:t>
            </a:r>
            <a:br>
              <a:rPr lang="en-US" altLang="en-US"/>
            </a:br>
            <a:r>
              <a:rPr lang="en-US" altLang="en-US"/>
              <a:t>particular to this program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723EAA63-E714-4FEC-B6FB-5B63EAAA599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6" name="Picture 5" descr="Two-Dimensional Array (part 1 of 3)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5195888" cy="57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6"/>
          <p:cNvSpPr>
            <a:spLocks noGrp="1" noChangeArrowheads="1"/>
          </p:cNvSpPr>
          <p:nvPr>
            <p:ph type="title"/>
          </p:nvPr>
        </p:nvSpPr>
        <p:spPr>
          <a:xfrm>
            <a:off x="5260975" y="228600"/>
            <a:ext cx="3806825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7.14 (1/3)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94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0ED5F877-B8B5-41A4-BB78-046B29C67C0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70" name="Picture 5" descr="Two-Dimensional Array (part 2 of 3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60400"/>
            <a:ext cx="562927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6" name="Rectangle 6"/>
          <p:cNvSpPr>
            <a:spLocks noGrp="1" noChangeArrowheads="1"/>
          </p:cNvSpPr>
          <p:nvPr>
            <p:ph type="title"/>
          </p:nvPr>
        </p:nvSpPr>
        <p:spPr>
          <a:xfrm>
            <a:off x="5183188" y="228600"/>
            <a:ext cx="38846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7.14 (2/3)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04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0A0A8EA8-22BA-49B0-ADA5-B1CD1D7A289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4" name="Picture 5" descr="Two-Dimensional Array (part 3 of 3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33363"/>
            <a:ext cx="4856162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0" name="Rectangle 6"/>
          <p:cNvSpPr>
            <a:spLocks noGrp="1" noChangeArrowheads="1"/>
          </p:cNvSpPr>
          <p:nvPr>
            <p:ph type="title"/>
          </p:nvPr>
        </p:nvSpPr>
        <p:spPr>
          <a:xfrm>
            <a:off x="5105400" y="228600"/>
            <a:ext cx="3973513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7.14  (3/3)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14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51C6810-F9ED-48BA-B4F2-15BDE006268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 7.15</a:t>
            </a:r>
          </a:p>
        </p:txBody>
      </p:sp>
      <p:pic>
        <p:nvPicPr>
          <p:cNvPr id="192518" name="Picture 4" descr="The Two-Dimensional Array Guid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749425"/>
            <a:ext cx="6797675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1CC99BB6-6AC3-409E-8736-C997E893D4F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7.16</a:t>
            </a:r>
          </a:p>
        </p:txBody>
      </p:sp>
      <p:pic>
        <p:nvPicPr>
          <p:cNvPr id="194565" name="Picture 5" descr="The Two-Dimensional Array Grade (another view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1600200"/>
            <a:ext cx="523875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7- </a:t>
            </a:r>
            <a:fld id="{241F19BA-56DB-450B-9793-2828B2C7938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</TotalTime>
  <Words>1731</Words>
  <Application>Microsoft Office PowerPoint</Application>
  <PresentationFormat>Letter Paper (8.5x11 in)</PresentationFormat>
  <Paragraphs>564</Paragraphs>
  <Slides>101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Calibri Light</vt:lpstr>
      <vt:lpstr>Tahoma</vt:lpstr>
      <vt:lpstr>Wingdings</vt:lpstr>
      <vt:lpstr>2_Blends</vt:lpstr>
      <vt:lpstr>Office Theme</vt:lpstr>
      <vt:lpstr>Problem Solving with C++ by Walter Savitch</vt:lpstr>
      <vt:lpstr>Chapter     7</vt:lpstr>
      <vt:lpstr>Overview</vt:lpstr>
      <vt:lpstr>7.1</vt:lpstr>
      <vt:lpstr>Introduction to Arrays</vt:lpstr>
      <vt:lpstr>Declaring an Array</vt:lpstr>
      <vt:lpstr>The Array Variables</vt:lpstr>
      <vt:lpstr>Array Variable Types</vt:lpstr>
      <vt:lpstr>Using [ ] With Arrays</vt:lpstr>
      <vt:lpstr>Indexed Variable Assignment</vt:lpstr>
      <vt:lpstr>Loops And Arrays</vt:lpstr>
      <vt:lpstr>Display 7.1  </vt:lpstr>
      <vt:lpstr>Constants and Arrays</vt:lpstr>
      <vt:lpstr>Variables and Declarations</vt:lpstr>
      <vt:lpstr>Array Declaration Syntax</vt:lpstr>
      <vt:lpstr>Computer Memory</vt:lpstr>
      <vt:lpstr>Arrays and Memory</vt:lpstr>
      <vt:lpstr>Display 7.2</vt:lpstr>
      <vt:lpstr>Array Index Out of Range</vt:lpstr>
      <vt:lpstr>Out of Range Problems</vt:lpstr>
      <vt:lpstr>Initializing Arrays</vt:lpstr>
      <vt:lpstr>Default Values</vt:lpstr>
      <vt:lpstr>Un-initialized Arrays</vt:lpstr>
      <vt:lpstr>Range-Based For Loops</vt:lpstr>
      <vt:lpstr>Range-Based For Loop Example</vt:lpstr>
      <vt:lpstr>Section 7.1 Conclusion</vt:lpstr>
      <vt:lpstr>7.2</vt:lpstr>
      <vt:lpstr>Arrays in Functions</vt:lpstr>
      <vt:lpstr>Display 7.3 </vt:lpstr>
      <vt:lpstr>Arrays as Function Arguments</vt:lpstr>
      <vt:lpstr>Array Parameter Declaration</vt:lpstr>
      <vt:lpstr>Function Calls With Arrays</vt:lpstr>
      <vt:lpstr>Display 7.4</vt:lpstr>
      <vt:lpstr>Function Call Details</vt:lpstr>
      <vt:lpstr>Array Formal Parameters</vt:lpstr>
      <vt:lpstr>Array Argument Details</vt:lpstr>
      <vt:lpstr>Array Parameter Considerations</vt:lpstr>
      <vt:lpstr>const Modifier</vt:lpstr>
      <vt:lpstr>Using const With Arrays</vt:lpstr>
      <vt:lpstr>Function Calls and const</vt:lpstr>
      <vt:lpstr>const Parameters Example</vt:lpstr>
      <vt:lpstr>Returning An Array</vt:lpstr>
      <vt:lpstr>Case Study: Production Graph</vt:lpstr>
      <vt:lpstr>Analysis of The Problem</vt:lpstr>
      <vt:lpstr>Production Graph Sub-Tasks</vt:lpstr>
      <vt:lpstr>More Analysis Details</vt:lpstr>
      <vt:lpstr>Display 7.5 </vt:lpstr>
      <vt:lpstr>Algorithm Design: input_data</vt:lpstr>
      <vt:lpstr>Coding input_data</vt:lpstr>
      <vt:lpstr>Testing input_data</vt:lpstr>
      <vt:lpstr>Display 7.6 (1/3) </vt:lpstr>
      <vt:lpstr>Display 7.6 (2/3) </vt:lpstr>
      <vt:lpstr>Display 7.6 (3/3) </vt:lpstr>
      <vt:lpstr>Test Data for input_data</vt:lpstr>
      <vt:lpstr>Algorithm for scale</vt:lpstr>
      <vt:lpstr>Coding scale</vt:lpstr>
      <vt:lpstr>Function floor</vt:lpstr>
      <vt:lpstr>Testing scale</vt:lpstr>
      <vt:lpstr>Display 7.7 (1/2) </vt:lpstr>
      <vt:lpstr>Display 7.7 (2/2)</vt:lpstr>
      <vt:lpstr>Function graph</vt:lpstr>
      <vt:lpstr>Display 7.8  (1/4)</vt:lpstr>
      <vt:lpstr>Display 7.8 (2/4) </vt:lpstr>
      <vt:lpstr>Display 7.8 (3/4) </vt:lpstr>
      <vt:lpstr>Display 7.8  (4/4)</vt:lpstr>
      <vt:lpstr>Section 7.2 Conclusion</vt:lpstr>
      <vt:lpstr>7.3</vt:lpstr>
      <vt:lpstr>Programming With Arrays</vt:lpstr>
      <vt:lpstr>Partially Filled Arrays</vt:lpstr>
      <vt:lpstr>Display 7.9 (1/3) </vt:lpstr>
      <vt:lpstr>Display 7.9  (2/3) </vt:lpstr>
      <vt:lpstr>Display 7.9 (3/3)</vt:lpstr>
      <vt:lpstr>Constants as Arguments</vt:lpstr>
      <vt:lpstr>Searching Arrays</vt:lpstr>
      <vt:lpstr>The search Function</vt:lpstr>
      <vt:lpstr>Display 7.10  (1/2) </vt:lpstr>
      <vt:lpstr>Display 7.10  (2/2) </vt:lpstr>
      <vt:lpstr>Program Example: Sorting an Array</vt:lpstr>
      <vt:lpstr>Program Example: The Selection Sort Algorithm</vt:lpstr>
      <vt:lpstr>Program Example:  Sort Algorithm Development</vt:lpstr>
      <vt:lpstr>Display 7.11</vt:lpstr>
      <vt:lpstr>Display 7.12 (1/2) </vt:lpstr>
      <vt:lpstr>Display 7.12 (2/2) </vt:lpstr>
      <vt:lpstr>Program Example:  Bubble Sort</vt:lpstr>
      <vt:lpstr>Program Example: Bubble Sort</vt:lpstr>
      <vt:lpstr>Program Example: Bubble Sort </vt:lpstr>
      <vt:lpstr>Display 7.13  </vt:lpstr>
      <vt:lpstr>Section 7.3 Conclusion</vt:lpstr>
      <vt:lpstr>7.4</vt:lpstr>
      <vt:lpstr>Multi-Dimensional Arrays</vt:lpstr>
      <vt:lpstr>Index Values of page</vt:lpstr>
      <vt:lpstr>Multidimensional Array Parameters</vt:lpstr>
      <vt:lpstr>Program Example: Grading Program</vt:lpstr>
      <vt:lpstr>Grading Program: average scores</vt:lpstr>
      <vt:lpstr>Display 7.14 (1/3) </vt:lpstr>
      <vt:lpstr>Display 7.14 (2/3) </vt:lpstr>
      <vt:lpstr>Display 7.14  (3/3) </vt:lpstr>
      <vt:lpstr>Display 7.15</vt:lpstr>
      <vt:lpstr>Display 7.16</vt:lpstr>
      <vt:lpstr>Section 7.5 Conclusion</vt:lpstr>
      <vt:lpstr>Chapter 7 - End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Michael Mena</cp:lastModifiedBy>
  <cp:revision>250</cp:revision>
  <cp:lastPrinted>2001-11-04T00:51:13Z</cp:lastPrinted>
  <dcterms:created xsi:type="dcterms:W3CDTF">2005-02-25T19:46:41Z</dcterms:created>
  <dcterms:modified xsi:type="dcterms:W3CDTF">2019-06-26T16:22:23Z</dcterms:modified>
</cp:coreProperties>
</file>