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1" r:id="rId2"/>
  </p:sldMasterIdLst>
  <p:notesMasterIdLst>
    <p:notesMasterId r:id="rId52"/>
  </p:notesMasterIdLst>
  <p:handoutMasterIdLst>
    <p:handoutMasterId r:id="rId53"/>
  </p:handoutMasterIdLst>
  <p:sldIdLst>
    <p:sldId id="385" r:id="rId3"/>
    <p:sldId id="300" r:id="rId4"/>
    <p:sldId id="382" r:id="rId5"/>
    <p:sldId id="383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67" r:id="rId16"/>
    <p:sldId id="311" r:id="rId17"/>
    <p:sldId id="312" r:id="rId18"/>
    <p:sldId id="368" r:id="rId19"/>
    <p:sldId id="369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84" r:id="rId32"/>
    <p:sldId id="324" r:id="rId33"/>
    <p:sldId id="325" r:id="rId34"/>
    <p:sldId id="326" r:id="rId35"/>
    <p:sldId id="370" r:id="rId36"/>
    <p:sldId id="386" r:id="rId37"/>
    <p:sldId id="327" r:id="rId38"/>
    <p:sldId id="328" r:id="rId39"/>
    <p:sldId id="329" r:id="rId40"/>
    <p:sldId id="371" r:id="rId41"/>
    <p:sldId id="372" r:id="rId42"/>
    <p:sldId id="330" r:id="rId43"/>
    <p:sldId id="331" r:id="rId44"/>
    <p:sldId id="332" r:id="rId45"/>
    <p:sldId id="333" r:id="rId46"/>
    <p:sldId id="334" r:id="rId47"/>
    <p:sldId id="373" r:id="rId48"/>
    <p:sldId id="374" r:id="rId49"/>
    <p:sldId id="335" r:id="rId50"/>
    <p:sldId id="366" r:id="rId5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1536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4371" y="1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F46C9B4-BB07-4EF9-B60E-5F31A48A833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391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EFE2BEF-45D4-49F9-A606-9404AAC5C4B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12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01E75F-0F2E-49C8-AB5A-D720280B39D9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7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0ACAF-2505-4AAC-AA95-39B00B9E16E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C10491-7E2D-424F-929D-9645D9317C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9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A0F063-A1AF-42BB-9AC8-DA03CDE885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9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858A35-22A0-4309-A1EC-139A7FF635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0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C2CC5E-C8BB-4B9C-8EBB-D6CC1EF3BA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BF512-4967-4910-B679-AD4767C13BB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54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2BC25D-4940-4E9A-A0F3-8ADBAD1999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3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DC3BCF-C42B-49EA-B881-7780ACF05A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42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02FDF-1E4D-4960-A416-636BCFC896D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513499-FBF0-45A7-B80C-8B0AB117EA0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65D417-940D-4F76-9A7A-6C5906B015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24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375E37-F337-40DD-87FF-B75D2FF7A5B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4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8E3BF9-D9B3-4B44-8CE3-6916188CBB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6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30A0C3-4BDC-4E4E-871F-DB033FDDAF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5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7FD108-1924-4124-B9C5-597483FA32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54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2FB1F-447E-48DF-B24E-A583081C5A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72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B5FD28-E581-48AC-B935-218E85B0C8E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38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ADF8B8-141F-475A-8B60-B8CEB319BE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45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53B4D2-C808-479F-9D57-26D3A2AD2FA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082DA-86B4-4FD2-B71F-41D1BE76E40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9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428C3-E186-4704-96CA-9865C33AAC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2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59A324-2D26-4F1C-BC0D-00051CE574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4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640CB-6510-44F0-BBAB-8BBBF5914D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06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0D9AEC-B69E-4E11-B5D0-E6CF478E306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50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F4112-517D-4B09-BFF5-DEB6C7BF0D1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63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C77D29-04A6-4BA6-BDBE-4A39FF57DC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4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197506-0252-4537-B3B5-DEEBA3C81E6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BAB4F6-C142-4AB0-B20A-E1CF8A02F43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38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53A3B-826D-4AF2-B00B-FFA70C64B4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14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5DB86-243D-4164-806B-AE7689D235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18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355C61-9971-42C9-97A0-96EF4F86EFA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61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8E6FFC-589C-4045-A29C-DA0BEC6F20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1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EDB906-288B-47E8-A8B8-76761B2F469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3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9B090F-BDEA-40F8-9DC9-0C6E6265709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47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03928-3A6B-43B9-B12A-237B6C96A04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647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BD22D-1BA8-4DBD-8902-F0FD29CE29D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22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916207-7CAC-44B6-BFF0-FF9CB0177ED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823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5B6A4-96FD-4EEE-ADEC-F43B3A4E17B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2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821355-2DAB-4ECB-8A26-8BC02473D23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3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B73DA-AFE5-47F4-90E2-096BC170EE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04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F3EE64-4277-42B0-8265-058853F192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930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DCD09B-C77F-408E-B9A5-B266B434B3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14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C308DA-C5B8-47A8-8A83-DC389F42B23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8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45B62-115A-4499-8D38-35114C1ECF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1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99C774-06CD-4C35-ACA0-1294946D9F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2496C9-AAD5-47C7-82E2-CE3D930D389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7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46DEC0-A996-4A12-8761-D26C62A823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0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52169-AEC6-4A1B-9A8B-5AB7E9DB85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3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5822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C1CE2E0-3EDE-4832-911E-7B8A7FA7806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321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CC29100-1BE0-4DFD-A62A-F5A4AB0BC26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7098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F9AA-C497-483A-96C5-A64ED5F1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056F771-4B86-4819-88E6-4D5D4C0BE63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60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9799857-CE84-44B2-A981-873568AE4E9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35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4800C61A-3132-46AE-A1C1-468ED89EDEF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75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60403F3-04D4-428E-8484-E87BE279EE6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15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356ACD3-49AE-4F62-A2B4-EB5A440CB8B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68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D917791D-ACE3-4E56-8EC1-289EA0F552C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5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5538AB2-319B-4C2E-9E75-06F5E4021E8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7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056F771-4B86-4819-88E6-4D5D4C0BE63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33537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7A5A3B30-CF78-4646-99A4-7FA0DFD269F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987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C1CE2E0-3EDE-4832-911E-7B8A7FA7806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7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CC29100-1BE0-4DFD-A62A-F5A4AB0BC26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0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9799857-CE84-44B2-A981-873568AE4E9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9350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800C61A-3132-46AE-A1C1-468ED89EDEF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29609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0403F3-04D4-428E-8484-E87BE279EE6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8315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356ACD3-49AE-4F62-A2B4-EB5A440CB8B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2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917791D-ACE3-4E56-8EC1-289EA0F552C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63164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5538AB2-319B-4C2E-9E75-06F5E4021E8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9471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A5A3B30-CF78-4646-99A4-7FA0DFD269F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8256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FFCFE358-0039-4230-ADD3-62D3E5E5514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88E5-9D11-4736-A611-21B5D125BCE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FFCFE358-0039-4230-ADD3-62D3E5E5514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15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Dereferencing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dirty="0"/>
              <a:t>C++ uses the * operator in yet another way with</a:t>
            </a:r>
            <a:br>
              <a:rPr lang="en-US" altLang="en-US" dirty="0"/>
            </a:br>
            <a:r>
              <a:rPr lang="en-US" altLang="en-US" dirty="0"/>
              <a:t>pointers</a:t>
            </a:r>
          </a:p>
          <a:p>
            <a:pPr lvl="1" eaLnBrk="1" hangingPunct="1"/>
            <a:r>
              <a:rPr lang="en-US" altLang="en-US" dirty="0"/>
              <a:t>The phrase "The variable pointed to by p" is </a:t>
            </a:r>
            <a:br>
              <a:rPr lang="en-US" altLang="en-US" dirty="0"/>
            </a:br>
            <a:r>
              <a:rPr lang="en-US" altLang="en-US" dirty="0"/>
              <a:t>translated into C++ as *p</a:t>
            </a:r>
          </a:p>
          <a:p>
            <a:pPr lvl="1" eaLnBrk="1" hangingPunct="1"/>
            <a:r>
              <a:rPr lang="en-US" altLang="en-US" dirty="0"/>
              <a:t>Here the * is the dereferencing operator</a:t>
            </a:r>
          </a:p>
          <a:p>
            <a:pPr lvl="2" eaLnBrk="1" hangingPunct="1"/>
            <a:r>
              <a:rPr lang="en-US" altLang="en-US" dirty="0"/>
              <a:t>p is said to be dereferenced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5E79028-B129-4C2B-9ADB-BA4699A2C0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Pointer Example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dirty="0"/>
              <a:t>v1 = 0;</a:t>
            </a:r>
            <a:br>
              <a:rPr lang="en-US" altLang="en-US" dirty="0"/>
            </a:br>
            <a:r>
              <a:rPr lang="en-US" altLang="en-US" dirty="0"/>
              <a:t>p1 = &amp;v1;</a:t>
            </a:r>
            <a:br>
              <a:rPr lang="en-US" altLang="en-US" dirty="0"/>
            </a:br>
            <a:r>
              <a:rPr lang="en-US" altLang="en-US" dirty="0"/>
              <a:t>*p1 = 42;</a:t>
            </a:r>
            <a:br>
              <a:rPr lang="en-US" altLang="en-US" dirty="0"/>
            </a:br>
            <a:r>
              <a:rPr lang="en-US" altLang="en-US" dirty="0" err="1"/>
              <a:t>cout</a:t>
            </a:r>
            <a:r>
              <a:rPr lang="en-US" altLang="en-US" dirty="0"/>
              <a:t> &lt;&lt; v1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cout</a:t>
            </a:r>
            <a:r>
              <a:rPr lang="en-US" altLang="en-US" dirty="0"/>
              <a:t> &lt;&lt; *p1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output:</a:t>
            </a:r>
            <a:br>
              <a:rPr lang="en-US" altLang="en-US" dirty="0"/>
            </a:br>
            <a:r>
              <a:rPr lang="en-US" altLang="en-US" dirty="0"/>
              <a:t>                  42</a:t>
            </a:r>
            <a:br>
              <a:rPr lang="en-US" altLang="en-US" dirty="0"/>
            </a:br>
            <a:r>
              <a:rPr lang="en-US" altLang="en-US" dirty="0"/>
              <a:t> 		   42</a:t>
            </a:r>
          </a:p>
        </p:txBody>
      </p:sp>
      <p:sp>
        <p:nvSpPr>
          <p:cNvPr id="522243" name="Line 3" descr="Arrow left for v1 and p1 now refer to the same vaiable."/>
          <p:cNvSpPr>
            <a:spLocks noChangeShapeType="1"/>
          </p:cNvSpPr>
          <p:nvPr/>
        </p:nvSpPr>
        <p:spPr bwMode="auto">
          <a:xfrm flipH="1">
            <a:off x="2743200" y="2286000"/>
            <a:ext cx="17970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4535488" y="1817688"/>
            <a:ext cx="3975100" cy="9556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v1 and *p1 now refer to 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the same variable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1CAE1A25-D045-4436-988C-C92159F135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nimBg="1"/>
      <p:bldP spid="5222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Assignment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z="2400"/>
              <a:t>The assignment operator = is used to assign </a:t>
            </a:r>
            <a:br>
              <a:rPr lang="en-US" altLang="en-US" sz="2400"/>
            </a:br>
            <a:r>
              <a:rPr lang="en-US" altLang="en-US" sz="2400"/>
              <a:t>the value of one pointer to another</a:t>
            </a:r>
          </a:p>
          <a:p>
            <a:pPr lvl="1" eaLnBrk="1" hangingPunct="1"/>
            <a:r>
              <a:rPr lang="en-US" altLang="en-US" sz="2400"/>
              <a:t>Example:      If p1 still points to v1 (previous slide)</a:t>
            </a:r>
            <a:br>
              <a:rPr lang="en-US" altLang="en-US" sz="2400"/>
            </a:br>
            <a:r>
              <a:rPr lang="en-US" altLang="en-US" sz="2400"/>
              <a:t>                     then</a:t>
            </a:r>
            <a:br>
              <a:rPr lang="en-US" altLang="en-US" sz="2400"/>
            </a:br>
            <a:r>
              <a:rPr lang="en-US" altLang="en-US" sz="2400"/>
              <a:t>                                     p2 = p1;</a:t>
            </a:r>
            <a:br>
              <a:rPr lang="en-US" altLang="en-US" sz="2400"/>
            </a:br>
            <a:r>
              <a:rPr lang="en-US" altLang="en-US" sz="2400"/>
              <a:t>                     </a:t>
            </a:r>
            <a:br>
              <a:rPr lang="en-US" altLang="en-US" sz="2400"/>
            </a:br>
            <a:r>
              <a:rPr lang="en-US" altLang="en-US" sz="2400"/>
              <a:t>  		causes *p2, *p1, and v1 all to name</a:t>
            </a:r>
            <a:br>
              <a:rPr lang="en-US" altLang="en-US" sz="2400"/>
            </a:br>
            <a:r>
              <a:rPr lang="en-US" altLang="en-US" sz="2400"/>
              <a:t>                      the same variable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5BB5E0F8-A9CB-45AB-A3C3-5CD2953B82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Caution! Pointer Assignments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z="2400"/>
              <a:t>Some care is required making assignments to </a:t>
            </a:r>
            <a:br>
              <a:rPr lang="en-US" altLang="en-US" sz="2400"/>
            </a:br>
            <a:r>
              <a:rPr lang="en-US" altLang="en-US" sz="2400"/>
              <a:t>pointer variables</a:t>
            </a:r>
          </a:p>
          <a:p>
            <a:pPr lvl="1" eaLnBrk="1" hangingPunct="1"/>
            <a:r>
              <a:rPr lang="en-US" altLang="en-US" sz="2400"/>
              <a:t>p1= p3; // changes the location that p1 "points" to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*p1 = *p3; // changes the value at the location that</a:t>
            </a:r>
            <a:br>
              <a:rPr lang="en-US" altLang="en-US" sz="2400"/>
            </a:br>
            <a:r>
              <a:rPr lang="en-US" altLang="en-US" sz="2400"/>
              <a:t>                 // p1 "points" to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63C50A9A-7067-4E0F-87BC-BDA9B3D234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9.1 </a:t>
            </a:r>
          </a:p>
        </p:txBody>
      </p:sp>
      <p:pic>
        <p:nvPicPr>
          <p:cNvPr id="87046" name="Picture 4" descr="Uses of the Assignment Operat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8C94863D-5F17-44DC-ADCB-C2FBBD4A04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new 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Using pointers, variables can be manipulated </a:t>
            </a:r>
            <a:br>
              <a:rPr lang="en-US" altLang="en-US"/>
            </a:br>
            <a:r>
              <a:rPr lang="en-US" altLang="en-US"/>
              <a:t>even if there is no identifier for them</a:t>
            </a:r>
          </a:p>
          <a:p>
            <a:pPr lvl="1" eaLnBrk="1" hangingPunct="1"/>
            <a:r>
              <a:rPr lang="en-US" altLang="en-US"/>
              <a:t>To create a pointer to a new "nameless" variable of type int:</a:t>
            </a:r>
            <a:br>
              <a:rPr lang="en-US" altLang="en-US"/>
            </a:br>
            <a:r>
              <a:rPr lang="en-US" altLang="en-US"/>
              <a:t>                 	 p1 = new int;</a:t>
            </a:r>
          </a:p>
          <a:p>
            <a:pPr lvl="1" eaLnBrk="1" hangingPunct="1"/>
            <a:r>
              <a:rPr lang="en-US" altLang="en-US"/>
              <a:t>The new variable is referred to as *p1 </a:t>
            </a:r>
          </a:p>
          <a:p>
            <a:pPr lvl="1" eaLnBrk="1" hangingPunct="1"/>
            <a:r>
              <a:rPr lang="en-US" altLang="en-US"/>
              <a:t>*p1 can be used anyplace an integer variable can</a:t>
            </a:r>
            <a:br>
              <a:rPr lang="en-US" altLang="en-US"/>
            </a:br>
            <a:r>
              <a:rPr lang="en-US" altLang="en-US"/>
              <a:t>                       cin &gt;&gt; *p1;</a:t>
            </a:r>
            <a:br>
              <a:rPr lang="en-US" altLang="en-US"/>
            </a:br>
            <a:r>
              <a:rPr lang="en-US" altLang="en-US"/>
              <a:t>                       *p1 = *p1 + 7;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A8EBDC5-596D-4FFB-86AA-92836F18AA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Variables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70138"/>
          </a:xfrm>
        </p:spPr>
        <p:txBody>
          <a:bodyPr/>
          <a:lstStyle/>
          <a:p>
            <a:pPr eaLnBrk="1" hangingPunct="1"/>
            <a:r>
              <a:rPr lang="en-US" altLang="en-US"/>
              <a:t>Variables created using the new operator are</a:t>
            </a:r>
            <a:br>
              <a:rPr lang="en-US" altLang="en-US"/>
            </a:br>
            <a:r>
              <a:rPr lang="en-US" altLang="en-US"/>
              <a:t>called dynamic variables</a:t>
            </a:r>
          </a:p>
          <a:p>
            <a:pPr lvl="1" eaLnBrk="1" hangingPunct="1"/>
            <a:r>
              <a:rPr lang="en-US" altLang="en-US"/>
              <a:t>Dynamic variables are created and destroyed while the program is running</a:t>
            </a:r>
          </a:p>
          <a:p>
            <a:pPr lvl="1" eaLnBrk="1" hangingPunct="1"/>
            <a:r>
              <a:rPr lang="en-US" altLang="en-US"/>
              <a:t>Additional examples of pointers and dynamic </a:t>
            </a:r>
            <a:br>
              <a:rPr lang="en-US" altLang="en-US"/>
            </a:br>
            <a:r>
              <a:rPr lang="en-US" altLang="en-US"/>
              <a:t>variables are shown in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 illustration of the code in Display 9.2 is </a:t>
            </a:r>
            <a:br>
              <a:rPr lang="en-US" altLang="en-US"/>
            </a:br>
            <a:r>
              <a:rPr lang="en-US" altLang="en-US"/>
              <a:t>seen in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A7C3801A-1D1A-4AF8-AE7D-318D34A925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5" name="Picture 4" descr="Basic Pointer Manipulation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9.2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890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EDEA8F8A-D8C7-4842-B782-676D065965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9.3</a:t>
            </a:r>
          </a:p>
        </p:txBody>
      </p:sp>
      <p:pic>
        <p:nvPicPr>
          <p:cNvPr id="91142" name="Picture 6" descr="Explaination of Display 9.2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5B7CEF76-D83F-4A63-8852-71D6C50EF1E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and Class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Using operator new with class types calls</a:t>
            </a:r>
            <a:br>
              <a:rPr lang="en-US" altLang="en-US" sz="2600"/>
            </a:br>
            <a:r>
              <a:rPr lang="en-US" altLang="en-US" sz="2600"/>
              <a:t>a constructor as well as allocating memory</a:t>
            </a:r>
          </a:p>
          <a:p>
            <a:pPr lvl="1" eaLnBrk="1" hangingPunct="1"/>
            <a:r>
              <a:rPr lang="en-US" altLang="en-US" sz="2600"/>
              <a:t>If MyType is a class type, then </a:t>
            </a:r>
            <a:br>
              <a:rPr lang="en-US" altLang="en-US" sz="2600"/>
            </a:br>
            <a:br>
              <a:rPr lang="en-US" altLang="en-US" sz="2600"/>
            </a:br>
            <a:r>
              <a:rPr lang="en-US" altLang="en-US" sz="2600"/>
              <a:t>          MyType *myPtr; // creates a pointer to a </a:t>
            </a:r>
            <a:br>
              <a:rPr lang="en-US" altLang="en-US" sz="2600"/>
            </a:br>
            <a:r>
              <a:rPr lang="en-US" altLang="en-US" sz="2600"/>
              <a:t>                                    // variable of type MyType</a:t>
            </a:r>
            <a:br>
              <a:rPr lang="en-US" altLang="en-US" sz="2600"/>
            </a:br>
            <a:r>
              <a:rPr lang="en-US" altLang="en-US" sz="2600"/>
              <a:t>           myPtr = new MyType; </a:t>
            </a:r>
            <a:br>
              <a:rPr lang="en-US" altLang="en-US" sz="2600"/>
            </a:br>
            <a:r>
              <a:rPr lang="en-US" altLang="en-US" sz="2600"/>
              <a:t>                          // calls the default constructor</a:t>
            </a:r>
            <a:br>
              <a:rPr lang="en-US" altLang="en-US" sz="2600"/>
            </a:br>
            <a:r>
              <a:rPr lang="en-US" altLang="en-US" sz="2600"/>
              <a:t>                          </a:t>
            </a:r>
            <a:br>
              <a:rPr lang="en-US" altLang="en-US" sz="2600"/>
            </a:br>
            <a:r>
              <a:rPr lang="en-US" altLang="en-US" sz="2600"/>
              <a:t>            myPtr  = new MyType (32.0, 17);</a:t>
            </a:r>
            <a:br>
              <a:rPr lang="en-US" altLang="en-US" sz="2600"/>
            </a:br>
            <a:r>
              <a:rPr lang="en-US" altLang="en-US" sz="2600"/>
              <a:t>                           // calls  Mytype(double, int);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90B97A71-8881-4356-A941-020969D046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Pointers and Dynamic Arrays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An area of memory called the </a:t>
            </a:r>
            <a:r>
              <a:rPr lang="en-US" altLang="en-US" b="1"/>
              <a:t>freestore</a:t>
            </a:r>
            <a:r>
              <a:rPr lang="en-US" altLang="en-US"/>
              <a:t> or the </a:t>
            </a:r>
            <a:r>
              <a:rPr lang="en-US" altLang="en-US" b="1"/>
              <a:t>heap</a:t>
            </a:r>
            <a:r>
              <a:rPr lang="en-US" altLang="en-US"/>
              <a:t> is reserved for dynamic variables</a:t>
            </a:r>
          </a:p>
          <a:p>
            <a:pPr lvl="1" eaLnBrk="1" hangingPunct="1"/>
            <a:r>
              <a:rPr lang="en-US" altLang="en-US"/>
              <a:t>New dynamic variables use memory in the freestore</a:t>
            </a:r>
          </a:p>
          <a:p>
            <a:pPr lvl="1" eaLnBrk="1" hangingPunct="1"/>
            <a:r>
              <a:rPr lang="en-US" altLang="en-US"/>
              <a:t>If all of the freestore is used, calls to new will fail</a:t>
            </a:r>
          </a:p>
          <a:p>
            <a:pPr eaLnBrk="1" hangingPunct="1"/>
            <a:r>
              <a:rPr lang="en-US" altLang="en-US"/>
              <a:t>Unneeded memory can be recycled</a:t>
            </a:r>
          </a:p>
          <a:p>
            <a:pPr lvl="1" eaLnBrk="1" hangingPunct="1"/>
            <a:r>
              <a:rPr lang="en-US" altLang="en-US"/>
              <a:t>When variables are no longer needed, they can be deleted and the memory they used is returned to the freestore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57F73B70-666B-4EE4-94A7-B41DFBD6B1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delete Operator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When dynamic variables are no longer needed, </a:t>
            </a:r>
            <a:br>
              <a:rPr lang="en-US" altLang="en-US"/>
            </a:br>
            <a:r>
              <a:rPr lang="en-US" altLang="en-US"/>
              <a:t>delete them to return memory to the freestore</a:t>
            </a:r>
          </a:p>
          <a:p>
            <a:pPr lvl="1" eaLnBrk="1" hangingPunct="1"/>
            <a:r>
              <a:rPr lang="en-US" altLang="en-US"/>
              <a:t>Example:          </a:t>
            </a:r>
            <a:br>
              <a:rPr lang="en-US" altLang="en-US"/>
            </a:br>
            <a:r>
              <a:rPr lang="en-US" altLang="en-US"/>
              <a:t>				delete p;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value of p is now undefined and the memory used by the variable that p pointed to is back in the freestore</a:t>
            </a:r>
          </a:p>
          <a:p>
            <a:pPr eaLnBrk="1" hangingPunct="1"/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A00EA5EE-C398-4BA6-B7C0-3F75318351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Using delete on a pointer variable destroys the </a:t>
            </a:r>
            <a:br>
              <a:rPr lang="en-US" altLang="en-US"/>
            </a:br>
            <a:r>
              <a:rPr lang="en-US" altLang="en-US"/>
              <a:t>dynamic variable pointed to</a:t>
            </a:r>
          </a:p>
          <a:p>
            <a:pPr eaLnBrk="1" hangingPunct="1"/>
            <a:r>
              <a:rPr lang="en-US" altLang="en-US"/>
              <a:t>If another pointer variable was pointing to the </a:t>
            </a:r>
            <a:br>
              <a:rPr lang="en-US" altLang="en-US"/>
            </a:br>
            <a:r>
              <a:rPr lang="en-US" altLang="en-US"/>
              <a:t>dynamic variable, that variable is also undefined</a:t>
            </a:r>
          </a:p>
          <a:p>
            <a:pPr eaLnBrk="1" hangingPunct="1"/>
            <a:r>
              <a:rPr lang="en-US" altLang="en-US"/>
              <a:t>Undefined pointer variables are called</a:t>
            </a:r>
            <a:br>
              <a:rPr lang="en-US" altLang="en-US"/>
            </a:br>
            <a:r>
              <a:rPr lang="en-US" altLang="en-US"/>
              <a:t>dangling pointers </a:t>
            </a:r>
          </a:p>
          <a:p>
            <a:pPr lvl="1" eaLnBrk="1" hangingPunct="1"/>
            <a:r>
              <a:rPr lang="en-US" altLang="en-US"/>
              <a:t>Dereferencing a dangling pointer (*p) is usually</a:t>
            </a:r>
            <a:br>
              <a:rPr lang="en-US" altLang="en-US"/>
            </a:br>
            <a:r>
              <a:rPr lang="en-US" altLang="en-US"/>
              <a:t>disasterous</a:t>
            </a:r>
          </a:p>
          <a:p>
            <a:pPr eaLnBrk="1" hangingPunct="1"/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8E2DA08C-3E37-4E48-8066-C90D863B31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Automatic Variables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Variables declared in a function are created by </a:t>
            </a:r>
            <a:br>
              <a:rPr lang="en-US" altLang="en-US"/>
            </a:br>
            <a:r>
              <a:rPr lang="en-US" altLang="en-US"/>
              <a:t>C++ and destroyed when the function ends</a:t>
            </a:r>
          </a:p>
          <a:p>
            <a:pPr lvl="1" eaLnBrk="1" hangingPunct="1"/>
            <a:r>
              <a:rPr lang="en-US" altLang="en-US"/>
              <a:t>These are called automatic variables because their creation and destruction is controlled automatically</a:t>
            </a:r>
          </a:p>
          <a:p>
            <a:pPr eaLnBrk="1" hangingPunct="1"/>
            <a:r>
              <a:rPr lang="en-US" altLang="en-US"/>
              <a:t>The programmer manually controls creation and </a:t>
            </a:r>
            <a:br>
              <a:rPr lang="en-US" altLang="en-US"/>
            </a:br>
            <a:r>
              <a:rPr lang="en-US" altLang="en-US"/>
              <a:t>destruction of pointer variables with operators</a:t>
            </a:r>
            <a:br>
              <a:rPr lang="en-US" altLang="en-US"/>
            </a:br>
            <a:r>
              <a:rPr lang="en-US" altLang="en-US"/>
              <a:t>new and delete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69319F63-96DD-4FF7-B245-A9FDFEF66F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/>
              <a:t>Variables declared outside any function definition </a:t>
            </a:r>
            <a:br>
              <a:rPr lang="en-US" altLang="en-US"/>
            </a:br>
            <a:r>
              <a:rPr lang="en-US" altLang="en-US"/>
              <a:t>are global variables</a:t>
            </a:r>
          </a:p>
          <a:p>
            <a:pPr lvl="1" eaLnBrk="1" hangingPunct="1"/>
            <a:r>
              <a:rPr lang="en-US" altLang="en-US"/>
              <a:t>Global variables are available to all parts of a program</a:t>
            </a:r>
          </a:p>
          <a:p>
            <a:pPr lvl="1" eaLnBrk="1" hangingPunct="1"/>
            <a:r>
              <a:rPr lang="en-US" altLang="en-US"/>
              <a:t>Global variables are not generally used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FD686BE2-A8C8-452C-8317-0362D712F6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Definitions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A name can be assigned to a type definition, </a:t>
            </a:r>
            <a:br>
              <a:rPr lang="en-US" altLang="en-US"/>
            </a:br>
            <a:r>
              <a:rPr lang="en-US" altLang="en-US"/>
              <a:t>then used to declare variables</a:t>
            </a:r>
          </a:p>
          <a:p>
            <a:pPr eaLnBrk="1" hangingPunct="1"/>
            <a:r>
              <a:rPr lang="en-US" altLang="en-US"/>
              <a:t>The keyword typedef is used to define new </a:t>
            </a:r>
            <a:br>
              <a:rPr lang="en-US" altLang="en-US"/>
            </a:br>
            <a:r>
              <a:rPr lang="en-US" altLang="en-US"/>
              <a:t>type names</a:t>
            </a:r>
          </a:p>
          <a:p>
            <a:pPr lvl="1" eaLnBrk="1" hangingPunct="1"/>
            <a:r>
              <a:rPr lang="en-US" altLang="en-US"/>
              <a:t>Syntax:  </a:t>
            </a:r>
            <a:br>
              <a:rPr lang="en-US" altLang="en-US"/>
            </a:br>
            <a:r>
              <a:rPr lang="en-US" altLang="en-US"/>
              <a:t>    typedef Known_Type_Definition  New_Type_Name;</a:t>
            </a:r>
            <a:br>
              <a:rPr lang="en-US" altLang="en-US"/>
            </a:br>
            <a:endParaRPr lang="en-US" altLang="en-US"/>
          </a:p>
          <a:p>
            <a:pPr lvl="2" eaLnBrk="1" hangingPunct="1"/>
            <a:r>
              <a:rPr lang="en-US" altLang="en-US"/>
              <a:t>Known_Type_Definition can be any type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60CBAF9C-5CF1-4225-AFAB-351BD9F95A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Pointer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To avoid mistakes using pointers, define a </a:t>
            </a:r>
            <a:br>
              <a:rPr lang="en-US" altLang="en-US" sz="2400"/>
            </a:br>
            <a:r>
              <a:rPr lang="en-US" altLang="en-US" sz="2400"/>
              <a:t>pointer type name</a:t>
            </a:r>
          </a:p>
          <a:p>
            <a:pPr lvl="1" eaLnBrk="1" hangingPunct="1"/>
            <a:r>
              <a:rPr lang="en-US" altLang="en-US" sz="2400"/>
              <a:t>Example:      typedef int* IntPtr;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Defines a new type, IntPtr, for pointer </a:t>
            </a:r>
            <a:br>
              <a:rPr lang="en-US" altLang="en-US" sz="2400"/>
            </a:br>
            <a:r>
              <a:rPr lang="en-US" altLang="en-US" sz="2400"/>
              <a:t>		variables containing pointers to int variables</a:t>
            </a:r>
          </a:p>
          <a:p>
            <a:pPr lvl="1" eaLnBrk="1" hangingPunct="1"/>
            <a:r>
              <a:rPr lang="en-US" altLang="en-US" sz="2400"/>
              <a:t>IntPtr p;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is equivalent to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int *p; 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703A54C3-FF51-45C2-BEC9-461F9C250F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Declarations Again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Using our new pointer type defined as </a:t>
            </a:r>
            <a:br>
              <a:rPr lang="en-US" altLang="en-US"/>
            </a:br>
            <a:r>
              <a:rPr lang="en-US" altLang="en-US"/>
              <a:t>          	    typedef int* IntPtr;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Prevent this error in pointer declaration:</a:t>
            </a:r>
            <a:br>
              <a:rPr lang="en-US" altLang="en-US"/>
            </a:br>
            <a:r>
              <a:rPr lang="en-US" altLang="en-US"/>
              <a:t>     int *P1, P2;  // Only P1 is a pointer variable</a:t>
            </a:r>
          </a:p>
          <a:p>
            <a:pPr eaLnBrk="1" hangingPunct="1"/>
            <a:r>
              <a:rPr lang="en-US" altLang="en-US"/>
              <a:t>   	     with </a:t>
            </a:r>
            <a:br>
              <a:rPr lang="en-US" altLang="en-US"/>
            </a:br>
            <a:r>
              <a:rPr lang="en-US" altLang="en-US"/>
              <a:t>     	   IntPtr P1, P2;  	// P1 and P2 are pointer </a:t>
            </a:r>
            <a:br>
              <a:rPr lang="en-US" altLang="en-US"/>
            </a:br>
            <a:r>
              <a:rPr lang="en-US" altLang="en-US"/>
              <a:t>                            	// variables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9D1BFE09-FB5C-4199-836B-FFA0C53D7F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Reference Parameters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z="2400"/>
              <a:t>A second advantage in using typedef to </a:t>
            </a:r>
            <a:br>
              <a:rPr lang="en-US" altLang="en-US" sz="2400"/>
            </a:br>
            <a:r>
              <a:rPr lang="en-US" altLang="en-US" sz="2400"/>
              <a:t>define a pointer type is seen in parameter lists</a:t>
            </a:r>
          </a:p>
          <a:p>
            <a:pPr lvl="1" eaLnBrk="1" hangingPunct="1"/>
            <a:r>
              <a:rPr lang="en-US" altLang="en-US" sz="2400"/>
              <a:t>Example:  void sample_function(IntPtr&amp; pointer_var);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is less confusing than</a:t>
            </a:r>
            <a:br>
              <a:rPr lang="en-US" altLang="en-US" sz="2400"/>
            </a:br>
            <a:r>
              <a:rPr lang="en-US" altLang="en-US" sz="2400"/>
              <a:t>         </a:t>
            </a:r>
            <a:br>
              <a:rPr lang="en-US" altLang="en-US" sz="2400"/>
            </a:br>
            <a:r>
              <a:rPr lang="en-US" altLang="en-US" sz="2400"/>
              <a:t>                 void sample_function( int*&amp; pointer_var);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45CBD35-A31D-473E-BDC4-68CBDCA4B9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9.1 Conclusion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362200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Declare a pointer variable?</a:t>
            </a:r>
          </a:p>
          <a:p>
            <a:pPr lvl="1" eaLnBrk="1" hangingPunct="1"/>
            <a:r>
              <a:rPr lang="en-US" altLang="en-US"/>
              <a:t>Assign a value to a pointer variable?</a:t>
            </a:r>
          </a:p>
          <a:p>
            <a:pPr lvl="1" eaLnBrk="1" hangingPunct="1"/>
            <a:r>
              <a:rPr lang="en-US" altLang="en-US"/>
              <a:t>Use the new operator to create a new variable in the freestore?</a:t>
            </a:r>
          </a:p>
          <a:p>
            <a:pPr lvl="1" eaLnBrk="1" hangingPunct="1"/>
            <a:r>
              <a:rPr lang="en-US" altLang="en-US"/>
              <a:t>Write a definition for a type called NumberPtr to be a type for pointers to dynamic variables of type int?</a:t>
            </a:r>
          </a:p>
          <a:p>
            <a:pPr lvl="1" eaLnBrk="1" hangingPunct="1"/>
            <a:r>
              <a:rPr lang="en-US" altLang="en-US"/>
              <a:t>Use the NumberPtr type to declare a pointer variable called my_point?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9FE550C6-06F2-47D6-9359-4C066B5035E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9.1   Pointers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9.2   Dynamic 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3104723-2CAF-445E-A4EB-292C693C1B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9.2</a:t>
            </a:r>
          </a:p>
        </p:txBody>
      </p:sp>
      <p:sp>
        <p:nvSpPr>
          <p:cNvPr id="297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Arrays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Arrays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795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dynamic array is an array whose size is </a:t>
            </a:r>
            <a:br>
              <a:rPr lang="en-US" altLang="en-US"/>
            </a:br>
            <a:r>
              <a:rPr lang="en-US" altLang="en-US"/>
              <a:t>determined when the program is running, not </a:t>
            </a:r>
            <a:br>
              <a:rPr lang="en-US" altLang="en-US"/>
            </a:br>
            <a:r>
              <a:rPr lang="en-US" altLang="en-US"/>
              <a:t>when you write the program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798505D0-191C-4A81-B6F4-EAA1CEDD11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Variables  </a:t>
            </a:r>
            <a:br>
              <a:rPr lang="en-US" altLang="en-US"/>
            </a:br>
            <a:r>
              <a:rPr lang="en-US" altLang="en-US"/>
              <a:t>and Array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Array variables are actually pointer variables </a:t>
            </a:r>
            <a:br>
              <a:rPr lang="en-US" altLang="en-US"/>
            </a:br>
            <a:r>
              <a:rPr lang="en-US" altLang="en-US"/>
              <a:t>that point to the first indexed variable</a:t>
            </a:r>
          </a:p>
          <a:p>
            <a:pPr lvl="1" eaLnBrk="1" hangingPunct="1"/>
            <a:r>
              <a:rPr lang="en-US" altLang="en-US"/>
              <a:t>Example: 	int  a[10];</a:t>
            </a:r>
            <a:br>
              <a:rPr lang="en-US" altLang="en-US"/>
            </a:br>
            <a:r>
              <a:rPr lang="en-US" altLang="en-US"/>
              <a:t> 			typedef int* IntPtr;</a:t>
            </a:r>
            <a:br>
              <a:rPr lang="en-US" altLang="en-US"/>
            </a:br>
            <a:r>
              <a:rPr lang="en-US" altLang="en-US"/>
              <a:t>                    IntPtr p;</a:t>
            </a:r>
          </a:p>
          <a:p>
            <a:pPr lvl="2" eaLnBrk="1" hangingPunct="1"/>
            <a:r>
              <a:rPr lang="en-US" altLang="en-US"/>
              <a:t>Variables a and p are the same kind of variable</a:t>
            </a:r>
          </a:p>
          <a:p>
            <a:pPr eaLnBrk="1" hangingPunct="1"/>
            <a:r>
              <a:rPr lang="en-US" altLang="en-US"/>
              <a:t>Since a is a pointer variable that points to a[0],</a:t>
            </a:r>
            <a:br>
              <a:rPr lang="en-US" altLang="en-US"/>
            </a:br>
            <a:r>
              <a:rPr lang="en-US" altLang="en-US"/>
              <a:t>                      		p = a;</a:t>
            </a:r>
            <a:br>
              <a:rPr lang="en-US" altLang="en-US"/>
            </a:br>
            <a:r>
              <a:rPr lang="en-US" altLang="en-US"/>
              <a:t>causes p to point to the same location as a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8F25696-1885-4D13-9A07-8259956CD0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Variables </a:t>
            </a:r>
            <a:br>
              <a:rPr lang="en-US" altLang="en-US"/>
            </a:br>
            <a:r>
              <a:rPr lang="en-US" altLang="en-US"/>
              <a:t>As Array Variables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294688" cy="3200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/>
              <a:t>Continuing the previous example:</a:t>
            </a:r>
            <a:br>
              <a:rPr lang="en-US" altLang="en-US"/>
            </a:br>
            <a:r>
              <a:rPr lang="en-US" altLang="en-US"/>
              <a:t>Pointer variable p can be used as if it were an </a:t>
            </a:r>
            <a:br>
              <a:rPr lang="en-US" altLang="en-US"/>
            </a:br>
            <a:r>
              <a:rPr lang="en-US" altLang="en-US"/>
              <a:t>array variable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Example: 	p[0], p[1], …p[9]  </a:t>
            </a:r>
            <a:br>
              <a:rPr lang="en-US" altLang="en-US"/>
            </a:br>
            <a:r>
              <a:rPr lang="en-US" altLang="en-US"/>
              <a:t>			are all legal ways to use 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Variable a can be used as a pointer variable </a:t>
            </a:r>
            <a:br>
              <a:rPr lang="en-US" altLang="en-US"/>
            </a:br>
            <a:r>
              <a:rPr lang="en-US" altLang="en-US"/>
              <a:t>except the pointer value in a cannot be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This is not legal:     IntPtr p2;</a:t>
            </a:r>
            <a:br>
              <a:rPr lang="en-US" altLang="en-US"/>
            </a:br>
            <a:r>
              <a:rPr lang="en-US" altLang="en-US"/>
              <a:t>                                … // p2 is assigned a value</a:t>
            </a:r>
            <a:br>
              <a:rPr lang="en-US" altLang="en-US"/>
            </a:br>
            <a:r>
              <a:rPr lang="en-US" altLang="en-US"/>
              <a:t>                                a = p2  // attempt to change 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A99369FB-8E92-4DB1-ADE6-7D42BE70E3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1" name="Picture 4" descr="Arrays and Pointer Variabl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23863"/>
            <a:ext cx="5627688" cy="60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590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9.4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31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400843BA-BBE9-4C08-B91D-7800D75F73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9" name="Picture 2" descr="Pink tissue paper diagram 9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6482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590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9.5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52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32B333AF-3A74-4CE1-88BF-580D1A86AC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Dynamic Arrays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Normal arrays require that the programmer </a:t>
            </a:r>
            <a:br>
              <a:rPr lang="en-US" altLang="en-US"/>
            </a:br>
            <a:r>
              <a:rPr lang="en-US" altLang="en-US"/>
              <a:t>determine the size of the array when the program</a:t>
            </a:r>
            <a:br>
              <a:rPr lang="en-US" altLang="en-US"/>
            </a:br>
            <a:r>
              <a:rPr lang="en-US" altLang="en-US"/>
              <a:t>is written</a:t>
            </a:r>
          </a:p>
          <a:p>
            <a:pPr lvl="1" eaLnBrk="1" hangingPunct="1"/>
            <a:r>
              <a:rPr lang="en-US" altLang="en-US"/>
              <a:t>What if the programmer estimates too large?</a:t>
            </a:r>
          </a:p>
          <a:p>
            <a:pPr lvl="2" eaLnBrk="1" hangingPunct="1"/>
            <a:r>
              <a:rPr lang="en-US" altLang="en-US"/>
              <a:t>Memory is wasted</a:t>
            </a:r>
          </a:p>
          <a:p>
            <a:pPr lvl="1" eaLnBrk="1" hangingPunct="1"/>
            <a:r>
              <a:rPr lang="en-US" altLang="en-US"/>
              <a:t>What if the programmer estimates too small?</a:t>
            </a:r>
          </a:p>
          <a:p>
            <a:pPr lvl="2" eaLnBrk="1" hangingPunct="1"/>
            <a:r>
              <a:rPr lang="en-US" altLang="en-US"/>
              <a:t>The program may not work in some situations</a:t>
            </a:r>
          </a:p>
          <a:p>
            <a:pPr eaLnBrk="1" hangingPunct="1"/>
            <a:r>
              <a:rPr lang="en-US" altLang="en-US"/>
              <a:t>Dynamic arrays can be created with just the </a:t>
            </a:r>
            <a:br>
              <a:rPr lang="en-US" altLang="en-US"/>
            </a:br>
            <a:r>
              <a:rPr lang="en-US" altLang="en-US"/>
              <a:t>right size while the program is running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DF903E95-B2FC-462A-9FB3-760770CEAB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Dynamic Arrays 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94688" cy="3124200"/>
          </a:xfrm>
        </p:spPr>
        <p:txBody>
          <a:bodyPr/>
          <a:lstStyle/>
          <a:p>
            <a:pPr eaLnBrk="1" hangingPunct="1"/>
            <a:r>
              <a:rPr lang="en-US" altLang="en-US"/>
              <a:t>Dynamic arrays are created using the new </a:t>
            </a:r>
            <a:br>
              <a:rPr lang="en-US" altLang="en-US"/>
            </a:br>
            <a:r>
              <a:rPr lang="en-US" altLang="en-US"/>
              <a:t>operator</a:t>
            </a:r>
          </a:p>
          <a:p>
            <a:pPr lvl="1" eaLnBrk="1" hangingPunct="1"/>
            <a:r>
              <a:rPr lang="en-US" altLang="en-US"/>
              <a:t>Example:  To create an array of 10 elements of </a:t>
            </a:r>
            <a:br>
              <a:rPr lang="en-US" altLang="en-US"/>
            </a:br>
            <a:r>
              <a:rPr lang="en-US" altLang="en-US"/>
              <a:t>                  type double:</a:t>
            </a:r>
            <a:br>
              <a:rPr lang="en-US" altLang="en-US"/>
            </a:br>
            <a:r>
              <a:rPr lang="en-US" altLang="en-US"/>
              <a:t>                  	typedef double* DoublePtr;</a:t>
            </a:r>
            <a:br>
              <a:rPr lang="en-US" altLang="en-US"/>
            </a:br>
            <a:r>
              <a:rPr lang="en-US" altLang="en-US"/>
              <a:t> 		      	DoublePtr d;</a:t>
            </a:r>
            <a:br>
              <a:rPr lang="en-US" altLang="en-US"/>
            </a:br>
            <a:r>
              <a:rPr lang="en-US" altLang="en-US"/>
              <a:t>     	      	d = new double[10]; 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lvl="2" eaLnBrk="1" hangingPunct="1"/>
            <a:r>
              <a:rPr lang="en-US" altLang="en-US"/>
              <a:t>d can now be used as if it were an ordinary array!                         </a:t>
            </a:r>
          </a:p>
        </p:txBody>
      </p:sp>
      <p:grpSp>
        <p:nvGrpSpPr>
          <p:cNvPr id="68614" name="Group 7" descr="Arrow up"/>
          <p:cNvGrpSpPr>
            <a:grpSpLocks/>
          </p:cNvGrpSpPr>
          <p:nvPr/>
        </p:nvGrpSpPr>
        <p:grpSpPr bwMode="auto">
          <a:xfrm>
            <a:off x="3145234" y="4419600"/>
            <a:ext cx="1680766" cy="960438"/>
            <a:chOff x="3468" y="2789"/>
            <a:chExt cx="420" cy="240"/>
          </a:xfrm>
        </p:grpSpPr>
        <p:sp>
          <p:nvSpPr>
            <p:cNvPr id="68615" name="Line 3"/>
            <p:cNvSpPr>
              <a:spLocks noChangeShapeType="1"/>
            </p:cNvSpPr>
            <p:nvPr/>
          </p:nvSpPr>
          <p:spPr bwMode="auto">
            <a:xfrm flipH="1">
              <a:off x="3468" y="3029"/>
              <a:ext cx="42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 flipH="1" flipV="1">
              <a:off x="3480" y="2789"/>
              <a:ext cx="0" cy="23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4800600" y="5029200"/>
            <a:ext cx="2257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This could be an </a:t>
            </a:r>
            <a:br>
              <a:rPr lang="en-US" altLang="en-US" sz="2000" b="1">
                <a:solidFill>
                  <a:schemeClr val="tx2"/>
                </a:solidFill>
              </a:rPr>
            </a:br>
            <a:r>
              <a:rPr lang="en-US" altLang="en-US" sz="2000" b="1">
                <a:solidFill>
                  <a:schemeClr val="tx2"/>
                </a:solidFill>
              </a:rPr>
              <a:t>integer variable!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45EB6A21-2AE4-469A-BBB2-371D0E7E01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Arrays (cont.)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720974"/>
          </a:xfrm>
        </p:spPr>
        <p:txBody>
          <a:bodyPr/>
          <a:lstStyle/>
          <a:p>
            <a:pPr eaLnBrk="1" hangingPunct="1"/>
            <a:r>
              <a:rPr lang="en-US" altLang="en-US"/>
              <a:t>Pointer variable d is a pointer to d[0]</a:t>
            </a:r>
          </a:p>
          <a:p>
            <a:pPr eaLnBrk="1" hangingPunct="1"/>
            <a:r>
              <a:rPr lang="en-US" altLang="en-US"/>
              <a:t>When finished with the array, it should be </a:t>
            </a:r>
            <a:br>
              <a:rPr lang="en-US" altLang="en-US"/>
            </a:br>
            <a:r>
              <a:rPr lang="en-US" altLang="en-US"/>
              <a:t>deleted to return memory to the freestore</a:t>
            </a:r>
          </a:p>
          <a:p>
            <a:pPr lvl="1" eaLnBrk="1" hangingPunct="1"/>
            <a:r>
              <a:rPr lang="en-US" altLang="en-US"/>
              <a:t>Example:           delete [ ] d;</a:t>
            </a:r>
          </a:p>
          <a:p>
            <a:pPr lvl="2" eaLnBrk="1" hangingPunct="1"/>
            <a:r>
              <a:rPr lang="en-US" altLang="en-US"/>
              <a:t>The brackets tell C++ a dynamic array is being deleted so it must check the size to know how many indexed variables to remove</a:t>
            </a:r>
          </a:p>
          <a:p>
            <a:pPr lvl="2" eaLnBrk="1" hangingPunct="1"/>
            <a:r>
              <a:rPr lang="en-US" altLang="en-US"/>
              <a:t>Forgetting the brackets,                                                      is not legal, but would tell                                              the computer to                                                          remove only one variable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1CC5AF05-FB55-4009-ACCC-D043C8AC07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7" name="Picture 8" descr="Pink tissue paper diagram 9.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81000"/>
            <a:ext cx="50387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9.6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72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48FEBB2C-84BD-48EC-A30B-B23C736AD2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9.1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Pointers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9.6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99334" name="Picture 7" descr="Pink tissue paper diagram 9.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71625"/>
            <a:ext cx="81994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D848417C-5C0B-41F0-BB1E-F4171FE896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(Optional)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94688" cy="2667000"/>
          </a:xfrm>
        </p:spPr>
        <p:txBody>
          <a:bodyPr/>
          <a:lstStyle/>
          <a:p>
            <a:pPr eaLnBrk="1" hangingPunct="1"/>
            <a:r>
              <a:rPr lang="en-US" altLang="en-US"/>
              <a:t>Arithmetic can be performed on the addresses </a:t>
            </a:r>
            <a:br>
              <a:rPr lang="en-US" altLang="en-US"/>
            </a:br>
            <a:r>
              <a:rPr lang="en-US" altLang="en-US"/>
              <a:t>contained in pointers</a:t>
            </a:r>
          </a:p>
          <a:p>
            <a:pPr lvl="1" eaLnBrk="1" hangingPunct="1"/>
            <a:r>
              <a:rPr lang="en-US" altLang="en-US"/>
              <a:t>Using the dynamic array of doubles, d, declared previously, recall that d points to d[0]</a:t>
            </a:r>
          </a:p>
          <a:p>
            <a:pPr lvl="1" eaLnBrk="1" hangingPunct="1"/>
            <a:r>
              <a:rPr lang="en-US" altLang="en-US"/>
              <a:t>The expression d+1 evaluates to the address of d[1] and d+2 evaluates to the address of d[2]</a:t>
            </a:r>
          </a:p>
          <a:p>
            <a:pPr lvl="2" eaLnBrk="1" hangingPunct="1"/>
            <a:r>
              <a:rPr lang="en-US" altLang="en-US"/>
              <a:t>Notice that adding one adds enough bytes for one</a:t>
            </a:r>
            <a:br>
              <a:rPr lang="en-US" altLang="en-US"/>
            </a:br>
            <a:r>
              <a:rPr lang="en-US" altLang="en-US"/>
              <a:t>variable of the type stored in the array           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75227DF3-C177-4EE9-BB81-6082619E1E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Arthmetic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447800"/>
            <a:ext cx="8294687" cy="3200400"/>
          </a:xfrm>
        </p:spPr>
        <p:txBody>
          <a:bodyPr/>
          <a:lstStyle/>
          <a:p>
            <a:pPr eaLnBrk="1" hangingPunct="1"/>
            <a:r>
              <a:rPr lang="en-US" altLang="en-US"/>
              <a:t>You can add and subtract with pointers</a:t>
            </a:r>
          </a:p>
          <a:p>
            <a:pPr lvl="1" eaLnBrk="1" hangingPunct="1"/>
            <a:r>
              <a:rPr lang="en-US" altLang="en-US"/>
              <a:t>The ++ and - - operators can be used</a:t>
            </a:r>
          </a:p>
          <a:p>
            <a:pPr lvl="1" eaLnBrk="1" hangingPunct="1"/>
            <a:r>
              <a:rPr lang="en-US" altLang="en-US"/>
              <a:t>Two pointers of the same type can be subtracted to obtain the number of indexed variables between</a:t>
            </a:r>
          </a:p>
          <a:p>
            <a:pPr lvl="2" eaLnBrk="1" hangingPunct="1"/>
            <a:r>
              <a:rPr lang="en-US" altLang="en-US"/>
              <a:t>The pointers should be in the same array!</a:t>
            </a:r>
          </a:p>
          <a:p>
            <a:pPr lvl="1" eaLnBrk="1" hangingPunct="1"/>
            <a:r>
              <a:rPr lang="en-US" altLang="en-US"/>
              <a:t>This code  shows one way to use pointer </a:t>
            </a:r>
            <a:br>
              <a:rPr lang="en-US" altLang="en-US"/>
            </a:br>
            <a:r>
              <a:rPr lang="en-US" altLang="en-US"/>
              <a:t>arithmetic:</a:t>
            </a:r>
            <a:br>
              <a:rPr lang="en-US" altLang="en-US"/>
            </a:br>
            <a:r>
              <a:rPr lang="en-US" altLang="en-US"/>
              <a:t>                   for (int i = 0; i &lt; array_size; i++)</a:t>
            </a:r>
            <a:br>
              <a:rPr lang="en-US" altLang="en-US"/>
            </a:br>
            <a:r>
              <a:rPr lang="en-US" altLang="en-US"/>
              <a:t>                      cout &lt;&lt; *(d + i) &lt;&lt; "  " ;</a:t>
            </a:r>
            <a:br>
              <a:rPr lang="en-US" altLang="en-US"/>
            </a:br>
            <a:r>
              <a:rPr lang="en-US" altLang="en-US"/>
              <a:t>                      // same as cout &lt;&lt; d[i] &lt;&lt; "  " ;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EF784F3C-DA23-4439-9978-7EAB93305F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Multidimensional Dynamic Arrays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352800"/>
          </a:xfrm>
        </p:spPr>
        <p:txBody>
          <a:bodyPr/>
          <a:lstStyle/>
          <a:p>
            <a:pPr eaLnBrk="1" hangingPunct="1"/>
            <a:r>
              <a:rPr lang="en-US" altLang="en-US" sz="2600"/>
              <a:t>To create a 3x4 multidimensional dynamic array</a:t>
            </a:r>
          </a:p>
          <a:p>
            <a:pPr lvl="1" eaLnBrk="1" hangingPunct="1"/>
            <a:r>
              <a:rPr lang="en-US" altLang="en-US" sz="2600"/>
              <a:t>View multidimensional arrays as arrays of arrays</a:t>
            </a:r>
          </a:p>
          <a:p>
            <a:pPr lvl="1" eaLnBrk="1" hangingPunct="1"/>
            <a:r>
              <a:rPr lang="en-US" altLang="en-US" sz="2600"/>
              <a:t>First create a one-dimensional dynamic array</a:t>
            </a:r>
          </a:p>
          <a:p>
            <a:pPr lvl="2" eaLnBrk="1" hangingPunct="1"/>
            <a:r>
              <a:rPr lang="en-US" altLang="en-US"/>
              <a:t>Start with a new definition:   </a:t>
            </a:r>
            <a:br>
              <a:rPr lang="en-US" altLang="en-US"/>
            </a:br>
            <a:r>
              <a:rPr lang="en-US" altLang="en-US"/>
              <a:t>  		typedef int* IntArrayPtr;</a:t>
            </a:r>
          </a:p>
          <a:p>
            <a:pPr lvl="2" eaLnBrk="1" hangingPunct="1"/>
            <a:r>
              <a:rPr lang="en-US" altLang="en-US"/>
              <a:t>Now create a dynamic  array of pointers named m:  </a:t>
            </a:r>
            <a:br>
              <a:rPr lang="en-US" altLang="en-US"/>
            </a:br>
            <a:r>
              <a:rPr lang="en-US" altLang="en-US"/>
              <a:t> 		IntArrayPtr *m = new IntArrayPtr[3];</a:t>
            </a:r>
          </a:p>
          <a:p>
            <a:pPr lvl="1" eaLnBrk="1" hangingPunct="1"/>
            <a:r>
              <a:rPr lang="en-US" altLang="en-US" sz="2600"/>
              <a:t>For each pointer in m, create a dynamic array of int's</a:t>
            </a:r>
          </a:p>
          <a:p>
            <a:pPr lvl="2" eaLnBrk="1" hangingPunct="1"/>
            <a:r>
              <a:rPr lang="en-US" altLang="en-US"/>
              <a:t> 		for (int i = 0; i&lt;3; i++)</a:t>
            </a:r>
            <a:br>
              <a:rPr lang="en-US" altLang="en-US"/>
            </a:br>
            <a:r>
              <a:rPr lang="en-US" altLang="en-US"/>
              <a:t>     		    m[i] = new int[4];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9568EF7E-A84C-4C92-B457-16E315AE64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Multidimensial </a:t>
            </a:r>
            <a:br>
              <a:rPr lang="en-US" altLang="en-US"/>
            </a:br>
            <a:r>
              <a:rPr lang="en-US" altLang="en-US"/>
              <a:t>Dynamic Array</a:t>
            </a:r>
          </a:p>
        </p:txBody>
      </p:sp>
      <p:sp>
        <p:nvSpPr>
          <p:cNvPr id="78850" name="Rectangle 79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919163"/>
          </a:xfrm>
        </p:spPr>
        <p:txBody>
          <a:bodyPr/>
          <a:lstStyle/>
          <a:p>
            <a:pPr eaLnBrk="1" hangingPunct="1"/>
            <a:r>
              <a:rPr lang="en-US" altLang="en-US"/>
              <a:t>The dynamic array created on the previous slide</a:t>
            </a:r>
            <a:br>
              <a:rPr lang="en-US" altLang="en-US"/>
            </a:br>
            <a:r>
              <a:rPr lang="en-US" altLang="en-US"/>
              <a:t>could be visualized like this:</a:t>
            </a:r>
          </a:p>
        </p:txBody>
      </p:sp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790575" y="28717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547855" name="Rectangle 15" descr="M= box for diagram"/>
          <p:cNvSpPr>
            <a:spLocks noChangeArrowheads="1"/>
          </p:cNvSpPr>
          <p:nvPr/>
        </p:nvSpPr>
        <p:spPr bwMode="auto">
          <a:xfrm>
            <a:off x="1258888" y="2724150"/>
            <a:ext cx="457200" cy="666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7917" name="Line 77" descr="Arrow up"/>
          <p:cNvSpPr>
            <a:spLocks noChangeShapeType="1"/>
          </p:cNvSpPr>
          <p:nvPr/>
        </p:nvSpPr>
        <p:spPr bwMode="auto">
          <a:xfrm flipV="1">
            <a:off x="1466850" y="3390900"/>
            <a:ext cx="0" cy="419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538163" y="3646488"/>
            <a:ext cx="1717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IntArrayPtr</a:t>
            </a:r>
            <a:r>
              <a:rPr lang="en-US" altLang="en-US" sz="2000" b="1">
                <a:solidFill>
                  <a:schemeClr val="hlink"/>
                </a:solidFill>
              </a:rPr>
              <a:t> </a:t>
            </a:r>
            <a:r>
              <a:rPr lang="en-US" altLang="en-US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547856" name="Line 16" descr="M= box for diagram"/>
          <p:cNvSpPr>
            <a:spLocks noChangeShapeType="1"/>
          </p:cNvSpPr>
          <p:nvPr/>
        </p:nvSpPr>
        <p:spPr bwMode="auto">
          <a:xfrm>
            <a:off x="1638300" y="3067050"/>
            <a:ext cx="78105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7842" name="Group 2" descr="4 boxe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15265"/>
              </p:ext>
            </p:extLst>
          </p:nvPr>
        </p:nvGraphicFramePr>
        <p:xfrm>
          <a:off x="2559050" y="2800350"/>
          <a:ext cx="4071938" cy="742950"/>
        </p:xfrm>
        <a:graphic>
          <a:graphicData uri="http://schemas.openxmlformats.org/drawingml/2006/table">
            <a:tbl>
              <a:tblPr firstRow="1"/>
              <a:tblGrid>
                <a:gridCol w="1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7905" name="Line 65" descr="Arrow Down"/>
          <p:cNvSpPr>
            <a:spLocks noChangeShapeType="1"/>
          </p:cNvSpPr>
          <p:nvPr/>
        </p:nvSpPr>
        <p:spPr bwMode="auto">
          <a:xfrm>
            <a:off x="29527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06" name="Line 66" descr="Arrow Down"/>
          <p:cNvSpPr>
            <a:spLocks noChangeShapeType="1"/>
          </p:cNvSpPr>
          <p:nvPr/>
        </p:nvSpPr>
        <p:spPr bwMode="auto">
          <a:xfrm>
            <a:off x="40195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07" name="Line 67" descr="Arrow Down"/>
          <p:cNvSpPr>
            <a:spLocks noChangeShapeType="1"/>
          </p:cNvSpPr>
          <p:nvPr/>
        </p:nvSpPr>
        <p:spPr bwMode="auto">
          <a:xfrm>
            <a:off x="499110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08" name="Line 68" descr="Arrow Down"/>
          <p:cNvSpPr>
            <a:spLocks noChangeShapeType="1"/>
          </p:cNvSpPr>
          <p:nvPr/>
        </p:nvSpPr>
        <p:spPr bwMode="auto">
          <a:xfrm>
            <a:off x="61150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10" name="Line 70" descr="Arrow left"/>
          <p:cNvSpPr>
            <a:spLocks noChangeShapeType="1"/>
          </p:cNvSpPr>
          <p:nvPr/>
        </p:nvSpPr>
        <p:spPr bwMode="auto">
          <a:xfrm flipH="1" flipV="1">
            <a:off x="6743700" y="3009900"/>
            <a:ext cx="628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09" name="Text Box 69"/>
          <p:cNvSpPr txBox="1">
            <a:spLocks noChangeArrowheads="1"/>
          </p:cNvSpPr>
          <p:nvPr/>
        </p:nvSpPr>
        <p:spPr bwMode="auto">
          <a:xfrm>
            <a:off x="7337425" y="2776538"/>
            <a:ext cx="155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IntArrayPtr's</a:t>
            </a:r>
          </a:p>
        </p:txBody>
      </p:sp>
      <p:sp>
        <p:nvSpPr>
          <p:cNvPr id="547911" name="Text Box 71"/>
          <p:cNvSpPr txBox="1">
            <a:spLocks noChangeArrowheads="1"/>
          </p:cNvSpPr>
          <p:nvPr/>
        </p:nvSpPr>
        <p:spPr bwMode="auto">
          <a:xfrm>
            <a:off x="838200" y="4716463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 int's</a:t>
            </a:r>
          </a:p>
        </p:txBody>
      </p:sp>
      <p:sp>
        <p:nvSpPr>
          <p:cNvPr id="547912" name="Line 72" descr="Arrow up/right"/>
          <p:cNvSpPr>
            <a:spLocks noChangeShapeType="1"/>
          </p:cNvSpPr>
          <p:nvPr/>
        </p:nvSpPr>
        <p:spPr bwMode="auto">
          <a:xfrm flipV="1">
            <a:off x="1695450" y="4114800"/>
            <a:ext cx="70485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13" name="Line 73" descr="Arrow right"/>
          <p:cNvSpPr>
            <a:spLocks noChangeShapeType="1"/>
          </p:cNvSpPr>
          <p:nvPr/>
        </p:nvSpPr>
        <p:spPr bwMode="auto">
          <a:xfrm flipV="1">
            <a:off x="1676400" y="4629150"/>
            <a:ext cx="742950" cy="276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14" name="Line 74" descr="Arrow right"/>
          <p:cNvSpPr>
            <a:spLocks noChangeShapeType="1"/>
          </p:cNvSpPr>
          <p:nvPr/>
        </p:nvSpPr>
        <p:spPr bwMode="auto">
          <a:xfrm>
            <a:off x="1704975" y="4905375"/>
            <a:ext cx="7143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915" name="Line 75" descr="Arrow right/down"/>
          <p:cNvSpPr>
            <a:spLocks noChangeShapeType="1"/>
          </p:cNvSpPr>
          <p:nvPr/>
        </p:nvSpPr>
        <p:spPr bwMode="auto">
          <a:xfrm>
            <a:off x="1695450" y="4905375"/>
            <a:ext cx="742950" cy="695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" name="Group 29" descr="4 verticle box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14699"/>
              </p:ext>
            </p:extLst>
          </p:nvPr>
        </p:nvGraphicFramePr>
        <p:xfrm>
          <a:off x="2557463" y="3844925"/>
          <a:ext cx="833437" cy="2174875"/>
        </p:xfrm>
        <a:graphic>
          <a:graphicData uri="http://schemas.openxmlformats.org/drawingml/2006/table">
            <a:tbl>
              <a:tblPr firstRow="1"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7869" name="Group 29" descr="4 verticle boxes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61587"/>
              </p:ext>
            </p:extLst>
          </p:nvPr>
        </p:nvGraphicFramePr>
        <p:xfrm>
          <a:off x="3630613" y="3844925"/>
          <a:ext cx="833437" cy="2174875"/>
        </p:xfrm>
        <a:graphic>
          <a:graphicData uri="http://schemas.openxmlformats.org/drawingml/2006/table">
            <a:tbl>
              <a:tblPr firstRow="1"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7881" name="Group 41" descr="4 verticle box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58246"/>
              </p:ext>
            </p:extLst>
          </p:nvPr>
        </p:nvGraphicFramePr>
        <p:xfrm>
          <a:off x="4683125" y="3844925"/>
          <a:ext cx="833438" cy="2174875"/>
        </p:xfrm>
        <a:graphic>
          <a:graphicData uri="http://schemas.openxmlformats.org/drawingml/2006/table">
            <a:tbl>
              <a:tblPr firstRow="1"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7893" name="Group 53" descr="4 verticle box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38665"/>
              </p:ext>
            </p:extLst>
          </p:nvPr>
        </p:nvGraphicFramePr>
        <p:xfrm>
          <a:off x="5729288" y="3867150"/>
          <a:ext cx="833437" cy="2152650"/>
        </p:xfrm>
        <a:graphic>
          <a:graphicData uri="http://schemas.openxmlformats.org/drawingml/2006/table">
            <a:tbl>
              <a:tblPr firstRow="1"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00ED49AD-1D3D-4EF9-AB69-E4ACEB186A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 autoUpdateAnimBg="0"/>
      <p:bldP spid="547855" grpId="0" animBg="1"/>
      <p:bldP spid="547917" grpId="0" animBg="1"/>
      <p:bldP spid="547916" grpId="0" autoUpdateAnimBg="0"/>
      <p:bldP spid="547856" grpId="0" animBg="1"/>
      <p:bldP spid="547905" grpId="0" animBg="1"/>
      <p:bldP spid="547906" grpId="0" animBg="1"/>
      <p:bldP spid="547907" grpId="0" animBg="1"/>
      <p:bldP spid="547908" grpId="0" animBg="1"/>
      <p:bldP spid="547910" grpId="0" animBg="1"/>
      <p:bldP spid="547909" grpId="0" autoUpdateAnimBg="0"/>
      <p:bldP spid="547911" grpId="0" autoUpdateAnimBg="0"/>
      <p:bldP spid="547912" grpId="0" animBg="1"/>
      <p:bldP spid="547913" grpId="0" animBg="1"/>
      <p:bldP spid="547914" grpId="0" animBg="1"/>
      <p:bldP spid="5479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</a:t>
            </a:r>
            <a:br>
              <a:rPr lang="en-US" altLang="en-US"/>
            </a:br>
            <a:r>
              <a:rPr lang="en-US" altLang="en-US"/>
              <a:t>Multidimensional Arrays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3200400"/>
          </a:xfrm>
        </p:spPr>
        <p:txBody>
          <a:bodyPr/>
          <a:lstStyle/>
          <a:p>
            <a:pPr eaLnBrk="1" hangingPunct="1"/>
            <a:r>
              <a:rPr lang="en-US" altLang="en-US" sz="2400"/>
              <a:t>To delete a multidimensional dynamic array</a:t>
            </a:r>
          </a:p>
          <a:p>
            <a:pPr lvl="1" eaLnBrk="1" hangingPunct="1"/>
            <a:r>
              <a:rPr lang="en-US" altLang="en-US" sz="2400"/>
              <a:t>Each call to new that created an array must have a corresponding call to delete[ ]</a:t>
            </a:r>
          </a:p>
          <a:p>
            <a:pPr lvl="1" eaLnBrk="1" hangingPunct="1"/>
            <a:r>
              <a:rPr lang="en-US" altLang="en-US" sz="2400"/>
              <a:t>Example:  To delete the dynamic array created </a:t>
            </a:r>
            <a:br>
              <a:rPr lang="en-US" altLang="en-US" sz="2400"/>
            </a:br>
            <a:r>
              <a:rPr lang="en-US" altLang="en-US" sz="2400"/>
              <a:t>                  on a previous slide:</a:t>
            </a:r>
            <a:br>
              <a:rPr lang="en-US" altLang="en-US" sz="2400"/>
            </a:br>
            <a:r>
              <a:rPr lang="en-US" altLang="en-US" sz="2400"/>
              <a:t>               for ( i = 0; i &lt; 3; i++)</a:t>
            </a:r>
            <a:br>
              <a:rPr lang="en-US" altLang="en-US" sz="2400"/>
            </a:br>
            <a:r>
              <a:rPr lang="en-US" altLang="en-US" sz="2400"/>
              <a:t>                   delete [ ] m[i]; //delete the arrays of 4 int's</a:t>
            </a:r>
            <a:br>
              <a:rPr lang="en-US" altLang="en-US" sz="2400"/>
            </a:br>
            <a:r>
              <a:rPr lang="en-US" altLang="en-US" sz="2400"/>
              <a:t>                  delete [ ] m; // delete the array of IntArrayPtr's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FD472D3A-BDAA-4802-BD92-66C13C9CB6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3" name="Picture 4" descr="A two-dimensional dynamic array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9925"/>
            <a:ext cx="5205413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>
          <a:xfrm>
            <a:off x="5454650" y="228600"/>
            <a:ext cx="36131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9.7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13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9043E80A-DD11-46B0-8400-5DD0F2EBCA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9.7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03430" name="Picture 4" descr="A two-dimensional dynamic array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609725"/>
            <a:ext cx="7167562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79BD9F24-E119-48E6-BF80-78A4480385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9.2 Conclusion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819400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Write a definition for pointer variables that will be used to point to dynamic arrays?  The array elements are of type char.  Call the type CharArray.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Write code to fill array "entry" with 10 numbers </a:t>
            </a:r>
            <a:br>
              <a:rPr lang="en-US" altLang="en-US"/>
            </a:br>
            <a:r>
              <a:rPr lang="en-US" altLang="en-US"/>
              <a:t>typed at the keyboard? 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                       int * entry;</a:t>
            </a:r>
            <a:br>
              <a:rPr lang="en-US" altLang="en-US"/>
            </a:br>
            <a:r>
              <a:rPr lang="en-US" altLang="en-US"/>
              <a:t>                           entry = new int[10];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A3898AC7-B45F-40AF-B0CC-F57F0106E6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9 -- End</a:t>
            </a:r>
          </a:p>
        </p:txBody>
      </p:sp>
      <p:sp>
        <p:nvSpPr>
          <p:cNvPr id="84996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4997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49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6ACF34BD-E699-4B8F-888D-888A305918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A pointer is the memory address of a variable </a:t>
            </a:r>
          </a:p>
          <a:p>
            <a:pPr eaLnBrk="1" hangingPunct="1"/>
            <a:r>
              <a:rPr lang="en-US" altLang="en-US"/>
              <a:t>Memory addresses can be used as names for </a:t>
            </a:r>
            <a:br>
              <a:rPr lang="en-US" altLang="en-US"/>
            </a:br>
            <a:r>
              <a:rPr lang="en-US" altLang="en-US"/>
              <a:t>variables  </a:t>
            </a:r>
          </a:p>
          <a:p>
            <a:pPr lvl="1" eaLnBrk="1" hangingPunct="1"/>
            <a:r>
              <a:rPr lang="en-US" altLang="en-US"/>
              <a:t>If a variable is stored in three memory locations, the address of the first can be used as a name for the variable. </a:t>
            </a:r>
          </a:p>
          <a:p>
            <a:pPr lvl="1" eaLnBrk="1" hangingPunct="1"/>
            <a:r>
              <a:rPr lang="en-US" altLang="en-US"/>
              <a:t>When a variable is used as a call-by-reference </a:t>
            </a:r>
            <a:br>
              <a:rPr lang="en-US" altLang="en-US"/>
            </a:br>
            <a:r>
              <a:rPr lang="en-US" altLang="en-US"/>
              <a:t>argument, its address is passed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0EBC7271-EFAD-46DF-ABA4-7CBE8BB001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Tell </a:t>
            </a:r>
            <a:br>
              <a:rPr lang="en-US" altLang="en-US"/>
            </a:br>
            <a:r>
              <a:rPr lang="en-US" altLang="en-US"/>
              <a:t>Where To Find A Variable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 address used to tell where a variable is stored</a:t>
            </a:r>
            <a:br>
              <a:rPr lang="en-US" altLang="en-US"/>
            </a:br>
            <a:r>
              <a:rPr lang="en-US" altLang="en-US"/>
              <a:t>in memory is a pointer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Pointers "point" to a variable by telling where the variable is located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B8F4FAD6-81EB-40E8-A846-DC82B30F82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Pointer variables must be declared to have a </a:t>
            </a:r>
            <a:br>
              <a:rPr lang="en-US" altLang="en-US"/>
            </a:br>
            <a:r>
              <a:rPr lang="en-US" altLang="en-US"/>
              <a:t>pointer type</a:t>
            </a:r>
          </a:p>
          <a:p>
            <a:pPr lvl="1" eaLnBrk="1" hangingPunct="1"/>
            <a:r>
              <a:rPr lang="en-US" altLang="en-US"/>
              <a:t>Example:  To declare a pointer variable p that can "point" to a variable of type double: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double  *p;</a:t>
            </a:r>
          </a:p>
          <a:p>
            <a:pPr lvl="1" eaLnBrk="1" hangingPunct="1"/>
            <a:r>
              <a:rPr lang="en-US" altLang="en-US"/>
              <a:t>The asterisk identifies p as a pointer variable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B8A7CEE2-D907-424C-97AF-678036F770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Pointer Declarations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To declare multiple pointers in a statement, use</a:t>
            </a:r>
            <a:br>
              <a:rPr lang="en-US" altLang="en-US"/>
            </a:br>
            <a:r>
              <a:rPr lang="en-US" altLang="en-US"/>
              <a:t>the asterisk before each pointer variable</a:t>
            </a:r>
          </a:p>
          <a:p>
            <a:pPr lvl="1" eaLnBrk="1" hangingPunct="1"/>
            <a:r>
              <a:rPr lang="en-US" altLang="en-US"/>
              <a:t>Example:    </a:t>
            </a:r>
            <a:br>
              <a:rPr lang="en-US" altLang="en-US"/>
            </a:br>
            <a:r>
              <a:rPr lang="en-US" altLang="en-US"/>
              <a:t>                       int *p1, *p2, v1, v2;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p1 and p2 point to variables of type int</a:t>
            </a:r>
            <a:br>
              <a:rPr lang="en-US" altLang="en-US"/>
            </a:br>
            <a:r>
              <a:rPr lang="en-US" altLang="en-US"/>
              <a:t>v1 and v2 are variables of type int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6399670A-0FEA-4D3D-BA0B-42B756B12B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address of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2819400"/>
          </a:xfrm>
        </p:spPr>
        <p:txBody>
          <a:bodyPr/>
          <a:lstStyle/>
          <a:p>
            <a:pPr eaLnBrk="1" hangingPunct="1"/>
            <a:r>
              <a:rPr lang="en-US" altLang="en-US"/>
              <a:t>The &amp; operator can be used to determine the </a:t>
            </a:r>
            <a:br>
              <a:rPr lang="en-US" altLang="en-US"/>
            </a:br>
            <a:r>
              <a:rPr lang="en-US" altLang="en-US"/>
              <a:t>address of a variable which can be assigned to a </a:t>
            </a:r>
            <a:br>
              <a:rPr lang="en-US" altLang="en-US"/>
            </a:br>
            <a:r>
              <a:rPr lang="en-US" altLang="en-US"/>
              <a:t>pointer variable</a:t>
            </a:r>
          </a:p>
          <a:p>
            <a:pPr lvl="1" eaLnBrk="1" hangingPunct="1"/>
            <a:r>
              <a:rPr lang="en-US" altLang="en-US"/>
              <a:t>Example:            p1 = &amp;v1;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p1 is now a pointer to v1</a:t>
            </a:r>
            <a:br>
              <a:rPr lang="en-US" altLang="en-US"/>
            </a:br>
            <a:r>
              <a:rPr lang="en-US" altLang="en-US"/>
              <a:t>	    v1  can be called v1 or "the variable pointed to </a:t>
            </a:r>
            <a:br>
              <a:rPr lang="en-US" altLang="en-US"/>
            </a:br>
            <a:r>
              <a:rPr lang="en-US" altLang="en-US"/>
              <a:t>       by p1"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9- </a:t>
            </a:r>
            <a:fld id="{0450B748-CBF3-415D-B6C5-1A62425C66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844</Words>
  <Application>Microsoft Office PowerPoint</Application>
  <PresentationFormat>Letter Paper (8.5x11 in)</PresentationFormat>
  <Paragraphs>272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Tahoma</vt:lpstr>
      <vt:lpstr>Times New Roman</vt:lpstr>
      <vt:lpstr>Wingdings</vt:lpstr>
      <vt:lpstr>2_Blends</vt:lpstr>
      <vt:lpstr>Office Theme</vt:lpstr>
      <vt:lpstr>Problem Solving with C++ by Walter Savitch</vt:lpstr>
      <vt:lpstr>Chapter 9</vt:lpstr>
      <vt:lpstr>Overview</vt:lpstr>
      <vt:lpstr>9.1</vt:lpstr>
      <vt:lpstr>Pointers</vt:lpstr>
      <vt:lpstr>Pointers Tell  Where To Find A Variable</vt:lpstr>
      <vt:lpstr>Declaring Pointers</vt:lpstr>
      <vt:lpstr>Multiple Pointer Declarations</vt:lpstr>
      <vt:lpstr>The address of Operator</vt:lpstr>
      <vt:lpstr>The Dereferencing Operator</vt:lpstr>
      <vt:lpstr>A Pointer Example</vt:lpstr>
      <vt:lpstr>Pointer Assignment</vt:lpstr>
      <vt:lpstr>Caution! Pointer Assignments</vt:lpstr>
      <vt:lpstr>Display 9.1 </vt:lpstr>
      <vt:lpstr>The new Operator</vt:lpstr>
      <vt:lpstr>Dynamic Variables</vt:lpstr>
      <vt:lpstr>Display 9.2 </vt:lpstr>
      <vt:lpstr>Display 9.3</vt:lpstr>
      <vt:lpstr>new and Class Types</vt:lpstr>
      <vt:lpstr>Basic Memory Management</vt:lpstr>
      <vt:lpstr>The delete Operator</vt:lpstr>
      <vt:lpstr>Dangling Pointers</vt:lpstr>
      <vt:lpstr>Automatic Variables</vt:lpstr>
      <vt:lpstr>Global Variables</vt:lpstr>
      <vt:lpstr>Type Definitions</vt:lpstr>
      <vt:lpstr>Defining Pointer Types</vt:lpstr>
      <vt:lpstr>Multiple Declarations Again</vt:lpstr>
      <vt:lpstr>Pointer Reference Parameters</vt:lpstr>
      <vt:lpstr>Section 9.1 Conclusion</vt:lpstr>
      <vt:lpstr>9.2</vt:lpstr>
      <vt:lpstr>Dynamic Arrays</vt:lpstr>
      <vt:lpstr>Pointer Variables   and Array Variables</vt:lpstr>
      <vt:lpstr>Pointer Variables  As Array Variables</vt:lpstr>
      <vt:lpstr>Display 9.4 </vt:lpstr>
      <vt:lpstr>Display 9.5 </vt:lpstr>
      <vt:lpstr>Creating Dynamic Arrays</vt:lpstr>
      <vt:lpstr>Creating Dynamic Arrays </vt:lpstr>
      <vt:lpstr>Dynamic Arrays (cont.)</vt:lpstr>
      <vt:lpstr>Display 9.6  (1/2) </vt:lpstr>
      <vt:lpstr>Display 9.6 (2/2)</vt:lpstr>
      <vt:lpstr>Pointer Arithmetic (Optional)</vt:lpstr>
      <vt:lpstr>Pointer Arthmetic Operations</vt:lpstr>
      <vt:lpstr>Multidimensional Dynamic Arrays</vt:lpstr>
      <vt:lpstr>A Multidimensial  Dynamic Array</vt:lpstr>
      <vt:lpstr>Deleting Multidimensional Arrays</vt:lpstr>
      <vt:lpstr>Display 9.7 (1/2) </vt:lpstr>
      <vt:lpstr>Display 9.7 (2/2)</vt:lpstr>
      <vt:lpstr>Section 9.2 Conclusion</vt:lpstr>
      <vt:lpstr>Chapter 9 --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147</cp:revision>
  <cp:lastPrinted>2001-11-04T00:51:13Z</cp:lastPrinted>
  <dcterms:created xsi:type="dcterms:W3CDTF">2005-02-25T19:46:41Z</dcterms:created>
  <dcterms:modified xsi:type="dcterms:W3CDTF">2019-06-26T16:29:42Z</dcterms:modified>
</cp:coreProperties>
</file>