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lugins.jquery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事件與特效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註冊事件處理器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事件處理方式如下：</a:t>
            </a:r>
            <a:br>
              <a:rPr lang="en"/>
            </a:br>
            <a:br>
              <a:rPr lang="en"/>
            </a:br>
            <a:r>
              <a:rPr lang="en" sz="2400">
                <a:solidFill>
                  <a:srgbClr val="BF9000"/>
                </a:solidFill>
              </a:rPr>
              <a:t>JQuery物件</a:t>
            </a:r>
            <a:r>
              <a:rPr lang="en" sz="2400"/>
              <a:t>.</a:t>
            </a:r>
            <a:r>
              <a:rPr lang="en" sz="2400">
                <a:solidFill>
                  <a:srgbClr val="CC0000"/>
                </a:solidFill>
              </a:rPr>
              <a:t>事件名稱</a:t>
            </a:r>
            <a:r>
              <a:rPr lang="en" sz="2400"/>
              <a:t>(</a:t>
            </a:r>
            <a:r>
              <a:rPr lang="en" sz="2400">
                <a:solidFill>
                  <a:srgbClr val="38761D"/>
                </a:solidFill>
              </a:rPr>
              <a:t>處理函式</a:t>
            </a:r>
            <a:r>
              <a:rPr lang="en" sz="24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程式碼範例：</a:t>
            </a:r>
            <a:br>
              <a:rPr lang="en"/>
            </a:br>
            <a:br>
              <a:rPr lang="en"/>
            </a:br>
            <a:r>
              <a:rPr lang="en" sz="2400"/>
              <a:t>var </a:t>
            </a:r>
            <a:r>
              <a:rPr lang="en" sz="2400">
                <a:solidFill>
                  <a:srgbClr val="BF9000"/>
                </a:solidFill>
              </a:rPr>
              <a:t>jqeuryObj</a:t>
            </a:r>
            <a:r>
              <a:rPr lang="en" sz="2400"/>
              <a:t>=$(“#id”);</a:t>
            </a:r>
            <a:br>
              <a:rPr lang="en" sz="2400"/>
            </a:br>
            <a:r>
              <a:rPr lang="en" sz="2400">
                <a:solidFill>
                  <a:srgbClr val="BF9000"/>
                </a:solidFill>
              </a:rPr>
              <a:t>jqueryObj</a:t>
            </a:r>
            <a:r>
              <a:rPr lang="en" sz="2400"/>
              <a:t>.</a:t>
            </a:r>
            <a:r>
              <a:rPr lang="en" sz="2400">
                <a:solidFill>
                  <a:srgbClr val="CC0000"/>
                </a:solidFill>
              </a:rPr>
              <a:t>click</a:t>
            </a:r>
            <a:r>
              <a:rPr lang="en" sz="2400"/>
              <a:t>(</a:t>
            </a:r>
            <a:r>
              <a:rPr lang="en" sz="2400">
                <a:solidFill>
                  <a:srgbClr val="38761D"/>
                </a:solidFill>
              </a:rPr>
              <a:t>function(){alert(“點到了”);}</a:t>
            </a:r>
            <a:r>
              <a:rPr lang="en" sz="2400"/>
              <a:t>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註冊事件處理器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事件處理方式之二：</a:t>
            </a:r>
            <a:br>
              <a:rPr lang="en"/>
            </a:br>
            <a:br>
              <a:rPr lang="en"/>
            </a:br>
            <a:r>
              <a:rPr lang="en" sz="2400">
                <a:solidFill>
                  <a:srgbClr val="BF9000"/>
                </a:solidFill>
              </a:rPr>
              <a:t>JQuery物件</a:t>
            </a:r>
            <a:r>
              <a:rPr lang="en" sz="2400"/>
              <a:t>.on(</a:t>
            </a:r>
            <a:r>
              <a:rPr lang="en" sz="2400">
                <a:solidFill>
                  <a:srgbClr val="CC0000"/>
                </a:solidFill>
              </a:rPr>
              <a:t>事件名稱</a:t>
            </a:r>
            <a:r>
              <a:rPr lang="en" sz="2400">
                <a:solidFill>
                  <a:srgbClr val="000000"/>
                </a:solidFill>
              </a:rPr>
              <a:t>,</a:t>
            </a:r>
            <a:r>
              <a:rPr lang="en" sz="2400">
                <a:solidFill>
                  <a:srgbClr val="38761D"/>
                </a:solidFill>
              </a:rPr>
              <a:t>處理函式</a:t>
            </a:r>
            <a:r>
              <a:rPr lang="en" sz="24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程式碼範例：</a:t>
            </a:r>
            <a:br>
              <a:rPr lang="en"/>
            </a:br>
            <a:br>
              <a:rPr lang="en"/>
            </a:br>
            <a:r>
              <a:rPr lang="en" sz="2400"/>
              <a:t>var </a:t>
            </a:r>
            <a:r>
              <a:rPr lang="en" sz="2400">
                <a:solidFill>
                  <a:srgbClr val="BF9000"/>
                </a:solidFill>
              </a:rPr>
              <a:t>jqeuryObj</a:t>
            </a:r>
            <a:r>
              <a:rPr lang="en" sz="2400"/>
              <a:t>=$(“#id”);</a:t>
            </a:r>
            <a:br>
              <a:rPr lang="en" sz="2400"/>
            </a:br>
            <a:r>
              <a:rPr lang="en" sz="2400">
                <a:solidFill>
                  <a:srgbClr val="BF9000"/>
                </a:solidFill>
              </a:rPr>
              <a:t>jqueryObj</a:t>
            </a:r>
            <a:r>
              <a:rPr lang="en" sz="2400"/>
              <a:t>.on(</a:t>
            </a:r>
            <a:r>
              <a:rPr lang="en" sz="2400">
                <a:solidFill>
                  <a:srgbClr val="CC0000"/>
                </a:solidFill>
              </a:rPr>
              <a:t>“click”</a:t>
            </a:r>
            <a:r>
              <a:rPr lang="en" sz="2400">
                <a:solidFill>
                  <a:srgbClr val="000000"/>
                </a:solidFill>
              </a:rPr>
              <a:t>,</a:t>
            </a:r>
            <a:r>
              <a:rPr lang="en" sz="2400">
                <a:solidFill>
                  <a:srgbClr val="38761D"/>
                </a:solidFill>
              </a:rPr>
              <a:t>function(){alert(“Clicked”);}</a:t>
            </a:r>
            <a:r>
              <a:rPr lang="en" sz="2400"/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常見事件名稱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click、dblclick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focus、blur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mousedown、mouseup、mouseenter、mouseleave、mouseover、mouseout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keydown、keyup、keypress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load、</a:t>
            </a:r>
            <a:r>
              <a:rPr lang="en">
                <a:solidFill>
                  <a:srgbClr val="CC0000"/>
                </a:solidFill>
              </a:rPr>
              <a:t>ready </a:t>
            </a:r>
            <a:r>
              <a:rPr lang="en">
                <a:solidFill>
                  <a:srgbClr val="999999"/>
                </a:solidFill>
              </a:rPr>
              <a:t>不包含影像的載入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內建特效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使用特效的方式：</a:t>
            </a:r>
            <a:br>
              <a:rPr lang="en"/>
            </a:br>
            <a:br>
              <a:rPr lang="en"/>
            </a:br>
            <a:r>
              <a:rPr lang="en" sz="2400">
                <a:solidFill>
                  <a:srgbClr val="BF9000"/>
                </a:solidFill>
              </a:rPr>
              <a:t>JQuery物件</a:t>
            </a:r>
            <a:r>
              <a:rPr lang="en" sz="2400"/>
              <a:t>.特效函式(</a:t>
            </a:r>
            <a:r>
              <a:rPr lang="en" sz="2400">
                <a:solidFill>
                  <a:srgbClr val="1155CC"/>
                </a:solidFill>
              </a:rPr>
              <a:t>其他設定</a:t>
            </a:r>
            <a:r>
              <a:rPr lang="en" sz="24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程式碼範例：</a:t>
            </a:r>
            <a:br>
              <a:rPr lang="en"/>
            </a:br>
            <a:br>
              <a:rPr lang="en"/>
            </a:br>
            <a:r>
              <a:rPr lang="en" sz="2400">
                <a:solidFill>
                  <a:srgbClr val="BF9000"/>
                </a:solidFill>
              </a:rPr>
              <a:t>$(“#id”)</a:t>
            </a:r>
            <a:r>
              <a:rPr lang="en" sz="2400"/>
              <a:t>.fadeIn(</a:t>
            </a:r>
            <a:r>
              <a:rPr lang="en" sz="2400">
                <a:solidFill>
                  <a:srgbClr val="1155CC"/>
                </a:solidFill>
              </a:rPr>
              <a:t>“slow”</a:t>
            </a:r>
            <a:r>
              <a:rPr lang="en" sz="2400"/>
              <a:t>); </a:t>
            </a:r>
            <a:r>
              <a:rPr lang="en" sz="2400">
                <a:solidFill>
                  <a:srgbClr val="999999"/>
                </a:solidFill>
              </a:rPr>
              <a:t>慢慢的淡入</a:t>
            </a:r>
            <a:br>
              <a:rPr lang="en" sz="2400">
                <a:solidFill>
                  <a:srgbClr val="999999"/>
                </a:solidFill>
              </a:rPr>
            </a:br>
            <a:r>
              <a:rPr lang="en" sz="2400">
                <a:solidFill>
                  <a:srgbClr val="BF9000"/>
                </a:solidFill>
              </a:rPr>
              <a:t>$(“#id”)</a:t>
            </a:r>
            <a:r>
              <a:rPr lang="en" sz="2400"/>
              <a:t>.hide(</a:t>
            </a:r>
            <a:r>
              <a:rPr lang="en" sz="2400">
                <a:solidFill>
                  <a:srgbClr val="1155CC"/>
                </a:solidFill>
              </a:rPr>
              <a:t>1000</a:t>
            </a:r>
            <a:r>
              <a:rPr lang="en" sz="2400"/>
              <a:t>); </a:t>
            </a:r>
            <a:r>
              <a:rPr lang="en" sz="2400">
                <a:solidFill>
                  <a:srgbClr val="999999"/>
                </a:solidFill>
              </a:rPr>
              <a:t>一秒鐘隱藏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內建特效列表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show、hide、toggle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fadeIn、fadeOut、fadeToggle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slideDown、slideUp、slideToggle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自訂特效動畫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以下方法可對產生特效動畫</a:t>
            </a:r>
            <a:br>
              <a:rPr lang="en"/>
            </a:br>
            <a:br>
              <a:rPr lang="en"/>
            </a:br>
            <a:r>
              <a:rPr lang="en" sz="2400">
                <a:solidFill>
                  <a:srgbClr val="BF9000"/>
                </a:solidFill>
              </a:rPr>
              <a:t>JQuery物件</a:t>
            </a:r>
            <a:r>
              <a:rPr lang="en" sz="2400"/>
              <a:t>.animate(</a:t>
            </a:r>
            <a:r>
              <a:rPr lang="en" sz="2400">
                <a:solidFill>
                  <a:srgbClr val="1155CC"/>
                </a:solidFill>
              </a:rPr>
              <a:t>變化目標設定</a:t>
            </a:r>
            <a:r>
              <a:rPr lang="en" sz="2400"/>
              <a:t>,</a:t>
            </a:r>
            <a:r>
              <a:rPr lang="en" sz="2400">
                <a:solidFill>
                  <a:srgbClr val="38761D"/>
                </a:solidFill>
              </a:rPr>
              <a:t>時間</a:t>
            </a:r>
            <a:r>
              <a:rPr lang="en" sz="2400"/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程式碼範例</a:t>
            </a:r>
            <a:br>
              <a:rPr lang="en"/>
            </a:br>
            <a:br>
              <a:rPr lang="en"/>
            </a:br>
            <a:r>
              <a:rPr lang="en" sz="2400">
                <a:solidFill>
                  <a:srgbClr val="BF9000"/>
                </a:solidFill>
              </a:rPr>
              <a:t>$(“#id”)</a:t>
            </a:r>
            <a:r>
              <a:rPr lang="en" sz="2400"/>
              <a:t>.animate(</a:t>
            </a:r>
            <a:r>
              <a:rPr lang="en" sz="2400">
                <a:solidFill>
                  <a:srgbClr val="1155CC"/>
                </a:solidFill>
              </a:rPr>
              <a:t>{“opacity”:0.5,”width”:”600px”}</a:t>
            </a:r>
            <a:r>
              <a:rPr lang="en" sz="2400">
                <a:solidFill>
                  <a:srgbClr val="000000"/>
                </a:solidFill>
              </a:rPr>
              <a:t>,</a:t>
            </a:r>
            <a:r>
              <a:rPr lang="en" sz="2400">
                <a:solidFill>
                  <a:srgbClr val="38761D"/>
                </a:solidFill>
              </a:rPr>
              <a:t>500</a:t>
            </a:r>
            <a:r>
              <a:rPr lang="en" sz="2400"/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第三方套件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JQuery </a:t>
            </a:r>
            <a:r>
              <a:rPr lang="en"/>
              <a:t>有許多可快速運用的第三方套件。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請參考：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http://plugins.jquery.com/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練習目標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建立一個帶有特效的可開關選單。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盡量完成指定作業：圖片切換器。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