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6" r:id="rId4"/>
    <p:sldId id="287" r:id="rId5"/>
    <p:sldId id="289" r:id="rId6"/>
    <p:sldId id="257" r:id="rId7"/>
    <p:sldId id="259" r:id="rId8"/>
    <p:sldId id="279" r:id="rId9"/>
    <p:sldId id="260" r:id="rId10"/>
    <p:sldId id="261" r:id="rId11"/>
    <p:sldId id="262" r:id="rId12"/>
    <p:sldId id="280" r:id="rId13"/>
    <p:sldId id="282" r:id="rId14"/>
    <p:sldId id="263" r:id="rId15"/>
    <p:sldId id="283" r:id="rId16"/>
    <p:sldId id="278" r:id="rId17"/>
    <p:sldId id="264" r:id="rId18"/>
    <p:sldId id="265" r:id="rId19"/>
    <p:sldId id="281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203BA0-CC51-4282-9018-3B10A4C43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F8B49B8-B749-4777-AF1F-E9D5D8F68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DCBB96-F75B-4BFC-BA0B-38E359798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EDC5-7A76-4B0B-9C22-5C9EF5F55C5A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3C9483-550F-4C11-9E28-2E65CF4C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D1488F-3BB4-4867-81DB-787101AD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AC0C-8D33-4F63-9009-3B32AF7B9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68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1BCA0C-E6A5-4D2A-BE4B-91DB63905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E6E6046-13FE-442D-83A6-AAB824B4F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DAEAD4-60CA-457A-9D6C-A28D6241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EDC5-7A76-4B0B-9C22-5C9EF5F55C5A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F36B16-7289-4AAB-9A17-C52EC808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19C3F8-D9DE-4FBC-BB92-211C63DC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AC0C-8D33-4F63-9009-3B32AF7B9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59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36DF3FF-979C-42E0-BD32-27CE8485F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92A9AD-1565-48F7-8CB0-C27D0A646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30EB13-35D7-4AFE-80B4-C37E12C2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EDC5-7A76-4B0B-9C22-5C9EF5F55C5A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9245D5-FD2C-4616-AF5D-D907C1ED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0B8790-0FFD-4927-B0A4-938850D8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AC0C-8D33-4F63-9009-3B32AF7B9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02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39A88-43C8-41DE-B9BF-2233150D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12BD45-8982-46C5-A108-3DD12D4F5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4C777D-C28E-4E9B-9538-1C188810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EDC5-7A76-4B0B-9C22-5C9EF5F55C5A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EF7333-CB43-4C10-A373-A16AAC63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9959F6-597E-4008-90BA-1F178CB2A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AC0C-8D33-4F63-9009-3B32AF7B9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0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904C2-3EE4-4C78-947C-D85E5FDD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0E671C-3F8B-4B06-AEE0-0D03C8F42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D312D1-96B5-4678-886B-89AC08BC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EDC5-7A76-4B0B-9C22-5C9EF5F55C5A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57908B-7201-4F9F-AD0A-E87668280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761C5A-350E-4686-A313-FF9E0650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AC0C-8D33-4F63-9009-3B32AF7B9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80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0AF076-0BA6-4F21-B2C6-E423144AC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BD8537-49F9-42B8-A630-FF6860299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80A100-5300-428E-934C-292191B33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AA2BCB-2146-4F01-B0F3-244DA639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EDC5-7A76-4B0B-9C22-5C9EF5F55C5A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20CFCC-F4D4-45D5-8677-28C5823D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1BC77D-C767-4912-AA2D-5D1E9492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AC0C-8D33-4F63-9009-3B32AF7B9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62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0D557F-F8B8-434F-8045-5EC06C0F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68DDA0-EBF4-441A-8CE7-26665FCF6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D5382D-53D4-4240-A315-2D909D2B8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A31E4C5-6DBA-4403-8607-099C8E1E9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9414E3-34A6-4695-AAAD-8B38BF166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6072254-9E63-4E72-AFB1-B79CF8A8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EDC5-7A76-4B0B-9C22-5C9EF5F55C5A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962831E-5F91-4852-B16C-09CBCF3F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EB6B2EC-701F-4CA2-BB93-B9706106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AC0C-8D33-4F63-9009-3B32AF7B9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80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D1DDAF-3565-409B-91F2-02FB6E3A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DD763E6-7249-450D-8F9C-FEA90490D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EDC5-7A76-4B0B-9C22-5C9EF5F55C5A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6949932-0EAB-40B3-8DD9-9AAFB51ED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3D670EC-F35E-4EB8-B9D2-812EBF7E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AC0C-8D33-4F63-9009-3B32AF7B9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6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6654C84-FA63-42CE-ACE0-F3E817A9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EDC5-7A76-4B0B-9C22-5C9EF5F55C5A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792D95B-DAAA-4467-9AAC-A293F7548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461370-1275-414F-BA2A-B71659DA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AC0C-8D33-4F63-9009-3B32AF7B9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39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B9639E-B4EB-41CB-A8A2-D73A0DD9C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4A1443-2EA1-4823-B3BB-14FB1D1D5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875B06F-6865-4413-B0FB-1370BBF58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D9BF61-C027-472A-81F2-48625A9C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EDC5-7A76-4B0B-9C22-5C9EF5F55C5A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1F5B4D-B761-464A-9A10-92D3E0B2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9A3AB4-B5BC-42C0-90A0-1727DC70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AC0C-8D33-4F63-9009-3B32AF7B9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15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41F2C2-B068-42D8-9B0E-52504A26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FC539C2-7EFD-4C7A-B83F-459024CC0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AA132E-D7E1-440F-8127-F45B8D2B1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FCB427-314B-4FC3-A2B9-520DA203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EDC5-7A76-4B0B-9C22-5C9EF5F55C5A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DD97C8-6C7D-44BD-8240-8C84F968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27A7A1-F4C3-482A-9D05-D200F763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AC0C-8D33-4F63-9009-3B32AF7B9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85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C850EFF-E728-4A16-9496-7DC92D2D6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5611F3-19A5-446B-996F-9FEDFE51D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64EAD1-47E6-4D73-B5C9-885B5A62D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1EDC5-7A76-4B0B-9C22-5C9EF5F55C5A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00F65B-CE7A-4542-A920-E655E7540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2F9ADE-CB25-471E-9C57-4678EBCFE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5AC0C-8D33-4F63-9009-3B32AF7B9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98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JA411h7Gw/?spm_id_from=333.337.search-card.all.click&amp;vd_source=a5f053f09858a5162529167dfdd63b6d" TargetMode="External"/><Relationship Id="rId2" Type="http://schemas.openxmlformats.org/officeDocument/2006/relationships/hyperlink" Target="https://iamhefang.cn/tutorials/markdow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4AAABB-D601-4944-B35A-9915C8440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Markdown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C4A8B0-F066-4F49-A8E8-F43928B9F3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00550936</a:t>
            </a:r>
            <a:r>
              <a:rPr lang="zh-TW" altLang="en-US" dirty="0"/>
              <a:t> 李品陞</a:t>
            </a:r>
          </a:p>
        </p:txBody>
      </p:sp>
    </p:spTree>
    <p:extLst>
      <p:ext uri="{BB962C8B-B14F-4D97-AF65-F5344CB8AC3E}">
        <p14:creationId xmlns:p14="http://schemas.microsoft.com/office/powerpoint/2010/main" val="1019770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24C619-E97E-49D5-83CE-6A0BE8A4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段落相關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A3BB9B37-AA0B-4EBD-8C05-6F261C8912B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6635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引用</a:t>
            </a:r>
            <a:endParaRPr lang="en-US" altLang="zh-TW" dirty="0"/>
          </a:p>
          <a:p>
            <a:pPr lvl="1"/>
            <a:r>
              <a:rPr lang="zh-TW" altLang="en-US" dirty="0"/>
              <a:t>語法：</a:t>
            </a:r>
            <a:r>
              <a:rPr lang="en-US" altLang="zh-TW" b="1" dirty="0">
                <a:solidFill>
                  <a:srgbClr val="FF0000"/>
                </a:solidFill>
              </a:rPr>
              <a:t>&gt; </a:t>
            </a:r>
            <a:r>
              <a:rPr lang="en-US" altLang="zh-TW" dirty="0"/>
              <a:t>+</a:t>
            </a:r>
            <a:r>
              <a:rPr lang="en-US" altLang="zh-TW" b="1" dirty="0">
                <a:solidFill>
                  <a:srgbClr val="FF0000"/>
                </a:solidFill>
              </a:rPr>
              <a:t> space </a:t>
            </a:r>
            <a:r>
              <a:rPr lang="en-US" altLang="zh-TW" dirty="0"/>
              <a:t>+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rgbClr val="FF0000"/>
                </a:solidFill>
              </a:rPr>
              <a:t>內容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引用可以包含多個段落，引用內段落和普通段落一樣，不過在空行前面也要加上</a:t>
            </a:r>
            <a:r>
              <a:rPr lang="en-US" altLang="zh-TW" b="1" dirty="0">
                <a:solidFill>
                  <a:srgbClr val="FF0000"/>
                </a:solidFill>
              </a:rPr>
              <a:t>&gt;</a:t>
            </a:r>
            <a:r>
              <a:rPr lang="zh-CN" altLang="en-US" dirty="0"/>
              <a:t>號。</a:t>
            </a:r>
            <a:endParaRPr lang="en-US" altLang="zh-CN" dirty="0"/>
          </a:p>
          <a:p>
            <a:pPr lvl="1"/>
            <a:r>
              <a:rPr lang="zh-CN" altLang="en-US" dirty="0"/>
              <a:t>在一個引用塊裡面還可以再引用其他段落</a:t>
            </a:r>
            <a:endParaRPr lang="en-US" altLang="zh-CN" dirty="0"/>
          </a:p>
          <a:p>
            <a:pPr lvl="1"/>
            <a:r>
              <a:rPr lang="zh-CN" altLang="en-US" dirty="0"/>
              <a:t>引用不只可以有段落，還可以存在列表、粗斜體等。</a:t>
            </a:r>
            <a:endParaRPr lang="en-US" altLang="zh-CN" dirty="0"/>
          </a:p>
          <a:p>
            <a:pPr lvl="1"/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/>
              <a:t>分隔線</a:t>
            </a:r>
          </a:p>
          <a:p>
            <a:pPr lvl="1"/>
            <a:r>
              <a:rPr lang="zh-TW" altLang="en-US" dirty="0"/>
              <a:t>語法：</a:t>
            </a:r>
            <a:r>
              <a:rPr lang="en-US" altLang="zh-TW" b="1" dirty="0">
                <a:solidFill>
                  <a:srgbClr val="FF0000"/>
                </a:solidFill>
              </a:rPr>
              <a:t>---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or</a:t>
            </a:r>
            <a:r>
              <a:rPr lang="en-US" altLang="zh-TW" b="1" dirty="0">
                <a:solidFill>
                  <a:srgbClr val="FF0000"/>
                </a:solidFill>
              </a:rPr>
              <a:t> *** </a:t>
            </a:r>
            <a:r>
              <a:rPr lang="en-US" altLang="zh-TW" dirty="0"/>
              <a:t>or</a:t>
            </a:r>
            <a:r>
              <a:rPr lang="en-US" altLang="zh-TW" b="1" dirty="0">
                <a:solidFill>
                  <a:srgbClr val="FF0000"/>
                </a:solidFill>
              </a:rPr>
              <a:t> ___</a:t>
            </a:r>
            <a:r>
              <a:rPr lang="en-US" altLang="zh-TW" b="1" dirty="0"/>
              <a:t>(</a:t>
            </a:r>
            <a:r>
              <a:rPr lang="zh-TW" altLang="en-US" b="1" dirty="0"/>
              <a:t>三個</a:t>
            </a:r>
            <a:r>
              <a:rPr lang="en-US" altLang="zh-TW" b="1" dirty="0"/>
              <a:t>)</a:t>
            </a:r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9810FDC2-7903-4629-834B-BA4D87B1DE2A}"/>
              </a:ext>
            </a:extLst>
          </p:cNvPr>
          <p:cNvCxnSpPr>
            <a:cxnSpLocks/>
          </p:cNvCxnSpPr>
          <p:nvPr/>
        </p:nvCxnSpPr>
        <p:spPr>
          <a:xfrm>
            <a:off x="2691653" y="5434848"/>
            <a:ext cx="398931" cy="73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7877BDFE-6E0A-4C0D-92F5-D1CADC5DA334}"/>
              </a:ext>
            </a:extLst>
          </p:cNvPr>
          <p:cNvSpPr txBox="1"/>
          <p:nvPr/>
        </p:nvSpPr>
        <p:spPr>
          <a:xfrm>
            <a:off x="2691653" y="6176963"/>
            <a:ext cx="86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最常用</a:t>
            </a:r>
          </a:p>
        </p:txBody>
      </p:sp>
    </p:spTree>
    <p:extLst>
      <p:ext uri="{BB962C8B-B14F-4D97-AF65-F5344CB8AC3E}">
        <p14:creationId xmlns:p14="http://schemas.microsoft.com/office/powerpoint/2010/main" val="3160769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24C619-E97E-49D5-83CE-6A0BE8A4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行内代碼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BFB490-BFC8-455C-855C-15FE62625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使用一對反引號</a:t>
            </a:r>
            <a:r>
              <a:rPr lang="en-US" altLang="zh-TW" dirty="0"/>
              <a:t>(Backtick)</a:t>
            </a:r>
            <a:r>
              <a:rPr lang="zh-CN" altLang="en-US" dirty="0"/>
              <a:t>來創建行內代碼。</a:t>
            </a:r>
            <a:endParaRPr lang="en-US" altLang="zh-CN" dirty="0"/>
          </a:p>
          <a:p>
            <a:pPr lvl="1"/>
            <a:r>
              <a:rPr lang="zh-TW" altLang="en-US" dirty="0"/>
              <a:t>語法：</a:t>
            </a:r>
            <a:r>
              <a:rPr lang="en-US" altLang="zh-TW" b="1" dirty="0">
                <a:solidFill>
                  <a:srgbClr val="FF0000"/>
                </a:solidFill>
              </a:rPr>
              <a:t>`</a:t>
            </a:r>
            <a:r>
              <a:rPr lang="zh-TW" altLang="en-US" b="1" dirty="0">
                <a:solidFill>
                  <a:srgbClr val="FF0000"/>
                </a:solidFill>
              </a:rPr>
              <a:t>內容</a:t>
            </a:r>
            <a:r>
              <a:rPr lang="en-US" altLang="zh-TW" b="1" dirty="0">
                <a:solidFill>
                  <a:srgbClr val="FF0000"/>
                </a:solidFill>
              </a:rPr>
              <a:t>`</a:t>
            </a:r>
          </a:p>
          <a:p>
            <a:pPr lvl="1"/>
            <a:endParaRPr lang="en-US" altLang="zh-TW" dirty="0"/>
          </a:p>
          <a:p>
            <a:r>
              <a:rPr lang="zh-CN" altLang="en-US" dirty="0"/>
              <a:t>如果在行內代碼中需要包含反引號本身，可以使用兩個反引號對加前後空格來創建。</a:t>
            </a:r>
            <a:endParaRPr lang="en-US" altLang="zh-CN" dirty="0"/>
          </a:p>
          <a:p>
            <a:pPr lvl="1"/>
            <a:r>
              <a:rPr lang="zh-TW" altLang="en-US" dirty="0"/>
              <a:t>語法：</a:t>
            </a:r>
            <a:r>
              <a:rPr lang="en-US" altLang="zh-TW" b="1" dirty="0">
                <a:solidFill>
                  <a:srgbClr val="FF0000"/>
                </a:solidFill>
              </a:rPr>
              <a:t>``</a:t>
            </a:r>
            <a:r>
              <a:rPr lang="en-US" altLang="zh-TW" dirty="0"/>
              <a:t> + </a:t>
            </a:r>
            <a:r>
              <a:rPr lang="en-US" altLang="zh-TW" b="1" dirty="0">
                <a:solidFill>
                  <a:srgbClr val="FF0000"/>
                </a:solidFill>
              </a:rPr>
              <a:t>space</a:t>
            </a:r>
            <a:r>
              <a:rPr lang="en-US" altLang="zh-TW" dirty="0"/>
              <a:t> + </a:t>
            </a:r>
            <a:r>
              <a:rPr lang="en-US" altLang="zh-TW" b="1" dirty="0">
                <a:solidFill>
                  <a:srgbClr val="FF0000"/>
                </a:solidFill>
              </a:rPr>
              <a:t>`</a:t>
            </a:r>
            <a:r>
              <a:rPr lang="zh-TW" altLang="en-US" dirty="0"/>
              <a:t> </a:t>
            </a:r>
            <a:r>
              <a:rPr lang="en-US" altLang="zh-TW" dirty="0"/>
              <a:t>+ </a:t>
            </a:r>
            <a:r>
              <a:rPr lang="en-US" altLang="zh-TW" b="1" dirty="0">
                <a:solidFill>
                  <a:srgbClr val="FF0000"/>
                </a:solidFill>
              </a:rPr>
              <a:t>space</a:t>
            </a:r>
            <a:r>
              <a:rPr lang="zh-TW" altLang="en-US" dirty="0"/>
              <a:t> </a:t>
            </a:r>
            <a:r>
              <a:rPr lang="en-US" altLang="zh-TW" dirty="0"/>
              <a:t>+ </a:t>
            </a:r>
            <a:r>
              <a:rPr lang="en-US" altLang="zh-TW" b="1" dirty="0">
                <a:solidFill>
                  <a:srgbClr val="FF0000"/>
                </a:solidFill>
              </a:rPr>
              <a:t>``</a:t>
            </a:r>
          </a:p>
          <a:p>
            <a:pPr lvl="1"/>
            <a:endParaRPr lang="zh-TW" altLang="en-US" dirty="0"/>
          </a:p>
        </p:txBody>
      </p:sp>
      <p:pic>
        <p:nvPicPr>
          <p:cNvPr id="1026" name="Picture 2" descr="key bindings - How to set emacs to recognize backtick and ...">
            <a:extLst>
              <a:ext uri="{FF2B5EF4-FFF2-40B4-BE49-F238E27FC236}">
                <a16:creationId xmlns:a16="http://schemas.microsoft.com/office/drawing/2014/main" id="{29D35170-FBEA-47F8-A83C-2759BA40B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140" y="729694"/>
            <a:ext cx="2688683" cy="219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453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753859-44C8-49A6-BF49-D9DF8FF5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代碼塊</a:t>
            </a:r>
            <a:r>
              <a:rPr lang="en-US" altLang="zh-CN" b="1" dirty="0"/>
              <a:t>(</a:t>
            </a:r>
            <a:r>
              <a:rPr lang="zh-TW" altLang="en-US" b="1" dirty="0"/>
              <a:t>不常用</a:t>
            </a:r>
            <a:r>
              <a:rPr lang="en-US" altLang="zh-CN" b="1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1A0EE5-B0DA-418C-A982-2B2117945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將文本的每一行縮排至少四個空格或一個</a:t>
            </a:r>
            <a:r>
              <a:rPr lang="en-US" altLang="zh-TW" dirty="0"/>
              <a:t>Tab</a:t>
            </a:r>
            <a:r>
              <a:rPr lang="zh-CN" altLang="en-US" dirty="0"/>
              <a:t>。這樣這些文本會變成代碼塊。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範例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&lt;html&gt;  		</a:t>
            </a:r>
          </a:p>
          <a:p>
            <a:pPr marL="0" indent="0">
              <a:buNone/>
            </a:pPr>
            <a:r>
              <a:rPr lang="en-US" altLang="zh-TW" dirty="0"/>
              <a:t>		&lt;head&gt;&lt;/head&gt;  	</a:t>
            </a:r>
          </a:p>
          <a:p>
            <a:pPr marL="0" indent="0">
              <a:buNone/>
            </a:pPr>
            <a:r>
              <a:rPr lang="en-US" altLang="zh-TW" dirty="0"/>
              <a:t>	&lt;/html&gt;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1564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A214FB-8729-453D-82DE-5951FC25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圍欄式代碼塊</a:t>
            </a:r>
            <a:r>
              <a:rPr lang="en-US" altLang="zh-CN" b="1" dirty="0"/>
              <a:t>(</a:t>
            </a:r>
            <a:r>
              <a:rPr lang="zh-CN" altLang="en-US" b="1" dirty="0"/>
              <a:t>常用</a:t>
            </a:r>
            <a:r>
              <a:rPr lang="en-US" altLang="zh-CN" b="1" dirty="0"/>
              <a:t>)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D50994-9BAE-4623-B3F7-88F98AA7D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CN" altLang="en-US" dirty="0"/>
              <a:t>使用三個反引號</a:t>
            </a:r>
            <a:r>
              <a:rPr lang="en-US" altLang="zh-CN" dirty="0"/>
              <a:t>(`)</a:t>
            </a:r>
            <a:r>
              <a:rPr lang="zh-CN" altLang="en-US" dirty="0"/>
              <a:t>或三個波浪號</a:t>
            </a:r>
            <a:r>
              <a:rPr lang="en-US" altLang="zh-CN" dirty="0"/>
              <a:t>(~)</a:t>
            </a:r>
            <a:r>
              <a:rPr lang="zh-CN" altLang="en-US" dirty="0"/>
              <a:t>來定義圍欄式代碼塊。同時這種代碼塊配合外掛</a:t>
            </a:r>
            <a:r>
              <a:rPr lang="zh-TW" altLang="en-US" dirty="0"/>
              <a:t>插件</a:t>
            </a:r>
            <a:r>
              <a:rPr lang="zh-CN" altLang="en-US" dirty="0"/>
              <a:t>還可以做到代碼高亮、行號等高級功能。</a:t>
            </a:r>
            <a:endParaRPr lang="en-US" altLang="zh-CN" dirty="0"/>
          </a:p>
          <a:p>
            <a:r>
              <a:rPr lang="zh-TW" altLang="en-US" dirty="0"/>
              <a:t>語法</a:t>
            </a:r>
            <a:r>
              <a:rPr lang="en-US" altLang="zh-TW" dirty="0"/>
              <a:t>(</a:t>
            </a:r>
            <a:r>
              <a:rPr lang="zh-TW" altLang="en-US" dirty="0"/>
              <a:t>有兩種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```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rgbClr val="FF0000"/>
                </a:solidFill>
              </a:rPr>
              <a:t>內容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```</a:t>
            </a:r>
          </a:p>
          <a:p>
            <a:pPr marL="0" indent="0">
              <a:buNone/>
            </a:pPr>
            <a:r>
              <a:rPr lang="en-US" altLang="zh-TW" b="1" dirty="0"/>
              <a:t>Or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```</a:t>
            </a:r>
            <a:r>
              <a:rPr lang="zh-TW" altLang="en-US" b="1" dirty="0">
                <a:solidFill>
                  <a:srgbClr val="FF0000"/>
                </a:solidFill>
              </a:rPr>
              <a:t>所屬語言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b="1" dirty="0">
                <a:solidFill>
                  <a:srgbClr val="FF0000"/>
                </a:solidFill>
              </a:rPr>
              <a:t>內容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```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6A9E0D19-5CAA-45FB-A22D-6F05348018F7}"/>
              </a:ext>
            </a:extLst>
          </p:cNvPr>
          <p:cNvCxnSpPr/>
          <p:nvPr/>
        </p:nvCxnSpPr>
        <p:spPr>
          <a:xfrm flipV="1">
            <a:off x="3281082" y="5567082"/>
            <a:ext cx="1183342" cy="206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BB6915D9-5E93-43C7-A930-4A49446DC585}"/>
              </a:ext>
            </a:extLst>
          </p:cNvPr>
          <p:cNvSpPr txBox="1"/>
          <p:nvPr/>
        </p:nvSpPr>
        <p:spPr>
          <a:xfrm>
            <a:off x="4563036" y="5300844"/>
            <a:ext cx="207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可以做到代碼高亮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203685-2D0F-4C73-9ABC-5645F466E2FB}"/>
              </a:ext>
            </a:extLst>
          </p:cNvPr>
          <p:cNvSpPr/>
          <p:nvPr/>
        </p:nvSpPr>
        <p:spPr>
          <a:xfrm>
            <a:off x="762000" y="5300844"/>
            <a:ext cx="2321859" cy="141372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8DBBE7-7EEF-4700-B235-8180E9AD63D1}"/>
              </a:ext>
            </a:extLst>
          </p:cNvPr>
          <p:cNvSpPr/>
          <p:nvPr/>
        </p:nvSpPr>
        <p:spPr>
          <a:xfrm>
            <a:off x="761999" y="3256891"/>
            <a:ext cx="2321859" cy="141372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77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24C619-E97E-49D5-83CE-6A0BE8A4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超連結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BFB490-BFC8-455C-855C-15FE62625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5235" cy="4667250"/>
          </a:xfrm>
        </p:spPr>
        <p:txBody>
          <a:bodyPr/>
          <a:lstStyle/>
          <a:p>
            <a:r>
              <a:rPr lang="zh-TW" altLang="en-US" dirty="0"/>
              <a:t>基礎超連結</a:t>
            </a:r>
            <a:endParaRPr lang="en-US" altLang="zh-TW" dirty="0"/>
          </a:p>
          <a:p>
            <a:pPr lvl="1"/>
            <a:r>
              <a:rPr lang="zh-TW" altLang="en-US" dirty="0"/>
              <a:t>語法：</a:t>
            </a:r>
            <a:r>
              <a:rPr lang="en-US" altLang="zh-TW" b="1" dirty="0">
                <a:solidFill>
                  <a:srgbClr val="FF0000"/>
                </a:solidFill>
              </a:rPr>
              <a:t>[</a:t>
            </a:r>
            <a:r>
              <a:rPr lang="zh-TW" altLang="en-US" b="1" dirty="0">
                <a:solidFill>
                  <a:srgbClr val="FF0000"/>
                </a:solidFill>
              </a:rPr>
              <a:t>連結顯示文本</a:t>
            </a:r>
            <a:r>
              <a:rPr lang="en-US" altLang="zh-TW" b="1" dirty="0">
                <a:solidFill>
                  <a:srgbClr val="FF0000"/>
                </a:solidFill>
              </a:rPr>
              <a:t>](</a:t>
            </a:r>
            <a:r>
              <a:rPr lang="zh-TW" altLang="en-US" b="1" dirty="0">
                <a:solidFill>
                  <a:srgbClr val="FF0000"/>
                </a:solidFill>
              </a:rPr>
              <a:t>連結網址 </a:t>
            </a:r>
            <a:r>
              <a:rPr lang="en-US" altLang="zh-TW" dirty="0"/>
              <a:t>+</a:t>
            </a:r>
            <a:r>
              <a:rPr lang="en-US" altLang="zh-TW" b="1" dirty="0">
                <a:solidFill>
                  <a:srgbClr val="FF0000"/>
                </a:solidFill>
              </a:rPr>
              <a:t> space </a:t>
            </a:r>
            <a:r>
              <a:rPr lang="en-US" altLang="zh-TW" dirty="0"/>
              <a:t>+</a:t>
            </a:r>
            <a:r>
              <a:rPr lang="en-US" altLang="zh-TW" b="1" dirty="0">
                <a:solidFill>
                  <a:srgbClr val="FF0000"/>
                </a:solidFill>
              </a:rPr>
              <a:t> “</a:t>
            </a:r>
            <a:r>
              <a:rPr lang="zh-TW" altLang="en-US" b="1" dirty="0">
                <a:solidFill>
                  <a:srgbClr val="FF0000"/>
                </a:solidFill>
              </a:rPr>
              <a:t>標題文字</a:t>
            </a:r>
            <a:r>
              <a:rPr lang="en-US" altLang="zh-TW" b="1" dirty="0">
                <a:solidFill>
                  <a:srgbClr val="FF0000"/>
                </a:solidFill>
              </a:rPr>
              <a:t>”)</a:t>
            </a:r>
          </a:p>
          <a:p>
            <a:pPr lvl="1"/>
            <a:r>
              <a:rPr lang="zh-TW" altLang="en-US" dirty="0"/>
              <a:t>特殊用法：導引到某個標題 </a:t>
            </a:r>
            <a:r>
              <a:rPr lang="en-US" altLang="zh-TW" dirty="0"/>
              <a:t>=&gt;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[</a:t>
            </a:r>
            <a:r>
              <a:rPr lang="zh-TW" altLang="en-US" b="1" dirty="0">
                <a:solidFill>
                  <a:srgbClr val="FF0000"/>
                </a:solidFill>
              </a:rPr>
              <a:t>連結顯示文本</a:t>
            </a:r>
            <a:r>
              <a:rPr lang="en-US" altLang="zh-TW" b="1" dirty="0">
                <a:solidFill>
                  <a:srgbClr val="FF0000"/>
                </a:solidFill>
              </a:rPr>
              <a:t>](#</a:t>
            </a:r>
            <a:r>
              <a:rPr lang="zh-TW" altLang="en-US" b="1" dirty="0">
                <a:solidFill>
                  <a:srgbClr val="FF0000"/>
                </a:solidFill>
              </a:rPr>
              <a:t>標題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  <a:endParaRPr lang="en-US" altLang="zh-TW" dirty="0"/>
          </a:p>
          <a:p>
            <a:pPr lvl="1"/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/>
              <a:t>高級超連結</a:t>
            </a:r>
          </a:p>
          <a:p>
            <a:pPr lvl="1"/>
            <a:r>
              <a:rPr lang="zh-TW" altLang="en-US" dirty="0"/>
              <a:t>兩種使用場景：</a:t>
            </a:r>
            <a:endParaRPr lang="en-US" altLang="zh-TW" dirty="0"/>
          </a:p>
          <a:p>
            <a:pPr lvl="2"/>
            <a:r>
              <a:rPr lang="zh-TW" altLang="en-US" dirty="0"/>
              <a:t>在文本起草階段，還沒確定具體網址，但可以先給出網址標題</a:t>
            </a:r>
            <a:endParaRPr lang="en-US" altLang="zh-TW" dirty="0"/>
          </a:p>
          <a:p>
            <a:pPr lvl="2"/>
            <a:r>
              <a:rPr lang="zh-TW" altLang="en-US" dirty="0"/>
              <a:t>同一篇文章需要重覆出現同一個網址時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zh-TW" altLang="en-US" dirty="0"/>
              <a:t>語法：</a:t>
            </a:r>
            <a:endParaRPr lang="en-US" altLang="zh-TW" dirty="0"/>
          </a:p>
          <a:p>
            <a:pPr lvl="2"/>
            <a:r>
              <a:rPr lang="zh-TW" altLang="en-US" dirty="0"/>
              <a:t>格式 ：</a:t>
            </a:r>
            <a:r>
              <a:rPr lang="en-US" altLang="zh-TW" b="1" dirty="0">
                <a:solidFill>
                  <a:srgbClr val="FF0000"/>
                </a:solidFill>
              </a:rPr>
              <a:t>[</a:t>
            </a:r>
            <a:r>
              <a:rPr lang="zh-TW" altLang="en-US" b="1" dirty="0">
                <a:solidFill>
                  <a:srgbClr val="FF0000"/>
                </a:solidFill>
              </a:rPr>
              <a:t>連結顯示文本</a:t>
            </a:r>
            <a:r>
              <a:rPr lang="en-US" altLang="zh-TW" b="1" dirty="0">
                <a:solidFill>
                  <a:srgbClr val="FF0000"/>
                </a:solidFill>
              </a:rPr>
              <a:t>][</a:t>
            </a:r>
            <a:r>
              <a:rPr lang="zh-TW" altLang="en-US" b="1" dirty="0">
                <a:solidFill>
                  <a:srgbClr val="FF0000"/>
                </a:solidFill>
              </a:rPr>
              <a:t>變數</a:t>
            </a:r>
            <a:r>
              <a:rPr lang="en-US" altLang="zh-TW" b="1" dirty="0">
                <a:solidFill>
                  <a:srgbClr val="FF0000"/>
                </a:solidFill>
              </a:rPr>
              <a:t>]</a:t>
            </a:r>
          </a:p>
          <a:p>
            <a:pPr lvl="2"/>
            <a:r>
              <a:rPr lang="zh-TW" altLang="en-US" b="1" dirty="0"/>
              <a:t>在文檔最後</a:t>
            </a:r>
            <a:r>
              <a:rPr lang="zh-TW" altLang="en-US" dirty="0"/>
              <a:t>解釋變量，</a:t>
            </a:r>
            <a:r>
              <a:rPr lang="en-US" altLang="zh-TW" b="1" dirty="0">
                <a:solidFill>
                  <a:srgbClr val="FF0000"/>
                </a:solidFill>
              </a:rPr>
              <a:t>[</a:t>
            </a:r>
            <a:r>
              <a:rPr lang="zh-TW" altLang="en-US" b="1" dirty="0">
                <a:solidFill>
                  <a:srgbClr val="FF0000"/>
                </a:solidFill>
              </a:rPr>
              <a:t>變數</a:t>
            </a:r>
            <a:r>
              <a:rPr lang="en-US" altLang="zh-TW" b="1" dirty="0">
                <a:solidFill>
                  <a:srgbClr val="FF0000"/>
                </a:solidFill>
              </a:rPr>
              <a:t>]: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+</a:t>
            </a:r>
            <a:r>
              <a:rPr lang="en-US" altLang="zh-TW" b="1" dirty="0">
                <a:solidFill>
                  <a:srgbClr val="FF0000"/>
                </a:solidFill>
              </a:rPr>
              <a:t> space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zh-TW" altLang="en-US" b="1" dirty="0">
                <a:solidFill>
                  <a:srgbClr val="FF0000"/>
                </a:solidFill>
              </a:rPr>
              <a:t>連結網址 </a:t>
            </a:r>
            <a:r>
              <a:rPr lang="en-US" altLang="zh-TW" dirty="0"/>
              <a:t>+</a:t>
            </a:r>
            <a:r>
              <a:rPr lang="en-US" altLang="zh-TW" b="1" dirty="0">
                <a:solidFill>
                  <a:srgbClr val="FF0000"/>
                </a:solidFill>
              </a:rPr>
              <a:t> space </a:t>
            </a:r>
            <a:r>
              <a:rPr lang="en-US" altLang="zh-TW" dirty="0"/>
              <a:t>+</a:t>
            </a:r>
            <a:r>
              <a:rPr lang="en-US" altLang="zh-TW" b="1" dirty="0">
                <a:solidFill>
                  <a:srgbClr val="FF0000"/>
                </a:solidFill>
              </a:rPr>
              <a:t> “</a:t>
            </a:r>
            <a:r>
              <a:rPr lang="zh-TW" altLang="en-US" b="1" dirty="0">
                <a:solidFill>
                  <a:srgbClr val="FF0000"/>
                </a:solidFill>
              </a:rPr>
              <a:t>標題文字</a:t>
            </a:r>
            <a:r>
              <a:rPr lang="en-US" altLang="zh-TW" b="1" dirty="0">
                <a:solidFill>
                  <a:srgbClr val="FF0000"/>
                </a:solidFill>
              </a:rPr>
              <a:t>”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DB0BF44-969C-4E7F-9CBD-60C1708DB30B}"/>
              </a:ext>
            </a:extLst>
          </p:cNvPr>
          <p:cNvCxnSpPr>
            <a:cxnSpLocks/>
          </p:cNvCxnSpPr>
          <p:nvPr/>
        </p:nvCxnSpPr>
        <p:spPr>
          <a:xfrm flipV="1">
            <a:off x="7763436" y="1460262"/>
            <a:ext cx="367553" cy="72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A7D80A6C-A89E-430C-B27F-8BF973CF8B41}"/>
              </a:ext>
            </a:extLst>
          </p:cNvPr>
          <p:cNvSpPr txBox="1"/>
          <p:nvPr/>
        </p:nvSpPr>
        <p:spPr>
          <a:xfrm>
            <a:off x="7763436" y="1023462"/>
            <a:ext cx="103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可不寫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F87167C-D193-4D01-B9B9-9E0BBE385548}"/>
              </a:ext>
            </a:extLst>
          </p:cNvPr>
          <p:cNvCxnSpPr>
            <a:cxnSpLocks/>
          </p:cNvCxnSpPr>
          <p:nvPr/>
        </p:nvCxnSpPr>
        <p:spPr>
          <a:xfrm flipV="1">
            <a:off x="9547411" y="5291603"/>
            <a:ext cx="367553" cy="72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6BF4FFE-3D99-4540-BA64-0DD41E4F6F52}"/>
              </a:ext>
            </a:extLst>
          </p:cNvPr>
          <p:cNvSpPr txBox="1"/>
          <p:nvPr/>
        </p:nvSpPr>
        <p:spPr>
          <a:xfrm>
            <a:off x="9547411" y="4854803"/>
            <a:ext cx="103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可不寫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AD53E22-8601-4905-B65C-302DF5C4DDD5}"/>
              </a:ext>
            </a:extLst>
          </p:cNvPr>
          <p:cNvCxnSpPr>
            <a:cxnSpLocks/>
          </p:cNvCxnSpPr>
          <p:nvPr/>
        </p:nvCxnSpPr>
        <p:spPr>
          <a:xfrm flipV="1">
            <a:off x="8794377" y="2725271"/>
            <a:ext cx="753034" cy="9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7D413FC-010E-4E34-81AE-83F13FE80457}"/>
              </a:ext>
            </a:extLst>
          </p:cNvPr>
          <p:cNvSpPr txBox="1"/>
          <p:nvPr/>
        </p:nvSpPr>
        <p:spPr>
          <a:xfrm>
            <a:off x="9628094" y="2299321"/>
            <a:ext cx="2052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需與已存在的標題名稱完全相同</a:t>
            </a:r>
          </a:p>
        </p:txBody>
      </p:sp>
    </p:spTree>
    <p:extLst>
      <p:ext uri="{BB962C8B-B14F-4D97-AF65-F5344CB8AC3E}">
        <p14:creationId xmlns:p14="http://schemas.microsoft.com/office/powerpoint/2010/main" val="3605580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24C619-E97E-49D5-83CE-6A0BE8A4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超連結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BFB490-BFC8-455C-855C-15FE62625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5235" cy="4667250"/>
          </a:xfrm>
        </p:spPr>
        <p:txBody>
          <a:bodyPr/>
          <a:lstStyle/>
          <a:p>
            <a:r>
              <a:rPr lang="zh-TW" altLang="en-US" dirty="0"/>
              <a:t>連結到其他 </a:t>
            </a:r>
            <a:r>
              <a:rPr lang="en-US" altLang="zh-TW" dirty="0"/>
              <a:t>Markdown </a:t>
            </a:r>
            <a:r>
              <a:rPr lang="zh-TW" altLang="en-US" dirty="0"/>
              <a:t>頁面</a:t>
            </a:r>
            <a:endParaRPr lang="en-US" altLang="zh-TW" dirty="0"/>
          </a:p>
          <a:p>
            <a:pPr lvl="1"/>
            <a:r>
              <a:rPr lang="zh-TW" altLang="en-US" dirty="0"/>
              <a:t>語法：</a:t>
            </a:r>
            <a:r>
              <a:rPr lang="en-US" altLang="zh-TW" b="1" dirty="0">
                <a:solidFill>
                  <a:srgbClr val="FF0000"/>
                </a:solidFill>
              </a:rPr>
              <a:t>[</a:t>
            </a:r>
            <a:r>
              <a:rPr lang="zh-TW" altLang="en-US" b="1" dirty="0">
                <a:solidFill>
                  <a:srgbClr val="FF0000"/>
                </a:solidFill>
              </a:rPr>
              <a:t>連結顯示文本</a:t>
            </a:r>
            <a:r>
              <a:rPr lang="en-US" altLang="zh-TW" b="1" dirty="0">
                <a:solidFill>
                  <a:srgbClr val="FF0000"/>
                </a:solidFill>
              </a:rPr>
              <a:t>](</a:t>
            </a:r>
            <a:r>
              <a:rPr lang="zh-TW" altLang="en-US" b="1" dirty="0">
                <a:solidFill>
                  <a:srgbClr val="FF0000"/>
                </a:solidFill>
              </a:rPr>
              <a:t>連結位置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TW" dirty="0"/>
              <a:t>EX: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[</a:t>
            </a:r>
            <a:r>
              <a:rPr lang="zh-TW" altLang="en-US" b="1" dirty="0">
                <a:solidFill>
                  <a:srgbClr val="FF0000"/>
                </a:solidFill>
              </a:rPr>
              <a:t>測試頁面</a:t>
            </a:r>
            <a:r>
              <a:rPr lang="en-US" altLang="zh-TW" b="1" dirty="0">
                <a:solidFill>
                  <a:srgbClr val="FF0000"/>
                </a:solidFill>
              </a:rPr>
              <a:t>](./TEST)</a:t>
            </a:r>
          </a:p>
          <a:p>
            <a:pPr lvl="1"/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CN" altLang="en-US" dirty="0"/>
              <a:t>超連結還可以和粗體、斜體、代碼等其他元素一塊使用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48492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8AF2C7-E181-4440-8823-2F999C7A8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249611-3A78-486F-8D2A-F059B8F7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語法：</a:t>
            </a:r>
            <a:endParaRPr lang="en-US" altLang="zh-TW" dirty="0"/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![</a:t>
            </a:r>
            <a:r>
              <a:rPr lang="zh-TW" altLang="en-US" b="1" dirty="0">
                <a:solidFill>
                  <a:srgbClr val="FF0000"/>
                </a:solidFill>
              </a:rPr>
              <a:t>替代文字</a:t>
            </a:r>
            <a:r>
              <a:rPr lang="en-US" altLang="zh-TW" b="1" dirty="0">
                <a:solidFill>
                  <a:srgbClr val="FF0000"/>
                </a:solidFill>
              </a:rPr>
              <a:t>](</a:t>
            </a:r>
            <a:r>
              <a:rPr lang="zh-TW" altLang="en-US" b="1" dirty="0">
                <a:solidFill>
                  <a:srgbClr val="FF0000"/>
                </a:solidFill>
              </a:rPr>
              <a:t>圖片連結 </a:t>
            </a:r>
            <a:r>
              <a:rPr lang="en-US" altLang="zh-TW" dirty="0"/>
              <a:t>+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space </a:t>
            </a:r>
            <a:r>
              <a:rPr lang="en-US" altLang="zh-TW" dirty="0"/>
              <a:t>+</a:t>
            </a:r>
            <a:r>
              <a:rPr lang="en-US" altLang="zh-TW" b="1" dirty="0">
                <a:solidFill>
                  <a:srgbClr val="FF0000"/>
                </a:solidFill>
              </a:rPr>
              <a:t> “</a:t>
            </a:r>
            <a:r>
              <a:rPr lang="zh-TW" altLang="en-US" b="1" dirty="0">
                <a:solidFill>
                  <a:srgbClr val="FF0000"/>
                </a:solidFill>
              </a:rPr>
              <a:t>標題文字</a:t>
            </a:r>
            <a:r>
              <a:rPr lang="en-US" altLang="zh-TW" b="1" dirty="0">
                <a:solidFill>
                  <a:srgbClr val="FF0000"/>
                </a:solidFill>
              </a:rPr>
              <a:t>”)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圖片鏈接可以是本地連結，也可以是在線連結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B28EC696-BB7F-4391-991F-EB58DE2B0785}"/>
              </a:ext>
            </a:extLst>
          </p:cNvPr>
          <p:cNvCxnSpPr>
            <a:cxnSpLocks/>
          </p:cNvCxnSpPr>
          <p:nvPr/>
        </p:nvCxnSpPr>
        <p:spPr>
          <a:xfrm flipV="1">
            <a:off x="6571129" y="1463906"/>
            <a:ext cx="367553" cy="72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9347F3BE-CEC2-49E6-AEA2-5F8BEDFBA3A6}"/>
              </a:ext>
            </a:extLst>
          </p:cNvPr>
          <p:cNvSpPr txBox="1"/>
          <p:nvPr/>
        </p:nvSpPr>
        <p:spPr>
          <a:xfrm>
            <a:off x="6571129" y="1027106"/>
            <a:ext cx="103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可不寫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D2FA637-0BB7-4DC6-8287-9835B4E4812F}"/>
              </a:ext>
            </a:extLst>
          </p:cNvPr>
          <p:cNvCxnSpPr>
            <a:cxnSpLocks/>
          </p:cNvCxnSpPr>
          <p:nvPr/>
        </p:nvCxnSpPr>
        <p:spPr>
          <a:xfrm>
            <a:off x="4298575" y="3675877"/>
            <a:ext cx="930651" cy="42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175D5D-EA7B-4900-93BA-14E8CD6E2DED}"/>
              </a:ext>
            </a:extLst>
          </p:cNvPr>
          <p:cNvSpPr txBox="1"/>
          <p:nvPr/>
        </p:nvSpPr>
        <p:spPr>
          <a:xfrm>
            <a:off x="5125010" y="4132424"/>
            <a:ext cx="124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絕對位置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A716373-1FD4-4B86-9463-6B36AF6C5669}"/>
              </a:ext>
            </a:extLst>
          </p:cNvPr>
          <p:cNvCxnSpPr>
            <a:cxnSpLocks/>
          </p:cNvCxnSpPr>
          <p:nvPr/>
        </p:nvCxnSpPr>
        <p:spPr>
          <a:xfrm>
            <a:off x="4994461" y="3577266"/>
            <a:ext cx="895351" cy="42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DA39C55-AEE4-4622-835A-5235AEB265C7}"/>
              </a:ext>
            </a:extLst>
          </p:cNvPr>
          <p:cNvSpPr txBox="1"/>
          <p:nvPr/>
        </p:nvSpPr>
        <p:spPr>
          <a:xfrm>
            <a:off x="5949203" y="3812821"/>
            <a:ext cx="124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相對位置</a:t>
            </a:r>
          </a:p>
        </p:txBody>
      </p:sp>
    </p:spTree>
    <p:extLst>
      <p:ext uri="{BB962C8B-B14F-4D97-AF65-F5344CB8AC3E}">
        <p14:creationId xmlns:p14="http://schemas.microsoft.com/office/powerpoint/2010/main" val="3793639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24C619-E97E-49D5-83CE-6A0BE8A4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BFB490-BFC8-455C-855C-15FE62625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語法：</a:t>
            </a:r>
            <a:endParaRPr lang="en-US" altLang="zh-TW" dirty="0"/>
          </a:p>
          <a:p>
            <a:pPr lvl="1"/>
            <a:r>
              <a:rPr lang="zh-TW" altLang="en-US" dirty="0"/>
              <a:t>定義階段</a:t>
            </a:r>
            <a:endParaRPr lang="en-US" altLang="zh-TW" dirty="0"/>
          </a:p>
          <a:p>
            <a:pPr lvl="2"/>
            <a:r>
              <a:rPr lang="en-US" altLang="zh-TW" b="1" dirty="0">
                <a:solidFill>
                  <a:srgbClr val="FF0000"/>
                </a:solidFill>
              </a:rPr>
              <a:t>[^</a:t>
            </a:r>
            <a:r>
              <a:rPr lang="zh-TW" altLang="en-US" b="1" dirty="0">
                <a:solidFill>
                  <a:srgbClr val="FF0000"/>
                </a:solidFill>
              </a:rPr>
              <a:t>註解名稱</a:t>
            </a:r>
            <a:r>
              <a:rPr lang="en-US" altLang="zh-TW" b="1" dirty="0">
                <a:solidFill>
                  <a:srgbClr val="FF0000"/>
                </a:solidFill>
              </a:rPr>
              <a:t>]</a:t>
            </a:r>
          </a:p>
          <a:p>
            <a:pPr lvl="2"/>
            <a:endParaRPr lang="en-US" altLang="zh-TW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解釋階段</a:t>
            </a:r>
            <a:endParaRPr lang="en-US" altLang="zh-TW" dirty="0"/>
          </a:p>
          <a:p>
            <a:pPr lvl="2"/>
            <a:r>
              <a:rPr lang="en-US" altLang="zh-TW" b="1" dirty="0">
                <a:solidFill>
                  <a:srgbClr val="FF0000"/>
                </a:solidFill>
              </a:rPr>
              <a:t>[^</a:t>
            </a:r>
            <a:r>
              <a:rPr lang="zh-TW" altLang="en-US" b="1" dirty="0">
                <a:solidFill>
                  <a:srgbClr val="FF0000"/>
                </a:solidFill>
              </a:rPr>
              <a:t>註解名稱</a:t>
            </a:r>
            <a:r>
              <a:rPr lang="en-US" altLang="zh-TW" b="1" dirty="0">
                <a:solidFill>
                  <a:srgbClr val="FF0000"/>
                </a:solidFill>
              </a:rPr>
              <a:t>]: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+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space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+</a:t>
            </a:r>
            <a:r>
              <a:rPr lang="zh-TW" altLang="en-US" b="1" dirty="0">
                <a:solidFill>
                  <a:srgbClr val="FF0000"/>
                </a:solidFill>
              </a:rPr>
              <a:t> 註解內容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zh-TW" altLang="en-US" dirty="0"/>
              <a:t>例子</a:t>
            </a:r>
            <a:endParaRPr lang="en-US" altLang="zh-TW" dirty="0"/>
          </a:p>
          <a:p>
            <a:pPr lvl="1"/>
            <a:r>
              <a:rPr lang="zh-TW" altLang="en-US" dirty="0"/>
              <a:t>一五一十</a:t>
            </a:r>
            <a:r>
              <a:rPr lang="en-US" altLang="zh-TW" b="1" dirty="0">
                <a:solidFill>
                  <a:srgbClr val="FF0000"/>
                </a:solidFill>
              </a:rPr>
              <a:t>[^03]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[^03]: </a:t>
            </a:r>
            <a:r>
              <a:rPr lang="zh-TW" altLang="en-US" dirty="0"/>
              <a:t>本指計數的動作，亦用以形容計數的仔細。</a:t>
            </a:r>
          </a:p>
        </p:txBody>
      </p:sp>
    </p:spTree>
    <p:extLst>
      <p:ext uri="{BB962C8B-B14F-4D97-AF65-F5344CB8AC3E}">
        <p14:creationId xmlns:p14="http://schemas.microsoft.com/office/powerpoint/2010/main" val="1568876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24C619-E97E-49D5-83CE-6A0BE8A4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BFB490-BFC8-455C-855C-15FE62625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9316"/>
          </a:xfrm>
        </p:spPr>
        <p:txBody>
          <a:bodyPr>
            <a:normAutofit/>
          </a:bodyPr>
          <a:lstStyle/>
          <a:p>
            <a:r>
              <a:rPr lang="zh-TW" altLang="en-US" dirty="0"/>
              <a:t>語法：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|  </a:t>
            </a:r>
            <a:r>
              <a:rPr lang="zh-TW" altLang="en-US" b="1" dirty="0">
                <a:solidFill>
                  <a:srgbClr val="FF0000"/>
                </a:solidFill>
              </a:rPr>
              <a:t> 表頭    </a:t>
            </a:r>
            <a:r>
              <a:rPr lang="en-US" altLang="zh-TW" b="1" dirty="0">
                <a:solidFill>
                  <a:srgbClr val="FF0000"/>
                </a:solidFill>
              </a:rPr>
              <a:t>| </a:t>
            </a:r>
            <a:r>
              <a:rPr lang="zh-TW" altLang="en-US" b="1" dirty="0">
                <a:solidFill>
                  <a:srgbClr val="FF0000"/>
                </a:solidFill>
              </a:rPr>
              <a:t>  表頭    </a:t>
            </a:r>
            <a:r>
              <a:rPr lang="en-US" altLang="zh-TW" b="1" dirty="0">
                <a:solidFill>
                  <a:srgbClr val="FF0000"/>
                </a:solidFill>
              </a:rPr>
              <a:t>|</a:t>
            </a:r>
          </a:p>
          <a:p>
            <a:pPr marL="457200" lvl="1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|  </a:t>
            </a:r>
            <a:r>
              <a:rPr lang="zh-TW" altLang="en-US" b="1" dirty="0">
                <a:solidFill>
                  <a:srgbClr val="FF0000"/>
                </a:solidFill>
              </a:rPr>
              <a:t>   </a:t>
            </a:r>
            <a:r>
              <a:rPr lang="en-US" altLang="zh-TW" b="1" dirty="0">
                <a:solidFill>
                  <a:srgbClr val="FF0000"/>
                </a:solidFill>
              </a:rPr>
              <a:t>----  </a:t>
            </a:r>
            <a:r>
              <a:rPr lang="zh-TW" altLang="en-US" b="1" dirty="0">
                <a:solidFill>
                  <a:srgbClr val="FF0000"/>
                </a:solidFill>
              </a:rPr>
              <a:t>    </a:t>
            </a:r>
            <a:r>
              <a:rPr lang="en-US" altLang="zh-TW" b="1" dirty="0">
                <a:solidFill>
                  <a:srgbClr val="FF0000"/>
                </a:solidFill>
              </a:rPr>
              <a:t>| </a:t>
            </a:r>
            <a:r>
              <a:rPr lang="zh-TW" altLang="en-US" b="1" dirty="0">
                <a:solidFill>
                  <a:srgbClr val="FF0000"/>
                </a:solidFill>
              </a:rPr>
              <a:t>   </a:t>
            </a:r>
            <a:r>
              <a:rPr lang="en-US" altLang="zh-TW" b="1" dirty="0">
                <a:solidFill>
                  <a:srgbClr val="FF0000"/>
                </a:solidFill>
              </a:rPr>
              <a:t>----  </a:t>
            </a:r>
            <a:r>
              <a:rPr lang="zh-TW" altLang="en-US" b="1" dirty="0">
                <a:solidFill>
                  <a:srgbClr val="FF0000"/>
                </a:solidFill>
              </a:rPr>
              <a:t>    </a:t>
            </a:r>
            <a:r>
              <a:rPr lang="en-US" altLang="zh-TW" b="1" dirty="0">
                <a:solidFill>
                  <a:srgbClr val="FF0000"/>
                </a:solidFill>
              </a:rPr>
              <a:t>|</a:t>
            </a:r>
          </a:p>
          <a:p>
            <a:pPr marL="457200" lvl="1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| </a:t>
            </a:r>
            <a:r>
              <a:rPr lang="zh-TW" altLang="en-US" b="1" dirty="0">
                <a:solidFill>
                  <a:srgbClr val="FF0000"/>
                </a:solidFill>
              </a:rPr>
              <a:t>單元格  </a:t>
            </a:r>
            <a:r>
              <a:rPr lang="en-US" altLang="zh-TW" b="1" dirty="0">
                <a:solidFill>
                  <a:srgbClr val="FF0000"/>
                </a:solidFill>
              </a:rPr>
              <a:t>| </a:t>
            </a:r>
            <a:r>
              <a:rPr lang="zh-TW" altLang="en-US" b="1" dirty="0">
                <a:solidFill>
                  <a:srgbClr val="FF0000"/>
                </a:solidFill>
              </a:rPr>
              <a:t>單元格 </a:t>
            </a:r>
            <a:r>
              <a:rPr lang="en-US" altLang="zh-TW" b="1" dirty="0">
                <a:solidFill>
                  <a:srgbClr val="FF0000"/>
                </a:solidFill>
              </a:rPr>
              <a:t>|</a:t>
            </a:r>
          </a:p>
          <a:p>
            <a:pPr marL="457200" lvl="1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| </a:t>
            </a:r>
            <a:r>
              <a:rPr lang="zh-TW" altLang="en-US" b="1" dirty="0">
                <a:solidFill>
                  <a:srgbClr val="FF0000"/>
                </a:solidFill>
              </a:rPr>
              <a:t>單元格  </a:t>
            </a:r>
            <a:r>
              <a:rPr lang="en-US" altLang="zh-TW" b="1" dirty="0">
                <a:solidFill>
                  <a:srgbClr val="FF0000"/>
                </a:solidFill>
              </a:rPr>
              <a:t>| </a:t>
            </a:r>
            <a:r>
              <a:rPr lang="zh-TW" altLang="en-US" b="1" dirty="0">
                <a:solidFill>
                  <a:srgbClr val="FF0000"/>
                </a:solidFill>
              </a:rPr>
              <a:t>單元格 </a:t>
            </a:r>
            <a:r>
              <a:rPr lang="en-US" altLang="zh-TW" b="1" dirty="0">
                <a:solidFill>
                  <a:srgbClr val="FF0000"/>
                </a:solidFill>
              </a:rPr>
              <a:t>|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zh-TW" altLang="en-US" dirty="0"/>
              <a:t>表格對齊：</a:t>
            </a:r>
            <a:endParaRPr lang="en-US" altLang="zh-TW" dirty="0"/>
          </a:p>
          <a:p>
            <a:pPr lvl="1"/>
            <a:r>
              <a:rPr lang="zh-TW" altLang="en-US" dirty="0"/>
              <a:t>左對齊：</a:t>
            </a:r>
            <a:r>
              <a:rPr lang="en-US" altLang="zh-TW" b="1" dirty="0">
                <a:solidFill>
                  <a:srgbClr val="FF0000"/>
                </a:solidFill>
              </a:rPr>
              <a:t>:----</a:t>
            </a:r>
          </a:p>
          <a:p>
            <a:pPr lvl="1"/>
            <a:r>
              <a:rPr lang="zh-TW" altLang="en-US" dirty="0"/>
              <a:t>居中對齊： </a:t>
            </a:r>
            <a:r>
              <a:rPr lang="en-US" altLang="zh-TW" b="1" dirty="0">
                <a:solidFill>
                  <a:srgbClr val="FF0000"/>
                </a:solidFill>
              </a:rPr>
              <a:t>:----:</a:t>
            </a:r>
          </a:p>
          <a:p>
            <a:pPr lvl="1"/>
            <a:r>
              <a:rPr lang="zh-TW" altLang="en-US" dirty="0"/>
              <a:t>右對齊：</a:t>
            </a:r>
            <a:r>
              <a:rPr lang="en-US" altLang="zh-TW" b="1" dirty="0">
                <a:solidFill>
                  <a:srgbClr val="FF0000"/>
                </a:solidFill>
              </a:rPr>
              <a:t>----: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电脑上的竖线符号怎么打出来_|-CSDN博客">
            <a:extLst>
              <a:ext uri="{FF2B5EF4-FFF2-40B4-BE49-F238E27FC236}">
                <a16:creationId xmlns:a16="http://schemas.microsoft.com/office/drawing/2014/main" id="{BEBE9F71-FD38-4486-A2D6-F573EE188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668" y="1825625"/>
            <a:ext cx="3605212" cy="266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858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A1290B-1012-4617-902A-842DB28C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17F1E-501C-4828-832E-16FB8B0B5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6247" cy="4351338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https://iamhefang.cn/tutorials/markdown/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https://www.bilibili.com/video/BV1JA411h7Gw/?spm_id_from=333.337.search-card.all.click&amp;vd_source=a5f053f09858a5162529167dfdd63b6d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315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B11959-46D8-4C91-AA94-8361D0AE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Markdown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251B5-AF9E-44EB-8DBE-4096A69F2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是一種輕量級標記式語言，允許人們使用易讀易寫的純文字格式編寫文件，然後轉換成有效的</a:t>
            </a:r>
            <a:r>
              <a:rPr lang="en-US" altLang="zh-TW" dirty="0"/>
              <a:t>XHTML</a:t>
            </a:r>
            <a:r>
              <a:rPr lang="zh-TW" altLang="en-US" dirty="0"/>
              <a:t>（或者</a:t>
            </a:r>
            <a:r>
              <a:rPr lang="en-US" altLang="zh-TW" dirty="0"/>
              <a:t>HTML</a:t>
            </a:r>
            <a:r>
              <a:rPr lang="zh-TW" altLang="en-US" dirty="0"/>
              <a:t>）文件。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由於</a:t>
            </a:r>
            <a:r>
              <a:rPr lang="en-US" altLang="zh-TW" dirty="0"/>
              <a:t>Markdown</a:t>
            </a:r>
            <a:r>
              <a:rPr lang="zh-TW" altLang="en-US" dirty="0"/>
              <a:t>的輕量化、易讀易寫特性，並且對於圖片，圖表、數學式都有支援，目前許多網站都廣泛使用</a:t>
            </a:r>
            <a:r>
              <a:rPr lang="en-US" altLang="zh-TW" dirty="0"/>
              <a:t>Markdown</a:t>
            </a:r>
            <a:r>
              <a:rPr lang="zh-TW" altLang="en-US" dirty="0"/>
              <a:t>來撰寫說明文件或是用於論壇上發表訊息。</a:t>
            </a:r>
          </a:p>
        </p:txBody>
      </p:sp>
    </p:spTree>
    <p:extLst>
      <p:ext uri="{BB962C8B-B14F-4D97-AF65-F5344CB8AC3E}">
        <p14:creationId xmlns:p14="http://schemas.microsoft.com/office/powerpoint/2010/main" val="14711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1D94F-6A36-4A16-8C1C-0C5EDA2A7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運作流程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D7A9ACBA-08F4-4664-8BEE-D9BDAAE8FBA8}"/>
              </a:ext>
            </a:extLst>
          </p:cNvPr>
          <p:cNvSpPr/>
          <p:nvPr/>
        </p:nvSpPr>
        <p:spPr>
          <a:xfrm>
            <a:off x="793375" y="2761129"/>
            <a:ext cx="2559424" cy="1461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.md</a:t>
            </a:r>
            <a:endParaRPr lang="zh-TW" altLang="en-US" sz="240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2AEB013-2D4D-4549-86D6-8192CB57A28F}"/>
              </a:ext>
            </a:extLst>
          </p:cNvPr>
          <p:cNvSpPr/>
          <p:nvPr/>
        </p:nvSpPr>
        <p:spPr>
          <a:xfrm>
            <a:off x="4657164" y="2761129"/>
            <a:ext cx="2559424" cy="146124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Markdown</a:t>
            </a:r>
            <a:r>
              <a:rPr lang="zh-TW" altLang="en-US" sz="2400" dirty="0"/>
              <a:t>編輯器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90A885B-766F-4075-B5D4-0D05F5941308}"/>
              </a:ext>
            </a:extLst>
          </p:cNvPr>
          <p:cNvSpPr/>
          <p:nvPr/>
        </p:nvSpPr>
        <p:spPr>
          <a:xfrm>
            <a:off x="8520953" y="2761129"/>
            <a:ext cx="2559424" cy="146124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word</a:t>
            </a:r>
            <a:endParaRPr lang="zh-TW" altLang="en-US" sz="2400" dirty="0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FD6015C7-4DEF-4724-9CE3-B817E1E8411A}"/>
              </a:ext>
            </a:extLst>
          </p:cNvPr>
          <p:cNvSpPr/>
          <p:nvPr/>
        </p:nvSpPr>
        <p:spPr>
          <a:xfrm>
            <a:off x="3682252" y="3263152"/>
            <a:ext cx="64545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E1783FFA-A5A1-47A3-82C3-75C9F9D5A25B}"/>
              </a:ext>
            </a:extLst>
          </p:cNvPr>
          <p:cNvSpPr/>
          <p:nvPr/>
        </p:nvSpPr>
        <p:spPr>
          <a:xfrm>
            <a:off x="7546041" y="3263152"/>
            <a:ext cx="64545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13485683-CBEA-4AA9-B757-FE1C7AE8B499}"/>
              </a:ext>
            </a:extLst>
          </p:cNvPr>
          <p:cNvSpPr/>
          <p:nvPr/>
        </p:nvSpPr>
        <p:spPr>
          <a:xfrm rot="1967565">
            <a:off x="7546041" y="4697257"/>
            <a:ext cx="64545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3D3C6F38-A5BE-4D3C-AA31-260571730BFF}"/>
              </a:ext>
            </a:extLst>
          </p:cNvPr>
          <p:cNvSpPr/>
          <p:nvPr/>
        </p:nvSpPr>
        <p:spPr>
          <a:xfrm rot="19340062">
            <a:off x="7546039" y="1940990"/>
            <a:ext cx="64545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BDB1555C-0676-4BE9-8407-7351011EAD61}"/>
              </a:ext>
            </a:extLst>
          </p:cNvPr>
          <p:cNvSpPr/>
          <p:nvPr/>
        </p:nvSpPr>
        <p:spPr>
          <a:xfrm>
            <a:off x="8520953" y="888097"/>
            <a:ext cx="2559424" cy="146124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HTML</a:t>
            </a:r>
            <a:endParaRPr lang="zh-TW" altLang="en-US" sz="2400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8F4AB571-382C-4D3F-A184-E3FB2750D8CE}"/>
              </a:ext>
            </a:extLst>
          </p:cNvPr>
          <p:cNvSpPr/>
          <p:nvPr/>
        </p:nvSpPr>
        <p:spPr>
          <a:xfrm>
            <a:off x="8520953" y="4634161"/>
            <a:ext cx="2559424" cy="146124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pdf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334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E6FD69-AFF7-47F3-BDA0-2498DACC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Markdown</a:t>
            </a:r>
            <a:r>
              <a:rPr lang="zh-TW" altLang="en-US" dirty="0"/>
              <a:t> 優勢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00A4BE-C97B-4350-9166-90BE0E24F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151"/>
          </a:xfrm>
        </p:spPr>
        <p:txBody>
          <a:bodyPr>
            <a:normAutofit/>
          </a:bodyPr>
          <a:lstStyle/>
          <a:p>
            <a:r>
              <a:rPr lang="zh-TW" altLang="en-US" dirty="0"/>
              <a:t>無樣式排版問題</a:t>
            </a:r>
            <a:endParaRPr lang="en-US" altLang="zh-TW" dirty="0"/>
          </a:p>
          <a:p>
            <a:pPr lvl="1"/>
            <a:r>
              <a:rPr lang="zh-TW" altLang="en-US" dirty="0"/>
              <a:t>只需專注於創作內容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可導出各類格式</a:t>
            </a:r>
            <a:endParaRPr lang="en-US" altLang="zh-TW" dirty="0"/>
          </a:p>
          <a:p>
            <a:pPr lvl="1"/>
            <a:r>
              <a:rPr lang="en-US" altLang="zh-TW" dirty="0"/>
              <a:t>HTML</a:t>
            </a:r>
            <a:r>
              <a:rPr lang="zh-TW" altLang="en-US" dirty="0"/>
              <a:t>、</a:t>
            </a:r>
            <a:r>
              <a:rPr lang="en-US" altLang="zh-TW" dirty="0"/>
              <a:t>word</a:t>
            </a:r>
            <a:r>
              <a:rPr lang="zh-TW" altLang="en-US" dirty="0"/>
              <a:t>、</a:t>
            </a:r>
            <a:r>
              <a:rPr lang="en-US" altLang="zh-TW" dirty="0"/>
              <a:t>pdf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寫作速度更快</a:t>
            </a:r>
            <a:endParaRPr lang="en-US" altLang="zh-TW" dirty="0"/>
          </a:p>
          <a:p>
            <a:pPr lvl="1"/>
            <a:r>
              <a:rPr lang="zh-TW" altLang="en-US" dirty="0"/>
              <a:t>雙手不離鍵盤，達到沉浸式編輯效果</a:t>
            </a:r>
          </a:p>
        </p:txBody>
      </p:sp>
    </p:spTree>
    <p:extLst>
      <p:ext uri="{BB962C8B-B14F-4D97-AF65-F5344CB8AC3E}">
        <p14:creationId xmlns:p14="http://schemas.microsoft.com/office/powerpoint/2010/main" val="377893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4AAABB-D601-4944-B35A-9915C8440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2524"/>
            <a:ext cx="9144000" cy="972951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Markdown</a:t>
            </a:r>
            <a:r>
              <a:rPr lang="zh-TW" altLang="en-US" sz="4800" dirty="0"/>
              <a:t>語法</a:t>
            </a:r>
          </a:p>
        </p:txBody>
      </p:sp>
    </p:spTree>
    <p:extLst>
      <p:ext uri="{BB962C8B-B14F-4D97-AF65-F5344CB8AC3E}">
        <p14:creationId xmlns:p14="http://schemas.microsoft.com/office/powerpoint/2010/main" val="62216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24C619-E97E-49D5-83CE-6A0BE8A4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BFB490-BFC8-455C-855C-15FE62625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語法： </a:t>
            </a:r>
            <a:r>
              <a:rPr lang="en-US" altLang="zh-TW" b="1" dirty="0">
                <a:solidFill>
                  <a:srgbClr val="FF0000"/>
                </a:solidFill>
              </a:rPr>
              <a:t>#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space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zh-TW" altLang="en-US" b="1" dirty="0">
                <a:solidFill>
                  <a:srgbClr val="FF0000"/>
                </a:solidFill>
              </a:rPr>
              <a:t>標題文字</a:t>
            </a:r>
            <a:endParaRPr lang="en-US" altLang="zh-TW" b="1" dirty="0"/>
          </a:p>
          <a:p>
            <a:r>
              <a:rPr lang="en-US" altLang="zh-TW" dirty="0"/>
              <a:t>#</a:t>
            </a:r>
            <a:r>
              <a:rPr lang="zh-TW" altLang="en-US" dirty="0"/>
              <a:t>字越多代表是越小的標題</a:t>
            </a:r>
            <a:endParaRPr lang="en-US" altLang="zh-TW" dirty="0"/>
          </a:p>
          <a:p>
            <a:pPr lvl="1"/>
            <a:r>
              <a:rPr lang="en-US" altLang="zh-TW" dirty="0"/>
              <a:t>#	</a:t>
            </a:r>
            <a:r>
              <a:rPr lang="zh-TW" altLang="en-US" dirty="0"/>
              <a:t>一級標題</a:t>
            </a:r>
            <a:r>
              <a:rPr lang="en-US" altLang="zh-TW" dirty="0"/>
              <a:t>(</a:t>
            </a:r>
            <a:r>
              <a:rPr lang="zh-TW" altLang="en-US" dirty="0"/>
              <a:t>大標題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##</a:t>
            </a:r>
            <a:r>
              <a:rPr lang="zh-TW" altLang="en-US" dirty="0"/>
              <a:t> 二級標題</a:t>
            </a:r>
            <a:endParaRPr lang="en-US" altLang="zh-TW" dirty="0"/>
          </a:p>
          <a:p>
            <a:pPr lvl="1"/>
            <a:r>
              <a:rPr lang="en-US" altLang="zh-TW" dirty="0"/>
              <a:t>…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一般最多支持到六個</a:t>
            </a:r>
            <a:r>
              <a:rPr lang="en-US" altLang="zh-TW" dirty="0"/>
              <a:t>#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929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24C619-E97E-49D5-83CE-6A0BE8A4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列表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BFB490-BFC8-455C-855C-15FE62625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無序列表</a:t>
            </a:r>
            <a:r>
              <a:rPr lang="en-US" altLang="zh-TW" dirty="0"/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dirty="0"/>
              <a:t>號可用</a:t>
            </a:r>
            <a:r>
              <a:rPr lang="zh-TW" altLang="en-US" b="1" dirty="0">
                <a:solidFill>
                  <a:srgbClr val="FF0000"/>
                </a:solidFill>
              </a:rPr>
              <a:t>*</a:t>
            </a:r>
            <a:r>
              <a:rPr lang="zh-TW" altLang="en-US" dirty="0"/>
              <a:t>號或</a:t>
            </a:r>
            <a:r>
              <a:rPr lang="en-US" altLang="zh-TW" b="1" dirty="0">
                <a:solidFill>
                  <a:srgbClr val="FF0000"/>
                </a:solidFill>
              </a:rPr>
              <a:t>+</a:t>
            </a:r>
            <a:r>
              <a:rPr lang="zh-TW" altLang="en-US" dirty="0"/>
              <a:t>號代替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語法：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space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zh-TW" altLang="en-US" b="1" dirty="0">
                <a:solidFill>
                  <a:srgbClr val="FF0000"/>
                </a:solidFill>
              </a:rPr>
              <a:t>內容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1"/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/>
              <a:t>有序列表</a:t>
            </a:r>
            <a:endParaRPr lang="en-US" altLang="zh-TW" dirty="0"/>
          </a:p>
          <a:p>
            <a:pPr lvl="1"/>
            <a:r>
              <a:rPr lang="zh-TW" altLang="en-US" dirty="0"/>
              <a:t>語法：</a:t>
            </a:r>
            <a:r>
              <a:rPr lang="zh-TW" altLang="en-US" b="1" dirty="0">
                <a:solidFill>
                  <a:srgbClr val="FF0000"/>
                </a:solidFill>
              </a:rPr>
              <a:t>數字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.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space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zh-TW" altLang="en-US" b="1" dirty="0">
                <a:solidFill>
                  <a:srgbClr val="FF0000"/>
                </a:solidFill>
              </a:rPr>
              <a:t>內容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Tab</a:t>
            </a:r>
            <a:r>
              <a:rPr lang="zh-TW" altLang="en-US" dirty="0"/>
              <a:t>鍵可以縮排列表；</a:t>
            </a:r>
            <a:r>
              <a:rPr lang="en-US" altLang="zh-TW" dirty="0"/>
              <a:t>Shift + Tab</a:t>
            </a:r>
            <a:r>
              <a:rPr lang="zh-TW" altLang="en-US" dirty="0"/>
              <a:t>可以取消縮排</a:t>
            </a:r>
          </a:p>
        </p:txBody>
      </p:sp>
    </p:spTree>
    <p:extLst>
      <p:ext uri="{BB962C8B-B14F-4D97-AF65-F5344CB8AC3E}">
        <p14:creationId xmlns:p14="http://schemas.microsoft.com/office/powerpoint/2010/main" val="82081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6428B5-0BA6-4ACE-BFF4-6A620ABE2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任務列表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3CF178-8C3B-4458-BFF0-88A2675FC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有序列表和無序列表都可以做為任務列表使用，任務列表會在每項前面添加一個複選框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語法：</a:t>
            </a:r>
            <a:endParaRPr lang="en-US" altLang="zh-TW" dirty="0"/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en-US" altLang="zh-TW" dirty="0"/>
              <a:t> + </a:t>
            </a:r>
            <a:r>
              <a:rPr lang="en-US" altLang="zh-TW" b="1" dirty="0">
                <a:solidFill>
                  <a:srgbClr val="FF0000"/>
                </a:solidFill>
              </a:rPr>
              <a:t>space</a:t>
            </a:r>
            <a:r>
              <a:rPr lang="zh-TW" altLang="en-US" dirty="0"/>
              <a:t> </a:t>
            </a:r>
            <a:r>
              <a:rPr lang="en-US" altLang="zh-TW" dirty="0"/>
              <a:t>+ </a:t>
            </a:r>
            <a:r>
              <a:rPr lang="en-US" altLang="zh-TW" b="1" dirty="0">
                <a:solidFill>
                  <a:srgbClr val="FF0000"/>
                </a:solidFill>
              </a:rPr>
              <a:t>[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space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]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space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zh-TW" altLang="en-US" b="1" dirty="0">
                <a:solidFill>
                  <a:srgbClr val="FF0000"/>
                </a:solidFill>
              </a:rPr>
              <a:t>文字</a:t>
            </a:r>
            <a:r>
              <a:rPr lang="en-US" altLang="zh-TW" dirty="0"/>
              <a:t>(</a:t>
            </a:r>
            <a:r>
              <a:rPr lang="zh-TW" altLang="en-US" dirty="0"/>
              <a:t>無序</a:t>
            </a:r>
            <a:r>
              <a:rPr lang="en-US" altLang="zh-TW" dirty="0"/>
              <a:t>)</a:t>
            </a:r>
            <a:endParaRPr lang="zh-TW" altLang="en-US" dirty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數字 </a:t>
            </a:r>
            <a:r>
              <a:rPr lang="en-US" altLang="zh-TW" dirty="0"/>
              <a:t>+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.</a:t>
            </a:r>
            <a:r>
              <a:rPr lang="en-US" altLang="zh-TW" dirty="0"/>
              <a:t> + </a:t>
            </a:r>
            <a:r>
              <a:rPr lang="en-US" altLang="zh-TW" b="1" dirty="0">
                <a:solidFill>
                  <a:srgbClr val="FF0000"/>
                </a:solidFill>
              </a:rPr>
              <a:t>space</a:t>
            </a:r>
            <a:r>
              <a:rPr lang="zh-TW" altLang="en-US" dirty="0"/>
              <a:t> </a:t>
            </a:r>
            <a:r>
              <a:rPr lang="en-US" altLang="zh-TW" dirty="0"/>
              <a:t>+ </a:t>
            </a:r>
            <a:r>
              <a:rPr lang="en-US" altLang="zh-TW" b="1" dirty="0">
                <a:solidFill>
                  <a:srgbClr val="FF0000"/>
                </a:solidFill>
              </a:rPr>
              <a:t>[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space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]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space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zh-TW" altLang="en-US" b="1" dirty="0">
                <a:solidFill>
                  <a:srgbClr val="FF0000"/>
                </a:solidFill>
              </a:rPr>
              <a:t>文字</a:t>
            </a:r>
            <a:r>
              <a:rPr lang="en-US" altLang="zh-TW" dirty="0"/>
              <a:t>(</a:t>
            </a:r>
            <a:r>
              <a:rPr lang="zh-TW" altLang="en-US" dirty="0"/>
              <a:t>無序</a:t>
            </a:r>
            <a:r>
              <a:rPr lang="en-US" altLang="zh-TW" dirty="0"/>
              <a:t>)</a:t>
            </a:r>
            <a:endParaRPr lang="zh-TW" altLang="en-US" dirty="0"/>
          </a:p>
          <a:p>
            <a:pPr lvl="1"/>
            <a:endParaRPr lang="en-US" altLang="zh-TW" dirty="0"/>
          </a:p>
          <a:p>
            <a:r>
              <a:rPr lang="zh-TW" altLang="en-US" dirty="0"/>
              <a:t>若想表示已勾選，可將中括號內的空格替換為</a:t>
            </a:r>
            <a:r>
              <a:rPr lang="en-US" altLang="zh-TW" b="1" dirty="0">
                <a:solidFill>
                  <a:srgbClr val="FF0000"/>
                </a:solidFill>
              </a:rPr>
              <a:t>x</a:t>
            </a:r>
            <a:r>
              <a:rPr lang="en-US" altLang="zh-TW" dirty="0"/>
              <a:t> or </a:t>
            </a:r>
            <a:r>
              <a:rPr lang="en-US" altLang="zh-TW" b="1" dirty="0">
                <a:solidFill>
                  <a:srgbClr val="FF0000"/>
                </a:solidFill>
              </a:rPr>
              <a:t>X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916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24C619-E97E-49D5-83CE-6A0BE8A4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字體標記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BFB490-BFC8-455C-855C-15FE62625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755776" cy="4754469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斜體</a:t>
            </a:r>
            <a:endParaRPr lang="en-US" altLang="zh-TW" dirty="0"/>
          </a:p>
          <a:p>
            <a:pPr lvl="1"/>
            <a:r>
              <a:rPr lang="zh-TW" altLang="en-US" dirty="0"/>
              <a:t>語法：</a:t>
            </a:r>
            <a:r>
              <a:rPr lang="zh-TW" altLang="en-US" b="1" dirty="0">
                <a:solidFill>
                  <a:srgbClr val="FF0000"/>
                </a:solidFill>
              </a:rPr>
              <a:t>*內容* </a:t>
            </a:r>
            <a:r>
              <a:rPr lang="en-US" altLang="zh-TW" dirty="0"/>
              <a:t>or</a:t>
            </a:r>
            <a:r>
              <a:rPr lang="en-US" altLang="zh-TW" b="1" dirty="0">
                <a:solidFill>
                  <a:srgbClr val="FF0000"/>
                </a:solidFill>
              </a:rPr>
              <a:t> _</a:t>
            </a:r>
            <a:r>
              <a:rPr lang="zh-TW" altLang="en-US" b="1" dirty="0">
                <a:solidFill>
                  <a:srgbClr val="FF0000"/>
                </a:solidFill>
              </a:rPr>
              <a:t>內容</a:t>
            </a:r>
            <a:r>
              <a:rPr lang="en-US" altLang="zh-TW" b="1" dirty="0">
                <a:solidFill>
                  <a:srgbClr val="FF0000"/>
                </a:solidFill>
              </a:rPr>
              <a:t>_</a:t>
            </a:r>
          </a:p>
          <a:p>
            <a:pPr lvl="1"/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/>
              <a:t>加粗</a:t>
            </a:r>
            <a:endParaRPr lang="en-US" altLang="zh-TW" dirty="0"/>
          </a:p>
          <a:p>
            <a:pPr lvl="1"/>
            <a:r>
              <a:rPr lang="zh-TW" altLang="en-US" dirty="0"/>
              <a:t>語法：</a:t>
            </a:r>
            <a:r>
              <a:rPr lang="zh-TW" altLang="en-US" b="1" dirty="0">
                <a:solidFill>
                  <a:srgbClr val="FF0000"/>
                </a:solidFill>
              </a:rPr>
              <a:t>**內容** </a:t>
            </a:r>
            <a:r>
              <a:rPr lang="en-US" altLang="zh-TW" dirty="0"/>
              <a:t>or</a:t>
            </a:r>
            <a:r>
              <a:rPr lang="en-US" altLang="zh-TW" b="1" dirty="0">
                <a:solidFill>
                  <a:srgbClr val="FF0000"/>
                </a:solidFill>
              </a:rPr>
              <a:t> __</a:t>
            </a:r>
            <a:r>
              <a:rPr lang="zh-TW" altLang="en-US" b="1" dirty="0">
                <a:solidFill>
                  <a:srgbClr val="FF0000"/>
                </a:solidFill>
              </a:rPr>
              <a:t>內容</a:t>
            </a:r>
            <a:r>
              <a:rPr lang="en-US" altLang="zh-TW" b="1" dirty="0">
                <a:solidFill>
                  <a:srgbClr val="FF0000"/>
                </a:solidFill>
              </a:rPr>
              <a:t>__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刪除</a:t>
            </a:r>
            <a:endParaRPr lang="en-US" altLang="zh-TW" dirty="0"/>
          </a:p>
          <a:p>
            <a:pPr lvl="1"/>
            <a:r>
              <a:rPr lang="zh-TW" altLang="en-US" dirty="0"/>
              <a:t>語法：</a:t>
            </a:r>
            <a:r>
              <a:rPr lang="en-US" altLang="zh-TW" b="1" dirty="0">
                <a:solidFill>
                  <a:srgbClr val="FF0000"/>
                </a:solidFill>
              </a:rPr>
              <a:t>~~</a:t>
            </a:r>
            <a:r>
              <a:rPr lang="zh-TW" altLang="en-US" b="1" dirty="0">
                <a:solidFill>
                  <a:srgbClr val="FF0000"/>
                </a:solidFill>
              </a:rPr>
              <a:t>內容</a:t>
            </a:r>
            <a:r>
              <a:rPr lang="en-US" altLang="zh-TW" b="1" dirty="0">
                <a:solidFill>
                  <a:srgbClr val="FF0000"/>
                </a:solidFill>
              </a:rPr>
              <a:t>~~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底線</a:t>
            </a:r>
            <a:endParaRPr lang="en-US" altLang="zh-TW" dirty="0"/>
          </a:p>
          <a:p>
            <a:pPr lvl="1"/>
            <a:r>
              <a:rPr lang="zh-TW" altLang="en-US" dirty="0"/>
              <a:t>語法：</a:t>
            </a:r>
            <a:r>
              <a:rPr lang="en-US" altLang="zh-TW" b="1" dirty="0">
                <a:solidFill>
                  <a:srgbClr val="FF0000"/>
                </a:solidFill>
              </a:rPr>
              <a:t>&lt;u&gt;</a:t>
            </a:r>
            <a:r>
              <a:rPr lang="zh-TW" altLang="en-US" b="1" dirty="0">
                <a:solidFill>
                  <a:srgbClr val="FF0000"/>
                </a:solidFill>
              </a:rPr>
              <a:t>內容</a:t>
            </a:r>
            <a:r>
              <a:rPr lang="en-US" altLang="zh-TW" b="1" dirty="0">
                <a:solidFill>
                  <a:srgbClr val="FF0000"/>
                </a:solidFill>
              </a:rPr>
              <a:t>&lt;/u&gt;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6E8822A-5955-47EA-A345-99522752FC6B}"/>
              </a:ext>
            </a:extLst>
          </p:cNvPr>
          <p:cNvSpPr txBox="1">
            <a:spLocks/>
          </p:cNvSpPr>
          <p:nvPr/>
        </p:nvSpPr>
        <p:spPr>
          <a:xfrm>
            <a:off x="5983941" y="1825625"/>
            <a:ext cx="48185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高亮</a:t>
            </a:r>
            <a:endParaRPr lang="en-US" altLang="zh-TW" dirty="0"/>
          </a:p>
          <a:p>
            <a:pPr lvl="1"/>
            <a:r>
              <a:rPr lang="zh-TW" altLang="en-US" dirty="0"/>
              <a:t>語法：</a:t>
            </a:r>
            <a:r>
              <a:rPr lang="en-US" altLang="zh-TW" b="1" dirty="0">
                <a:solidFill>
                  <a:srgbClr val="FF0000"/>
                </a:solidFill>
              </a:rPr>
              <a:t>==</a:t>
            </a:r>
            <a:r>
              <a:rPr lang="zh-TW" altLang="en-US" b="1" dirty="0">
                <a:solidFill>
                  <a:srgbClr val="FF0000"/>
                </a:solidFill>
              </a:rPr>
              <a:t>內容</a:t>
            </a:r>
            <a:r>
              <a:rPr lang="en-US" altLang="zh-TW" b="1" dirty="0">
                <a:solidFill>
                  <a:srgbClr val="FF0000"/>
                </a:solidFill>
              </a:rPr>
              <a:t>==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粗斜體：</a:t>
            </a:r>
            <a:endParaRPr lang="en-US" altLang="zh-TW" dirty="0"/>
          </a:p>
          <a:p>
            <a:pPr lvl="1"/>
            <a:r>
              <a:rPr lang="zh-TW" altLang="en-US" dirty="0"/>
              <a:t>語法： </a:t>
            </a:r>
            <a:r>
              <a:rPr lang="zh-TW" altLang="en-US" b="1" dirty="0">
                <a:solidFill>
                  <a:srgbClr val="FF0000"/>
                </a:solidFill>
              </a:rPr>
              <a:t>**</a:t>
            </a:r>
            <a:r>
              <a:rPr lang="en-US" altLang="zh-TW" b="1" dirty="0">
                <a:solidFill>
                  <a:srgbClr val="FF0000"/>
                </a:solidFill>
              </a:rPr>
              <a:t>_</a:t>
            </a:r>
            <a:r>
              <a:rPr lang="zh-TW" altLang="en-US" b="1" dirty="0">
                <a:solidFill>
                  <a:srgbClr val="FF0000"/>
                </a:solidFill>
              </a:rPr>
              <a:t>內容</a:t>
            </a:r>
            <a:r>
              <a:rPr lang="en-US" altLang="zh-TW" b="1" dirty="0">
                <a:solidFill>
                  <a:srgbClr val="FF0000"/>
                </a:solidFill>
              </a:rPr>
              <a:t>_</a:t>
            </a:r>
            <a:r>
              <a:rPr lang="zh-TW" altLang="en-US" b="1" dirty="0">
                <a:solidFill>
                  <a:srgbClr val="FF0000"/>
                </a:solidFill>
              </a:rPr>
              <a:t>**</a:t>
            </a:r>
            <a:endParaRPr lang="en-US" altLang="zh-TW" dirty="0"/>
          </a:p>
          <a:p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315AB83A-1D5C-4EE7-B53E-42450C33F90A}"/>
              </a:ext>
            </a:extLst>
          </p:cNvPr>
          <p:cNvCxnSpPr>
            <a:cxnSpLocks/>
          </p:cNvCxnSpPr>
          <p:nvPr/>
        </p:nvCxnSpPr>
        <p:spPr>
          <a:xfrm>
            <a:off x="8922124" y="4224612"/>
            <a:ext cx="398931" cy="73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7924D5-4A51-413D-AA09-52F3B6B7C4A9}"/>
              </a:ext>
            </a:extLst>
          </p:cNvPr>
          <p:cNvSpPr txBox="1"/>
          <p:nvPr/>
        </p:nvSpPr>
        <p:spPr>
          <a:xfrm>
            <a:off x="7243482" y="5031903"/>
            <a:ext cx="430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雖然還有另外三種寫法，但建議這樣寫</a:t>
            </a:r>
          </a:p>
        </p:txBody>
      </p:sp>
    </p:spTree>
    <p:extLst>
      <p:ext uri="{BB962C8B-B14F-4D97-AF65-F5344CB8AC3E}">
        <p14:creationId xmlns:p14="http://schemas.microsoft.com/office/powerpoint/2010/main" val="3637279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+標楷體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950</Words>
  <Application>Microsoft Office PowerPoint</Application>
  <PresentationFormat>寬螢幕</PresentationFormat>
  <Paragraphs>156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標楷體</vt:lpstr>
      <vt:lpstr>Arial</vt:lpstr>
      <vt:lpstr>Calibri</vt:lpstr>
      <vt:lpstr>Office 佈景主題</vt:lpstr>
      <vt:lpstr>Markdown</vt:lpstr>
      <vt:lpstr>什麼是Markdown？</vt:lpstr>
      <vt:lpstr>運作流程</vt:lpstr>
      <vt:lpstr>Markdown 優勢</vt:lpstr>
      <vt:lpstr>Markdown語法</vt:lpstr>
      <vt:lpstr>標題</vt:lpstr>
      <vt:lpstr>列表</vt:lpstr>
      <vt:lpstr>任務列表</vt:lpstr>
      <vt:lpstr>字體標記</vt:lpstr>
      <vt:lpstr>段落相關</vt:lpstr>
      <vt:lpstr>行内代碼</vt:lpstr>
      <vt:lpstr>代碼塊(不常用)</vt:lpstr>
      <vt:lpstr>圍欄式代碼塊(常用)</vt:lpstr>
      <vt:lpstr>超連結1</vt:lpstr>
      <vt:lpstr>超連結2</vt:lpstr>
      <vt:lpstr>圖片</vt:lpstr>
      <vt:lpstr>註解</vt:lpstr>
      <vt:lpstr>表格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Markdown語法</dc:title>
  <dc:creator>Steven</dc:creator>
  <cp:lastModifiedBy>Steven</cp:lastModifiedBy>
  <cp:revision>58</cp:revision>
  <dcterms:created xsi:type="dcterms:W3CDTF">2024-03-03T04:47:25Z</dcterms:created>
  <dcterms:modified xsi:type="dcterms:W3CDTF">2024-05-26T17:36:04Z</dcterms:modified>
</cp:coreProperties>
</file>