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Lato-regular.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627cd49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627cd49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627cd49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627cd49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627cd49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627cd49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CN" sz="1400">
                <a:solidFill>
                  <a:srgbClr val="616161"/>
                </a:solidFill>
                <a:latin typeface="Proxima Nova"/>
                <a:ea typeface="Proxima Nova"/>
                <a:cs typeface="Proxima Nova"/>
                <a:sym typeface="Proxima Nova"/>
              </a:rPr>
              <a:t>Main Analyses:</a:t>
            </a:r>
            <a:endParaRPr sz="1400">
              <a:solidFill>
                <a:srgbClr val="616161"/>
              </a:solidFill>
              <a:latin typeface="Proxima Nova"/>
              <a:ea typeface="Proxima Nova"/>
              <a:cs typeface="Proxima Nova"/>
              <a:sym typeface="Proxima Nova"/>
            </a:endParaRPr>
          </a:p>
          <a:p>
            <a:pPr indent="-317500" lvl="0" marL="457200" rtl="0" algn="l">
              <a:lnSpc>
                <a:spcPct val="115000"/>
              </a:lnSpc>
              <a:spcBef>
                <a:spcPts val="1200"/>
              </a:spcBef>
              <a:spcAft>
                <a:spcPts val="0"/>
              </a:spcAft>
              <a:buClr>
                <a:srgbClr val="616161"/>
              </a:buClr>
              <a:buSzPts val="1400"/>
              <a:buFont typeface="Proxima Nova"/>
              <a:buChar char="●"/>
            </a:pPr>
            <a:r>
              <a:rPr lang="zh-CN" sz="1400">
                <a:solidFill>
                  <a:srgbClr val="616161"/>
                </a:solidFill>
                <a:latin typeface="Proxima Nova"/>
                <a:ea typeface="Proxima Nova"/>
                <a:cs typeface="Proxima Nova"/>
                <a:sym typeface="Proxima Nova"/>
              </a:rPr>
              <a:t>We performed the trend and correlation analysis between GDI and Gender in General Media: we calculated the number of times the GDI and gender parity were mentioned together over time. </a:t>
            </a:r>
            <a:endParaRPr sz="1400">
              <a:solidFill>
                <a:srgbClr val="616161"/>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616161"/>
              </a:buClr>
              <a:buSzPts val="1400"/>
              <a:buFont typeface="Proxima Nova"/>
              <a:buChar char="●"/>
            </a:pPr>
            <a:r>
              <a:rPr lang="zh-CN" sz="1400">
                <a:solidFill>
                  <a:srgbClr val="616161"/>
                </a:solidFill>
                <a:latin typeface="Proxima Nova"/>
                <a:ea typeface="Proxima Nova"/>
                <a:cs typeface="Proxima Nova"/>
                <a:sym typeface="Proxima Nova"/>
              </a:rPr>
              <a:t>We also correlated data from Google Trends with dates the GDI publishes articles to show how the two changed together.</a:t>
            </a:r>
            <a:endParaRPr sz="1400">
              <a:solidFill>
                <a:srgbClr val="616161"/>
              </a:solidFill>
              <a:latin typeface="Proxima Nova"/>
              <a:ea typeface="Proxima Nova"/>
              <a:cs typeface="Proxima Nova"/>
              <a:sym typeface="Proxima Nova"/>
            </a:endParaRPr>
          </a:p>
          <a:p>
            <a:pPr indent="-317500" lvl="0" marL="457200" rtl="0" algn="l">
              <a:lnSpc>
                <a:spcPct val="115000"/>
              </a:lnSpc>
              <a:spcBef>
                <a:spcPts val="0"/>
              </a:spcBef>
              <a:spcAft>
                <a:spcPts val="0"/>
              </a:spcAft>
              <a:buClr>
                <a:srgbClr val="616161"/>
              </a:buClr>
              <a:buSzPts val="1400"/>
              <a:buFont typeface="Proxima Nova"/>
              <a:buChar char="●"/>
            </a:pPr>
            <a:r>
              <a:rPr lang="zh-CN" sz="1400">
                <a:solidFill>
                  <a:srgbClr val="616161"/>
                </a:solidFill>
                <a:latin typeface="Proxima Nova"/>
                <a:ea typeface="Proxima Nova"/>
                <a:cs typeface="Proxima Nova"/>
                <a:sym typeface="Proxima Nova"/>
              </a:rPr>
              <a:t>Next, we used the sentiment data from meltwater to show how the public opinion of the GDI has changed over time. </a:t>
            </a:r>
            <a:endParaRPr sz="7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627cd4943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627cd4943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27cd49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27cd49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Netrual, which is not surprising since news are aimed to stay objective.</a:t>
            </a:r>
            <a:endParaRPr/>
          </a:p>
          <a:p>
            <a:pPr indent="0" lvl="0" marL="0" rtl="0" algn="l">
              <a:spcBef>
                <a:spcPts val="0"/>
              </a:spcBef>
              <a:spcAft>
                <a:spcPts val="0"/>
              </a:spcAft>
              <a:buNone/>
            </a:pPr>
            <a:r>
              <a:rPr lang="zh-CN"/>
              <a:t>Whenever</a:t>
            </a:r>
            <a:r>
              <a:rPr lang="zh-CN"/>
              <a:t> there are new researchs published by GDI, there is a peek in the search of </a:t>
            </a:r>
            <a:r>
              <a:rPr lang="zh-CN"/>
              <a:t>gender</a:t>
            </a:r>
            <a:r>
              <a:rPr lang="zh-CN"/>
              <a:t> parity, Geena Davis.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627cd4943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627cd4943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951250"/>
            <a:ext cx="8123100" cy="1894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Geena Davis Institute | Impact Analysis</a:t>
            </a:r>
            <a:endParaRPr/>
          </a:p>
        </p:txBody>
      </p:sp>
      <p:sp>
        <p:nvSpPr>
          <p:cNvPr id="60" name="Google Shape;60;p13"/>
          <p:cNvSpPr txBox="1"/>
          <p:nvPr>
            <p:ph idx="1" type="subTitle"/>
          </p:nvPr>
        </p:nvSpPr>
        <p:spPr>
          <a:xfrm>
            <a:off x="510450" y="3182335"/>
            <a:ext cx="8123100" cy="1151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zh-CN"/>
              <a:t>Team 1 </a:t>
            </a:r>
            <a:endParaRPr/>
          </a:p>
          <a:p>
            <a:pPr indent="0" lvl="0" marL="0" rtl="0" algn="l">
              <a:spcBef>
                <a:spcPts val="0"/>
              </a:spcBef>
              <a:spcAft>
                <a:spcPts val="0"/>
              </a:spcAft>
              <a:buNone/>
            </a:pPr>
            <a:r>
              <a:rPr lang="zh-CN"/>
              <a:t>Blake Abel, Yanjie Chen, Houjun Tang</a:t>
            </a:r>
            <a:endParaRPr/>
          </a:p>
          <a:p>
            <a:pPr indent="0" lvl="0" marL="0" rtl="0" algn="l">
              <a:spcBef>
                <a:spcPts val="0"/>
              </a:spcBef>
              <a:spcAft>
                <a:spcPts val="0"/>
              </a:spcAft>
              <a:buNone/>
            </a:pPr>
            <a:r>
              <a:rPr lang="zh-CN"/>
              <a:t>Sponsor: Geena Davis Institute</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Project Motivation</a:t>
            </a:r>
            <a:endParaRPr/>
          </a:p>
        </p:txBody>
      </p:sp>
      <p:sp>
        <p:nvSpPr>
          <p:cNvPr id="66" name="Google Shape;66;p14"/>
          <p:cNvSpPr txBox="1"/>
          <p:nvPr>
            <p:ph idx="1" type="body"/>
          </p:nvPr>
        </p:nvSpPr>
        <p:spPr>
          <a:xfrm>
            <a:off x="311700" y="1000075"/>
            <a:ext cx="8520600" cy="37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Project Goal: </a:t>
            </a:r>
            <a:endParaRPr/>
          </a:p>
          <a:p>
            <a:pPr indent="-317500" lvl="0" marL="457200" rtl="0" algn="l">
              <a:spcBef>
                <a:spcPts val="1200"/>
              </a:spcBef>
              <a:spcAft>
                <a:spcPts val="0"/>
              </a:spcAft>
              <a:buSzPts val="1400"/>
              <a:buChar char="●"/>
            </a:pPr>
            <a:r>
              <a:rPr lang="zh-CN" sz="1400"/>
              <a:t>Interpret the organic data and evaluate the impact of the Institute on the salience of gender in media </a:t>
            </a:r>
            <a:endParaRPr sz="1400"/>
          </a:p>
          <a:p>
            <a:pPr indent="-317500" lvl="0" marL="457200" rtl="0" algn="l">
              <a:spcBef>
                <a:spcPts val="0"/>
              </a:spcBef>
              <a:spcAft>
                <a:spcPts val="0"/>
              </a:spcAft>
              <a:buSzPts val="1400"/>
              <a:buChar char="●"/>
            </a:pPr>
            <a:r>
              <a:rPr lang="zh-CN" sz="1400"/>
              <a:t>Create analytical strategies that can be interacted for future use.</a:t>
            </a:r>
            <a:endParaRPr sz="1400"/>
          </a:p>
          <a:p>
            <a:pPr indent="0" lvl="0" marL="0" rtl="0" algn="l">
              <a:spcBef>
                <a:spcPts val="1200"/>
              </a:spcBef>
              <a:spcAft>
                <a:spcPts val="0"/>
              </a:spcAft>
              <a:buNone/>
            </a:pPr>
            <a:r>
              <a:rPr lang="zh-CN"/>
              <a:t>Backgrounds:</a:t>
            </a:r>
            <a:endParaRPr/>
          </a:p>
          <a:p>
            <a:pPr indent="-317500" lvl="0" marL="457200" rtl="0" algn="l">
              <a:spcBef>
                <a:spcPts val="1200"/>
              </a:spcBef>
              <a:spcAft>
                <a:spcPts val="0"/>
              </a:spcAft>
              <a:buSzPts val="1400"/>
              <a:buChar char="●"/>
            </a:pPr>
            <a:r>
              <a:rPr lang="zh-CN" sz="1400"/>
              <a:t>GDI:</a:t>
            </a:r>
            <a:endParaRPr sz="1400"/>
          </a:p>
          <a:p>
            <a:pPr indent="-317500" lvl="1" marL="914400" rtl="0" algn="l">
              <a:spcBef>
                <a:spcPts val="0"/>
              </a:spcBef>
              <a:spcAft>
                <a:spcPts val="0"/>
              </a:spcAft>
              <a:buSzPts val="1400"/>
              <a:buChar char="○"/>
            </a:pPr>
            <a:r>
              <a:rPr lang="zh-CN" sz="1400"/>
              <a:t>Founded in 2004 by Actor Geena Davis </a:t>
            </a:r>
            <a:endParaRPr sz="1400"/>
          </a:p>
          <a:p>
            <a:pPr indent="-317500" lvl="1" marL="914400" rtl="0" algn="l">
              <a:spcBef>
                <a:spcPts val="0"/>
              </a:spcBef>
              <a:spcAft>
                <a:spcPts val="0"/>
              </a:spcAft>
              <a:buSzPts val="1400"/>
              <a:buChar char="○"/>
            </a:pPr>
            <a:r>
              <a:rPr lang="zh-CN" sz="1400"/>
              <a:t>Research-based organization working within the </a:t>
            </a:r>
            <a:r>
              <a:rPr lang="zh-CN"/>
              <a:t>E</a:t>
            </a:r>
            <a:r>
              <a:rPr lang="zh-CN" sz="1400"/>
              <a:t>ntertainment and </a:t>
            </a:r>
            <a:r>
              <a:rPr lang="zh-CN"/>
              <a:t>Media </a:t>
            </a:r>
            <a:r>
              <a:rPr lang="zh-CN" sz="1400"/>
              <a:t>industry</a:t>
            </a:r>
            <a:endParaRPr sz="1400"/>
          </a:p>
          <a:p>
            <a:pPr indent="-317500" lvl="1" marL="914400" rtl="0" algn="l">
              <a:spcBef>
                <a:spcPts val="0"/>
              </a:spcBef>
              <a:spcAft>
                <a:spcPts val="0"/>
              </a:spcAft>
              <a:buSzPts val="1400"/>
              <a:buChar char="○"/>
            </a:pPr>
            <a:r>
              <a:rPr lang="zh-CN"/>
              <a:t>Aim</a:t>
            </a:r>
            <a:r>
              <a:rPr lang="zh-CN" sz="1400"/>
              <a:t> to create gender balance, foster inclusion and reduce negative stereotyping in family entertainment media. </a:t>
            </a:r>
            <a:endParaRPr sz="1400"/>
          </a:p>
          <a:p>
            <a:pPr indent="-317500" lvl="0" marL="457200" rtl="0" algn="l">
              <a:spcBef>
                <a:spcPts val="0"/>
              </a:spcBef>
              <a:spcAft>
                <a:spcPts val="0"/>
              </a:spcAft>
              <a:buSzPts val="1400"/>
              <a:buChar char="●"/>
            </a:pPr>
            <a:r>
              <a:rPr lang="zh-CN" sz="1400"/>
              <a:t>Meltwater: </a:t>
            </a:r>
            <a:endParaRPr sz="1400"/>
          </a:p>
          <a:p>
            <a:pPr indent="-317500" lvl="1" marL="914400" rtl="0" algn="l">
              <a:spcBef>
                <a:spcPts val="0"/>
              </a:spcBef>
              <a:spcAft>
                <a:spcPts val="0"/>
              </a:spcAft>
              <a:buSzPts val="1400"/>
              <a:buChar char="○"/>
            </a:pPr>
            <a:r>
              <a:rPr lang="zh-CN" sz="1400"/>
              <a:t>Media &amp; Social Media Data Monitoring Platform</a:t>
            </a:r>
            <a:endParaRPr sz="1400"/>
          </a:p>
          <a:p>
            <a:pPr indent="-317500" lvl="1" marL="914400" rtl="0" algn="l">
              <a:spcBef>
                <a:spcPts val="0"/>
              </a:spcBef>
              <a:spcAft>
                <a:spcPts val="0"/>
              </a:spcAft>
              <a:buSzPts val="1400"/>
              <a:buChar char="○"/>
            </a:pPr>
            <a:r>
              <a:rPr lang="zh-CN"/>
              <a:t>P</a:t>
            </a:r>
            <a:r>
              <a:rPr lang="zh-CN" sz="1400"/>
              <a:t>rovides raw data and analysis tools for organizations make informed decisions.</a:t>
            </a:r>
            <a:endParaRPr sz="1400"/>
          </a:p>
          <a:p>
            <a:pPr indent="0" lvl="0" marL="0" rtl="0" algn="l">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Data &amp; Challenges</a:t>
            </a:r>
            <a:endParaRPr/>
          </a:p>
        </p:txBody>
      </p:sp>
      <p:sp>
        <p:nvSpPr>
          <p:cNvPr id="72" name="Google Shape;72;p15"/>
          <p:cNvSpPr txBox="1"/>
          <p:nvPr>
            <p:ph idx="1" type="body"/>
          </p:nvPr>
        </p:nvSpPr>
        <p:spPr>
          <a:xfrm>
            <a:off x="362325" y="1091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What data have you used?  If you collected data, how did you do that?</a:t>
            </a:r>
            <a:endParaRPr/>
          </a:p>
          <a:p>
            <a:pPr indent="0" lvl="0" marL="0" rtl="0" algn="l">
              <a:spcBef>
                <a:spcPts val="1200"/>
              </a:spcBef>
              <a:spcAft>
                <a:spcPts val="0"/>
              </a:spcAft>
              <a:buNone/>
            </a:pPr>
            <a:r>
              <a:rPr lang="zh-CN"/>
              <a:t>	</a:t>
            </a:r>
            <a:r>
              <a:rPr lang="zh-CN" sz="1400"/>
              <a:t>The data we used is </a:t>
            </a:r>
            <a:r>
              <a:rPr lang="zh-CN" sz="1400">
                <a:solidFill>
                  <a:srgbClr val="595959"/>
                </a:solidFill>
              </a:rPr>
              <a:t>datasets from Meltwater, which contains different sources (News, Radio/TV Broadcasts, and Social Media). Each dataset includes detailed information about the source mentioning the Geena Davis Institute. Also we collected some data from Google Trends.</a:t>
            </a:r>
            <a:endParaRPr/>
          </a:p>
          <a:p>
            <a:pPr indent="0" lvl="0" marL="0" rtl="0" algn="l">
              <a:spcBef>
                <a:spcPts val="1200"/>
              </a:spcBef>
              <a:spcAft>
                <a:spcPts val="0"/>
              </a:spcAft>
              <a:buNone/>
            </a:pPr>
            <a:r>
              <a:rPr lang="zh-CN"/>
              <a:t>What challenges did you encounter working with data?</a:t>
            </a:r>
            <a:endParaRPr/>
          </a:p>
          <a:p>
            <a:pPr indent="-342900" lvl="0" marL="457200" rtl="0" algn="l">
              <a:spcBef>
                <a:spcPts val="1200"/>
              </a:spcBef>
              <a:spcAft>
                <a:spcPts val="0"/>
              </a:spcAft>
              <a:buSzPts val="1800"/>
              <a:buChar char="●"/>
            </a:pPr>
            <a:r>
              <a:rPr lang="zh-CN" sz="1312">
                <a:solidFill>
                  <a:srgbClr val="595959"/>
                </a:solidFill>
                <a:latin typeface="Lato"/>
                <a:ea typeface="Lato"/>
                <a:cs typeface="Lato"/>
                <a:sym typeface="Lato"/>
              </a:rPr>
              <a:t>Data from specific time periods are missing: Social Media data was only collected from 2020 -2021 and Broadcast data is only available since 2016. Not much at 2004 when it was founded!</a:t>
            </a:r>
            <a:endParaRPr sz="1312">
              <a:solidFill>
                <a:srgbClr val="595959"/>
              </a:solidFill>
              <a:latin typeface="Lato"/>
              <a:ea typeface="Lato"/>
              <a:cs typeface="Lato"/>
              <a:sym typeface="Lato"/>
            </a:endParaRPr>
          </a:p>
          <a:p>
            <a:pPr indent="-342900" lvl="0" marL="457200" rtl="0" algn="l">
              <a:spcBef>
                <a:spcPts val="0"/>
              </a:spcBef>
              <a:spcAft>
                <a:spcPts val="0"/>
              </a:spcAft>
              <a:buSzPts val="1800"/>
              <a:buChar char="●"/>
            </a:pPr>
            <a:r>
              <a:rPr lang="zh-CN" sz="1312">
                <a:solidFill>
                  <a:srgbClr val="595959"/>
                </a:solidFill>
                <a:latin typeface="Lato"/>
                <a:ea typeface="Lato"/>
                <a:cs typeface="Lato"/>
                <a:sym typeface="Lato"/>
              </a:rPr>
              <a:t>Some entries from the datasets are repetitive. A few columns are useless  for our analytical purpose. </a:t>
            </a:r>
            <a:endParaRPr sz="1312">
              <a:solidFill>
                <a:srgbClr val="595959"/>
              </a:solidFill>
              <a:latin typeface="Lato"/>
              <a:ea typeface="Lato"/>
              <a:cs typeface="Lato"/>
              <a:sym typeface="Lato"/>
            </a:endParaRPr>
          </a:p>
          <a:p>
            <a:pPr indent="-342900" lvl="0" marL="457200" rtl="0" algn="l">
              <a:spcBef>
                <a:spcPts val="0"/>
              </a:spcBef>
              <a:spcAft>
                <a:spcPts val="0"/>
              </a:spcAft>
              <a:buSzPts val="1800"/>
              <a:buChar char="●"/>
            </a:pPr>
            <a:r>
              <a:rPr lang="zh-CN" sz="1312">
                <a:solidFill>
                  <a:srgbClr val="595959"/>
                </a:solidFill>
                <a:latin typeface="Lato"/>
                <a:ea typeface="Lato"/>
                <a:cs typeface="Lato"/>
                <a:sym typeface="Lato"/>
              </a:rPr>
              <a:t>The amount of  Google Trends dataset is relatively  low.</a:t>
            </a:r>
            <a:endParaRPr sz="1312">
              <a:solidFill>
                <a:srgbClr val="595959"/>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Analysis and Techs behind</a:t>
            </a:r>
            <a:endParaRPr/>
          </a:p>
        </p:txBody>
      </p:sp>
      <p:sp>
        <p:nvSpPr>
          <p:cNvPr id="78" name="Google Shape;78;p16"/>
          <p:cNvSpPr txBox="1"/>
          <p:nvPr>
            <p:ph idx="1" type="body"/>
          </p:nvPr>
        </p:nvSpPr>
        <p:spPr>
          <a:xfrm>
            <a:off x="311700" y="1152475"/>
            <a:ext cx="8520600" cy="3824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zh-CN" sz="2550"/>
              <a:t>Main Analyses:</a:t>
            </a:r>
            <a:endParaRPr sz="2550"/>
          </a:p>
          <a:p>
            <a:pPr indent="-317182" lvl="0" marL="457200" rtl="0" algn="l">
              <a:spcBef>
                <a:spcPts val="1200"/>
              </a:spcBef>
              <a:spcAft>
                <a:spcPts val="0"/>
              </a:spcAft>
              <a:buSzPct val="100000"/>
              <a:buChar char="●"/>
            </a:pPr>
            <a:r>
              <a:rPr lang="zh-CN"/>
              <a:t>Trend and correlation analysis across multiple data sources, to show impact</a:t>
            </a:r>
            <a:endParaRPr/>
          </a:p>
          <a:p>
            <a:pPr indent="-317182" lvl="0" marL="457200" rtl="0" algn="l">
              <a:spcBef>
                <a:spcPts val="0"/>
              </a:spcBef>
              <a:spcAft>
                <a:spcPts val="0"/>
              </a:spcAft>
              <a:buSzPct val="100000"/>
              <a:buChar char="●"/>
            </a:pPr>
            <a:r>
              <a:rPr lang="zh-CN"/>
              <a:t>Sentiment analysis, to evaluate positive/negative impact</a:t>
            </a:r>
            <a:endParaRPr/>
          </a:p>
          <a:p>
            <a:pPr indent="0" lvl="0" marL="0" rtl="0" algn="l">
              <a:spcBef>
                <a:spcPts val="1200"/>
              </a:spcBef>
              <a:spcAft>
                <a:spcPts val="0"/>
              </a:spcAft>
              <a:buNone/>
            </a:pPr>
            <a:r>
              <a:rPr lang="zh-CN" sz="2550"/>
              <a:t>Data Science Methods</a:t>
            </a:r>
            <a:endParaRPr sz="2550"/>
          </a:p>
          <a:p>
            <a:pPr indent="-317182" lvl="0" marL="457200" rtl="0" algn="l">
              <a:spcBef>
                <a:spcPts val="1200"/>
              </a:spcBef>
              <a:spcAft>
                <a:spcPts val="0"/>
              </a:spcAft>
              <a:buSzPct val="100000"/>
              <a:buChar char="●"/>
            </a:pPr>
            <a:r>
              <a:rPr lang="zh-CN"/>
              <a:t>Classification and anomaly detection were most useful to make complicated data easy to understand. </a:t>
            </a:r>
            <a:endParaRPr/>
          </a:p>
          <a:p>
            <a:pPr indent="-317182" lvl="0" marL="457200" rtl="0" algn="l">
              <a:spcBef>
                <a:spcPts val="0"/>
              </a:spcBef>
              <a:spcAft>
                <a:spcPts val="0"/>
              </a:spcAft>
              <a:buSzPct val="100000"/>
              <a:buChar char="●"/>
            </a:pPr>
            <a:r>
              <a:rPr lang="zh-CN"/>
              <a:t>Dimensionality reduction</a:t>
            </a:r>
            <a:endParaRPr/>
          </a:p>
          <a:p>
            <a:pPr indent="-317182" lvl="0" marL="457200" rtl="0" algn="l">
              <a:spcBef>
                <a:spcPts val="0"/>
              </a:spcBef>
              <a:spcAft>
                <a:spcPts val="0"/>
              </a:spcAft>
              <a:buSzPct val="100000"/>
              <a:buChar char="●"/>
            </a:pPr>
            <a:r>
              <a:rPr lang="zh-CN"/>
              <a:t>W</a:t>
            </a:r>
            <a:r>
              <a:rPr lang="zh-CN"/>
              <a:t>e performed diagnostic, individual review methods to investigate how the outlier data points occured when automated methods could not come up with a clearly human-understandable answer.</a:t>
            </a:r>
            <a:endParaRPr/>
          </a:p>
          <a:p>
            <a:pPr indent="0" lvl="0" marL="0" rtl="0" algn="l">
              <a:spcBef>
                <a:spcPts val="1200"/>
              </a:spcBef>
              <a:spcAft>
                <a:spcPts val="0"/>
              </a:spcAft>
              <a:buNone/>
            </a:pPr>
            <a:r>
              <a:rPr lang="zh-CN" sz="2300"/>
              <a:t>How did the choice of the analyses relate to your project goal?</a:t>
            </a:r>
            <a:endParaRPr sz="2300"/>
          </a:p>
          <a:p>
            <a:pPr indent="0" lvl="0" marL="0" rtl="0" algn="l">
              <a:spcBef>
                <a:spcPts val="1200"/>
              </a:spcBef>
              <a:spcAft>
                <a:spcPts val="1200"/>
              </a:spcAft>
              <a:buNone/>
            </a:pPr>
            <a:r>
              <a:rPr lang="zh-CN"/>
              <a:t>We thought backward from our project goal and key questions to think about how </a:t>
            </a:r>
            <a:r>
              <a:rPr lang="zh-CN"/>
              <a:t>best to analyze our data. So visualizing our analyses effectively was very important to us, as was incorporating data from not just news but also social media and broadcasting.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Analysis Results</a:t>
            </a:r>
            <a:endParaRPr/>
          </a:p>
        </p:txBody>
      </p:sp>
      <p:sp>
        <p:nvSpPr>
          <p:cNvPr id="84" name="Google Shape;84;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4645 </a:t>
            </a:r>
            <a:r>
              <a:rPr i="1" lang="zh-CN"/>
              <a:t>news </a:t>
            </a:r>
            <a:r>
              <a:rPr lang="zh-CN"/>
              <a:t>articles written</a:t>
            </a:r>
            <a:endParaRPr/>
          </a:p>
          <a:p>
            <a:pPr indent="0" lvl="0" marL="0" rtl="0" algn="l">
              <a:spcBef>
                <a:spcPts val="1200"/>
              </a:spcBef>
              <a:spcAft>
                <a:spcPts val="0"/>
              </a:spcAft>
              <a:buNone/>
            </a:pPr>
            <a:r>
              <a:rPr lang="zh-CN"/>
              <a:t>Negative sentiment spike:</a:t>
            </a:r>
            <a:endParaRPr/>
          </a:p>
          <a:p>
            <a:pPr indent="0" lvl="0" marL="0" rtl="0" algn="l">
              <a:spcBef>
                <a:spcPts val="1200"/>
              </a:spcBef>
              <a:spcAft>
                <a:spcPts val="1200"/>
              </a:spcAft>
              <a:buNone/>
            </a:pPr>
            <a:r>
              <a:rPr lang="zh-CN"/>
              <a:t>Geena Davis (actor) interview aired on many radio broadcast channels that was incorrectly set as negative due to her passionately speaking about some of the problems with gender representation in media with agressive wording.</a:t>
            </a:r>
            <a:endParaRPr/>
          </a:p>
        </p:txBody>
      </p:sp>
      <p:pic>
        <p:nvPicPr>
          <p:cNvPr id="85" name="Google Shape;85;p17"/>
          <p:cNvPicPr preferRelativeResize="0"/>
          <p:nvPr/>
        </p:nvPicPr>
        <p:blipFill>
          <a:blip r:embed="rId3">
            <a:alphaModFix/>
          </a:blip>
          <a:stretch>
            <a:fillRect/>
          </a:stretch>
        </p:blipFill>
        <p:spPr>
          <a:xfrm>
            <a:off x="4703500" y="150700"/>
            <a:ext cx="3748549" cy="2215625"/>
          </a:xfrm>
          <a:prstGeom prst="rect">
            <a:avLst/>
          </a:prstGeom>
          <a:noFill/>
          <a:ln>
            <a:noFill/>
          </a:ln>
        </p:spPr>
      </p:pic>
      <p:pic>
        <p:nvPicPr>
          <p:cNvPr id="86" name="Google Shape;86;p17"/>
          <p:cNvPicPr preferRelativeResize="0"/>
          <p:nvPr/>
        </p:nvPicPr>
        <p:blipFill>
          <a:blip r:embed="rId4">
            <a:alphaModFix/>
          </a:blip>
          <a:stretch>
            <a:fillRect/>
          </a:stretch>
        </p:blipFill>
        <p:spPr>
          <a:xfrm>
            <a:off x="4613425" y="2466375"/>
            <a:ext cx="3838625" cy="2267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Results Continued</a:t>
            </a:r>
            <a:endParaRPr/>
          </a:p>
        </p:txBody>
      </p:sp>
      <p:sp>
        <p:nvSpPr>
          <p:cNvPr id="92" name="Google Shape;92;p18"/>
          <p:cNvSpPr txBox="1"/>
          <p:nvPr>
            <p:ph idx="1" type="body"/>
          </p:nvPr>
        </p:nvSpPr>
        <p:spPr>
          <a:xfrm>
            <a:off x="311700" y="11626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highlight>
                  <a:srgbClr val="FFFFFF"/>
                </a:highlight>
              </a:rPr>
              <a:t>The overall news’s opinion toward GDI is neutral/positive from 2009 to now, with most of the time positive sentiments significantly higher than negative sentiments.</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zh-CN"/>
              <a:t>Google search peaks when new research published, but not enough data on the GDI itself to directly compare to gender equality as a whole.</a:t>
            </a:r>
            <a:endParaRPr>
              <a:highlight>
                <a:srgbClr val="FFFFFF"/>
              </a:highlight>
            </a:endParaRPr>
          </a:p>
          <a:p>
            <a:pPr indent="0" lvl="0" marL="0" rtl="0" algn="l">
              <a:spcBef>
                <a:spcPts val="1200"/>
              </a:spcBef>
              <a:spcAft>
                <a:spcPts val="0"/>
              </a:spcAft>
              <a:buNone/>
            </a:pPr>
            <a:r>
              <a:t/>
            </a:r>
            <a:endParaRPr>
              <a:highlight>
                <a:srgbClr val="FFFFFF"/>
              </a:highlight>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4572000" y="2850475"/>
            <a:ext cx="4037450" cy="2105100"/>
          </a:xfrm>
          <a:prstGeom prst="rect">
            <a:avLst/>
          </a:prstGeom>
          <a:noFill/>
          <a:ln>
            <a:noFill/>
          </a:ln>
        </p:spPr>
      </p:pic>
      <p:sp>
        <p:nvSpPr>
          <p:cNvPr id="94" name="Google Shape;94;p18"/>
          <p:cNvSpPr txBox="1"/>
          <p:nvPr>
            <p:ph idx="1" type="body"/>
          </p:nvPr>
        </p:nvSpPr>
        <p:spPr>
          <a:xfrm>
            <a:off x="311700" y="2850475"/>
            <a:ext cx="4189800" cy="188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zh-CN"/>
              <a:t>Also</a:t>
            </a:r>
            <a:r>
              <a:rPr lang="zh-CN"/>
              <a:t>, searches for both the GDI and gender equality increase over 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Conclusion and Future works</a:t>
            </a:r>
            <a:endParaRPr/>
          </a:p>
        </p:txBody>
      </p:sp>
      <p:sp>
        <p:nvSpPr>
          <p:cNvPr id="100" name="Google Shape;100;p19"/>
          <p:cNvSpPr txBox="1"/>
          <p:nvPr>
            <p:ph idx="1" type="body"/>
          </p:nvPr>
        </p:nvSpPr>
        <p:spPr>
          <a:xfrm>
            <a:off x="382575" y="113222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zh-CN"/>
              <a:t>Conclusion:</a:t>
            </a:r>
            <a:endParaRPr/>
          </a:p>
          <a:p>
            <a:pPr indent="-317182" lvl="0" marL="914400" rtl="0" algn="l">
              <a:spcBef>
                <a:spcPts val="1200"/>
              </a:spcBef>
              <a:spcAft>
                <a:spcPts val="0"/>
              </a:spcAft>
              <a:buSzPct val="100000"/>
              <a:buChar char="●"/>
            </a:pPr>
            <a:r>
              <a:rPr lang="zh-CN"/>
              <a:t>The GDI is having a positive correlation with gender paparity in media.	</a:t>
            </a:r>
            <a:endParaRPr/>
          </a:p>
          <a:p>
            <a:pPr indent="-317182" lvl="0" marL="914400" rtl="0" algn="l">
              <a:spcBef>
                <a:spcPts val="0"/>
              </a:spcBef>
              <a:spcAft>
                <a:spcPts val="0"/>
              </a:spcAft>
              <a:buSzPct val="100000"/>
              <a:buChar char="●"/>
            </a:pPr>
            <a:r>
              <a:rPr lang="zh-CN"/>
              <a:t>With the number of articles that have mentioned GDI and their overall sentiments toward it, the GDI will be increasingly influential to the entertaining industry. </a:t>
            </a:r>
            <a:endParaRPr/>
          </a:p>
          <a:p>
            <a:pPr indent="0" lvl="0" marL="0" rtl="0" algn="l">
              <a:spcBef>
                <a:spcPts val="1200"/>
              </a:spcBef>
              <a:spcAft>
                <a:spcPts val="0"/>
              </a:spcAft>
              <a:buNone/>
            </a:pPr>
            <a:r>
              <a:rPr lang="zh-CN"/>
              <a:t>Future works:</a:t>
            </a:r>
            <a:endParaRPr/>
          </a:p>
          <a:p>
            <a:pPr indent="-317182" lvl="0" marL="914400" rtl="0" algn="l">
              <a:spcBef>
                <a:spcPts val="1200"/>
              </a:spcBef>
              <a:spcAft>
                <a:spcPts val="0"/>
              </a:spcAft>
              <a:buSzPct val="100000"/>
              <a:buChar char="●"/>
            </a:pPr>
            <a:r>
              <a:rPr lang="zh-CN"/>
              <a:t>Possible future work will be creating an automated methods for our client to have an impact analysis. This may include building a website GDI staff can operate to interactively explore </a:t>
            </a:r>
            <a:r>
              <a:rPr lang="zh-CN"/>
              <a:t>the</a:t>
            </a:r>
            <a:r>
              <a:rPr lang="zh-CN"/>
              <a:t> data themselves, or could automatically generate reports based on the backend data.</a:t>
            </a:r>
            <a:endParaRPr/>
          </a:p>
          <a:p>
            <a:pPr indent="-317182" lvl="0" marL="914400" rtl="0" algn="l">
              <a:spcBef>
                <a:spcPts val="0"/>
              </a:spcBef>
              <a:spcAft>
                <a:spcPts val="0"/>
              </a:spcAft>
              <a:buSzPct val="100000"/>
              <a:buChar char="●"/>
            </a:pPr>
            <a:r>
              <a:rPr lang="zh-CN"/>
              <a:t>The methods we used to collect data off of Meltwater can be easily replicated to gather additional backend data, and those data can be easily cleaned and visualized with our code. </a:t>
            </a:r>
            <a:endParaRPr/>
          </a:p>
          <a:p>
            <a:pPr indent="0" lvl="0" marL="9144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