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12192000"/>
  <p:notesSz cx="6797675" cy="9926625"/>
  <p:embeddedFontLst>
    <p:embeddedFont>
      <p:font typeface="Source Code Pro"/>
      <p:regular r:id="rId49"/>
      <p:bold r:id="rId50"/>
      <p:italic r:id="rId51"/>
      <p:boldItalic r:id="rId52"/>
    </p:embeddedFont>
    <p:embeddedFont>
      <p:font typeface="Tahoma"/>
      <p:regular r:id="rId53"/>
      <p:bold r:id="rId54"/>
    </p:embeddedFont>
    <p:embeddedFont>
      <p:font typeface="Arial Black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j6GfhcP3QQ+KFmM0jQ2BxsxIP1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08120A-CD5F-4E3B-A4EB-F79D27FC63DF}">
  <a:tblStyle styleId="{0308120A-CD5F-4E3B-A4EB-F79D27FC63DF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EFA"/>
          </a:solidFill>
        </a:fill>
      </a:tcStyle>
    </a:wholeTbl>
    <a:band1H>
      <a:tcTxStyle/>
      <a:tcStyle>
        <a:fill>
          <a:solidFill>
            <a:srgbClr val="CDDBF4"/>
          </a:solidFill>
        </a:fill>
      </a:tcStyle>
    </a:band1H>
    <a:band2H>
      <a:tcTxStyle/>
    </a:band2H>
    <a:band1V>
      <a:tcTxStyle/>
      <a:tcStyle>
        <a:fill>
          <a:solidFill>
            <a:srgbClr val="CDDBF4"/>
          </a:solidFill>
        </a:fill>
      </a:tcStyle>
    </a:band1V>
    <a:band2V>
      <a:tcTxStyle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5EC3B9B-9269-4011-8BD0-9F8AC0276CD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Tahoma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55" Type="http://schemas.openxmlformats.org/officeDocument/2006/relationships/font" Target="fonts/ArialBlack-regular.fntdata"/><Relationship Id="rId10" Type="http://schemas.openxmlformats.org/officeDocument/2006/relationships/slide" Target="slides/slide4.xml"/><Relationship Id="rId54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9"/>
              <a:buFont typeface="Noto Sans Symbols"/>
              <a:buNone/>
            </a:pPr>
            <a:fld id="{00000000-1234-1234-1234-123412341234}" type="slidenum">
              <a:rPr b="1" i="0" lang="en-US" sz="1369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1" i="0" sz="1369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어두운 수평선" id="20" name="Google Shape;20;p44"/>
          <p:cNvSpPr/>
          <p:nvPr/>
        </p:nvSpPr>
        <p:spPr>
          <a:xfrm>
            <a:off x="0" y="0"/>
            <a:ext cx="12192000" cy="17738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oto Sans Symbols"/>
              <a:buNone/>
            </a:pPr>
            <a:r>
              <a:t/>
            </a:r>
            <a:endParaRPr b="1" i="0" sz="1508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" name="Google Shape;21;p44"/>
          <p:cNvSpPr txBox="1"/>
          <p:nvPr>
            <p:ph type="ctrTitle"/>
          </p:nvPr>
        </p:nvSpPr>
        <p:spPr>
          <a:xfrm>
            <a:off x="4559301" y="2565400"/>
            <a:ext cx="7414684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52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" type="subTitle"/>
          </p:nvPr>
        </p:nvSpPr>
        <p:spPr>
          <a:xfrm>
            <a:off x="1871133" y="5487988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53"/>
              </a:spcBef>
              <a:spcAft>
                <a:spcPts val="0"/>
              </a:spcAft>
              <a:buSzPts val="2263"/>
              <a:buFont typeface="Noto Sans Symbols"/>
              <a:buNone/>
              <a:defRPr sz="2263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514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5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52"/>
              </a:spcBef>
              <a:spcAft>
                <a:spcPts val="0"/>
              </a:spcAft>
              <a:buSzPts val="1760"/>
              <a:buNone/>
              <a:defRPr sz="1760"/>
            </a:lvl1pPr>
            <a:lvl2pPr indent="-228600" lvl="1" marL="914400" algn="l">
              <a:spcBef>
                <a:spcPts val="302"/>
              </a:spcBef>
              <a:spcAft>
                <a:spcPts val="0"/>
              </a:spcAft>
              <a:buSzPts val="905"/>
              <a:buNone/>
              <a:defRPr sz="1508"/>
            </a:lvl2pPr>
            <a:lvl3pPr indent="-228600" lvl="2" marL="1371600" algn="l">
              <a:spcBef>
                <a:spcPts val="252"/>
              </a:spcBef>
              <a:spcAft>
                <a:spcPts val="0"/>
              </a:spcAft>
              <a:buSzPts val="755"/>
              <a:buNone/>
              <a:defRPr sz="1258"/>
            </a:lvl3pPr>
            <a:lvl4pPr indent="-228600" lvl="3" marL="18288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4pPr>
            <a:lvl5pPr indent="-228600" lvl="4" marL="22860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5pPr>
            <a:lvl6pPr indent="-228600" lvl="5" marL="27432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6pPr>
            <a:lvl7pPr indent="-228600" lvl="6" marL="32004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7pPr>
            <a:lvl8pPr indent="-228600" lvl="7" marL="36576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8pPr>
            <a:lvl9pPr indent="-228600" lvl="8" marL="41148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9pPr>
          </a:lstStyle>
          <a:p/>
        </p:txBody>
      </p:sp>
      <p:sp>
        <p:nvSpPr>
          <p:cNvPr id="60" name="Google Shape;60;p53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" type="body"/>
          </p:nvPr>
        </p:nvSpPr>
        <p:spPr>
          <a:xfrm rot="5400000">
            <a:off x="3382012" y="-1874771"/>
            <a:ext cx="5344719" cy="1105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 rot="5400000">
            <a:off x="7152483" y="1894682"/>
            <a:ext cx="6097587" cy="2762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" type="body"/>
          </p:nvPr>
        </p:nvSpPr>
        <p:spPr>
          <a:xfrm rot="5400000">
            <a:off x="1523208" y="-769143"/>
            <a:ext cx="6097587" cy="80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圖表" type="chart">
  <p:cSld name="CHAR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6"/>
          <p:cNvSpPr txBox="1"/>
          <p:nvPr>
            <p:ph type="title"/>
          </p:nvPr>
        </p:nvSpPr>
        <p:spPr>
          <a:xfrm>
            <a:off x="527051" y="227013"/>
            <a:ext cx="8642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6"/>
          <p:cNvSpPr/>
          <p:nvPr>
            <p:ph idx="2" type="chart"/>
          </p:nvPr>
        </p:nvSpPr>
        <p:spPr>
          <a:xfrm>
            <a:off x="527051" y="981075"/>
            <a:ext cx="11055350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84"/>
              </a:spcBef>
              <a:spcAft>
                <a:spcPts val="0"/>
              </a:spcAft>
              <a:buClr>
                <a:schemeClr val="accent1"/>
              </a:buClr>
              <a:buSzPts val="3420"/>
              <a:buFont typeface="Noto Sans Symbols"/>
              <a:buChar char="❖"/>
              <a:defRPr b="1" i="0" sz="342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93"/>
              </a:spcBef>
              <a:spcAft>
                <a:spcPts val="0"/>
              </a:spcAft>
              <a:buClr>
                <a:schemeClr val="dk2"/>
              </a:buClr>
              <a:buSzPts val="1778"/>
              <a:buFont typeface="Noto Sans Symbols"/>
              <a:buChar char="■"/>
              <a:defRPr b="0" i="0" sz="296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593"/>
              </a:spcBef>
              <a:spcAft>
                <a:spcPts val="0"/>
              </a:spcAft>
              <a:buClr>
                <a:schemeClr val="folHlink"/>
              </a:buClr>
              <a:buSzPts val="1778"/>
              <a:buFont typeface="Noto Sans Symbols"/>
              <a:buChar char="■"/>
              <a:defRPr b="0" i="0" sz="296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502"/>
              </a:spcBef>
              <a:spcAft>
                <a:spcPts val="0"/>
              </a:spcAft>
              <a:buClr>
                <a:schemeClr val="dk2"/>
              </a:buClr>
              <a:buSzPts val="1505"/>
              <a:buFont typeface="Noto Sans Symbols"/>
              <a:buChar char="■"/>
              <a:defRPr b="0" i="0" sz="2508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502"/>
              </a:spcBef>
              <a:spcAft>
                <a:spcPts val="0"/>
              </a:spcAft>
              <a:buClr>
                <a:schemeClr val="folHlink"/>
              </a:buClr>
              <a:buSzPts val="1505"/>
              <a:buFont typeface="Noto Sans Symbols"/>
              <a:buChar char="■"/>
              <a:defRPr b="0" i="0" sz="2508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Google Shape;72;p56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526704" y="980537"/>
            <a:ext cx="11055335" cy="5344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物件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idx="1" type="body"/>
          </p:nvPr>
        </p:nvSpPr>
        <p:spPr>
          <a:xfrm>
            <a:off x="527051" y="227013"/>
            <a:ext cx="11055350" cy="609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028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03"/>
              </a:spcBef>
              <a:spcAft>
                <a:spcPts val="0"/>
              </a:spcAft>
              <a:buSzPts val="2514"/>
              <a:buNone/>
              <a:defRPr sz="2514"/>
            </a:lvl1pPr>
            <a:lvl2pPr indent="-228600" lvl="1" marL="914400" algn="l">
              <a:spcBef>
                <a:spcPts val="453"/>
              </a:spcBef>
              <a:spcAft>
                <a:spcPts val="0"/>
              </a:spcAft>
              <a:buSzPts val="1358"/>
              <a:buNone/>
              <a:defRPr sz="2263"/>
            </a:lvl2pPr>
            <a:lvl3pPr indent="-228600" lvl="2" marL="1371600" algn="l">
              <a:spcBef>
                <a:spcPts val="402"/>
              </a:spcBef>
              <a:spcAft>
                <a:spcPts val="0"/>
              </a:spcAft>
              <a:buSzPts val="1207"/>
              <a:buNone/>
              <a:defRPr sz="2011"/>
            </a:lvl3pPr>
            <a:lvl4pPr indent="-228600" lvl="3" marL="18288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4pPr>
            <a:lvl5pPr indent="-228600" lvl="4" marL="22860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5pPr>
            <a:lvl6pPr indent="-228600" lvl="5" marL="27432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6pPr>
            <a:lvl7pPr indent="-228600" lvl="6" marL="32004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7pPr>
            <a:lvl8pPr indent="-228600" lvl="7" marL="36576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8pPr>
            <a:lvl9pPr indent="-228600" lvl="8" marL="4114800" algn="l">
              <a:spcBef>
                <a:spcPts val="352"/>
              </a:spcBef>
              <a:spcAft>
                <a:spcPts val="0"/>
              </a:spcAft>
              <a:buSzPts val="1056"/>
              <a:buNone/>
              <a:defRPr sz="1760"/>
            </a:lvl9pPr>
          </a:lstStyle>
          <a:p/>
        </p:txBody>
      </p:sp>
      <p:sp>
        <p:nvSpPr>
          <p:cNvPr id="33" name="Google Shape;33;p47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" type="body"/>
          </p:nvPr>
        </p:nvSpPr>
        <p:spPr>
          <a:xfrm>
            <a:off x="527051" y="981075"/>
            <a:ext cx="5425016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056" lvl="0" marL="457200" algn="l">
              <a:spcBef>
                <a:spcPts val="704"/>
              </a:spcBef>
              <a:spcAft>
                <a:spcPts val="0"/>
              </a:spcAft>
              <a:buSzPts val="3519"/>
              <a:buChar char="❖"/>
              <a:defRPr sz="3518"/>
            </a:lvl1pPr>
            <a:lvl2pPr indent="-343547" lvl="1" marL="914400" algn="l">
              <a:spcBef>
                <a:spcPts val="603"/>
              </a:spcBef>
              <a:spcAft>
                <a:spcPts val="0"/>
              </a:spcAft>
              <a:buSzPts val="1810"/>
              <a:buChar char="■"/>
              <a:defRPr sz="3017"/>
            </a:lvl2pPr>
            <a:lvl3pPr indent="-324383" lvl="2" marL="13716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3pPr>
            <a:lvl4pPr indent="-314820" lvl="3" marL="18288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4pPr>
            <a:lvl5pPr indent="-314820" lvl="4" marL="22860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5pPr>
            <a:lvl6pPr indent="-314820" lvl="5" marL="27432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6pPr>
            <a:lvl7pPr indent="-314820" lvl="6" marL="32004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7pPr>
            <a:lvl8pPr indent="-314820" lvl="7" marL="36576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8pPr>
            <a:lvl9pPr indent="-314820" lvl="8" marL="41148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9pPr>
          </a:lstStyle>
          <a:p/>
        </p:txBody>
      </p:sp>
      <p:sp>
        <p:nvSpPr>
          <p:cNvPr id="37" name="Google Shape;37;p48"/>
          <p:cNvSpPr txBox="1"/>
          <p:nvPr>
            <p:ph idx="2" type="body"/>
          </p:nvPr>
        </p:nvSpPr>
        <p:spPr>
          <a:xfrm>
            <a:off x="6155267" y="981075"/>
            <a:ext cx="5427133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056" lvl="0" marL="457200" algn="l">
              <a:spcBef>
                <a:spcPts val="704"/>
              </a:spcBef>
              <a:spcAft>
                <a:spcPts val="0"/>
              </a:spcAft>
              <a:buSzPts val="3519"/>
              <a:buChar char="❖"/>
              <a:defRPr sz="3518"/>
            </a:lvl1pPr>
            <a:lvl2pPr indent="-343547" lvl="1" marL="914400" algn="l">
              <a:spcBef>
                <a:spcPts val="603"/>
              </a:spcBef>
              <a:spcAft>
                <a:spcPts val="0"/>
              </a:spcAft>
              <a:buSzPts val="1810"/>
              <a:buChar char="■"/>
              <a:defRPr sz="3017"/>
            </a:lvl2pPr>
            <a:lvl3pPr indent="-324383" lvl="2" marL="13716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3pPr>
            <a:lvl4pPr indent="-314820" lvl="3" marL="18288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4pPr>
            <a:lvl5pPr indent="-314820" lvl="4" marL="22860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5pPr>
            <a:lvl6pPr indent="-314820" lvl="5" marL="27432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6pPr>
            <a:lvl7pPr indent="-314820" lvl="6" marL="32004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7pPr>
            <a:lvl8pPr indent="-314820" lvl="7" marL="36576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8pPr>
            <a:lvl9pPr indent="-314820" lvl="8" marL="41148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9pPr>
          </a:lstStyle>
          <a:p/>
        </p:txBody>
      </p:sp>
      <p:sp>
        <p:nvSpPr>
          <p:cNvPr id="38" name="Google Shape;38;p48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" type="body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3"/>
              </a:spcBef>
              <a:spcAft>
                <a:spcPts val="0"/>
              </a:spcAft>
              <a:buSzPts val="3017"/>
              <a:buNone/>
              <a:defRPr b="1" sz="3017"/>
            </a:lvl1pPr>
            <a:lvl2pPr indent="-228600" lvl="1" marL="914400" algn="l">
              <a:spcBef>
                <a:spcPts val="503"/>
              </a:spcBef>
              <a:spcAft>
                <a:spcPts val="0"/>
              </a:spcAft>
              <a:buSzPts val="1508"/>
              <a:buNone/>
              <a:defRPr b="1" sz="2514"/>
            </a:lvl2pPr>
            <a:lvl3pPr indent="-228600" lvl="2" marL="1371600" algn="l">
              <a:spcBef>
                <a:spcPts val="453"/>
              </a:spcBef>
              <a:spcAft>
                <a:spcPts val="0"/>
              </a:spcAft>
              <a:buSzPts val="1358"/>
              <a:buNone/>
              <a:defRPr b="1" sz="2263"/>
            </a:lvl3pPr>
            <a:lvl4pPr indent="-228600" lvl="3" marL="18288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4pPr>
            <a:lvl5pPr indent="-228600" lvl="4" marL="22860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5pPr>
            <a:lvl6pPr indent="-228600" lvl="5" marL="27432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6pPr>
            <a:lvl7pPr indent="-228600" lvl="6" marL="32004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7pPr>
            <a:lvl8pPr indent="-228600" lvl="7" marL="36576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8pPr>
            <a:lvl9pPr indent="-228600" lvl="8" marL="41148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9pPr>
          </a:lstStyle>
          <a:p/>
        </p:txBody>
      </p:sp>
      <p:sp>
        <p:nvSpPr>
          <p:cNvPr id="42" name="Google Shape;42;p49"/>
          <p:cNvSpPr txBox="1"/>
          <p:nvPr>
            <p:ph idx="2" type="body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0179" lvl="0" marL="457200" algn="l">
              <a:spcBef>
                <a:spcPts val="603"/>
              </a:spcBef>
              <a:spcAft>
                <a:spcPts val="0"/>
              </a:spcAft>
              <a:buSzPts val="3017"/>
              <a:buChar char="❖"/>
              <a:defRPr sz="3017"/>
            </a:lvl1pPr>
            <a:lvl2pPr indent="-324383" lvl="1" marL="9144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2pPr>
            <a:lvl3pPr indent="-314820" lvl="2" marL="13716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3pPr>
            <a:lvl4pPr indent="-305219" lvl="3" marL="18288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4pPr>
            <a:lvl5pPr indent="-305219" lvl="4" marL="22860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5pPr>
            <a:lvl6pPr indent="-305219" lvl="5" marL="27432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6pPr>
            <a:lvl7pPr indent="-305219" lvl="6" marL="32004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7pPr>
            <a:lvl8pPr indent="-305218" lvl="7" marL="36576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8pPr>
            <a:lvl9pPr indent="-305218" lvl="8" marL="41148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9pPr>
          </a:lstStyle>
          <a:p/>
        </p:txBody>
      </p:sp>
      <p:sp>
        <p:nvSpPr>
          <p:cNvPr id="43" name="Google Shape;43;p4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3"/>
              </a:spcBef>
              <a:spcAft>
                <a:spcPts val="0"/>
              </a:spcAft>
              <a:buSzPts val="3017"/>
              <a:buNone/>
              <a:defRPr b="1" sz="3017"/>
            </a:lvl1pPr>
            <a:lvl2pPr indent="-228600" lvl="1" marL="914400" algn="l">
              <a:spcBef>
                <a:spcPts val="503"/>
              </a:spcBef>
              <a:spcAft>
                <a:spcPts val="0"/>
              </a:spcAft>
              <a:buSzPts val="1508"/>
              <a:buNone/>
              <a:defRPr b="1" sz="2514"/>
            </a:lvl2pPr>
            <a:lvl3pPr indent="-228600" lvl="2" marL="1371600" algn="l">
              <a:spcBef>
                <a:spcPts val="453"/>
              </a:spcBef>
              <a:spcAft>
                <a:spcPts val="0"/>
              </a:spcAft>
              <a:buSzPts val="1358"/>
              <a:buNone/>
              <a:defRPr b="1" sz="2263"/>
            </a:lvl3pPr>
            <a:lvl4pPr indent="-228600" lvl="3" marL="18288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4pPr>
            <a:lvl5pPr indent="-228600" lvl="4" marL="22860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5pPr>
            <a:lvl6pPr indent="-228600" lvl="5" marL="27432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6pPr>
            <a:lvl7pPr indent="-228600" lvl="6" marL="32004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7pPr>
            <a:lvl8pPr indent="-228600" lvl="7" marL="36576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8pPr>
            <a:lvl9pPr indent="-228600" lvl="8" marL="4114800" algn="l">
              <a:spcBef>
                <a:spcPts val="402"/>
              </a:spcBef>
              <a:spcAft>
                <a:spcPts val="0"/>
              </a:spcAft>
              <a:buSzPts val="1207"/>
              <a:buNone/>
              <a:defRPr b="1" sz="2011"/>
            </a:lvl9pPr>
          </a:lstStyle>
          <a:p/>
        </p:txBody>
      </p:sp>
      <p:sp>
        <p:nvSpPr>
          <p:cNvPr id="44" name="Google Shape;44;p4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0179" lvl="0" marL="457200" algn="l">
              <a:spcBef>
                <a:spcPts val="603"/>
              </a:spcBef>
              <a:spcAft>
                <a:spcPts val="0"/>
              </a:spcAft>
              <a:buSzPts val="3017"/>
              <a:buChar char="❖"/>
              <a:defRPr sz="3017"/>
            </a:lvl1pPr>
            <a:lvl2pPr indent="-324383" lvl="1" marL="9144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2pPr>
            <a:lvl3pPr indent="-314820" lvl="2" marL="1371600" algn="l">
              <a:spcBef>
                <a:spcPts val="453"/>
              </a:spcBef>
              <a:spcAft>
                <a:spcPts val="0"/>
              </a:spcAft>
              <a:buSzPts val="1358"/>
              <a:buChar char="■"/>
              <a:defRPr sz="2263"/>
            </a:lvl3pPr>
            <a:lvl4pPr indent="-305219" lvl="3" marL="18288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4pPr>
            <a:lvl5pPr indent="-305219" lvl="4" marL="22860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5pPr>
            <a:lvl6pPr indent="-305219" lvl="5" marL="27432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6pPr>
            <a:lvl7pPr indent="-305219" lvl="6" marL="32004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7pPr>
            <a:lvl8pPr indent="-305218" lvl="7" marL="36576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8pPr>
            <a:lvl9pPr indent="-305218" lvl="8" marL="4114800" algn="l">
              <a:spcBef>
                <a:spcPts val="402"/>
              </a:spcBef>
              <a:spcAft>
                <a:spcPts val="0"/>
              </a:spcAft>
              <a:buSzPts val="1207"/>
              <a:buChar char="■"/>
              <a:defRPr sz="2011"/>
            </a:lvl9pPr>
          </a:lstStyle>
          <a:p/>
        </p:txBody>
      </p:sp>
      <p:sp>
        <p:nvSpPr>
          <p:cNvPr id="45" name="Google Shape;45;p49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0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2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514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" type="body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3997" lvl="0" marL="457200" algn="l">
              <a:spcBef>
                <a:spcPts val="804"/>
              </a:spcBef>
              <a:spcAft>
                <a:spcPts val="0"/>
              </a:spcAft>
              <a:buSzPts val="4022"/>
              <a:buChar char="❖"/>
              <a:defRPr sz="4022"/>
            </a:lvl1pPr>
            <a:lvl2pPr indent="-362673" lvl="1" marL="914400" algn="l">
              <a:spcBef>
                <a:spcPts val="704"/>
              </a:spcBef>
              <a:spcAft>
                <a:spcPts val="0"/>
              </a:spcAft>
              <a:buSzPts val="2111"/>
              <a:buChar char="■"/>
              <a:defRPr sz="3518"/>
            </a:lvl2pPr>
            <a:lvl3pPr indent="-343547" lvl="2" marL="1371600" algn="l">
              <a:spcBef>
                <a:spcPts val="603"/>
              </a:spcBef>
              <a:spcAft>
                <a:spcPts val="0"/>
              </a:spcAft>
              <a:buSzPts val="1810"/>
              <a:buChar char="■"/>
              <a:defRPr sz="3017"/>
            </a:lvl3pPr>
            <a:lvl4pPr indent="-324383" lvl="3" marL="18288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4pPr>
            <a:lvl5pPr indent="-324383" lvl="4" marL="22860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5pPr>
            <a:lvl6pPr indent="-324383" lvl="5" marL="27432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6pPr>
            <a:lvl7pPr indent="-324383" lvl="6" marL="32004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7pPr>
            <a:lvl8pPr indent="-324383" lvl="7" marL="36576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8pPr>
            <a:lvl9pPr indent="-324383" lvl="8" marL="4114800" algn="l">
              <a:spcBef>
                <a:spcPts val="503"/>
              </a:spcBef>
              <a:spcAft>
                <a:spcPts val="0"/>
              </a:spcAft>
              <a:buSzPts val="1508"/>
              <a:buChar char="■"/>
              <a:defRPr sz="2514"/>
            </a:lvl9pPr>
          </a:lstStyle>
          <a:p/>
        </p:txBody>
      </p:sp>
      <p:sp>
        <p:nvSpPr>
          <p:cNvPr id="54" name="Google Shape;54;p52"/>
          <p:cNvSpPr txBox="1"/>
          <p:nvPr>
            <p:ph idx="2" type="body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52"/>
              </a:spcBef>
              <a:spcAft>
                <a:spcPts val="0"/>
              </a:spcAft>
              <a:buSzPts val="1760"/>
              <a:buNone/>
              <a:defRPr sz="1760"/>
            </a:lvl1pPr>
            <a:lvl2pPr indent="-228600" lvl="1" marL="914400" algn="l">
              <a:spcBef>
                <a:spcPts val="302"/>
              </a:spcBef>
              <a:spcAft>
                <a:spcPts val="0"/>
              </a:spcAft>
              <a:buSzPts val="905"/>
              <a:buNone/>
              <a:defRPr sz="1508"/>
            </a:lvl2pPr>
            <a:lvl3pPr indent="-228600" lvl="2" marL="1371600" algn="l">
              <a:spcBef>
                <a:spcPts val="252"/>
              </a:spcBef>
              <a:spcAft>
                <a:spcPts val="0"/>
              </a:spcAft>
              <a:buSzPts val="755"/>
              <a:buNone/>
              <a:defRPr sz="1258"/>
            </a:lvl3pPr>
            <a:lvl4pPr indent="-228600" lvl="3" marL="18288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4pPr>
            <a:lvl5pPr indent="-228600" lvl="4" marL="22860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5pPr>
            <a:lvl6pPr indent="-228600" lvl="5" marL="27432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6pPr>
            <a:lvl7pPr indent="-228600" lvl="6" marL="32004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7pPr>
            <a:lvl8pPr indent="-228600" lvl="7" marL="36576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8pPr>
            <a:lvl9pPr indent="-228600" lvl="8" marL="4114800" algn="l">
              <a:spcBef>
                <a:spcPts val="226"/>
              </a:spcBef>
              <a:spcAft>
                <a:spcPts val="0"/>
              </a:spcAft>
              <a:buSzPts val="679"/>
              <a:buNone/>
              <a:defRPr sz="1131"/>
            </a:lvl9pPr>
          </a:lstStyle>
          <a:p/>
        </p:txBody>
      </p:sp>
      <p:sp>
        <p:nvSpPr>
          <p:cNvPr id="55" name="Google Shape;55;p52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sz="156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0" y="260613"/>
            <a:ext cx="10128627" cy="5759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63" u="none" cap="none" strike="noStrike">
              <a:solidFill>
                <a:schemeClr val="accent2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descr="어두운 수평선" id="11" name="Google Shape;11;p43"/>
          <p:cNvSpPr/>
          <p:nvPr/>
        </p:nvSpPr>
        <p:spPr>
          <a:xfrm>
            <a:off x="0" y="334045"/>
            <a:ext cx="10128627" cy="4175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oto Sans Symbols"/>
              <a:buNone/>
            </a:pPr>
            <a:r>
              <a:t/>
            </a:r>
            <a:endParaRPr b="1" i="0" sz="1508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graphicFrame>
        <p:nvGraphicFramePr>
          <p:cNvPr id="12" name="Google Shape;12;p43"/>
          <p:cNvGraphicFramePr/>
          <p:nvPr/>
        </p:nvGraphicFramePr>
        <p:xfrm>
          <a:off x="3120399" y="1441289"/>
          <a:ext cx="9071601" cy="5416711"/>
        </p:xfrm>
        <a:graphic>
          <a:graphicData uri="http://schemas.openxmlformats.org/presentationml/2006/ole">
            <mc:AlternateContent>
              <mc:Choice Requires="v">
                <p:oleObj r:id="rId1" imgH="5416711" imgW="9071601" progId="Photoshop.Image.7" spid="_x0000_s1">
                  <p:embed/>
                </p:oleObj>
              </mc:Choice>
              <mc:Fallback>
                <p:oleObj r:id="rId2" imgH="5416711" imgW="9071601" progId="Photoshop.Image.7">
                  <p:embed/>
                  <p:pic>
                    <p:nvPicPr>
                      <p:cNvPr id="12" name="Google Shape;12;p43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120399" y="1441289"/>
                        <a:ext cx="9071601" cy="5416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Google Shape;13;p43"/>
          <p:cNvCxnSpPr/>
          <p:nvPr/>
        </p:nvCxnSpPr>
        <p:spPr>
          <a:xfrm>
            <a:off x="624442" y="6453402"/>
            <a:ext cx="11134974" cy="14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43"/>
          <p:cNvSpPr/>
          <p:nvPr/>
        </p:nvSpPr>
        <p:spPr>
          <a:xfrm>
            <a:off x="0" y="763120"/>
            <a:ext cx="12192000" cy="734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oto Sans Symbols"/>
              <a:buNone/>
            </a:pPr>
            <a:r>
              <a:t/>
            </a:r>
            <a:endParaRPr b="1" i="0" sz="1508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5" name="Google Shape;15;p43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9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22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22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22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22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43"/>
          <p:cNvSpPr txBox="1"/>
          <p:nvPr>
            <p:ph idx="1" type="body"/>
          </p:nvPr>
        </p:nvSpPr>
        <p:spPr>
          <a:xfrm>
            <a:off x="526704" y="980537"/>
            <a:ext cx="11055335" cy="5344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5769" lvl="0" marL="457200" marR="0" rtl="0" algn="l">
              <a:spcBef>
                <a:spcPts val="684"/>
              </a:spcBef>
              <a:spcAft>
                <a:spcPts val="0"/>
              </a:spcAft>
              <a:buClr>
                <a:schemeClr val="accent1"/>
              </a:buClr>
              <a:buSzPts val="3420"/>
              <a:buFont typeface="Noto Sans Symbols"/>
              <a:buChar char="❖"/>
              <a:defRPr b="1" i="0" sz="342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1528" lvl="1" marL="914400" marR="0" rtl="0" algn="l">
              <a:spcBef>
                <a:spcPts val="593"/>
              </a:spcBef>
              <a:spcAft>
                <a:spcPts val="0"/>
              </a:spcAft>
              <a:buClr>
                <a:schemeClr val="dk2"/>
              </a:buClr>
              <a:buSzPts val="1778"/>
              <a:buFont typeface="Noto Sans Symbols"/>
              <a:buChar char="■"/>
              <a:defRPr b="0" i="0" sz="296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1528" lvl="2" marL="1371600" marR="0" rtl="0" algn="l">
              <a:spcBef>
                <a:spcPts val="593"/>
              </a:spcBef>
              <a:spcAft>
                <a:spcPts val="0"/>
              </a:spcAft>
              <a:buClr>
                <a:schemeClr val="folHlink"/>
              </a:buClr>
              <a:buSzPts val="1778"/>
              <a:buFont typeface="Noto Sans Symbols"/>
              <a:buChar char="■"/>
              <a:defRPr b="0" i="0" sz="296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4154" lvl="3" marL="1828800" marR="0" rtl="0" algn="l">
              <a:spcBef>
                <a:spcPts val="502"/>
              </a:spcBef>
              <a:spcAft>
                <a:spcPts val="0"/>
              </a:spcAft>
              <a:buClr>
                <a:schemeClr val="dk2"/>
              </a:buClr>
              <a:buSzPts val="1505"/>
              <a:buFont typeface="Noto Sans Symbols"/>
              <a:buChar char="■"/>
              <a:defRPr b="0" i="0" sz="2508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4154" lvl="4" marL="2286000" marR="0" rtl="0" algn="l">
              <a:spcBef>
                <a:spcPts val="502"/>
              </a:spcBef>
              <a:spcAft>
                <a:spcPts val="0"/>
              </a:spcAft>
              <a:buClr>
                <a:schemeClr val="folHlink"/>
              </a:buClr>
              <a:buSzPts val="1505"/>
              <a:buFont typeface="Noto Sans Symbols"/>
              <a:buChar char="■"/>
              <a:defRPr b="0" i="0" sz="2508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4383" lvl="5" marL="2743200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4383" lvl="6" marL="3200400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4383" lvl="7" marL="3657600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4383" lvl="8" marL="4114800" marR="0" rtl="0" algn="l">
              <a:spcBef>
                <a:spcPts val="503"/>
              </a:spcBef>
              <a:spcAft>
                <a:spcPts val="0"/>
              </a:spcAft>
              <a:buClr>
                <a:schemeClr val="folHlink"/>
              </a:buClr>
              <a:buSzPts val="1508"/>
              <a:buFont typeface="Noto Sans Symbols"/>
              <a:buChar char="■"/>
              <a:defRPr b="0" i="0" sz="2514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" name="Google Shape;17;p43"/>
          <p:cNvSpPr txBox="1"/>
          <p:nvPr>
            <p:ph idx="12" type="sldNum"/>
          </p:nvPr>
        </p:nvSpPr>
        <p:spPr>
          <a:xfrm>
            <a:off x="4369283" y="6476440"/>
            <a:ext cx="2843473" cy="30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Verdana"/>
              <a:buNone/>
              <a:defRPr b="0" i="0" sz="1561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ingAn+LOGO+CMMI" id="18" name="Google Shape;1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7754" y="6511958"/>
            <a:ext cx="1871662" cy="288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quasar.dev/" TargetMode="External"/><Relationship Id="rId4" Type="http://schemas.openxmlformats.org/officeDocument/2006/relationships/hyperlink" Target="https://vuetifyjs.com/en/" TargetMode="External"/><Relationship Id="rId5" Type="http://schemas.openxmlformats.org/officeDocument/2006/relationships/hyperlink" Target="https://www.antdv.com/components/overview" TargetMode="External"/><Relationship Id="rId6" Type="http://schemas.openxmlformats.org/officeDocument/2006/relationships/hyperlink" Target="https://element-plus.org/en-US/" TargetMode="External"/><Relationship Id="rId7" Type="http://schemas.openxmlformats.org/officeDocument/2006/relationships/hyperlink" Target="https://bootstrap-vue.org/" TargetMode="External"/><Relationship Id="rId8" Type="http://schemas.openxmlformats.org/officeDocument/2006/relationships/hyperlink" Target="https://www.iviewui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Relationship Id="rId5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Relationship Id="rId5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quasarchs.com/vue-components" TargetMode="External"/><Relationship Id="rId4" Type="http://schemas.openxmlformats.org/officeDocument/2006/relationships/hyperlink" Target="http://quasarchs.com/vue-components" TargetMode="External"/><Relationship Id="rId5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gif"/><Relationship Id="rId4" Type="http://schemas.openxmlformats.org/officeDocument/2006/relationships/hyperlink" Target="http://www.lingan.com.c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odejs.org/en/download/" TargetMode="External"/><Relationship Id="rId4" Type="http://schemas.openxmlformats.org/officeDocument/2006/relationships/hyperlink" Target="http://nodejs.cn/download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4559331" y="2343919"/>
            <a:ext cx="7415472" cy="2441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Vue3进阶</a:t>
            </a:r>
            <a:br>
              <a:rPr lang="en-US" sz="6033">
                <a:solidFill>
                  <a:schemeClr val="dk1"/>
                </a:solidFill>
              </a:rPr>
            </a:br>
            <a:r>
              <a:rPr lang="en-US" sz="6033"/>
              <a:t> </a:t>
            </a:r>
            <a:endParaRPr sz="251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2072423" y="5733256"/>
            <a:ext cx="8047154" cy="669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4"/>
              <a:buFont typeface="Times New Roman"/>
              <a:buNone/>
            </a:pPr>
            <a:r>
              <a:rPr b="0" lang="en-US" sz="1634">
                <a:latin typeface="Times New Roman"/>
                <a:ea typeface="Times New Roman"/>
                <a:cs typeface="Times New Roman"/>
                <a:sym typeface="Times New Roman"/>
              </a:rPr>
              <a:t>地址：中国西安市火炬路四号楼三层B座(710043)</a:t>
            </a: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</a:pPr>
            <a:r>
              <a:rPr b="0" lang="en-US" sz="1634">
                <a:latin typeface="Times New Roman"/>
                <a:ea typeface="Times New Roman"/>
                <a:cs typeface="Times New Roman"/>
                <a:sym typeface="Times New Roman"/>
              </a:rPr>
              <a:t>电话： (86-29) 82212899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</a:pPr>
            <a:r>
              <a:rPr b="0" lang="en-US" sz="1634">
                <a:latin typeface="Times New Roman"/>
                <a:ea typeface="Times New Roman"/>
                <a:cs typeface="Times New Roman"/>
                <a:sym typeface="Times New Roman"/>
              </a:rPr>
              <a:t>传真： (86-29) 82218547</a:t>
            </a: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ingAn+LOGO+CMMI" id="79" name="Google Shape;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692150"/>
            <a:ext cx="3241675" cy="50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 CLI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407368" y="836712"/>
            <a:ext cx="11161240" cy="546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4.创建项目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i="0" lang="en-US" sz="22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创建Vue项目可以使用命令(hello-world是项目名称)：</a:t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FangSong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vue create hello-world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i="0" lang="en-US" sz="22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此处为了简单，直接选择Default Vue3选项：</a:t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FangSong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07" y="2636912"/>
            <a:ext cx="6560557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16" y="4725144"/>
            <a:ext cx="99822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 CLI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407368" y="836712"/>
            <a:ext cx="11161240" cy="1767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4.创建项目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i="0" lang="en-US" sz="22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创建成功</a:t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FangSong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0838" y="1628800"/>
            <a:ext cx="77343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 CLI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407368" y="836712"/>
            <a:ext cx="11161240" cy="582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4.创建项目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i="0" lang="en-US" sz="22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用VS Code打开文件夹</a:t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FangSong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392" y="2132856"/>
            <a:ext cx="6957721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 CLI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407367" y="836712"/>
            <a:ext cx="5402307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5.运行项目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14" y="1988160"/>
            <a:ext cx="501192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/>
        </p:nvSpPr>
        <p:spPr>
          <a:xfrm>
            <a:off x="5591944" y="1484784"/>
            <a:ext cx="5709185" cy="4828694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用VS Code中，右击项目文件夹，选择集成终端中打开，或者快捷键ctrl+~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终端窗口中，输入命令：</a:t>
            </a:r>
            <a:endParaRPr b="1" i="0" sz="20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npm run serve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407367" y="1484784"/>
            <a:ext cx="5049985" cy="4782528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命令窗口输入命令：</a:t>
            </a:r>
            <a:r>
              <a:rPr b="1" i="0" lang="en-US" sz="20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npm run serve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6280" y="1916832"/>
            <a:ext cx="2520280" cy="2073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9674" y="4028152"/>
            <a:ext cx="4391936" cy="22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 CLI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07367" y="836712"/>
            <a:ext cx="10729193" cy="5798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5.运行项目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在浏览器中输入</a:t>
            </a:r>
            <a:r>
              <a:rPr b="1" i="0" lang="en-US" sz="2000" u="sng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</a:t>
            </a:r>
            <a:endParaRPr b="1" i="0" sz="20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691" y="2060848"/>
            <a:ext cx="6688718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407368" y="836712"/>
            <a:ext cx="10225136" cy="53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2.框架特点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开箱即用，上手简单，UI风格遵循 Material指南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官方提供的 CLI 对多种开发模式（SPA、SSR、PWA、移动应用程序、桌面应用程序和浏览器扩展）提供了一流的支持，开发体验很好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内置主题定制工具以及对Sass/ SCSS/Stylus变量的支持，快速定制适合项目特性的风格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性能顶级，在不同平台体验流畅，自动树摇模式，极大地减少包大小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国际化和本地化，有超过40种Quasar语言包可用。如果缺少所需的语言包，则只需5分钟即可添加。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花费大量精力编撰的开发文档，以及很棒的中文社区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频繁的更新迭代和确定的发布周期</a:t>
            </a:r>
            <a:endParaRPr b="1" i="0" sz="20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常用UI组件库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335360" y="836712"/>
            <a:ext cx="11089232" cy="5521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UI组件库可以提高开发效率，增强了应用的整体外观、感觉、交互性和可访问性。常用的UI组件库有以下几种：</a:t>
            </a:r>
            <a:endParaRPr b="1" i="0" sz="20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ngSong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Quasar</a:t>
            </a: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：遵循Material Design指南并完全支持所有桌面和移动浏览器。它的主要优势在于它是一体式的，开箱即用地涵盖了许多漂亮的Web开发任务。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ngSong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Vuetify</a:t>
            </a: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：基于谷歌开发的流行设计语言Material Design的Vue UI组件框架。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ngSong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Ant Design Vue</a:t>
            </a: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:使用Vue实现的遵循Ant Design设计规范的高质量UI组件库，用于开发和服务于企业级中后台产品。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ngSong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Element UI</a:t>
            </a: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：不仅适用于前端开发人员，还提供了设计师和产品经理可以使用的完整UI工具包。 它专为创建桌面UI而量身定制，但它确实支持一些响应式功能，例如基于窗口大小隐藏元素和创建网格。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ngSong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 Vue</a:t>
            </a: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：它为Vue带来了Bootstrap的强大功能。它使所有Bootstrap元素都可以作为Vue组件使用。使前端实现变得简单而高效，同时依赖于最容易访问和最强大的前端框架之一。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ngSong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Vue UI(iView)</a:t>
            </a: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:一个高质量的Vue UI组件库，提供了数十个有用且美观的组件。 它很容易上手，甚至可以使用iView Cli以可视方式创建新项目。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335360" y="836712"/>
            <a:ext cx="11089232" cy="168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1.简介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Quasar是MIT许可的一个基于Vue.js开发的Web UI框架，性能顶级，能够用于快速开发Web桌面产品或App项目，编写一次代码，同时发布为网站、移动应用或Electron桌面应用。</a:t>
            </a:r>
            <a:endParaRPr b="1" i="0" sz="20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descr="多平台开发"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760" y="2512836"/>
            <a:ext cx="7200801" cy="387043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335360" y="2512835"/>
            <a:ext cx="2471935" cy="3251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Quasar不仅是一款UI组件库，还是一个高效的开发框架，官方出品的CLI脚手架提供了大量的效率工具，能极大地提高开发效率。</a:t>
            </a:r>
            <a:endParaRPr b="1" i="0" sz="20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407368" y="836712"/>
            <a:ext cx="11161240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3.使用Quasar的方法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27" y="1571953"/>
            <a:ext cx="8170445" cy="93068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346698" y="2518716"/>
            <a:ext cx="9709742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虽然通过Vite(直接地)或VUE CLI和一些Vue社区构建的插件获得类似的多平台支持，但这些第三方支持的构建路径与Quasar的组件没有紧密集成。当遇到这些第三方插件的问题时，必须依赖于每个插件开发人员的支持。</a:t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使用Quasar CLI如果有什么问题，可以有一站式支持。</a:t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Quasar CLI还确保应用程序在性能、项目大小和最佳实践方面都能达到最佳标准。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07368" y="836712"/>
            <a:ext cx="11161240" cy="180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lang="en-US" sz="32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4.安装</a:t>
            </a:r>
            <a:endParaRPr b="1" sz="32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lang="en-US" sz="22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安装Quasar CLI, 安装命令：</a:t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FangSong"/>
              <a:buNone/>
            </a:pPr>
            <a:r>
              <a:rPr b="1" lang="en-US" sz="2200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</a:t>
            </a:r>
            <a:r>
              <a:rPr b="1" lang="en-US" sz="2400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npm install -g quasar-cli</a:t>
            </a:r>
            <a:endParaRPr/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400" y="2678275"/>
            <a:ext cx="10870353" cy="3415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主要内容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271464" y="980728"/>
            <a:ext cx="7315200" cy="5458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AutoNum type="arabicPeriod"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NPM</a:t>
            </a:r>
            <a:endParaRPr/>
          </a:p>
          <a:p>
            <a:pPr indent="-430758" lvl="0" marL="430758" marR="0" rtl="0" algn="l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AutoNum type="arabicPeriod"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Vue CLI</a:t>
            </a:r>
            <a:endParaRPr/>
          </a:p>
          <a:p>
            <a:pPr indent="-430758" lvl="0" marL="430758" marR="0" rtl="0" algn="l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AutoNum type="arabicPeriod"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常用UI组件库</a:t>
            </a:r>
            <a:endParaRPr b="1" i="0" sz="28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0758" lvl="0" marL="430758" marR="0" rtl="0" algn="l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AutoNum type="arabicPeriod"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Quasar</a:t>
            </a:r>
            <a:endParaRPr/>
          </a:p>
          <a:p>
            <a:pPr indent="-430758" lvl="0" marL="430758" marR="0" rtl="0" algn="l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AutoNum type="arabicPeriod"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练习题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407368" y="836712"/>
            <a:ext cx="4583832" cy="5639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lang="en-US" sz="32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5.创建项目</a:t>
            </a:r>
            <a:endParaRPr b="1" sz="32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lang="en-US" sz="22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创建Vue项目可以使用命令：</a:t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FangSong"/>
              <a:buNone/>
            </a:pPr>
            <a:r>
              <a:rPr b="1" lang="en-US" sz="2200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npm</a:t>
            </a:r>
            <a:r>
              <a:rPr b="1" lang="en-US" sz="2400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init quasar</a:t>
            </a:r>
            <a:endParaRPr b="1" sz="2200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选择 App with Quasar CLI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输入Project folder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选择Quasar版本</a:t>
            </a:r>
            <a:endParaRPr b="1" sz="15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选择script类型</a:t>
            </a:r>
            <a:endParaRPr b="1" sz="15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选择App CLI variant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输入package name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输入product name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输入project description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输入Author信息</a:t>
            </a:r>
            <a:endParaRPr b="1" sz="15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选择CSS preprocessor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选择features（多选）</a:t>
            </a:r>
            <a:endParaRPr b="1" sz="15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选择ESLint Preset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200" y="836553"/>
            <a:ext cx="6984776" cy="558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407368" y="836712"/>
            <a:ext cx="3888432" cy="125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lang="en-US" sz="32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5.创建项目</a:t>
            </a:r>
            <a:endParaRPr b="1" sz="32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lang="en-US" sz="22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创建成功</a:t>
            </a:r>
            <a:endParaRPr b="1" sz="2400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746" y="842822"/>
            <a:ext cx="6445594" cy="561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407368" y="836553"/>
            <a:ext cx="3456384" cy="125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lang="en-US" sz="32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4.创建项目</a:t>
            </a:r>
            <a:endParaRPr b="1" sz="32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lang="en-US" sz="22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用VS Code打开文件夹</a:t>
            </a:r>
            <a:endParaRPr b="1" sz="18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728" y="836553"/>
            <a:ext cx="7972043" cy="561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407368" y="836553"/>
            <a:ext cx="3456384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lang="en-US" sz="32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5.文件组织</a:t>
            </a:r>
            <a:endParaRPr b="1" sz="32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3791744" y="764024"/>
            <a:ext cx="5186035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.quasar文件 #此文件是自动生成的。不要编辑。您可能正在寻找添加启动/初始化代码。</a:t>
            </a:r>
            <a:endParaRPr b="1" sz="100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src/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assets/              # 动态资源（由webpack处理）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boot/                # 注册第三方组件位置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components/          # 用于页面和布局的.vue组件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css/                 # CSS/Stylus/Sass/...文件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│    ├── app.styl</a:t>
            </a:r>
            <a:endParaRPr b="1" sz="1000">
              <a:solidFill>
                <a:srgbClr val="FF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│    └── quasar.variables.styl # 供您调整的Quasar Stylus变量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layouts/             # 布局 .vue 文件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pages/               # 页面 .vue 文件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boot/                # 启动文件 (app initialization code)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router/              # Vue路由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│    ├── index.js       # Vue路由定义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│    └── routes.js      # App路由定义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store/               # Vuex Store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│    ├── index.js       # Vuex Store 定义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│    ├── &lt;folder&gt;       # Vuex Store 模块...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│    └── &lt;folder&gt;       # Vuex Store 模块...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App.vue              # APP的根Vue组件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└── index.template.html  # index.html模板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src-ssr/                   # SSR特定代码(就像生产环境的Node网页服务器)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src-pwa/                   # PWA特定代码（如Service Worker）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src-cordova/               # Cordova生成的文件夹用于创建移动APP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src-electron/              # Electron特定代码（如"main"线程)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dist/                      # 生产版本代码，用于部署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spa/                 # 构建SPA的例子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ssr/                 # 构建SSR的例子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├── electron/            # 构建Electron的例子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│    └── 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quasar.conf.js             # Quasar App配置文件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babel.config.js            # Babeljs配置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.editorconfig              # editor配置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.eslintignore              # ESlint忽略路径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.eslintrc.js               # ESlint配置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.postcssrc.js              # PostCSS配置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.stylintrc                 # Stylus lint配置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.gitignore                 # GIT忽略路径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├── package.json               # npm脚本和依赖项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SimSun"/>
                <a:ea typeface="SimSun"/>
                <a:cs typeface="SimSun"/>
                <a:sym typeface="SimSun"/>
              </a:rPr>
              <a:t>└── README.md                  # 你的网站/应用程序的自述文件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407367" y="836712"/>
            <a:ext cx="5402307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lang="en-US" sz="32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6.运行项目</a:t>
            </a:r>
            <a:endParaRPr b="1" sz="18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5591944" y="1484784"/>
            <a:ext cx="5709185" cy="4828694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ngSong"/>
              <a:buNone/>
            </a:pPr>
            <a:r>
              <a:rPr b="1" lang="en-US" sz="20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用VS Code终端窗口输入命令：</a:t>
            </a:r>
            <a:r>
              <a:rPr b="1" lang="en-US" sz="2000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npx quasar dev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474663" y="1484784"/>
            <a:ext cx="5049985" cy="4782528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ngSong"/>
              <a:buNone/>
            </a:pPr>
            <a:r>
              <a:rPr b="1" lang="en-US" sz="20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命令窗口输入命令：</a:t>
            </a:r>
            <a:r>
              <a:rPr b="1" lang="en-US" sz="2000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npx quasar dev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FKai-SB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04" y="1916832"/>
            <a:ext cx="3965721" cy="437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3951" y="1950618"/>
            <a:ext cx="4712981" cy="4316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385657" y="835806"/>
            <a:ext cx="5402307" cy="1181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lang="en-US" sz="32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6.运行项目</a:t>
            </a:r>
            <a:endParaRPr b="1" sz="32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ngSong"/>
              <a:buNone/>
            </a:pPr>
            <a:r>
              <a:rPr b="1" lang="en-US" sz="18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在浏览器中输入</a:t>
            </a:r>
            <a:r>
              <a:rPr b="1" lang="en-US" sz="1800" u="sng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</a:t>
            </a:r>
            <a:endParaRPr b="1" sz="18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704" y="1989981"/>
            <a:ext cx="7982587" cy="441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单个文件Vue组件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385657" y="835806"/>
            <a:ext cx="10174839" cy="95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使用包含多个部分的*.vue文件构建Quasar应用程序：’template’（HTML），’script’（Javascript）和’style’（CSS）。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26"/>
          <p:cNvGraphicFramePr/>
          <p:nvPr/>
        </p:nvGraphicFramePr>
        <p:xfrm>
          <a:off x="501360" y="17917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{85EC3B9B-9269-4011-8BD0-9F8AC0276CD0}</a:tableStyleId>
              </a:tblPr>
              <a:tblGrid>
                <a:gridCol w="8136900"/>
              </a:tblGrid>
              <a:tr h="361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8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&lt;template&gt;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n-US" sz="1600">
                          <a:solidFill>
                            <a:srgbClr val="008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you define your Vue template here --&gt;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8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&lt;/template&gt;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n-US" sz="16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n-US" sz="1600">
                          <a:solidFill>
                            <a:srgbClr val="8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&lt;script&gt;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008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This is where your Javascript goes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008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to define your Vue component, which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008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can be a Layout, a Page or your own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008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component used throughout the app.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n-US" sz="16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n-US" sz="16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b="0" lang="en-US" sz="16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n-US" sz="160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b="0" lang="en-US" sz="16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lang="en-US" sz="1600">
                          <a:solidFill>
                            <a:srgbClr val="008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8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&lt;/script&gt;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lang="en-US" sz="16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lang="en-US" sz="1600">
                          <a:solidFill>
                            <a:srgbClr val="8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&lt;style&gt;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008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This is where your CSS goes */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rgbClr val="8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endParaRPr b="0"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52600" marB="52600" marR="52600" marL="52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Quasar指令、组件</a:t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385657" y="835806"/>
            <a:ext cx="10174839" cy="1610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Quasar带有一些自定义Vue指令。 这些指令可以应用于几乎任何DOM元素或组件。指令的例子：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v-ripple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 Me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385657" y="3284984"/>
            <a:ext cx="1147098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Quasar组件的名称以“Q”开头，如“QBtn”或“QElementResizeObservable”。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&lt;q-btn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b="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="doSomething"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something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&lt;/q-btn&gt;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&lt;q-icon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"alarm"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Quasar插件</a:t>
            </a:r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385657" y="835806"/>
            <a:ext cx="10174839" cy="4782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Quasar插件是可以同时在Vue文件之中或之外使用的功能，例如Notify，Dialog，ActionSheet，AppVisibility等。需要在/quasar.conf.js中添加对它们的引用。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framework: {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plugins: [</a:t>
            </a:r>
            <a:r>
              <a:rPr b="0" lang="en-US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"Notify"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"Dialog"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一个在Vue文件之外使用Notify的例子：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Notify } </a:t>
            </a:r>
            <a:r>
              <a:rPr b="0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'quasar'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b="0"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Notify.create(</a:t>
            </a:r>
            <a:r>
              <a:rPr b="0" lang="en-US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 message'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Quasar插件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512431" y="836553"/>
            <a:ext cx="11470983" cy="542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在Vue文件中写法（在模板区域使用$q.&lt;plugin-name&gt;，在脚本中使用this.$q.&lt;plugin-name&gt;）：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&lt;template&gt;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"q-pt-lg"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&lt;q-btn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@</a:t>
            </a:r>
            <a:r>
              <a:rPr b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="$q.notify(</a:t>
            </a:r>
            <a:r>
              <a:rPr b="0"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 message’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)” </a:t>
            </a:r>
            <a:r>
              <a:rPr b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"primary"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"Show a notification"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"q-mr-md"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/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&lt;q-btn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@</a:t>
            </a:r>
            <a:r>
              <a:rPr b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="showNotification" </a:t>
            </a:r>
            <a:r>
              <a:rPr b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"primary"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"Show another notification"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/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&lt;/template&gt;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b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methods: {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showNotification() {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.$q.notify(</a:t>
            </a:r>
            <a:r>
              <a:rPr b="0"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'Some other message'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nsolas"/>
              <a:buNone/>
            </a:pP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NPM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407368" y="836712"/>
            <a:ext cx="10225136" cy="464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1.简介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NPM全称是Node Package Manager，是随同Node.js一起安装的包管理和分发工具，它很方便让JavaScript开发者下载、安装、上传以及管理已经安装的包。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可以用NPM查找、安装、删除、发布模块，还有很多与Node封装模块相关的操作。更重要的是，Node包管理器提供了Node包的注册表和开发环境之间的联系。</a:t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NPM的命令格式：</a:t>
            </a:r>
            <a:r>
              <a:rPr b="0" i="0" lang="en-US" sz="2400" u="none" cap="none" strike="noStrike">
                <a:solidFill>
                  <a:srgbClr val="C725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npm &lt;command&gt; [options]</a:t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 CSS辅助类</a:t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512431" y="836553"/>
            <a:ext cx="11470983" cy="5115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Quasar提供了CSS类来帮助您为DOM元素或组件提供间距。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语法：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q-[p|m][t|r|b|l|a|x|y]-[none|xs|sm|md|lg|xl]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T       D                   S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FKai-SB"/>
              <a:buNone/>
            </a:pPr>
            <a:r>
              <a:t/>
            </a:r>
            <a:endParaRPr b="0"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 - type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- values: p (padding), m (margin)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FKai-SB"/>
              <a:buNone/>
            </a:pPr>
            <a:r>
              <a:t/>
            </a:r>
            <a:endParaRPr b="0"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 - direction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- values: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t (top), r (right), b (bottom), l (left),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a (all), x (both left &amp; right), y (both top &amp; bottom)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FKai-SB"/>
              <a:buNone/>
            </a:pPr>
            <a:r>
              <a:t/>
            </a:r>
            <a:endParaRPr b="0"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 - size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- values: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none,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xs (extra small),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sm (small),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md (medium),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lg (large),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Consolas"/>
              <a:buNone/>
            </a:pP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xl (extra large)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 CSS辅助类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512431" y="836553"/>
            <a:ext cx="11470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Quasar Flex CSS类适用于容器（Container, 父元素）或容器项（item, 子元素）。</a:t>
            </a:r>
            <a:endParaRPr b="0"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799" y="1340768"/>
            <a:ext cx="2271833" cy="186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 txBox="1"/>
          <p:nvPr/>
        </p:nvSpPr>
        <p:spPr>
          <a:xfrm>
            <a:off x="509278" y="3282855"/>
            <a:ext cx="114709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父类：设置方向，以下CSS类之一对于父元素是强制性的，以便子元素具有所有效果。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278" y="3769120"/>
            <a:ext cx="4536097" cy="25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0264" y="4435332"/>
            <a:ext cx="27527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 CSS辅助类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512431" y="836553"/>
            <a:ext cx="11470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Quasar Flex CSS类适用于容器（Container, 父元素）或容器项（item, 子元素）。</a:t>
            </a:r>
            <a:endParaRPr b="0" sz="12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799" y="1340768"/>
            <a:ext cx="2271833" cy="18679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 txBox="1"/>
          <p:nvPr/>
        </p:nvSpPr>
        <p:spPr>
          <a:xfrm>
            <a:off x="509278" y="3282855"/>
            <a:ext cx="11470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父类：设置方向，以下CSS类对于父元素是强制性的，以便子元素具有所有效果。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704" y="3799473"/>
            <a:ext cx="4702802" cy="26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0264" y="4435332"/>
            <a:ext cx="27527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 CSS辅助类</a:t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360508" y="908720"/>
            <a:ext cx="11470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父类：包裹。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85" y="1370386"/>
            <a:ext cx="4768711" cy="176588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/>
          <p:nvPr/>
        </p:nvSpPr>
        <p:spPr>
          <a:xfrm>
            <a:off x="360508" y="3164322"/>
            <a:ext cx="11470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父类：对齐。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392" y="3654035"/>
            <a:ext cx="2457942" cy="280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1303" y="3666873"/>
            <a:ext cx="2381100" cy="280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9598" y="3660004"/>
            <a:ext cx="2381100" cy="279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 CSS辅助类</a:t>
            </a:r>
            <a:endParaRPr/>
          </a:p>
        </p:txBody>
      </p:sp>
      <p:sp>
        <p:nvSpPr>
          <p:cNvPr id="320" name="Google Shape;320;p34"/>
          <p:cNvSpPr txBox="1"/>
          <p:nvPr/>
        </p:nvSpPr>
        <p:spPr>
          <a:xfrm>
            <a:off x="360508" y="908720"/>
            <a:ext cx="114709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子类：大小分布。Quasar使用一个12分的列系统来分配子行的大小。 以下是可用的CSS辅助类的一些示例：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372415" y="1811884"/>
            <a:ext cx="7128875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"col-1"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two thirds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"col-1"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one sixth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"col-auto"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auto size based on content and available space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"col-6"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fills remaining available space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有3个子列，所以以上示例相当于 对每个子列使用`col-4`--&gt;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"col-3"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"col-6"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"col-3"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1" sz="13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 CSS辅助类</a:t>
            </a:r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360508" y="909766"/>
            <a:ext cx="11470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子类：包裹。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526704" y="1447002"/>
            <a:ext cx="10368544" cy="189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"col-2"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&lt;!-- 2 + 6 &lt; 12, 所以下一个元素放在同一行上 --&gt;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"col-6"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&lt;!-- 2 + 6 + 10 &gt; 12, 所以下一个元素换行到下一行 --&gt;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"col-10"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&lt;!-- 10 + 3 &gt; 12, 所以下一个元素换行到下一行。 请注意，我们只考虑当前行（只有col-10，因为它被包裹到自己的行）。 --&gt;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"col-3"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511114" y="3339828"/>
            <a:ext cx="65566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注意：（行默认是可包裹的。 如果你想禁用这个，使用no-wrap CSS辅助类。）</a:t>
            </a:r>
            <a:endParaRPr b="1" sz="13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402618" y="3706436"/>
            <a:ext cx="114709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子类：自对齐。可用值(self-start, self-center, self-baseline, self-end, self-stretch)。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618" y="4604364"/>
            <a:ext cx="31908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 CSS辅助类</a:t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360508" y="909766"/>
            <a:ext cx="11470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使用Gutters：有五种类型的gutter，取决于你想要的元素之间的空间大小：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08" y="1444644"/>
            <a:ext cx="30384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Quasar UI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385657" y="835806"/>
            <a:ext cx="10174839" cy="442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ngSong"/>
              <a:buNone/>
            </a:pPr>
            <a:r>
              <a:rPr b="1" lang="en-US" sz="18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详细可以参考：中文简体 </a:t>
            </a:r>
            <a:r>
              <a:rPr b="1" lang="en-US" sz="1800" u="sng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http://quasarchs.com/vue-components</a:t>
            </a:r>
            <a:r>
              <a:rPr b="1" lang="en-US" sz="1800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 或英文 </a:t>
            </a:r>
            <a:r>
              <a:rPr b="1" lang="en-US" sz="1800" u="sng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https://quasar.dev/</a:t>
            </a:r>
            <a:endParaRPr b="1" sz="1800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384" y="1444863"/>
            <a:ext cx="9039344" cy="4945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Yahei"/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练习题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395288" y="1628775"/>
            <a:ext cx="8247062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263352" y="1124744"/>
            <a:ext cx="11089232" cy="196186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使用Quasar画面控件实现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逐行检查是填入资料正确性：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所有栏位都必填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用户名6-18个字符，可使用数字、字母、下划线，需以字母开头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密码6-18个字符(字母和数字), 大小写字母和数字必须都要有。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提交时需要检核 接受许可证条款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0313" y="2901748"/>
            <a:ext cx="5855447" cy="283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352" y="2901748"/>
            <a:ext cx="5779377" cy="283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Yahei"/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练习题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395288" y="1628775"/>
            <a:ext cx="8247062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250825" y="908050"/>
            <a:ext cx="994963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-63500" lvl="1" marL="520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使用Vue、Quasar实现商品资料查询维护的功能（资料以JSON的方式读取保存）。</a:t>
            </a:r>
            <a:endParaRPr/>
          </a:p>
        </p:txBody>
      </p:sp>
      <p:pic>
        <p:nvPicPr>
          <p:cNvPr id="362" name="Google Shape;3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392" y="1916832"/>
            <a:ext cx="9361090" cy="41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NPM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407368" y="836712"/>
            <a:ext cx="11377264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2.常用命令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graphicFrame>
        <p:nvGraphicFramePr>
          <p:cNvPr id="98" name="Google Shape;98;p4"/>
          <p:cNvGraphicFramePr/>
          <p:nvPr/>
        </p:nvGraphicFramePr>
        <p:xfrm>
          <a:off x="479376" y="155229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{0308120A-CD5F-4E3B-A4EB-F79D27FC63DF}</a:tableStyleId>
              </a:tblPr>
              <a:tblGrid>
                <a:gridCol w="1584175"/>
                <a:gridCol w="5616625"/>
                <a:gridCol w="3528400"/>
              </a:tblGrid>
              <a:tr h="1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选项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说明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示例（部分以express为例）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97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search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在存储库中查找模块包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search express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4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install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使用在存储库或本地位置上的一个package.json文件来安装包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install</a:t>
                      </a:r>
                      <a:endParaRPr sz="1200" u="none" cap="none" strike="noStrike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install express</a:t>
                      </a:r>
                      <a:endParaRPr sz="1200" u="none" cap="none" strike="noStrike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install express@0.1.1(特定版本)</a:t>
                      </a:r>
                      <a:endParaRPr sz="1200" u="none" cap="none" strike="noStrike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install express@latest(官方最新测试版)</a:t>
                      </a:r>
                      <a:endParaRPr sz="12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u="none" cap="none" strike="noStrike"/>
                        <a:t>npm install express@next(接下来要发布的版本)</a:t>
                      </a:r>
                      <a:endParaRPr sz="1200" u="none" cap="none" strike="noStrike"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install ../tModule.tgz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97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install -g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在全局可访问的位置安装一个包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install express -g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97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uninstall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卸载一个模块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uninstall express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97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remove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删除一个模块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npm remove [包名] [-g]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简写：npm rm [包名] [-g]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/>
                </a:tc>
              </a:tr>
              <a:tr h="273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pack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把在一个package.json文件中定义的模块封装成.tgz文件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pack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897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view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显示模块的详细信息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view express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33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publish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把在一个package.json文件中定义的模块发布到注册表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publish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149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unpublish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取消发布您已发布到注册表的一个模块（在某些情况下，还需使用 --force 选项）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unpublish myModule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19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owner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允许您在存储库中添加、删除包和列出包的所有者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add &lt;username&gt; myModule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npm rm &lt;username&gt; myModule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npm ls myModule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4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清理、安装依赖项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npm ci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/>
                </a:tc>
              </a:tr>
              <a:tr h="134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dedupe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删除重复的依赖项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npm dedupe/ddp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/>
                </a:tc>
              </a:tr>
              <a:tr h="125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init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初始化Node包的信息，会创建package.json文件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npm init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5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run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执行脚本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npm run serve 服务器运行项目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npm run build  打包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Yahei"/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练习题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395288" y="1628775"/>
            <a:ext cx="8247062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250825" y="908050"/>
            <a:ext cx="994963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-63500" lvl="1" marL="520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新增、修改、删除画面：所有栏位必填</a:t>
            </a:r>
            <a:endParaRPr b="1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0" name="Google Shape;3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392" y="1540973"/>
            <a:ext cx="3979777" cy="2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392" y="3919745"/>
            <a:ext cx="4042778" cy="229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8063" y="3909353"/>
            <a:ext cx="5146413" cy="232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8063" y="1540973"/>
            <a:ext cx="3730770" cy="234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Yahei"/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练习题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395288" y="1628775"/>
            <a:ext cx="8247062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191344" y="836553"/>
            <a:ext cx="1102975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18000" spcFirstLastPara="1" rIns="18000" wrap="square" tIns="108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使用Vue+Quasar+Axios读取数据并显示。</a:t>
            </a:r>
            <a:endParaRPr b="1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获取资料Api：http://jsonplaceholder.typicode.com/posts</a:t>
            </a:r>
            <a:endParaRPr b="1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1" name="Google Shape;3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44" y="1788288"/>
            <a:ext cx="8143259" cy="46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iginal_metal_w(s)" id="386" name="Google Shape;3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202" y="170139"/>
            <a:ext cx="1721287" cy="160363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2"/>
          <p:cNvSpPr/>
          <p:nvPr/>
        </p:nvSpPr>
        <p:spPr>
          <a:xfrm>
            <a:off x="2383739" y="1228975"/>
            <a:ext cx="7332213" cy="19022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chemeClr val="dk1"/>
                    </a:gs>
                    <a:gs pos="100000">
                      <a:schemeClr val="hlink"/>
                    </a:gs>
                  </a:gsLst>
                  <a:lin ang="0" scaled="0"/>
                </a:gradFill>
                <a:latin typeface="Arial"/>
              </a:rPr>
              <a:t>Thank You </a:t>
            </a:r>
          </a:p>
        </p:txBody>
      </p:sp>
      <p:sp>
        <p:nvSpPr>
          <p:cNvPr id="388" name="Google Shape;388;p42"/>
          <p:cNvSpPr/>
          <p:nvPr/>
        </p:nvSpPr>
        <p:spPr>
          <a:xfrm>
            <a:off x="983432" y="4005064"/>
            <a:ext cx="4796437" cy="2180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联系方式: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西安凌安电脑有限公司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8"/>
              <a:buFont typeface="Verdana"/>
              <a:buNone/>
            </a:pPr>
            <a:r>
              <a:t/>
            </a:r>
            <a:endParaRPr b="1" sz="1508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地址: 西安市火炬路4号楼3层B座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邮编: 710043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8"/>
              <a:buFont typeface="Verdana"/>
              <a:buNone/>
            </a:pPr>
            <a:r>
              <a:t/>
            </a:r>
            <a:endParaRPr b="1" sz="1508">
              <a:solidFill>
                <a:schemeClr val="dk1"/>
              </a:solidFill>
              <a:latin typeface="NSimSun"/>
              <a:ea typeface="NSimSun"/>
              <a:cs typeface="NSimSun"/>
              <a:sym typeface="NSimS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电话: (86-29) 82212899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传真: (86-29) 82218547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NSimSun"/>
              <a:buNone/>
            </a:pPr>
            <a:r>
              <a:rPr b="1" lang="en-US" sz="1508">
                <a:solidFill>
                  <a:schemeClr val="dk1"/>
                </a:solidFill>
                <a:latin typeface="NSimSun"/>
                <a:ea typeface="NSimSun"/>
                <a:cs typeface="NSimSun"/>
                <a:sym typeface="NSimSun"/>
              </a:rPr>
              <a:t>公司主页: </a:t>
            </a:r>
            <a:r>
              <a:rPr b="1" lang="en-US" sz="1508" u="sng">
                <a:solidFill>
                  <a:srgbClr val="000000"/>
                </a:solidFill>
                <a:latin typeface="NSimSun"/>
                <a:ea typeface="NSimSun"/>
                <a:cs typeface="NSimSun"/>
                <a:sym typeface="NSimSu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http://www.lingan.com.cn</a:t>
            </a:r>
            <a:endParaRPr b="1" sz="1508">
              <a:solidFill>
                <a:srgbClr val="000000"/>
              </a:solidFill>
              <a:latin typeface="NSimSun"/>
              <a:ea typeface="NSimSun"/>
              <a:cs typeface="NSimSun"/>
              <a:sym typeface="NSimSu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NPM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07368" y="836712"/>
            <a:ext cx="11377264" cy="54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3.常用命令简写说明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i：为install的缩写，表示安装。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-g：为--global的缩写，表示安装到全局目录里。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 npm install --global = npm i -g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-S：为--save的缩写，表示安装的包将写入package.json里面的dependencies，对应生产环境。引入jquery等第三方插件可放在生产环境中(dependencies )。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 npm --save= npm 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-D：为--save-dev的缩写，表示将安装的包将写入packege.json里面的devDependencies，对应开发环境。一些文件在开发时使用的，比如一些webpack、gulp打包工具就放在开发环境（devDependencies）中。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FangSong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 npm --save-dev = npm –D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-O：为--save-optional的缩写，表示可选依赖。安装的包将写入packege.json里面的optionalDependencies。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NPM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407368" y="836712"/>
            <a:ext cx="11089232" cy="7946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4.安装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下载安装包安装NodeJS：可以在官网下载，</a:t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angSong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   网址：</a:t>
            </a:r>
            <a:r>
              <a:rPr b="1" i="0" lang="en-US" sz="2400" u="sng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https://nodejs.org/en/download/</a:t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angSong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   或中文下载地址：</a:t>
            </a:r>
            <a:r>
              <a:rPr b="1" i="0" lang="en-US" sz="2400" u="sng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http://nodejs.cn/download/</a:t>
            </a:r>
            <a:r>
              <a:rPr b="1" i="0" lang="en-US" sz="24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下载完成后，双击运行安装包。详细安装Node参考[Node安装.doc]</a:t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安装完成，在命令窗口输入node --version或node -v，查看node版本号。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angSong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  命令窗口输入npm -version或npm -v，查看npm版本号。</a:t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639" y="5373217"/>
            <a:ext cx="3520169" cy="74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7639" y="4293097"/>
            <a:ext cx="3520169" cy="76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 CLI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407368" y="836712"/>
            <a:ext cx="11161240" cy="53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1.简介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angSong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CLI全称是Command-Line Interface，俗称脚手架。Vue CLI是一个官方发布VUE.js项目脚手架，用它可以快速搭建Vue开发环境以及对应的webpack配置。</a:t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通过 @vue/cli 实现的交互式的项目脚手架。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通过 @vue/cli + @vue/cli-service-global 实现的零配置原型开发。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一个运行时依赖 (@vue/cli-service)，该依赖：</a:t>
            </a:r>
            <a:endParaRPr/>
          </a:p>
          <a:p>
            <a:pPr indent="-28575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可升级；</a:t>
            </a:r>
            <a:endParaRPr/>
          </a:p>
          <a:p>
            <a:pPr indent="-28575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基于 webpack 构建，并带有合理的默认配置；</a:t>
            </a:r>
            <a:endParaRPr/>
          </a:p>
          <a:p>
            <a:pPr indent="-28575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可以通过项目内的配置文件进行配置；</a:t>
            </a:r>
            <a:endParaRPr/>
          </a:p>
          <a:p>
            <a:pPr indent="-285750" lvl="1" marL="1028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可以通过插件进行扩展。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一个丰富的官方插件集合，集成了前端生态中最好的工具。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一套完全图形化的创建和管理 Vue.js 项目的用户界面。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 CLI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407368" y="836553"/>
            <a:ext cx="11161240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2.构建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368" y="1755121"/>
            <a:ext cx="10754346" cy="424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526704" y="227497"/>
            <a:ext cx="8642636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icrosoft Yahei"/>
                <a:ea typeface="Microsoft Yahei"/>
                <a:cs typeface="Microsoft Yahei"/>
                <a:sym typeface="Microsoft Yahei"/>
              </a:rPr>
              <a:t>Vue CLI</a:t>
            </a:r>
            <a:endParaRPr sz="32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407368" y="836712"/>
            <a:ext cx="11161240" cy="499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3.安装</a:t>
            </a:r>
            <a:endParaRPr b="1" i="0" sz="3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i="0" lang="en-US" sz="22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如果已安装低版本vue-cli,可先卸载，使用命令：</a:t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FangSong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npm uninstall vue-cli -g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i="0" lang="en-US" sz="22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安装新版vue-cli, 安装命令：</a:t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FangSong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npm install -g @vue/cli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i="0" lang="en-US" sz="22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如果已安装低版本vue-cli，也可以直接升级新版，使用命令：</a:t>
            </a:r>
            <a:endParaRPr b="1" i="0" sz="2400" u="none" cap="none" strike="noStrike">
              <a:solidFill>
                <a:srgbClr val="FF0000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angSong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npm update -g @vue/cli</a:t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1" i="0" lang="en-US" sz="2200" u="none" cap="none" strike="noStrike">
                <a:solidFill>
                  <a:schemeClr val="dk1"/>
                </a:solidFill>
                <a:latin typeface="FangSong"/>
                <a:ea typeface="FangSong"/>
                <a:cs typeface="FangSong"/>
                <a:sym typeface="FangSong"/>
              </a:rPr>
              <a:t>可以使用查询版本命令检测是否安装成功，使用命令：</a:t>
            </a:r>
            <a:endParaRPr b="1" i="0" sz="22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FangSong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FangSong"/>
                <a:ea typeface="FangSong"/>
                <a:cs typeface="FangSong"/>
                <a:sym typeface="FangSong"/>
              </a:rPr>
              <a:t>vue –version 或 vue -V</a:t>
            </a:r>
            <a:endParaRPr b="1" i="0" sz="1800" u="none" cap="none" strike="noStrike">
              <a:solidFill>
                <a:schemeClr val="dk1"/>
              </a:solidFill>
              <a:latin typeface="FangSong"/>
              <a:ea typeface="FangSong"/>
              <a:cs typeface="FangSong"/>
              <a:sym typeface="FangSo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0TGp_BizCom_bl">
  <a:themeElements>
    <a:clrScheme name="010TGp_BizCom_bl 4">
      <a:dk1>
        <a:srgbClr val="1C3A8E"/>
      </a:dk1>
      <a:lt1>
        <a:srgbClr val="FFFFFF"/>
      </a:lt1>
      <a:dk2>
        <a:srgbClr val="000000"/>
      </a:dk2>
      <a:lt2>
        <a:srgbClr val="DDDDDD"/>
      </a:lt2>
      <a:accent1>
        <a:srgbClr val="438FE3"/>
      </a:accent1>
      <a:accent2>
        <a:srgbClr val="CC9900"/>
      </a:accent2>
      <a:accent3>
        <a:srgbClr val="FFFFFF"/>
      </a:accent3>
      <a:accent4>
        <a:srgbClr val="163078"/>
      </a:accent4>
      <a:accent5>
        <a:srgbClr val="B0C6EF"/>
      </a:accent5>
      <a:accent6>
        <a:srgbClr val="B98A00"/>
      </a:accent6>
      <a:hlink>
        <a:srgbClr val="33CCCC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2019-11-18T06:04:43Z</dcterms:created>
  <dc:creator>user</dc:creator>
</cp:coreProperties>
</file>