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797675" cy="9926625"/>
  <p:embeddedFontLst>
    <p:embeddedFont>
      <p:font typeface="Tahoma"/>
      <p:regular r:id="rId31"/>
      <p:bold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+dc1xdjVwWtTDap+2eIAI3+4T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9"/>
              <a:buFont typeface="Noto Sans Symbols"/>
              <a:buNone/>
            </a:pPr>
            <a:fld id="{00000000-1234-1234-1234-123412341234}" type="slidenum">
              <a:rPr b="1" i="0" lang="en-US" sz="1369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1" i="0" sz="1369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어두운 수평선" id="20" name="Google Shape;20;p27"/>
          <p:cNvSpPr/>
          <p:nvPr/>
        </p:nvSpPr>
        <p:spPr>
          <a:xfrm>
            <a:off x="0" y="0"/>
            <a:ext cx="12192000" cy="17738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oto Sans Symbols"/>
              <a:buNone/>
            </a:pPr>
            <a:r>
              <a:t/>
            </a:r>
            <a:endParaRPr b="1" i="0" sz="1508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" name="Google Shape;21;p27"/>
          <p:cNvSpPr txBox="1"/>
          <p:nvPr>
            <p:ph type="ctrTitle"/>
          </p:nvPr>
        </p:nvSpPr>
        <p:spPr>
          <a:xfrm>
            <a:off x="4559301" y="2565400"/>
            <a:ext cx="7414684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52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subTitle"/>
          </p:nvPr>
        </p:nvSpPr>
        <p:spPr>
          <a:xfrm>
            <a:off x="1871133" y="5487988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53"/>
              </a:spcBef>
              <a:spcAft>
                <a:spcPts val="0"/>
              </a:spcAft>
              <a:buSzPts val="2263"/>
              <a:buFont typeface="Noto Sans Symbols"/>
              <a:buNone/>
              <a:defRPr sz="2263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514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52"/>
              </a:spcBef>
              <a:spcAft>
                <a:spcPts val="0"/>
              </a:spcAft>
              <a:buSzPts val="1760"/>
              <a:buNone/>
              <a:defRPr sz="1760"/>
            </a:lvl1pPr>
            <a:lvl2pPr indent="-228600" lvl="1" marL="914400" algn="l">
              <a:spcBef>
                <a:spcPts val="302"/>
              </a:spcBef>
              <a:spcAft>
                <a:spcPts val="0"/>
              </a:spcAft>
              <a:buSzPts val="905"/>
              <a:buNone/>
              <a:defRPr sz="1508"/>
            </a:lvl2pPr>
            <a:lvl3pPr indent="-228600" lvl="2" marL="1371600" algn="l">
              <a:spcBef>
                <a:spcPts val="252"/>
              </a:spcBef>
              <a:spcAft>
                <a:spcPts val="0"/>
              </a:spcAft>
              <a:buSzPts val="755"/>
              <a:buNone/>
              <a:defRPr sz="1258"/>
            </a:lvl3pPr>
            <a:lvl4pPr indent="-228600" lvl="3" marL="1828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4pPr>
            <a:lvl5pPr indent="-228600" lvl="4" marL="22860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5pPr>
            <a:lvl6pPr indent="-228600" lvl="5" marL="27432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6pPr>
            <a:lvl7pPr indent="-228600" lvl="6" marL="32004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7pPr>
            <a:lvl8pPr indent="-228600" lvl="7" marL="36576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8pPr>
            <a:lvl9pPr indent="-228600" lvl="8" marL="4114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" type="body"/>
          </p:nvPr>
        </p:nvSpPr>
        <p:spPr>
          <a:xfrm rot="5400000">
            <a:off x="3382012" y="-1874771"/>
            <a:ext cx="5344719" cy="1105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 rot="5400000">
            <a:off x="7152483" y="1894682"/>
            <a:ext cx="6097587" cy="276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" type="body"/>
          </p:nvPr>
        </p:nvSpPr>
        <p:spPr>
          <a:xfrm rot="5400000">
            <a:off x="1523208" y="-769143"/>
            <a:ext cx="6097587" cy="80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圖表" type="chart">
  <p:cSld name="CHAR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type="title"/>
          </p:nvPr>
        </p:nvSpPr>
        <p:spPr>
          <a:xfrm>
            <a:off x="527051" y="227013"/>
            <a:ext cx="8642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/>
          <p:nvPr>
            <p:ph idx="2" type="chart"/>
          </p:nvPr>
        </p:nvSpPr>
        <p:spPr>
          <a:xfrm>
            <a:off x="527051" y="981075"/>
            <a:ext cx="11055350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84"/>
              </a:spcBef>
              <a:spcAft>
                <a:spcPts val="0"/>
              </a:spcAft>
              <a:buClr>
                <a:schemeClr val="accent1"/>
              </a:buClr>
              <a:buSzPts val="3420"/>
              <a:buFont typeface="Noto Sans Symbols"/>
              <a:buChar char="❖"/>
              <a:defRPr b="1" i="0" sz="342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93"/>
              </a:spcBef>
              <a:spcAft>
                <a:spcPts val="0"/>
              </a:spcAft>
              <a:buClr>
                <a:schemeClr val="dk2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593"/>
              </a:spcBef>
              <a:spcAft>
                <a:spcPts val="0"/>
              </a:spcAft>
              <a:buClr>
                <a:schemeClr val="folHlink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502"/>
              </a:spcBef>
              <a:spcAft>
                <a:spcPts val="0"/>
              </a:spcAft>
              <a:buClr>
                <a:schemeClr val="dk2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502"/>
              </a:spcBef>
              <a:spcAft>
                <a:spcPts val="0"/>
              </a:spcAft>
              <a:buClr>
                <a:schemeClr val="folHlink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39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526704" y="980537"/>
            <a:ext cx="11055335" cy="5344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物件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527051" y="227013"/>
            <a:ext cx="11055350" cy="60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02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3"/>
              </a:spcBef>
              <a:spcAft>
                <a:spcPts val="0"/>
              </a:spcAft>
              <a:buSzPts val="2514"/>
              <a:buNone/>
              <a:defRPr sz="2514"/>
            </a:lvl1pPr>
            <a:lvl2pPr indent="-228600" lvl="1" marL="914400" algn="l">
              <a:spcBef>
                <a:spcPts val="453"/>
              </a:spcBef>
              <a:spcAft>
                <a:spcPts val="0"/>
              </a:spcAft>
              <a:buSzPts val="1358"/>
              <a:buNone/>
              <a:defRPr sz="2263"/>
            </a:lvl2pPr>
            <a:lvl3pPr indent="-228600" lvl="2" marL="1371600" algn="l">
              <a:spcBef>
                <a:spcPts val="402"/>
              </a:spcBef>
              <a:spcAft>
                <a:spcPts val="0"/>
              </a:spcAft>
              <a:buSzPts val="1207"/>
              <a:buNone/>
              <a:defRPr sz="2011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527051" y="981075"/>
            <a:ext cx="5425016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056" lvl="0" marL="457200" algn="l">
              <a:spcBef>
                <a:spcPts val="704"/>
              </a:spcBef>
              <a:spcAft>
                <a:spcPts val="0"/>
              </a:spcAft>
              <a:buSzPts val="3519"/>
              <a:buChar char="❖"/>
              <a:defRPr sz="3518"/>
            </a:lvl1pPr>
            <a:lvl2pPr indent="-343547" lvl="1" marL="914400" algn="l">
              <a:spcBef>
                <a:spcPts val="603"/>
              </a:spcBef>
              <a:spcAft>
                <a:spcPts val="0"/>
              </a:spcAft>
              <a:buSzPts val="1810"/>
              <a:buChar char="■"/>
              <a:defRPr sz="3017"/>
            </a:lvl2pPr>
            <a:lvl3pPr indent="-324383" lvl="2" marL="13716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3pPr>
            <a:lvl4pPr indent="-314820" lvl="3" marL="1828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4pPr>
            <a:lvl5pPr indent="-314820" lvl="4" marL="22860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5pPr>
            <a:lvl6pPr indent="-314820" lvl="5" marL="27432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6pPr>
            <a:lvl7pPr indent="-314820" lvl="6" marL="32004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7pPr>
            <a:lvl8pPr indent="-314820" lvl="7" marL="3657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8pPr>
            <a:lvl9pPr indent="-314820" lvl="8" marL="4114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155267" y="981075"/>
            <a:ext cx="5427133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056" lvl="0" marL="457200" algn="l">
              <a:spcBef>
                <a:spcPts val="704"/>
              </a:spcBef>
              <a:spcAft>
                <a:spcPts val="0"/>
              </a:spcAft>
              <a:buSzPts val="3519"/>
              <a:buChar char="❖"/>
              <a:defRPr sz="3518"/>
            </a:lvl1pPr>
            <a:lvl2pPr indent="-343547" lvl="1" marL="914400" algn="l">
              <a:spcBef>
                <a:spcPts val="603"/>
              </a:spcBef>
              <a:spcAft>
                <a:spcPts val="0"/>
              </a:spcAft>
              <a:buSzPts val="1810"/>
              <a:buChar char="■"/>
              <a:defRPr sz="3017"/>
            </a:lvl2pPr>
            <a:lvl3pPr indent="-324383" lvl="2" marL="13716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3pPr>
            <a:lvl4pPr indent="-314820" lvl="3" marL="1828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4pPr>
            <a:lvl5pPr indent="-314820" lvl="4" marL="22860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5pPr>
            <a:lvl6pPr indent="-314820" lvl="5" marL="27432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6pPr>
            <a:lvl7pPr indent="-314820" lvl="6" marL="32004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7pPr>
            <a:lvl8pPr indent="-314820" lvl="7" marL="3657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8pPr>
            <a:lvl9pPr indent="-314820" lvl="8" marL="4114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3"/>
              </a:spcBef>
              <a:spcAft>
                <a:spcPts val="0"/>
              </a:spcAft>
              <a:buSzPts val="3017"/>
              <a:buNone/>
              <a:defRPr b="1" sz="3017"/>
            </a:lvl1pPr>
            <a:lvl2pPr indent="-228600" lvl="1" marL="914400" algn="l">
              <a:spcBef>
                <a:spcPts val="503"/>
              </a:spcBef>
              <a:spcAft>
                <a:spcPts val="0"/>
              </a:spcAft>
              <a:buSzPts val="1508"/>
              <a:buNone/>
              <a:defRPr b="1" sz="2514"/>
            </a:lvl2pPr>
            <a:lvl3pPr indent="-228600" lvl="2" marL="1371600" algn="l">
              <a:spcBef>
                <a:spcPts val="453"/>
              </a:spcBef>
              <a:spcAft>
                <a:spcPts val="0"/>
              </a:spcAft>
              <a:buSzPts val="1358"/>
              <a:buNone/>
              <a:defRPr b="1" sz="2263"/>
            </a:lvl3pPr>
            <a:lvl4pPr indent="-228600" lvl="3" marL="1828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4pPr>
            <a:lvl5pPr indent="-228600" lvl="4" marL="22860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5pPr>
            <a:lvl6pPr indent="-228600" lvl="5" marL="27432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6pPr>
            <a:lvl7pPr indent="-228600" lvl="6" marL="32004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7pPr>
            <a:lvl8pPr indent="-228600" lvl="7" marL="36576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8pPr>
            <a:lvl9pPr indent="-228600" lvl="8" marL="4114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0179" lvl="0" marL="457200" algn="l">
              <a:spcBef>
                <a:spcPts val="603"/>
              </a:spcBef>
              <a:spcAft>
                <a:spcPts val="0"/>
              </a:spcAft>
              <a:buSzPts val="3017"/>
              <a:buChar char="❖"/>
              <a:defRPr sz="3017"/>
            </a:lvl1pPr>
            <a:lvl2pPr indent="-324383" lvl="1" marL="9144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2pPr>
            <a:lvl3pPr indent="-314820" lvl="2" marL="1371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3pPr>
            <a:lvl4pPr indent="-305219" lvl="3" marL="1828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4pPr>
            <a:lvl5pPr indent="-305219" lvl="4" marL="22860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5pPr>
            <a:lvl6pPr indent="-305219" lvl="5" marL="27432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6pPr>
            <a:lvl7pPr indent="-305219" lvl="6" marL="32004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7pPr>
            <a:lvl8pPr indent="-305218" lvl="7" marL="36576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8pPr>
            <a:lvl9pPr indent="-305218" lvl="8" marL="4114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9pPr>
          </a:lstStyle>
          <a:p/>
        </p:txBody>
      </p:sp>
      <p:sp>
        <p:nvSpPr>
          <p:cNvPr id="43" name="Google Shape;43;p3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3"/>
              </a:spcBef>
              <a:spcAft>
                <a:spcPts val="0"/>
              </a:spcAft>
              <a:buSzPts val="3017"/>
              <a:buNone/>
              <a:defRPr b="1" sz="3017"/>
            </a:lvl1pPr>
            <a:lvl2pPr indent="-228600" lvl="1" marL="914400" algn="l">
              <a:spcBef>
                <a:spcPts val="503"/>
              </a:spcBef>
              <a:spcAft>
                <a:spcPts val="0"/>
              </a:spcAft>
              <a:buSzPts val="1508"/>
              <a:buNone/>
              <a:defRPr b="1" sz="2514"/>
            </a:lvl2pPr>
            <a:lvl3pPr indent="-228600" lvl="2" marL="1371600" algn="l">
              <a:spcBef>
                <a:spcPts val="453"/>
              </a:spcBef>
              <a:spcAft>
                <a:spcPts val="0"/>
              </a:spcAft>
              <a:buSzPts val="1358"/>
              <a:buNone/>
              <a:defRPr b="1" sz="2263"/>
            </a:lvl3pPr>
            <a:lvl4pPr indent="-228600" lvl="3" marL="1828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4pPr>
            <a:lvl5pPr indent="-228600" lvl="4" marL="22860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5pPr>
            <a:lvl6pPr indent="-228600" lvl="5" marL="27432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6pPr>
            <a:lvl7pPr indent="-228600" lvl="6" marL="32004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7pPr>
            <a:lvl8pPr indent="-228600" lvl="7" marL="36576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8pPr>
            <a:lvl9pPr indent="-228600" lvl="8" marL="4114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9pPr>
          </a:lstStyle>
          <a:p/>
        </p:txBody>
      </p:sp>
      <p:sp>
        <p:nvSpPr>
          <p:cNvPr id="44" name="Google Shape;44;p3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0179" lvl="0" marL="457200" algn="l">
              <a:spcBef>
                <a:spcPts val="603"/>
              </a:spcBef>
              <a:spcAft>
                <a:spcPts val="0"/>
              </a:spcAft>
              <a:buSzPts val="3017"/>
              <a:buChar char="❖"/>
              <a:defRPr sz="3017"/>
            </a:lvl1pPr>
            <a:lvl2pPr indent="-324383" lvl="1" marL="9144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2pPr>
            <a:lvl3pPr indent="-314820" lvl="2" marL="1371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3pPr>
            <a:lvl4pPr indent="-305219" lvl="3" marL="1828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4pPr>
            <a:lvl5pPr indent="-305219" lvl="4" marL="22860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5pPr>
            <a:lvl6pPr indent="-305219" lvl="5" marL="27432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6pPr>
            <a:lvl7pPr indent="-305219" lvl="6" marL="32004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7pPr>
            <a:lvl8pPr indent="-305218" lvl="7" marL="36576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8pPr>
            <a:lvl9pPr indent="-305218" lvl="8" marL="4114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514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3997" lvl="0" marL="457200" algn="l">
              <a:spcBef>
                <a:spcPts val="804"/>
              </a:spcBef>
              <a:spcAft>
                <a:spcPts val="0"/>
              </a:spcAft>
              <a:buSzPts val="4022"/>
              <a:buChar char="❖"/>
              <a:defRPr sz="4022"/>
            </a:lvl1pPr>
            <a:lvl2pPr indent="-362673" lvl="1" marL="914400" algn="l">
              <a:spcBef>
                <a:spcPts val="704"/>
              </a:spcBef>
              <a:spcAft>
                <a:spcPts val="0"/>
              </a:spcAft>
              <a:buSzPts val="2111"/>
              <a:buChar char="■"/>
              <a:defRPr sz="3518"/>
            </a:lvl2pPr>
            <a:lvl3pPr indent="-343547" lvl="2" marL="1371600" algn="l">
              <a:spcBef>
                <a:spcPts val="603"/>
              </a:spcBef>
              <a:spcAft>
                <a:spcPts val="0"/>
              </a:spcAft>
              <a:buSzPts val="1810"/>
              <a:buChar char="■"/>
              <a:defRPr sz="3017"/>
            </a:lvl3pPr>
            <a:lvl4pPr indent="-324383" lvl="3" marL="18288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4pPr>
            <a:lvl5pPr indent="-324383" lvl="4" marL="22860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5pPr>
            <a:lvl6pPr indent="-324383" lvl="5" marL="27432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6pPr>
            <a:lvl7pPr indent="-324383" lvl="6" marL="32004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7pPr>
            <a:lvl8pPr indent="-324383" lvl="7" marL="36576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8pPr>
            <a:lvl9pPr indent="-324383" lvl="8" marL="41148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9pPr>
          </a:lstStyle>
          <a:p/>
        </p:txBody>
      </p:sp>
      <p:sp>
        <p:nvSpPr>
          <p:cNvPr id="54" name="Google Shape;54;p35"/>
          <p:cNvSpPr txBox="1"/>
          <p:nvPr>
            <p:ph idx="2" type="body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52"/>
              </a:spcBef>
              <a:spcAft>
                <a:spcPts val="0"/>
              </a:spcAft>
              <a:buSzPts val="1760"/>
              <a:buNone/>
              <a:defRPr sz="1760"/>
            </a:lvl1pPr>
            <a:lvl2pPr indent="-228600" lvl="1" marL="914400" algn="l">
              <a:spcBef>
                <a:spcPts val="302"/>
              </a:spcBef>
              <a:spcAft>
                <a:spcPts val="0"/>
              </a:spcAft>
              <a:buSzPts val="905"/>
              <a:buNone/>
              <a:defRPr sz="1508"/>
            </a:lvl2pPr>
            <a:lvl3pPr indent="-228600" lvl="2" marL="1371600" algn="l">
              <a:spcBef>
                <a:spcPts val="252"/>
              </a:spcBef>
              <a:spcAft>
                <a:spcPts val="0"/>
              </a:spcAft>
              <a:buSzPts val="755"/>
              <a:buNone/>
              <a:defRPr sz="1258"/>
            </a:lvl3pPr>
            <a:lvl4pPr indent="-228600" lvl="3" marL="1828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4pPr>
            <a:lvl5pPr indent="-228600" lvl="4" marL="22860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5pPr>
            <a:lvl6pPr indent="-228600" lvl="5" marL="27432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6pPr>
            <a:lvl7pPr indent="-228600" lvl="6" marL="32004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7pPr>
            <a:lvl8pPr indent="-228600" lvl="7" marL="36576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8pPr>
            <a:lvl9pPr indent="-228600" lvl="8" marL="4114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0" y="260613"/>
            <a:ext cx="10128627" cy="5759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3" u="none" cap="none" strike="noStrike">
              <a:solidFill>
                <a:schemeClr val="accent2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descr="어두운 수평선" id="11" name="Google Shape;11;p26"/>
          <p:cNvSpPr/>
          <p:nvPr/>
        </p:nvSpPr>
        <p:spPr>
          <a:xfrm>
            <a:off x="0" y="334045"/>
            <a:ext cx="10128627" cy="4175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oto Sans Symbols"/>
              <a:buNone/>
            </a:pPr>
            <a:r>
              <a:t/>
            </a:r>
            <a:endParaRPr b="1" i="0" sz="1508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12" name="Google Shape;12;p26"/>
          <p:cNvGraphicFramePr/>
          <p:nvPr/>
        </p:nvGraphicFramePr>
        <p:xfrm>
          <a:off x="3120399" y="1441289"/>
          <a:ext cx="9071601" cy="5416711"/>
        </p:xfrm>
        <a:graphic>
          <a:graphicData uri="http://schemas.openxmlformats.org/presentationml/2006/ole">
            <mc:AlternateContent>
              <mc:Choice Requires="v">
                <p:oleObj r:id="rId1" imgH="5416711" imgW="9071601" progId="Photoshop.Image.7" spid="_x0000_s1">
                  <p:embed/>
                </p:oleObj>
              </mc:Choice>
              <mc:Fallback>
                <p:oleObj r:id="rId2" imgH="5416711" imgW="9071601" progId="Photoshop.Image.7">
                  <p:embed/>
                  <p:pic>
                    <p:nvPicPr>
                      <p:cNvPr id="12" name="Google Shape;12;p26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20399" y="1441289"/>
                        <a:ext cx="9071601" cy="541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oogle Shape;13;p26"/>
          <p:cNvCxnSpPr/>
          <p:nvPr/>
        </p:nvCxnSpPr>
        <p:spPr>
          <a:xfrm>
            <a:off x="624442" y="6453402"/>
            <a:ext cx="11134974" cy="14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6"/>
          <p:cNvSpPr/>
          <p:nvPr/>
        </p:nvSpPr>
        <p:spPr>
          <a:xfrm>
            <a:off x="0" y="763120"/>
            <a:ext cx="12192000" cy="734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oto Sans Symbols"/>
              <a:buNone/>
            </a:pPr>
            <a:r>
              <a:t/>
            </a:r>
            <a:endParaRPr b="1" i="0" sz="1508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" name="Google Shape;15;p26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" type="body"/>
          </p:nvPr>
        </p:nvSpPr>
        <p:spPr>
          <a:xfrm>
            <a:off x="526704" y="980537"/>
            <a:ext cx="11055335" cy="5344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5769" lvl="0" marL="457200" marR="0" rtl="0" algn="l">
              <a:spcBef>
                <a:spcPts val="684"/>
              </a:spcBef>
              <a:spcAft>
                <a:spcPts val="0"/>
              </a:spcAft>
              <a:buClr>
                <a:schemeClr val="accent1"/>
              </a:buClr>
              <a:buSzPts val="3420"/>
              <a:buFont typeface="Noto Sans Symbols"/>
              <a:buChar char="❖"/>
              <a:defRPr b="1" i="0" sz="342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1528" lvl="1" marL="914400" marR="0" rtl="0" algn="l">
              <a:spcBef>
                <a:spcPts val="593"/>
              </a:spcBef>
              <a:spcAft>
                <a:spcPts val="0"/>
              </a:spcAft>
              <a:buClr>
                <a:schemeClr val="dk2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1528" lvl="2" marL="1371600" marR="0" rtl="0" algn="l">
              <a:spcBef>
                <a:spcPts val="593"/>
              </a:spcBef>
              <a:spcAft>
                <a:spcPts val="0"/>
              </a:spcAft>
              <a:buClr>
                <a:schemeClr val="folHlink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4154" lvl="3" marL="1828800" marR="0" rtl="0" algn="l">
              <a:spcBef>
                <a:spcPts val="502"/>
              </a:spcBef>
              <a:spcAft>
                <a:spcPts val="0"/>
              </a:spcAft>
              <a:buClr>
                <a:schemeClr val="dk2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4154" lvl="4" marL="2286000" marR="0" rtl="0" algn="l">
              <a:spcBef>
                <a:spcPts val="502"/>
              </a:spcBef>
              <a:spcAft>
                <a:spcPts val="0"/>
              </a:spcAft>
              <a:buClr>
                <a:schemeClr val="folHlink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4383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4383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4383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4383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ingAn+LOGO+CMMI" id="18" name="Google Shape;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7754" y="6511958"/>
            <a:ext cx="1871662" cy="288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quasarchs.com/vue-components/list-and-list-items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gif"/><Relationship Id="rId4" Type="http://schemas.openxmlformats.org/officeDocument/2006/relationships/hyperlink" Target="http://www.lingan.com.c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4559331" y="2343919"/>
            <a:ext cx="7415472" cy="2441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Vue3进阶</a:t>
            </a:r>
            <a:br>
              <a:rPr lang="en-US" sz="6033">
                <a:solidFill>
                  <a:schemeClr val="dk1"/>
                </a:solidFill>
              </a:rPr>
            </a:br>
            <a:r>
              <a:rPr lang="en-US" sz="6033"/>
              <a:t> </a:t>
            </a:r>
            <a:endParaRPr sz="251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2072423" y="5733256"/>
            <a:ext cx="8047154" cy="66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4"/>
              <a:buFont typeface="Times New Roman"/>
              <a:buNone/>
            </a:pPr>
            <a:r>
              <a:rPr b="0" lang="en-US" sz="1634">
                <a:latin typeface="Times New Roman"/>
                <a:ea typeface="Times New Roman"/>
                <a:cs typeface="Times New Roman"/>
                <a:sym typeface="Times New Roman"/>
              </a:rPr>
              <a:t>地址：中国西安市火炬路四号楼三层B座(710043)</a:t>
            </a: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</a:pPr>
            <a:r>
              <a:rPr b="0" lang="en-US" sz="1634">
                <a:latin typeface="Times New Roman"/>
                <a:ea typeface="Times New Roman"/>
                <a:cs typeface="Times New Roman"/>
                <a:sym typeface="Times New Roman"/>
              </a:rPr>
              <a:t>电话： (86-29) 82212899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</a:pPr>
            <a:r>
              <a:rPr b="0" lang="en-US" sz="1634">
                <a:latin typeface="Times New Roman"/>
                <a:ea typeface="Times New Roman"/>
                <a:cs typeface="Times New Roman"/>
                <a:sym typeface="Times New Roman"/>
              </a:rPr>
              <a:t>传真： (86-29) 82218547</a:t>
            </a: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ingAn+LOGO+CMMI"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692150"/>
            <a:ext cx="3241675" cy="50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Breadcrumbs面包屑</a:t>
            </a:r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407368" y="836712"/>
            <a:ext cx="10225136" cy="3994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QBreadcrumbs组件用作UI中的导航辅助。 它允许用户跟踪其在程序、文档或网站中的位置。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"q-pa-md q-gutter-sm"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&lt;q-breadcrumbs&gt;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&lt;q-breadcrumbs-el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"首页"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"/IndexPage"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&lt;q-breadcrumbs-el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"测试"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"widgets"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"/IndexPage"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&lt;q-breadcrumbs-el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"测试1"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"navigation"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"/Test1"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&lt;/q-breadcrumbs&gt;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68" y="4509120"/>
            <a:ext cx="38195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Expansion Item 展开项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407368" y="836712"/>
            <a:ext cx="102251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Qexpansion Item组件允许隐藏与用户不立即相关的内容。 将它们视为单击时会扩展的手风琴元素。 也称为可折叠。它们基本上是</a:t>
            </a:r>
            <a:r>
              <a:rPr b="1" i="0" lang="en-US" sz="2400" u="sng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QItem</a:t>
            </a: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组件，带有其他功能。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479376" y="1948964"/>
            <a:ext cx="4839786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b="0" i="0" lang="en-US" sz="1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"q-pa-md"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"max-width: 350px"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&lt;q-list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bordered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"rounded-borders"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"width: 300px"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&lt;q-expansion-item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expand-separator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"mail"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"Inbox"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default-opened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"menu-group"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&lt;q-separator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&lt;q-expansion-item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: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header-inset-level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lang="en-US" sz="1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expand-icon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expand-separator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"receipt"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"Receipts"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/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&lt;q-separator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inset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&lt;q-expansion-item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: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header-inset-level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lang="en-US" sz="1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expand-icon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"schedule"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"Postponed"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/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&lt;/q-expansion-item&gt;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…………</a:t>
            </a: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&lt;/q-list&gt;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1" sz="13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008" y="2636912"/>
            <a:ext cx="3614626" cy="2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Notify通知栏</a:t>
            </a:r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407368" y="836712"/>
            <a:ext cx="10225136" cy="330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1.安装</a:t>
            </a:r>
            <a:endParaRPr b="1" sz="24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7D8B99"/>
              </a:buClr>
              <a:buSzPts val="1200"/>
              <a:buFont typeface="Consolas"/>
              <a:buNone/>
            </a:pPr>
            <a:r>
              <a:rPr b="0" i="0" lang="en-US" sz="1200">
                <a:solidFill>
                  <a:srgbClr val="7D8B99"/>
                </a:solidFill>
                <a:latin typeface="Consolas"/>
                <a:ea typeface="Consolas"/>
                <a:cs typeface="Consolas"/>
                <a:sym typeface="Consolas"/>
              </a:rPr>
              <a:t>// quasar.config.js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framework: {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config: {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notify: {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look at QuasarConfOptions from the API card */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},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Quasar plugins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plugins: [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"Notify"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2.用法</a:t>
            </a:r>
            <a:endParaRPr b="1" sz="1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407368" y="4163596"/>
            <a:ext cx="47525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在Vue文件之外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Notify }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"quasar"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Notify.create(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"Danger, Will Robinson! Danger!"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或使用配置对象：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Notify.create({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message: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"Danger, Will Robinson! Danger!"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5231904" y="4163984"/>
            <a:ext cx="47525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在Vue文件中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.$q.notify(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'Message'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或使用配置对象：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.$q.notify({...});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Loading加载</a:t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407368" y="836712"/>
            <a:ext cx="10225136" cy="2905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1.安装</a:t>
            </a:r>
            <a:endParaRPr b="1" sz="24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7D8B99"/>
              </a:buClr>
              <a:buSzPts val="1000"/>
              <a:buFont typeface="Consolas"/>
              <a:buNone/>
            </a:pPr>
            <a:r>
              <a:rPr b="0" i="0" lang="en-US" sz="1000">
                <a:solidFill>
                  <a:srgbClr val="7D8B99"/>
                </a:solidFill>
                <a:latin typeface="Consolas"/>
                <a:ea typeface="Consolas"/>
                <a:cs typeface="Consolas"/>
                <a:sym typeface="Consolas"/>
              </a:rPr>
              <a:t>// quasar.config.js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framework: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config: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loading: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look at QuasarConfOptions from the API card */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},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Quasar plugins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plugins: [</a:t>
            </a:r>
            <a:r>
              <a:rPr b="0"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"Loading"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r>
              <a:rPr b="0" i="0" lang="en-US" sz="10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2.用法</a:t>
            </a:r>
            <a:endParaRPr b="1" sz="1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407368" y="3741964"/>
            <a:ext cx="475252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在Vue文件之外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useQuasar }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'quasar'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setup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$q = useQuasar()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$q.loading.show({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delay: </a:t>
            </a:r>
            <a:r>
              <a:rPr b="0" lang="en-US" sz="1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ms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$q.loading.hide()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5159896" y="3742123"/>
            <a:ext cx="4752528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在Vue文件中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Loading,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//可选！，例如下面例子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//使用的自定义旋转器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QSpinnerGears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'quasar'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默认选项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Loading.show()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完全自定y我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Loading.show({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0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QSpinnerGears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其它属性</a:t>
            </a:r>
            <a:endParaRPr b="0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Loading.hide()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组件使用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407368" y="836712"/>
            <a:ext cx="45365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Component Vue页面：</a:t>
            </a:r>
            <a:endParaRPr b="1" sz="24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07368" y="1298377"/>
            <a:ext cx="4536504" cy="533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&lt;template&gt;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&lt;q-item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clickable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"_self"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="link"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&lt;q-item-section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="icon"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avatar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&lt;q-icon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="icon" /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&lt;/q-item-section&gt;</a:t>
            </a: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&lt;q-item-section&gt;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&lt;q-item-label&gt;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{{ title }}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&lt;/q-item-label&gt;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&lt;q-item-label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{{ caption }}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&lt;/q-item-label&gt;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&lt;/q-item-section&gt;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&lt;/q-item&gt;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&lt;/template&gt;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defineComponent }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"vue"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defineComponent({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name: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"EssentialLink"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props: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title: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required: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…………………</a:t>
            </a: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icon: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default: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b="1" sz="11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5593920" y="838949"/>
            <a:ext cx="45365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Component调用：</a:t>
            </a:r>
            <a:endParaRPr b="1" sz="24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5591944" y="1299603"/>
            <a:ext cx="5760640" cy="533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&lt;template&gt;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&lt;q-layout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"lHh Lpr lFf"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&lt;q-drawer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v-model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="leftDrawerOpen"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show-if-above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bordered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&lt;q-list&gt;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EssentialLink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v-for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="link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essentialLinks"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: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="link.title"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v-bind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="link"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/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&lt;/q-list&gt;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&lt;/q-drawer&gt;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&lt;q-page-container&gt;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&lt;router-view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&lt;/q-page-container&gt;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&lt;/q-layout&gt;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&lt;/template&gt;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defineComponent, ref }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"vue"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EssentialLink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"components/EssentialLink.vue"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defineComponent({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name: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"MainLayout"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components: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EssentialLink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组件使用</a:t>
            </a:r>
            <a:endParaRPr/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784" y="887260"/>
            <a:ext cx="5312164" cy="5860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191344" y="908720"/>
            <a:ext cx="3600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定义组件时可以使用递归循环调用的方式加载数据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Vue组合式函数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407368" y="836712"/>
            <a:ext cx="102251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useQuasar：获得对[$q对象]（/options/the-q-object）的访问。</a:t>
            </a:r>
            <a:endParaRPr b="1" sz="24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79376" y="1196752"/>
            <a:ext cx="681148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&lt;template&gt;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="!$q.platform.is.ios"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 rendered on not iOS platform.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&lt;/template&gt;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useQuasar }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"quasar"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setup()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$q = useQuasar();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console.log(!$q.platform.is.ios);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showing an example on a method, but can be any part of Vue script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prints out Quasar version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console.log($q.version);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show,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配置quasar.config.js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407368" y="836712"/>
            <a:ext cx="10225136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Quasar的一大优点是它可以为您处理底层工具所需的大多数复杂配置。 因此，您甚至无需了解Webpack或任何其他开发工具即可使用Quasar。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可以通过quasar.config.js来配置以下内容：</a:t>
            </a:r>
            <a:endParaRPr b="1" sz="24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您将在您的网站/应用程序中使用的Quasar组件、指令和插件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默认的Quasar语言包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你想使用的图标库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Quasar组件的默认的Quasar图标集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开发服务器端口、HTTPS模式、主机名等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你想使用的CSS动画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启动文件 列表（也决定了执行顺序) - 这是/src/boot中的文件，告诉你在安装根Vue组件之前如何初始化应用程序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bundle中包含的全局CSS/Sass/…文件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PWA manifest 和 Workbox选项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Electron打包器 和/或 Electron构建器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扩展的Webpack配置</a:t>
            </a:r>
            <a:endParaRPr b="1" sz="16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Local/Session Storage 本地/会话存储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407368" y="836712"/>
            <a:ext cx="10225136" cy="289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1.安装</a:t>
            </a:r>
            <a:endParaRPr b="1" sz="24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7D8B99"/>
              </a:buClr>
              <a:buSzPts val="1200"/>
              <a:buFont typeface="Consolas"/>
              <a:buNone/>
            </a:pPr>
            <a:r>
              <a:rPr b="0" i="0" lang="en-US" sz="1200">
                <a:solidFill>
                  <a:srgbClr val="7D8B99"/>
                </a:solidFill>
                <a:latin typeface="Consolas"/>
                <a:ea typeface="Consolas"/>
                <a:cs typeface="Consolas"/>
                <a:sym typeface="Consolas"/>
              </a:rPr>
              <a:t>// quasar.config.js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1990B8"/>
              </a:buClr>
              <a:buSzPts val="1200"/>
              <a:buFont typeface="Consolas"/>
              <a:buNone/>
            </a:pPr>
            <a:r>
              <a:rPr b="0" i="0" lang="en-US" sz="120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framework</a:t>
            </a:r>
            <a:r>
              <a:rPr b="0" i="0" lang="en-US" sz="1200">
                <a:solidFill>
                  <a:srgbClr val="DA5A2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20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b="0" i="0" lang="en-US" sz="1200">
                <a:solidFill>
                  <a:srgbClr val="DA5A2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20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'LocalStorage’</a:t>
            </a:r>
            <a:r>
              <a:rPr b="0" i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20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'SessionStorage’</a:t>
            </a:r>
            <a:r>
              <a:rPr b="0" i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5F6364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5F6364"/>
              </a:buClr>
              <a:buSzPts val="1200"/>
              <a:buFont typeface="Consolas"/>
              <a:buNone/>
            </a:pPr>
            <a:r>
              <a:rPr b="0" i="0" lang="en-US" sz="12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lang="en-US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2.用法</a:t>
            </a:r>
            <a:endParaRPr b="1" sz="1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407368" y="3735967"/>
            <a:ext cx="47525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在Vue文件之外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LocalStorage, SessionStorage }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"quasar"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LocalStorage.set(key,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= LocalStorage.getItem(key);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SessionStorage.set(key,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= SessionStorage.getItem(key);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231904" y="3736355"/>
            <a:ext cx="47525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在Vue文件之中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.$q.localStorage.set(key,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=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.$q.localStorage.getItem(key);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.$q.sessionStorage.set(key,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=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.$q.sessionStorage.getItem(key);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Vuex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407368" y="836712"/>
            <a:ext cx="10225136" cy="5496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1.在Quasar项目中使用它时的文件夹结构。</a:t>
            </a:r>
            <a:endParaRPr b="0" i="0" sz="20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└── src/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└── store/               # Vuex Store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├── index.js         # Vuex Store definition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├── &lt;folder&gt;         # Vuex Store Module...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└── &lt;folder&gt;         # Vuex Store Module...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默认情况下，如果你在用Quasar CLI创建项目文件夹时选择使用Vuex，它将为你设置使用Vuex模块。/src/store的每个子文件夹代表一个Vuex模块。</a:t>
            </a:r>
            <a:endParaRPr b="1" sz="20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2.添加Vuex模块：Quasar CLI通过$ quasar new命令使添加Vuex模块变得简单。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quasar new store &lt;store_name&gt; [--format ts]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它将在/src/store中创建一个文件夹，以上述命令中的 “store_name ”命名。它将包含所有你需要的模板。例如创建一个“showcase”Vuex模块。使用命令quasar new store showcase。然后你注意到新创建的/src/store/showcase文件夹，它包含以下文件：</a:t>
            </a:r>
            <a:endParaRPr b="1" sz="20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└── src/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└── store/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├── index.js         # Vuex Store definition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└── showcase         # Module "showcase"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    ├── index.js     # Gluing the module together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    ├── actions.js   # Module actions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    ├── getters.js   # Module getters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    ├── mutations.js # Module mutations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424242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        └── state.js     # Module state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主要内容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271464" y="980728"/>
            <a:ext cx="7315200" cy="545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Quasar实用程序</a:t>
            </a:r>
            <a:endParaRPr b="1" i="0" sz="20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Table表格</a:t>
            </a:r>
            <a:endParaRPr b="1" i="0" sz="2000" u="none" cap="none" strike="noStrike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Breadcrumbs</a:t>
            </a:r>
            <a:endParaRPr b="1" i="0" sz="20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Expansion Item</a:t>
            </a:r>
            <a:endParaRPr/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Notify通知栏</a:t>
            </a:r>
            <a:endParaRPr b="1" i="0" sz="2000" u="none" cap="none" strike="noStrike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Loading加载</a:t>
            </a:r>
            <a:endParaRPr b="1" i="0" sz="2000" u="none" cap="none" strike="noStrike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组件使用</a:t>
            </a:r>
            <a:endParaRPr b="1" i="0" sz="20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Vue组合式函数</a:t>
            </a:r>
            <a:endParaRPr b="1" i="0" sz="2000" u="none" cap="none" strike="noStrike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配置quasar.config.js</a:t>
            </a:r>
            <a:endParaRPr/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Local/Session Storage 本地/会话存储</a:t>
            </a:r>
            <a:endParaRPr/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Vuex</a:t>
            </a:r>
            <a:endParaRPr b="1" i="0" sz="20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0758" lvl="0" marL="43075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AutoNum type="arabicPeriod"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练习题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Vuex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407368" y="836712"/>
            <a:ext cx="10225136" cy="565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3.Action和mutations区别：</a:t>
            </a:r>
            <a:endParaRPr b="1" sz="20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mutations只能是同步操作，action可以包含异步操作，而且可以通过action来提交mutations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mutations有一个固有参数state，接收的是Vuex中的state对象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action也有一个固有参数context，但是context是state的父级，包含state、getters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Vuex 的仓库是 store.js，将 axios 引入，并在 action 添加新的方法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分发调用action：this.$store.dispatch('action中的函数名'，发送到action中的数据)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在组件中提交Mutation：this.$store.commit(“mutation函数名”，发送到mutation中的数据)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4.vuex中getter像计算属性一样，getter的返回值会根据它的依赖被缓存起来，且只有当它的依赖值发生了改变才会被重新计算。主要目的是为了数据过滤，得到自己想要的数据，先说如果不使用getters，功能一样可以完成。</a:t>
            </a:r>
            <a:endParaRPr b="1" sz="20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mHei"/>
              <a:buNone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在使用namespace的情况下调用组件中使用以下代码：</a:t>
            </a:r>
            <a:r>
              <a:rPr b="1" lang="en-US" sz="1600">
                <a:solidFill>
                  <a:srgbClr val="FF0000"/>
                </a:solidFill>
                <a:latin typeface="SimHei"/>
                <a:ea typeface="SimHei"/>
                <a:cs typeface="SimHei"/>
                <a:sym typeface="SimHei"/>
              </a:rPr>
              <a:t>this.$store.getters['yournamespace/getProductByid'](id);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mHei"/>
              <a:buNone/>
            </a:pPr>
            <a:r>
              <a:rPr b="1" lang="en-US" sz="1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在使用namespace的情况下调用组件中使用以下代码：</a:t>
            </a:r>
            <a:endParaRPr b="1" sz="16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SimHei"/>
              <a:buNone/>
            </a:pPr>
            <a:r>
              <a:rPr b="1" lang="en-US" sz="1600">
                <a:solidFill>
                  <a:srgbClr val="FF0000"/>
                </a:solidFill>
                <a:latin typeface="SimHei"/>
                <a:ea typeface="SimHei"/>
                <a:cs typeface="SimHei"/>
                <a:sym typeface="SimHei"/>
              </a:rPr>
              <a:t>this.$store.getters.getProductByid(id);</a:t>
            </a:r>
            <a:endParaRPr b="0"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Vuex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07368" y="836712"/>
            <a:ext cx="10225136" cy="5727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5.通知Vuex使用新的模块。编辑/src/store/index.js，并添加一个对它的引用：</a:t>
            </a:r>
            <a:endParaRPr b="0" i="0" sz="20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store }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"quasar/wrappers"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createStore }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"vuex"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showcase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"./showcase"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FKai-SB"/>
              <a:buNone/>
            </a:pPr>
            <a:r>
              <a:t/>
            </a:r>
            <a:endParaRPr b="0"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store(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-US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{ ssrContext } */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Store = createStore({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modules: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showcase,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strict: process.env.DEBUGGING,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b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Store;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nsolas"/>
              <a:buNone/>
            </a:pPr>
            <a:r>
              <a:rPr b="0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6.通知Vuex使用新的模块。编辑/src/store/index.js，并添加一个对它的引用：</a:t>
            </a:r>
            <a:endParaRPr b="1" sz="20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src/store/showcase/mutations.js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updateDrawerState = (</a:t>
            </a:r>
            <a:r>
              <a:rPr b="0"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opened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.drawerState = </a:t>
            </a:r>
            <a:r>
              <a:rPr b="0"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opened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src/store/showcase/state.js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Always use a function to return state if you use SSR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drawerState: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1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Vuex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07368" y="836712"/>
            <a:ext cx="10225136" cy="574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imHei"/>
              <a:buNone/>
            </a:pPr>
            <a:r>
              <a:rPr b="1" lang="en-US" sz="20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7.通知Vuex使用新的模块。编辑/src/store/index.js，并添加一个对它的引用：</a:t>
            </a:r>
            <a:endParaRPr b="0" i="0" sz="20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8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&lt;template&gt;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&lt;q-toggle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v-model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="drawerState" /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8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&lt;/template&gt;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b="0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computed }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"vue"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useStore }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"vuex"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setup()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$store = useStore();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drawerState = computed({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get: ()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$store.state.showcase.drawerState,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set: (</a:t>
            </a:r>
            <a:r>
              <a:rPr b="0"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$store.commit(</a:t>
            </a:r>
            <a:r>
              <a:rPr b="0"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"showcase/updateDrawerState"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},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drawerState,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800000"/>
              </a:buClr>
              <a:buSzPts val="1100"/>
              <a:buFont typeface="Consolas"/>
              <a:buNone/>
            </a:pPr>
            <a:r>
              <a:rPr b="0"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b="0" sz="11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Yahei"/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练习题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62362" y="1124744"/>
            <a:ext cx="11089232" cy="1439194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使用Vuex存储/获取信息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栏位检核规则同上一次练习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提交后将资料保存到Vuex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提交后加入3秒延时显示Loading加载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提交后跳转到结果画面，将保存内容从Vuex中取出并显示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992" y="3192120"/>
            <a:ext cx="5040560" cy="263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360" y="3284984"/>
            <a:ext cx="5472608" cy="253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Yahei"/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练习题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95288" y="1628775"/>
            <a:ext cx="8247062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250825" y="908050"/>
            <a:ext cx="994963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63500" lvl="1" marL="520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使用自定义组件实现Menu菜单组件。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5207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菜单数据使用JSON数组传入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5207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自定义组件中使用q-expansion-item</a:t>
            </a:r>
            <a:endParaRPr/>
          </a:p>
          <a:p>
            <a:pPr indent="-63500" lvl="1" marL="5207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FKai-SB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16" y="2212181"/>
            <a:ext cx="38290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inal_metal_w(s)"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02" y="170139"/>
            <a:ext cx="1721287" cy="160363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2383739" y="1228975"/>
            <a:ext cx="7332213" cy="1902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dk1"/>
                    </a:gs>
                    <a:gs pos="100000">
                      <a:schemeClr val="hlink"/>
                    </a:gs>
                  </a:gsLst>
                  <a:lin ang="0" scaled="0"/>
                </a:gradFill>
                <a:latin typeface="Arial"/>
              </a:rPr>
              <a:t>Thank You </a:t>
            </a:r>
          </a:p>
        </p:txBody>
      </p:sp>
      <p:sp>
        <p:nvSpPr>
          <p:cNvPr id="242" name="Google Shape;242;p25"/>
          <p:cNvSpPr/>
          <p:nvPr/>
        </p:nvSpPr>
        <p:spPr>
          <a:xfrm>
            <a:off x="983432" y="4005064"/>
            <a:ext cx="4796437" cy="2180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联系方式: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西安凌安电脑有限公司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8"/>
              <a:buFont typeface="Verdana"/>
              <a:buNone/>
            </a:pPr>
            <a:r>
              <a:t/>
            </a:r>
            <a:endParaRPr b="1" sz="1508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地址: 西安市火炬路4号楼3层B座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邮编: 710043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8"/>
              <a:buFont typeface="Verdana"/>
              <a:buNone/>
            </a:pPr>
            <a:r>
              <a:t/>
            </a:r>
            <a:endParaRPr b="1" sz="1508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电话: (86-29) 82212899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传真: (86-29) 82218547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公司主页: </a:t>
            </a:r>
            <a:r>
              <a:rPr b="1" lang="en-US" sz="1508" u="sng">
                <a:solidFill>
                  <a:srgbClr val="000000"/>
                </a:solidFill>
                <a:latin typeface="NSimSun"/>
                <a:ea typeface="NSimSun"/>
                <a:cs typeface="NSimSun"/>
                <a:sym typeface="NSimSu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http://www.lingan.com.cn</a:t>
            </a:r>
            <a:endParaRPr b="1" sz="1508">
              <a:solidFill>
                <a:srgbClr val="000000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Quasar实用程序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407368" y="836712"/>
            <a:ext cx="10225136" cy="5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1.日期实用程序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导入所有的`date`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date }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"quasar"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解构只保留需要的东西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addToDate } = date;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newDate = addToDate(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{ days: 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months: 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formattedString = date.formatDate(newDate, 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"YYYY-MM-DD"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//判断是否为日期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dateString = 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"Wed, 09 Aug 1995 00:00:00 GMT"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(date.isValid(dateString)) {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用dateString做一些事情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//判断是否相同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date1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date2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2017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unit = 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(date.isSameDate(date1, date2,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可选 */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unit)) {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true, 因为date1和date2的年份是相同的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Quasar实用程序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407368" y="836712"/>
            <a:ext cx="10225136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2.格式化实用程序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导入所有的 `format`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format }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"format"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解构只保留需要的东西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capitalize, humanStorageSize, pad } = format;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//转为首字母大写，Some text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console.log(capitalize(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 text"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//格式化人类可读大小,12.8k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console.log(humanStorageSize(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13087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(String) pad(String toPad, Number length, String paddingCharacter)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length默认是2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paddingCharacter默认是'0'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console.log(pad(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'0002'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Quasar实用程序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>
            <a:off x="407368" y="836712"/>
            <a:ext cx="10225136" cy="575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3.类型检查实用程序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is }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1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"quasar"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objA =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objB = {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//is.deepEqual递归地检查一个对象是否等于另一个对象。也支持Map、Set、ArrayBuffer、Regexp、Date和更多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console.log(is.deepEqual(objA, objB));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 or false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 = { some: </a:t>
            </a:r>
            <a:r>
              <a:rPr b="0" i="0" lang="en-US" sz="11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console.log(is.object(obj));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date1 =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console.log(is.date(date1));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now = </a:t>
            </a:r>
            <a:r>
              <a:rPr b="0" i="0" lang="en-US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.now();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console.log(is.date(now));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pattern1 =</a:t>
            </a:r>
            <a:r>
              <a:rPr b="0" i="0" lang="en-US" sz="1100" u="none" cap="none" strike="noStrike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/\w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100" u="none" cap="none" strike="noStrike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console.log(is.regexp(pattern1));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pattern2 =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1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RegExp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1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"\\w+"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console.log(is.regexp(pattern2));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myNumber = </a:t>
            </a:r>
            <a:r>
              <a:rPr b="0" i="0" lang="en-US" sz="11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console.log(is.number(myNumber)); </a:t>
            </a:r>
            <a:r>
              <a:rPr b="0" i="0" lang="en-US" sz="11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Table表格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407368" y="836712"/>
            <a:ext cx="10225136" cy="574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定义列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columns: [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对象数组，列对象定义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{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唯一的ID 标识列 由pagination.sortBy使用，“body-cell-[name]”插槽，...）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name: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"desc"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头部标签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label: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"Dessert (100g serving)"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行对象属性以确定此列的值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field: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或者field: row =&gt; row.some.nested.prop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（可选）如果我们使用可见列，这个列将始终可见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required: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（可选）对齐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align: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"left"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（可选）告诉QTable你想要这个列可排序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sortable: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（可选）比较功能，如果你有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 一些自定义数据或想要一个特定的方式来比较两行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sort: (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rowA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rowB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parseInt(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 parseInt(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函数返回值：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*小于0，然后将a排序为低于b的索引，即首先出现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*为0，则相对于彼此保持a和b不变，但相对于所有不同的元素进行排序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*大于0，则将b排序为低于a的索引，即b先到达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Table表格</a:t>
            </a:r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407368" y="836712"/>
            <a:ext cx="1022513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定义列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//（可选）覆盖“column-sort-order”属性；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设置列排序顺序：“ad”（升序-降序）或“da”（升序-降序）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sortOrder: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"ad"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或 'da'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（可选）您可以使用函数格式化数据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format: (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%`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另一个格式示例：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format: val =&gt; val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  ? /* 选中Unicode复选标记 */ "\u2611"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  : /* 未选中Unicode复选标记 */ "\u2610",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body td: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style: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"width: 500px"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或作为函数 --&gt; style: row =&gt; ... (return String/Array/Object)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classes: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"my-special-class"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//或作为函数 --&gt; classes: row =&gt; ... (return String)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header th: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headerStyle: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"width: 500px"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headerClasses: </a:t>
            </a:r>
            <a:r>
              <a:rPr b="0" i="0" lang="en-US" sz="12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"my-special-class"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……………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Table表格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407368" y="836712"/>
            <a:ext cx="10225136" cy="448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Table定义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title="Treats"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rows="rows"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columns="columns"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row-key="name"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hide-header="false"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hide-bottom="false"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grid="mode == 'grid'"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pagination="pagination"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loading="isLoading“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Loading-label=“loading”</a:t>
            </a:r>
            <a:endParaRPr b="1" i="0" sz="16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color="primary"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separator="cell"</a:t>
            </a:r>
            <a:endParaRPr/>
          </a:p>
          <a:p>
            <a:pPr indent="-285750" lvl="0" marL="2857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1" i="0" lang="en-US" sz="16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no-data-label</a:t>
            </a:r>
            <a:endParaRPr b="1" i="0" sz="16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Table表格</a:t>
            </a:r>
            <a:endParaRPr/>
          </a:p>
        </p:txBody>
      </p:sp>
      <p:sp>
        <p:nvSpPr>
          <p:cNvPr id="127" name="Google Shape;127;p9"/>
          <p:cNvSpPr txBox="1"/>
          <p:nvPr/>
        </p:nvSpPr>
        <p:spPr>
          <a:xfrm>
            <a:off x="407368" y="836553"/>
            <a:ext cx="10225136" cy="5547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He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Table弹窗参数</a:t>
            </a:r>
            <a:endParaRPr b="1" i="0" sz="24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&lt;template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v-slot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body-cell-action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="props"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&lt;q-td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="props"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"q-gutter-sm"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&lt;q-btn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dense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"primary"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"edit"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@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="EditRow(props.row)"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&lt;q-btn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dense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icon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"delete"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@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="DeleteData(props.row)"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/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&lt;/q-td&gt;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&lt;/template&gt;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FKai-SB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0TGp_BizCom_bl">
  <a:themeElements>
    <a:clrScheme name="010TGp_BizCom_bl 4">
      <a:dk1>
        <a:srgbClr val="1C3A8E"/>
      </a:dk1>
      <a:lt1>
        <a:srgbClr val="FFFFFF"/>
      </a:lt1>
      <a:dk2>
        <a:srgbClr val="000000"/>
      </a:dk2>
      <a:lt2>
        <a:srgbClr val="DDDDDD"/>
      </a:lt2>
      <a:accent1>
        <a:srgbClr val="438FE3"/>
      </a:accent1>
      <a:accent2>
        <a:srgbClr val="CC9900"/>
      </a:accent2>
      <a:accent3>
        <a:srgbClr val="FFFFFF"/>
      </a:accent3>
      <a:accent4>
        <a:srgbClr val="163078"/>
      </a:accent4>
      <a:accent5>
        <a:srgbClr val="B0C6EF"/>
      </a:accent5>
      <a:accent6>
        <a:srgbClr val="B98A00"/>
      </a:accent6>
      <a:hlink>
        <a:srgbClr val="33CCC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2019-11-18T06:04:43Z</dcterms:created>
  <dc:creator>user</dc:creator>
</cp:coreProperties>
</file>