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544" r:id="rId5"/>
    <p:sldId id="560" r:id="rId6"/>
    <p:sldId id="537" r:id="rId7"/>
    <p:sldId id="473" r:id="rId8"/>
    <p:sldId id="487" r:id="rId9"/>
    <p:sldId id="490" r:id="rId10"/>
    <p:sldId id="538" r:id="rId11"/>
    <p:sldId id="540" r:id="rId12"/>
    <p:sldId id="541" r:id="rId13"/>
    <p:sldId id="551" r:id="rId14"/>
    <p:sldId id="542" r:id="rId15"/>
    <p:sldId id="494" r:id="rId16"/>
    <p:sldId id="543" r:id="rId17"/>
    <p:sldId id="545" r:id="rId18"/>
    <p:sldId id="563" r:id="rId19"/>
    <p:sldId id="561" r:id="rId20"/>
    <p:sldId id="562" r:id="rId21"/>
    <p:sldId id="550" r:id="rId22"/>
    <p:sldId id="547" r:id="rId23"/>
    <p:sldId id="548" r:id="rId24"/>
    <p:sldId id="549" r:id="rId25"/>
    <p:sldId id="552" r:id="rId26"/>
    <p:sldId id="553" r:id="rId27"/>
    <p:sldId id="555" r:id="rId28"/>
    <p:sldId id="554" r:id="rId29"/>
    <p:sldId id="556" r:id="rId30"/>
    <p:sldId id="559" r:id="rId31"/>
    <p:sldId id="558"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73" d="100"/>
          <a:sy n="73" d="100"/>
        </p:scale>
        <p:origin x="63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AEF27-88F7-487E-9E07-356746538C02}" type="datetimeFigureOut">
              <a:rPr lang="zh-TW" altLang="en-US" smtClean="0"/>
              <a:t>2022/9/28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BEF25-25DA-4632-AAE4-4ED8E397459A}" type="slidenum">
              <a:rPr lang="zh-TW" altLang="en-US" smtClean="0"/>
              <a:t>‹#›</a:t>
            </a:fld>
            <a:endParaRPr lang="zh-TW" altLang="en-US"/>
          </a:p>
        </p:txBody>
      </p:sp>
    </p:spTree>
    <p:extLst>
      <p:ext uri="{BB962C8B-B14F-4D97-AF65-F5344CB8AC3E}">
        <p14:creationId xmlns:p14="http://schemas.microsoft.com/office/powerpoint/2010/main" val="3164933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kumimoji="1" sz="1200">
                <a:solidFill>
                  <a:schemeClr val="tx1"/>
                </a:solidFill>
                <a:latin typeface="Arial" charset="0"/>
                <a:ea typeface="新細明體" pitchFamily="18" charset="-120"/>
              </a:defRPr>
            </a:lvl1pPr>
            <a:lvl2pPr marL="742950" indent="-285750" defTabSz="923925">
              <a:spcBef>
                <a:spcPct val="30000"/>
              </a:spcBef>
              <a:defRPr kumimoji="1" sz="1200">
                <a:solidFill>
                  <a:schemeClr val="tx1"/>
                </a:solidFill>
                <a:latin typeface="Arial" charset="0"/>
                <a:ea typeface="新細明體" pitchFamily="18" charset="-120"/>
              </a:defRPr>
            </a:lvl2pPr>
            <a:lvl3pPr marL="1143000" indent="-228600" defTabSz="923925">
              <a:spcBef>
                <a:spcPct val="30000"/>
              </a:spcBef>
              <a:defRPr kumimoji="1" sz="1200">
                <a:solidFill>
                  <a:schemeClr val="tx1"/>
                </a:solidFill>
                <a:latin typeface="Arial" charset="0"/>
                <a:ea typeface="新細明體" pitchFamily="18" charset="-120"/>
              </a:defRPr>
            </a:lvl3pPr>
            <a:lvl4pPr marL="1600200" indent="-228600" defTabSz="923925">
              <a:spcBef>
                <a:spcPct val="30000"/>
              </a:spcBef>
              <a:defRPr kumimoji="1" sz="1200">
                <a:solidFill>
                  <a:schemeClr val="tx1"/>
                </a:solidFill>
                <a:latin typeface="Arial" charset="0"/>
                <a:ea typeface="新細明體" pitchFamily="18" charset="-120"/>
              </a:defRPr>
            </a:lvl4pPr>
            <a:lvl5pPr marL="2057400" indent="-228600" defTabSz="923925">
              <a:spcBef>
                <a:spcPct val="30000"/>
              </a:spcBef>
              <a:defRPr kumimoji="1" sz="1200">
                <a:solidFill>
                  <a:schemeClr val="tx1"/>
                </a:solidFill>
                <a:latin typeface="Arial" charset="0"/>
                <a:ea typeface="新細明體" pitchFamily="18" charset="-120"/>
              </a:defRPr>
            </a:lvl5pPr>
            <a:lvl6pPr marL="2514600" indent="-228600" defTabSz="923925"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defTabSz="923925"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defTabSz="923925"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defTabSz="923925"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spcBef>
                <a:spcPct val="0"/>
              </a:spcBef>
            </a:pPr>
            <a:fld id="{55FAB3F5-1AA2-4097-8B25-C5D01FD2DB3F}" type="slidenum">
              <a:rPr lang="en-US" altLang="zh-TW" smtClean="0"/>
              <a:pPr>
                <a:spcBef>
                  <a:spcPct val="0"/>
                </a:spcBef>
              </a:pPr>
              <a:t>3</a:t>
            </a:fld>
            <a:endParaRPr lang="en-US" altLang="zh-TW"/>
          </a:p>
        </p:txBody>
      </p:sp>
      <p:sp>
        <p:nvSpPr>
          <p:cNvPr id="38915" name="Rectangle 2"/>
          <p:cNvSpPr>
            <a:spLocks noGrp="1" noRot="1" noChangeAspect="1" noChangeArrowheads="1" noTextEdit="1"/>
          </p:cNvSpPr>
          <p:nvPr>
            <p:ph type="sldImg"/>
          </p:nvPr>
        </p:nvSpPr>
        <p:spPr>
          <a:xfrm>
            <a:off x="84138" y="742950"/>
            <a:ext cx="6570662" cy="3697288"/>
          </a:xfrm>
          <a:ln/>
        </p:spPr>
      </p:sp>
      <p:sp>
        <p:nvSpPr>
          <p:cNvPr id="38916" name="Rectangle 3"/>
          <p:cNvSpPr>
            <a:spLocks noGrp="1" noChangeArrowheads="1"/>
          </p:cNvSpPr>
          <p:nvPr>
            <p:ph type="body" idx="1"/>
          </p:nvPr>
        </p:nvSpPr>
        <p:spPr>
          <a:xfrm>
            <a:off x="896938" y="4686300"/>
            <a:ext cx="4941887" cy="443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extLst>
      <p:ext uri="{BB962C8B-B14F-4D97-AF65-F5344CB8AC3E}">
        <p14:creationId xmlns:p14="http://schemas.microsoft.com/office/powerpoint/2010/main" val="1609283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p:cNvSpPr>
            <a:spLocks noGrp="1" noRot="1" noChangeAspect="1" noTextEdit="1"/>
          </p:cNvSpPr>
          <p:nvPr>
            <p:ph type="sldImg"/>
          </p:nvPr>
        </p:nvSpPr>
        <p:spPr>
          <a:ln/>
        </p:spPr>
      </p:sp>
      <p:sp>
        <p:nvSpPr>
          <p:cNvPr id="39939"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9940"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kumimoji="1">
                <a:solidFill>
                  <a:schemeClr val="bg1"/>
                </a:solidFill>
                <a:latin typeface="Arial" charset="0"/>
                <a:ea typeface="標楷體" pitchFamily="65" charset="-120"/>
              </a:defRPr>
            </a:lvl1pPr>
            <a:lvl2pPr marL="742950" indent="-285750" defTabSz="923925">
              <a:defRPr kumimoji="1">
                <a:solidFill>
                  <a:schemeClr val="bg1"/>
                </a:solidFill>
                <a:latin typeface="Arial" charset="0"/>
                <a:ea typeface="標楷體" pitchFamily="65" charset="-120"/>
              </a:defRPr>
            </a:lvl2pPr>
            <a:lvl3pPr marL="1143000" indent="-228600" defTabSz="923925">
              <a:defRPr kumimoji="1">
                <a:solidFill>
                  <a:schemeClr val="bg1"/>
                </a:solidFill>
                <a:latin typeface="Arial" charset="0"/>
                <a:ea typeface="標楷體" pitchFamily="65" charset="-120"/>
              </a:defRPr>
            </a:lvl3pPr>
            <a:lvl4pPr marL="1600200" indent="-228600" defTabSz="923925">
              <a:defRPr kumimoji="1">
                <a:solidFill>
                  <a:schemeClr val="bg1"/>
                </a:solidFill>
                <a:latin typeface="Arial" charset="0"/>
                <a:ea typeface="標楷體" pitchFamily="65" charset="-120"/>
              </a:defRPr>
            </a:lvl4pPr>
            <a:lvl5pPr marL="2057400" indent="-228600" defTabSz="923925">
              <a:defRPr kumimoji="1">
                <a:solidFill>
                  <a:schemeClr val="bg1"/>
                </a:solidFill>
                <a:latin typeface="Arial" charset="0"/>
                <a:ea typeface="標楷體" pitchFamily="65" charset="-120"/>
              </a:defRPr>
            </a:lvl5pPr>
            <a:lvl6pPr marL="2514600" indent="-228600" defTabSz="923925" eaLnBrk="0" fontAlgn="base" hangingPunct="0">
              <a:spcBef>
                <a:spcPct val="0"/>
              </a:spcBef>
              <a:spcAft>
                <a:spcPct val="0"/>
              </a:spcAft>
              <a:defRPr kumimoji="1">
                <a:solidFill>
                  <a:schemeClr val="bg1"/>
                </a:solidFill>
                <a:latin typeface="Arial" charset="0"/>
                <a:ea typeface="標楷體" pitchFamily="65" charset="-120"/>
              </a:defRPr>
            </a:lvl6pPr>
            <a:lvl7pPr marL="2971800" indent="-228600" defTabSz="923925" eaLnBrk="0" fontAlgn="base" hangingPunct="0">
              <a:spcBef>
                <a:spcPct val="0"/>
              </a:spcBef>
              <a:spcAft>
                <a:spcPct val="0"/>
              </a:spcAft>
              <a:defRPr kumimoji="1">
                <a:solidFill>
                  <a:schemeClr val="bg1"/>
                </a:solidFill>
                <a:latin typeface="Arial" charset="0"/>
                <a:ea typeface="標楷體" pitchFamily="65" charset="-120"/>
              </a:defRPr>
            </a:lvl7pPr>
            <a:lvl8pPr marL="3429000" indent="-228600" defTabSz="923925" eaLnBrk="0" fontAlgn="base" hangingPunct="0">
              <a:spcBef>
                <a:spcPct val="0"/>
              </a:spcBef>
              <a:spcAft>
                <a:spcPct val="0"/>
              </a:spcAft>
              <a:defRPr kumimoji="1">
                <a:solidFill>
                  <a:schemeClr val="bg1"/>
                </a:solidFill>
                <a:latin typeface="Arial" charset="0"/>
                <a:ea typeface="標楷體" pitchFamily="65" charset="-120"/>
              </a:defRPr>
            </a:lvl8pPr>
            <a:lvl9pPr marL="3886200" indent="-228600" defTabSz="923925" eaLnBrk="0" fontAlgn="base" hangingPunct="0">
              <a:spcBef>
                <a:spcPct val="0"/>
              </a:spcBef>
              <a:spcAft>
                <a:spcPct val="0"/>
              </a:spcAft>
              <a:defRPr kumimoji="1">
                <a:solidFill>
                  <a:schemeClr val="bg1"/>
                </a:solidFill>
                <a:latin typeface="Arial" charset="0"/>
                <a:ea typeface="標楷體" pitchFamily="65" charset="-120"/>
              </a:defRPr>
            </a:lvl9pPr>
          </a:lstStyle>
          <a:p>
            <a:fld id="{067EAAA8-5918-4335-A41D-E4A60048D3E3}" type="slidenum">
              <a:rPr lang="zh-TW" altLang="en-US" smtClean="0">
                <a:solidFill>
                  <a:schemeClr val="tx1"/>
                </a:solidFill>
                <a:ea typeface="新細明體" pitchFamily="18" charset="-120"/>
              </a:rPr>
              <a:pPr/>
              <a:t>4</a:t>
            </a:fld>
            <a:endParaRPr lang="zh-TW" altLang="en-US">
              <a:solidFill>
                <a:schemeClr val="tx1"/>
              </a:solidFill>
              <a:ea typeface="新細明體" pitchFamily="18" charset="-120"/>
            </a:endParaRPr>
          </a:p>
        </p:txBody>
      </p:sp>
    </p:spTree>
    <p:extLst>
      <p:ext uri="{BB962C8B-B14F-4D97-AF65-F5344CB8AC3E}">
        <p14:creationId xmlns:p14="http://schemas.microsoft.com/office/powerpoint/2010/main" val="3433352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p:cNvSpPr>
            <a:spLocks noGrp="1" noRot="1" noChangeAspect="1" noTextEdit="1"/>
          </p:cNvSpPr>
          <p:nvPr>
            <p:ph type="sldImg"/>
          </p:nvPr>
        </p:nvSpPr>
        <p:spPr>
          <a:ln/>
        </p:spPr>
      </p:sp>
      <p:sp>
        <p:nvSpPr>
          <p:cNvPr id="39939"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9940"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kumimoji="1">
                <a:solidFill>
                  <a:schemeClr val="bg1"/>
                </a:solidFill>
                <a:latin typeface="Arial" charset="0"/>
                <a:ea typeface="標楷體" pitchFamily="65" charset="-120"/>
              </a:defRPr>
            </a:lvl1pPr>
            <a:lvl2pPr marL="742950" indent="-285750" defTabSz="923925">
              <a:defRPr kumimoji="1">
                <a:solidFill>
                  <a:schemeClr val="bg1"/>
                </a:solidFill>
                <a:latin typeface="Arial" charset="0"/>
                <a:ea typeface="標楷體" pitchFamily="65" charset="-120"/>
              </a:defRPr>
            </a:lvl2pPr>
            <a:lvl3pPr marL="1143000" indent="-228600" defTabSz="923925">
              <a:defRPr kumimoji="1">
                <a:solidFill>
                  <a:schemeClr val="bg1"/>
                </a:solidFill>
                <a:latin typeface="Arial" charset="0"/>
                <a:ea typeface="標楷體" pitchFamily="65" charset="-120"/>
              </a:defRPr>
            </a:lvl3pPr>
            <a:lvl4pPr marL="1600200" indent="-228600" defTabSz="923925">
              <a:defRPr kumimoji="1">
                <a:solidFill>
                  <a:schemeClr val="bg1"/>
                </a:solidFill>
                <a:latin typeface="Arial" charset="0"/>
                <a:ea typeface="標楷體" pitchFamily="65" charset="-120"/>
              </a:defRPr>
            </a:lvl4pPr>
            <a:lvl5pPr marL="2057400" indent="-228600" defTabSz="923925">
              <a:defRPr kumimoji="1">
                <a:solidFill>
                  <a:schemeClr val="bg1"/>
                </a:solidFill>
                <a:latin typeface="Arial" charset="0"/>
                <a:ea typeface="標楷體" pitchFamily="65" charset="-120"/>
              </a:defRPr>
            </a:lvl5pPr>
            <a:lvl6pPr marL="2514600" indent="-228600" defTabSz="923925" eaLnBrk="0" fontAlgn="base" hangingPunct="0">
              <a:spcBef>
                <a:spcPct val="0"/>
              </a:spcBef>
              <a:spcAft>
                <a:spcPct val="0"/>
              </a:spcAft>
              <a:defRPr kumimoji="1">
                <a:solidFill>
                  <a:schemeClr val="bg1"/>
                </a:solidFill>
                <a:latin typeface="Arial" charset="0"/>
                <a:ea typeface="標楷體" pitchFamily="65" charset="-120"/>
              </a:defRPr>
            </a:lvl6pPr>
            <a:lvl7pPr marL="2971800" indent="-228600" defTabSz="923925" eaLnBrk="0" fontAlgn="base" hangingPunct="0">
              <a:spcBef>
                <a:spcPct val="0"/>
              </a:spcBef>
              <a:spcAft>
                <a:spcPct val="0"/>
              </a:spcAft>
              <a:defRPr kumimoji="1">
                <a:solidFill>
                  <a:schemeClr val="bg1"/>
                </a:solidFill>
                <a:latin typeface="Arial" charset="0"/>
                <a:ea typeface="標楷體" pitchFamily="65" charset="-120"/>
              </a:defRPr>
            </a:lvl7pPr>
            <a:lvl8pPr marL="3429000" indent="-228600" defTabSz="923925" eaLnBrk="0" fontAlgn="base" hangingPunct="0">
              <a:spcBef>
                <a:spcPct val="0"/>
              </a:spcBef>
              <a:spcAft>
                <a:spcPct val="0"/>
              </a:spcAft>
              <a:defRPr kumimoji="1">
                <a:solidFill>
                  <a:schemeClr val="bg1"/>
                </a:solidFill>
                <a:latin typeface="Arial" charset="0"/>
                <a:ea typeface="標楷體" pitchFamily="65" charset="-120"/>
              </a:defRPr>
            </a:lvl8pPr>
            <a:lvl9pPr marL="3886200" indent="-228600" defTabSz="923925" eaLnBrk="0" fontAlgn="base" hangingPunct="0">
              <a:spcBef>
                <a:spcPct val="0"/>
              </a:spcBef>
              <a:spcAft>
                <a:spcPct val="0"/>
              </a:spcAft>
              <a:defRPr kumimoji="1">
                <a:solidFill>
                  <a:schemeClr val="bg1"/>
                </a:solidFill>
                <a:latin typeface="Arial" charset="0"/>
                <a:ea typeface="標楷體" pitchFamily="65" charset="-120"/>
              </a:defRPr>
            </a:lvl9pPr>
          </a:lstStyle>
          <a:p>
            <a:fld id="{067EAAA8-5918-4335-A41D-E4A60048D3E3}" type="slidenum">
              <a:rPr lang="zh-TW" altLang="en-US" smtClean="0">
                <a:solidFill>
                  <a:schemeClr val="tx1"/>
                </a:solidFill>
                <a:ea typeface="新細明體" pitchFamily="18" charset="-120"/>
              </a:rPr>
              <a:pPr/>
              <a:t>8</a:t>
            </a:fld>
            <a:endParaRPr lang="zh-TW" altLang="en-US">
              <a:solidFill>
                <a:schemeClr val="tx1"/>
              </a:solidFill>
              <a:ea typeface="新細明體" pitchFamily="18" charset="-120"/>
            </a:endParaRPr>
          </a:p>
        </p:txBody>
      </p:sp>
    </p:spTree>
    <p:extLst>
      <p:ext uri="{BB962C8B-B14F-4D97-AF65-F5344CB8AC3E}">
        <p14:creationId xmlns:p14="http://schemas.microsoft.com/office/powerpoint/2010/main" val="1182977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auto">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898567" y="1721635"/>
            <a:ext cx="10363200" cy="1470025"/>
          </a:xfrm>
        </p:spPr>
        <p:txBody>
          <a:bodyPr/>
          <a:lstStyle>
            <a:lvl1pPr algn="ctr">
              <a:defRPr sz="4400">
                <a:solidFill>
                  <a:srgbClr val="000099"/>
                </a:solidFill>
              </a:defRPr>
            </a:lvl1pPr>
          </a:lstStyle>
          <a:p>
            <a:pPr lvl="0"/>
            <a:r>
              <a:rPr lang="zh-TW" altLang="en-US" noProof="0" dirty="0"/>
              <a:t>按一下以編輯標題樣式</a:t>
            </a:r>
          </a:p>
        </p:txBody>
      </p:sp>
      <p:sp>
        <p:nvSpPr>
          <p:cNvPr id="81923" name="Rectangle 3"/>
          <p:cNvSpPr>
            <a:spLocks noGrp="1" noChangeArrowheads="1"/>
          </p:cNvSpPr>
          <p:nvPr>
            <p:ph type="subTitle" sz="quarter" idx="1"/>
          </p:nvPr>
        </p:nvSpPr>
        <p:spPr>
          <a:xfrm>
            <a:off x="1812967" y="3477409"/>
            <a:ext cx="8534400" cy="838200"/>
          </a:xfrm>
        </p:spPr>
        <p:txBody>
          <a:bodyPr/>
          <a:lstStyle>
            <a:lvl1pPr marL="0" indent="0" algn="ctr">
              <a:buFontTx/>
              <a:buNone/>
              <a:defRPr sz="3200">
                <a:solidFill>
                  <a:schemeClr val="tx1">
                    <a:lumMod val="50000"/>
                    <a:lumOff val="50000"/>
                  </a:schemeClr>
                </a:solidFill>
              </a:defRPr>
            </a:lvl1pPr>
          </a:lstStyle>
          <a:p>
            <a:pPr lvl="0"/>
            <a:r>
              <a:rPr lang="zh-TW" altLang="en-US" noProof="0" dirty="0"/>
              <a:t>按一下以編輯副標題樣式</a:t>
            </a:r>
          </a:p>
        </p:txBody>
      </p:sp>
    </p:spTree>
    <p:extLst>
      <p:ext uri="{BB962C8B-B14F-4D97-AF65-F5344CB8AC3E}">
        <p14:creationId xmlns:p14="http://schemas.microsoft.com/office/powerpoint/2010/main" val="178642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標題投影片">
    <p:bg bwMode="auto">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898567" y="1721635"/>
            <a:ext cx="10363200" cy="1470025"/>
          </a:xfrm>
        </p:spPr>
        <p:txBody>
          <a:bodyPr/>
          <a:lstStyle>
            <a:lvl1pPr algn="ctr">
              <a:defRPr sz="4400">
                <a:solidFill>
                  <a:srgbClr val="000099"/>
                </a:solidFill>
              </a:defRPr>
            </a:lvl1pPr>
          </a:lstStyle>
          <a:p>
            <a:pPr lvl="0"/>
            <a:r>
              <a:rPr lang="zh-TW" altLang="en-US" noProof="0" dirty="0"/>
              <a:t>按一下以編輯標題樣式</a:t>
            </a:r>
          </a:p>
        </p:txBody>
      </p:sp>
      <p:sp>
        <p:nvSpPr>
          <p:cNvPr id="81923" name="Rectangle 3"/>
          <p:cNvSpPr>
            <a:spLocks noGrp="1" noChangeArrowheads="1"/>
          </p:cNvSpPr>
          <p:nvPr>
            <p:ph type="subTitle" sz="quarter" idx="1"/>
          </p:nvPr>
        </p:nvSpPr>
        <p:spPr>
          <a:xfrm>
            <a:off x="1812967" y="3477409"/>
            <a:ext cx="8534400" cy="838200"/>
          </a:xfrm>
        </p:spPr>
        <p:txBody>
          <a:bodyPr/>
          <a:lstStyle>
            <a:lvl1pPr marL="0" indent="0" algn="ctr">
              <a:buFontTx/>
              <a:buNone/>
              <a:defRPr sz="3200">
                <a:solidFill>
                  <a:schemeClr val="tx1">
                    <a:lumMod val="50000"/>
                    <a:lumOff val="50000"/>
                  </a:schemeClr>
                </a:solidFill>
              </a:defRPr>
            </a:lvl1pPr>
          </a:lstStyle>
          <a:p>
            <a:pPr lvl="0"/>
            <a:r>
              <a:rPr lang="zh-TW" altLang="en-US" noProof="0" dirty="0"/>
              <a:t>按一下以編輯副標題樣式</a:t>
            </a:r>
          </a:p>
        </p:txBody>
      </p:sp>
      <p:pic>
        <p:nvPicPr>
          <p:cNvPr id="4" name="Picture 9" descr="C:\Users\User\Desktop\公司簡介20151014版\凌群電腦加402.gif"/>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108647" y="5850232"/>
            <a:ext cx="5085512" cy="93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97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336000" y="266378"/>
            <a:ext cx="11520000" cy="685800"/>
          </a:xfrm>
        </p:spPr>
        <p:txBody>
          <a:bodyPr/>
          <a:lstStyle>
            <a:lvl1pPr algn="l">
              <a:defRPr>
                <a:solidFill>
                  <a:srgbClr val="000099"/>
                </a:solidFill>
              </a:defRPr>
            </a:lvl1pPr>
          </a:lstStyle>
          <a:p>
            <a:r>
              <a:rPr lang="zh-TW" altLang="en-US" dirty="0"/>
              <a:t>按一下以編輯母片標題樣式</a:t>
            </a:r>
          </a:p>
        </p:txBody>
      </p:sp>
      <p:sp>
        <p:nvSpPr>
          <p:cNvPr id="3" name="內容版面配置區 2"/>
          <p:cNvSpPr>
            <a:spLocks noGrp="1"/>
          </p:cNvSpPr>
          <p:nvPr>
            <p:ph idx="1"/>
          </p:nvPr>
        </p:nvSpPr>
        <p:spPr>
          <a:xfrm>
            <a:off x="327317" y="1108075"/>
            <a:ext cx="11520000" cy="5218113"/>
          </a:xfrm>
        </p:spPr>
        <p:txBody>
          <a:bodyPr/>
          <a:lstStyle>
            <a:lvl1pPr algn="l">
              <a:defRPr>
                <a:solidFill>
                  <a:schemeClr val="tx1"/>
                </a:solidFill>
              </a:defRPr>
            </a:lvl1pPr>
            <a:lvl2pPr algn="l">
              <a:defRPr sz="2400">
                <a:solidFill>
                  <a:schemeClr val="tx1"/>
                </a:solidFill>
              </a:defRPr>
            </a:lvl2pPr>
            <a:lvl3pPr algn="l">
              <a:defRPr sz="2400">
                <a:solidFill>
                  <a:schemeClr val="tx1"/>
                </a:solidFill>
              </a:defRPr>
            </a:lvl3pPr>
            <a:lvl4pPr algn="l">
              <a:defRPr sz="2000">
                <a:solidFill>
                  <a:schemeClr val="tx1"/>
                </a:solidFill>
              </a:defRPr>
            </a:lvl4pPr>
            <a:lvl5pPr algn="l">
              <a:defRPr sz="2000">
                <a:solidFill>
                  <a:schemeClr val="tx1"/>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4"/>
          <p:cNvSpPr>
            <a:spLocks noGrp="1" noChangeArrowheads="1"/>
          </p:cNvSpPr>
          <p:nvPr>
            <p:ph type="dt" sz="half" idx="10"/>
          </p:nvPr>
        </p:nvSpPr>
        <p:spPr>
          <a:ln/>
        </p:spPr>
        <p:txBody>
          <a:bodyPr/>
          <a:lstStyle>
            <a:lvl1pPr>
              <a:defRPr>
                <a:solidFill>
                  <a:schemeClr val="tx1"/>
                </a:solidFill>
              </a:defRPr>
            </a:lvl1pPr>
          </a:lstStyle>
          <a:p>
            <a:pPr>
              <a:defRPr/>
            </a:pPr>
            <a:endParaRPr lang="en-US" altLang="zh-TW" dirty="0"/>
          </a:p>
        </p:txBody>
      </p:sp>
      <p:sp>
        <p:nvSpPr>
          <p:cNvPr id="5" name="Rectangle 5"/>
          <p:cNvSpPr>
            <a:spLocks noGrp="1" noChangeArrowheads="1"/>
          </p:cNvSpPr>
          <p:nvPr>
            <p:ph type="ftr" sz="quarter" idx="11"/>
          </p:nvPr>
        </p:nvSpPr>
        <p:spPr>
          <a:ln/>
        </p:spPr>
        <p:txBody>
          <a:bodyPr/>
          <a:lstStyle>
            <a:lvl1pPr>
              <a:defRPr>
                <a:solidFill>
                  <a:schemeClr val="tx1"/>
                </a:solidFill>
              </a:defRPr>
            </a:lvl1pPr>
          </a:lstStyle>
          <a:p>
            <a:pPr>
              <a:defRPr/>
            </a:pPr>
            <a:endParaRPr lang="en-US" altLang="zh-TW" dirty="0"/>
          </a:p>
        </p:txBody>
      </p:sp>
      <p:sp>
        <p:nvSpPr>
          <p:cNvPr id="6" name="Rectangle 6"/>
          <p:cNvSpPr>
            <a:spLocks noGrp="1" noChangeArrowheads="1"/>
          </p:cNvSpPr>
          <p:nvPr>
            <p:ph type="sldNum" sz="quarter" idx="12"/>
          </p:nvPr>
        </p:nvSpPr>
        <p:spPr>
          <a:ln/>
        </p:spPr>
        <p:txBody>
          <a:bodyPr/>
          <a:lstStyle>
            <a:lvl1pPr>
              <a:defRPr>
                <a:solidFill>
                  <a:schemeClr val="bg1"/>
                </a:solidFill>
              </a:defRPr>
            </a:lvl1pPr>
          </a:lstStyle>
          <a:p>
            <a:pPr>
              <a:defRPr/>
            </a:pPr>
            <a:fld id="{916899ED-CB60-4146-B1DA-ACC0038C1DA3}" type="slidenum">
              <a:rPr lang="en-US" altLang="zh-TW" smtClean="0"/>
              <a:pPr>
                <a:defRPr/>
              </a:pPr>
              <a:t>‹#›</a:t>
            </a:fld>
            <a:endParaRPr lang="en-US" altLang="zh-TW" dirty="0"/>
          </a:p>
        </p:txBody>
      </p:sp>
    </p:spTree>
    <p:extLst>
      <p:ext uri="{BB962C8B-B14F-4D97-AF65-F5344CB8AC3E}">
        <p14:creationId xmlns:p14="http://schemas.microsoft.com/office/powerpoint/2010/main" val="286146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336000" y="265114"/>
            <a:ext cx="11520000" cy="685801"/>
          </a:xfrm>
        </p:spPr>
        <p:txBody>
          <a:bodyPr/>
          <a:lstStyle>
            <a:lvl1pPr>
              <a:defRPr>
                <a:solidFill>
                  <a:srgbClr val="000099"/>
                </a:solidFill>
              </a:defRPr>
            </a:lvl1pPr>
          </a:lstStyle>
          <a:p>
            <a:r>
              <a:rPr lang="zh-TW" altLang="en-US" dirty="0"/>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DA8DAE34-25B2-4D22-B86D-02954D54C78F}" type="slidenum">
              <a:rPr lang="en-US" altLang="zh-TW"/>
              <a:pPr>
                <a:defRPr/>
              </a:pPr>
              <a:t>‹#›</a:t>
            </a:fld>
            <a:endParaRPr lang="en-US" altLang="zh-TW"/>
          </a:p>
        </p:txBody>
      </p:sp>
    </p:spTree>
    <p:extLst>
      <p:ext uri="{BB962C8B-B14F-4D97-AF65-F5344CB8AC3E}">
        <p14:creationId xmlns:p14="http://schemas.microsoft.com/office/powerpoint/2010/main" val="107592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327317" y="980185"/>
            <a:ext cx="5520000"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p:cNvSpPr>
            <a:spLocks noGrp="1"/>
          </p:cNvSpPr>
          <p:nvPr>
            <p:ph sz="half" idx="2"/>
          </p:nvPr>
        </p:nvSpPr>
        <p:spPr>
          <a:xfrm>
            <a:off x="327317" y="1619947"/>
            <a:ext cx="5520000" cy="4677746"/>
          </a:xfrm>
        </p:spPr>
        <p:txBody>
          <a:bodyPr/>
          <a:lstStyle>
            <a:lvl1pPr>
              <a:defRPr sz="2000" b="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6329183" y="980185"/>
            <a:ext cx="5520000"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p:cNvSpPr>
            <a:spLocks noGrp="1"/>
          </p:cNvSpPr>
          <p:nvPr>
            <p:ph sz="quarter" idx="4"/>
          </p:nvPr>
        </p:nvSpPr>
        <p:spPr>
          <a:xfrm>
            <a:off x="6329183" y="1619947"/>
            <a:ext cx="5520000" cy="4677746"/>
          </a:xfrm>
        </p:spPr>
        <p:txBody>
          <a:bodyPr/>
          <a:lstStyle>
            <a:lvl1pPr>
              <a:defRPr sz="2000" b="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1" name="標題 10"/>
          <p:cNvSpPr>
            <a:spLocks noGrp="1"/>
          </p:cNvSpPr>
          <p:nvPr>
            <p:ph type="title"/>
          </p:nvPr>
        </p:nvSpPr>
        <p:spPr>
          <a:xfrm>
            <a:off x="336000" y="265114"/>
            <a:ext cx="11520000" cy="685801"/>
          </a:xfrm>
        </p:spPr>
        <p:txBody>
          <a:bodyPr/>
          <a:lstStyle/>
          <a:p>
            <a:r>
              <a:rPr lang="zh-TW" altLang="en-US"/>
              <a:t>按一下以編輯母片標題樣式</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9767DCDD-03C4-4BBB-A6F5-87AE6AE6749F}" type="slidenum">
              <a:rPr lang="en-US" altLang="zh-TW"/>
              <a:pPr>
                <a:defRPr/>
              </a:pPr>
              <a:t>‹#›</a:t>
            </a:fld>
            <a:endParaRPr lang="en-US" altLang="zh-TW"/>
          </a:p>
        </p:txBody>
      </p:sp>
    </p:spTree>
    <p:extLst>
      <p:ext uri="{BB962C8B-B14F-4D97-AF65-F5344CB8AC3E}">
        <p14:creationId xmlns:p14="http://schemas.microsoft.com/office/powerpoint/2010/main" val="288624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6000" y="265114"/>
            <a:ext cx="115200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按一下以編輯標題樣式</a:t>
            </a:r>
          </a:p>
        </p:txBody>
      </p:sp>
      <p:sp>
        <p:nvSpPr>
          <p:cNvPr id="1027" name="Rectangle 3"/>
          <p:cNvSpPr>
            <a:spLocks noChangeArrowheads="1"/>
          </p:cNvSpPr>
          <p:nvPr/>
        </p:nvSpPr>
        <p:spPr bwMode="auto">
          <a:xfrm>
            <a:off x="527051" y="981075"/>
            <a:ext cx="11146367" cy="5251450"/>
          </a:xfrm>
          <a:prstGeom prst="rect">
            <a:avLst/>
          </a:prstGeom>
          <a:noFill/>
          <a:ln>
            <a:noFill/>
          </a:ln>
        </p:spPr>
        <p:txBody>
          <a:bodyPr/>
          <a:lstStyle>
            <a:lvl1pPr marL="342900" indent="-342900" eaLnBrk="0" hangingPunct="0">
              <a:defRPr kumimoji="1">
                <a:solidFill>
                  <a:schemeClr val="bg1"/>
                </a:solidFill>
                <a:latin typeface="Arial" charset="0"/>
                <a:ea typeface="標楷體" pitchFamily="65" charset="-120"/>
              </a:defRPr>
            </a:lvl1pPr>
            <a:lvl2pPr marL="742950" indent="-285750" eaLnBrk="0" hangingPunct="0">
              <a:defRPr kumimoji="1">
                <a:solidFill>
                  <a:schemeClr val="bg1"/>
                </a:solidFill>
                <a:latin typeface="Arial" charset="0"/>
                <a:ea typeface="標楷體" pitchFamily="65" charset="-120"/>
              </a:defRPr>
            </a:lvl2pPr>
            <a:lvl3pPr marL="1143000" indent="-228600" eaLnBrk="0" hangingPunct="0">
              <a:defRPr kumimoji="1">
                <a:solidFill>
                  <a:schemeClr val="bg1"/>
                </a:solidFill>
                <a:latin typeface="Arial" charset="0"/>
                <a:ea typeface="標楷體" pitchFamily="65" charset="-120"/>
              </a:defRPr>
            </a:lvl3pPr>
            <a:lvl4pPr marL="1600200" indent="-228600" eaLnBrk="0" hangingPunct="0">
              <a:defRPr kumimoji="1">
                <a:solidFill>
                  <a:schemeClr val="bg1"/>
                </a:solidFill>
                <a:latin typeface="Arial" charset="0"/>
                <a:ea typeface="標楷體" pitchFamily="65" charset="-120"/>
              </a:defRPr>
            </a:lvl4pPr>
            <a:lvl5pPr marL="2057400" indent="-228600" eaLnBrk="0" hangingPunct="0">
              <a:defRPr kumimoji="1">
                <a:solidFill>
                  <a:schemeClr val="bg1"/>
                </a:solidFill>
                <a:latin typeface="Arial" charset="0"/>
                <a:ea typeface="標楷體" pitchFamily="65" charset="-120"/>
              </a:defRPr>
            </a:lvl5pPr>
            <a:lvl6pPr marL="2514600" indent="-228600" eaLnBrk="0" fontAlgn="base" hangingPunct="0">
              <a:spcBef>
                <a:spcPct val="0"/>
              </a:spcBef>
              <a:spcAft>
                <a:spcPct val="0"/>
              </a:spcAft>
              <a:defRPr kumimoji="1">
                <a:solidFill>
                  <a:schemeClr val="bg1"/>
                </a:solidFill>
                <a:latin typeface="Arial" charset="0"/>
                <a:ea typeface="標楷體" pitchFamily="65" charset="-120"/>
              </a:defRPr>
            </a:lvl6pPr>
            <a:lvl7pPr marL="2971800" indent="-228600" eaLnBrk="0" fontAlgn="base" hangingPunct="0">
              <a:spcBef>
                <a:spcPct val="0"/>
              </a:spcBef>
              <a:spcAft>
                <a:spcPct val="0"/>
              </a:spcAft>
              <a:defRPr kumimoji="1">
                <a:solidFill>
                  <a:schemeClr val="bg1"/>
                </a:solidFill>
                <a:latin typeface="Arial" charset="0"/>
                <a:ea typeface="標楷體" pitchFamily="65" charset="-120"/>
              </a:defRPr>
            </a:lvl7pPr>
            <a:lvl8pPr marL="3429000" indent="-228600" eaLnBrk="0" fontAlgn="base" hangingPunct="0">
              <a:spcBef>
                <a:spcPct val="0"/>
              </a:spcBef>
              <a:spcAft>
                <a:spcPct val="0"/>
              </a:spcAft>
              <a:defRPr kumimoji="1">
                <a:solidFill>
                  <a:schemeClr val="bg1"/>
                </a:solidFill>
                <a:latin typeface="Arial" charset="0"/>
                <a:ea typeface="標楷體" pitchFamily="65" charset="-120"/>
              </a:defRPr>
            </a:lvl8pPr>
            <a:lvl9pPr marL="3886200" indent="-228600" eaLnBrk="0" fontAlgn="base" hangingPunct="0">
              <a:spcBef>
                <a:spcPct val="0"/>
              </a:spcBef>
              <a:spcAft>
                <a:spcPct val="0"/>
              </a:spcAft>
              <a:defRPr kumimoji="1">
                <a:solidFill>
                  <a:schemeClr val="bg1"/>
                </a:solidFill>
                <a:latin typeface="Arial" charset="0"/>
                <a:ea typeface="標楷體" pitchFamily="65" charset="-120"/>
              </a:defRPr>
            </a:lvl9pPr>
          </a:lstStyle>
          <a:p>
            <a:pPr>
              <a:spcBef>
                <a:spcPct val="20000"/>
              </a:spcBef>
              <a:buClr>
                <a:srgbClr val="006699"/>
              </a:buClr>
              <a:buFontTx/>
              <a:buChar char="•"/>
              <a:defRPr/>
            </a:pPr>
            <a:endParaRPr lang="zh-TW" altLang="en-US" sz="3600">
              <a:solidFill>
                <a:schemeClr val="tx1"/>
              </a:solidFill>
              <a:latin typeface="微軟正黑體" pitchFamily="34" charset="-120"/>
              <a:ea typeface="微軟正黑體" pitchFamily="34" charset="-120"/>
            </a:endParaRPr>
          </a:p>
        </p:txBody>
      </p:sp>
      <p:sp>
        <p:nvSpPr>
          <p:cNvPr id="1028" name="Rectangle 4"/>
          <p:cNvSpPr>
            <a:spLocks noGrp="1" noChangeArrowheads="1"/>
          </p:cNvSpPr>
          <p:nvPr>
            <p:ph type="body" idx="1"/>
          </p:nvPr>
        </p:nvSpPr>
        <p:spPr bwMode="auto">
          <a:xfrm>
            <a:off x="327317" y="1108075"/>
            <a:ext cx="115200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1268" name="Rectangle 4"/>
          <p:cNvSpPr>
            <a:spLocks noGrp="1" noChangeArrowheads="1"/>
          </p:cNvSpPr>
          <p:nvPr>
            <p:ph type="dt" sz="half" idx="2"/>
          </p:nvPr>
        </p:nvSpPr>
        <p:spPr bwMode="auto">
          <a:xfrm>
            <a:off x="4939417" y="6551614"/>
            <a:ext cx="25400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微軟正黑體" panose="020B0604030504040204" pitchFamily="34" charset="-120"/>
                <a:ea typeface="微軟正黑體" panose="020B0604030504040204" pitchFamily="34" charset="-120"/>
              </a:defRPr>
            </a:lvl1pPr>
          </a:lstStyle>
          <a:p>
            <a:pPr>
              <a:defRPr/>
            </a:pPr>
            <a:endParaRPr lang="en-US" altLang="zh-TW" dirty="0"/>
          </a:p>
        </p:txBody>
      </p:sp>
      <p:sp>
        <p:nvSpPr>
          <p:cNvPr id="11269" name="Rectangle 5"/>
          <p:cNvSpPr>
            <a:spLocks noGrp="1" noChangeArrowheads="1"/>
          </p:cNvSpPr>
          <p:nvPr>
            <p:ph type="ftr" sz="quarter" idx="3"/>
          </p:nvPr>
        </p:nvSpPr>
        <p:spPr bwMode="auto">
          <a:xfrm>
            <a:off x="900085" y="6551614"/>
            <a:ext cx="3860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latin typeface="微軟正黑體" panose="020B0604030504040204" pitchFamily="34" charset="-120"/>
                <a:ea typeface="微軟正黑體" panose="020B0604030504040204" pitchFamily="34" charset="-120"/>
              </a:defRPr>
            </a:lvl1pPr>
          </a:lstStyle>
          <a:p>
            <a:pPr>
              <a:defRPr/>
            </a:pPr>
            <a:endParaRPr lang="en-US" altLang="zh-TW" dirty="0"/>
          </a:p>
        </p:txBody>
      </p:sp>
      <p:sp>
        <p:nvSpPr>
          <p:cNvPr id="11270" name="Rectangle 6"/>
          <p:cNvSpPr>
            <a:spLocks noGrp="1" noChangeArrowheads="1"/>
          </p:cNvSpPr>
          <p:nvPr>
            <p:ph type="sldNum" sz="quarter" idx="4"/>
          </p:nvPr>
        </p:nvSpPr>
        <p:spPr bwMode="auto">
          <a:xfrm>
            <a:off x="95251" y="6543676"/>
            <a:ext cx="609600"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latin typeface="微軟正黑體" pitchFamily="34" charset="-120"/>
                <a:ea typeface="微軟正黑體" pitchFamily="34" charset="-120"/>
              </a:defRPr>
            </a:lvl1pPr>
          </a:lstStyle>
          <a:p>
            <a:pPr>
              <a:defRPr/>
            </a:pPr>
            <a:fld id="{496E4684-814F-435A-9E5D-79BC4C67B9BC}" type="slidenum">
              <a:rPr lang="en-US" altLang="zh-TW" smtClean="0"/>
              <a:pPr>
                <a:defRPr/>
              </a:pPr>
              <a:t>‹#›</a:t>
            </a:fld>
            <a:endParaRPr lang="en-US" altLang="zh-TW"/>
          </a:p>
        </p:txBody>
      </p:sp>
      <p:pic>
        <p:nvPicPr>
          <p:cNvPr id="1032" name="Picture 9" descr="C:\Users\User\Desktop\公司簡介20151014版\凌群電腦加402.gif"/>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9151911" y="6339401"/>
            <a:ext cx="31279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 y="965439"/>
            <a:ext cx="8646583" cy="10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3466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rtl="0" eaLnBrk="0" fontAlgn="base" hangingPunct="0">
        <a:spcBef>
          <a:spcPct val="0"/>
        </a:spcBef>
        <a:spcAft>
          <a:spcPct val="0"/>
        </a:spcAft>
        <a:defRPr kumimoji="1" sz="3600" b="1">
          <a:solidFill>
            <a:srgbClr val="000099"/>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kumimoji="1" sz="3600" b="1">
          <a:solidFill>
            <a:schemeClr val="bg1"/>
          </a:solidFill>
          <a:latin typeface="微軟正黑體" pitchFamily="34" charset="-120"/>
          <a:ea typeface="微軟正黑體" pitchFamily="34" charset="-120"/>
        </a:defRPr>
      </a:lvl2pPr>
      <a:lvl3pPr algn="ctr" rtl="0" eaLnBrk="0" fontAlgn="base" hangingPunct="0">
        <a:spcBef>
          <a:spcPct val="0"/>
        </a:spcBef>
        <a:spcAft>
          <a:spcPct val="0"/>
        </a:spcAft>
        <a:defRPr kumimoji="1" sz="3600" b="1">
          <a:solidFill>
            <a:schemeClr val="bg1"/>
          </a:solidFill>
          <a:latin typeface="微軟正黑體" pitchFamily="34" charset="-120"/>
          <a:ea typeface="微軟正黑體" pitchFamily="34" charset="-120"/>
        </a:defRPr>
      </a:lvl3pPr>
      <a:lvl4pPr algn="ctr" rtl="0" eaLnBrk="0" fontAlgn="base" hangingPunct="0">
        <a:spcBef>
          <a:spcPct val="0"/>
        </a:spcBef>
        <a:spcAft>
          <a:spcPct val="0"/>
        </a:spcAft>
        <a:defRPr kumimoji="1" sz="3600" b="1">
          <a:solidFill>
            <a:schemeClr val="bg1"/>
          </a:solidFill>
          <a:latin typeface="微軟正黑體" pitchFamily="34" charset="-120"/>
          <a:ea typeface="微軟正黑體" pitchFamily="34" charset="-120"/>
        </a:defRPr>
      </a:lvl4pPr>
      <a:lvl5pPr algn="ctr" rtl="0" eaLnBrk="0" fontAlgn="base" hangingPunct="0">
        <a:spcBef>
          <a:spcPct val="0"/>
        </a:spcBef>
        <a:spcAft>
          <a:spcPct val="0"/>
        </a:spcAft>
        <a:defRPr kumimoji="1" sz="3600" b="1">
          <a:solidFill>
            <a:schemeClr val="bg1"/>
          </a:solidFill>
          <a:latin typeface="微軟正黑體" pitchFamily="34" charset="-120"/>
          <a:ea typeface="微軟正黑體" pitchFamily="34" charset="-120"/>
        </a:defRPr>
      </a:lvl5pPr>
      <a:lvl6pPr marL="457200" algn="l" rtl="0" eaLnBrk="0" fontAlgn="base" hangingPunct="0">
        <a:spcBef>
          <a:spcPct val="0"/>
        </a:spcBef>
        <a:spcAft>
          <a:spcPct val="0"/>
        </a:spcAft>
        <a:defRPr kumimoji="1" sz="4000" b="1">
          <a:solidFill>
            <a:srgbClr val="003399"/>
          </a:solidFill>
          <a:latin typeface="Times New Roman" pitchFamily="18" charset="0"/>
          <a:ea typeface="標楷體" pitchFamily="65" charset="-120"/>
        </a:defRPr>
      </a:lvl6pPr>
      <a:lvl7pPr marL="914400" algn="l" rtl="0" eaLnBrk="0" fontAlgn="base" hangingPunct="0">
        <a:spcBef>
          <a:spcPct val="0"/>
        </a:spcBef>
        <a:spcAft>
          <a:spcPct val="0"/>
        </a:spcAft>
        <a:defRPr kumimoji="1" sz="4000" b="1">
          <a:solidFill>
            <a:srgbClr val="003399"/>
          </a:solidFill>
          <a:latin typeface="Times New Roman" pitchFamily="18" charset="0"/>
          <a:ea typeface="標楷體" pitchFamily="65" charset="-120"/>
        </a:defRPr>
      </a:lvl7pPr>
      <a:lvl8pPr marL="1371600" algn="l" rtl="0" eaLnBrk="0" fontAlgn="base" hangingPunct="0">
        <a:spcBef>
          <a:spcPct val="0"/>
        </a:spcBef>
        <a:spcAft>
          <a:spcPct val="0"/>
        </a:spcAft>
        <a:defRPr kumimoji="1" sz="4000" b="1">
          <a:solidFill>
            <a:srgbClr val="003399"/>
          </a:solidFill>
          <a:latin typeface="Times New Roman" pitchFamily="18" charset="0"/>
          <a:ea typeface="標楷體" pitchFamily="65" charset="-120"/>
        </a:defRPr>
      </a:lvl8pPr>
      <a:lvl9pPr marL="1828800" algn="l" rtl="0" eaLnBrk="0" fontAlgn="base" hangingPunct="0">
        <a:spcBef>
          <a:spcPct val="0"/>
        </a:spcBef>
        <a:spcAft>
          <a:spcPct val="0"/>
        </a:spcAft>
        <a:defRPr kumimoji="1" sz="4000" b="1">
          <a:solidFill>
            <a:srgbClr val="003399"/>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Tx/>
        <a:buChar char="•"/>
        <a:defRPr kumimoji="1" sz="2800" b="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lrTx/>
        <a:buFont typeface="Times New Roman" pitchFamily="18" charset="0"/>
        <a:buChar char="▪"/>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lgn="l" rtl="0" eaLnBrk="0" fontAlgn="base" hangingPunct="0">
        <a:spcBef>
          <a:spcPct val="20000"/>
        </a:spcBef>
        <a:spcAft>
          <a:spcPct val="0"/>
        </a:spcAft>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lgn="l" rtl="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lgn="l" rtl="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help.webex.com/zh-tw/article/nk90t65/Webex-%E6%87%89%E7%94%A8%E7%A8%8B%E5%BC%8F-|-%E7%B3%BB%E7%B5%B1%E9%9C%80%E6%B1%82%E5%92%8C%E6%94%AF%E6%8F%B4%E5%8E%9F%E5%89%87"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servicenet.syscom.com.tw/" TargetMode="External"/><Relationship Id="rId2" Type="http://schemas.openxmlformats.org/officeDocument/2006/relationships/hyperlink" Target="https://www.syscom.com.tw/" TargetMode="Externa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cid:image007.png@01D7EB74.2EF634E0" TargetMode="External"/><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5D8938-F7A4-4561-BDCA-561952A4CB2F}"/>
              </a:ext>
            </a:extLst>
          </p:cNvPr>
          <p:cNvSpPr>
            <a:spLocks noGrp="1"/>
          </p:cNvSpPr>
          <p:nvPr>
            <p:ph type="ctrTitle"/>
          </p:nvPr>
        </p:nvSpPr>
        <p:spPr>
          <a:xfrm>
            <a:off x="762914" y="1195878"/>
            <a:ext cx="10363200" cy="1470025"/>
          </a:xfrm>
        </p:spPr>
        <p:txBody>
          <a:bodyPr/>
          <a:lstStyle/>
          <a:p>
            <a:r>
              <a:rPr lang="en-US" altLang="zh-TW" dirty="0"/>
              <a:t>Cisco </a:t>
            </a:r>
            <a:r>
              <a:rPr lang="en-US" altLang="zh-TW" dirty="0" err="1"/>
              <a:t>WebexApp</a:t>
            </a:r>
            <a:r>
              <a:rPr lang="en-US" altLang="zh-TW" dirty="0"/>
              <a:t> </a:t>
            </a:r>
            <a:r>
              <a:rPr lang="zh-TW" altLang="en-US" dirty="0"/>
              <a:t>操作</a:t>
            </a:r>
            <a:r>
              <a:rPr lang="zh-TW" altLang="en-US" dirty="0" smtClean="0"/>
              <a:t>手冊 </a:t>
            </a:r>
            <a:r>
              <a:rPr lang="en-US" altLang="zh-TW" smtClean="0"/>
              <a:t>v3.5</a:t>
            </a:r>
            <a:r>
              <a:rPr lang="zh-TW" altLang="en-US" smtClean="0"/>
              <a:t> </a:t>
            </a:r>
            <a:endParaRPr lang="zh-TW" altLang="en-US" dirty="0"/>
          </a:p>
        </p:txBody>
      </p:sp>
      <p:sp>
        <p:nvSpPr>
          <p:cNvPr id="3" name="副標題 2">
            <a:extLst>
              <a:ext uri="{FF2B5EF4-FFF2-40B4-BE49-F238E27FC236}">
                <a16:creationId xmlns:a16="http://schemas.microsoft.com/office/drawing/2014/main" id="{DE3D9B4C-25B7-4046-B4E4-81B86F668990}"/>
              </a:ext>
            </a:extLst>
          </p:cNvPr>
          <p:cNvSpPr>
            <a:spLocks noGrp="1"/>
          </p:cNvSpPr>
          <p:nvPr>
            <p:ph type="subTitle" sz="quarter" idx="1"/>
          </p:nvPr>
        </p:nvSpPr>
        <p:spPr>
          <a:xfrm>
            <a:off x="1737360" y="2665903"/>
            <a:ext cx="9388754" cy="2546177"/>
          </a:xfrm>
        </p:spPr>
        <p:txBody>
          <a:bodyPr/>
          <a:lstStyle/>
          <a:p>
            <a:pPr algn="l"/>
            <a:r>
              <a:rPr lang="zh-TW" altLang="en-US" kern="100" dirty="0" smtClean="0">
                <a:solidFill>
                  <a:schemeClr val="tx1"/>
                </a:solidFill>
                <a:cs typeface="Times New Roman" panose="02020603050405020304" pitchFamily="18" charset="0"/>
              </a:rPr>
              <a:t>        一</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 </a:t>
            </a:r>
            <a:r>
              <a:rPr lang="en-US" altLang="zh-TW" dirty="0" smtClean="0">
                <a:solidFill>
                  <a:schemeClr val="tx1"/>
                </a:solidFill>
              </a:rPr>
              <a:t>Webex</a:t>
            </a:r>
            <a:r>
              <a:rPr lang="zh-TW" altLang="en-US" dirty="0" smtClean="0">
                <a:solidFill>
                  <a:schemeClr val="tx1"/>
                </a:solidFill>
              </a:rPr>
              <a:t> </a:t>
            </a:r>
            <a:r>
              <a:rPr lang="zh-TW" altLang="en-US" dirty="0">
                <a:solidFill>
                  <a:schemeClr val="tx1"/>
                </a:solidFill>
              </a:rPr>
              <a:t>帳戶啟用步驟</a:t>
            </a:r>
            <a:endParaRPr lang="en-US" altLang="zh-TW" dirty="0">
              <a:solidFill>
                <a:schemeClr val="tx1"/>
              </a:solidFill>
            </a:endParaRPr>
          </a:p>
          <a:p>
            <a:pPr algn="l"/>
            <a:r>
              <a:rPr lang="zh-TW" altLang="en-US" kern="100" dirty="0" smtClean="0">
                <a:solidFill>
                  <a:schemeClr val="tx1"/>
                </a:solidFill>
                <a:cs typeface="Times New Roman" panose="02020603050405020304" pitchFamily="18" charset="0"/>
              </a:rPr>
              <a:t>        二</a:t>
            </a:r>
            <a:r>
              <a:rPr lang="en-US" altLang="zh-TW" kern="100" dirty="0" smtClean="0">
                <a:solidFill>
                  <a:schemeClr val="tx1"/>
                </a:solidFill>
                <a:effectLst/>
                <a:cs typeface="Times New Roman" panose="02020603050405020304" pitchFamily="18" charset="0"/>
              </a:rPr>
              <a:t>.</a:t>
            </a:r>
            <a:r>
              <a:rPr lang="zh-TW" altLang="en-US" kern="100" dirty="0" smtClean="0">
                <a:solidFill>
                  <a:schemeClr val="tx1"/>
                </a:solidFill>
                <a:effectLst/>
                <a:cs typeface="Times New Roman" panose="02020603050405020304" pitchFamily="18" charset="0"/>
              </a:rPr>
              <a:t> </a:t>
            </a:r>
            <a:r>
              <a:rPr lang="en-US" altLang="zh-TW" kern="100" dirty="0" smtClean="0">
                <a:solidFill>
                  <a:schemeClr val="tx1"/>
                </a:solidFill>
                <a:effectLst/>
                <a:cs typeface="Times New Roman" panose="02020603050405020304" pitchFamily="18" charset="0"/>
              </a:rPr>
              <a:t>Cisco </a:t>
            </a:r>
            <a:r>
              <a:rPr lang="en-US" altLang="zh-TW" kern="100" dirty="0">
                <a:solidFill>
                  <a:schemeClr val="tx1"/>
                </a:solidFill>
                <a:effectLst/>
                <a:cs typeface="Times New Roman" panose="02020603050405020304" pitchFamily="18" charset="0"/>
              </a:rPr>
              <a:t>Webex APP </a:t>
            </a:r>
            <a:r>
              <a:rPr lang="zh-TW" altLang="zh-TW" kern="100" dirty="0" smtClean="0">
                <a:solidFill>
                  <a:schemeClr val="tx1"/>
                </a:solidFill>
                <a:effectLst/>
                <a:cs typeface="Times New Roman" panose="02020603050405020304" pitchFamily="18" charset="0"/>
              </a:rPr>
              <a:t>安裝</a:t>
            </a:r>
            <a:endParaRPr lang="en-US" altLang="zh-TW" kern="100" dirty="0" smtClean="0">
              <a:solidFill>
                <a:schemeClr val="tx1"/>
              </a:solidFill>
              <a:effectLst/>
              <a:cs typeface="Times New Roman" panose="02020603050405020304" pitchFamily="18" charset="0"/>
            </a:endParaRPr>
          </a:p>
          <a:p>
            <a:pPr algn="l"/>
            <a:r>
              <a:rPr lang="en-US" altLang="zh-TW" kern="100" dirty="0" smtClean="0">
                <a:solidFill>
                  <a:schemeClr val="tx1"/>
                </a:solidFill>
                <a:cs typeface="Times New Roman" panose="02020603050405020304" pitchFamily="18" charset="0"/>
              </a:rPr>
              <a:t>        </a:t>
            </a:r>
            <a:r>
              <a:rPr lang="zh-TW" altLang="en-US" kern="100" dirty="0" smtClean="0">
                <a:solidFill>
                  <a:schemeClr val="tx1"/>
                </a:solidFill>
                <a:cs typeface="Times New Roman" panose="02020603050405020304" pitchFamily="18" charset="0"/>
              </a:rPr>
              <a:t>三</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 </a:t>
            </a:r>
            <a:r>
              <a:rPr lang="en-US" altLang="zh-TW" kern="100" dirty="0" smtClean="0">
                <a:solidFill>
                  <a:schemeClr val="tx1"/>
                </a:solidFill>
                <a:cs typeface="Times New Roman" panose="02020603050405020304" pitchFamily="18" charset="0"/>
              </a:rPr>
              <a:t>Webex </a:t>
            </a:r>
            <a:r>
              <a:rPr lang="en-US" altLang="zh-TW" kern="100" dirty="0">
                <a:solidFill>
                  <a:schemeClr val="tx1"/>
                </a:solidFill>
                <a:cs typeface="Times New Roman" panose="02020603050405020304" pitchFamily="18" charset="0"/>
              </a:rPr>
              <a:t>APP </a:t>
            </a:r>
            <a:r>
              <a:rPr lang="zh-TW" altLang="en-US" kern="100" dirty="0" smtClean="0">
                <a:solidFill>
                  <a:schemeClr val="tx1"/>
                </a:solidFill>
                <a:cs typeface="Times New Roman" panose="02020603050405020304" pitchFamily="18" charset="0"/>
              </a:rPr>
              <a:t>簡易操作</a:t>
            </a:r>
            <a:endParaRPr lang="en-US" altLang="zh-TW" kern="100" dirty="0" smtClean="0">
              <a:solidFill>
                <a:schemeClr val="tx1"/>
              </a:solidFill>
              <a:effectLst/>
              <a:cs typeface="Times New Roman" panose="02020603050405020304" pitchFamily="18" charset="0"/>
            </a:endParaRPr>
          </a:p>
          <a:p>
            <a:pPr algn="l"/>
            <a:r>
              <a:rPr lang="zh-TW" altLang="en-US" kern="100" dirty="0" smtClean="0">
                <a:solidFill>
                  <a:schemeClr val="tx1"/>
                </a:solidFill>
                <a:cs typeface="Times New Roman" panose="02020603050405020304" pitchFamily="18" charset="0"/>
              </a:rPr>
              <a:t>        四</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 </a:t>
            </a:r>
            <a:r>
              <a:rPr lang="zh-TW" altLang="zh-TW" dirty="0" smtClean="0">
                <a:solidFill>
                  <a:schemeClr val="tx1"/>
                </a:solidFill>
              </a:rPr>
              <a:t>公司</a:t>
            </a:r>
            <a:r>
              <a:rPr lang="zh-TW" altLang="zh-TW" dirty="0">
                <a:solidFill>
                  <a:schemeClr val="tx1"/>
                </a:solidFill>
              </a:rPr>
              <a:t>內部使用有線連線</a:t>
            </a:r>
            <a:r>
              <a:rPr lang="en-US" altLang="zh-TW" dirty="0">
                <a:solidFill>
                  <a:schemeClr val="tx1"/>
                </a:solidFill>
              </a:rPr>
              <a:t> Webex </a:t>
            </a:r>
            <a:r>
              <a:rPr lang="zh-TW" altLang="zh-TW" dirty="0">
                <a:solidFill>
                  <a:schemeClr val="tx1"/>
                </a:solidFill>
              </a:rPr>
              <a:t>步驟</a:t>
            </a:r>
            <a:endParaRPr lang="en-US" altLang="zh-TW" kern="100" dirty="0">
              <a:solidFill>
                <a:schemeClr val="tx1"/>
              </a:solidFill>
              <a:effectLst/>
              <a:latin typeface="+mj-ea"/>
              <a:ea typeface="+mj-ea"/>
              <a:cs typeface="Times New Roman" panose="02020603050405020304" pitchFamily="18" charset="0"/>
            </a:endParaRPr>
          </a:p>
        </p:txBody>
      </p:sp>
    </p:spTree>
    <p:extLst>
      <p:ext uri="{BB962C8B-B14F-4D97-AF65-F5344CB8AC3E}">
        <p14:creationId xmlns:p14="http://schemas.microsoft.com/office/powerpoint/2010/main" val="3324216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568E15-335F-43EE-9CC2-A207833836A8}"/>
              </a:ext>
            </a:extLst>
          </p:cNvPr>
          <p:cNvSpPr>
            <a:spLocks noGrp="1"/>
          </p:cNvSpPr>
          <p:nvPr>
            <p:ph type="ctrTitle"/>
          </p:nvPr>
        </p:nvSpPr>
        <p:spPr>
          <a:xfrm>
            <a:off x="2857996" y="1630195"/>
            <a:ext cx="7461662" cy="1470025"/>
          </a:xfrm>
        </p:spPr>
        <p:txBody>
          <a:bodyPr/>
          <a:lstStyle/>
          <a:p>
            <a:pPr algn="l"/>
            <a:r>
              <a:rPr lang="zh-TW" altLang="en-US" kern="100" dirty="0">
                <a:solidFill>
                  <a:schemeClr val="tx1"/>
                </a:solidFill>
                <a:cs typeface="Times New Roman" panose="02020603050405020304" pitchFamily="18" charset="0"/>
              </a:rPr>
              <a:t>三</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 </a:t>
            </a:r>
            <a:r>
              <a:rPr lang="en-US" altLang="zh-TW" kern="100" dirty="0" smtClean="0">
                <a:solidFill>
                  <a:schemeClr val="tx1"/>
                </a:solidFill>
                <a:cs typeface="Times New Roman" panose="02020603050405020304" pitchFamily="18" charset="0"/>
              </a:rPr>
              <a:t>Webex </a:t>
            </a:r>
            <a:r>
              <a:rPr lang="en-US" altLang="zh-TW" kern="100" dirty="0">
                <a:solidFill>
                  <a:schemeClr val="tx1"/>
                </a:solidFill>
                <a:cs typeface="Times New Roman" panose="02020603050405020304" pitchFamily="18" charset="0"/>
              </a:rPr>
              <a:t>APP </a:t>
            </a:r>
            <a:r>
              <a:rPr lang="zh-TW" altLang="en-US" kern="100" dirty="0">
                <a:solidFill>
                  <a:schemeClr val="tx1"/>
                </a:solidFill>
                <a:cs typeface="Times New Roman" panose="02020603050405020304" pitchFamily="18" charset="0"/>
              </a:rPr>
              <a:t>簡易操作</a:t>
            </a:r>
            <a:endParaRPr lang="en-US" altLang="zh-TW" kern="1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29071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0C0B32-6850-4EA6-97C3-2370B9684AB0}"/>
              </a:ext>
            </a:extLst>
          </p:cNvPr>
          <p:cNvSpPr>
            <a:spLocks noGrp="1"/>
          </p:cNvSpPr>
          <p:nvPr>
            <p:ph type="title"/>
          </p:nvPr>
        </p:nvSpPr>
        <p:spPr/>
        <p:txBody>
          <a:bodyPr/>
          <a:lstStyle/>
          <a:p>
            <a:r>
              <a:rPr lang="zh-TW" altLang="en-US" kern="100" dirty="0" smtClean="0">
                <a:latin typeface="+mj-ea"/>
                <a:cs typeface="Times New Roman" panose="02020603050405020304" pitchFamily="18" charset="0"/>
              </a:rPr>
              <a:t>三</a:t>
            </a:r>
            <a:r>
              <a:rPr lang="en-US" altLang="zh-TW" kern="100" dirty="0" smtClean="0">
                <a:latin typeface="+mj-ea"/>
                <a:cs typeface="Times New Roman" panose="02020603050405020304" pitchFamily="18" charset="0"/>
              </a:rPr>
              <a:t>.</a:t>
            </a:r>
            <a:r>
              <a:rPr lang="en-US" altLang="zh-TW" kern="100" dirty="0" smtClean="0">
                <a:cs typeface="Times New Roman" panose="02020603050405020304" pitchFamily="18" charset="0"/>
              </a:rPr>
              <a:t>Webex </a:t>
            </a:r>
            <a:r>
              <a:rPr lang="en-US" altLang="zh-TW" kern="100" dirty="0">
                <a:cs typeface="Times New Roman" panose="02020603050405020304" pitchFamily="18" charset="0"/>
              </a:rPr>
              <a:t>APP </a:t>
            </a:r>
            <a:r>
              <a:rPr lang="zh-TW" altLang="en-US" kern="100" dirty="0">
                <a:cs typeface="Times New Roman" panose="02020603050405020304" pitchFamily="18" charset="0"/>
              </a:rPr>
              <a:t>簡易</a:t>
            </a:r>
            <a:r>
              <a:rPr lang="zh-TW" altLang="en-US" kern="100" dirty="0" smtClean="0">
                <a:cs typeface="Times New Roman" panose="02020603050405020304" pitchFamily="18" charset="0"/>
              </a:rPr>
              <a:t>操作</a:t>
            </a:r>
            <a:r>
              <a:rPr lang="en-US" altLang="zh-TW" kern="100" dirty="0" smtClean="0">
                <a:cs typeface="Times New Roman" panose="02020603050405020304" pitchFamily="18" charset="0"/>
              </a:rPr>
              <a:t>-</a:t>
            </a:r>
            <a:r>
              <a:rPr lang="zh-TW" altLang="en-US" kern="100" dirty="0" smtClean="0">
                <a:solidFill>
                  <a:srgbClr val="FF0000"/>
                </a:solidFill>
                <a:cs typeface="Times New Roman" panose="02020603050405020304" pitchFamily="18" charset="0"/>
              </a:rPr>
              <a:t>登入</a:t>
            </a:r>
            <a:endParaRPr lang="zh-TW" altLang="en-US" dirty="0">
              <a:solidFill>
                <a:srgbClr val="FF0000"/>
              </a:solidFill>
            </a:endParaRPr>
          </a:p>
        </p:txBody>
      </p:sp>
      <p:sp>
        <p:nvSpPr>
          <p:cNvPr id="4" name="投影片編號版面配置區 3">
            <a:extLst>
              <a:ext uri="{FF2B5EF4-FFF2-40B4-BE49-F238E27FC236}">
                <a16:creationId xmlns:a16="http://schemas.microsoft.com/office/drawing/2014/main" id="{7447117D-E373-466D-9C47-3C5EF01D6D13}"/>
              </a:ext>
            </a:extLst>
          </p:cNvPr>
          <p:cNvSpPr>
            <a:spLocks noGrp="1"/>
          </p:cNvSpPr>
          <p:nvPr>
            <p:ph type="sldNum" sz="quarter" idx="12"/>
          </p:nvPr>
        </p:nvSpPr>
        <p:spPr/>
        <p:txBody>
          <a:bodyPr/>
          <a:lstStyle/>
          <a:p>
            <a:pPr>
              <a:defRPr/>
            </a:pPr>
            <a:fld id="{916899ED-CB60-4146-B1DA-ACC0038C1DA3}" type="slidenum">
              <a:rPr lang="en-US" altLang="zh-TW" smtClean="0"/>
              <a:pPr>
                <a:defRPr/>
              </a:pPr>
              <a:t>11</a:t>
            </a:fld>
            <a:endParaRPr lang="en-US" altLang="zh-TW" dirty="0"/>
          </a:p>
        </p:txBody>
      </p:sp>
      <p:pic>
        <p:nvPicPr>
          <p:cNvPr id="5" name="內容版面配置區 4">
            <a:extLst>
              <a:ext uri="{FF2B5EF4-FFF2-40B4-BE49-F238E27FC236}">
                <a16:creationId xmlns:a16="http://schemas.microsoft.com/office/drawing/2014/main" id="{AF0C5C97-C7DD-4393-8CBA-393A42903768}"/>
              </a:ext>
            </a:extLst>
          </p:cNvPr>
          <p:cNvPicPr>
            <a:picLocks noGrp="1"/>
          </p:cNvPicPr>
          <p:nvPr>
            <p:ph idx="1"/>
          </p:nvPr>
        </p:nvPicPr>
        <p:blipFill>
          <a:blip r:embed="rId2"/>
          <a:stretch>
            <a:fillRect/>
          </a:stretch>
        </p:blipFill>
        <p:spPr>
          <a:xfrm>
            <a:off x="7726429" y="1450044"/>
            <a:ext cx="3892169" cy="4595768"/>
          </a:xfrm>
          <a:prstGeom prst="rect">
            <a:avLst/>
          </a:prstGeom>
        </p:spPr>
      </p:pic>
      <p:pic>
        <p:nvPicPr>
          <p:cNvPr id="7" name="圖片 6">
            <a:extLst>
              <a:ext uri="{FF2B5EF4-FFF2-40B4-BE49-F238E27FC236}">
                <a16:creationId xmlns:a16="http://schemas.microsoft.com/office/drawing/2014/main" id="{7F627DC9-E641-43CA-928C-2106C5D3E337}"/>
              </a:ext>
            </a:extLst>
          </p:cNvPr>
          <p:cNvPicPr/>
          <p:nvPr/>
        </p:nvPicPr>
        <p:blipFill>
          <a:blip r:embed="rId3"/>
          <a:stretch>
            <a:fillRect/>
          </a:stretch>
        </p:blipFill>
        <p:spPr>
          <a:xfrm>
            <a:off x="3674762" y="1450045"/>
            <a:ext cx="3969190" cy="4595767"/>
          </a:xfrm>
          <a:prstGeom prst="rect">
            <a:avLst/>
          </a:prstGeom>
        </p:spPr>
      </p:pic>
      <p:sp>
        <p:nvSpPr>
          <p:cNvPr id="9" name="文字方塊 8">
            <a:extLst>
              <a:ext uri="{FF2B5EF4-FFF2-40B4-BE49-F238E27FC236}">
                <a16:creationId xmlns:a16="http://schemas.microsoft.com/office/drawing/2014/main" id="{3239CF8E-1A2E-4845-A144-818941ECF43D}"/>
              </a:ext>
            </a:extLst>
          </p:cNvPr>
          <p:cNvSpPr txBox="1"/>
          <p:nvPr/>
        </p:nvSpPr>
        <p:spPr>
          <a:xfrm>
            <a:off x="191500" y="2551837"/>
            <a:ext cx="3400786" cy="1754326"/>
          </a:xfrm>
          <a:prstGeom prst="rect">
            <a:avLst/>
          </a:prstGeom>
          <a:noFill/>
        </p:spPr>
        <p:txBody>
          <a:bodyPr wrap="square">
            <a:spAutoFit/>
          </a:bodyPr>
          <a:lstStyle/>
          <a:p>
            <a:pPr lvl="0"/>
            <a:r>
              <a:rPr lang="en-US" altLang="zh-TW" sz="1800" kern="100" dirty="0" smtClean="0">
                <a:effectLst/>
                <a:latin typeface="Calibri" panose="020F0502020204030204" pitchFamily="34" charset="0"/>
                <a:ea typeface="標楷體" panose="03000509000000000000" pitchFamily="65" charset="-120"/>
                <a:cs typeface="Times New Roman" panose="02020603050405020304" pitchFamily="18" charset="0"/>
              </a:rPr>
              <a:t>1.</a:t>
            </a:r>
            <a:r>
              <a:rPr lang="zh-TW" altLang="zh-TW" sz="1800" kern="100" dirty="0" smtClean="0">
                <a:effectLst/>
                <a:latin typeface="Calibri" panose="020F0502020204030204" pitchFamily="34" charset="0"/>
                <a:ea typeface="標楷體" panose="03000509000000000000" pitchFamily="65" charset="-120"/>
                <a:cs typeface="Times New Roman" panose="02020603050405020304" pitchFamily="18" charset="0"/>
              </a:rPr>
              <a:t>輸入</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webex</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1800" kern="100" dirty="0" smtClean="0">
                <a:effectLst/>
                <a:latin typeface="Calibri" panose="020F0502020204030204" pitchFamily="34" charset="0"/>
                <a:ea typeface="標楷體" panose="03000509000000000000" pitchFamily="65" charset="-120"/>
                <a:cs typeface="Times New Roman" panose="02020603050405020304" pitchFamily="18" charset="0"/>
              </a:rPr>
              <a:t>帳號</a:t>
            </a:r>
            <a:r>
              <a:rPr lang="en-US" altLang="zh-TW" sz="1800" kern="100" dirty="0" smtClean="0">
                <a:effectLst/>
                <a:latin typeface="Calibri" panose="020F0502020204030204" pitchFamily="34" charset="0"/>
                <a:ea typeface="標楷體" panose="03000509000000000000" pitchFamily="65" charset="-120"/>
                <a:cs typeface="Times New Roman" panose="02020603050405020304" pitchFamily="18" charset="0"/>
              </a:rPr>
              <a:t>(</a:t>
            </a:r>
            <a:r>
              <a:rPr lang="zh-TW" altLang="en-US" sz="1800" kern="100" dirty="0" smtClean="0">
                <a:effectLst/>
                <a:latin typeface="Calibri" panose="020F0502020204030204" pitchFamily="34" charset="0"/>
                <a:ea typeface="標楷體" panose="03000509000000000000" pitchFamily="65" charset="-120"/>
                <a:cs typeface="Times New Roman" panose="02020603050405020304" pitchFamily="18" charset="0"/>
              </a:rPr>
              <a:t>信箱名稱</a:t>
            </a:r>
            <a:r>
              <a:rPr lang="en-US" altLang="zh-TW" sz="1800" kern="100" dirty="0" smtClean="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smtClean="0">
                <a:effectLst/>
                <a:latin typeface="Calibri" panose="020F0502020204030204" pitchFamily="34" charset="0"/>
                <a:ea typeface="標楷體" panose="03000509000000000000" pitchFamily="65" charset="-120"/>
                <a:cs typeface="Times New Roman" panose="02020603050405020304" pitchFamily="18" charset="0"/>
              </a:rPr>
              <a:t>後</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按下一步</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&gt; </a:t>
            </a:r>
            <a:r>
              <a:rPr lang="zh-TW"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若跳出未信任憑證請點選</a:t>
            </a:r>
            <a:r>
              <a:rPr lang="en-US"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否</a:t>
            </a:r>
            <a:r>
              <a:rPr lang="en-US" altLang="zh-TW" sz="1800" kern="1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（原因</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第一次登入使用公司內網連到</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Webex</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可能會此情形出現</a:t>
            </a:r>
            <a:r>
              <a:rPr lang="zh-TW" altLang="zh-TW" sz="1800" kern="100" dirty="0" smtClean="0">
                <a:effectLst/>
                <a:latin typeface="Calibri" panose="020F0502020204030204" pitchFamily="34" charset="0"/>
                <a:ea typeface="標楷體" panose="03000509000000000000" pitchFamily="65" charset="-120"/>
                <a:cs typeface="Times New Roman" panose="02020603050405020304" pitchFamily="18" charset="0"/>
              </a:rPr>
              <a:t>）</a:t>
            </a:r>
            <a:endParaRPr lang="en-US" altLang="zh-TW" sz="1800" kern="100" dirty="0" smtClean="0">
              <a:effectLst/>
              <a:latin typeface="Calibri" panose="020F0502020204030204" pitchFamily="34" charset="0"/>
              <a:ea typeface="標楷體" panose="03000509000000000000" pitchFamily="65" charset="-120"/>
              <a:cs typeface="Times New Roman" panose="02020603050405020304" pitchFamily="18" charset="0"/>
            </a:endParaRPr>
          </a:p>
          <a:p>
            <a:pPr lvl="0"/>
            <a:r>
              <a:rPr lang="en-US" altLang="zh-TW" kern="100" dirty="0" smtClean="0">
                <a:latin typeface="Calibri" panose="020F0502020204030204" pitchFamily="34" charset="0"/>
                <a:ea typeface="標楷體" panose="03000509000000000000" pitchFamily="65" charset="-120"/>
                <a:cs typeface="Times New Roman" panose="02020603050405020304" pitchFamily="18" charset="0"/>
              </a:rPr>
              <a:t>2.</a:t>
            </a:r>
            <a:r>
              <a:rPr lang="en-US" altLang="zh-TW" sz="1800" kern="100" dirty="0" smtClean="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輸入</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webex</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密碼登入</a:t>
            </a:r>
            <a:endParaRPr lang="zh-TW" alt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70844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8641D2-F17D-4D54-9A9C-58BE9A8EEEC7}"/>
              </a:ext>
            </a:extLst>
          </p:cNvPr>
          <p:cNvSpPr>
            <a:spLocks noGrp="1"/>
          </p:cNvSpPr>
          <p:nvPr>
            <p:ph type="title"/>
          </p:nvPr>
        </p:nvSpPr>
        <p:spPr>
          <a:xfrm>
            <a:off x="1824038" y="94481"/>
            <a:ext cx="8585450" cy="912892"/>
          </a:xfrm>
        </p:spPr>
        <p:txBody>
          <a:bodyPr/>
          <a:lstStyle/>
          <a:p>
            <a:r>
              <a:rPr lang="zh-TW" altLang="en-US" dirty="0"/>
              <a:t>若您曾用公司信箱申請過免費</a:t>
            </a:r>
            <a:r>
              <a:rPr lang="en-US" altLang="zh-TW" dirty="0" err="1"/>
              <a:t>Webex</a:t>
            </a:r>
            <a:r>
              <a:rPr lang="zh-TW" altLang="en-US" dirty="0"/>
              <a:t>帳號</a:t>
            </a:r>
          </a:p>
        </p:txBody>
      </p:sp>
      <p:sp>
        <p:nvSpPr>
          <p:cNvPr id="4" name="投影片編號版面配置區 3">
            <a:extLst>
              <a:ext uri="{FF2B5EF4-FFF2-40B4-BE49-F238E27FC236}">
                <a16:creationId xmlns:a16="http://schemas.microsoft.com/office/drawing/2014/main" id="{CA29023A-A9EA-4E57-879F-235E361ED020}"/>
              </a:ext>
            </a:extLst>
          </p:cNvPr>
          <p:cNvSpPr>
            <a:spLocks noGrp="1"/>
          </p:cNvSpPr>
          <p:nvPr>
            <p:ph type="sldNum" sz="quarter" idx="12"/>
          </p:nvPr>
        </p:nvSpPr>
        <p:spPr/>
        <p:txBody>
          <a:bodyPr/>
          <a:lstStyle/>
          <a:p>
            <a:pPr>
              <a:defRPr/>
            </a:pPr>
            <a:fld id="{916899ED-CB60-4146-B1DA-ACC0038C1DA3}" type="slidenum">
              <a:rPr lang="en-US" altLang="zh-TW" smtClean="0"/>
              <a:pPr>
                <a:defRPr/>
              </a:pPr>
              <a:t>12</a:t>
            </a:fld>
            <a:endParaRPr lang="en-US" altLang="zh-TW" dirty="0"/>
          </a:p>
        </p:txBody>
      </p:sp>
      <p:pic>
        <p:nvPicPr>
          <p:cNvPr id="1026" name="圖片 3" descr="image005">
            <a:extLst>
              <a:ext uri="{FF2B5EF4-FFF2-40B4-BE49-F238E27FC236}">
                <a16:creationId xmlns:a16="http://schemas.microsoft.com/office/drawing/2014/main" id="{D2209FE1-2F59-45A9-A286-CFC229FCA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597" y="1604463"/>
            <a:ext cx="8583718" cy="484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字方塊 5">
            <a:extLst>
              <a:ext uri="{FF2B5EF4-FFF2-40B4-BE49-F238E27FC236}">
                <a16:creationId xmlns:a16="http://schemas.microsoft.com/office/drawing/2014/main" id="{2EEC1B3D-DA05-4936-9158-9FC29D26E80F}"/>
              </a:ext>
            </a:extLst>
          </p:cNvPr>
          <p:cNvSpPr txBox="1"/>
          <p:nvPr/>
        </p:nvSpPr>
        <p:spPr>
          <a:xfrm>
            <a:off x="125188" y="1108075"/>
            <a:ext cx="4585340" cy="1933261"/>
          </a:xfrm>
          <a:prstGeom prst="rect">
            <a:avLst/>
          </a:prstGeom>
          <a:solidFill>
            <a:srgbClr val="FFFF99"/>
          </a:solidFill>
        </p:spPr>
        <p:txBody>
          <a:bodyPr wrap="square" rtlCol="0">
            <a:spAutoFit/>
          </a:bodyPr>
          <a:lstStyle/>
          <a:p>
            <a:r>
              <a:rPr lang="zh-TW" altLang="zh-TW" sz="2000" b="1" dirty="0">
                <a:latin typeface="微軟正黑體" panose="020B0604030504040204" pitchFamily="34" charset="-120"/>
                <a:ea typeface="微軟正黑體" panose="020B0604030504040204" pitchFamily="34" charset="-120"/>
              </a:rPr>
              <a:t>登入的過程當中若有發現此下圖的情況，</a:t>
            </a:r>
            <a:r>
              <a:rPr lang="zh-TW" altLang="en-US" sz="2000" b="1" dirty="0">
                <a:latin typeface="微軟正黑體" panose="020B0604030504040204" pitchFamily="34" charset="-120"/>
                <a:ea typeface="微軟正黑體" panose="020B0604030504040204" pitchFamily="34" charset="-120"/>
              </a:rPr>
              <a:t>表示您曾經以公司信箱申請過思科的免費</a:t>
            </a:r>
            <a:r>
              <a:rPr lang="en-US" altLang="zh-TW" sz="2000" b="1" dirty="0" err="1">
                <a:latin typeface="微軟正黑體" panose="020B0604030504040204" pitchFamily="34" charset="-120"/>
                <a:ea typeface="微軟正黑體" panose="020B0604030504040204" pitchFamily="34" charset="-120"/>
              </a:rPr>
              <a:t>Webex</a:t>
            </a:r>
            <a:r>
              <a:rPr lang="zh-TW" altLang="en-US" sz="2000" b="1" dirty="0">
                <a:latin typeface="微軟正黑體" panose="020B0604030504040204" pitchFamily="34" charset="-120"/>
                <a:ea typeface="微軟正黑體" panose="020B0604030504040204" pitchFamily="34" charset="-120"/>
              </a:rPr>
              <a:t>帳號，思科版</a:t>
            </a:r>
            <a:r>
              <a:rPr lang="en-US" altLang="zh-TW" sz="2000" b="1" dirty="0" err="1">
                <a:latin typeface="微軟正黑體" panose="020B0604030504040204" pitchFamily="34" charset="-120"/>
                <a:ea typeface="微軟正黑體" panose="020B0604030504040204" pitchFamily="34" charset="-120"/>
              </a:rPr>
              <a:t>Webex</a:t>
            </a:r>
            <a:r>
              <a:rPr lang="zh-TW" altLang="en-US" sz="2000" b="1" dirty="0">
                <a:latin typeface="微軟正黑體" panose="020B0604030504040204" pitchFamily="34" charset="-120"/>
                <a:ea typeface="微軟正黑體" panose="020B0604030504040204" pitchFamily="34" charset="-120"/>
              </a:rPr>
              <a:t>跟凌群版</a:t>
            </a:r>
            <a:r>
              <a:rPr lang="en-US" altLang="zh-TW" sz="2000" b="1" dirty="0" err="1">
                <a:latin typeface="微軟正黑體" panose="020B0604030504040204" pitchFamily="34" charset="-120"/>
                <a:ea typeface="微軟正黑體" panose="020B0604030504040204" pitchFamily="34" charset="-120"/>
              </a:rPr>
              <a:t>Webex</a:t>
            </a:r>
            <a:r>
              <a:rPr lang="zh-TW" altLang="en-US" sz="2000" b="1" dirty="0">
                <a:latin typeface="微軟正黑體" panose="020B0604030504040204" pitchFamily="34" charset="-120"/>
                <a:ea typeface="微軟正黑體" panose="020B0604030504040204" pitchFamily="34" charset="-120"/>
              </a:rPr>
              <a:t>帳戶只能擇一使用。</a:t>
            </a:r>
            <a:r>
              <a:rPr lang="zh-TW" altLang="zh-TW" sz="2000" b="1" dirty="0">
                <a:latin typeface="微軟正黑體" panose="020B0604030504040204" pitchFamily="34" charset="-120"/>
                <a:ea typeface="微軟正黑體" panose="020B0604030504040204" pitchFamily="34" charset="-120"/>
              </a:rPr>
              <a:t>您可以點選刪除原始帳戶，並且點選下一步進一步進行登入即可</a:t>
            </a:r>
            <a:endParaRPr lang="zh-TW" altLang="en-US" sz="2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2023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15828E-6513-44D8-A295-E44FA0569021}"/>
              </a:ext>
            </a:extLst>
          </p:cNvPr>
          <p:cNvSpPr>
            <a:spLocks noGrp="1"/>
          </p:cNvSpPr>
          <p:nvPr>
            <p:ph type="sldNum" sz="quarter" idx="12"/>
          </p:nvPr>
        </p:nvSpPr>
        <p:spPr/>
        <p:txBody>
          <a:bodyPr/>
          <a:lstStyle/>
          <a:p>
            <a:pPr>
              <a:defRPr/>
            </a:pPr>
            <a:fld id="{916899ED-CB60-4146-B1DA-ACC0038C1DA3}" type="slidenum">
              <a:rPr lang="en-US" altLang="zh-TW" smtClean="0"/>
              <a:pPr>
                <a:defRPr/>
              </a:pPr>
              <a:t>13</a:t>
            </a:fld>
            <a:endParaRPr lang="en-US" altLang="zh-TW" dirty="0"/>
          </a:p>
        </p:txBody>
      </p:sp>
      <p:sp>
        <p:nvSpPr>
          <p:cNvPr id="5" name="標題 4">
            <a:extLst>
              <a:ext uri="{FF2B5EF4-FFF2-40B4-BE49-F238E27FC236}">
                <a16:creationId xmlns:a16="http://schemas.microsoft.com/office/drawing/2014/main" id="{3245C4A3-86FD-43F4-B642-8917C45D29E6}"/>
              </a:ext>
            </a:extLst>
          </p:cNvPr>
          <p:cNvSpPr>
            <a:spLocks noGrp="1"/>
          </p:cNvSpPr>
          <p:nvPr>
            <p:ph type="title"/>
          </p:nvPr>
        </p:nvSpPr>
        <p:spPr/>
        <p:txBody>
          <a:bodyPr/>
          <a:lstStyle/>
          <a:p>
            <a:r>
              <a:rPr lang="zh-TW" altLang="en-US" kern="100" dirty="0" smtClean="0">
                <a:latin typeface="+mj-ea"/>
                <a:cs typeface="Times New Roman" panose="02020603050405020304" pitchFamily="18" charset="0"/>
              </a:rPr>
              <a:t>三</a:t>
            </a:r>
            <a:r>
              <a:rPr lang="en-US" altLang="zh-TW" kern="100" dirty="0" smtClean="0">
                <a:latin typeface="+mj-ea"/>
                <a:cs typeface="Times New Roman" panose="02020603050405020304" pitchFamily="18" charset="0"/>
              </a:rPr>
              <a:t>.</a:t>
            </a:r>
            <a:r>
              <a:rPr lang="en-US" altLang="zh-TW" kern="100" dirty="0">
                <a:cs typeface="Times New Roman" panose="02020603050405020304" pitchFamily="18" charset="0"/>
              </a:rPr>
              <a:t>Webex APP </a:t>
            </a:r>
            <a:r>
              <a:rPr lang="zh-TW" altLang="en-US" kern="100" dirty="0">
                <a:cs typeface="Times New Roman" panose="02020603050405020304" pitchFamily="18" charset="0"/>
              </a:rPr>
              <a:t>簡易操作</a:t>
            </a:r>
            <a:r>
              <a:rPr lang="en-US" altLang="zh-TW" kern="100" dirty="0">
                <a:cs typeface="Times New Roman" panose="02020603050405020304" pitchFamily="18" charset="0"/>
              </a:rPr>
              <a:t>-</a:t>
            </a:r>
            <a:r>
              <a:rPr lang="zh-TW" altLang="en-US" kern="100" dirty="0" smtClean="0">
                <a:solidFill>
                  <a:srgbClr val="FF0000"/>
                </a:solidFill>
                <a:cs typeface="Times New Roman" panose="02020603050405020304" pitchFamily="18" charset="0"/>
              </a:rPr>
              <a:t>登入完成</a:t>
            </a:r>
            <a:endParaRPr lang="zh-TW" altLang="en-US" dirty="0"/>
          </a:p>
        </p:txBody>
      </p:sp>
      <p:pic>
        <p:nvPicPr>
          <p:cNvPr id="6" name="內容版面配置區 5">
            <a:extLst>
              <a:ext uri="{FF2B5EF4-FFF2-40B4-BE49-F238E27FC236}">
                <a16:creationId xmlns:a16="http://schemas.microsoft.com/office/drawing/2014/main" id="{CDBEA0CB-EC75-4BBC-A6CA-B78D5FB38138}"/>
              </a:ext>
            </a:extLst>
          </p:cNvPr>
          <p:cNvPicPr>
            <a:picLocks noGrp="1"/>
          </p:cNvPicPr>
          <p:nvPr>
            <p:ph idx="1"/>
          </p:nvPr>
        </p:nvPicPr>
        <p:blipFill>
          <a:blip r:embed="rId2"/>
          <a:stretch>
            <a:fillRect/>
          </a:stretch>
        </p:blipFill>
        <p:spPr>
          <a:xfrm>
            <a:off x="802299" y="2585332"/>
            <a:ext cx="5419725" cy="3657600"/>
          </a:xfrm>
          <a:prstGeom prst="rect">
            <a:avLst/>
          </a:prstGeom>
        </p:spPr>
      </p:pic>
      <p:sp>
        <p:nvSpPr>
          <p:cNvPr id="8" name="文字方塊 7">
            <a:extLst>
              <a:ext uri="{FF2B5EF4-FFF2-40B4-BE49-F238E27FC236}">
                <a16:creationId xmlns:a16="http://schemas.microsoft.com/office/drawing/2014/main" id="{6460E4BA-7346-483E-952C-30F70B0C1802}"/>
              </a:ext>
            </a:extLst>
          </p:cNvPr>
          <p:cNvSpPr txBox="1"/>
          <p:nvPr/>
        </p:nvSpPr>
        <p:spPr>
          <a:xfrm>
            <a:off x="802299" y="1356728"/>
            <a:ext cx="6141426" cy="400110"/>
          </a:xfrm>
          <a:prstGeom prst="rect">
            <a:avLst/>
          </a:prstGeom>
          <a:noFill/>
        </p:spPr>
        <p:txBody>
          <a:bodyPr wrap="square">
            <a:spAutoFit/>
          </a:bodyPr>
          <a:lstStyle/>
          <a:p>
            <a:pPr lvl="0"/>
            <a:r>
              <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登入完成</a:t>
            </a:r>
          </a:p>
        </p:txBody>
      </p:sp>
      <p:sp>
        <p:nvSpPr>
          <p:cNvPr id="10" name="文字方塊 9">
            <a:extLst>
              <a:ext uri="{FF2B5EF4-FFF2-40B4-BE49-F238E27FC236}">
                <a16:creationId xmlns:a16="http://schemas.microsoft.com/office/drawing/2014/main" id="{28B70F66-E58A-4D11-9C83-0746691B2AF9}"/>
              </a:ext>
            </a:extLst>
          </p:cNvPr>
          <p:cNvSpPr txBox="1"/>
          <p:nvPr/>
        </p:nvSpPr>
        <p:spPr>
          <a:xfrm>
            <a:off x="802299" y="1889373"/>
            <a:ext cx="5781381" cy="400110"/>
          </a:xfrm>
          <a:prstGeom prst="rect">
            <a:avLst/>
          </a:prstGeom>
          <a:noFill/>
        </p:spPr>
        <p:txBody>
          <a:bodyPr wrap="square">
            <a:spAutoFit/>
          </a:bodyPr>
          <a:lstStyle/>
          <a:p>
            <a:r>
              <a:rPr lang="en-US" altLang="zh-TW" sz="2000" kern="100"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PS:</a:t>
            </a:r>
            <a:r>
              <a:rPr lang="zh-TW" altLang="zh-TW" sz="2000" kern="100"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若已安裝 </a:t>
            </a:r>
            <a:r>
              <a:rPr lang="en-US" altLang="zh-TW" sz="2000" kern="100"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Webex meeting APP </a:t>
            </a:r>
            <a:r>
              <a:rPr lang="zh-TW" altLang="zh-TW" sz="2000" kern="100" dirty="0">
                <a:solidFill>
                  <a:srgbClr val="FF0000"/>
                </a:solidFill>
                <a:effectLst/>
                <a:latin typeface="微軟正黑體" panose="020B0604030504040204" pitchFamily="34" charset="-120"/>
                <a:ea typeface="微軟正黑體" panose="020B0604030504040204" pitchFamily="34" charset="-120"/>
                <a:cs typeface="Times New Roman" panose="02020603050405020304" pitchFamily="18" charset="0"/>
              </a:rPr>
              <a:t>請移除該程式</a:t>
            </a:r>
            <a:endPar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12222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15828E-6513-44D8-A295-E44FA0569021}"/>
              </a:ext>
            </a:extLst>
          </p:cNvPr>
          <p:cNvSpPr>
            <a:spLocks noGrp="1"/>
          </p:cNvSpPr>
          <p:nvPr>
            <p:ph type="sldNum" sz="quarter" idx="12"/>
          </p:nvPr>
        </p:nvSpPr>
        <p:spPr/>
        <p:txBody>
          <a:bodyPr/>
          <a:lstStyle/>
          <a:p>
            <a:pPr>
              <a:defRPr/>
            </a:pPr>
            <a:fld id="{916899ED-CB60-4146-B1DA-ACC0038C1DA3}" type="slidenum">
              <a:rPr lang="en-US" altLang="zh-TW" smtClean="0"/>
              <a:pPr>
                <a:defRPr/>
              </a:pPr>
              <a:t>14</a:t>
            </a:fld>
            <a:endParaRPr lang="en-US" altLang="zh-TW" dirty="0"/>
          </a:p>
        </p:txBody>
      </p:sp>
      <p:sp>
        <p:nvSpPr>
          <p:cNvPr id="5" name="標題 4">
            <a:extLst>
              <a:ext uri="{FF2B5EF4-FFF2-40B4-BE49-F238E27FC236}">
                <a16:creationId xmlns:a16="http://schemas.microsoft.com/office/drawing/2014/main" id="{3245C4A3-86FD-43F4-B642-8917C45D29E6}"/>
              </a:ext>
            </a:extLst>
          </p:cNvPr>
          <p:cNvSpPr>
            <a:spLocks noGrp="1"/>
          </p:cNvSpPr>
          <p:nvPr>
            <p:ph type="title"/>
          </p:nvPr>
        </p:nvSpPr>
        <p:spPr/>
        <p:txBody>
          <a:bodyPr/>
          <a:lstStyle/>
          <a:p>
            <a:r>
              <a:rPr lang="zh-TW" altLang="en-US" kern="100" dirty="0">
                <a:latin typeface="+mj-ea"/>
                <a:cs typeface="Times New Roman" panose="02020603050405020304" pitchFamily="18" charset="0"/>
              </a:rPr>
              <a:t>三</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Webex </a:t>
            </a:r>
            <a:r>
              <a:rPr lang="en-US" altLang="zh-TW" kern="100" dirty="0">
                <a:cs typeface="Times New Roman" panose="02020603050405020304" pitchFamily="18" charset="0"/>
              </a:rPr>
              <a:t>APP </a:t>
            </a:r>
            <a:r>
              <a:rPr lang="zh-TW" altLang="en-US" kern="100" dirty="0">
                <a:cs typeface="Times New Roman" panose="02020603050405020304" pitchFamily="18" charset="0"/>
              </a:rPr>
              <a:t>簡</a:t>
            </a:r>
            <a:r>
              <a:rPr lang="zh-TW" altLang="en-US" kern="100" dirty="0">
                <a:latin typeface="+mj-ea"/>
                <a:cs typeface="Times New Roman" panose="02020603050405020304" pitchFamily="18" charset="0"/>
              </a:rPr>
              <a:t>易操作</a:t>
            </a:r>
            <a:r>
              <a:rPr lang="en-US" altLang="zh-TW" kern="100" dirty="0" smtClean="0">
                <a:latin typeface="+mj-ea"/>
                <a:cs typeface="Times New Roman" panose="02020603050405020304" pitchFamily="18" charset="0"/>
              </a:rPr>
              <a:t>-</a:t>
            </a:r>
            <a:r>
              <a:rPr lang="zh-TW" altLang="en-US" kern="100" dirty="0" smtClean="0">
                <a:solidFill>
                  <a:srgbClr val="FF0000"/>
                </a:solidFill>
                <a:latin typeface="+mj-ea"/>
                <a:cs typeface="Times New Roman" panose="02020603050405020304" pitchFamily="18" charset="0"/>
              </a:rPr>
              <a:t>加入會議 </a:t>
            </a:r>
            <a:r>
              <a:rPr lang="en-US" altLang="zh-TW" kern="100" dirty="0" smtClean="0">
                <a:solidFill>
                  <a:srgbClr val="FF0000"/>
                </a:solidFill>
                <a:latin typeface="+mj-ea"/>
                <a:cs typeface="Times New Roman" panose="02020603050405020304" pitchFamily="18" charset="0"/>
              </a:rPr>
              <a:t>-</a:t>
            </a:r>
            <a:r>
              <a:rPr lang="en-US" altLang="zh-TW" kern="100" dirty="0">
                <a:solidFill>
                  <a:srgbClr val="FF0000"/>
                </a:solidFill>
                <a:latin typeface="+mj-ea"/>
                <a:cs typeface="Times New Roman" panose="02020603050405020304" pitchFamily="18" charset="0"/>
              </a:rPr>
              <a:t>1</a:t>
            </a:r>
            <a:endParaRPr lang="zh-TW" altLang="en-US" dirty="0"/>
          </a:p>
        </p:txBody>
      </p:sp>
      <p:sp>
        <p:nvSpPr>
          <p:cNvPr id="9" name="內容版面配置區 8"/>
          <p:cNvSpPr>
            <a:spLocks noGrp="1"/>
          </p:cNvSpPr>
          <p:nvPr>
            <p:ph idx="1"/>
          </p:nvPr>
        </p:nvSpPr>
        <p:spPr>
          <a:xfrm>
            <a:off x="550816" y="1071155"/>
            <a:ext cx="11090367" cy="2259874"/>
          </a:xfrm>
        </p:spPr>
        <p:txBody>
          <a:bodyPr/>
          <a:lstStyle/>
          <a:p>
            <a:pPr>
              <a:spcAft>
                <a:spcPts val="0"/>
              </a:spcAft>
            </a:pPr>
            <a:r>
              <a:rPr lang="zh-TW" altLang="en-US" sz="2000" b="0" kern="100" dirty="0" smtClean="0"/>
              <a:t>方法一</a:t>
            </a:r>
            <a:r>
              <a:rPr lang="en-US" altLang="zh-TW" sz="2000" b="0" kern="100" dirty="0" smtClean="0"/>
              <a:t>. </a:t>
            </a:r>
            <a:r>
              <a:rPr lang="zh-TW" altLang="en-US" sz="2000" b="0" kern="100" dirty="0" smtClean="0"/>
              <a:t>從</a:t>
            </a:r>
            <a:r>
              <a:rPr lang="en-US" altLang="zh-TW" sz="2000" b="0" kern="100" dirty="0" smtClean="0"/>
              <a:t>Outlook</a:t>
            </a:r>
            <a:r>
              <a:rPr lang="zh-TW" altLang="en-US" sz="2000" b="0" kern="100" dirty="0" smtClean="0"/>
              <a:t>下手</a:t>
            </a:r>
            <a:r>
              <a:rPr lang="en-US" altLang="zh-TW" sz="2000" b="0" kern="100" dirty="0" smtClean="0"/>
              <a:t>: </a:t>
            </a:r>
            <a:r>
              <a:rPr lang="zh-TW" altLang="zh-TW" sz="2000" b="0" kern="100" dirty="0" smtClean="0"/>
              <a:t>點選</a:t>
            </a:r>
            <a:r>
              <a:rPr lang="en-US" altLang="zh-TW" sz="2000" b="0" kern="100" dirty="0" smtClean="0"/>
              <a:t>Outlook </a:t>
            </a:r>
            <a:r>
              <a:rPr lang="zh-TW" altLang="en-US" sz="2000" b="0" kern="100" dirty="0" smtClean="0"/>
              <a:t>行事曆的排定會議</a:t>
            </a:r>
            <a:r>
              <a:rPr lang="en-US" altLang="zh-TW" sz="2000" b="0" kern="100" dirty="0" smtClean="0">
                <a:sym typeface="Wingdings" panose="05000000000000000000" pitchFamily="2" charset="2"/>
              </a:rPr>
              <a:t></a:t>
            </a:r>
            <a:r>
              <a:rPr lang="zh-TW" altLang="en-US" sz="2000" b="0" kern="100" dirty="0" smtClean="0">
                <a:sym typeface="Wingdings" panose="05000000000000000000" pitchFamily="2" charset="2"/>
              </a:rPr>
              <a:t>點選</a:t>
            </a:r>
            <a:r>
              <a:rPr lang="en-US" altLang="zh-TW" sz="2000" b="0" kern="100" dirty="0" smtClean="0">
                <a:sym typeface="Wingdings" panose="05000000000000000000" pitchFamily="2" charset="2"/>
              </a:rPr>
              <a:t>[</a:t>
            </a:r>
            <a:r>
              <a:rPr lang="zh-TW" altLang="en-US" sz="2000" b="0" kern="100" dirty="0" smtClean="0">
                <a:sym typeface="Wingdings" panose="05000000000000000000" pitchFamily="2" charset="2"/>
              </a:rPr>
              <a:t>加入會議</a:t>
            </a:r>
            <a:r>
              <a:rPr lang="en-US" altLang="zh-TW" sz="2000" b="0" kern="100" dirty="0" smtClean="0">
                <a:sym typeface="Wingdings" panose="05000000000000000000" pitchFamily="2" charset="2"/>
              </a:rPr>
              <a:t>]</a:t>
            </a:r>
            <a:endParaRPr lang="en-US" altLang="zh-TW" sz="2000" b="0" kern="100" dirty="0" smtClean="0"/>
          </a:p>
          <a:p>
            <a:pPr>
              <a:spcAft>
                <a:spcPts val="0"/>
              </a:spcAft>
            </a:pPr>
            <a:r>
              <a:rPr lang="zh-TW" altLang="en-US" sz="2000" b="0" kern="100" dirty="0"/>
              <a:t>方法</a:t>
            </a:r>
            <a:r>
              <a:rPr lang="zh-TW" altLang="en-US" sz="2000" b="0" kern="100" dirty="0" smtClean="0"/>
              <a:t>二</a:t>
            </a:r>
            <a:r>
              <a:rPr lang="en-US" altLang="zh-TW" sz="2000" b="0" kern="100" dirty="0" smtClean="0"/>
              <a:t>. </a:t>
            </a:r>
            <a:r>
              <a:rPr lang="zh-TW" altLang="en-US" sz="2000" b="0" kern="100" dirty="0" smtClean="0"/>
              <a:t>從</a:t>
            </a:r>
            <a:r>
              <a:rPr lang="en-US" altLang="zh-TW" sz="2000" b="0" kern="100" dirty="0" err="1" smtClean="0"/>
              <a:t>Webex</a:t>
            </a:r>
            <a:r>
              <a:rPr lang="en-US" altLang="zh-TW" sz="2000" b="0" kern="100" dirty="0" smtClean="0"/>
              <a:t> App</a:t>
            </a:r>
            <a:r>
              <a:rPr lang="zh-TW" altLang="en-US" sz="2000" b="0" kern="100" dirty="0" smtClean="0"/>
              <a:t>下手</a:t>
            </a:r>
            <a:r>
              <a:rPr lang="en-US" altLang="zh-TW" sz="2000" b="0" kern="100" dirty="0" smtClean="0"/>
              <a:t>:</a:t>
            </a:r>
          </a:p>
          <a:p>
            <a:pPr>
              <a:spcAft>
                <a:spcPts val="0"/>
              </a:spcAft>
            </a:pPr>
            <a:r>
              <a:rPr lang="en-US" altLang="zh-TW" sz="2000" b="0" kern="100" dirty="0"/>
              <a:t> </a:t>
            </a:r>
            <a:r>
              <a:rPr lang="en-US" altLang="zh-TW" sz="2000" b="0" kern="100" dirty="0" smtClean="0"/>
              <a:t>           </a:t>
            </a:r>
            <a:r>
              <a:rPr lang="zh-TW" altLang="en-US" sz="2000" b="0" kern="100" dirty="0" smtClean="0"/>
              <a:t>  狀況一</a:t>
            </a:r>
            <a:r>
              <a:rPr lang="en-US" altLang="zh-TW" sz="2000" b="0" kern="100" dirty="0" smtClean="0"/>
              <a:t>:</a:t>
            </a:r>
            <a:r>
              <a:rPr lang="zh-TW" altLang="en-US" sz="2000" b="0" kern="100" dirty="0" smtClean="0"/>
              <a:t> 會議已經</a:t>
            </a:r>
            <a:r>
              <a:rPr lang="zh-TW" altLang="en-US" sz="2000" b="0" kern="100" dirty="0" smtClean="0"/>
              <a:t>開啟有</a:t>
            </a:r>
            <a:r>
              <a:rPr lang="zh-TW" altLang="en-US" sz="2000" kern="100" dirty="0" smtClean="0">
                <a:solidFill>
                  <a:srgbClr val="00B050"/>
                </a:solidFill>
              </a:rPr>
              <a:t>綠色</a:t>
            </a:r>
            <a:r>
              <a:rPr lang="zh-TW" altLang="en-US" sz="2000" b="0" kern="100" dirty="0" smtClean="0"/>
              <a:t>讀秒</a:t>
            </a:r>
            <a:r>
              <a:rPr lang="en-US" altLang="zh-TW" sz="2000" b="0" kern="100" dirty="0" smtClean="0"/>
              <a:t>,</a:t>
            </a:r>
            <a:r>
              <a:rPr lang="zh-TW" altLang="en-US" sz="2000" b="0" kern="100" dirty="0"/>
              <a:t>或開會前</a:t>
            </a:r>
            <a:r>
              <a:rPr lang="en-US" altLang="zh-TW" sz="2000" b="0" kern="100" dirty="0"/>
              <a:t>5min</a:t>
            </a:r>
            <a:r>
              <a:rPr lang="zh-TW" altLang="en-US" sz="2000" b="0" kern="100" dirty="0"/>
              <a:t>可以</a:t>
            </a:r>
            <a:r>
              <a:rPr lang="zh-TW" altLang="en-US" sz="2000" b="0" kern="100" dirty="0" smtClean="0"/>
              <a:t>點</a:t>
            </a:r>
            <a:r>
              <a:rPr lang="en-US" altLang="zh-TW" sz="2000" b="0" kern="100" dirty="0" smtClean="0"/>
              <a:t>(</a:t>
            </a:r>
            <a:r>
              <a:rPr lang="zh-TW" altLang="en-US" sz="2000" b="0" kern="100" dirty="0" smtClean="0"/>
              <a:t>開始</a:t>
            </a:r>
            <a:r>
              <a:rPr lang="en-US" altLang="zh-TW" sz="2000" b="0" kern="100" dirty="0" smtClean="0"/>
              <a:t>)</a:t>
            </a:r>
            <a:endParaRPr lang="en-US" altLang="zh-TW" sz="2000" b="0" kern="100" dirty="0" smtClean="0"/>
          </a:p>
          <a:p>
            <a:pPr>
              <a:spcAft>
                <a:spcPts val="0"/>
              </a:spcAft>
            </a:pPr>
            <a:r>
              <a:rPr lang="zh-TW" altLang="en-US" sz="2000" b="0" kern="100" dirty="0" smtClean="0"/>
              <a:t>點</a:t>
            </a:r>
            <a:r>
              <a:rPr lang="zh-TW" altLang="en-US" sz="2000" b="0" kern="100" dirty="0"/>
              <a:t>擊</a:t>
            </a:r>
            <a:r>
              <a:rPr lang="zh-TW" altLang="en-US" sz="2000" b="0" kern="100" dirty="0" smtClean="0"/>
              <a:t>左方</a:t>
            </a:r>
            <a:r>
              <a:rPr lang="zh-TW" altLang="en-US" sz="2000" b="0" kern="100" dirty="0"/>
              <a:t>想</a:t>
            </a:r>
            <a:r>
              <a:rPr lang="zh-TW" altLang="en-US" sz="2000" b="0" kern="100" dirty="0" smtClean="0"/>
              <a:t>參加並已經開啟的會議空間</a:t>
            </a:r>
            <a:r>
              <a:rPr lang="en-US" altLang="zh-TW" sz="2000" b="0" kern="100" dirty="0" smtClean="0">
                <a:sym typeface="Wingdings" panose="05000000000000000000" pitchFamily="2" charset="2"/>
              </a:rPr>
              <a:t></a:t>
            </a:r>
            <a:r>
              <a:rPr lang="zh-TW" altLang="en-US" sz="2000" b="0" kern="100" dirty="0" smtClean="0">
                <a:sym typeface="Wingdings" panose="05000000000000000000" pitchFamily="2" charset="2"/>
              </a:rPr>
              <a:t>點</a:t>
            </a:r>
            <a:r>
              <a:rPr lang="en-US" altLang="zh-TW" sz="2000" b="0" kern="100" dirty="0" smtClean="0">
                <a:sym typeface="Wingdings" panose="05000000000000000000" pitchFamily="2" charset="2"/>
              </a:rPr>
              <a:t>2</a:t>
            </a:r>
            <a:r>
              <a:rPr lang="zh-TW" altLang="en-US" sz="2000" b="0" kern="100" dirty="0" smtClean="0">
                <a:sym typeface="Wingdings" panose="05000000000000000000" pitchFamily="2" charset="2"/>
              </a:rPr>
              <a:t>下滑鼠左鍵</a:t>
            </a:r>
            <a:r>
              <a:rPr lang="en-US" altLang="zh-TW" sz="2000" b="0" kern="100" dirty="0" smtClean="0">
                <a:sym typeface="Wingdings" panose="05000000000000000000" pitchFamily="2" charset="2"/>
              </a:rPr>
              <a:t></a:t>
            </a:r>
            <a:r>
              <a:rPr lang="zh-TW" altLang="en-US" sz="2000" b="0" kern="100" dirty="0" smtClean="0">
                <a:sym typeface="Wingdings" panose="05000000000000000000" pitchFamily="2" charset="2"/>
              </a:rPr>
              <a:t>點擊右上角鏡頭</a:t>
            </a:r>
            <a:r>
              <a:rPr lang="zh-TW" altLang="en-US" sz="2000" b="0" kern="100" dirty="0" smtClean="0">
                <a:sym typeface="Wingdings" panose="05000000000000000000" pitchFamily="2" charset="2"/>
              </a:rPr>
              <a:t>符號</a:t>
            </a:r>
            <a:endParaRPr lang="en-US" altLang="zh-TW" sz="2000" b="0" kern="100" dirty="0" smtClean="0">
              <a:sym typeface="Wingdings" panose="05000000000000000000" pitchFamily="2" charset="2"/>
            </a:endParaRPr>
          </a:p>
          <a:p>
            <a:pPr>
              <a:spcAft>
                <a:spcPts val="0"/>
              </a:spcAft>
            </a:pPr>
            <a:r>
              <a:rPr lang="en-US" altLang="zh-TW" sz="2000" b="0" kern="100" dirty="0" smtClean="0">
                <a:sym typeface="Wingdings" panose="05000000000000000000" pitchFamily="2" charset="2"/>
              </a:rPr>
              <a:t></a:t>
            </a:r>
            <a:r>
              <a:rPr lang="zh-TW" altLang="en-US" sz="2000" b="0" kern="100" dirty="0" smtClean="0">
                <a:sym typeface="Wingdings" panose="05000000000000000000" pitchFamily="2" charset="2"/>
              </a:rPr>
              <a:t> </a:t>
            </a:r>
            <a:r>
              <a:rPr lang="zh-TW" altLang="en-US" sz="2000" b="0" kern="100" dirty="0" smtClean="0">
                <a:sym typeface="Wingdings" panose="05000000000000000000" pitchFamily="2" charset="2"/>
              </a:rPr>
              <a:t>選擇正確會議室名稱</a:t>
            </a:r>
            <a:r>
              <a:rPr lang="en-US" altLang="zh-TW" sz="2000" b="0" kern="100" dirty="0" smtClean="0">
                <a:sym typeface="Wingdings" panose="05000000000000000000" pitchFamily="2" charset="2"/>
              </a:rPr>
              <a:t></a:t>
            </a:r>
            <a:r>
              <a:rPr lang="zh-TW" altLang="en-US" sz="2000" b="0" kern="100" dirty="0" smtClean="0">
                <a:sym typeface="Wingdings" panose="05000000000000000000" pitchFamily="2" charset="2"/>
              </a:rPr>
              <a:t>點擊</a:t>
            </a:r>
            <a:r>
              <a:rPr lang="en-US" altLang="zh-TW" sz="2000" b="0" kern="100" dirty="0" smtClean="0">
                <a:sym typeface="Wingdings" panose="05000000000000000000" pitchFamily="2" charset="2"/>
              </a:rPr>
              <a:t>(</a:t>
            </a:r>
            <a:r>
              <a:rPr lang="zh-TW" altLang="en-US" sz="2000" kern="100" dirty="0" smtClean="0">
                <a:solidFill>
                  <a:srgbClr val="00B050"/>
                </a:solidFill>
                <a:sym typeface="Wingdings" panose="05000000000000000000" pitchFamily="2" charset="2"/>
              </a:rPr>
              <a:t>加入</a:t>
            </a:r>
            <a:r>
              <a:rPr lang="en-US" altLang="zh-TW" sz="2000" b="0" kern="100" dirty="0" smtClean="0">
                <a:sym typeface="Wingdings" panose="05000000000000000000" pitchFamily="2" charset="2"/>
              </a:rPr>
              <a:t>)</a:t>
            </a:r>
            <a:r>
              <a:rPr lang="zh-TW" altLang="en-US" sz="2000" b="0" kern="100" dirty="0" smtClean="0">
                <a:sym typeface="Wingdings" panose="05000000000000000000" pitchFamily="2" charset="2"/>
              </a:rPr>
              <a:t>即可</a:t>
            </a:r>
            <a:r>
              <a:rPr lang="zh-TW" altLang="en-US" sz="2000" b="0" kern="100" dirty="0" smtClean="0"/>
              <a:t>進入會議室</a:t>
            </a:r>
            <a:endParaRPr lang="en-US" altLang="zh-TW" sz="2000" b="0" kern="100" dirty="0" smtClean="0"/>
          </a:p>
          <a:p>
            <a:pPr marL="0" indent="0">
              <a:spcAft>
                <a:spcPts val="0"/>
              </a:spcAft>
              <a:buNone/>
            </a:pPr>
            <a:endParaRPr lang="zh-TW"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en-US" dirty="0"/>
          </a:p>
        </p:txBody>
      </p:sp>
      <p:pic>
        <p:nvPicPr>
          <p:cNvPr id="6" name="圖片 4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35" y="2913017"/>
            <a:ext cx="8692635" cy="504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818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15828E-6513-44D8-A295-E44FA0569021}"/>
              </a:ext>
            </a:extLst>
          </p:cNvPr>
          <p:cNvSpPr>
            <a:spLocks noGrp="1"/>
          </p:cNvSpPr>
          <p:nvPr>
            <p:ph type="sldNum" sz="quarter" idx="12"/>
          </p:nvPr>
        </p:nvSpPr>
        <p:spPr/>
        <p:txBody>
          <a:bodyPr/>
          <a:lstStyle/>
          <a:p>
            <a:pPr>
              <a:defRPr/>
            </a:pPr>
            <a:fld id="{916899ED-CB60-4146-B1DA-ACC0038C1DA3}" type="slidenum">
              <a:rPr lang="en-US" altLang="zh-TW" smtClean="0"/>
              <a:pPr>
                <a:defRPr/>
              </a:pPr>
              <a:t>15</a:t>
            </a:fld>
            <a:endParaRPr lang="en-US" altLang="zh-TW" dirty="0"/>
          </a:p>
        </p:txBody>
      </p:sp>
      <p:sp>
        <p:nvSpPr>
          <p:cNvPr id="5" name="標題 4">
            <a:extLst>
              <a:ext uri="{FF2B5EF4-FFF2-40B4-BE49-F238E27FC236}">
                <a16:creationId xmlns:a16="http://schemas.microsoft.com/office/drawing/2014/main" id="{3245C4A3-86FD-43F4-B642-8917C45D29E6}"/>
              </a:ext>
            </a:extLst>
          </p:cNvPr>
          <p:cNvSpPr>
            <a:spLocks noGrp="1"/>
          </p:cNvSpPr>
          <p:nvPr>
            <p:ph type="title"/>
          </p:nvPr>
        </p:nvSpPr>
        <p:spPr/>
        <p:txBody>
          <a:bodyPr/>
          <a:lstStyle/>
          <a:p>
            <a:r>
              <a:rPr lang="zh-TW" altLang="en-US" kern="100" dirty="0">
                <a:latin typeface="+mj-ea"/>
                <a:cs typeface="Times New Roman" panose="02020603050405020304" pitchFamily="18" charset="0"/>
              </a:rPr>
              <a:t>三</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Webex </a:t>
            </a:r>
            <a:r>
              <a:rPr lang="en-US" altLang="zh-TW" kern="100" dirty="0">
                <a:cs typeface="Times New Roman" panose="02020603050405020304" pitchFamily="18" charset="0"/>
              </a:rPr>
              <a:t>APP </a:t>
            </a:r>
            <a:r>
              <a:rPr lang="zh-TW" altLang="en-US" kern="100" dirty="0">
                <a:cs typeface="Times New Roman" panose="02020603050405020304" pitchFamily="18" charset="0"/>
              </a:rPr>
              <a:t>簡</a:t>
            </a:r>
            <a:r>
              <a:rPr lang="zh-TW" altLang="en-US" kern="100" dirty="0">
                <a:latin typeface="+mj-ea"/>
                <a:cs typeface="Times New Roman" panose="02020603050405020304" pitchFamily="18" charset="0"/>
              </a:rPr>
              <a:t>易操作</a:t>
            </a:r>
            <a:r>
              <a:rPr lang="en-US" altLang="zh-TW" kern="100" dirty="0" smtClean="0">
                <a:latin typeface="+mj-ea"/>
                <a:cs typeface="Times New Roman" panose="02020603050405020304" pitchFamily="18" charset="0"/>
              </a:rPr>
              <a:t>-</a:t>
            </a:r>
            <a:r>
              <a:rPr lang="zh-TW" altLang="en-US" kern="100" dirty="0" smtClean="0">
                <a:solidFill>
                  <a:srgbClr val="FF0000"/>
                </a:solidFill>
                <a:latin typeface="+mj-ea"/>
                <a:cs typeface="Times New Roman" panose="02020603050405020304" pitchFamily="18" charset="0"/>
              </a:rPr>
              <a:t>加入會議 </a:t>
            </a:r>
            <a:r>
              <a:rPr lang="en-US" altLang="zh-TW" kern="100" dirty="0" smtClean="0">
                <a:solidFill>
                  <a:srgbClr val="FF0000"/>
                </a:solidFill>
                <a:latin typeface="+mj-ea"/>
                <a:cs typeface="Times New Roman" panose="02020603050405020304" pitchFamily="18" charset="0"/>
              </a:rPr>
              <a:t>-</a:t>
            </a:r>
            <a:r>
              <a:rPr lang="en-US" altLang="zh-TW" kern="100" dirty="0">
                <a:solidFill>
                  <a:srgbClr val="FF0000"/>
                </a:solidFill>
                <a:latin typeface="+mj-ea"/>
                <a:cs typeface="Times New Roman" panose="02020603050405020304" pitchFamily="18" charset="0"/>
              </a:rPr>
              <a:t>1</a:t>
            </a:r>
            <a:endParaRPr lang="zh-TW" altLang="en-US" dirty="0"/>
          </a:p>
        </p:txBody>
      </p:sp>
      <p:pic>
        <p:nvPicPr>
          <p:cNvPr id="7" name="圖片 25"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85" y="1755626"/>
            <a:ext cx="11933629" cy="3264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79120" y="1210811"/>
            <a:ext cx="6096000" cy="461665"/>
          </a:xfrm>
          <a:prstGeom prst="rect">
            <a:avLst/>
          </a:prstGeom>
        </p:spPr>
        <p:txBody>
          <a:bodyPr>
            <a:spAutoFit/>
          </a:bodyPr>
          <a:lstStyle/>
          <a:p>
            <a:r>
              <a:rPr lang="zh-TW" altLang="en-US" sz="2400" kern="100" dirty="0" smtClean="0">
                <a:latin typeface="微軟正黑體" panose="020B0604030504040204" pitchFamily="34" charset="-120"/>
                <a:ea typeface="微軟正黑體" panose="020B0604030504040204" pitchFamily="34" charset="-120"/>
              </a:rPr>
              <a:t>放大來看</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8284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15828E-6513-44D8-A295-E44FA0569021}"/>
              </a:ext>
            </a:extLst>
          </p:cNvPr>
          <p:cNvSpPr>
            <a:spLocks noGrp="1"/>
          </p:cNvSpPr>
          <p:nvPr>
            <p:ph type="sldNum" sz="quarter" idx="12"/>
          </p:nvPr>
        </p:nvSpPr>
        <p:spPr/>
        <p:txBody>
          <a:bodyPr/>
          <a:lstStyle/>
          <a:p>
            <a:pPr>
              <a:defRPr/>
            </a:pPr>
            <a:fld id="{916899ED-CB60-4146-B1DA-ACC0038C1DA3}" type="slidenum">
              <a:rPr lang="en-US" altLang="zh-TW" smtClean="0"/>
              <a:pPr>
                <a:defRPr/>
              </a:pPr>
              <a:t>16</a:t>
            </a:fld>
            <a:endParaRPr lang="en-US" altLang="zh-TW" dirty="0"/>
          </a:p>
        </p:txBody>
      </p:sp>
      <p:sp>
        <p:nvSpPr>
          <p:cNvPr id="5" name="標題 4">
            <a:extLst>
              <a:ext uri="{FF2B5EF4-FFF2-40B4-BE49-F238E27FC236}">
                <a16:creationId xmlns:a16="http://schemas.microsoft.com/office/drawing/2014/main" id="{3245C4A3-86FD-43F4-B642-8917C45D29E6}"/>
              </a:ext>
            </a:extLst>
          </p:cNvPr>
          <p:cNvSpPr>
            <a:spLocks noGrp="1"/>
          </p:cNvSpPr>
          <p:nvPr>
            <p:ph type="title"/>
          </p:nvPr>
        </p:nvSpPr>
        <p:spPr/>
        <p:txBody>
          <a:bodyPr/>
          <a:lstStyle/>
          <a:p>
            <a:r>
              <a:rPr lang="zh-TW" altLang="en-US" kern="100" dirty="0">
                <a:latin typeface="+mj-ea"/>
                <a:cs typeface="Times New Roman" panose="02020603050405020304" pitchFamily="18" charset="0"/>
              </a:rPr>
              <a:t>三</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Webex </a:t>
            </a:r>
            <a:r>
              <a:rPr lang="en-US" altLang="zh-TW" kern="100" dirty="0">
                <a:cs typeface="Times New Roman" panose="02020603050405020304" pitchFamily="18" charset="0"/>
              </a:rPr>
              <a:t>APP </a:t>
            </a:r>
            <a:r>
              <a:rPr lang="zh-TW" altLang="en-US" kern="100" dirty="0">
                <a:cs typeface="Times New Roman" panose="02020603050405020304" pitchFamily="18" charset="0"/>
              </a:rPr>
              <a:t>簡</a:t>
            </a:r>
            <a:r>
              <a:rPr lang="zh-TW" altLang="en-US" kern="100" dirty="0">
                <a:latin typeface="+mj-ea"/>
                <a:cs typeface="Times New Roman" panose="02020603050405020304" pitchFamily="18" charset="0"/>
              </a:rPr>
              <a:t>易操作</a:t>
            </a:r>
            <a:r>
              <a:rPr lang="en-US" altLang="zh-TW" kern="100" dirty="0" smtClean="0">
                <a:latin typeface="+mj-ea"/>
                <a:cs typeface="Times New Roman" panose="02020603050405020304" pitchFamily="18" charset="0"/>
              </a:rPr>
              <a:t>-</a:t>
            </a:r>
            <a:r>
              <a:rPr lang="zh-TW" altLang="en-US" kern="100" dirty="0" smtClean="0">
                <a:solidFill>
                  <a:srgbClr val="FF0000"/>
                </a:solidFill>
                <a:latin typeface="+mj-ea"/>
                <a:cs typeface="Times New Roman" panose="02020603050405020304" pitchFamily="18" charset="0"/>
              </a:rPr>
              <a:t>加入會議 </a:t>
            </a:r>
            <a:r>
              <a:rPr lang="en-US" altLang="zh-TW" kern="100" dirty="0" smtClean="0">
                <a:solidFill>
                  <a:srgbClr val="FF0000"/>
                </a:solidFill>
                <a:latin typeface="+mj-ea"/>
                <a:cs typeface="Times New Roman" panose="02020603050405020304" pitchFamily="18" charset="0"/>
              </a:rPr>
              <a:t>-</a:t>
            </a:r>
            <a:r>
              <a:rPr lang="en-US" altLang="zh-TW" kern="100" dirty="0">
                <a:solidFill>
                  <a:srgbClr val="FF0000"/>
                </a:solidFill>
                <a:latin typeface="+mj-ea"/>
                <a:cs typeface="Times New Roman" panose="02020603050405020304" pitchFamily="18" charset="0"/>
              </a:rPr>
              <a:t>2</a:t>
            </a:r>
            <a:endParaRPr lang="zh-TW" altLang="en-US" dirty="0"/>
          </a:p>
        </p:txBody>
      </p:sp>
      <p:sp>
        <p:nvSpPr>
          <p:cNvPr id="9" name="內容版面配置區 8"/>
          <p:cNvSpPr>
            <a:spLocks noGrp="1"/>
          </p:cNvSpPr>
          <p:nvPr>
            <p:ph idx="1"/>
          </p:nvPr>
        </p:nvSpPr>
        <p:spPr>
          <a:xfrm>
            <a:off x="561702" y="1175658"/>
            <a:ext cx="11090367" cy="2259874"/>
          </a:xfrm>
        </p:spPr>
        <p:txBody>
          <a:bodyPr/>
          <a:lstStyle/>
          <a:p>
            <a:pPr>
              <a:spcAft>
                <a:spcPts val="0"/>
              </a:spcAft>
            </a:pPr>
            <a:r>
              <a:rPr lang="zh-TW" altLang="en-US" sz="2000" b="0" kern="100" dirty="0" smtClean="0"/>
              <a:t>方法二</a:t>
            </a:r>
            <a:r>
              <a:rPr lang="en-US" altLang="zh-TW" sz="2000" b="0" kern="100" dirty="0" smtClean="0"/>
              <a:t>. </a:t>
            </a:r>
            <a:r>
              <a:rPr lang="zh-TW" altLang="en-US" sz="2000" b="0" kern="100" dirty="0" smtClean="0"/>
              <a:t>從</a:t>
            </a:r>
            <a:r>
              <a:rPr lang="en-US" altLang="zh-TW" sz="2000" b="0" kern="100" dirty="0" err="1" smtClean="0"/>
              <a:t>Webex</a:t>
            </a:r>
            <a:r>
              <a:rPr lang="en-US" altLang="zh-TW" sz="2000" b="0" kern="100" dirty="0" smtClean="0"/>
              <a:t> App</a:t>
            </a:r>
            <a:r>
              <a:rPr lang="zh-TW" altLang="en-US" sz="2000" b="0" kern="100" dirty="0" smtClean="0"/>
              <a:t>下手</a:t>
            </a:r>
            <a:r>
              <a:rPr lang="en-US" altLang="zh-TW" sz="2000" b="0" kern="100" dirty="0" smtClean="0"/>
              <a:t>:</a:t>
            </a:r>
          </a:p>
          <a:p>
            <a:pPr>
              <a:spcAft>
                <a:spcPts val="0"/>
              </a:spcAft>
            </a:pPr>
            <a:r>
              <a:rPr lang="zh-TW" altLang="en-US" sz="2000" b="0" kern="100" dirty="0" smtClean="0"/>
              <a:t>              狀況二</a:t>
            </a:r>
            <a:r>
              <a:rPr lang="en-US" altLang="zh-TW" sz="2000" b="0" kern="100" dirty="0" smtClean="0"/>
              <a:t>:</a:t>
            </a:r>
            <a:r>
              <a:rPr lang="zh-TW" altLang="en-US" sz="2000" b="0" kern="100" dirty="0" smtClean="0"/>
              <a:t> 會議尚未開啟</a:t>
            </a:r>
            <a:r>
              <a:rPr lang="en-US" altLang="zh-TW" sz="2000" b="0" kern="100" dirty="0" smtClean="0">
                <a:sym typeface="Wingdings" panose="05000000000000000000" pitchFamily="2" charset="2"/>
              </a:rPr>
              <a:t></a:t>
            </a:r>
          </a:p>
          <a:p>
            <a:pPr>
              <a:spcAft>
                <a:spcPts val="0"/>
              </a:spcAft>
            </a:pPr>
            <a:r>
              <a:rPr lang="zh-TW" altLang="en-US" sz="2000" b="0" kern="100" dirty="0" smtClean="0"/>
              <a:t>點擊左方想參加會議的會議空間</a:t>
            </a:r>
            <a:r>
              <a:rPr lang="en-US" altLang="zh-TW" sz="2000" b="0" kern="100" dirty="0" smtClean="0">
                <a:sym typeface="Wingdings" panose="05000000000000000000" pitchFamily="2" charset="2"/>
              </a:rPr>
              <a:t></a:t>
            </a:r>
            <a:r>
              <a:rPr lang="zh-TW" altLang="en-US" sz="2000" b="0" kern="100" dirty="0" smtClean="0">
                <a:sym typeface="Wingdings" panose="05000000000000000000" pitchFamily="2" charset="2"/>
              </a:rPr>
              <a:t>點訊息</a:t>
            </a:r>
            <a:r>
              <a:rPr lang="en-US" altLang="zh-TW" sz="2000" b="0" kern="100" dirty="0" smtClean="0">
                <a:sym typeface="Wingdings" panose="05000000000000000000" pitchFamily="2" charset="2"/>
              </a:rPr>
              <a:t></a:t>
            </a:r>
            <a:r>
              <a:rPr lang="zh-TW" altLang="en-US" sz="2000" b="0" kern="100" dirty="0" smtClean="0">
                <a:sym typeface="Wingdings" panose="05000000000000000000" pitchFamily="2" charset="2"/>
              </a:rPr>
              <a:t>最下方的會議通知時間</a:t>
            </a:r>
            <a:r>
              <a:rPr lang="en-US" altLang="zh-TW" sz="2000" b="0" kern="100" dirty="0" smtClean="0">
                <a:sym typeface="Wingdings" panose="05000000000000000000" pitchFamily="2" charset="2"/>
              </a:rPr>
              <a:t>(</a:t>
            </a:r>
            <a:r>
              <a:rPr lang="zh-TW" altLang="en-US" sz="2000" kern="100" dirty="0" smtClean="0">
                <a:solidFill>
                  <a:srgbClr val="00B050"/>
                </a:solidFill>
                <a:sym typeface="Wingdings" panose="05000000000000000000" pitchFamily="2" charset="2"/>
              </a:rPr>
              <a:t>加入</a:t>
            </a:r>
            <a:r>
              <a:rPr lang="en-US" altLang="zh-TW" sz="2000" b="0" kern="100" dirty="0" smtClean="0">
                <a:sym typeface="Wingdings" panose="05000000000000000000" pitchFamily="2" charset="2"/>
              </a:rPr>
              <a:t>)</a:t>
            </a:r>
            <a:r>
              <a:rPr lang="zh-TW" altLang="en-US" sz="2000" b="0" kern="100" dirty="0" smtClean="0"/>
              <a:t>進入會議室</a:t>
            </a:r>
            <a:endParaRPr lang="en-US" altLang="zh-TW" sz="2000" b="0" kern="100" dirty="0" smtClean="0"/>
          </a:p>
          <a:p>
            <a:pPr>
              <a:spcAft>
                <a:spcPts val="0"/>
              </a:spcAft>
            </a:pPr>
            <a:r>
              <a:rPr lang="zh-TW" altLang="en-US" sz="2000" b="0" kern="100" dirty="0" smtClean="0">
                <a:solidFill>
                  <a:srgbClr val="FF0000"/>
                </a:solidFill>
              </a:rPr>
              <a:t>千萬不要</a:t>
            </a:r>
            <a:r>
              <a:rPr lang="zh-TW" altLang="en-US" sz="2000" b="0" kern="100" dirty="0" smtClean="0"/>
              <a:t>點右上角</a:t>
            </a:r>
            <a:r>
              <a:rPr lang="en-US" altLang="zh-TW" sz="2000" b="0" kern="100" dirty="0" smtClean="0"/>
              <a:t>[</a:t>
            </a:r>
            <a:r>
              <a:rPr lang="zh-TW" altLang="en-US" sz="2000" kern="100" dirty="0" smtClean="0">
                <a:solidFill>
                  <a:srgbClr val="00B050"/>
                </a:solidFill>
              </a:rPr>
              <a:t>會議</a:t>
            </a:r>
            <a:r>
              <a:rPr lang="en-US" altLang="zh-TW" sz="2000" kern="100" dirty="0" smtClean="0"/>
              <a:t>]</a:t>
            </a:r>
            <a:r>
              <a:rPr lang="zh-TW" altLang="en-US" sz="2000" b="0" kern="100" dirty="0" smtClean="0"/>
              <a:t>按鈕</a:t>
            </a:r>
            <a:r>
              <a:rPr lang="en-US" altLang="zh-TW" sz="2000" b="0" kern="100" dirty="0" smtClean="0"/>
              <a:t>,</a:t>
            </a:r>
            <a:r>
              <a:rPr lang="zh-TW" altLang="en-US" sz="2000" b="0" kern="100" dirty="0" smtClean="0"/>
              <a:t>因為那是另外開啟一個</a:t>
            </a:r>
            <a:r>
              <a:rPr lang="en-US" altLang="zh-TW" sz="2000" b="0" kern="100" dirty="0" smtClean="0"/>
              <a:t>[</a:t>
            </a:r>
            <a:r>
              <a:rPr lang="zh-TW" altLang="en-US" sz="2000" b="0" kern="100" dirty="0" smtClean="0"/>
              <a:t>即時會議</a:t>
            </a:r>
            <a:r>
              <a:rPr lang="en-US" altLang="zh-TW" sz="2000" b="0" kern="100" dirty="0" smtClean="0"/>
              <a:t>],</a:t>
            </a:r>
            <a:r>
              <a:rPr lang="zh-TW" altLang="en-US" sz="2000" b="0" kern="100" dirty="0" smtClean="0"/>
              <a:t>很容易讓別人誤判或誤連</a:t>
            </a:r>
            <a:endParaRPr lang="en-US" altLang="zh-TW" sz="2000" b="0" kern="100" dirty="0" smtClean="0"/>
          </a:p>
          <a:p>
            <a:pPr lvl="0">
              <a:spcAft>
                <a:spcPts val="0"/>
              </a:spcAft>
            </a:pPr>
            <a:endParaRPr kumimoji="0" lang="zh-TW" altLang="en-US" b="0" dirty="0" smtClean="0">
              <a:latin typeface="Arial" panose="020B0604020202020204" pitchFamily="34" charset="0"/>
            </a:endParaRPr>
          </a:p>
          <a:p>
            <a:pPr>
              <a:spcAft>
                <a:spcPts val="0"/>
              </a:spcAft>
            </a:pPr>
            <a:endParaRPr lang="zh-TW"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en-US" dirty="0"/>
          </a:p>
        </p:txBody>
      </p:sp>
      <p:pic>
        <p:nvPicPr>
          <p:cNvPr id="1026" name="圖片 40"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3" y="2682115"/>
            <a:ext cx="7824653" cy="410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9893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15828E-6513-44D8-A295-E44FA0569021}"/>
              </a:ext>
            </a:extLst>
          </p:cNvPr>
          <p:cNvSpPr>
            <a:spLocks noGrp="1"/>
          </p:cNvSpPr>
          <p:nvPr>
            <p:ph type="sldNum" sz="quarter" idx="12"/>
          </p:nvPr>
        </p:nvSpPr>
        <p:spPr/>
        <p:txBody>
          <a:bodyPr/>
          <a:lstStyle/>
          <a:p>
            <a:pPr>
              <a:defRPr/>
            </a:pPr>
            <a:fld id="{916899ED-CB60-4146-B1DA-ACC0038C1DA3}" type="slidenum">
              <a:rPr lang="en-US" altLang="zh-TW" smtClean="0"/>
              <a:pPr>
                <a:defRPr/>
              </a:pPr>
              <a:t>17</a:t>
            </a:fld>
            <a:endParaRPr lang="en-US" altLang="zh-TW" dirty="0"/>
          </a:p>
        </p:txBody>
      </p:sp>
      <p:sp>
        <p:nvSpPr>
          <p:cNvPr id="5" name="標題 4">
            <a:extLst>
              <a:ext uri="{FF2B5EF4-FFF2-40B4-BE49-F238E27FC236}">
                <a16:creationId xmlns:a16="http://schemas.microsoft.com/office/drawing/2014/main" id="{3245C4A3-86FD-43F4-B642-8917C45D29E6}"/>
              </a:ext>
            </a:extLst>
          </p:cNvPr>
          <p:cNvSpPr>
            <a:spLocks noGrp="1"/>
          </p:cNvSpPr>
          <p:nvPr>
            <p:ph type="title"/>
          </p:nvPr>
        </p:nvSpPr>
        <p:spPr/>
        <p:txBody>
          <a:bodyPr/>
          <a:lstStyle/>
          <a:p>
            <a:r>
              <a:rPr lang="zh-TW" altLang="en-US" kern="100" dirty="0">
                <a:latin typeface="+mj-ea"/>
                <a:cs typeface="Times New Roman" panose="02020603050405020304" pitchFamily="18" charset="0"/>
              </a:rPr>
              <a:t>三</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Webex </a:t>
            </a:r>
            <a:r>
              <a:rPr lang="en-US" altLang="zh-TW" kern="100" dirty="0">
                <a:cs typeface="Times New Roman" panose="02020603050405020304" pitchFamily="18" charset="0"/>
              </a:rPr>
              <a:t>APP </a:t>
            </a:r>
            <a:r>
              <a:rPr lang="zh-TW" altLang="en-US" kern="100" dirty="0">
                <a:cs typeface="Times New Roman" panose="02020603050405020304" pitchFamily="18" charset="0"/>
              </a:rPr>
              <a:t>簡</a:t>
            </a:r>
            <a:r>
              <a:rPr lang="zh-TW" altLang="en-US" kern="100" dirty="0">
                <a:latin typeface="+mj-ea"/>
                <a:cs typeface="Times New Roman" panose="02020603050405020304" pitchFamily="18" charset="0"/>
              </a:rPr>
              <a:t>易操作</a:t>
            </a:r>
            <a:r>
              <a:rPr lang="en-US" altLang="zh-TW" kern="100" dirty="0" smtClean="0">
                <a:latin typeface="+mj-ea"/>
                <a:cs typeface="Times New Roman" panose="02020603050405020304" pitchFamily="18" charset="0"/>
              </a:rPr>
              <a:t>-</a:t>
            </a:r>
            <a:r>
              <a:rPr lang="zh-TW" altLang="en-US" kern="100" dirty="0" smtClean="0">
                <a:solidFill>
                  <a:srgbClr val="FF0000"/>
                </a:solidFill>
                <a:latin typeface="+mj-ea"/>
                <a:cs typeface="Times New Roman" panose="02020603050405020304" pitchFamily="18" charset="0"/>
              </a:rPr>
              <a:t>加入會議 </a:t>
            </a:r>
            <a:r>
              <a:rPr lang="en-US" altLang="zh-TW" kern="100" dirty="0" smtClean="0">
                <a:solidFill>
                  <a:srgbClr val="FF0000"/>
                </a:solidFill>
                <a:latin typeface="+mj-ea"/>
                <a:cs typeface="Times New Roman" panose="02020603050405020304" pitchFamily="18" charset="0"/>
              </a:rPr>
              <a:t>-3</a:t>
            </a:r>
            <a:endParaRPr lang="zh-TW" altLang="en-US" dirty="0"/>
          </a:p>
        </p:txBody>
      </p:sp>
      <p:sp>
        <p:nvSpPr>
          <p:cNvPr id="9" name="內容版面配置區 8"/>
          <p:cNvSpPr>
            <a:spLocks noGrp="1"/>
          </p:cNvSpPr>
          <p:nvPr>
            <p:ph idx="1"/>
          </p:nvPr>
        </p:nvSpPr>
        <p:spPr>
          <a:xfrm>
            <a:off x="561702" y="1175658"/>
            <a:ext cx="11090367" cy="2259874"/>
          </a:xfrm>
        </p:spPr>
        <p:txBody>
          <a:bodyPr/>
          <a:lstStyle/>
          <a:p>
            <a:pPr>
              <a:spcAft>
                <a:spcPts val="0"/>
              </a:spcAft>
            </a:pPr>
            <a:r>
              <a:rPr lang="zh-TW" altLang="en-US" sz="2000" b="0" kern="100" dirty="0" smtClean="0">
                <a:cs typeface="Times New Roman" panose="02020603050405020304" pitchFamily="18" charset="0"/>
              </a:rPr>
              <a:t>可以</a:t>
            </a:r>
            <a:r>
              <a:rPr lang="zh-TW" altLang="en-US" sz="2000" b="0" kern="100" dirty="0">
                <a:cs typeface="Times New Roman" panose="02020603050405020304" pitchFamily="18" charset="0"/>
              </a:rPr>
              <a:t>點齒輪</a:t>
            </a:r>
            <a:r>
              <a:rPr lang="en-US" altLang="zh-TW" sz="2000" b="0" kern="100" dirty="0">
                <a:cs typeface="Times New Roman" panose="02020603050405020304" pitchFamily="18" charset="0"/>
              </a:rPr>
              <a:t>(</a:t>
            </a:r>
            <a:r>
              <a:rPr lang="zh-TW" altLang="en-US" sz="2000" b="0" kern="100" dirty="0">
                <a:cs typeface="Times New Roman" panose="02020603050405020304" pitchFamily="18" charset="0"/>
              </a:rPr>
              <a:t>設定</a:t>
            </a:r>
            <a:r>
              <a:rPr lang="en-US" altLang="zh-TW" sz="2000" b="0" kern="100" dirty="0">
                <a:cs typeface="Times New Roman" panose="02020603050405020304" pitchFamily="18" charset="0"/>
              </a:rPr>
              <a:t>),</a:t>
            </a:r>
            <a:r>
              <a:rPr lang="zh-TW" altLang="en-US" sz="2000" b="0" kern="100" dirty="0">
                <a:cs typeface="Times New Roman" panose="02020603050405020304" pitchFamily="18" charset="0"/>
              </a:rPr>
              <a:t>改變麥克風收音的音量、背景虛化</a:t>
            </a:r>
            <a:r>
              <a:rPr lang="en-US" altLang="zh-TW" sz="2000" b="0" kern="100" dirty="0">
                <a:cs typeface="Times New Roman" panose="02020603050405020304" pitchFamily="18" charset="0"/>
              </a:rPr>
              <a:t>…</a:t>
            </a:r>
            <a:endParaRPr lang="zh-TW" altLang="zh-TW" sz="2000" b="0" kern="100" dirty="0">
              <a:cs typeface="Times New Roman" panose="02020603050405020304" pitchFamily="18" charset="0"/>
            </a:endParaRPr>
          </a:p>
          <a:p>
            <a:pPr lvl="0">
              <a:spcAft>
                <a:spcPts val="0"/>
              </a:spcAft>
            </a:pPr>
            <a:endParaRPr kumimoji="0" lang="zh-TW" altLang="en-US" b="0" dirty="0">
              <a:latin typeface="Arial" panose="020B0604020202020204" pitchFamily="34" charset="0"/>
            </a:endParaRPr>
          </a:p>
          <a:p>
            <a:pPr>
              <a:spcAft>
                <a:spcPts val="0"/>
              </a:spcAft>
            </a:pPr>
            <a:endParaRPr lang="zh-TW"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en-US" dirty="0"/>
          </a:p>
        </p:txBody>
      </p:sp>
      <p:pic>
        <p:nvPicPr>
          <p:cNvPr id="6" name="圖片 5"/>
          <p:cNvPicPr>
            <a:picLocks noChangeAspect="1"/>
          </p:cNvPicPr>
          <p:nvPr/>
        </p:nvPicPr>
        <p:blipFill>
          <a:blip r:embed="rId2"/>
          <a:stretch>
            <a:fillRect/>
          </a:stretch>
        </p:blipFill>
        <p:spPr>
          <a:xfrm>
            <a:off x="1666699" y="2239787"/>
            <a:ext cx="4219575" cy="1419225"/>
          </a:xfrm>
          <a:prstGeom prst="rect">
            <a:avLst/>
          </a:prstGeom>
        </p:spPr>
      </p:pic>
    </p:spTree>
    <p:extLst>
      <p:ext uri="{BB962C8B-B14F-4D97-AF65-F5344CB8AC3E}">
        <p14:creationId xmlns:p14="http://schemas.microsoft.com/office/powerpoint/2010/main" val="427345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15828E-6513-44D8-A295-E44FA0569021}"/>
              </a:ext>
            </a:extLst>
          </p:cNvPr>
          <p:cNvSpPr>
            <a:spLocks noGrp="1"/>
          </p:cNvSpPr>
          <p:nvPr>
            <p:ph type="sldNum" sz="quarter" idx="12"/>
          </p:nvPr>
        </p:nvSpPr>
        <p:spPr/>
        <p:txBody>
          <a:bodyPr/>
          <a:lstStyle/>
          <a:p>
            <a:pPr>
              <a:defRPr/>
            </a:pPr>
            <a:fld id="{916899ED-CB60-4146-B1DA-ACC0038C1DA3}" type="slidenum">
              <a:rPr lang="en-US" altLang="zh-TW" smtClean="0"/>
              <a:pPr>
                <a:defRPr/>
              </a:pPr>
              <a:t>18</a:t>
            </a:fld>
            <a:endParaRPr lang="en-US" altLang="zh-TW" dirty="0"/>
          </a:p>
        </p:txBody>
      </p:sp>
      <p:sp>
        <p:nvSpPr>
          <p:cNvPr id="5" name="標題 4">
            <a:extLst>
              <a:ext uri="{FF2B5EF4-FFF2-40B4-BE49-F238E27FC236}">
                <a16:creationId xmlns:a16="http://schemas.microsoft.com/office/drawing/2014/main" id="{3245C4A3-86FD-43F4-B642-8917C45D29E6}"/>
              </a:ext>
            </a:extLst>
          </p:cNvPr>
          <p:cNvSpPr>
            <a:spLocks noGrp="1"/>
          </p:cNvSpPr>
          <p:nvPr>
            <p:ph type="title"/>
          </p:nvPr>
        </p:nvSpPr>
        <p:spPr/>
        <p:txBody>
          <a:bodyPr/>
          <a:lstStyle/>
          <a:p>
            <a:r>
              <a:rPr lang="zh-TW" altLang="en-US" kern="100" dirty="0">
                <a:latin typeface="+mj-ea"/>
                <a:cs typeface="Times New Roman" panose="02020603050405020304" pitchFamily="18" charset="0"/>
              </a:rPr>
              <a:t>三</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Webex </a:t>
            </a:r>
            <a:r>
              <a:rPr lang="en-US" altLang="zh-TW" kern="100" dirty="0">
                <a:cs typeface="Times New Roman" panose="02020603050405020304" pitchFamily="18" charset="0"/>
              </a:rPr>
              <a:t>APP </a:t>
            </a:r>
            <a:r>
              <a:rPr lang="zh-TW" altLang="en-US" kern="100" dirty="0">
                <a:cs typeface="Times New Roman" panose="02020603050405020304" pitchFamily="18" charset="0"/>
              </a:rPr>
              <a:t>簡</a:t>
            </a:r>
            <a:r>
              <a:rPr lang="zh-TW" altLang="en-US" kern="100" dirty="0">
                <a:latin typeface="+mj-ea"/>
                <a:cs typeface="Times New Roman" panose="02020603050405020304" pitchFamily="18" charset="0"/>
              </a:rPr>
              <a:t>易操作</a:t>
            </a:r>
            <a:r>
              <a:rPr lang="en-US" altLang="zh-TW" kern="100" dirty="0" smtClean="0">
                <a:latin typeface="+mj-ea"/>
                <a:cs typeface="Times New Roman" panose="02020603050405020304" pitchFamily="18" charset="0"/>
              </a:rPr>
              <a:t>-</a:t>
            </a:r>
            <a:r>
              <a:rPr lang="zh-TW" altLang="en-US" kern="100" dirty="0" smtClean="0">
                <a:solidFill>
                  <a:srgbClr val="FF0000"/>
                </a:solidFill>
                <a:latin typeface="+mj-ea"/>
                <a:cs typeface="Times New Roman" panose="02020603050405020304" pitchFamily="18" charset="0"/>
              </a:rPr>
              <a:t>版面</a:t>
            </a:r>
            <a:endParaRPr lang="zh-TW" altLang="en-US" dirty="0"/>
          </a:p>
        </p:txBody>
      </p:sp>
      <p:sp>
        <p:nvSpPr>
          <p:cNvPr id="9" name="內容版面配置區 8"/>
          <p:cNvSpPr>
            <a:spLocks noGrp="1"/>
          </p:cNvSpPr>
          <p:nvPr>
            <p:ph idx="1"/>
          </p:nvPr>
        </p:nvSpPr>
        <p:spPr>
          <a:xfrm>
            <a:off x="561702" y="1175658"/>
            <a:ext cx="9797143" cy="2259874"/>
          </a:xfrm>
        </p:spPr>
        <p:txBody>
          <a:bodyPr/>
          <a:lstStyle/>
          <a:p>
            <a:pPr>
              <a:spcAft>
                <a:spcPts val="0"/>
              </a:spcAft>
            </a:pPr>
            <a:r>
              <a:rPr lang="zh-TW" altLang="zh-TW" sz="2000" b="0" kern="100" dirty="0" smtClean="0"/>
              <a:t>點選</a:t>
            </a:r>
            <a:r>
              <a:rPr lang="zh-TW" altLang="en-US" sz="2000" b="0" kern="100" dirty="0" smtClean="0"/>
              <a:t>會議右上角</a:t>
            </a:r>
            <a:r>
              <a:rPr lang="en-US" altLang="zh-TW" sz="2000" b="0" kern="100" dirty="0" smtClean="0"/>
              <a:t>[</a:t>
            </a:r>
            <a:r>
              <a:rPr lang="zh-TW" altLang="zh-TW" sz="2000" kern="100" dirty="0" smtClean="0">
                <a:solidFill>
                  <a:srgbClr val="FF0000"/>
                </a:solidFill>
              </a:rPr>
              <a:t>版面</a:t>
            </a:r>
            <a:r>
              <a:rPr lang="en-US" altLang="zh-TW" sz="2000" kern="100" dirty="0" smtClean="0"/>
              <a:t>]</a:t>
            </a:r>
            <a:r>
              <a:rPr lang="zh-TW" altLang="en-US" sz="2000" b="0" kern="100" dirty="0" smtClean="0"/>
              <a:t>按鈕</a:t>
            </a:r>
            <a:r>
              <a:rPr lang="en-US" altLang="zh-TW" sz="2000" b="0" kern="100" dirty="0" smtClean="0"/>
              <a:t>, </a:t>
            </a:r>
            <a:r>
              <a:rPr lang="zh-TW" altLang="zh-TW" sz="2000" b="0" kern="100" dirty="0"/>
              <a:t>根據電腦螢幕</a:t>
            </a:r>
            <a:r>
              <a:rPr lang="zh-TW" altLang="zh-TW" sz="2000" b="0" kern="100" dirty="0" smtClean="0"/>
              <a:t>選擇“</a:t>
            </a:r>
            <a:r>
              <a:rPr lang="zh-TW" altLang="en-US" sz="2000" b="0" kern="100" dirty="0" smtClean="0"/>
              <a:t>網格</a:t>
            </a:r>
            <a:r>
              <a:rPr lang="en-US" altLang="zh-TW" sz="2000" b="0" kern="100" dirty="0" smtClean="0"/>
              <a:t>”</a:t>
            </a:r>
            <a:r>
              <a:rPr lang="zh-TW" altLang="en-US" sz="2000" b="0" kern="100" dirty="0" smtClean="0"/>
              <a:t>、</a:t>
            </a:r>
            <a:r>
              <a:rPr lang="zh-TW" altLang="zh-TW" sz="2000" b="0" kern="100" dirty="0" smtClean="0"/>
              <a:t>“</a:t>
            </a:r>
            <a:r>
              <a:rPr lang="zh-TW" altLang="zh-TW" sz="2000" b="0" kern="100" dirty="0"/>
              <a:t>堆疊”或是“並排”</a:t>
            </a:r>
            <a:r>
              <a:rPr lang="zh-TW" altLang="zh-TW" sz="2000" b="0" kern="100" dirty="0" smtClean="0"/>
              <a:t>。</a:t>
            </a:r>
            <a:r>
              <a:rPr lang="zh-TW" altLang="en-US" sz="2000" b="0" kern="100" dirty="0" smtClean="0"/>
              <a:t>也</a:t>
            </a:r>
            <a:r>
              <a:rPr lang="zh-TW" altLang="zh-TW" sz="2000" b="0" kern="100" dirty="0" smtClean="0"/>
              <a:t>可</a:t>
            </a:r>
            <a:r>
              <a:rPr lang="zh-TW" altLang="zh-TW" sz="2000" b="0" kern="100" dirty="0"/>
              <a:t>依自身需求選擇使用“全螢幕檢視”。</a:t>
            </a:r>
          </a:p>
          <a:p>
            <a:pPr lvl="0">
              <a:spcAft>
                <a:spcPts val="0"/>
              </a:spcAft>
            </a:pPr>
            <a:r>
              <a:rPr lang="en-US" altLang="zh-TW" sz="2000" kern="100" dirty="0"/>
              <a:t> </a:t>
            </a:r>
            <a:r>
              <a:rPr kumimoji="0" lang="zh-TW" altLang="en-US" sz="2000" b="0" dirty="0">
                <a:cs typeface="Times New Roman" panose="02020603050405020304" pitchFamily="18" charset="0"/>
              </a:rPr>
              <a:t>如欲關閉全螢幕</a:t>
            </a:r>
            <a:r>
              <a:rPr kumimoji="0" lang="en-US" altLang="zh-TW" sz="2000" b="0" dirty="0">
                <a:cs typeface="Times New Roman" panose="02020603050405020304" pitchFamily="18" charset="0"/>
              </a:rPr>
              <a:t>, </a:t>
            </a:r>
            <a:r>
              <a:rPr kumimoji="0" lang="zh-TW" altLang="en-US" sz="2000" b="0" dirty="0">
                <a:cs typeface="Times New Roman" panose="02020603050405020304" pitchFamily="18" charset="0"/>
              </a:rPr>
              <a:t>再次點選版面即可關閉</a:t>
            </a:r>
            <a:r>
              <a:rPr kumimoji="0" lang="zh-TW" altLang="en-US" sz="2000" b="0" dirty="0">
                <a:solidFill>
                  <a:srgbClr val="FF0000"/>
                </a:solidFill>
                <a:cs typeface="Times New Roman" panose="02020603050405020304" pitchFamily="18" charset="0"/>
              </a:rPr>
              <a:t>全螢幕檢視</a:t>
            </a:r>
            <a:r>
              <a:rPr kumimoji="0" lang="zh-TW" altLang="en-US" sz="2000" b="0" dirty="0"/>
              <a:t> </a:t>
            </a:r>
            <a:endParaRPr kumimoji="0" lang="en-US" altLang="zh-TW" sz="2000" b="0" dirty="0" smtClean="0"/>
          </a:p>
          <a:p>
            <a:pPr>
              <a:spcAft>
                <a:spcPts val="0"/>
              </a:spcAft>
            </a:pPr>
            <a:r>
              <a:rPr lang="en-US" altLang="zh-TW" sz="2000" b="0" kern="100" dirty="0" smtClean="0">
                <a:solidFill>
                  <a:srgbClr val="FF0000"/>
                </a:solidFill>
                <a:cs typeface="Times New Roman" panose="02020603050405020304" pitchFamily="18" charset="0"/>
              </a:rPr>
              <a:t>p.s. </a:t>
            </a:r>
            <a:r>
              <a:rPr lang="zh-TW" altLang="zh-TW" sz="2000" b="0" kern="100" dirty="0" smtClean="0">
                <a:solidFill>
                  <a:srgbClr val="FF0000"/>
                </a:solidFill>
                <a:cs typeface="Times New Roman" panose="02020603050405020304" pitchFamily="18" charset="0"/>
              </a:rPr>
              <a:t>若</a:t>
            </a:r>
            <a:r>
              <a:rPr lang="zh-TW" altLang="zh-TW" sz="2000" b="0" kern="100" dirty="0">
                <a:solidFill>
                  <a:srgbClr val="FF0000"/>
                </a:solidFill>
                <a:cs typeface="Times New Roman" panose="02020603050405020304" pitchFamily="18" charset="0"/>
              </a:rPr>
              <a:t>已安裝 </a:t>
            </a:r>
            <a:r>
              <a:rPr lang="en-US" altLang="zh-TW" sz="2000" b="0" kern="100" dirty="0">
                <a:solidFill>
                  <a:srgbClr val="FF0000"/>
                </a:solidFill>
                <a:cs typeface="Times New Roman" panose="02020603050405020304" pitchFamily="18" charset="0"/>
              </a:rPr>
              <a:t>Webex meeting APP </a:t>
            </a:r>
            <a:r>
              <a:rPr lang="zh-TW" altLang="zh-TW" sz="2000" b="0" kern="100" dirty="0" smtClean="0">
                <a:solidFill>
                  <a:srgbClr val="FF0000"/>
                </a:solidFill>
                <a:cs typeface="Times New Roman" panose="02020603050405020304" pitchFamily="18" charset="0"/>
              </a:rPr>
              <a:t>請</a:t>
            </a:r>
            <a:r>
              <a:rPr lang="zh-TW" altLang="zh-TW" sz="2000" b="0" kern="100" dirty="0">
                <a:solidFill>
                  <a:srgbClr val="FF0000"/>
                </a:solidFill>
                <a:cs typeface="Times New Roman" panose="02020603050405020304" pitchFamily="18" charset="0"/>
              </a:rPr>
              <a:t>移除</a:t>
            </a:r>
            <a:r>
              <a:rPr lang="zh-TW" altLang="zh-TW" sz="2000" b="0" kern="100" dirty="0" smtClean="0">
                <a:solidFill>
                  <a:srgbClr val="FF0000"/>
                </a:solidFill>
                <a:cs typeface="Times New Roman" panose="02020603050405020304" pitchFamily="18" charset="0"/>
              </a:rPr>
              <a:t>該</a:t>
            </a:r>
            <a:r>
              <a:rPr lang="zh-TW" altLang="en-US" sz="2000" b="0" kern="100" dirty="0">
                <a:solidFill>
                  <a:srgbClr val="FF0000"/>
                </a:solidFill>
                <a:cs typeface="Times New Roman" panose="02020603050405020304" pitchFamily="18" charset="0"/>
              </a:rPr>
              <a:t>舊版</a:t>
            </a:r>
            <a:r>
              <a:rPr lang="zh-TW" altLang="en-US" sz="2000" b="0" kern="100" dirty="0" smtClean="0">
                <a:solidFill>
                  <a:srgbClr val="FF0000"/>
                </a:solidFill>
                <a:cs typeface="Times New Roman" panose="02020603050405020304" pitchFamily="18" charset="0"/>
              </a:rPr>
              <a:t>程式</a:t>
            </a:r>
            <a:endParaRPr lang="zh-TW" altLang="zh-TW" sz="2000" b="0" kern="100" dirty="0">
              <a:cs typeface="Times New Roman" panose="02020603050405020304" pitchFamily="18" charset="0"/>
            </a:endParaRPr>
          </a:p>
          <a:p>
            <a:pPr lvl="0">
              <a:spcAft>
                <a:spcPts val="0"/>
              </a:spcAft>
            </a:pPr>
            <a:endParaRPr kumimoji="0" lang="zh-TW" altLang="en-US" b="0" dirty="0">
              <a:latin typeface="Arial" panose="020B0604020202020204" pitchFamily="34" charset="0"/>
            </a:endParaRPr>
          </a:p>
          <a:p>
            <a:pPr>
              <a:spcAft>
                <a:spcPts val="0"/>
              </a:spcAft>
            </a:pPr>
            <a:endParaRPr lang="zh-TW"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en-US" dirty="0"/>
          </a:p>
        </p:txBody>
      </p:sp>
      <p:pic>
        <p:nvPicPr>
          <p:cNvPr id="13" name="圖片 12"/>
          <p:cNvPicPr>
            <a:picLocks noChangeAspect="1"/>
          </p:cNvPicPr>
          <p:nvPr/>
        </p:nvPicPr>
        <p:blipFill>
          <a:blip r:embed="rId2"/>
          <a:stretch>
            <a:fillRect/>
          </a:stretch>
        </p:blipFill>
        <p:spPr>
          <a:xfrm>
            <a:off x="8000639" y="3043645"/>
            <a:ext cx="3678011" cy="2905411"/>
          </a:xfrm>
          <a:prstGeom prst="rect">
            <a:avLst/>
          </a:prstGeom>
        </p:spPr>
      </p:pic>
      <p:pic>
        <p:nvPicPr>
          <p:cNvPr id="14" name="圖片 13"/>
          <p:cNvPicPr>
            <a:picLocks noChangeAspect="1"/>
          </p:cNvPicPr>
          <p:nvPr/>
        </p:nvPicPr>
        <p:blipFill>
          <a:blip r:embed="rId3"/>
          <a:stretch>
            <a:fillRect/>
          </a:stretch>
        </p:blipFill>
        <p:spPr>
          <a:xfrm>
            <a:off x="561703" y="3043645"/>
            <a:ext cx="7230197" cy="3030583"/>
          </a:xfrm>
          <a:prstGeom prst="rect">
            <a:avLst/>
          </a:prstGeom>
        </p:spPr>
      </p:pic>
    </p:spTree>
    <p:extLst>
      <p:ext uri="{BB962C8B-B14F-4D97-AF65-F5344CB8AC3E}">
        <p14:creationId xmlns:p14="http://schemas.microsoft.com/office/powerpoint/2010/main" val="371960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15828E-6513-44D8-A295-E44FA0569021}"/>
              </a:ext>
            </a:extLst>
          </p:cNvPr>
          <p:cNvSpPr>
            <a:spLocks noGrp="1"/>
          </p:cNvSpPr>
          <p:nvPr>
            <p:ph type="sldNum" sz="quarter" idx="12"/>
          </p:nvPr>
        </p:nvSpPr>
        <p:spPr/>
        <p:txBody>
          <a:bodyPr/>
          <a:lstStyle/>
          <a:p>
            <a:pPr>
              <a:defRPr/>
            </a:pPr>
            <a:fld id="{916899ED-CB60-4146-B1DA-ACC0038C1DA3}" type="slidenum">
              <a:rPr lang="en-US" altLang="zh-TW" smtClean="0"/>
              <a:pPr>
                <a:defRPr/>
              </a:pPr>
              <a:t>19</a:t>
            </a:fld>
            <a:endParaRPr lang="en-US" altLang="zh-TW" dirty="0"/>
          </a:p>
        </p:txBody>
      </p:sp>
      <p:sp>
        <p:nvSpPr>
          <p:cNvPr id="5" name="標題 4">
            <a:extLst>
              <a:ext uri="{FF2B5EF4-FFF2-40B4-BE49-F238E27FC236}">
                <a16:creationId xmlns:a16="http://schemas.microsoft.com/office/drawing/2014/main" id="{3245C4A3-86FD-43F4-B642-8917C45D29E6}"/>
              </a:ext>
            </a:extLst>
          </p:cNvPr>
          <p:cNvSpPr>
            <a:spLocks noGrp="1"/>
          </p:cNvSpPr>
          <p:nvPr>
            <p:ph type="title"/>
          </p:nvPr>
        </p:nvSpPr>
        <p:spPr/>
        <p:txBody>
          <a:bodyPr/>
          <a:lstStyle/>
          <a:p>
            <a:r>
              <a:rPr lang="zh-TW" altLang="en-US" kern="100" dirty="0">
                <a:latin typeface="+mj-ea"/>
                <a:cs typeface="Times New Roman" panose="02020603050405020304" pitchFamily="18" charset="0"/>
              </a:rPr>
              <a:t>三</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Webex </a:t>
            </a:r>
            <a:r>
              <a:rPr lang="en-US" altLang="zh-TW" kern="100" dirty="0">
                <a:cs typeface="Times New Roman" panose="02020603050405020304" pitchFamily="18" charset="0"/>
              </a:rPr>
              <a:t>APP </a:t>
            </a:r>
            <a:r>
              <a:rPr lang="zh-TW" altLang="en-US" kern="100" dirty="0">
                <a:cs typeface="Times New Roman" panose="02020603050405020304" pitchFamily="18" charset="0"/>
              </a:rPr>
              <a:t>簡</a:t>
            </a:r>
            <a:r>
              <a:rPr lang="zh-TW" altLang="en-US" kern="100" dirty="0">
                <a:latin typeface="+mj-ea"/>
                <a:cs typeface="Times New Roman" panose="02020603050405020304" pitchFamily="18" charset="0"/>
              </a:rPr>
              <a:t>易操作</a:t>
            </a:r>
            <a:r>
              <a:rPr lang="en-US" altLang="zh-TW" kern="100" dirty="0" smtClean="0">
                <a:latin typeface="+mj-ea"/>
                <a:cs typeface="Times New Roman" panose="02020603050405020304" pitchFamily="18" charset="0"/>
              </a:rPr>
              <a:t>-</a:t>
            </a:r>
            <a:r>
              <a:rPr lang="zh-TW" altLang="en-US" kern="100" dirty="0" smtClean="0">
                <a:solidFill>
                  <a:srgbClr val="FF0000"/>
                </a:solidFill>
                <a:latin typeface="+mj-ea"/>
                <a:cs typeface="Times New Roman" panose="02020603050405020304" pitchFamily="18" charset="0"/>
              </a:rPr>
              <a:t>版面</a:t>
            </a:r>
            <a:r>
              <a:rPr lang="en-US" altLang="zh-TW" kern="100" dirty="0" smtClean="0">
                <a:solidFill>
                  <a:srgbClr val="FF0000"/>
                </a:solidFill>
                <a:latin typeface="+mj-ea"/>
                <a:cs typeface="Times New Roman" panose="02020603050405020304" pitchFamily="18" charset="0"/>
                <a:sym typeface="Wingdings" panose="05000000000000000000" pitchFamily="2" charset="2"/>
              </a:rPr>
              <a:t></a:t>
            </a:r>
            <a:r>
              <a:rPr lang="zh-TW" altLang="en-US" kern="100" dirty="0" smtClean="0">
                <a:solidFill>
                  <a:srgbClr val="FF0000"/>
                </a:solidFill>
                <a:latin typeface="+mj-ea"/>
                <a:cs typeface="Times New Roman" panose="02020603050405020304" pitchFamily="18" charset="0"/>
              </a:rPr>
              <a:t>網格</a:t>
            </a:r>
            <a:endParaRPr lang="zh-TW" altLang="en-US" dirty="0"/>
          </a:p>
        </p:txBody>
      </p:sp>
      <p:sp>
        <p:nvSpPr>
          <p:cNvPr id="9" name="內容版面配置區 8"/>
          <p:cNvSpPr>
            <a:spLocks noGrp="1"/>
          </p:cNvSpPr>
          <p:nvPr>
            <p:ph idx="1"/>
          </p:nvPr>
        </p:nvSpPr>
        <p:spPr>
          <a:xfrm>
            <a:off x="561703" y="1175658"/>
            <a:ext cx="8595360" cy="2259874"/>
          </a:xfrm>
        </p:spPr>
        <p:txBody>
          <a:bodyPr/>
          <a:lstStyle/>
          <a:p>
            <a:pPr>
              <a:spcAft>
                <a:spcPts val="0"/>
              </a:spcAft>
            </a:pPr>
            <a:r>
              <a:rPr lang="zh-TW" altLang="en-US" sz="2000" b="0" kern="100" dirty="0" smtClean="0"/>
              <a:t>以下是點選</a:t>
            </a:r>
            <a:r>
              <a:rPr lang="en-US" altLang="zh-TW" sz="2000" b="0" kern="100" dirty="0" smtClean="0"/>
              <a:t>-</a:t>
            </a:r>
            <a:r>
              <a:rPr lang="zh-TW" altLang="en-US" sz="2000" b="0" kern="100" dirty="0" smtClean="0"/>
              <a:t>網格後</a:t>
            </a:r>
            <a:r>
              <a:rPr lang="en-US" altLang="zh-TW" sz="2000" b="0" kern="100" dirty="0" smtClean="0"/>
              <a:t>,</a:t>
            </a:r>
            <a:r>
              <a:rPr lang="zh-TW" altLang="en-US" sz="2000" b="0" kern="100" dirty="0" smtClean="0"/>
              <a:t>出現的畫面</a:t>
            </a:r>
            <a:endParaRPr kumimoji="0" lang="zh-TW" altLang="en-US" b="0" dirty="0">
              <a:latin typeface="Arial" panose="020B0604020202020204" pitchFamily="34" charset="0"/>
            </a:endParaRPr>
          </a:p>
          <a:p>
            <a:pPr>
              <a:spcAft>
                <a:spcPts val="0"/>
              </a:spcAft>
            </a:pPr>
            <a:endParaRPr lang="zh-TW"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en-US" dirty="0"/>
          </a:p>
        </p:txBody>
      </p:sp>
      <p:pic>
        <p:nvPicPr>
          <p:cNvPr id="12" name="圖片 11"/>
          <p:cNvPicPr>
            <a:picLocks noChangeAspect="1"/>
          </p:cNvPicPr>
          <p:nvPr/>
        </p:nvPicPr>
        <p:blipFill>
          <a:blip r:embed="rId2"/>
          <a:stretch>
            <a:fillRect/>
          </a:stretch>
        </p:blipFill>
        <p:spPr>
          <a:xfrm>
            <a:off x="561703" y="2305595"/>
            <a:ext cx="8990998" cy="3768634"/>
          </a:xfrm>
          <a:prstGeom prst="rect">
            <a:avLst/>
          </a:prstGeom>
        </p:spPr>
      </p:pic>
    </p:spTree>
    <p:extLst>
      <p:ext uri="{BB962C8B-B14F-4D97-AF65-F5344CB8AC3E}">
        <p14:creationId xmlns:p14="http://schemas.microsoft.com/office/powerpoint/2010/main" val="271465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注意事項</a:t>
            </a:r>
            <a:endParaRPr lang="zh-TW" altLang="en-US" dirty="0"/>
          </a:p>
        </p:txBody>
      </p:sp>
      <p:sp>
        <p:nvSpPr>
          <p:cNvPr id="5" name="內容版面配置區 4"/>
          <p:cNvSpPr>
            <a:spLocks noGrp="1"/>
          </p:cNvSpPr>
          <p:nvPr>
            <p:ph idx="1"/>
          </p:nvPr>
        </p:nvSpPr>
        <p:spPr/>
        <p:txBody>
          <a:bodyPr/>
          <a:lstStyle/>
          <a:p>
            <a:r>
              <a:rPr lang="en-US" altLang="zh-TW" dirty="0" smtClean="0"/>
              <a:t> 2022/4</a:t>
            </a:r>
            <a:r>
              <a:rPr lang="zh-TW" altLang="zh-TW" dirty="0" smtClean="0"/>
              <a:t>起</a:t>
            </a:r>
            <a:r>
              <a:rPr lang="en-US" altLang="zh-TW" dirty="0" smtClean="0"/>
              <a:t>Win7</a:t>
            </a:r>
            <a:r>
              <a:rPr lang="zh-TW" altLang="zh-TW" dirty="0" smtClean="0"/>
              <a:t>、</a:t>
            </a:r>
            <a:r>
              <a:rPr lang="en-US" altLang="zh-TW" dirty="0" smtClean="0"/>
              <a:t>IE </a:t>
            </a:r>
            <a:r>
              <a:rPr lang="zh-TW" altLang="zh-TW" dirty="0" smtClean="0"/>
              <a:t>將無法登入</a:t>
            </a:r>
            <a:r>
              <a:rPr lang="en-US" altLang="zh-TW" dirty="0" smtClean="0"/>
              <a:t>Webex App </a:t>
            </a:r>
            <a:endParaRPr lang="zh-TW" altLang="zh-TW" dirty="0" smtClean="0"/>
          </a:p>
          <a:p>
            <a:pPr marL="0" indent="0">
              <a:buNone/>
            </a:pPr>
            <a:r>
              <a:rPr lang="en-US" altLang="zh-TW" dirty="0" smtClean="0">
                <a:solidFill>
                  <a:srgbClr val="FF0000"/>
                </a:solidFill>
                <a:hlinkClick r:id="rId2"/>
              </a:rPr>
              <a:t>Webex </a:t>
            </a:r>
            <a:r>
              <a:rPr lang="en-US" altLang="zh-TW" dirty="0" err="1">
                <a:solidFill>
                  <a:srgbClr val="FF0000"/>
                </a:solidFill>
                <a:hlinkClick r:id="rId2"/>
              </a:rPr>
              <a:t>應用程式-系統需求和支援原則</a:t>
            </a:r>
            <a:endParaRPr lang="zh-TW" altLang="zh-TW" dirty="0">
              <a:solidFill>
                <a:srgbClr val="FF0000"/>
              </a:solidFill>
            </a:endParaRPr>
          </a:p>
          <a:p>
            <a:pPr marL="0" indent="0">
              <a:buNone/>
            </a:pPr>
            <a:r>
              <a:rPr lang="en-US" altLang="zh-TW" dirty="0" smtClean="0"/>
              <a:t>-------------------------------------------------------------------------</a:t>
            </a:r>
            <a:endParaRPr lang="zh-TW" altLang="zh-TW" dirty="0" smtClean="0"/>
          </a:p>
          <a:p>
            <a:pPr marL="0" indent="0">
              <a:buNone/>
            </a:pPr>
            <a:r>
              <a:rPr lang="en-US" altLang="zh-TW" sz="1400" dirty="0" smtClean="0"/>
              <a:t>Webex </a:t>
            </a:r>
            <a:r>
              <a:rPr lang="zh-TW" altLang="zh-TW" sz="1400" dirty="0"/>
              <a:t>應用程式</a:t>
            </a:r>
            <a:r>
              <a:rPr lang="en-US" altLang="zh-TW" sz="1400" dirty="0"/>
              <a:t> | </a:t>
            </a:r>
            <a:r>
              <a:rPr lang="zh-TW" altLang="zh-TW" sz="1400" dirty="0"/>
              <a:t>系統需求和支援原則</a:t>
            </a:r>
          </a:p>
          <a:p>
            <a:pPr marL="0" indent="0">
              <a:buNone/>
            </a:pPr>
            <a:r>
              <a:rPr lang="zh-TW" altLang="zh-TW" sz="1400" dirty="0"/>
              <a:t>特定的</a:t>
            </a:r>
            <a:r>
              <a:rPr lang="en-US" altLang="zh-TW" sz="1400" dirty="0"/>
              <a:t> Windows</a:t>
            </a:r>
            <a:r>
              <a:rPr lang="zh-TW" altLang="zh-TW" sz="1400" dirty="0"/>
              <a:t>、</a:t>
            </a:r>
            <a:r>
              <a:rPr lang="en-US" altLang="zh-TW" sz="1400" dirty="0"/>
              <a:t>Mac</a:t>
            </a:r>
            <a:r>
              <a:rPr lang="zh-TW" altLang="zh-TW" sz="1400" dirty="0"/>
              <a:t>、</a:t>
            </a:r>
            <a:r>
              <a:rPr lang="en-US" altLang="zh-TW" sz="1400" dirty="0"/>
              <a:t>iPhone</a:t>
            </a:r>
            <a:r>
              <a:rPr lang="zh-TW" altLang="zh-TW" sz="1400" dirty="0"/>
              <a:t>、</a:t>
            </a:r>
            <a:r>
              <a:rPr lang="en-US" altLang="zh-TW" sz="1400" dirty="0"/>
              <a:t>iPad</a:t>
            </a:r>
            <a:r>
              <a:rPr lang="zh-TW" altLang="zh-TW" sz="1400" dirty="0"/>
              <a:t>、</a:t>
            </a:r>
            <a:r>
              <a:rPr lang="en-US" altLang="zh-TW" sz="1400" dirty="0"/>
              <a:t>Android </a:t>
            </a:r>
            <a:r>
              <a:rPr lang="zh-TW" altLang="zh-TW" sz="1400" dirty="0"/>
              <a:t>和網路版支援</a:t>
            </a:r>
            <a:r>
              <a:rPr lang="en-US" altLang="zh-TW" sz="1400" dirty="0"/>
              <a:t> Webex </a:t>
            </a:r>
            <a:r>
              <a:rPr lang="zh-TW" altLang="zh-TW" sz="1400" dirty="0"/>
              <a:t>應用程式。</a:t>
            </a:r>
          </a:p>
          <a:p>
            <a:pPr marL="0" indent="0">
              <a:buNone/>
            </a:pPr>
            <a:r>
              <a:rPr lang="zh-TW" altLang="zh-TW" sz="1400" dirty="0"/>
              <a:t>支援的作業系統和瀏覽器的變更</a:t>
            </a:r>
          </a:p>
          <a:p>
            <a:pPr marL="0" indent="0">
              <a:buNone/>
            </a:pPr>
            <a:r>
              <a:rPr lang="zh-TW" altLang="zh-TW" sz="1400" dirty="0"/>
              <a:t>在</a:t>
            </a:r>
            <a:r>
              <a:rPr lang="en-US" altLang="zh-TW" sz="1400" dirty="0"/>
              <a:t> 2021 </a:t>
            </a:r>
            <a:r>
              <a:rPr lang="zh-TW" altLang="zh-TW" sz="1400" dirty="0"/>
              <a:t>年</a:t>
            </a:r>
            <a:r>
              <a:rPr lang="en-US" altLang="zh-TW" sz="1400" dirty="0"/>
              <a:t> 10 </a:t>
            </a:r>
            <a:r>
              <a:rPr lang="zh-TW" altLang="zh-TW" sz="1400" dirty="0"/>
              <a:t>月</a:t>
            </a:r>
            <a:r>
              <a:rPr lang="en-US" altLang="zh-TW" sz="1400" dirty="0"/>
              <a:t> (41.10) </a:t>
            </a:r>
            <a:r>
              <a:rPr lang="zh-TW" altLang="zh-TW" sz="1400" dirty="0"/>
              <a:t>發行版本中，將進行下列變更：</a:t>
            </a:r>
          </a:p>
          <a:p>
            <a:pPr marL="0" lvl="0" indent="0">
              <a:buNone/>
            </a:pPr>
            <a:r>
              <a:rPr lang="en-US" altLang="zh-TW" sz="1400" dirty="0"/>
              <a:t>Windows </a:t>
            </a:r>
            <a:r>
              <a:rPr lang="zh-TW" altLang="zh-TW" sz="1400" dirty="0">
                <a:solidFill>
                  <a:srgbClr val="FF0000"/>
                </a:solidFill>
              </a:rPr>
              <a:t>最低</a:t>
            </a:r>
            <a:r>
              <a:rPr lang="zh-TW" altLang="zh-TW" sz="1400" dirty="0"/>
              <a:t>支援作業系統將變更為</a:t>
            </a:r>
            <a:r>
              <a:rPr lang="en-US" altLang="zh-TW" sz="1400" dirty="0"/>
              <a:t> Windows </a:t>
            </a:r>
            <a:r>
              <a:rPr lang="en-US" altLang="zh-TW" sz="1400" dirty="0">
                <a:solidFill>
                  <a:srgbClr val="FF0000"/>
                </a:solidFill>
              </a:rPr>
              <a:t>10</a:t>
            </a:r>
            <a:endParaRPr lang="zh-TW" altLang="zh-TW" sz="1400" dirty="0">
              <a:solidFill>
                <a:srgbClr val="FF0000"/>
              </a:solidFill>
            </a:endParaRPr>
          </a:p>
          <a:p>
            <a:pPr marL="0" lvl="0" indent="0">
              <a:buNone/>
            </a:pPr>
            <a:r>
              <a:rPr lang="en-US" altLang="zh-TW" sz="1400" dirty="0"/>
              <a:t>Mac </a:t>
            </a:r>
            <a:r>
              <a:rPr lang="zh-TW" altLang="zh-TW" sz="1400" dirty="0"/>
              <a:t>最低作業系統將變更為</a:t>
            </a:r>
            <a:r>
              <a:rPr lang="en-US" altLang="zh-TW" sz="1400" dirty="0"/>
              <a:t> </a:t>
            </a:r>
            <a:r>
              <a:rPr lang="en-US" altLang="zh-TW" sz="1400" dirty="0" err="1"/>
              <a:t>MacOS</a:t>
            </a:r>
            <a:r>
              <a:rPr lang="en-US" altLang="zh-TW" sz="1400" dirty="0"/>
              <a:t> 10.13</a:t>
            </a:r>
            <a:endParaRPr lang="zh-TW" altLang="zh-TW" sz="1400" dirty="0"/>
          </a:p>
          <a:p>
            <a:pPr marL="0" lvl="0" indent="0">
              <a:buNone/>
            </a:pPr>
            <a:r>
              <a:rPr lang="zh-TW" altLang="zh-TW" sz="1400" dirty="0"/>
              <a:t>網路最低支援</a:t>
            </a:r>
            <a:r>
              <a:rPr lang="en-US" altLang="zh-TW" sz="1400" dirty="0"/>
              <a:t> Microsoft </a:t>
            </a:r>
            <a:r>
              <a:rPr lang="zh-TW" altLang="zh-TW" sz="1400" dirty="0"/>
              <a:t>瀏覽器變更為</a:t>
            </a:r>
            <a:r>
              <a:rPr lang="en-US" altLang="zh-TW" sz="1400" dirty="0"/>
              <a:t> </a:t>
            </a:r>
            <a:r>
              <a:rPr lang="en-US" altLang="zh-TW" sz="1400" dirty="0" smtClean="0"/>
              <a:t>Microsoft  </a:t>
            </a:r>
            <a:r>
              <a:rPr lang="en-US" altLang="zh-TW" sz="1400" dirty="0"/>
              <a:t>Edge </a:t>
            </a:r>
            <a:r>
              <a:rPr lang="zh-TW" altLang="zh-TW" sz="1400" dirty="0"/>
              <a:t>的最後兩個主要發行版</a:t>
            </a:r>
          </a:p>
          <a:p>
            <a:pPr marL="0" indent="0">
              <a:buNone/>
            </a:pPr>
            <a:r>
              <a:rPr lang="zh-TW" altLang="zh-TW" sz="1400" dirty="0"/>
              <a:t>我們將不再為舊版作業系統或舊版瀏覽器提供錯誤修正程式或更新項目。 為獲得最佳體驗，請計劃升級您的作業系統或安裝最新的瀏覽器。</a:t>
            </a:r>
          </a:p>
          <a:p>
            <a:pPr marL="0" indent="0">
              <a:buNone/>
            </a:pPr>
            <a:r>
              <a:rPr lang="zh-TW" altLang="zh-TW" sz="1400" dirty="0"/>
              <a:t>在</a:t>
            </a:r>
            <a:r>
              <a:rPr lang="en-US" altLang="zh-TW" sz="1400" dirty="0"/>
              <a:t> 2022 </a:t>
            </a:r>
            <a:r>
              <a:rPr lang="zh-TW" altLang="zh-TW" sz="1400" dirty="0"/>
              <a:t>年</a:t>
            </a:r>
            <a:r>
              <a:rPr lang="en-US" altLang="zh-TW" sz="1400" dirty="0"/>
              <a:t> 1 </a:t>
            </a:r>
            <a:r>
              <a:rPr lang="zh-TW" altLang="zh-TW" sz="1400" dirty="0"/>
              <a:t>月</a:t>
            </a:r>
            <a:r>
              <a:rPr lang="en-US" altLang="zh-TW" sz="1400" dirty="0"/>
              <a:t> 31 </a:t>
            </a:r>
            <a:r>
              <a:rPr lang="zh-TW" altLang="zh-TW" sz="1400" dirty="0"/>
              <a:t>日，我們將正式終止支援低於 </a:t>
            </a:r>
            <a:r>
              <a:rPr lang="en-US" altLang="zh-TW" sz="1400" dirty="0"/>
              <a:t>Windows 10 (Windows) </a:t>
            </a:r>
            <a:r>
              <a:rPr lang="zh-TW" altLang="zh-TW" sz="1400" dirty="0"/>
              <a:t>以及低於</a:t>
            </a:r>
            <a:r>
              <a:rPr lang="en-US" altLang="zh-TW" sz="1400" dirty="0"/>
              <a:t> </a:t>
            </a:r>
            <a:r>
              <a:rPr lang="en-US" altLang="zh-TW" sz="1400" dirty="0" err="1"/>
              <a:t>MacOS</a:t>
            </a:r>
            <a:r>
              <a:rPr lang="en-US" altLang="zh-TW" sz="1400" dirty="0"/>
              <a:t> 10.13 (Mac) </a:t>
            </a:r>
            <a:r>
              <a:rPr lang="zh-TW" altLang="zh-TW" sz="1400" dirty="0"/>
              <a:t>的作業系統，並終止支援低於</a:t>
            </a:r>
            <a:r>
              <a:rPr lang="en-US" altLang="zh-TW" sz="1400" dirty="0"/>
              <a:t> Microsoft Edge </a:t>
            </a:r>
            <a:r>
              <a:rPr lang="zh-TW" altLang="zh-TW" sz="1400" dirty="0"/>
              <a:t>的</a:t>
            </a:r>
            <a:r>
              <a:rPr lang="en-US" altLang="zh-TW" sz="1400" dirty="0"/>
              <a:t> Microsoft </a:t>
            </a:r>
            <a:r>
              <a:rPr lang="zh-TW" altLang="zh-TW" sz="1400" dirty="0"/>
              <a:t>瀏覽器。</a:t>
            </a:r>
          </a:p>
          <a:p>
            <a:pPr marL="0" indent="0">
              <a:buNone/>
            </a:pPr>
            <a:r>
              <a:rPr lang="zh-TW" altLang="zh-TW" sz="1400" dirty="0"/>
              <a:t>屆時，您仍然能夠登入</a:t>
            </a:r>
            <a:r>
              <a:rPr lang="en-US" altLang="zh-TW" sz="1400" dirty="0"/>
              <a:t> Webex </a:t>
            </a:r>
            <a:r>
              <a:rPr lang="zh-TW" altLang="zh-TW" sz="1400" dirty="0"/>
              <a:t>應用程式，但是，如果您使用不受支援的作業系統或舊版瀏覽器，有些工作流程可能會無效。</a:t>
            </a:r>
          </a:p>
          <a:p>
            <a:pPr marL="0" indent="0">
              <a:buNone/>
            </a:pPr>
            <a:r>
              <a:rPr lang="zh-TW" altLang="zh-TW" sz="1400" dirty="0"/>
              <a:t>在</a:t>
            </a:r>
            <a:r>
              <a:rPr lang="en-US" altLang="zh-TW" sz="1400" dirty="0"/>
              <a:t> 2022 </a:t>
            </a:r>
            <a:r>
              <a:rPr lang="zh-TW" altLang="zh-TW" sz="1400" dirty="0"/>
              <a:t>年</a:t>
            </a:r>
            <a:r>
              <a:rPr lang="en-US" altLang="zh-TW" sz="1400" dirty="0"/>
              <a:t> 4 </a:t>
            </a:r>
            <a:r>
              <a:rPr lang="zh-TW" altLang="zh-TW" sz="1400" dirty="0"/>
              <a:t>月，您將無法再登入使用任何舊版作業系統或舊版瀏覽器的</a:t>
            </a:r>
            <a:r>
              <a:rPr lang="en-US" altLang="zh-TW" sz="1400" dirty="0"/>
              <a:t> Webex </a:t>
            </a:r>
            <a:r>
              <a:rPr lang="zh-TW" altLang="zh-TW" sz="1400" dirty="0"/>
              <a:t>應用程式。</a:t>
            </a:r>
          </a:p>
          <a:p>
            <a:endParaRPr lang="zh-TW" altLang="en-US" dirty="0"/>
          </a:p>
        </p:txBody>
      </p:sp>
    </p:spTree>
    <p:extLst>
      <p:ext uri="{BB962C8B-B14F-4D97-AF65-F5344CB8AC3E}">
        <p14:creationId xmlns:p14="http://schemas.microsoft.com/office/powerpoint/2010/main" val="2089953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15828E-6513-44D8-A295-E44FA0569021}"/>
              </a:ext>
            </a:extLst>
          </p:cNvPr>
          <p:cNvSpPr>
            <a:spLocks noGrp="1"/>
          </p:cNvSpPr>
          <p:nvPr>
            <p:ph type="sldNum" sz="quarter" idx="12"/>
          </p:nvPr>
        </p:nvSpPr>
        <p:spPr/>
        <p:txBody>
          <a:bodyPr/>
          <a:lstStyle/>
          <a:p>
            <a:pPr>
              <a:defRPr/>
            </a:pPr>
            <a:fld id="{916899ED-CB60-4146-B1DA-ACC0038C1DA3}" type="slidenum">
              <a:rPr lang="en-US" altLang="zh-TW" smtClean="0"/>
              <a:pPr>
                <a:defRPr/>
              </a:pPr>
              <a:t>20</a:t>
            </a:fld>
            <a:endParaRPr lang="en-US" altLang="zh-TW" dirty="0"/>
          </a:p>
        </p:txBody>
      </p:sp>
      <p:sp>
        <p:nvSpPr>
          <p:cNvPr id="5" name="標題 4">
            <a:extLst>
              <a:ext uri="{FF2B5EF4-FFF2-40B4-BE49-F238E27FC236}">
                <a16:creationId xmlns:a16="http://schemas.microsoft.com/office/drawing/2014/main" id="{3245C4A3-86FD-43F4-B642-8917C45D29E6}"/>
              </a:ext>
            </a:extLst>
          </p:cNvPr>
          <p:cNvSpPr>
            <a:spLocks noGrp="1"/>
          </p:cNvSpPr>
          <p:nvPr>
            <p:ph type="title"/>
          </p:nvPr>
        </p:nvSpPr>
        <p:spPr/>
        <p:txBody>
          <a:bodyPr/>
          <a:lstStyle/>
          <a:p>
            <a:r>
              <a:rPr lang="zh-TW" altLang="en-US" kern="100" dirty="0">
                <a:latin typeface="+mj-ea"/>
                <a:cs typeface="Times New Roman" panose="02020603050405020304" pitchFamily="18" charset="0"/>
              </a:rPr>
              <a:t>三</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Webex </a:t>
            </a:r>
            <a:r>
              <a:rPr lang="en-US" altLang="zh-TW" kern="100" dirty="0">
                <a:cs typeface="Times New Roman" panose="02020603050405020304" pitchFamily="18" charset="0"/>
              </a:rPr>
              <a:t>APP </a:t>
            </a:r>
            <a:r>
              <a:rPr lang="zh-TW" altLang="en-US" kern="100" dirty="0">
                <a:cs typeface="Times New Roman" panose="02020603050405020304" pitchFamily="18" charset="0"/>
              </a:rPr>
              <a:t>簡</a:t>
            </a:r>
            <a:r>
              <a:rPr lang="zh-TW" altLang="en-US" kern="100" dirty="0">
                <a:latin typeface="+mj-ea"/>
                <a:cs typeface="Times New Roman" panose="02020603050405020304" pitchFamily="18" charset="0"/>
              </a:rPr>
              <a:t>易操作</a:t>
            </a:r>
            <a:r>
              <a:rPr lang="en-US" altLang="zh-TW" kern="100" dirty="0" smtClean="0">
                <a:latin typeface="+mj-ea"/>
                <a:cs typeface="Times New Roman" panose="02020603050405020304" pitchFamily="18" charset="0"/>
              </a:rPr>
              <a:t>-</a:t>
            </a:r>
            <a:r>
              <a:rPr lang="zh-TW" altLang="en-US" kern="100" dirty="0" smtClean="0">
                <a:solidFill>
                  <a:srgbClr val="FF0000"/>
                </a:solidFill>
                <a:latin typeface="+mj-ea"/>
                <a:cs typeface="Times New Roman" panose="02020603050405020304" pitchFamily="18" charset="0"/>
              </a:rPr>
              <a:t>版面</a:t>
            </a:r>
            <a:r>
              <a:rPr lang="en-US" altLang="zh-TW" kern="100" dirty="0" smtClean="0">
                <a:solidFill>
                  <a:srgbClr val="FF0000"/>
                </a:solidFill>
                <a:latin typeface="+mj-ea"/>
                <a:cs typeface="Times New Roman" panose="02020603050405020304" pitchFamily="18" charset="0"/>
                <a:sym typeface="Wingdings" panose="05000000000000000000" pitchFamily="2" charset="2"/>
              </a:rPr>
              <a:t></a:t>
            </a:r>
            <a:r>
              <a:rPr lang="zh-TW" altLang="en-US" kern="100" dirty="0" smtClean="0">
                <a:solidFill>
                  <a:srgbClr val="FF0000"/>
                </a:solidFill>
                <a:latin typeface="+mj-ea"/>
                <a:cs typeface="Times New Roman" panose="02020603050405020304" pitchFamily="18" charset="0"/>
              </a:rPr>
              <a:t>堆疊</a:t>
            </a:r>
            <a:endParaRPr lang="zh-TW" altLang="en-US" dirty="0"/>
          </a:p>
        </p:txBody>
      </p:sp>
      <p:sp>
        <p:nvSpPr>
          <p:cNvPr id="9" name="內容版面配置區 8"/>
          <p:cNvSpPr>
            <a:spLocks noGrp="1"/>
          </p:cNvSpPr>
          <p:nvPr>
            <p:ph idx="1"/>
          </p:nvPr>
        </p:nvSpPr>
        <p:spPr>
          <a:xfrm>
            <a:off x="561703" y="1175658"/>
            <a:ext cx="8595360" cy="2259874"/>
          </a:xfrm>
        </p:spPr>
        <p:txBody>
          <a:bodyPr/>
          <a:lstStyle/>
          <a:p>
            <a:pPr>
              <a:spcAft>
                <a:spcPts val="0"/>
              </a:spcAft>
            </a:pPr>
            <a:r>
              <a:rPr lang="zh-TW" altLang="en-US" sz="2000" b="0" kern="100" dirty="0" smtClean="0"/>
              <a:t>以下是點選</a:t>
            </a:r>
            <a:r>
              <a:rPr lang="en-US" altLang="zh-TW" sz="2000" b="0" kern="100" dirty="0" smtClean="0"/>
              <a:t>-</a:t>
            </a:r>
            <a:r>
              <a:rPr lang="zh-TW" altLang="en-US" sz="2000" b="0" kern="100" dirty="0" smtClean="0"/>
              <a:t>堆疊後</a:t>
            </a:r>
            <a:r>
              <a:rPr lang="en-US" altLang="zh-TW" sz="2000" b="0" kern="100" dirty="0" smtClean="0"/>
              <a:t>,</a:t>
            </a:r>
            <a:r>
              <a:rPr lang="zh-TW" altLang="en-US" sz="2000" b="0" kern="100" dirty="0" smtClean="0"/>
              <a:t>出現的畫面</a:t>
            </a:r>
            <a:endParaRPr kumimoji="0" lang="zh-TW" altLang="en-US" b="0" dirty="0">
              <a:latin typeface="Arial" panose="020B0604020202020204" pitchFamily="34" charset="0"/>
            </a:endParaRPr>
          </a:p>
          <a:p>
            <a:pPr>
              <a:spcAft>
                <a:spcPts val="0"/>
              </a:spcAft>
            </a:pPr>
            <a:endParaRPr lang="zh-TW"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en-US" dirty="0"/>
          </a:p>
        </p:txBody>
      </p:sp>
      <p:pic>
        <p:nvPicPr>
          <p:cNvPr id="6" name="圖片 5"/>
          <p:cNvPicPr>
            <a:picLocks noChangeAspect="1"/>
          </p:cNvPicPr>
          <p:nvPr/>
        </p:nvPicPr>
        <p:blipFill>
          <a:blip r:embed="rId2"/>
          <a:stretch>
            <a:fillRect/>
          </a:stretch>
        </p:blipFill>
        <p:spPr>
          <a:xfrm>
            <a:off x="704851" y="1843668"/>
            <a:ext cx="8595360" cy="4219540"/>
          </a:xfrm>
          <a:prstGeom prst="rect">
            <a:avLst/>
          </a:prstGeom>
        </p:spPr>
      </p:pic>
    </p:spTree>
    <p:extLst>
      <p:ext uri="{BB962C8B-B14F-4D97-AF65-F5344CB8AC3E}">
        <p14:creationId xmlns:p14="http://schemas.microsoft.com/office/powerpoint/2010/main" val="81397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15828E-6513-44D8-A295-E44FA0569021}"/>
              </a:ext>
            </a:extLst>
          </p:cNvPr>
          <p:cNvSpPr>
            <a:spLocks noGrp="1"/>
          </p:cNvSpPr>
          <p:nvPr>
            <p:ph type="sldNum" sz="quarter" idx="12"/>
          </p:nvPr>
        </p:nvSpPr>
        <p:spPr/>
        <p:txBody>
          <a:bodyPr/>
          <a:lstStyle/>
          <a:p>
            <a:pPr>
              <a:defRPr/>
            </a:pPr>
            <a:fld id="{916899ED-CB60-4146-B1DA-ACC0038C1DA3}" type="slidenum">
              <a:rPr lang="en-US" altLang="zh-TW" smtClean="0"/>
              <a:pPr>
                <a:defRPr/>
              </a:pPr>
              <a:t>21</a:t>
            </a:fld>
            <a:endParaRPr lang="en-US" altLang="zh-TW" dirty="0"/>
          </a:p>
        </p:txBody>
      </p:sp>
      <p:sp>
        <p:nvSpPr>
          <p:cNvPr id="5" name="標題 4">
            <a:extLst>
              <a:ext uri="{FF2B5EF4-FFF2-40B4-BE49-F238E27FC236}">
                <a16:creationId xmlns:a16="http://schemas.microsoft.com/office/drawing/2014/main" id="{3245C4A3-86FD-43F4-B642-8917C45D29E6}"/>
              </a:ext>
            </a:extLst>
          </p:cNvPr>
          <p:cNvSpPr>
            <a:spLocks noGrp="1"/>
          </p:cNvSpPr>
          <p:nvPr>
            <p:ph type="title"/>
          </p:nvPr>
        </p:nvSpPr>
        <p:spPr/>
        <p:txBody>
          <a:bodyPr/>
          <a:lstStyle/>
          <a:p>
            <a:r>
              <a:rPr lang="zh-TW" altLang="en-US" kern="100" dirty="0" smtClean="0">
                <a:latin typeface="+mj-ea"/>
                <a:cs typeface="Times New Roman" panose="02020603050405020304" pitchFamily="18" charset="0"/>
              </a:rPr>
              <a:t>三</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Webex </a:t>
            </a:r>
            <a:r>
              <a:rPr lang="en-US" altLang="zh-TW" kern="100" dirty="0">
                <a:cs typeface="Times New Roman" panose="02020603050405020304" pitchFamily="18" charset="0"/>
              </a:rPr>
              <a:t>APP </a:t>
            </a:r>
            <a:r>
              <a:rPr lang="zh-TW" altLang="en-US" kern="100" dirty="0">
                <a:cs typeface="Times New Roman" panose="02020603050405020304" pitchFamily="18" charset="0"/>
              </a:rPr>
              <a:t>簡</a:t>
            </a:r>
            <a:r>
              <a:rPr lang="zh-TW" altLang="en-US" kern="100" dirty="0">
                <a:latin typeface="+mj-ea"/>
                <a:cs typeface="Times New Roman" panose="02020603050405020304" pitchFamily="18" charset="0"/>
              </a:rPr>
              <a:t>易操作</a:t>
            </a:r>
            <a:r>
              <a:rPr lang="en-US" altLang="zh-TW" kern="100" dirty="0" smtClean="0">
                <a:latin typeface="+mj-ea"/>
                <a:cs typeface="Times New Roman" panose="02020603050405020304" pitchFamily="18" charset="0"/>
              </a:rPr>
              <a:t>-</a:t>
            </a:r>
            <a:r>
              <a:rPr lang="zh-TW" altLang="en-US" kern="100" dirty="0" smtClean="0">
                <a:solidFill>
                  <a:srgbClr val="FF0000"/>
                </a:solidFill>
                <a:latin typeface="+mj-ea"/>
                <a:cs typeface="Times New Roman" panose="02020603050405020304" pitchFamily="18" charset="0"/>
              </a:rPr>
              <a:t>其他</a:t>
            </a:r>
            <a:endParaRPr lang="zh-TW" altLang="en-US" dirty="0">
              <a:solidFill>
                <a:srgbClr val="FF0000"/>
              </a:solidFill>
            </a:endParaRPr>
          </a:p>
        </p:txBody>
      </p:sp>
      <p:sp>
        <p:nvSpPr>
          <p:cNvPr id="9" name="內容版面配置區 8"/>
          <p:cNvSpPr>
            <a:spLocks noGrp="1"/>
          </p:cNvSpPr>
          <p:nvPr>
            <p:ph idx="1"/>
          </p:nvPr>
        </p:nvSpPr>
        <p:spPr>
          <a:xfrm>
            <a:off x="561703" y="1175658"/>
            <a:ext cx="8595360" cy="2259874"/>
          </a:xfrm>
        </p:spPr>
        <p:txBody>
          <a:bodyPr/>
          <a:lstStyle/>
          <a:p>
            <a:pPr>
              <a:spcAft>
                <a:spcPts val="0"/>
              </a:spcAft>
            </a:pPr>
            <a:r>
              <a:rPr lang="zh-TW" altLang="en-US" sz="2000" b="0" kern="100" dirty="0" smtClean="0"/>
              <a:t>會議室下方還有一些選項</a:t>
            </a:r>
            <a:r>
              <a:rPr lang="en-US" altLang="zh-TW" sz="2000" b="0" kern="100" dirty="0" smtClean="0"/>
              <a:t>:</a:t>
            </a:r>
          </a:p>
          <a:p>
            <a:pPr>
              <a:spcAft>
                <a:spcPts val="0"/>
              </a:spcAft>
            </a:pPr>
            <a:r>
              <a:rPr kumimoji="0" lang="zh-TW" altLang="en-US" sz="2000" b="0" kern="100" dirty="0" smtClean="0">
                <a:latin typeface="Arial" panose="020B0604020202020204" pitchFamily="34" charset="0"/>
              </a:rPr>
              <a:t>                    平時</a:t>
            </a:r>
            <a:r>
              <a:rPr kumimoji="0" lang="zh-TW" altLang="en-US" sz="2000" b="0" kern="100" dirty="0">
                <a:latin typeface="Arial" panose="020B0604020202020204" pitchFamily="34" charset="0"/>
              </a:rPr>
              <a:t>可以靜音降地</a:t>
            </a:r>
            <a:r>
              <a:rPr kumimoji="0" lang="zh-TW" altLang="en-US" sz="2000" b="0" kern="100" dirty="0" smtClean="0">
                <a:latin typeface="Arial" panose="020B0604020202020204" pitchFamily="34" charset="0"/>
              </a:rPr>
              <a:t>干擾</a:t>
            </a:r>
            <a:endParaRPr kumimoji="0" lang="en-US" altLang="zh-TW" sz="2000" b="0" kern="100" dirty="0" smtClean="0">
              <a:latin typeface="Arial" panose="020B0604020202020204" pitchFamily="34" charset="0"/>
            </a:endParaRPr>
          </a:p>
          <a:p>
            <a:pPr>
              <a:spcAft>
                <a:spcPts val="0"/>
              </a:spcAft>
            </a:pPr>
            <a:r>
              <a:rPr kumimoji="0" lang="zh-TW" altLang="en-US" sz="2000" b="0" kern="100" dirty="0" smtClean="0">
                <a:latin typeface="Arial" panose="020B0604020202020204" pitchFamily="34" charset="0"/>
              </a:rPr>
              <a:t>                    尊重會議禮儀</a:t>
            </a:r>
            <a:r>
              <a:rPr kumimoji="0" lang="en-US" altLang="zh-TW" sz="2000" b="0" kern="100" dirty="0" smtClean="0">
                <a:latin typeface="Arial" panose="020B0604020202020204" pitchFamily="34" charset="0"/>
              </a:rPr>
              <a:t>,</a:t>
            </a:r>
            <a:r>
              <a:rPr kumimoji="0" lang="zh-TW" altLang="en-US" sz="2000" b="0" kern="100" dirty="0" smtClean="0">
                <a:latin typeface="Arial" panose="020B0604020202020204" pitchFamily="34" charset="0"/>
              </a:rPr>
              <a:t>開啟視訊</a:t>
            </a:r>
            <a:endParaRPr kumimoji="0" lang="en-US" altLang="zh-TW" sz="2000" b="0" kern="100" dirty="0" smtClean="0">
              <a:latin typeface="Arial" panose="020B0604020202020204" pitchFamily="34" charset="0"/>
            </a:endParaRPr>
          </a:p>
          <a:p>
            <a:pPr>
              <a:spcAft>
                <a:spcPts val="0"/>
              </a:spcAft>
            </a:pPr>
            <a:r>
              <a:rPr kumimoji="0" lang="zh-TW" altLang="en-US" sz="2000" b="0" kern="100" dirty="0" smtClean="0">
                <a:latin typeface="Arial" panose="020B0604020202020204" pitchFamily="34" charset="0"/>
              </a:rPr>
              <a:t>                    共用功能可以分享</a:t>
            </a:r>
            <a:r>
              <a:rPr kumimoji="0" lang="en-US" altLang="zh-TW" sz="2000" b="0" kern="100" dirty="0" smtClean="0">
                <a:latin typeface="Arial" panose="020B0604020202020204" pitchFamily="34" charset="0"/>
              </a:rPr>
              <a:t>App</a:t>
            </a:r>
            <a:r>
              <a:rPr kumimoji="0" lang="zh-TW" altLang="en-US" sz="2000" b="0" kern="100" dirty="0" smtClean="0">
                <a:latin typeface="Arial" panose="020B0604020202020204" pitchFamily="34" charset="0"/>
              </a:rPr>
              <a:t>畫面</a:t>
            </a:r>
            <a:endParaRPr kumimoji="0" lang="en-US" altLang="zh-TW" sz="2000" b="0" kern="100" dirty="0" smtClean="0">
              <a:latin typeface="Arial" panose="020B0604020202020204" pitchFamily="34" charset="0"/>
            </a:endParaRPr>
          </a:p>
          <a:p>
            <a:pPr>
              <a:spcAft>
                <a:spcPts val="0"/>
              </a:spcAft>
            </a:pPr>
            <a:r>
              <a:rPr kumimoji="0" lang="zh-TW" altLang="en-US" sz="2000" b="0" kern="100" dirty="0" smtClean="0">
                <a:latin typeface="Arial" panose="020B0604020202020204" pitchFamily="34" charset="0"/>
              </a:rPr>
              <a:t>                    也可以錄製會議畫面</a:t>
            </a:r>
            <a:endParaRPr kumimoji="0" lang="en-US" altLang="zh-TW" sz="2000" b="0" kern="100" dirty="0" smtClean="0">
              <a:latin typeface="Arial" panose="020B0604020202020204" pitchFamily="34" charset="0"/>
            </a:endParaRPr>
          </a:p>
          <a:p>
            <a:pPr>
              <a:spcAft>
                <a:spcPts val="0"/>
              </a:spcAft>
            </a:pPr>
            <a:r>
              <a:rPr kumimoji="0" lang="zh-TW" altLang="en-US" sz="2000" b="0" kern="100" dirty="0">
                <a:latin typeface="Arial" panose="020B0604020202020204" pitchFamily="34" charset="0"/>
              </a:rPr>
              <a:t> </a:t>
            </a:r>
            <a:r>
              <a:rPr kumimoji="0" lang="zh-TW" altLang="en-US" sz="2000" b="0" kern="100" dirty="0" smtClean="0">
                <a:latin typeface="Arial" panose="020B0604020202020204" pitchFamily="34" charset="0"/>
              </a:rPr>
              <a:t>        可以發出會議邀請</a:t>
            </a:r>
            <a:endParaRPr kumimoji="0" lang="en-US" altLang="zh-TW" sz="2000" b="0" kern="100" dirty="0" smtClean="0">
              <a:latin typeface="Arial" panose="020B0604020202020204" pitchFamily="34" charset="0"/>
            </a:endParaRPr>
          </a:p>
          <a:p>
            <a:pPr>
              <a:spcAft>
                <a:spcPts val="0"/>
              </a:spcAft>
            </a:pPr>
            <a:r>
              <a:rPr kumimoji="0" lang="zh-TW" altLang="en-US" sz="2000" b="0" kern="100" dirty="0">
                <a:latin typeface="Arial" panose="020B0604020202020204" pitchFamily="34" charset="0"/>
              </a:rPr>
              <a:t> </a:t>
            </a:r>
            <a:r>
              <a:rPr kumimoji="0" lang="zh-TW" altLang="en-US" sz="2000" b="0" kern="100" dirty="0" smtClean="0">
                <a:latin typeface="Arial" panose="020B0604020202020204" pitchFamily="34" charset="0"/>
              </a:rPr>
              <a:t>        離開會議室</a:t>
            </a:r>
            <a:endParaRPr kumimoji="0" lang="en-US" altLang="zh-TW" sz="2000" b="0" kern="100" dirty="0" smtClean="0">
              <a:latin typeface="Arial" panose="020B0604020202020204" pitchFamily="34" charset="0"/>
            </a:endParaRPr>
          </a:p>
          <a:p>
            <a:pPr>
              <a:spcAft>
                <a:spcPts val="0"/>
              </a:spcAft>
            </a:pPr>
            <a:r>
              <a:rPr kumimoji="0" lang="zh-TW" altLang="en-US" sz="2000" b="0" kern="100" dirty="0" smtClean="0">
                <a:latin typeface="Arial" panose="020B0604020202020204" pitchFamily="34" charset="0"/>
              </a:rPr>
              <a:t>                點選參加者</a:t>
            </a:r>
            <a:r>
              <a:rPr kumimoji="0" lang="en-US" altLang="zh-TW" sz="2000" b="0" kern="100" dirty="0" smtClean="0">
                <a:latin typeface="Arial" panose="020B0604020202020204" pitchFamily="34" charset="0"/>
              </a:rPr>
              <a:t>,</a:t>
            </a:r>
            <a:r>
              <a:rPr kumimoji="0" lang="zh-TW" altLang="en-US" sz="2000" b="0" kern="100" dirty="0" smtClean="0">
                <a:latin typeface="Arial" panose="020B0604020202020204" pitchFamily="34" charset="0"/>
              </a:rPr>
              <a:t>成員可以允許訪客加入會議室</a:t>
            </a:r>
            <a:endParaRPr kumimoji="0" lang="en-US" altLang="zh-TW" sz="2000" b="0" kern="100" dirty="0" smtClean="0">
              <a:latin typeface="Arial" panose="020B0604020202020204" pitchFamily="34" charset="0"/>
            </a:endParaRPr>
          </a:p>
          <a:p>
            <a:pPr>
              <a:spcAft>
                <a:spcPts val="0"/>
              </a:spcAft>
            </a:pPr>
            <a:r>
              <a:rPr kumimoji="0" lang="zh-TW" altLang="en-US" sz="2000" b="0" kern="100" dirty="0">
                <a:latin typeface="Arial" panose="020B0604020202020204" pitchFamily="34" charset="0"/>
              </a:rPr>
              <a:t> </a:t>
            </a:r>
            <a:r>
              <a:rPr kumimoji="0" lang="zh-TW" altLang="en-US" sz="2000" b="0" kern="100" dirty="0" smtClean="0">
                <a:latin typeface="Arial" panose="020B0604020202020204" pitchFamily="34" charset="0"/>
              </a:rPr>
              <a:t>              點聊天可以群聊、私信、</a:t>
            </a:r>
            <a:r>
              <a:rPr kumimoji="0" lang="zh-TW" altLang="en-US" sz="2000" b="0" kern="100" dirty="0">
                <a:latin typeface="Arial" panose="020B0604020202020204" pitchFamily="34" charset="0"/>
              </a:rPr>
              <a:t>共</a:t>
            </a:r>
            <a:r>
              <a:rPr kumimoji="0" lang="zh-TW" altLang="en-US" sz="2000" b="0" kern="100" dirty="0" smtClean="0">
                <a:latin typeface="Arial" panose="020B0604020202020204" pitchFamily="34" charset="0"/>
              </a:rPr>
              <a:t>用檔案、呼叫</a:t>
            </a:r>
            <a:r>
              <a:rPr kumimoji="0" lang="en-US" altLang="zh-TW" sz="2000" b="0" kern="100" dirty="0" smtClean="0">
                <a:latin typeface="Arial" panose="020B0604020202020204" pitchFamily="34" charset="0"/>
              </a:rPr>
              <a:t>…</a:t>
            </a:r>
          </a:p>
          <a:p>
            <a:pPr>
              <a:spcAft>
                <a:spcPts val="0"/>
              </a:spcAft>
            </a:pPr>
            <a:endParaRPr kumimoji="0" lang="en-US" altLang="zh-TW" sz="2000" b="0" kern="100" dirty="0" smtClean="0">
              <a:latin typeface="Arial" panose="020B0604020202020204" pitchFamily="34" charset="0"/>
            </a:endParaRPr>
          </a:p>
          <a:p>
            <a:pPr>
              <a:spcAft>
                <a:spcPts val="0"/>
              </a:spcAft>
            </a:pPr>
            <a:endParaRPr kumimoji="0" lang="en-US" altLang="zh-TW" sz="2000" b="0" kern="100" dirty="0" smtClean="0">
              <a:latin typeface="Arial" panose="020B0604020202020204" pitchFamily="34" charset="0"/>
            </a:endParaRPr>
          </a:p>
          <a:p>
            <a:pPr>
              <a:spcAft>
                <a:spcPts val="0"/>
              </a:spcAft>
            </a:pPr>
            <a:endParaRPr kumimoji="0" lang="zh-TW" altLang="en-US" b="0" dirty="0">
              <a:latin typeface="Arial" panose="020B0604020202020204" pitchFamily="34" charset="0"/>
            </a:endParaRPr>
          </a:p>
          <a:p>
            <a:pPr>
              <a:spcAft>
                <a:spcPts val="0"/>
              </a:spcAft>
            </a:pPr>
            <a:endParaRPr lang="zh-TW"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en-US" dirty="0"/>
          </a:p>
        </p:txBody>
      </p:sp>
      <p:pic>
        <p:nvPicPr>
          <p:cNvPr id="2" name="圖片 1"/>
          <p:cNvPicPr>
            <a:picLocks noChangeAspect="1"/>
          </p:cNvPicPr>
          <p:nvPr/>
        </p:nvPicPr>
        <p:blipFill>
          <a:blip r:embed="rId2"/>
          <a:stretch>
            <a:fillRect/>
          </a:stretch>
        </p:blipFill>
        <p:spPr>
          <a:xfrm>
            <a:off x="561703" y="4932713"/>
            <a:ext cx="9153525" cy="981075"/>
          </a:xfrm>
          <a:prstGeom prst="rect">
            <a:avLst/>
          </a:prstGeom>
        </p:spPr>
      </p:pic>
      <p:pic>
        <p:nvPicPr>
          <p:cNvPr id="3" name="圖片 2"/>
          <p:cNvPicPr>
            <a:picLocks noChangeAspect="1"/>
          </p:cNvPicPr>
          <p:nvPr/>
        </p:nvPicPr>
        <p:blipFill>
          <a:blip r:embed="rId3"/>
          <a:stretch>
            <a:fillRect/>
          </a:stretch>
        </p:blipFill>
        <p:spPr>
          <a:xfrm>
            <a:off x="1046117" y="1525174"/>
            <a:ext cx="1295400" cy="381000"/>
          </a:xfrm>
          <a:prstGeom prst="rect">
            <a:avLst/>
          </a:prstGeom>
        </p:spPr>
      </p:pic>
      <p:pic>
        <p:nvPicPr>
          <p:cNvPr id="7" name="圖片 6"/>
          <p:cNvPicPr>
            <a:picLocks noChangeAspect="1"/>
          </p:cNvPicPr>
          <p:nvPr/>
        </p:nvPicPr>
        <p:blipFill>
          <a:blip r:embed="rId4"/>
          <a:stretch>
            <a:fillRect/>
          </a:stretch>
        </p:blipFill>
        <p:spPr>
          <a:xfrm>
            <a:off x="1061900" y="1916307"/>
            <a:ext cx="1295400" cy="323850"/>
          </a:xfrm>
          <a:prstGeom prst="rect">
            <a:avLst/>
          </a:prstGeom>
        </p:spPr>
      </p:pic>
      <p:pic>
        <p:nvPicPr>
          <p:cNvPr id="8" name="圖片 7"/>
          <p:cNvPicPr>
            <a:picLocks noChangeAspect="1"/>
          </p:cNvPicPr>
          <p:nvPr/>
        </p:nvPicPr>
        <p:blipFill>
          <a:blip r:embed="rId5"/>
          <a:stretch>
            <a:fillRect/>
          </a:stretch>
        </p:blipFill>
        <p:spPr>
          <a:xfrm>
            <a:off x="1333362" y="2264978"/>
            <a:ext cx="752475" cy="342900"/>
          </a:xfrm>
          <a:prstGeom prst="rect">
            <a:avLst/>
          </a:prstGeom>
        </p:spPr>
      </p:pic>
      <p:pic>
        <p:nvPicPr>
          <p:cNvPr id="10" name="圖片 9"/>
          <p:cNvPicPr>
            <a:picLocks noChangeAspect="1"/>
          </p:cNvPicPr>
          <p:nvPr/>
        </p:nvPicPr>
        <p:blipFill>
          <a:blip r:embed="rId6"/>
          <a:stretch>
            <a:fillRect/>
          </a:stretch>
        </p:blipFill>
        <p:spPr>
          <a:xfrm>
            <a:off x="1266687" y="2629311"/>
            <a:ext cx="819150" cy="314325"/>
          </a:xfrm>
          <a:prstGeom prst="rect">
            <a:avLst/>
          </a:prstGeom>
        </p:spPr>
      </p:pic>
      <p:pic>
        <p:nvPicPr>
          <p:cNvPr id="11" name="圖片 10"/>
          <p:cNvPicPr>
            <a:picLocks noChangeAspect="1"/>
          </p:cNvPicPr>
          <p:nvPr/>
        </p:nvPicPr>
        <p:blipFill>
          <a:blip r:embed="rId7"/>
          <a:stretch>
            <a:fillRect/>
          </a:stretch>
        </p:blipFill>
        <p:spPr>
          <a:xfrm>
            <a:off x="1123812" y="2923699"/>
            <a:ext cx="419100" cy="419100"/>
          </a:xfrm>
          <a:prstGeom prst="rect">
            <a:avLst/>
          </a:prstGeom>
        </p:spPr>
      </p:pic>
      <p:pic>
        <p:nvPicPr>
          <p:cNvPr id="12" name="圖片 11"/>
          <p:cNvPicPr>
            <a:picLocks noChangeAspect="1"/>
          </p:cNvPicPr>
          <p:nvPr/>
        </p:nvPicPr>
        <p:blipFill>
          <a:blip r:embed="rId8"/>
          <a:stretch>
            <a:fillRect/>
          </a:stretch>
        </p:blipFill>
        <p:spPr>
          <a:xfrm>
            <a:off x="1104762" y="3386410"/>
            <a:ext cx="457200" cy="400050"/>
          </a:xfrm>
          <a:prstGeom prst="rect">
            <a:avLst/>
          </a:prstGeom>
        </p:spPr>
      </p:pic>
      <p:pic>
        <p:nvPicPr>
          <p:cNvPr id="13" name="圖片 12"/>
          <p:cNvPicPr>
            <a:picLocks noChangeAspect="1"/>
          </p:cNvPicPr>
          <p:nvPr/>
        </p:nvPicPr>
        <p:blipFill>
          <a:blip r:embed="rId9"/>
          <a:stretch>
            <a:fillRect/>
          </a:stretch>
        </p:blipFill>
        <p:spPr>
          <a:xfrm>
            <a:off x="1061763" y="3815897"/>
            <a:ext cx="885825" cy="323850"/>
          </a:xfrm>
          <a:prstGeom prst="rect">
            <a:avLst/>
          </a:prstGeom>
        </p:spPr>
      </p:pic>
      <p:pic>
        <p:nvPicPr>
          <p:cNvPr id="14" name="圖片 13"/>
          <p:cNvPicPr>
            <a:picLocks noChangeAspect="1"/>
          </p:cNvPicPr>
          <p:nvPr/>
        </p:nvPicPr>
        <p:blipFill>
          <a:blip r:embed="rId10"/>
          <a:stretch>
            <a:fillRect/>
          </a:stretch>
        </p:blipFill>
        <p:spPr>
          <a:xfrm>
            <a:off x="1266687" y="4155940"/>
            <a:ext cx="600075" cy="295275"/>
          </a:xfrm>
          <a:prstGeom prst="rect">
            <a:avLst/>
          </a:prstGeom>
        </p:spPr>
      </p:pic>
    </p:spTree>
    <p:extLst>
      <p:ext uri="{BB962C8B-B14F-4D97-AF65-F5344CB8AC3E}">
        <p14:creationId xmlns:p14="http://schemas.microsoft.com/office/powerpoint/2010/main" val="2628035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568E15-335F-43EE-9CC2-A207833836A8}"/>
              </a:ext>
            </a:extLst>
          </p:cNvPr>
          <p:cNvSpPr>
            <a:spLocks noGrp="1"/>
          </p:cNvSpPr>
          <p:nvPr>
            <p:ph type="ctrTitle"/>
          </p:nvPr>
        </p:nvSpPr>
        <p:spPr>
          <a:xfrm>
            <a:off x="1355767" y="1277498"/>
            <a:ext cx="10363200" cy="1470025"/>
          </a:xfrm>
        </p:spPr>
        <p:txBody>
          <a:bodyPr/>
          <a:lstStyle/>
          <a:p>
            <a:pPr algn="l"/>
            <a:r>
              <a:rPr lang="zh-TW" altLang="en-US" kern="100" dirty="0">
                <a:solidFill>
                  <a:schemeClr val="tx1"/>
                </a:solidFill>
                <a:cs typeface="Times New Roman" panose="02020603050405020304" pitchFamily="18" charset="0"/>
              </a:rPr>
              <a:t>四</a:t>
            </a:r>
            <a:r>
              <a:rPr lang="en-US" altLang="zh-TW" kern="100" dirty="0">
                <a:solidFill>
                  <a:schemeClr val="tx1"/>
                </a:solidFill>
                <a:cs typeface="Times New Roman" panose="02020603050405020304" pitchFamily="18" charset="0"/>
              </a:rPr>
              <a:t>.</a:t>
            </a:r>
            <a:r>
              <a:rPr lang="zh-TW" altLang="zh-TW" dirty="0">
                <a:solidFill>
                  <a:schemeClr val="tx1"/>
                </a:solidFill>
              </a:rPr>
              <a:t>公司內部使用有線連線</a:t>
            </a:r>
            <a:r>
              <a:rPr lang="en-US" altLang="zh-TW" dirty="0">
                <a:solidFill>
                  <a:schemeClr val="tx1"/>
                </a:solidFill>
              </a:rPr>
              <a:t> Webex </a:t>
            </a:r>
            <a:r>
              <a:rPr lang="zh-TW" altLang="zh-TW" dirty="0">
                <a:solidFill>
                  <a:schemeClr val="tx1"/>
                </a:solidFill>
              </a:rPr>
              <a:t>步驟</a:t>
            </a:r>
            <a:endParaRPr lang="en-US" altLang="zh-TW" sz="6000" kern="100" dirty="0">
              <a:solidFill>
                <a:schemeClr val="tx1"/>
              </a:solidFill>
              <a:latin typeface="+mj-ea"/>
              <a:cs typeface="Times New Roman" panose="02020603050405020304" pitchFamily="18" charset="0"/>
            </a:endParaRPr>
          </a:p>
        </p:txBody>
      </p:sp>
      <p:sp>
        <p:nvSpPr>
          <p:cNvPr id="3" name="標題 1">
            <a:extLst>
              <a:ext uri="{FF2B5EF4-FFF2-40B4-BE49-F238E27FC236}">
                <a16:creationId xmlns:a16="http://schemas.microsoft.com/office/drawing/2014/main" id="{D5568E15-335F-43EE-9CC2-A207833836A8}"/>
              </a:ext>
            </a:extLst>
          </p:cNvPr>
          <p:cNvSpPr txBox="1">
            <a:spLocks/>
          </p:cNvSpPr>
          <p:nvPr/>
        </p:nvSpPr>
        <p:spPr bwMode="auto">
          <a:xfrm>
            <a:off x="1225139" y="3614957"/>
            <a:ext cx="10363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000099"/>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kumimoji="1" sz="3600" b="1">
                <a:solidFill>
                  <a:schemeClr val="bg1"/>
                </a:solidFill>
                <a:latin typeface="微軟正黑體" pitchFamily="34" charset="-120"/>
                <a:ea typeface="微軟正黑體" pitchFamily="34" charset="-120"/>
              </a:defRPr>
            </a:lvl2pPr>
            <a:lvl3pPr algn="ctr" rtl="0" eaLnBrk="0" fontAlgn="base" hangingPunct="0">
              <a:spcBef>
                <a:spcPct val="0"/>
              </a:spcBef>
              <a:spcAft>
                <a:spcPct val="0"/>
              </a:spcAft>
              <a:defRPr kumimoji="1" sz="3600" b="1">
                <a:solidFill>
                  <a:schemeClr val="bg1"/>
                </a:solidFill>
                <a:latin typeface="微軟正黑體" pitchFamily="34" charset="-120"/>
                <a:ea typeface="微軟正黑體" pitchFamily="34" charset="-120"/>
              </a:defRPr>
            </a:lvl3pPr>
            <a:lvl4pPr algn="ctr" rtl="0" eaLnBrk="0" fontAlgn="base" hangingPunct="0">
              <a:spcBef>
                <a:spcPct val="0"/>
              </a:spcBef>
              <a:spcAft>
                <a:spcPct val="0"/>
              </a:spcAft>
              <a:defRPr kumimoji="1" sz="3600" b="1">
                <a:solidFill>
                  <a:schemeClr val="bg1"/>
                </a:solidFill>
                <a:latin typeface="微軟正黑體" pitchFamily="34" charset="-120"/>
                <a:ea typeface="微軟正黑體" pitchFamily="34" charset="-120"/>
              </a:defRPr>
            </a:lvl4pPr>
            <a:lvl5pPr algn="ctr" rtl="0" eaLnBrk="0" fontAlgn="base" hangingPunct="0">
              <a:spcBef>
                <a:spcPct val="0"/>
              </a:spcBef>
              <a:spcAft>
                <a:spcPct val="0"/>
              </a:spcAft>
              <a:defRPr kumimoji="1" sz="3600" b="1">
                <a:solidFill>
                  <a:schemeClr val="bg1"/>
                </a:solidFill>
                <a:latin typeface="微軟正黑體" pitchFamily="34" charset="-120"/>
                <a:ea typeface="微軟正黑體" pitchFamily="34" charset="-120"/>
              </a:defRPr>
            </a:lvl5pPr>
            <a:lvl6pPr marL="457200" algn="l" rtl="0" eaLnBrk="0" fontAlgn="base" hangingPunct="0">
              <a:spcBef>
                <a:spcPct val="0"/>
              </a:spcBef>
              <a:spcAft>
                <a:spcPct val="0"/>
              </a:spcAft>
              <a:defRPr kumimoji="1" sz="4000" b="1">
                <a:solidFill>
                  <a:srgbClr val="003399"/>
                </a:solidFill>
                <a:latin typeface="Times New Roman" pitchFamily="18" charset="0"/>
                <a:ea typeface="標楷體" pitchFamily="65" charset="-120"/>
              </a:defRPr>
            </a:lvl6pPr>
            <a:lvl7pPr marL="914400" algn="l" rtl="0" eaLnBrk="0" fontAlgn="base" hangingPunct="0">
              <a:spcBef>
                <a:spcPct val="0"/>
              </a:spcBef>
              <a:spcAft>
                <a:spcPct val="0"/>
              </a:spcAft>
              <a:defRPr kumimoji="1" sz="4000" b="1">
                <a:solidFill>
                  <a:srgbClr val="003399"/>
                </a:solidFill>
                <a:latin typeface="Times New Roman" pitchFamily="18" charset="0"/>
                <a:ea typeface="標楷體" pitchFamily="65" charset="-120"/>
              </a:defRPr>
            </a:lvl7pPr>
            <a:lvl8pPr marL="1371600" algn="l" rtl="0" eaLnBrk="0" fontAlgn="base" hangingPunct="0">
              <a:spcBef>
                <a:spcPct val="0"/>
              </a:spcBef>
              <a:spcAft>
                <a:spcPct val="0"/>
              </a:spcAft>
              <a:defRPr kumimoji="1" sz="4000" b="1">
                <a:solidFill>
                  <a:srgbClr val="003399"/>
                </a:solidFill>
                <a:latin typeface="Times New Roman" pitchFamily="18" charset="0"/>
                <a:ea typeface="標楷體" pitchFamily="65" charset="-120"/>
              </a:defRPr>
            </a:lvl8pPr>
            <a:lvl9pPr marL="1828800" algn="l" rtl="0" eaLnBrk="0" fontAlgn="base" hangingPunct="0">
              <a:spcBef>
                <a:spcPct val="0"/>
              </a:spcBef>
              <a:spcAft>
                <a:spcPct val="0"/>
              </a:spcAft>
              <a:defRPr kumimoji="1" sz="4000" b="1">
                <a:solidFill>
                  <a:srgbClr val="003399"/>
                </a:solidFill>
                <a:latin typeface="Times New Roman" pitchFamily="18" charset="0"/>
                <a:ea typeface="標楷體" pitchFamily="65" charset="-120"/>
              </a:defRPr>
            </a:lvl9pPr>
          </a:lstStyle>
          <a:p>
            <a:pPr algn="l"/>
            <a:r>
              <a:rPr lang="zh-TW" altLang="en-US" kern="100" dirty="0">
                <a:solidFill>
                  <a:schemeClr val="tx1"/>
                </a:solidFill>
                <a:cs typeface="Times New Roman" panose="02020603050405020304" pitchFamily="18" charset="0"/>
              </a:rPr>
              <a:t> </a:t>
            </a:r>
            <a:r>
              <a:rPr lang="zh-TW" altLang="en-US" kern="100" dirty="0" smtClean="0">
                <a:solidFill>
                  <a:schemeClr val="tx1"/>
                </a:solidFill>
                <a:cs typeface="Times New Roman" panose="02020603050405020304" pitchFamily="18" charset="0"/>
              </a:rPr>
              <a:t>  </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一</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 緣由 </a:t>
            </a:r>
            <a:endParaRPr lang="en-US" altLang="zh-TW" kern="100" dirty="0" smtClean="0">
              <a:solidFill>
                <a:schemeClr val="tx1"/>
              </a:solidFill>
              <a:cs typeface="Times New Roman" panose="02020603050405020304" pitchFamily="18" charset="0"/>
            </a:endParaRPr>
          </a:p>
          <a:p>
            <a:pPr algn="l"/>
            <a:r>
              <a:rPr lang="zh-TW" altLang="en-US" kern="100" dirty="0">
                <a:solidFill>
                  <a:schemeClr val="tx1"/>
                </a:solidFill>
                <a:cs typeface="Times New Roman" panose="02020603050405020304" pitchFamily="18" charset="0"/>
              </a:rPr>
              <a:t> </a:t>
            </a:r>
            <a:r>
              <a:rPr lang="zh-TW" altLang="en-US" kern="100" dirty="0" smtClean="0">
                <a:solidFill>
                  <a:schemeClr val="tx1"/>
                </a:solidFill>
                <a:cs typeface="Times New Roman" panose="02020603050405020304" pitchFamily="18" charset="0"/>
              </a:rPr>
              <a:t>  </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二</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 步驟</a:t>
            </a:r>
            <a:endParaRPr lang="en-US" altLang="zh-TW" kern="100" dirty="0" smtClean="0">
              <a:solidFill>
                <a:schemeClr val="tx1"/>
              </a:solidFill>
              <a:cs typeface="Times New Roman" panose="02020603050405020304" pitchFamily="18" charset="0"/>
            </a:endParaRPr>
          </a:p>
          <a:p>
            <a:pPr algn="l"/>
            <a:r>
              <a:rPr lang="zh-TW" altLang="en-US" kern="100" dirty="0">
                <a:solidFill>
                  <a:schemeClr val="tx1"/>
                </a:solidFill>
                <a:cs typeface="Times New Roman" panose="02020603050405020304" pitchFamily="18" charset="0"/>
              </a:rPr>
              <a:t> </a:t>
            </a:r>
            <a:r>
              <a:rPr lang="zh-TW" altLang="en-US" kern="100" dirty="0" smtClean="0">
                <a:solidFill>
                  <a:schemeClr val="tx1"/>
                </a:solidFill>
                <a:cs typeface="Times New Roman" panose="02020603050405020304" pitchFamily="18" charset="0"/>
              </a:rPr>
              <a:t>  </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三</a:t>
            </a:r>
            <a:r>
              <a:rPr lang="en-US" altLang="zh-TW" kern="100" dirty="0" smtClean="0">
                <a:solidFill>
                  <a:schemeClr val="tx1"/>
                </a:solidFill>
                <a:cs typeface="Times New Roman" panose="02020603050405020304" pitchFamily="18" charset="0"/>
              </a:rPr>
              <a:t>).</a:t>
            </a:r>
            <a:r>
              <a:rPr lang="zh-TW" altLang="en-US" kern="100" dirty="0" smtClean="0">
                <a:solidFill>
                  <a:schemeClr val="tx1"/>
                </a:solidFill>
                <a:cs typeface="Times New Roman" panose="02020603050405020304" pitchFamily="18" charset="0"/>
              </a:rPr>
              <a:t> 大絕招 </a:t>
            </a:r>
            <a:r>
              <a:rPr lang="en-US" altLang="zh-TW" kern="100" dirty="0" smtClean="0">
                <a:solidFill>
                  <a:schemeClr val="tx1"/>
                </a:solidFill>
                <a:cs typeface="Times New Roman" panose="02020603050405020304" pitchFamily="18" charset="0"/>
              </a:rPr>
              <a:t> </a:t>
            </a:r>
          </a:p>
          <a:p>
            <a:pPr algn="l"/>
            <a:endParaRPr lang="en-US" altLang="zh-TW" sz="6000" kern="100" dirty="0">
              <a:solidFill>
                <a:schemeClr val="tx1"/>
              </a:solidFill>
              <a:latin typeface="+mj-ea"/>
              <a:cs typeface="Times New Roman" panose="02020603050405020304" pitchFamily="18" charset="0"/>
            </a:endParaRPr>
          </a:p>
        </p:txBody>
      </p:sp>
    </p:spTree>
    <p:extLst>
      <p:ext uri="{BB962C8B-B14F-4D97-AF65-F5344CB8AC3E}">
        <p14:creationId xmlns:p14="http://schemas.microsoft.com/office/powerpoint/2010/main" val="286080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smtClean="0"/>
              <a:t>一</a:t>
            </a:r>
            <a:r>
              <a:rPr lang="en-US" altLang="zh-TW" dirty="0" smtClean="0"/>
              <a:t>).</a:t>
            </a:r>
            <a:r>
              <a:rPr lang="zh-TW" altLang="en-US" dirty="0" smtClean="0"/>
              <a:t> 緣由</a:t>
            </a:r>
            <a:endParaRPr lang="zh-TW" altLang="en-US" dirty="0"/>
          </a:p>
        </p:txBody>
      </p:sp>
      <p:sp>
        <p:nvSpPr>
          <p:cNvPr id="4" name="投影片編號版面配置區 3"/>
          <p:cNvSpPr>
            <a:spLocks noGrp="1"/>
          </p:cNvSpPr>
          <p:nvPr>
            <p:ph type="sldNum" sz="quarter" idx="12"/>
          </p:nvPr>
        </p:nvSpPr>
        <p:spPr/>
        <p:txBody>
          <a:bodyPr/>
          <a:lstStyle/>
          <a:p>
            <a:pPr>
              <a:defRPr/>
            </a:pPr>
            <a:fld id="{916899ED-CB60-4146-B1DA-ACC0038C1DA3}" type="slidenum">
              <a:rPr lang="en-US" altLang="zh-TW" smtClean="0"/>
              <a:pPr>
                <a:defRPr/>
              </a:pPr>
              <a:t>23</a:t>
            </a:fld>
            <a:endParaRPr lang="en-US" altLang="zh-TW" dirty="0"/>
          </a:p>
        </p:txBody>
      </p:sp>
      <p:sp>
        <p:nvSpPr>
          <p:cNvPr id="6" name="內容版面配置區 5">
            <a:extLst>
              <a:ext uri="{FF2B5EF4-FFF2-40B4-BE49-F238E27FC236}">
                <a16:creationId xmlns:a16="http://schemas.microsoft.com/office/drawing/2014/main" id="{28FC3393-F22B-4A80-8354-C60E7D186063}"/>
              </a:ext>
            </a:extLst>
          </p:cNvPr>
          <p:cNvSpPr>
            <a:spLocks noGrp="1"/>
          </p:cNvSpPr>
          <p:nvPr>
            <p:ph idx="1"/>
          </p:nvPr>
        </p:nvSpPr>
        <p:spPr>
          <a:xfrm>
            <a:off x="327317" y="1108076"/>
            <a:ext cx="11864683" cy="5435600"/>
          </a:xfrm>
        </p:spPr>
        <p:txBody>
          <a:bodyPr/>
          <a:lstStyle/>
          <a:p>
            <a:pPr marL="0" indent="0">
              <a:buNone/>
            </a:pPr>
            <a:r>
              <a:rPr lang="zh-TW" altLang="en-US" sz="2667" dirty="0" smtClean="0"/>
              <a:t>        </a:t>
            </a:r>
            <a:r>
              <a:rPr lang="zh-TW" altLang="zh-TW" sz="2667" dirty="0" smtClean="0"/>
              <a:t>由於</a:t>
            </a:r>
            <a:r>
              <a:rPr lang="zh-TW" altLang="zh-TW" sz="2667" dirty="0"/>
              <a:t>大家日常工作</a:t>
            </a:r>
            <a:r>
              <a:rPr lang="zh-TW" altLang="en-US" sz="2667" dirty="0"/>
              <a:t>筆電</a:t>
            </a:r>
            <a:r>
              <a:rPr lang="zh-TW" altLang="zh-TW" sz="2667" dirty="0"/>
              <a:t>已習慣使用無線上網</a:t>
            </a:r>
            <a:r>
              <a:rPr lang="en-US" altLang="zh-TW" sz="2667" dirty="0"/>
              <a:t>, </a:t>
            </a:r>
            <a:r>
              <a:rPr lang="zh-TW" altLang="zh-TW" sz="2667" dirty="0"/>
              <a:t>因此</a:t>
            </a:r>
            <a:r>
              <a:rPr lang="en-US" altLang="zh-TW" sz="2667" dirty="0"/>
              <a:t>Windows</a:t>
            </a:r>
            <a:r>
              <a:rPr lang="zh-TW" altLang="zh-TW" sz="2667" dirty="0"/>
              <a:t>開機後</a:t>
            </a:r>
            <a:endParaRPr lang="en-US" altLang="zh-TW" sz="2667" dirty="0"/>
          </a:p>
          <a:p>
            <a:pPr marL="0" indent="0">
              <a:buNone/>
            </a:pPr>
            <a:r>
              <a:rPr lang="en-US" altLang="zh-TW" sz="2667" dirty="0"/>
              <a:t>Webex</a:t>
            </a:r>
            <a:r>
              <a:rPr lang="zh-TW" altLang="zh-TW" sz="2667" dirty="0"/>
              <a:t>會自動啟動</a:t>
            </a:r>
            <a:r>
              <a:rPr lang="zh-TW" altLang="en-US" sz="2667" dirty="0"/>
              <a:t>並</a:t>
            </a:r>
            <a:r>
              <a:rPr lang="zh-TW" altLang="zh-TW" sz="2667" dirty="0"/>
              <a:t>透過無線網路登入</a:t>
            </a:r>
            <a:r>
              <a:rPr lang="en-US" altLang="zh-TW" sz="2667" dirty="0"/>
              <a:t>Cisco</a:t>
            </a:r>
            <a:r>
              <a:rPr lang="zh-TW" altLang="en-US" sz="2667" dirty="0"/>
              <a:t>雲端後台做驗證</a:t>
            </a:r>
            <a:r>
              <a:rPr lang="zh-TW" altLang="en-US" sz="2667" dirty="0" smtClean="0"/>
              <a:t>。</a:t>
            </a:r>
            <a:endParaRPr lang="en-US" altLang="zh-TW" sz="2667" dirty="0" smtClean="0"/>
          </a:p>
          <a:p>
            <a:pPr marL="0" indent="0">
              <a:buNone/>
            </a:pPr>
            <a:endParaRPr lang="zh-TW" altLang="zh-TW" sz="2667" dirty="0"/>
          </a:p>
          <a:p>
            <a:pPr marL="0" indent="0">
              <a:buNone/>
            </a:pPr>
            <a:r>
              <a:rPr lang="en-US" altLang="zh-TW" sz="2667" dirty="0"/>
              <a:t>        </a:t>
            </a:r>
            <a:r>
              <a:rPr lang="zh-TW" altLang="zh-TW" sz="2667" dirty="0"/>
              <a:t>這時</a:t>
            </a:r>
            <a:r>
              <a:rPr lang="zh-TW" altLang="en-US" sz="2667" dirty="0"/>
              <a:t>您就算是突然想到</a:t>
            </a:r>
            <a:r>
              <a:rPr lang="en-US" altLang="zh-TW" sz="2667" dirty="0" smtClean="0"/>
              <a:t>,</a:t>
            </a:r>
            <a:r>
              <a:rPr lang="zh-TW" altLang="en-US" sz="2667" dirty="0" smtClean="0"/>
              <a:t>總經理要求大家連有線網路品質比較有保障</a:t>
            </a:r>
            <a:r>
              <a:rPr lang="en-US" altLang="zh-TW" sz="2667" dirty="0" smtClean="0"/>
              <a:t>,</a:t>
            </a:r>
          </a:p>
          <a:p>
            <a:pPr marL="0" indent="0">
              <a:buNone/>
            </a:pPr>
            <a:r>
              <a:rPr lang="zh-TW" altLang="en-US" sz="2667" dirty="0" smtClean="0"/>
              <a:t>趕緊</a:t>
            </a:r>
            <a:r>
              <a:rPr lang="zh-TW" altLang="zh-TW" sz="2667" dirty="0"/>
              <a:t>中斷無線改接有線</a:t>
            </a:r>
            <a:r>
              <a:rPr lang="en-US" altLang="zh-TW" sz="2667" dirty="0"/>
              <a:t>,</a:t>
            </a:r>
            <a:r>
              <a:rPr lang="zh-TW" altLang="zh-TW" sz="2667" dirty="0"/>
              <a:t>並加入</a:t>
            </a:r>
            <a:r>
              <a:rPr lang="zh-TW" altLang="en-US" sz="2667" dirty="0"/>
              <a:t>線上</a:t>
            </a:r>
            <a:r>
              <a:rPr lang="zh-TW" altLang="zh-TW" sz="2667" dirty="0" smtClean="0"/>
              <a:t>會議室</a:t>
            </a:r>
            <a:r>
              <a:rPr lang="en-US" altLang="zh-TW" sz="2667" dirty="0" smtClean="0"/>
              <a:t>,</a:t>
            </a:r>
            <a:endParaRPr lang="en-US" altLang="zh-TW" sz="2667" dirty="0"/>
          </a:p>
          <a:p>
            <a:pPr marL="0" indent="0">
              <a:buNone/>
            </a:pPr>
            <a:r>
              <a:rPr lang="zh-TW" altLang="zh-TW" sz="2667" dirty="0"/>
              <a:t>但此時</a:t>
            </a:r>
            <a:r>
              <a:rPr lang="en-US" altLang="zh-TW" sz="2667" dirty="0"/>
              <a:t>Cisco</a:t>
            </a:r>
            <a:r>
              <a:rPr lang="zh-TW" altLang="zh-TW" sz="2667" dirty="0"/>
              <a:t>雲端後</a:t>
            </a:r>
            <a:r>
              <a:rPr lang="zh-TW" altLang="en-US" sz="2667" dirty="0"/>
              <a:t>台可能只會紀錄</a:t>
            </a:r>
            <a:r>
              <a:rPr lang="en-US" altLang="zh-TW" sz="2667" dirty="0"/>
              <a:t>:</a:t>
            </a:r>
            <a:r>
              <a:rPr lang="zh-TW" altLang="en-US" sz="2667" dirty="0"/>
              <a:t> 先</a:t>
            </a:r>
            <a:r>
              <a:rPr lang="zh-TW" altLang="zh-TW" sz="2667" dirty="0"/>
              <a:t>前</a:t>
            </a:r>
            <a:r>
              <a:rPr lang="zh-TW" altLang="en-US" sz="2667" dirty="0"/>
              <a:t>您是用</a:t>
            </a:r>
            <a:r>
              <a:rPr lang="zh-TW" altLang="zh-TW" sz="2667" dirty="0"/>
              <a:t>無線登入</a:t>
            </a:r>
            <a:r>
              <a:rPr lang="en-US" altLang="zh-TW" sz="2667" dirty="0" err="1"/>
              <a:t>Webex</a:t>
            </a:r>
            <a:r>
              <a:rPr lang="zh-TW" altLang="en-US" sz="2667" dirty="0"/>
              <a:t>的</a:t>
            </a:r>
            <a:r>
              <a:rPr lang="en-US" altLang="zh-TW" sz="2667" dirty="0"/>
              <a:t>, </a:t>
            </a:r>
          </a:p>
          <a:p>
            <a:pPr marL="0" indent="0">
              <a:buNone/>
            </a:pPr>
            <a:r>
              <a:rPr lang="zh-TW" altLang="en-US" sz="2667" dirty="0" smtClean="0"/>
              <a:t>事後</a:t>
            </a:r>
            <a:r>
              <a:rPr lang="zh-TW" altLang="en-US" sz="2667" dirty="0"/>
              <a:t>匯出連線</a:t>
            </a:r>
            <a:r>
              <a:rPr lang="zh-TW" altLang="en-US" sz="2667" dirty="0" smtClean="0"/>
              <a:t>紀錄報告給 總經理就會是</a:t>
            </a:r>
            <a:r>
              <a:rPr lang="zh-TW" altLang="zh-TW" sz="2667" dirty="0" smtClean="0"/>
              <a:t>無線</a:t>
            </a:r>
            <a:r>
              <a:rPr lang="zh-TW" altLang="zh-TW" sz="2667" dirty="0"/>
              <a:t>連</a:t>
            </a:r>
            <a:r>
              <a:rPr lang="zh-TW" altLang="zh-TW" sz="2667" dirty="0" smtClean="0"/>
              <a:t>網</a:t>
            </a:r>
            <a:r>
              <a:rPr lang="en-US" altLang="zh-TW" sz="2667" dirty="0" smtClean="0"/>
              <a:t>,</a:t>
            </a:r>
            <a:r>
              <a:rPr lang="zh-TW" altLang="en-US" sz="2667" dirty="0" smtClean="0"/>
              <a:t>與</a:t>
            </a:r>
            <a:r>
              <a:rPr lang="zh-TW" altLang="en-US" sz="2667" dirty="0"/>
              <a:t>事實不符</a:t>
            </a:r>
            <a:r>
              <a:rPr lang="zh-TW" altLang="en-US" sz="2667" dirty="0" smtClean="0"/>
              <a:t>。</a:t>
            </a:r>
            <a:endParaRPr lang="en-US" altLang="zh-TW" sz="2667" dirty="0" smtClean="0"/>
          </a:p>
          <a:p>
            <a:pPr marL="0" indent="0">
              <a:buNone/>
            </a:pPr>
            <a:r>
              <a:rPr lang="zh-TW" altLang="en-US" sz="2667" dirty="0" smtClean="0"/>
              <a:t>       </a:t>
            </a:r>
            <a:endParaRPr lang="en-US" altLang="zh-TW" sz="2667" dirty="0" smtClean="0"/>
          </a:p>
          <a:p>
            <a:pPr marL="0" indent="0">
              <a:buNone/>
            </a:pPr>
            <a:r>
              <a:rPr lang="zh-TW" altLang="en-US" sz="2667" dirty="0"/>
              <a:t> </a:t>
            </a:r>
            <a:r>
              <a:rPr lang="zh-TW" altLang="en-US" sz="2667" dirty="0" smtClean="0"/>
              <a:t>       由於</a:t>
            </a:r>
            <a:r>
              <a:rPr lang="en-US" altLang="zh-TW" sz="2667" dirty="0" smtClean="0"/>
              <a:t>Cisco</a:t>
            </a:r>
            <a:r>
              <a:rPr lang="zh-TW" altLang="en-US" sz="2667" dirty="0"/>
              <a:t>雲端後台不會一直偵測與會電腦現在</a:t>
            </a:r>
            <a:r>
              <a:rPr lang="zh-TW" altLang="en-US" sz="2667" dirty="0" smtClean="0"/>
              <a:t>是連有線或是無線</a:t>
            </a:r>
            <a:r>
              <a:rPr lang="en-US" altLang="zh-TW" sz="2667" dirty="0" smtClean="0"/>
              <a:t>,</a:t>
            </a:r>
          </a:p>
          <a:p>
            <a:pPr marL="0" indent="0">
              <a:buNone/>
            </a:pPr>
            <a:r>
              <a:rPr lang="zh-TW" altLang="en-US" sz="2667" dirty="0" smtClean="0"/>
              <a:t>就算有切換有線也不一定會觸發後台更新網路紀錄。</a:t>
            </a:r>
            <a:endParaRPr lang="en-US" altLang="zh-TW" sz="2667" dirty="0" smtClean="0"/>
          </a:p>
          <a:p>
            <a:pPr marL="0" indent="0">
              <a:buNone/>
            </a:pPr>
            <a:r>
              <a:rPr lang="zh-TW" altLang="en-US" sz="2667" dirty="0" smtClean="0"/>
              <a:t>因強烈建議依照後面幾頁的操作步驟實施。</a:t>
            </a:r>
            <a:endParaRPr lang="zh-TW" altLang="zh-TW" sz="2667" dirty="0"/>
          </a:p>
        </p:txBody>
      </p:sp>
    </p:spTree>
    <p:extLst>
      <p:ext uri="{BB962C8B-B14F-4D97-AF65-F5344CB8AC3E}">
        <p14:creationId xmlns:p14="http://schemas.microsoft.com/office/powerpoint/2010/main" val="153951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smtClean="0"/>
              <a:t>二</a:t>
            </a:r>
            <a:r>
              <a:rPr lang="en-US" altLang="zh-TW" dirty="0" smtClean="0"/>
              <a:t>).</a:t>
            </a:r>
            <a:r>
              <a:rPr lang="zh-TW" altLang="en-US" dirty="0" smtClean="0"/>
              <a:t> 步驟一</a:t>
            </a:r>
            <a:endParaRPr lang="zh-TW" altLang="en-US" dirty="0"/>
          </a:p>
        </p:txBody>
      </p:sp>
      <p:sp>
        <p:nvSpPr>
          <p:cNvPr id="4" name="投影片編號版面配置區 3"/>
          <p:cNvSpPr>
            <a:spLocks noGrp="1"/>
          </p:cNvSpPr>
          <p:nvPr>
            <p:ph type="sldNum" sz="quarter" idx="12"/>
          </p:nvPr>
        </p:nvSpPr>
        <p:spPr/>
        <p:txBody>
          <a:bodyPr/>
          <a:lstStyle/>
          <a:p>
            <a:pPr>
              <a:defRPr/>
            </a:pPr>
            <a:fld id="{916899ED-CB60-4146-B1DA-ACC0038C1DA3}" type="slidenum">
              <a:rPr lang="en-US" altLang="zh-TW" smtClean="0"/>
              <a:pPr>
                <a:defRPr/>
              </a:pPr>
              <a:t>24</a:t>
            </a:fld>
            <a:endParaRPr lang="en-US" altLang="zh-TW" dirty="0"/>
          </a:p>
        </p:txBody>
      </p:sp>
      <p:sp>
        <p:nvSpPr>
          <p:cNvPr id="3" name="Rectangle 2"/>
          <p:cNvSpPr>
            <a:spLocks noChangeArrowheads="1"/>
          </p:cNvSpPr>
          <p:nvPr/>
        </p:nvSpPr>
        <p:spPr bwMode="auto">
          <a:xfrm>
            <a:off x="20685" y="1044607"/>
            <a:ext cx="10619509" cy="1579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lvl1pPr indent="4572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TW" altLang="en-US" sz="28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退出</a:t>
            </a:r>
            <a:r>
              <a:rPr lang="en-US" altLang="zh-TW" sz="2800" b="1" dirty="0" err="1"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Webex</a:t>
            </a:r>
            <a:r>
              <a:rPr lang="zh-TW" altLang="en-US" sz="28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en-US" altLang="zh-TW" sz="2667"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r>
              <a:rPr lang="zh-TW" altLang="en-US" sz="2667"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endParaRPr lang="en-US" altLang="zh-TW" sz="2667"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a:p>
            <a:pPr lvl="0"/>
            <a:r>
              <a:rPr lang="en-US" altLang="zh-TW" sz="2667"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en-US" altLang="zh-TW" sz="2667"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點</a:t>
            </a:r>
            <a:r>
              <a:rPr lang="en-US" altLang="zh-TW" sz="2000" b="1" dirty="0" err="1">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Webex</a:t>
            </a: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app</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左上角圖示</a:t>
            </a:r>
            <a:endPar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a:p>
            <a:pPr lvl="0"/>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設定檔和喜好設定</a:t>
            </a: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退出</a:t>
            </a:r>
            <a:r>
              <a:rPr lang="en-US" altLang="zh-TW" sz="2000" b="1" dirty="0" err="1">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Webex</a:t>
            </a: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如下</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圖</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p>
          <a:p>
            <a:pPr lvl="0"/>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注意</a:t>
            </a:r>
            <a:r>
              <a:rPr lang="en-US" altLang="zh-TW" sz="2000" b="1" dirty="0" smtClean="0">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r>
              <a:rPr lang="zh-TW" altLang="en-US" sz="2000" b="1" dirty="0" smtClean="0">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點</a:t>
            </a:r>
            <a:r>
              <a:rPr lang="en-US" altLang="zh-TW" sz="2000" b="1" dirty="0" err="1" smtClean="0">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Webex</a:t>
            </a:r>
            <a:r>
              <a:rPr lang="zh-TW" altLang="en-US" sz="2000" b="1" dirty="0" smtClean="0">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右上</a:t>
            </a:r>
            <a:r>
              <a:rPr lang="zh-TW" altLang="en-US" sz="2000" b="1" dirty="0">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角 </a:t>
            </a:r>
            <a:r>
              <a:rPr lang="en-US" altLang="zh-TW" sz="2000" b="1" dirty="0">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x </a:t>
            </a:r>
            <a:r>
              <a:rPr lang="zh-TW" altLang="en-US" sz="2000" b="1" dirty="0" smtClean="0">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只是暫時關閉視窗</a:t>
            </a:r>
            <a:r>
              <a:rPr lang="en-US" altLang="zh-TW" sz="2000" b="1" dirty="0" smtClean="0">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r>
              <a:rPr lang="zh-TW" altLang="en-US" sz="2000" b="1" dirty="0" smtClean="0">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沒有一點效果</a:t>
            </a:r>
            <a:endParaRPr lang="en-US" altLang="zh-TW" sz="2000" b="1" dirty="0">
              <a:sym typeface="Wingdings" panose="05000000000000000000" pitchFamily="2" charset="2"/>
            </a:endParaRPr>
          </a:p>
        </p:txBody>
      </p:sp>
      <p:pic>
        <p:nvPicPr>
          <p:cNvPr id="6" name="圖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280" y="2990269"/>
            <a:ext cx="711200" cy="901700"/>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p:cNvPicPr/>
          <p:nvPr/>
        </p:nvPicPr>
        <p:blipFill>
          <a:blip r:embed="rId3">
            <a:extLst>
              <a:ext uri="{28A0092B-C50C-407E-A947-70E740481C1C}">
                <a14:useLocalDpi xmlns:a14="http://schemas.microsoft.com/office/drawing/2010/main" val="0"/>
              </a:ext>
            </a:extLst>
          </a:blip>
          <a:srcRect/>
          <a:stretch>
            <a:fillRect/>
          </a:stretch>
        </p:blipFill>
        <p:spPr bwMode="auto">
          <a:xfrm>
            <a:off x="1363046" y="2717020"/>
            <a:ext cx="7611137" cy="4018986"/>
          </a:xfrm>
          <a:prstGeom prst="rect">
            <a:avLst/>
          </a:prstGeom>
          <a:noFill/>
          <a:ln>
            <a:noFill/>
          </a:ln>
        </p:spPr>
      </p:pic>
    </p:spTree>
    <p:extLst>
      <p:ext uri="{BB962C8B-B14F-4D97-AF65-F5344CB8AC3E}">
        <p14:creationId xmlns:p14="http://schemas.microsoft.com/office/powerpoint/2010/main" val="4600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smtClean="0"/>
              <a:t>二</a:t>
            </a:r>
            <a:r>
              <a:rPr lang="en-US" altLang="zh-TW" dirty="0" smtClean="0"/>
              <a:t>).</a:t>
            </a:r>
            <a:r>
              <a:rPr lang="zh-TW" altLang="en-US" dirty="0" smtClean="0"/>
              <a:t> 步驟二</a:t>
            </a:r>
            <a:endParaRPr lang="zh-TW" altLang="en-US" dirty="0"/>
          </a:p>
        </p:txBody>
      </p:sp>
      <p:sp>
        <p:nvSpPr>
          <p:cNvPr id="4" name="投影片編號版面配置區 3"/>
          <p:cNvSpPr>
            <a:spLocks noGrp="1"/>
          </p:cNvSpPr>
          <p:nvPr>
            <p:ph type="sldNum" sz="quarter" idx="12"/>
          </p:nvPr>
        </p:nvSpPr>
        <p:spPr/>
        <p:txBody>
          <a:bodyPr/>
          <a:lstStyle/>
          <a:p>
            <a:pPr>
              <a:defRPr/>
            </a:pPr>
            <a:fld id="{916899ED-CB60-4146-B1DA-ACC0038C1DA3}" type="slidenum">
              <a:rPr lang="en-US" altLang="zh-TW" smtClean="0"/>
              <a:pPr>
                <a:defRPr/>
              </a:pPr>
              <a:t>25</a:t>
            </a:fld>
            <a:endParaRPr lang="en-US" altLang="zh-TW" dirty="0"/>
          </a:p>
        </p:txBody>
      </p:sp>
      <p:sp>
        <p:nvSpPr>
          <p:cNvPr id="3" name="Rectangle 2"/>
          <p:cNvSpPr>
            <a:spLocks noChangeArrowheads="1"/>
          </p:cNvSpPr>
          <p:nvPr/>
        </p:nvSpPr>
        <p:spPr bwMode="auto">
          <a:xfrm>
            <a:off x="95251" y="1135146"/>
            <a:ext cx="5249194" cy="238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lvl1pPr indent="4572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defTabSz="1219170" eaLnBrk="0" fontAlgn="base" hangingPunct="0">
              <a:spcBef>
                <a:spcPct val="0"/>
              </a:spcBef>
              <a:spcAft>
                <a:spcPct val="0"/>
              </a:spcAft>
            </a:pPr>
            <a:r>
              <a:rPr lang="zh-TW" altLang="en-US" sz="2667"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      </a:t>
            </a:r>
            <a:r>
              <a:rPr lang="en-US" altLang="zh-TW" sz="2667"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28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關閉無線網卡</a:t>
            </a:r>
            <a:r>
              <a:rPr lang="en-US" altLang="zh-TW" sz="2667"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 </a:t>
            </a:r>
            <a:endParaRPr lang="en-US" altLang="zh-TW" sz="2667"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endParaRPr>
          </a:p>
          <a:p>
            <a:pPr lvl="1" defTabSz="1219170" eaLnBrk="0" fontAlgn="base" hangingPunct="0">
              <a:spcBef>
                <a:spcPct val="0"/>
              </a:spcBef>
              <a:spcAft>
                <a:spcPct val="0"/>
              </a:spcAft>
            </a:pP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 </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 </a:t>
            </a:r>
            <a:endPar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endParaRPr>
          </a:p>
          <a:p>
            <a:pPr lvl="1" defTabSz="1219170" eaLnBrk="0" fontAlgn="base" hangingPunct="0">
              <a:spcBef>
                <a:spcPct val="0"/>
              </a:spcBef>
              <a:spcAft>
                <a:spcPct val="0"/>
              </a:spcAft>
            </a:pP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 </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點開工作列無線</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圖示</a:t>
            </a:r>
            <a:endPar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a:p>
            <a:pPr lvl="1" defTabSz="1219170" eaLnBrk="0" fontAlgn="base" hangingPunct="0">
              <a:spcBef>
                <a:spcPct val="0"/>
              </a:spcBef>
              <a:spcAft>
                <a:spcPct val="0"/>
              </a:spcAft>
            </a:pP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點一</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rPr>
              <a:t>下</a:t>
            </a: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Wi-Fi(</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會變成灰色</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p>
          <a:p>
            <a:pPr lvl="1" defTabSz="1219170" eaLnBrk="0" fontAlgn="base" hangingPunct="0">
              <a:spcBef>
                <a:spcPct val="0"/>
              </a:spcBef>
              <a:spcAft>
                <a:spcPct val="0"/>
              </a:spcAft>
            </a:pP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關閉</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整個無線網卡</a:t>
            </a: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如右圖</a:t>
            </a: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endPar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a:p>
            <a:pPr lvl="1" defTabSz="1219170" eaLnBrk="0" fontAlgn="base" hangingPunct="0">
              <a:spcBef>
                <a:spcPct val="0"/>
              </a:spcBef>
              <a:spcAft>
                <a:spcPct val="0"/>
              </a:spcAft>
            </a:pP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確定</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看不到任何無線基地台</a:t>
            </a: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(SSID</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endParaRPr lang="en-US" altLang="zh-TW" sz="2000" b="1" dirty="0">
              <a:sym typeface="Wingdings" panose="05000000000000000000" pitchFamily="2" charset="2"/>
            </a:endParaRPr>
          </a:p>
          <a:p>
            <a:pPr lvl="1" defTabSz="1219170" eaLnBrk="0" fontAlgn="base" hangingPunct="0">
              <a:spcBef>
                <a:spcPct val="0"/>
              </a:spcBef>
              <a:spcAft>
                <a:spcPct val="0"/>
              </a:spcAft>
            </a:pP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避免</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自動連線後又誤連。</a:t>
            </a:r>
            <a:endParaRPr lang="zh-TW" altLang="en-US" sz="2000" b="1" dirty="0">
              <a:sym typeface="Wingdings" panose="05000000000000000000" pitchFamily="2" charset="2"/>
            </a:endParaRPr>
          </a:p>
        </p:txBody>
      </p:sp>
      <p:pic>
        <p:nvPicPr>
          <p:cNvPr id="2050" name="圖片 1" descr="cid:image001.png@01D7BF71.E84D2A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608" y="1220716"/>
            <a:ext cx="4130220" cy="478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0395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smtClean="0"/>
              <a:t>二</a:t>
            </a:r>
            <a:r>
              <a:rPr lang="en-US" altLang="zh-TW" dirty="0" smtClean="0"/>
              <a:t>).</a:t>
            </a:r>
            <a:r>
              <a:rPr lang="zh-TW" altLang="en-US" dirty="0" smtClean="0"/>
              <a:t> 步驟三</a:t>
            </a:r>
            <a:endParaRPr lang="zh-TW" altLang="en-US" dirty="0"/>
          </a:p>
        </p:txBody>
      </p:sp>
      <p:sp>
        <p:nvSpPr>
          <p:cNvPr id="4" name="投影片編號版面配置區 3"/>
          <p:cNvSpPr>
            <a:spLocks noGrp="1"/>
          </p:cNvSpPr>
          <p:nvPr>
            <p:ph type="sldNum" sz="quarter" idx="12"/>
          </p:nvPr>
        </p:nvSpPr>
        <p:spPr/>
        <p:txBody>
          <a:bodyPr/>
          <a:lstStyle/>
          <a:p>
            <a:pPr>
              <a:defRPr/>
            </a:pPr>
            <a:fld id="{916899ED-CB60-4146-B1DA-ACC0038C1DA3}" type="slidenum">
              <a:rPr lang="en-US" altLang="zh-TW" smtClean="0"/>
              <a:pPr>
                <a:defRPr/>
              </a:pPr>
              <a:t>26</a:t>
            </a:fld>
            <a:endParaRPr lang="en-US" altLang="zh-TW" dirty="0"/>
          </a:p>
        </p:txBody>
      </p:sp>
      <p:sp>
        <p:nvSpPr>
          <p:cNvPr id="3" name="Rectangle 2"/>
          <p:cNvSpPr>
            <a:spLocks noChangeArrowheads="1"/>
          </p:cNvSpPr>
          <p:nvPr/>
        </p:nvSpPr>
        <p:spPr bwMode="auto">
          <a:xfrm>
            <a:off x="59873" y="1094236"/>
            <a:ext cx="10097857"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lvl1pPr indent="4572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TW" altLang="en-US" sz="28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連接</a:t>
            </a:r>
            <a:r>
              <a:rPr lang="zh-TW" altLang="en-US" sz="28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有線網路</a:t>
            </a:r>
            <a:r>
              <a:rPr lang="en-US" altLang="zh-TW" sz="24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endParaRPr lang="en-US" altLang="zh-TW" sz="24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a:p>
            <a:pPr lvl="0"/>
            <a:r>
              <a:rPr lang="en-US" altLang="zh-TW" sz="24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en-US" altLang="zh-TW" sz="24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4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en-US" altLang="zh-TW" sz="24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插</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上有線網路線</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自行</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判斷是否已正常連線</a:t>
            </a:r>
            <a:endPar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a:p>
            <a:r>
              <a:rPr lang="zh-TW" altLang="en-US" sz="2400" dirty="0"/>
              <a:t>    </a:t>
            </a:r>
            <a:r>
              <a:rPr lang="zh-TW" altLang="en-US" sz="2400" dirty="0" smtClean="0"/>
              <a:t>      </a:t>
            </a:r>
            <a:r>
              <a:rPr lang="zh-TW" altLang="zh-TW" sz="2000" b="1" dirty="0">
                <a:latin typeface="微軟正黑體" panose="020B0604030504040204" pitchFamily="34" charset="-120"/>
                <a:ea typeface="微軟正黑體" panose="020B0604030504040204" pitchFamily="34" charset="-120"/>
              </a:rPr>
              <a:t>例如</a:t>
            </a:r>
            <a:r>
              <a:rPr lang="en-US" altLang="zh-TW" sz="2000" b="1" dirty="0">
                <a:latin typeface="微軟正黑體" panose="020B0604030504040204" pitchFamily="34" charset="-120"/>
                <a:ea typeface="微軟正黑體" panose="020B0604030504040204" pitchFamily="34" charset="-120"/>
              </a:rPr>
              <a:t>: [</a:t>
            </a:r>
            <a:r>
              <a:rPr lang="zh-TW" altLang="zh-TW" sz="2000" b="1" dirty="0">
                <a:latin typeface="微軟正黑體" panose="020B0604030504040204" pitchFamily="34" charset="-120"/>
                <a:ea typeface="微軟正黑體" panose="020B0604030504040204" pitchFamily="34" charset="-120"/>
              </a:rPr>
              <a:t>法一</a:t>
            </a:r>
            <a:r>
              <a:rPr lang="en-US" altLang="zh-TW" sz="2000" b="1" dirty="0">
                <a:latin typeface="微軟正黑體" panose="020B0604030504040204" pitchFamily="34" charset="-120"/>
                <a:ea typeface="微軟正黑體" panose="020B0604030504040204" pitchFamily="34" charset="-120"/>
              </a:rPr>
              <a:t>] </a:t>
            </a:r>
            <a:r>
              <a:rPr lang="zh-TW" altLang="zh-TW" sz="2000" b="1" dirty="0">
                <a:latin typeface="微軟正黑體" panose="020B0604030504040204" pitchFamily="34" charset="-120"/>
                <a:ea typeface="微軟正黑體" panose="020B0604030504040204" pitchFamily="34" charset="-120"/>
              </a:rPr>
              <a:t>網頁可以開啟</a:t>
            </a:r>
            <a:endParaRPr lang="en-US" altLang="zh-TW" sz="2000" b="1" dirty="0">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a:t>
            </a:r>
            <a:r>
              <a:rPr lang="zh-TW" altLang="zh-TW" sz="2000" b="1" dirty="0">
                <a:latin typeface="微軟正黑體" panose="020B0604030504040204" pitchFamily="34" charset="-120"/>
                <a:ea typeface="微軟正黑體" panose="020B0604030504040204" pitchFamily="34" charset="-120"/>
              </a:rPr>
              <a:t>凌群官網 </a:t>
            </a:r>
            <a:r>
              <a:rPr lang="zh-TW" altLang="en-US" sz="2000" b="1" dirty="0">
                <a:latin typeface="微軟正黑體" panose="020B0604030504040204" pitchFamily="34" charset="-120"/>
                <a:ea typeface="微軟正黑體" panose="020B0604030504040204" pitchFamily="34" charset="-120"/>
              </a:rPr>
              <a:t> </a:t>
            </a:r>
            <a:r>
              <a:rPr lang="en-US" altLang="zh-TW" sz="2000" b="1" u="sng" dirty="0">
                <a:latin typeface="微軟正黑體" panose="020B0604030504040204" pitchFamily="34" charset="-120"/>
                <a:ea typeface="微軟正黑體" panose="020B0604030504040204" pitchFamily="34" charset="-120"/>
                <a:hlinkClick r:id="rId2"/>
              </a:rPr>
              <a:t>https://www.syscom.com.tw</a:t>
            </a:r>
            <a:r>
              <a:rPr lang="en-US" altLang="zh-TW" sz="2000" b="1" dirty="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 </a:t>
            </a:r>
            <a:endParaRPr lang="en-US" altLang="zh-TW" sz="2000" b="1" dirty="0">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or   </a:t>
            </a:r>
            <a:r>
              <a:rPr lang="en-US" altLang="zh-TW" sz="2000" b="1" dirty="0" err="1">
                <a:latin typeface="微軟正黑體" panose="020B0604030504040204" pitchFamily="34" charset="-120"/>
                <a:ea typeface="微軟正黑體" panose="020B0604030504040204" pitchFamily="34" charset="-120"/>
              </a:rPr>
              <a:t>Mynote</a:t>
            </a:r>
            <a:r>
              <a:rPr lang="en-US" altLang="zh-TW" sz="2000" b="1" dirty="0">
                <a:latin typeface="微軟正黑體" panose="020B0604030504040204" pitchFamily="34" charset="-120"/>
                <a:ea typeface="微軟正黑體" panose="020B0604030504040204" pitchFamily="34" charset="-120"/>
              </a:rPr>
              <a:t>  </a:t>
            </a:r>
            <a:r>
              <a:rPr lang="en-US" altLang="zh-TW" sz="2000" b="1" u="sng" dirty="0">
                <a:latin typeface="微軟正黑體" panose="020B0604030504040204" pitchFamily="34" charset="-120"/>
                <a:ea typeface="微軟正黑體" panose="020B0604030504040204" pitchFamily="34" charset="-120"/>
                <a:hlinkClick r:id="rId3"/>
              </a:rPr>
              <a:t>https://servicenet.syscom.com.tw</a:t>
            </a:r>
            <a:r>
              <a:rPr lang="en-US" altLang="zh-TW" sz="2000" b="1" dirty="0">
                <a:latin typeface="微軟正黑體" panose="020B0604030504040204" pitchFamily="34" charset="-120"/>
                <a:ea typeface="微軟正黑體" panose="020B0604030504040204" pitchFamily="34" charset="-120"/>
              </a:rPr>
              <a:t>)</a:t>
            </a:r>
            <a:endParaRPr lang="zh-TW" altLang="zh-TW" sz="2000" b="1" dirty="0">
              <a:latin typeface="微軟正黑體" panose="020B0604030504040204" pitchFamily="34" charset="-120"/>
              <a:ea typeface="微軟正黑體" panose="020B0604030504040204" pitchFamily="34" charset="-120"/>
            </a:endParaRPr>
          </a:p>
          <a:p>
            <a:r>
              <a:rPr lang="en-US" altLang="zh-TW" sz="2000" b="1" dirty="0">
                <a:latin typeface="微軟正黑體" panose="020B0604030504040204" pitchFamily="34" charset="-120"/>
                <a:ea typeface="微軟正黑體" panose="020B0604030504040204" pitchFamily="34" charset="-120"/>
              </a:rPr>
              <a:t>         </a:t>
            </a:r>
            <a:r>
              <a:rPr lang="zh-TW" altLang="en-US" sz="2000" b="1" dirty="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  </a:t>
            </a:r>
          </a:p>
          <a:p>
            <a:r>
              <a:rPr lang="zh-TW" altLang="en-US" sz="2000" b="1" dirty="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a:t>
            </a:r>
            <a:r>
              <a:rPr lang="zh-TW" altLang="zh-TW" sz="2000" b="1" dirty="0">
                <a:latin typeface="微軟正黑體" panose="020B0604030504040204" pitchFamily="34" charset="-120"/>
                <a:ea typeface="微軟正黑體" panose="020B0604030504040204" pitchFamily="34" charset="-120"/>
              </a:rPr>
              <a:t>法二</a:t>
            </a:r>
            <a:r>
              <a:rPr lang="en-US" altLang="zh-TW" sz="2000" b="1" dirty="0" smtClean="0">
                <a:latin typeface="微軟正黑體" panose="020B0604030504040204" pitchFamily="34" charset="-120"/>
                <a:ea typeface="微軟正黑體" panose="020B0604030504040204" pitchFamily="34" charset="-120"/>
              </a:rPr>
              <a:t>]</a:t>
            </a:r>
            <a:r>
              <a:rPr lang="zh-TW" altLang="en-US" sz="2000" b="1" dirty="0" smtClean="0">
                <a:latin typeface="微軟正黑體" panose="020B0604030504040204" pitchFamily="34" charset="-120"/>
                <a:ea typeface="微軟正黑體" panose="020B0604030504040204" pitchFamily="34" charset="-120"/>
              </a:rPr>
              <a:t> </a:t>
            </a:r>
            <a:r>
              <a:rPr lang="zh-TW" altLang="zh-TW" sz="2000" b="1" dirty="0" smtClean="0">
                <a:latin typeface="微軟正黑體" panose="020B0604030504040204" pitchFamily="34" charset="-120"/>
                <a:ea typeface="微軟正黑體" panose="020B0604030504040204" pitchFamily="34" charset="-120"/>
              </a:rPr>
              <a:t>工作</a:t>
            </a:r>
            <a:r>
              <a:rPr lang="zh-TW" altLang="zh-TW" sz="2000" b="1" dirty="0">
                <a:latin typeface="微軟正黑體" panose="020B0604030504040204" pitchFamily="34" charset="-120"/>
                <a:ea typeface="微軟正黑體" panose="020B0604030504040204" pitchFamily="34" charset="-120"/>
              </a:rPr>
              <a:t>列網路圖示已改變如下圖</a:t>
            </a:r>
            <a:r>
              <a:rPr lang="en-US" altLang="zh-TW" sz="2000" b="1" dirty="0">
                <a:latin typeface="微軟正黑體" panose="020B0604030504040204" pitchFamily="34" charset="-120"/>
                <a:ea typeface="微軟正黑體" panose="020B0604030504040204" pitchFamily="34" charset="-120"/>
              </a:rPr>
              <a:t>(</a:t>
            </a:r>
            <a:r>
              <a:rPr lang="zh-TW" altLang="zh-TW" sz="2000" b="1" dirty="0">
                <a:latin typeface="微軟正黑體" panose="020B0604030504040204" pitchFamily="34" charset="-120"/>
                <a:ea typeface="微軟正黑體" panose="020B0604030504040204" pitchFamily="34" charset="-120"/>
              </a:rPr>
              <a:t>地球變螢幕</a:t>
            </a:r>
            <a:r>
              <a:rPr lang="en-US" altLang="zh-TW" sz="2000" b="1" dirty="0">
                <a:latin typeface="微軟正黑體" panose="020B0604030504040204" pitchFamily="34" charset="-120"/>
                <a:ea typeface="微軟正黑體" panose="020B0604030504040204" pitchFamily="34" charset="-120"/>
              </a:rPr>
              <a:t>)</a:t>
            </a:r>
            <a:endParaRPr lang="zh-TW" altLang="zh-TW" sz="2000" b="1" dirty="0">
              <a:latin typeface="微軟正黑體" panose="020B0604030504040204" pitchFamily="34" charset="-120"/>
              <a:ea typeface="微軟正黑體" panose="020B0604030504040204" pitchFamily="34" charset="-120"/>
            </a:endParaRPr>
          </a:p>
          <a:p>
            <a:r>
              <a:rPr lang="en-US" altLang="zh-TW" sz="2400" dirty="0"/>
              <a:t> </a:t>
            </a:r>
            <a:r>
              <a:rPr lang="zh-TW" altLang="en-US" sz="2400" dirty="0"/>
              <a:t>       </a:t>
            </a:r>
            <a:r>
              <a:rPr lang="zh-TW" altLang="en-US" sz="2400" dirty="0" smtClean="0"/>
              <a:t>            </a:t>
            </a:r>
            <a:endParaRPr lang="zh-TW" altLang="en-US" sz="2400" b="1" dirty="0">
              <a:sym typeface="Wingdings" panose="05000000000000000000" pitchFamily="2" charset="2"/>
            </a:endParaRPr>
          </a:p>
          <a:p>
            <a:pPr lvl="0"/>
            <a:endParaRPr lang="en-US" altLang="zh-TW" sz="24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a:p>
            <a:pPr lvl="0"/>
            <a:endParaRPr lang="en-US" altLang="zh-TW" sz="24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a:p>
            <a:pPr lvl="0"/>
            <a:endParaRPr lang="en-US" altLang="zh-TW" sz="24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p:txBody>
      </p:sp>
      <p:pic>
        <p:nvPicPr>
          <p:cNvPr id="7" name="圖片 6"/>
          <p:cNvPicPr/>
          <p:nvPr/>
        </p:nvPicPr>
        <p:blipFill>
          <a:blip r:embed="rId4">
            <a:extLst>
              <a:ext uri="{28A0092B-C50C-407E-A947-70E740481C1C}">
                <a14:useLocalDpi xmlns:a14="http://schemas.microsoft.com/office/drawing/2010/main" val="0"/>
              </a:ext>
            </a:extLst>
          </a:blip>
          <a:srcRect/>
          <a:stretch>
            <a:fillRect/>
          </a:stretch>
        </p:blipFill>
        <p:spPr bwMode="auto">
          <a:xfrm>
            <a:off x="3492681" y="3999057"/>
            <a:ext cx="5206637" cy="1330589"/>
          </a:xfrm>
          <a:prstGeom prst="rect">
            <a:avLst/>
          </a:prstGeom>
          <a:noFill/>
          <a:ln>
            <a:noFill/>
          </a:ln>
        </p:spPr>
      </p:pic>
    </p:spTree>
    <p:extLst>
      <p:ext uri="{BB962C8B-B14F-4D97-AF65-F5344CB8AC3E}">
        <p14:creationId xmlns:p14="http://schemas.microsoft.com/office/powerpoint/2010/main" val="29484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smtClean="0"/>
              <a:t>二</a:t>
            </a:r>
            <a:r>
              <a:rPr lang="en-US" altLang="zh-TW" dirty="0" smtClean="0"/>
              <a:t>).</a:t>
            </a:r>
            <a:r>
              <a:rPr lang="zh-TW" altLang="en-US" dirty="0" smtClean="0"/>
              <a:t> 步驟四</a:t>
            </a:r>
            <a:endParaRPr lang="zh-TW" altLang="en-US" dirty="0"/>
          </a:p>
        </p:txBody>
      </p:sp>
      <p:sp>
        <p:nvSpPr>
          <p:cNvPr id="4" name="投影片編號版面配置區 3"/>
          <p:cNvSpPr>
            <a:spLocks noGrp="1"/>
          </p:cNvSpPr>
          <p:nvPr>
            <p:ph type="sldNum" sz="quarter" idx="12"/>
          </p:nvPr>
        </p:nvSpPr>
        <p:spPr/>
        <p:txBody>
          <a:bodyPr/>
          <a:lstStyle/>
          <a:p>
            <a:pPr>
              <a:defRPr/>
            </a:pPr>
            <a:fld id="{916899ED-CB60-4146-B1DA-ACC0038C1DA3}" type="slidenum">
              <a:rPr lang="en-US" altLang="zh-TW" smtClean="0"/>
              <a:pPr>
                <a:defRPr/>
              </a:pPr>
              <a:t>27</a:t>
            </a:fld>
            <a:endParaRPr lang="en-US" altLang="zh-TW" dirty="0"/>
          </a:p>
        </p:txBody>
      </p:sp>
      <p:sp>
        <p:nvSpPr>
          <p:cNvPr id="3" name="Rectangle 2"/>
          <p:cNvSpPr>
            <a:spLocks noChangeArrowheads="1"/>
          </p:cNvSpPr>
          <p:nvPr/>
        </p:nvSpPr>
        <p:spPr bwMode="auto">
          <a:xfrm>
            <a:off x="59873" y="1182893"/>
            <a:ext cx="1009785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lvl1pPr indent="4572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TW" altLang="en-US" sz="28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開啟</a:t>
            </a:r>
            <a:r>
              <a:rPr lang="en-US" altLang="zh-TW" sz="2800" b="1" dirty="0" err="1">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Webex</a:t>
            </a:r>
            <a:r>
              <a:rPr lang="en-US" altLang="zh-TW" sz="28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app</a:t>
            </a:r>
            <a:r>
              <a:rPr lang="en-US" altLang="zh-TW" sz="24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a:t>
            </a:r>
          </a:p>
          <a:p>
            <a:pPr lvl="0"/>
            <a:endParaRPr lang="en-US" altLang="zh-TW" sz="24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endParaRPr>
          </a:p>
          <a:p>
            <a:pPr lvl="0"/>
            <a:r>
              <a:rPr lang="zh-TW" altLang="en-US" sz="24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點</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開桌面</a:t>
            </a:r>
            <a:r>
              <a:rPr lang="en-US" altLang="zh-TW" sz="2000" b="1" dirty="0" err="1">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Webex</a:t>
            </a: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app  </a:t>
            </a:r>
            <a:r>
              <a:rPr lang="en-US" altLang="zh-TW"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r>
              <a:rPr lang="zh-TW" altLang="en-US" sz="2000" b="1" dirty="0" smtClean="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並重新加入</a:t>
            </a:r>
            <a:r>
              <a:rPr lang="zh-TW" altLang="en-US"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會議室</a:t>
            </a:r>
            <a:r>
              <a:rPr lang="en-US" altLang="zh-TW" sz="2000" b="1" dirty="0">
                <a:solidFill>
                  <a:srgbClr val="000000"/>
                </a:solidFill>
                <a:latin typeface="微軟正黑體" panose="020B0604030504040204" pitchFamily="34" charset="-120"/>
                <a:ea typeface="微軟正黑體" panose="020B0604030504040204" pitchFamily="34" charset="-120"/>
                <a:cs typeface="新細明體" panose="02020500000000000000" pitchFamily="18" charset="-120"/>
                <a:sym typeface="Wingdings" panose="05000000000000000000" pitchFamily="2" charset="2"/>
              </a:rPr>
              <a:t>         </a:t>
            </a:r>
          </a:p>
        </p:txBody>
      </p:sp>
      <p:pic>
        <p:nvPicPr>
          <p:cNvPr id="6" name="圖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820" y="1829224"/>
            <a:ext cx="629920" cy="79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70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三</a:t>
            </a:r>
            <a:r>
              <a:rPr lang="en-US" altLang="zh-TW" dirty="0" smtClean="0"/>
              <a:t>.</a:t>
            </a:r>
            <a:r>
              <a:rPr lang="zh-TW" altLang="en-US" dirty="0" smtClean="0"/>
              <a:t> 大絕招</a:t>
            </a:r>
            <a:endParaRPr lang="zh-TW" altLang="en-US" dirty="0"/>
          </a:p>
        </p:txBody>
      </p:sp>
      <p:sp>
        <p:nvSpPr>
          <p:cNvPr id="4" name="投影片編號版面配置區 3"/>
          <p:cNvSpPr>
            <a:spLocks noGrp="1"/>
          </p:cNvSpPr>
          <p:nvPr>
            <p:ph type="sldNum" sz="quarter" idx="12"/>
          </p:nvPr>
        </p:nvSpPr>
        <p:spPr/>
        <p:txBody>
          <a:bodyPr/>
          <a:lstStyle/>
          <a:p>
            <a:pPr>
              <a:defRPr/>
            </a:pPr>
            <a:fld id="{916899ED-CB60-4146-B1DA-ACC0038C1DA3}" type="slidenum">
              <a:rPr lang="en-US" altLang="zh-TW" smtClean="0"/>
              <a:pPr>
                <a:defRPr/>
              </a:pPr>
              <a:t>28</a:t>
            </a:fld>
            <a:endParaRPr lang="en-US" altLang="zh-TW" dirty="0"/>
          </a:p>
        </p:txBody>
      </p:sp>
      <p:sp>
        <p:nvSpPr>
          <p:cNvPr id="3" name="內容版面配置區 2"/>
          <p:cNvSpPr>
            <a:spLocks noGrp="1"/>
          </p:cNvSpPr>
          <p:nvPr>
            <p:ph idx="1"/>
          </p:nvPr>
        </p:nvSpPr>
        <p:spPr>
          <a:xfrm>
            <a:off x="457200" y="1136470"/>
            <a:ext cx="11485368" cy="5456098"/>
          </a:xfrm>
        </p:spPr>
        <p:txBody>
          <a:bodyPr/>
          <a:lstStyle/>
          <a:p>
            <a:pPr marL="0" indent="0">
              <a:buNone/>
            </a:pPr>
            <a:r>
              <a:rPr lang="zh-TW" altLang="en-US" sz="2400" dirty="0"/>
              <a:t>若照著</a:t>
            </a:r>
            <a:r>
              <a:rPr lang="en-US" altLang="zh-TW" sz="2400" dirty="0"/>
              <a:t>SOP</a:t>
            </a:r>
            <a:r>
              <a:rPr lang="zh-TW" altLang="en-US" sz="2400" dirty="0"/>
              <a:t> 退出、關無線、連有線、</a:t>
            </a:r>
            <a:r>
              <a:rPr lang="zh-TW" altLang="en-US" sz="2400" dirty="0" smtClean="0"/>
              <a:t>再開啟</a:t>
            </a:r>
            <a:r>
              <a:rPr lang="en-US" altLang="zh-TW" sz="2400" dirty="0" err="1" smtClean="0"/>
              <a:t>Webex</a:t>
            </a:r>
            <a:r>
              <a:rPr lang="en-US" altLang="zh-TW" sz="2400" dirty="0" smtClean="0"/>
              <a:t> </a:t>
            </a:r>
            <a:r>
              <a:rPr lang="en-US" altLang="zh-TW" sz="2400" dirty="0"/>
              <a:t>app</a:t>
            </a:r>
            <a:r>
              <a:rPr lang="zh-TW" altLang="en-US" sz="2400" dirty="0"/>
              <a:t>後</a:t>
            </a:r>
            <a:r>
              <a:rPr lang="en-US" altLang="zh-TW" sz="2400" dirty="0"/>
              <a:t>,</a:t>
            </a:r>
          </a:p>
          <a:p>
            <a:pPr marL="0" indent="0">
              <a:buNone/>
            </a:pPr>
            <a:r>
              <a:rPr lang="zh-TW" altLang="en-US" sz="2400" dirty="0"/>
              <a:t>匯出連線記錄時仍然被</a:t>
            </a:r>
            <a:r>
              <a:rPr lang="zh-TW" altLang="en-US" sz="2400" dirty="0" smtClean="0"/>
              <a:t>告知</a:t>
            </a:r>
            <a:r>
              <a:rPr lang="en-US" altLang="zh-TW" sz="2400" dirty="0" smtClean="0"/>
              <a:t>:</a:t>
            </a:r>
            <a:r>
              <a:rPr lang="zh-TW" altLang="en-US" sz="2400" dirty="0" smtClean="0"/>
              <a:t> 現在</a:t>
            </a:r>
            <a:r>
              <a:rPr lang="zh-TW" altLang="en-US" sz="2400" dirty="0"/>
              <a:t>是連無線</a:t>
            </a:r>
            <a:r>
              <a:rPr lang="en-US" altLang="zh-TW" sz="2400" dirty="0"/>
              <a:t>,</a:t>
            </a:r>
            <a:r>
              <a:rPr lang="zh-TW" altLang="en-US" sz="2400" dirty="0"/>
              <a:t>感覺很冤枉怎麼辦 </a:t>
            </a:r>
            <a:r>
              <a:rPr lang="en-US" altLang="zh-TW" sz="2400" dirty="0"/>
              <a:t>?</a:t>
            </a:r>
          </a:p>
          <a:p>
            <a:pPr marL="0" indent="0">
              <a:buNone/>
            </a:pPr>
            <a:r>
              <a:rPr lang="zh-TW" altLang="en-US" sz="2400" dirty="0"/>
              <a:t>此時只</a:t>
            </a:r>
            <a:r>
              <a:rPr lang="zh-TW" altLang="en-US" sz="2400" dirty="0" smtClean="0"/>
              <a:t>能使出大絕招</a:t>
            </a:r>
            <a:r>
              <a:rPr lang="en-US" altLang="zh-TW" sz="2400" dirty="0" smtClean="0"/>
              <a:t>:</a:t>
            </a:r>
            <a:endParaRPr lang="en-US" altLang="zh-TW" sz="2400" dirty="0"/>
          </a:p>
          <a:p>
            <a:pPr marL="457200" lvl="1" indent="0">
              <a:buNone/>
            </a:pPr>
            <a:r>
              <a:rPr lang="zh-TW" altLang="en-US" sz="2000" b="1" dirty="0" smtClean="0"/>
              <a:t>大絕招就是步驟一</a:t>
            </a:r>
            <a:r>
              <a:rPr lang="en-US" altLang="zh-TW" sz="2000" b="1" dirty="0" smtClean="0"/>
              <a:t>.</a:t>
            </a:r>
            <a:r>
              <a:rPr lang="zh-TW" altLang="en-US" sz="2000" b="1" dirty="0" smtClean="0"/>
              <a:t>的退出</a:t>
            </a:r>
            <a:r>
              <a:rPr lang="en-US" altLang="zh-TW" sz="2000" b="1" dirty="0" err="1" smtClean="0"/>
              <a:t>Webex</a:t>
            </a:r>
            <a:r>
              <a:rPr lang="en-US" altLang="zh-TW" sz="2000" b="1" dirty="0" smtClean="0"/>
              <a:t> </a:t>
            </a:r>
            <a:r>
              <a:rPr lang="zh-TW" altLang="en-US" sz="2000" b="1" dirty="0" smtClean="0"/>
              <a:t>改成 </a:t>
            </a:r>
            <a:r>
              <a:rPr lang="zh-TW" altLang="en-US" sz="2000" b="1" dirty="0" smtClean="0">
                <a:solidFill>
                  <a:srgbClr val="FF0000"/>
                </a:solidFill>
              </a:rPr>
              <a:t>登出</a:t>
            </a:r>
            <a:r>
              <a:rPr lang="en-US" altLang="zh-TW" sz="2000" b="1" dirty="0" err="1" smtClean="0">
                <a:solidFill>
                  <a:srgbClr val="FF0000"/>
                </a:solidFill>
              </a:rPr>
              <a:t>Webex</a:t>
            </a:r>
            <a:r>
              <a:rPr lang="en-US" altLang="zh-TW" sz="2000" b="1" dirty="0" smtClean="0">
                <a:solidFill>
                  <a:srgbClr val="FF0000"/>
                </a:solidFill>
              </a:rPr>
              <a:t> </a:t>
            </a:r>
            <a:r>
              <a:rPr lang="en-US" altLang="zh-TW" sz="2000" b="1" dirty="0" smtClean="0"/>
              <a:t>(</a:t>
            </a:r>
            <a:r>
              <a:rPr lang="zh-TW" altLang="en-US" sz="2000" b="1" dirty="0" smtClean="0"/>
              <a:t>如右圖</a:t>
            </a:r>
            <a:r>
              <a:rPr lang="en-US" altLang="zh-TW" sz="2000" b="1" dirty="0" smtClean="0"/>
              <a:t>), </a:t>
            </a:r>
          </a:p>
          <a:p>
            <a:pPr marL="457200" lvl="1" indent="0">
              <a:buNone/>
            </a:pPr>
            <a:r>
              <a:rPr lang="zh-TW" altLang="en-US" sz="2000" b="1" dirty="0" smtClean="0"/>
              <a:t>但是請</a:t>
            </a:r>
            <a:r>
              <a:rPr lang="zh-TW" altLang="en-US" sz="2000" b="1" dirty="0"/>
              <a:t>先回憶</a:t>
            </a:r>
            <a:r>
              <a:rPr lang="zh-TW" altLang="en-US" sz="2000" b="1" dirty="0" smtClean="0"/>
              <a:t>起自己曾經設定過的</a:t>
            </a:r>
            <a:r>
              <a:rPr lang="en-US" altLang="zh-TW" sz="2000" b="1" dirty="0" err="1" smtClean="0"/>
              <a:t>Webex</a:t>
            </a:r>
            <a:r>
              <a:rPr lang="zh-TW" altLang="en-US" sz="2000" b="1" dirty="0" smtClean="0"/>
              <a:t>密碼</a:t>
            </a:r>
            <a:r>
              <a:rPr lang="en-US" altLang="zh-TW" sz="2000" b="1" dirty="0" smtClean="0"/>
              <a:t>(</a:t>
            </a:r>
            <a:r>
              <a:rPr lang="zh-TW" altLang="en-US" sz="2000" b="1" dirty="0"/>
              <a:t>不一定是</a:t>
            </a:r>
            <a:r>
              <a:rPr lang="en-US" altLang="zh-TW" sz="2000" b="1" dirty="0"/>
              <a:t>Outlook</a:t>
            </a:r>
            <a:r>
              <a:rPr lang="zh-TW" altLang="en-US" sz="2000" b="1" dirty="0"/>
              <a:t>密碼</a:t>
            </a:r>
            <a:r>
              <a:rPr lang="en-US" altLang="zh-TW" sz="2000" b="1" dirty="0" smtClean="0"/>
              <a:t>),</a:t>
            </a:r>
          </a:p>
          <a:p>
            <a:pPr marL="457200" lvl="1" indent="0">
              <a:buNone/>
            </a:pPr>
            <a:r>
              <a:rPr lang="zh-TW" altLang="en-US" sz="2000" b="1" dirty="0" smtClean="0"/>
              <a:t>因為</a:t>
            </a:r>
            <a:r>
              <a:rPr lang="zh-TW" altLang="en-US" sz="2000" b="1" dirty="0"/>
              <a:t>待會兒要</a:t>
            </a:r>
            <a:r>
              <a:rPr lang="zh-TW" altLang="en-US" sz="2000" b="1" dirty="0" smtClean="0"/>
              <a:t>輸入</a:t>
            </a:r>
            <a:r>
              <a:rPr lang="en-US" altLang="zh-TW" sz="2000" b="1" dirty="0" smtClean="0"/>
              <a:t>,</a:t>
            </a:r>
            <a:r>
              <a:rPr lang="zh-TW" altLang="en-US" sz="2000" b="1" dirty="0" smtClean="0"/>
              <a:t>否則</a:t>
            </a:r>
            <a:r>
              <a:rPr lang="zh-TW" altLang="en-US" sz="2000" b="1" dirty="0"/>
              <a:t>點忘記密碼</a:t>
            </a:r>
            <a:r>
              <a:rPr lang="en-US" altLang="zh-TW" sz="2000" b="1" dirty="0"/>
              <a:t>,</a:t>
            </a:r>
            <a:r>
              <a:rPr lang="zh-TW" altLang="en-US" sz="2000" b="1" dirty="0"/>
              <a:t>還要收</a:t>
            </a:r>
            <a:r>
              <a:rPr lang="en-US" altLang="zh-TW" sz="2000" b="1" dirty="0"/>
              <a:t>6</a:t>
            </a:r>
            <a:r>
              <a:rPr lang="zh-TW" altLang="en-US" sz="2000" b="1" dirty="0"/>
              <a:t>碼驗證信並重設密碼</a:t>
            </a:r>
            <a:r>
              <a:rPr lang="en-US" altLang="zh-TW" sz="2000" b="1" dirty="0"/>
              <a:t>,</a:t>
            </a:r>
            <a:r>
              <a:rPr lang="zh-TW" altLang="en-US" sz="2000" b="1" dirty="0"/>
              <a:t>有點</a:t>
            </a:r>
            <a:r>
              <a:rPr lang="zh-TW" altLang="en-US" sz="2000" b="1" dirty="0" smtClean="0"/>
              <a:t>費工</a:t>
            </a:r>
            <a:endParaRPr lang="en-US" altLang="zh-TW" sz="2000" b="1" dirty="0"/>
          </a:p>
          <a:p>
            <a:pPr marL="457200" lvl="1" indent="0">
              <a:buNone/>
            </a:pPr>
            <a:endParaRPr kumimoji="0" lang="en-US" altLang="zh-TW" sz="2000" b="1" dirty="0" smtClean="0">
              <a:solidFill>
                <a:srgbClr val="1F497D"/>
              </a:solidFill>
              <a:cs typeface="Calibri" panose="020F0502020204030204" pitchFamily="34" charset="0"/>
            </a:endParaRPr>
          </a:p>
          <a:p>
            <a:pPr marL="457200" lvl="1" indent="0">
              <a:buNone/>
            </a:pPr>
            <a:r>
              <a:rPr kumimoji="0" lang="en-US" altLang="zh-TW" sz="2000" b="1" dirty="0" smtClean="0">
                <a:solidFill>
                  <a:srgbClr val="1F497D"/>
                </a:solidFill>
                <a:cs typeface="Calibri" panose="020F0502020204030204" pitchFamily="34" charset="0"/>
              </a:rPr>
              <a:t>[</a:t>
            </a:r>
            <a:r>
              <a:rPr kumimoji="0" lang="zh-TW" altLang="en-US" sz="2000" b="1" dirty="0" smtClean="0">
                <a:solidFill>
                  <a:srgbClr val="FF0000"/>
                </a:solidFill>
                <a:cs typeface="Calibri" panose="020F0502020204030204" pitchFamily="34" charset="0"/>
              </a:rPr>
              <a:t>注意</a:t>
            </a:r>
            <a:r>
              <a:rPr kumimoji="0" lang="en-US" altLang="zh-TW" sz="2000" b="1" dirty="0" smtClean="0">
                <a:solidFill>
                  <a:srgbClr val="1F497D"/>
                </a:solidFill>
                <a:cs typeface="Calibri" panose="020F0502020204030204" pitchFamily="34" charset="0"/>
              </a:rPr>
              <a:t>]:</a:t>
            </a:r>
            <a:r>
              <a:rPr kumimoji="0" lang="zh-TW" altLang="en-US" sz="2000" b="1" dirty="0" smtClean="0">
                <a:solidFill>
                  <a:srgbClr val="1F497D"/>
                </a:solidFill>
                <a:cs typeface="Calibri" panose="020F0502020204030204" pitchFamily="34" charset="0"/>
              </a:rPr>
              <a:t> 開啟</a:t>
            </a:r>
            <a:r>
              <a:rPr kumimoji="0" lang="en-US" altLang="zh-TW" sz="2000" b="1" dirty="0" err="1">
                <a:solidFill>
                  <a:srgbClr val="1F497D"/>
                </a:solidFill>
                <a:cs typeface="Calibri" panose="020F0502020204030204" pitchFamily="34" charset="0"/>
              </a:rPr>
              <a:t>Webex</a:t>
            </a:r>
            <a:r>
              <a:rPr kumimoji="0" lang="zh-TW" altLang="en-US" sz="2000" b="1" dirty="0">
                <a:solidFill>
                  <a:srgbClr val="1F497D"/>
                </a:solidFill>
                <a:cs typeface="Calibri" panose="020F0502020204030204" pitchFamily="34" charset="0"/>
              </a:rPr>
              <a:t>登入信箱名稱</a:t>
            </a:r>
            <a:r>
              <a:rPr kumimoji="0" lang="en-US" altLang="zh-TW" sz="2000" b="1" dirty="0">
                <a:solidFill>
                  <a:srgbClr val="1F497D"/>
                </a:solidFill>
                <a:cs typeface="Calibri" panose="020F0502020204030204" pitchFamily="34" charset="0"/>
              </a:rPr>
              <a:t>(</a:t>
            </a:r>
            <a:r>
              <a:rPr kumimoji="0" lang="zh-TW" altLang="en-US" sz="2000" b="1" dirty="0">
                <a:solidFill>
                  <a:srgbClr val="1F497D"/>
                </a:solidFill>
                <a:cs typeface="Calibri" panose="020F0502020204030204" pitchFamily="34" charset="0"/>
              </a:rPr>
              <a:t>例如</a:t>
            </a:r>
            <a:r>
              <a:rPr kumimoji="0" lang="en-US" altLang="zh-TW" sz="2000" b="1" dirty="0">
                <a:solidFill>
                  <a:srgbClr val="1F497D"/>
                </a:solidFill>
                <a:cs typeface="Calibri" panose="020F0502020204030204" pitchFamily="34" charset="0"/>
              </a:rPr>
              <a:t>:</a:t>
            </a:r>
            <a:r>
              <a:rPr kumimoji="0" lang="zh-TW" altLang="en-US" sz="2000" b="1" dirty="0">
                <a:solidFill>
                  <a:srgbClr val="1F497D"/>
                </a:solidFill>
                <a:cs typeface="Calibri" panose="020F0502020204030204" pitchFamily="34" charset="0"/>
              </a:rPr>
              <a:t> </a:t>
            </a:r>
            <a:r>
              <a:rPr kumimoji="0" lang="en-US" altLang="zh-TW" sz="2000" b="1" dirty="0" smtClean="0">
                <a:solidFill>
                  <a:srgbClr val="1F497D"/>
                </a:solidFill>
                <a:cs typeface="Calibri" panose="020F0502020204030204" pitchFamily="34" charset="0"/>
              </a:rPr>
              <a:t>John_Kao@syscom.com.tw</a:t>
            </a:r>
            <a:r>
              <a:rPr kumimoji="0" lang="en-US" altLang="zh-TW" sz="2000" b="1" dirty="0">
                <a:solidFill>
                  <a:srgbClr val="1F497D"/>
                </a:solidFill>
                <a:cs typeface="Calibri" panose="020F0502020204030204" pitchFamily="34" charset="0"/>
              </a:rPr>
              <a:t>)</a:t>
            </a:r>
            <a:r>
              <a:rPr kumimoji="0" lang="zh-TW" altLang="en-US" sz="2000" b="1" dirty="0">
                <a:solidFill>
                  <a:srgbClr val="1F497D"/>
                </a:solidFill>
                <a:cs typeface="Calibri" panose="020F0502020204030204" pitchFamily="34" charset="0"/>
              </a:rPr>
              <a:t>後</a:t>
            </a:r>
            <a:r>
              <a:rPr kumimoji="0" lang="en-US" altLang="zh-TW" sz="2000" b="1" dirty="0">
                <a:solidFill>
                  <a:srgbClr val="1F497D"/>
                </a:solidFill>
                <a:cs typeface="Calibri" panose="020F0502020204030204" pitchFamily="34" charset="0"/>
              </a:rPr>
              <a:t>, </a:t>
            </a:r>
          </a:p>
          <a:p>
            <a:pPr marL="457200" lvl="1" indent="0">
              <a:buNone/>
            </a:pPr>
            <a:r>
              <a:rPr kumimoji="0" lang="zh-TW" altLang="en-US" sz="2000" b="1" dirty="0">
                <a:solidFill>
                  <a:srgbClr val="1F497D"/>
                </a:solidFill>
                <a:cs typeface="Calibri" panose="020F0502020204030204" pitchFamily="34" charset="0"/>
              </a:rPr>
              <a:t>只要遇到問查無憑證</a:t>
            </a:r>
            <a:r>
              <a:rPr kumimoji="0" lang="zh-TW" altLang="en-US" sz="2000" b="1" dirty="0" smtClean="0">
                <a:solidFill>
                  <a:srgbClr val="1F497D"/>
                </a:solidFill>
                <a:cs typeface="Calibri" panose="020F0502020204030204" pitchFamily="34" charset="0"/>
              </a:rPr>
              <a:t>時</a:t>
            </a:r>
            <a:r>
              <a:rPr kumimoji="0" lang="en-US" altLang="zh-TW" sz="2000" b="1" dirty="0" smtClean="0">
                <a:solidFill>
                  <a:srgbClr val="1F497D"/>
                </a:solidFill>
                <a:cs typeface="Calibri" panose="020F0502020204030204" pitchFamily="34" charset="0"/>
              </a:rPr>
              <a:t>,</a:t>
            </a:r>
            <a:r>
              <a:rPr kumimoji="0" lang="zh-TW" altLang="en-US" sz="2000" b="1" dirty="0" smtClean="0">
                <a:solidFill>
                  <a:srgbClr val="1F497D"/>
                </a:solidFill>
                <a:cs typeface="Calibri" panose="020F0502020204030204" pitchFamily="34" charset="0"/>
              </a:rPr>
              <a:t>一定要</a:t>
            </a:r>
            <a:r>
              <a:rPr kumimoji="0" lang="zh-TW" altLang="en-US" sz="2000" b="1" dirty="0">
                <a:solidFill>
                  <a:srgbClr val="1F497D"/>
                </a:solidFill>
                <a:cs typeface="Calibri" panose="020F0502020204030204" pitchFamily="34" charset="0"/>
              </a:rPr>
              <a:t>選</a:t>
            </a:r>
            <a:r>
              <a:rPr kumimoji="0" lang="en-US" altLang="zh-TW" sz="2000" b="1" dirty="0">
                <a:solidFill>
                  <a:srgbClr val="1F497D"/>
                </a:solidFill>
                <a:cs typeface="Calibri" panose="020F0502020204030204" pitchFamily="34" charset="0"/>
              </a:rPr>
              <a:t>[</a:t>
            </a:r>
            <a:r>
              <a:rPr kumimoji="0" lang="zh-TW" altLang="en-US" sz="2000" b="1" dirty="0">
                <a:solidFill>
                  <a:srgbClr val="FF0000"/>
                </a:solidFill>
                <a:cs typeface="Calibri" panose="020F0502020204030204" pitchFamily="34" charset="0"/>
              </a:rPr>
              <a:t>否</a:t>
            </a:r>
            <a:r>
              <a:rPr kumimoji="0" lang="en-US" altLang="zh-TW" sz="2000" b="1" dirty="0" smtClean="0">
                <a:solidFill>
                  <a:srgbClr val="1F497D"/>
                </a:solidFill>
                <a:cs typeface="Calibri" panose="020F0502020204030204" pitchFamily="34" charset="0"/>
              </a:rPr>
              <a:t>](</a:t>
            </a:r>
            <a:r>
              <a:rPr kumimoji="0" lang="zh-TW" altLang="en-US" sz="2000" b="1" dirty="0" smtClean="0">
                <a:solidFill>
                  <a:srgbClr val="1F497D"/>
                </a:solidFill>
                <a:cs typeface="Calibri" panose="020F0502020204030204" pitchFamily="34" charset="0"/>
              </a:rPr>
              <a:t>如下圖</a:t>
            </a:r>
            <a:r>
              <a:rPr kumimoji="0" lang="en-US" altLang="zh-TW" sz="2000" b="1" dirty="0" smtClean="0">
                <a:solidFill>
                  <a:srgbClr val="1F497D"/>
                </a:solidFill>
                <a:cs typeface="Calibri" panose="020F0502020204030204" pitchFamily="34" charset="0"/>
              </a:rPr>
              <a:t>),</a:t>
            </a:r>
            <a:r>
              <a:rPr kumimoji="0" lang="zh-TW" altLang="en-US" sz="2000" b="1" dirty="0">
                <a:solidFill>
                  <a:srgbClr val="1F497D"/>
                </a:solidFill>
                <a:cs typeface="Calibri" panose="020F0502020204030204" pitchFamily="34" charset="0"/>
              </a:rPr>
              <a:t>否則會被拒絕</a:t>
            </a:r>
            <a:r>
              <a:rPr kumimoji="0" lang="en-US" altLang="zh-TW" sz="2000" b="1" dirty="0">
                <a:solidFill>
                  <a:srgbClr val="1F497D"/>
                </a:solidFill>
                <a:cs typeface="Calibri" panose="020F0502020204030204" pitchFamily="34" charset="0"/>
              </a:rPr>
              <a:t>,</a:t>
            </a:r>
            <a:r>
              <a:rPr kumimoji="0" lang="zh-TW" altLang="en-US" sz="2000" b="1" dirty="0">
                <a:solidFill>
                  <a:srgbClr val="1F497D"/>
                </a:solidFill>
                <a:cs typeface="Calibri" panose="020F0502020204030204" pitchFamily="34" charset="0"/>
              </a:rPr>
              <a:t>需要重新登入一次</a:t>
            </a:r>
            <a:r>
              <a:rPr kumimoji="0" lang="en-US" altLang="zh-TW" sz="2000" b="1" dirty="0">
                <a:solidFill>
                  <a:srgbClr val="1F497D"/>
                </a:solidFill>
                <a:cs typeface="Calibri" panose="020F0502020204030204" pitchFamily="34" charset="0"/>
              </a:rPr>
              <a:t>!</a:t>
            </a:r>
            <a:endParaRPr kumimoji="0" lang="en-US" altLang="zh-TW" sz="2000" b="1" dirty="0"/>
          </a:p>
          <a:p>
            <a:pPr marL="0" indent="0">
              <a:buNone/>
            </a:pPr>
            <a:endParaRPr lang="en-US" altLang="zh-TW" sz="2667" dirty="0"/>
          </a:p>
          <a:p>
            <a:endParaRPr lang="en-US" altLang="zh-TW" sz="2667" dirty="0"/>
          </a:p>
          <a:p>
            <a:endParaRPr lang="en-US" altLang="zh-TW" sz="2667" dirty="0"/>
          </a:p>
        </p:txBody>
      </p:sp>
      <p:pic>
        <p:nvPicPr>
          <p:cNvPr id="1025" name="Picture 1" descr="cid:image007.png@01D7EB74.2EF634E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66800" y="4646613"/>
            <a:ext cx="6223000" cy="2082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95251" y="3017359"/>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TW" altLang="en-US" sz="2400"/>
          </a:p>
        </p:txBody>
      </p:sp>
      <p:pic>
        <p:nvPicPr>
          <p:cNvPr id="5" name="圖片 4"/>
          <p:cNvPicPr>
            <a:picLocks noChangeAspect="1"/>
          </p:cNvPicPr>
          <p:nvPr/>
        </p:nvPicPr>
        <p:blipFill>
          <a:blip r:embed="rId4"/>
          <a:stretch>
            <a:fillRect/>
          </a:stretch>
        </p:blipFill>
        <p:spPr>
          <a:xfrm>
            <a:off x="9920424" y="2017051"/>
            <a:ext cx="1587953" cy="3937253"/>
          </a:xfrm>
          <a:prstGeom prst="rect">
            <a:avLst/>
          </a:prstGeom>
        </p:spPr>
      </p:pic>
    </p:spTree>
    <p:extLst>
      <p:ext uri="{BB962C8B-B14F-4D97-AF65-F5344CB8AC3E}">
        <p14:creationId xmlns:p14="http://schemas.microsoft.com/office/powerpoint/2010/main" val="43879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bwMode="auto">
          <a:xfrm>
            <a:off x="8974396" y="-1527761"/>
            <a:ext cx="47045" cy="1332000"/>
          </a:xfrm>
          <a:prstGeom prst="rect">
            <a:avLst/>
          </a:prstGeom>
          <a:solidFill>
            <a:srgbClr val="CCFFFF"/>
          </a:solidFill>
          <a:ln w="9525" cap="flat" cmpd="sng" algn="ctr">
            <a:noFill/>
            <a:prstDash val="solid"/>
            <a:round/>
            <a:headEnd type="none" w="med" len="med"/>
            <a:tailEnd type="none" w="med" len="med"/>
          </a:ln>
          <a:effectLst>
            <a:glow rad="63500">
              <a:srgbClr val="47CFFF">
                <a:alpha val="40000"/>
              </a:srgbClr>
            </a:glow>
            <a:softEdge rad="31750"/>
          </a:effectLst>
        </p:spPr>
        <p:txBody>
          <a:bodyPr/>
          <a:lstStyle/>
          <a:p>
            <a:pPr eaLnBrk="1" hangingPunct="1">
              <a:defRPr/>
            </a:pPr>
            <a:endParaRPr lang="zh-TW" altLang="en-US"/>
          </a:p>
        </p:txBody>
      </p:sp>
      <p:sp>
        <p:nvSpPr>
          <p:cNvPr id="6" name="標題 5"/>
          <p:cNvSpPr>
            <a:spLocks noGrp="1"/>
          </p:cNvSpPr>
          <p:nvPr>
            <p:ph type="ctrTitle"/>
          </p:nvPr>
        </p:nvSpPr>
        <p:spPr/>
        <p:txBody>
          <a:bodyPr/>
          <a:lstStyle/>
          <a:p>
            <a:r>
              <a:rPr lang="zh-TW" altLang="en-US" dirty="0" smtClean="0"/>
              <a:t>一</a:t>
            </a:r>
            <a:r>
              <a:rPr lang="en-US" altLang="zh-TW" dirty="0" smtClean="0"/>
              <a:t>.</a:t>
            </a:r>
            <a:r>
              <a:rPr lang="zh-TW" altLang="en-US" dirty="0" smtClean="0"/>
              <a:t> </a:t>
            </a:r>
            <a:r>
              <a:rPr lang="en-US" altLang="zh-TW" dirty="0" smtClean="0"/>
              <a:t>Webex</a:t>
            </a:r>
            <a:r>
              <a:rPr lang="zh-TW" altLang="en-US" dirty="0" smtClean="0"/>
              <a:t> </a:t>
            </a:r>
            <a:r>
              <a:rPr lang="zh-TW" altLang="en-US" dirty="0"/>
              <a:t>帳戶啟用步驟</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400051" y="350240"/>
            <a:ext cx="8640000" cy="685800"/>
          </a:xfrm>
        </p:spPr>
        <p:txBody>
          <a:bodyPr/>
          <a:lstStyle/>
          <a:p>
            <a:r>
              <a:rPr lang="zh-TW" altLang="en-US" dirty="0"/>
              <a:t>第一步</a:t>
            </a:r>
            <a:r>
              <a:rPr lang="en-US" altLang="zh-TW" dirty="0" smtClean="0"/>
              <a:t>:</a:t>
            </a:r>
            <a:r>
              <a:rPr lang="zh-TW" altLang="en-US" dirty="0" smtClean="0"/>
              <a:t> 收到</a:t>
            </a:r>
            <a:r>
              <a:rPr lang="en-US" altLang="zh-TW" dirty="0" err="1" smtClean="0"/>
              <a:t>Webex</a:t>
            </a:r>
            <a:r>
              <a:rPr lang="zh-TW" altLang="en-US" dirty="0"/>
              <a:t>授權</a:t>
            </a:r>
            <a:r>
              <a:rPr lang="en-US" altLang="zh-TW" dirty="0"/>
              <a:t>mail</a:t>
            </a:r>
          </a:p>
        </p:txBody>
      </p:sp>
      <p:pic>
        <p:nvPicPr>
          <p:cNvPr id="5" name="內容版面配置區 4">
            <a:extLst>
              <a:ext uri="{FF2B5EF4-FFF2-40B4-BE49-F238E27FC236}">
                <a16:creationId xmlns:a16="http://schemas.microsoft.com/office/drawing/2014/main" id="{A4AE5CF1-51DF-47F1-9BDC-15757A3E00D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08908" y="1049413"/>
            <a:ext cx="8639175" cy="4916684"/>
          </a:xfrm>
        </p:spPr>
      </p:pic>
      <p:sp>
        <p:nvSpPr>
          <p:cNvPr id="2" name="投影片編號版面配置區 1"/>
          <p:cNvSpPr>
            <a:spLocks noGrp="1"/>
          </p:cNvSpPr>
          <p:nvPr>
            <p:ph type="sldNum" sz="quarter" idx="12"/>
          </p:nvPr>
        </p:nvSpPr>
        <p:spPr/>
        <p:txBody>
          <a:bodyPr/>
          <a:lstStyle/>
          <a:p>
            <a:pPr>
              <a:defRPr/>
            </a:pPr>
            <a:fld id="{916899ED-CB60-4146-B1DA-ACC0038C1DA3}" type="slidenum">
              <a:rPr lang="en-US" altLang="zh-TW" smtClean="0"/>
              <a:pPr>
                <a:defRPr/>
              </a:pPr>
              <a:t>4</a:t>
            </a:fld>
            <a:endParaRPr lang="en-US" altLang="zh-TW"/>
          </a:p>
        </p:txBody>
      </p:sp>
      <p:cxnSp>
        <p:nvCxnSpPr>
          <p:cNvPr id="9" name="直線單箭頭接點 8">
            <a:extLst>
              <a:ext uri="{FF2B5EF4-FFF2-40B4-BE49-F238E27FC236}">
                <a16:creationId xmlns:a16="http://schemas.microsoft.com/office/drawing/2014/main" id="{8475EB54-378E-4663-85B9-13D88CF23F45}"/>
              </a:ext>
            </a:extLst>
          </p:cNvPr>
          <p:cNvCxnSpPr/>
          <p:nvPr/>
        </p:nvCxnSpPr>
        <p:spPr bwMode="auto">
          <a:xfrm>
            <a:off x="3628961" y="4970899"/>
            <a:ext cx="938948" cy="484816"/>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10" name="文字方塊 9">
            <a:extLst>
              <a:ext uri="{FF2B5EF4-FFF2-40B4-BE49-F238E27FC236}">
                <a16:creationId xmlns:a16="http://schemas.microsoft.com/office/drawing/2014/main" id="{BA1D3DDC-4FF8-4605-A4D8-B09175D370F3}"/>
              </a:ext>
            </a:extLst>
          </p:cNvPr>
          <p:cNvSpPr txBox="1"/>
          <p:nvPr/>
        </p:nvSpPr>
        <p:spPr>
          <a:xfrm>
            <a:off x="321131" y="3339683"/>
            <a:ext cx="3671206" cy="1631216"/>
          </a:xfrm>
          <a:prstGeom prst="rect">
            <a:avLst/>
          </a:prstGeom>
          <a:solidFill>
            <a:srgbClr val="FFFF99"/>
          </a:solidFill>
        </p:spPr>
        <p:txBody>
          <a:bodyPr wrap="square" rtlCol="0">
            <a:spAutoFit/>
          </a:bodyPr>
          <a:lstStyle/>
          <a:p>
            <a:r>
              <a:rPr lang="zh-TW" altLang="en-US" sz="2000" b="1" dirty="0">
                <a:latin typeface="微軟正黑體" panose="020B0604030504040204" pitchFamily="34" charset="-120"/>
                <a:ea typeface="微軟正黑體" panose="020B0604030504040204" pitchFamily="34" charset="-120"/>
              </a:rPr>
              <a:t>步驟一</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點擊</a:t>
            </a:r>
            <a:r>
              <a:rPr lang="en-US" altLang="zh-TW" sz="2000" b="1" dirty="0">
                <a:latin typeface="微軟正黑體" panose="020B0604030504040204" pitchFamily="34" charset="-120"/>
                <a:ea typeface="微軟正黑體" panose="020B0604030504040204" pitchFamily="34" charset="-120"/>
              </a:rPr>
              <a:t>Active</a:t>
            </a:r>
          </a:p>
          <a:p>
            <a:r>
              <a:rPr lang="zh-TW" altLang="en-US" sz="2000" dirty="0">
                <a:latin typeface="微軟正黑體" panose="020B0604030504040204" pitchFamily="34" charset="-120"/>
                <a:ea typeface="微軟正黑體" panose="020B0604030504040204" pitchFamily="34" charset="-120"/>
              </a:rPr>
              <a:t>在</a:t>
            </a:r>
            <a:r>
              <a:rPr lang="zh-TW" altLang="en-US" sz="2000" dirty="0" smtClean="0">
                <a:latin typeface="微軟正黑體" panose="020B0604030504040204" pitchFamily="34" charset="-120"/>
                <a:ea typeface="微軟正黑體" panose="020B0604030504040204" pitchFamily="34" charset="-120"/>
              </a:rPr>
              <a:t>您</a:t>
            </a:r>
            <a:r>
              <a:rPr lang="zh-TW" altLang="en-US" sz="2000" dirty="0">
                <a:latin typeface="微軟正黑體" panose="020B0604030504040204" pitchFamily="34" charset="-120"/>
                <a:ea typeface="微軟正黑體" panose="020B0604030504040204" pitchFamily="34" charset="-120"/>
              </a:rPr>
              <a:t>的凌群信箱收到歡迎加入</a:t>
            </a:r>
            <a:r>
              <a:rPr lang="en-US" altLang="zh-TW" sz="2000" dirty="0" err="1">
                <a:latin typeface="微軟正黑體" panose="020B0604030504040204" pitchFamily="34" charset="-120"/>
                <a:ea typeface="微軟正黑體" panose="020B0604030504040204" pitchFamily="34" charset="-120"/>
              </a:rPr>
              <a:t>Webex</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Mail</a:t>
            </a:r>
            <a:r>
              <a:rPr lang="zh-TW" altLang="en-US" sz="2000" dirty="0">
                <a:latin typeface="微軟正黑體" panose="020B0604030504040204" pitchFamily="34" charset="-120"/>
                <a:ea typeface="微軟正黑體" panose="020B0604030504040204" pitchFamily="34" charset="-120"/>
              </a:rPr>
              <a:t>後，</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點擊</a:t>
            </a:r>
            <a:r>
              <a:rPr lang="en-US" altLang="zh-TW" sz="2000" dirty="0">
                <a:latin typeface="微軟正黑體" panose="020B0604030504040204" pitchFamily="34" charset="-120"/>
                <a:ea typeface="微軟正黑體" panose="020B0604030504040204" pitchFamily="34" charset="-120"/>
              </a:rPr>
              <a:t>Activate</a:t>
            </a:r>
            <a:r>
              <a:rPr lang="zh-TW" altLang="en-US" sz="2000" dirty="0">
                <a:latin typeface="微軟正黑體" panose="020B0604030504040204" pitchFamily="34" charset="-120"/>
                <a:ea typeface="微軟正黑體" panose="020B0604030504040204" pitchFamily="34" charset="-120"/>
              </a:rPr>
              <a:t>會跳出網頁視窗</a:t>
            </a:r>
            <a:r>
              <a:rPr lang="en-US" altLang="zh-TW" sz="2000" dirty="0">
                <a:latin typeface="微軟正黑體" panose="020B0604030504040204" pitchFamily="34" charset="-120"/>
                <a:ea typeface="微軟正黑體" panose="020B0604030504040204" pitchFamily="34" charset="-120"/>
              </a:rPr>
              <a:t>web.webex.com</a:t>
            </a:r>
            <a:endParaRPr lang="zh-TW" altLang="en-US" sz="2000" dirty="0">
              <a:latin typeface="微軟正黑體" panose="020B0604030504040204" pitchFamily="34" charset="-120"/>
              <a:ea typeface="微軟正黑體" panose="020B0604030504040204" pitchFamily="34" charset="-12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66BAEC-F622-4485-B84C-7348F5F73D44}"/>
              </a:ext>
            </a:extLst>
          </p:cNvPr>
          <p:cNvSpPr>
            <a:spLocks noGrp="1"/>
          </p:cNvSpPr>
          <p:nvPr>
            <p:ph type="title"/>
          </p:nvPr>
        </p:nvSpPr>
        <p:spPr/>
        <p:txBody>
          <a:bodyPr/>
          <a:lstStyle/>
          <a:p>
            <a:r>
              <a:rPr lang="zh-TW" altLang="en-US" dirty="0"/>
              <a:t>第二步</a:t>
            </a:r>
            <a:r>
              <a:rPr lang="en-US" altLang="zh-TW" dirty="0"/>
              <a:t>:</a:t>
            </a:r>
            <a:r>
              <a:rPr lang="zh-TW" altLang="en-US" dirty="0"/>
              <a:t>建立新密碼</a:t>
            </a:r>
          </a:p>
        </p:txBody>
      </p:sp>
      <p:pic>
        <p:nvPicPr>
          <p:cNvPr id="6" name="內容版面配置區 5">
            <a:extLst>
              <a:ext uri="{FF2B5EF4-FFF2-40B4-BE49-F238E27FC236}">
                <a16:creationId xmlns:a16="http://schemas.microsoft.com/office/drawing/2014/main" id="{0E49A162-71DC-4732-BC23-9324BB94E2B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25084" y="994014"/>
            <a:ext cx="8639175" cy="4223523"/>
          </a:xfrm>
        </p:spPr>
      </p:pic>
      <p:sp>
        <p:nvSpPr>
          <p:cNvPr id="4" name="投影片編號版面配置區 3">
            <a:extLst>
              <a:ext uri="{FF2B5EF4-FFF2-40B4-BE49-F238E27FC236}">
                <a16:creationId xmlns:a16="http://schemas.microsoft.com/office/drawing/2014/main" id="{95939130-1DC2-49C7-99A8-51E705FBB687}"/>
              </a:ext>
            </a:extLst>
          </p:cNvPr>
          <p:cNvSpPr>
            <a:spLocks noGrp="1"/>
          </p:cNvSpPr>
          <p:nvPr>
            <p:ph type="sldNum" sz="quarter" idx="12"/>
          </p:nvPr>
        </p:nvSpPr>
        <p:spPr/>
        <p:txBody>
          <a:bodyPr/>
          <a:lstStyle/>
          <a:p>
            <a:pPr>
              <a:defRPr/>
            </a:pPr>
            <a:fld id="{916899ED-CB60-4146-B1DA-ACC0038C1DA3}" type="slidenum">
              <a:rPr lang="en-US" altLang="zh-TW" smtClean="0"/>
              <a:pPr>
                <a:defRPr/>
              </a:pPr>
              <a:t>5</a:t>
            </a:fld>
            <a:endParaRPr lang="en-US" altLang="zh-TW" dirty="0"/>
          </a:p>
        </p:txBody>
      </p:sp>
      <p:sp>
        <p:nvSpPr>
          <p:cNvPr id="7" name="文字方塊 6">
            <a:extLst>
              <a:ext uri="{FF2B5EF4-FFF2-40B4-BE49-F238E27FC236}">
                <a16:creationId xmlns:a16="http://schemas.microsoft.com/office/drawing/2014/main" id="{50C31339-247C-4B68-AA9D-BE7E2A2EAC83}"/>
              </a:ext>
            </a:extLst>
          </p:cNvPr>
          <p:cNvSpPr txBox="1"/>
          <p:nvPr/>
        </p:nvSpPr>
        <p:spPr>
          <a:xfrm>
            <a:off x="1132848" y="2391361"/>
            <a:ext cx="4680124" cy="1631216"/>
          </a:xfrm>
          <a:prstGeom prst="rect">
            <a:avLst/>
          </a:prstGeom>
          <a:solidFill>
            <a:srgbClr val="FFFF99"/>
          </a:solidFill>
        </p:spPr>
        <p:txBody>
          <a:bodyPr wrap="square" rtlCol="0">
            <a:spAutoFit/>
          </a:bodyPr>
          <a:lstStyle/>
          <a:p>
            <a:r>
              <a:rPr lang="zh-TW" altLang="en-US" sz="2000" b="1" dirty="0">
                <a:latin typeface="微軟正黑體" panose="020B0604030504040204" pitchFamily="34" charset="-120"/>
                <a:ea typeface="微軟正黑體" panose="020B0604030504040204" pitchFamily="34" charset="-120"/>
              </a:rPr>
              <a:t>步驟二</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建立新密碼</a:t>
            </a:r>
            <a:endParaRPr lang="en-US" altLang="zh-TW" sz="2000" b="1"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於</a:t>
            </a:r>
            <a:r>
              <a:rPr lang="en-US" altLang="zh-TW" sz="2000" dirty="0" err="1">
                <a:latin typeface="微軟正黑體" panose="020B0604030504040204" pitchFamily="34" charset="-120"/>
                <a:ea typeface="微軟正黑體" panose="020B0604030504040204" pitchFamily="34" charset="-120"/>
              </a:rPr>
              <a:t>Webex</a:t>
            </a:r>
            <a:r>
              <a:rPr lang="zh-TW" altLang="en-US" sz="2000" dirty="0">
                <a:latin typeface="微軟正黑體" panose="020B0604030504040204" pitchFamily="34" charset="-120"/>
                <a:ea typeface="微軟正黑體" panose="020B0604030504040204" pitchFamily="34" charset="-120"/>
              </a:rPr>
              <a:t>網頁視窗設立您的密碼</a:t>
            </a:r>
            <a:endParaRPr lang="en-US" altLang="zh-TW" sz="2000" dirty="0">
              <a:latin typeface="微軟正黑體" panose="020B0604030504040204" pitchFamily="34" charset="-120"/>
              <a:ea typeface="微軟正黑體" panose="020B0604030504040204" pitchFamily="34" charset="-120"/>
            </a:endParaRPr>
          </a:p>
          <a:p>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此密碼為之後安裝好</a:t>
            </a:r>
            <a:r>
              <a:rPr lang="en-US" altLang="zh-TW" sz="2000" dirty="0" err="1">
                <a:latin typeface="微軟正黑體" panose="020B0604030504040204" pitchFamily="34" charset="-120"/>
                <a:ea typeface="微軟正黑體" panose="020B0604030504040204" pitchFamily="34" charset="-120"/>
              </a:rPr>
              <a:t>Webex</a:t>
            </a:r>
            <a:r>
              <a:rPr lang="en-US" altLang="zh-TW" sz="2000" dirty="0">
                <a:latin typeface="微軟正黑體" panose="020B0604030504040204" pitchFamily="34" charset="-120"/>
                <a:ea typeface="微軟正黑體" panose="020B0604030504040204" pitchFamily="34" charset="-120"/>
              </a:rPr>
              <a:t> App</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您登入</a:t>
            </a:r>
            <a:r>
              <a:rPr lang="en-US" altLang="zh-TW" sz="2000" dirty="0" err="1">
                <a:latin typeface="微軟正黑體" panose="020B0604030504040204" pitchFamily="34" charset="-120"/>
                <a:ea typeface="微軟正黑體" panose="020B0604030504040204" pitchFamily="34" charset="-120"/>
              </a:rPr>
              <a:t>Webex</a:t>
            </a:r>
            <a:r>
              <a:rPr lang="en-US" altLang="zh-TW" sz="2000" dirty="0">
                <a:latin typeface="微軟正黑體" panose="020B0604030504040204" pitchFamily="34" charset="-120"/>
                <a:ea typeface="微軟正黑體" panose="020B0604030504040204" pitchFamily="34" charset="-120"/>
              </a:rPr>
              <a:t> App</a:t>
            </a:r>
            <a:r>
              <a:rPr lang="zh-TW" altLang="en-US" sz="2000" dirty="0">
                <a:latin typeface="微軟正黑體" panose="020B0604030504040204" pitchFamily="34" charset="-120"/>
                <a:ea typeface="微軟正黑體" panose="020B0604030504040204" pitchFamily="34" charset="-120"/>
              </a:rPr>
              <a:t>之密碼</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r>
              <a:rPr lang="zh-TW" altLang="en-US" sz="2000" b="1" dirty="0" smtClean="0">
                <a:latin typeface="微軟正黑體" panose="020B0604030504040204" pitchFamily="34" charset="-120"/>
                <a:ea typeface="微軟正黑體" panose="020B0604030504040204" pitchFamily="34" charset="-120"/>
              </a:rPr>
              <a:t>確認</a:t>
            </a:r>
            <a:r>
              <a:rPr lang="zh-TW" altLang="en-US" sz="2000" b="1" dirty="0">
                <a:latin typeface="微軟正黑體" panose="020B0604030504040204" pitchFamily="34" charset="-120"/>
                <a:ea typeface="微軟正黑體" panose="020B0604030504040204" pitchFamily="34" charset="-120"/>
              </a:rPr>
              <a:t>好請按建立新密碼。</a:t>
            </a:r>
            <a:endParaRPr lang="en-US" altLang="zh-TW" sz="2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3483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B00C56-DDC8-4710-9793-5DB3B78CFA01}"/>
              </a:ext>
            </a:extLst>
          </p:cNvPr>
          <p:cNvSpPr>
            <a:spLocks noGrp="1"/>
          </p:cNvSpPr>
          <p:nvPr>
            <p:ph type="title"/>
          </p:nvPr>
        </p:nvSpPr>
        <p:spPr/>
        <p:txBody>
          <a:bodyPr/>
          <a:lstStyle/>
          <a:p>
            <a:r>
              <a:rPr lang="zh-TW" altLang="en-US" dirty="0" smtClean="0"/>
              <a:t>進入</a:t>
            </a:r>
            <a:r>
              <a:rPr lang="zh-TW" altLang="en-US" dirty="0"/>
              <a:t>此畫面即</a:t>
            </a:r>
            <a:r>
              <a:rPr lang="zh-TW" altLang="en-US" dirty="0" smtClean="0"/>
              <a:t>完成啟用</a:t>
            </a:r>
            <a:endParaRPr lang="zh-TW" altLang="en-US" dirty="0"/>
          </a:p>
        </p:txBody>
      </p:sp>
      <p:sp>
        <p:nvSpPr>
          <p:cNvPr id="3" name="內容版面配置區 2">
            <a:extLst>
              <a:ext uri="{FF2B5EF4-FFF2-40B4-BE49-F238E27FC236}">
                <a16:creationId xmlns:a16="http://schemas.microsoft.com/office/drawing/2014/main" id="{A2DF53AB-74D6-4B24-A370-B7E95019A9CD}"/>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666913EE-5699-412E-8124-CD822911FFAF}"/>
              </a:ext>
            </a:extLst>
          </p:cNvPr>
          <p:cNvSpPr>
            <a:spLocks noGrp="1"/>
          </p:cNvSpPr>
          <p:nvPr>
            <p:ph type="sldNum" sz="quarter" idx="12"/>
          </p:nvPr>
        </p:nvSpPr>
        <p:spPr/>
        <p:txBody>
          <a:bodyPr/>
          <a:lstStyle/>
          <a:p>
            <a:pPr>
              <a:defRPr/>
            </a:pPr>
            <a:fld id="{916899ED-CB60-4146-B1DA-ACC0038C1DA3}" type="slidenum">
              <a:rPr lang="en-US" altLang="zh-TW" smtClean="0"/>
              <a:pPr>
                <a:defRPr/>
              </a:pPr>
              <a:t>6</a:t>
            </a:fld>
            <a:endParaRPr lang="en-US" altLang="zh-TW" dirty="0"/>
          </a:p>
        </p:txBody>
      </p:sp>
      <p:pic>
        <p:nvPicPr>
          <p:cNvPr id="5" name="圖片 4">
            <a:extLst>
              <a:ext uri="{FF2B5EF4-FFF2-40B4-BE49-F238E27FC236}">
                <a16:creationId xmlns:a16="http://schemas.microsoft.com/office/drawing/2014/main" id="{FF9433B7-44B4-4096-8881-98314B909E39}"/>
              </a:ext>
            </a:extLst>
          </p:cNvPr>
          <p:cNvPicPr>
            <a:picLocks noChangeAspect="1"/>
          </p:cNvPicPr>
          <p:nvPr/>
        </p:nvPicPr>
        <p:blipFill>
          <a:blip r:embed="rId2"/>
          <a:stretch>
            <a:fillRect/>
          </a:stretch>
        </p:blipFill>
        <p:spPr>
          <a:xfrm>
            <a:off x="1595439" y="1108075"/>
            <a:ext cx="8879373" cy="4329230"/>
          </a:xfrm>
          <a:prstGeom prst="rect">
            <a:avLst/>
          </a:prstGeom>
        </p:spPr>
      </p:pic>
    </p:spTree>
    <p:extLst>
      <p:ext uri="{BB962C8B-B14F-4D97-AF65-F5344CB8AC3E}">
        <p14:creationId xmlns:p14="http://schemas.microsoft.com/office/powerpoint/2010/main" val="208349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568E15-335F-43EE-9CC2-A207833836A8}"/>
              </a:ext>
            </a:extLst>
          </p:cNvPr>
          <p:cNvSpPr>
            <a:spLocks noGrp="1"/>
          </p:cNvSpPr>
          <p:nvPr>
            <p:ph type="ctrTitle"/>
          </p:nvPr>
        </p:nvSpPr>
        <p:spPr/>
        <p:txBody>
          <a:bodyPr/>
          <a:lstStyle/>
          <a:p>
            <a:r>
              <a:rPr lang="zh-TW" altLang="en-US" kern="100" dirty="0">
                <a:cs typeface="Times New Roman" panose="02020603050405020304" pitchFamily="18" charset="0"/>
              </a:rPr>
              <a:t>二</a:t>
            </a:r>
            <a:r>
              <a:rPr lang="en-US" altLang="zh-TW" kern="100" dirty="0" smtClean="0">
                <a:effectLst/>
                <a:cs typeface="Times New Roman" panose="02020603050405020304" pitchFamily="18" charset="0"/>
              </a:rPr>
              <a:t>.</a:t>
            </a:r>
            <a:r>
              <a:rPr lang="zh-TW" altLang="en-US" kern="100" dirty="0" smtClean="0">
                <a:effectLst/>
                <a:cs typeface="Times New Roman" panose="02020603050405020304" pitchFamily="18" charset="0"/>
              </a:rPr>
              <a:t> </a:t>
            </a:r>
            <a:r>
              <a:rPr lang="en-US" altLang="zh-TW" kern="100" dirty="0" smtClean="0">
                <a:effectLst/>
                <a:cs typeface="Times New Roman" panose="02020603050405020304" pitchFamily="18" charset="0"/>
              </a:rPr>
              <a:t>Cisco </a:t>
            </a:r>
            <a:r>
              <a:rPr lang="en-US" altLang="zh-TW" kern="100" dirty="0">
                <a:effectLst/>
                <a:cs typeface="Times New Roman" panose="02020603050405020304" pitchFamily="18" charset="0"/>
              </a:rPr>
              <a:t>Webex APP </a:t>
            </a:r>
            <a:r>
              <a:rPr lang="zh-TW" altLang="zh-TW" kern="100" dirty="0">
                <a:effectLst/>
                <a:cs typeface="Times New Roman" panose="02020603050405020304" pitchFamily="18" charset="0"/>
              </a:rPr>
              <a:t>安裝</a:t>
            </a:r>
            <a:endParaRPr lang="zh-TW" altLang="en-US" dirty="0"/>
          </a:p>
        </p:txBody>
      </p:sp>
    </p:spTree>
    <p:extLst>
      <p:ext uri="{BB962C8B-B14F-4D97-AF65-F5344CB8AC3E}">
        <p14:creationId xmlns:p14="http://schemas.microsoft.com/office/powerpoint/2010/main" val="109653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606623" y="291466"/>
            <a:ext cx="8640000" cy="685800"/>
          </a:xfrm>
        </p:spPr>
        <p:txBody>
          <a:bodyPr/>
          <a:lstStyle/>
          <a:p>
            <a:r>
              <a:rPr lang="zh-TW" altLang="en-US" kern="100" dirty="0">
                <a:cs typeface="Times New Roman" panose="02020603050405020304" pitchFamily="18" charset="0"/>
              </a:rPr>
              <a:t>二</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Cisco </a:t>
            </a:r>
            <a:r>
              <a:rPr lang="en-US" altLang="zh-TW" kern="100" dirty="0">
                <a:cs typeface="Times New Roman" panose="02020603050405020304" pitchFamily="18" charset="0"/>
              </a:rPr>
              <a:t>Webex APP </a:t>
            </a:r>
            <a:r>
              <a:rPr lang="en-US" altLang="zh-TW" kern="100" dirty="0" smtClean="0">
                <a:cs typeface="Times New Roman" panose="02020603050405020304" pitchFamily="18" charset="0"/>
              </a:rPr>
              <a:t>-</a:t>
            </a:r>
            <a:r>
              <a:rPr lang="zh-TW" altLang="en-US" kern="100" dirty="0" smtClean="0">
                <a:solidFill>
                  <a:srgbClr val="FF0000"/>
                </a:solidFill>
                <a:cs typeface="Times New Roman" panose="02020603050405020304" pitchFamily="18" charset="0"/>
              </a:rPr>
              <a:t>下載</a:t>
            </a:r>
            <a:endParaRPr lang="en-US" altLang="zh-TW" dirty="0">
              <a:solidFill>
                <a:srgbClr val="FF0000"/>
              </a:solidFill>
              <a:latin typeface="+mj-ea"/>
              <a:ea typeface="+mj-ea"/>
            </a:endParaRPr>
          </a:p>
        </p:txBody>
      </p:sp>
      <p:sp>
        <p:nvSpPr>
          <p:cNvPr id="2" name="投影片編號版面配置區 1"/>
          <p:cNvSpPr>
            <a:spLocks noGrp="1"/>
          </p:cNvSpPr>
          <p:nvPr>
            <p:ph type="sldNum" sz="quarter" idx="12"/>
          </p:nvPr>
        </p:nvSpPr>
        <p:spPr/>
        <p:txBody>
          <a:bodyPr/>
          <a:lstStyle/>
          <a:p>
            <a:pPr>
              <a:defRPr/>
            </a:pPr>
            <a:fld id="{916899ED-CB60-4146-B1DA-ACC0038C1DA3}" type="slidenum">
              <a:rPr lang="en-US" altLang="zh-TW" smtClean="0"/>
              <a:pPr>
                <a:defRPr/>
              </a:pPr>
              <a:t>8</a:t>
            </a:fld>
            <a:endParaRPr lang="en-US" altLang="zh-TW"/>
          </a:p>
        </p:txBody>
      </p:sp>
      <p:pic>
        <p:nvPicPr>
          <p:cNvPr id="1026" name="圖片 2">
            <a:extLst>
              <a:ext uri="{FF2B5EF4-FFF2-40B4-BE49-F238E27FC236}">
                <a16:creationId xmlns:a16="http://schemas.microsoft.com/office/drawing/2014/main" id="{341036BD-42DE-4EF6-A212-F345F9E1C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918" y="3114676"/>
            <a:ext cx="4754563"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圖片 3">
            <a:extLst>
              <a:ext uri="{FF2B5EF4-FFF2-40B4-BE49-F238E27FC236}">
                <a16:creationId xmlns:a16="http://schemas.microsoft.com/office/drawing/2014/main" id="{7A05F54D-D22C-4800-97AB-3BC6A949F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623" y="4566015"/>
            <a:ext cx="4784725"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237B636-B258-493A-80B4-4AE874510A1E}"/>
              </a:ext>
            </a:extLst>
          </p:cNvPr>
          <p:cNvSpPr>
            <a:spLocks noChangeArrowheads="1"/>
          </p:cNvSpPr>
          <p:nvPr/>
        </p:nvSpPr>
        <p:spPr bwMode="auto">
          <a:xfrm>
            <a:off x="1107831" y="1272859"/>
            <a:ext cx="525861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zh-TW" altLang="zh-TW"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下載點</a:t>
            </a:r>
            <a:r>
              <a:rPr kumimoji="0" lang="zh-TW" altLang="en-US"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
            </a:r>
            <a:br>
              <a:rPr kumimoji="0" lang="zh-TW" altLang="en-US"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br>
            <a:r>
              <a:rPr kumimoji="0" lang="zh-TW" altLang="en-US"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b="1" dirty="0" smtClean="0">
                <a:latin typeface="微軟正黑體" panose="020B0604030504040204" pitchFamily="34" charset="-120"/>
                <a:ea typeface="微軟正黑體" panose="020B0604030504040204" pitchFamily="34" charset="-120"/>
                <a:cs typeface="Times New Roman" panose="02020603050405020304" pitchFamily="18" charset="0"/>
              </a:rPr>
              <a:t>https</a:t>
            </a:r>
            <a:r>
              <a:rPr lang="en-US" altLang="zh-TW" sz="2000" b="1" dirty="0">
                <a:latin typeface="微軟正黑體" panose="020B0604030504040204" pitchFamily="34" charset="-120"/>
                <a:ea typeface="微軟正黑體" panose="020B0604030504040204" pitchFamily="34" charset="-120"/>
                <a:cs typeface="Times New Roman" panose="02020603050405020304" pitchFamily="18" charset="0"/>
              </a:rPr>
              <a:t>://www.webex.com</a:t>
            </a:r>
            <a:r>
              <a:rPr lang="en-US" altLang="zh-TW" sz="2000" b="1"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b="1"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dirty="0" smtClean="0">
                <a:latin typeface="微軟正黑體" panose="020B0604030504040204" pitchFamily="34" charset="-120"/>
                <a:ea typeface="微軟正黑體" panose="020B0604030504040204" pitchFamily="34" charset="-120"/>
                <a:cs typeface="Times New Roman" panose="02020603050405020304" pitchFamily="18" charset="0"/>
              </a:rPr>
              <a:t>點選</a:t>
            </a:r>
            <a:r>
              <a:rPr kumimoji="0" lang="en-US" altLang="zh-TW"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Download</a:t>
            </a:r>
            <a:endParaRPr kumimoji="0" lang="en-US" altLang="zh-TW"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0FE15050-4315-4905-ADCE-AF4B870DD859}"/>
              </a:ext>
            </a:extLst>
          </p:cNvPr>
          <p:cNvSpPr>
            <a:spLocks noChangeArrowheads="1"/>
          </p:cNvSpPr>
          <p:nvPr/>
        </p:nvSpPr>
        <p:spPr bwMode="auto">
          <a:xfrm>
            <a:off x="1626577" y="3231834"/>
            <a:ext cx="382348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en-US"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   </a:t>
            </a:r>
            <a:r>
              <a:rPr kumimoji="0" lang="zh-TW" altLang="zh-TW"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依</a:t>
            </a:r>
            <a:r>
              <a:rPr kumimoji="0" lang="zh-TW" altLang="zh-TW"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作業系統點選要下載的檔案</a:t>
            </a:r>
            <a:r>
              <a:rPr kumimoji="0" lang="zh-TW" altLang="en-US"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
            </a:r>
            <a:br>
              <a:rPr kumimoji="0" lang="zh-TW" altLang="en-US"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br>
            <a:r>
              <a:rPr kumimoji="0" lang="zh-TW" altLang="en-US"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      </a:t>
            </a:r>
            <a:r>
              <a:rPr kumimoji="0" lang="en-US" altLang="zh-TW"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Windows</a:t>
            </a:r>
            <a:r>
              <a:rPr kumimoji="0" lang="zh-TW" altLang="en-US"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開啟網址會出現</a:t>
            </a:r>
            <a:endParaRPr kumimoji="0" lang="zh-TW" altLang="en-US"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27DBA5-5CAC-4B62-9643-EB1666327458}"/>
              </a:ext>
            </a:extLst>
          </p:cNvPr>
          <p:cNvSpPr>
            <a:spLocks noChangeArrowheads="1"/>
          </p:cNvSpPr>
          <p:nvPr/>
        </p:nvSpPr>
        <p:spPr bwMode="auto">
          <a:xfrm>
            <a:off x="1626577" y="4604922"/>
            <a:ext cx="284244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TW"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Mac</a:t>
            </a:r>
            <a:r>
              <a:rPr kumimoji="0" lang="zh-TW" altLang="en-US" sz="2000" b="0" i="0" u="none" strike="noStrike"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開啟網址會出現</a:t>
            </a:r>
            <a:r>
              <a:rPr kumimoji="0" lang="zh-TW" altLang="en-US" sz="2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
            </a:r>
            <a:br>
              <a:rPr kumimoji="0" lang="zh-TW" altLang="en-US" sz="2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br>
            <a:endParaRPr kumimoji="0" lang="zh-TW"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315582B8-48A0-4BB3-9908-85BE821AB706}"/>
              </a:ext>
            </a:extLst>
          </p:cNvPr>
          <p:cNvSpPr>
            <a:spLocks noChangeArrowheads="1"/>
          </p:cNvSpPr>
          <p:nvPr/>
        </p:nvSpPr>
        <p:spPr bwMode="auto">
          <a:xfrm>
            <a:off x="1626577" y="65436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5" name="圖片 14">
            <a:extLst>
              <a:ext uri="{FF2B5EF4-FFF2-40B4-BE49-F238E27FC236}">
                <a16:creationId xmlns:a16="http://schemas.microsoft.com/office/drawing/2014/main" id="{FE469276-1AD9-469E-992E-005A68F8B771}"/>
              </a:ext>
            </a:extLst>
          </p:cNvPr>
          <p:cNvPicPr/>
          <p:nvPr/>
        </p:nvPicPr>
        <p:blipFill>
          <a:blip r:embed="rId5"/>
          <a:stretch>
            <a:fillRect/>
          </a:stretch>
        </p:blipFill>
        <p:spPr>
          <a:xfrm>
            <a:off x="1107831" y="2257744"/>
            <a:ext cx="4773930" cy="737870"/>
          </a:xfrm>
          <a:prstGeom prst="rect">
            <a:avLst/>
          </a:prstGeom>
        </p:spPr>
      </p:pic>
    </p:spTree>
    <p:extLst>
      <p:ext uri="{BB962C8B-B14F-4D97-AF65-F5344CB8AC3E}">
        <p14:creationId xmlns:p14="http://schemas.microsoft.com/office/powerpoint/2010/main" val="249738496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CF5CCB-FFB3-46FE-B3E8-61F1F63D0D25}"/>
              </a:ext>
            </a:extLst>
          </p:cNvPr>
          <p:cNvSpPr>
            <a:spLocks noGrp="1"/>
          </p:cNvSpPr>
          <p:nvPr>
            <p:ph type="title"/>
          </p:nvPr>
        </p:nvSpPr>
        <p:spPr/>
        <p:txBody>
          <a:bodyPr/>
          <a:lstStyle/>
          <a:p>
            <a:r>
              <a:rPr lang="zh-TW" altLang="en-US" kern="100" dirty="0">
                <a:cs typeface="Times New Roman" panose="02020603050405020304" pitchFamily="18" charset="0"/>
              </a:rPr>
              <a:t>二</a:t>
            </a:r>
            <a:r>
              <a:rPr lang="en-US" altLang="zh-TW" kern="100" dirty="0" smtClean="0">
                <a:cs typeface="Times New Roman" panose="02020603050405020304" pitchFamily="18" charset="0"/>
              </a:rPr>
              <a:t>.</a:t>
            </a:r>
            <a:r>
              <a:rPr lang="zh-TW" altLang="en-US" kern="100" dirty="0" smtClean="0">
                <a:cs typeface="Times New Roman" panose="02020603050405020304" pitchFamily="18" charset="0"/>
              </a:rPr>
              <a:t> </a:t>
            </a:r>
            <a:r>
              <a:rPr lang="en-US" altLang="zh-TW" kern="100" dirty="0" smtClean="0">
                <a:cs typeface="Times New Roman" panose="02020603050405020304" pitchFamily="18" charset="0"/>
              </a:rPr>
              <a:t>Cisco </a:t>
            </a:r>
            <a:r>
              <a:rPr lang="en-US" altLang="zh-TW" kern="100" dirty="0">
                <a:cs typeface="Times New Roman" panose="02020603050405020304" pitchFamily="18" charset="0"/>
              </a:rPr>
              <a:t>Webex APP </a:t>
            </a:r>
            <a:r>
              <a:rPr lang="en-US" altLang="zh-TW" kern="100" dirty="0" smtClean="0">
                <a:cs typeface="Times New Roman" panose="02020603050405020304" pitchFamily="18" charset="0"/>
              </a:rPr>
              <a:t>- </a:t>
            </a:r>
            <a:r>
              <a:rPr lang="zh-TW" altLang="zh-TW" kern="100" dirty="0" smtClean="0">
                <a:solidFill>
                  <a:srgbClr val="FF0000"/>
                </a:solidFill>
                <a:cs typeface="Times New Roman" panose="02020603050405020304" pitchFamily="18" charset="0"/>
              </a:rPr>
              <a:t>安裝</a:t>
            </a:r>
            <a:endParaRPr lang="zh-TW" altLang="en-US" dirty="0">
              <a:solidFill>
                <a:srgbClr val="FF0000"/>
              </a:solidFill>
            </a:endParaRPr>
          </a:p>
        </p:txBody>
      </p:sp>
      <p:sp>
        <p:nvSpPr>
          <p:cNvPr id="4" name="投影片編號版面配置區 3">
            <a:extLst>
              <a:ext uri="{FF2B5EF4-FFF2-40B4-BE49-F238E27FC236}">
                <a16:creationId xmlns:a16="http://schemas.microsoft.com/office/drawing/2014/main" id="{9332B3EB-0CF0-44C5-ABF7-82A1F4FF52B8}"/>
              </a:ext>
            </a:extLst>
          </p:cNvPr>
          <p:cNvSpPr>
            <a:spLocks noGrp="1"/>
          </p:cNvSpPr>
          <p:nvPr>
            <p:ph type="sldNum" sz="quarter" idx="12"/>
          </p:nvPr>
        </p:nvSpPr>
        <p:spPr/>
        <p:txBody>
          <a:bodyPr/>
          <a:lstStyle/>
          <a:p>
            <a:pPr>
              <a:defRPr/>
            </a:pPr>
            <a:fld id="{916899ED-CB60-4146-B1DA-ACC0038C1DA3}" type="slidenum">
              <a:rPr lang="en-US" altLang="zh-TW" smtClean="0"/>
              <a:pPr>
                <a:defRPr/>
              </a:pPr>
              <a:t>9</a:t>
            </a:fld>
            <a:endParaRPr lang="en-US" altLang="zh-TW" dirty="0"/>
          </a:p>
        </p:txBody>
      </p:sp>
      <p:pic>
        <p:nvPicPr>
          <p:cNvPr id="5" name="內容版面配置區 4">
            <a:extLst>
              <a:ext uri="{FF2B5EF4-FFF2-40B4-BE49-F238E27FC236}">
                <a16:creationId xmlns:a16="http://schemas.microsoft.com/office/drawing/2014/main" id="{9AF9BDA7-2F2F-4A0F-BF36-82755E861010}"/>
              </a:ext>
            </a:extLst>
          </p:cNvPr>
          <p:cNvPicPr>
            <a:picLocks noGrp="1"/>
          </p:cNvPicPr>
          <p:nvPr>
            <p:ph idx="1"/>
          </p:nvPr>
        </p:nvPicPr>
        <p:blipFill>
          <a:blip r:embed="rId2"/>
          <a:stretch>
            <a:fillRect/>
          </a:stretch>
        </p:blipFill>
        <p:spPr>
          <a:xfrm>
            <a:off x="704851" y="2385006"/>
            <a:ext cx="3669384" cy="2736423"/>
          </a:xfrm>
          <a:prstGeom prst="rect">
            <a:avLst/>
          </a:prstGeom>
        </p:spPr>
      </p:pic>
      <p:sp>
        <p:nvSpPr>
          <p:cNvPr id="7" name="文字方塊 6">
            <a:extLst>
              <a:ext uri="{FF2B5EF4-FFF2-40B4-BE49-F238E27FC236}">
                <a16:creationId xmlns:a16="http://schemas.microsoft.com/office/drawing/2014/main" id="{69542CFD-BC73-4401-8D63-78436638B505}"/>
              </a:ext>
            </a:extLst>
          </p:cNvPr>
          <p:cNvSpPr txBox="1"/>
          <p:nvPr/>
        </p:nvSpPr>
        <p:spPr>
          <a:xfrm>
            <a:off x="599437" y="1785482"/>
            <a:ext cx="3880212" cy="400110"/>
          </a:xfrm>
          <a:prstGeom prst="rect">
            <a:avLst/>
          </a:prstGeom>
          <a:noFill/>
        </p:spPr>
        <p:txBody>
          <a:bodyPr wrap="square">
            <a:spAutoFit/>
          </a:bodyPr>
          <a:lstStyle/>
          <a:p>
            <a:r>
              <a:rPr lang="zh-TW" altLang="zh-TW" sz="2000" dirty="0">
                <a:effectLst/>
                <a:latin typeface="微軟正黑體" panose="020B0604030504040204" pitchFamily="34" charset="-120"/>
                <a:ea typeface="微軟正黑體" panose="020B0604030504040204" pitchFamily="34" charset="-120"/>
                <a:cs typeface="Times New Roman" panose="02020603050405020304" pitchFamily="18" charset="0"/>
              </a:rPr>
              <a:t>點選</a:t>
            </a:r>
            <a:r>
              <a:rPr lang="zh-TW" altLang="zh-TW" sz="2000" dirty="0" smtClean="0">
                <a:effectLst/>
                <a:latin typeface="微軟正黑體" panose="020B0604030504040204" pitchFamily="34" charset="-120"/>
                <a:ea typeface="微軟正黑體" panose="020B0604030504040204" pitchFamily="34" charset="-120"/>
                <a:cs typeface="Times New Roman" panose="02020603050405020304" pitchFamily="18" charset="0"/>
              </a:rPr>
              <a:t>下</a:t>
            </a:r>
            <a:r>
              <a:rPr lang="zh-TW" altLang="en-US" sz="2000" dirty="0" smtClean="0">
                <a:effectLst/>
                <a:latin typeface="微軟正黑體" panose="020B0604030504040204" pitchFamily="34" charset="-120"/>
                <a:ea typeface="微軟正黑體" panose="020B0604030504040204" pitchFamily="34" charset="-120"/>
                <a:cs typeface="Times New Roman" panose="02020603050405020304" pitchFamily="18" charset="0"/>
              </a:rPr>
              <a:t>載</a:t>
            </a:r>
            <a:r>
              <a:rPr lang="zh-TW" altLang="zh-TW" sz="2000" dirty="0" smtClean="0">
                <a:effectLst/>
                <a:latin typeface="微軟正黑體" panose="020B0604030504040204" pitchFamily="34" charset="-120"/>
                <a:ea typeface="微軟正黑體" panose="020B0604030504040204" pitchFamily="34" charset="-120"/>
                <a:cs typeface="Times New Roman" panose="02020603050405020304" pitchFamily="18" charset="0"/>
              </a:rPr>
              <a:t>檔案</a:t>
            </a:r>
            <a:r>
              <a:rPr lang="zh-TW" altLang="zh-TW" sz="2000" dirty="0">
                <a:effectLst/>
                <a:latin typeface="微軟正黑體" panose="020B0604030504040204" pitchFamily="34" charset="-120"/>
                <a:ea typeface="微軟正黑體" panose="020B0604030504040204" pitchFamily="34" charset="-120"/>
                <a:cs typeface="Times New Roman" panose="02020603050405020304" pitchFamily="18" charset="0"/>
              </a:rPr>
              <a:t>安裝</a:t>
            </a:r>
            <a:r>
              <a:rPr lang="en-US" altLang="zh-TW" sz="20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000" dirty="0">
                <a:effectLst/>
                <a:latin typeface="微軟正黑體" panose="020B0604030504040204" pitchFamily="34" charset="-120"/>
                <a:ea typeface="微軟正黑體" panose="020B0604030504040204" pitchFamily="34" charset="-120"/>
                <a:cs typeface="Times New Roman" panose="02020603050405020304" pitchFamily="18" charset="0"/>
              </a:rPr>
              <a:t>點選下一步</a:t>
            </a:r>
            <a:endParaRPr lang="zh-TW" altLang="en-US" sz="2000"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94B422A5-0EE9-4A0F-A139-6EE5018BE82A}"/>
              </a:ext>
            </a:extLst>
          </p:cNvPr>
          <p:cNvSpPr txBox="1"/>
          <p:nvPr/>
        </p:nvSpPr>
        <p:spPr>
          <a:xfrm>
            <a:off x="8305756" y="1810311"/>
            <a:ext cx="1866778" cy="400110"/>
          </a:xfrm>
          <a:prstGeom prst="rect">
            <a:avLst/>
          </a:prstGeom>
          <a:noFill/>
        </p:spPr>
        <p:txBody>
          <a:bodyPr wrap="square">
            <a:spAutoFit/>
          </a:bodyPr>
          <a:lstStyle/>
          <a:p>
            <a:pPr lvl="0"/>
            <a:r>
              <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點選完成</a:t>
            </a:r>
          </a:p>
        </p:txBody>
      </p:sp>
      <p:pic>
        <p:nvPicPr>
          <p:cNvPr id="10" name="圖片 9">
            <a:extLst>
              <a:ext uri="{FF2B5EF4-FFF2-40B4-BE49-F238E27FC236}">
                <a16:creationId xmlns:a16="http://schemas.microsoft.com/office/drawing/2014/main" id="{7E8031DF-1D25-40EF-A14F-4824A9C9D69C}"/>
              </a:ext>
            </a:extLst>
          </p:cNvPr>
          <p:cNvPicPr/>
          <p:nvPr/>
        </p:nvPicPr>
        <p:blipFill>
          <a:blip r:embed="rId3"/>
          <a:stretch>
            <a:fillRect/>
          </a:stretch>
        </p:blipFill>
        <p:spPr>
          <a:xfrm>
            <a:off x="8305756" y="2379715"/>
            <a:ext cx="3400425" cy="2736423"/>
          </a:xfrm>
          <a:prstGeom prst="rect">
            <a:avLst/>
          </a:prstGeom>
        </p:spPr>
      </p:pic>
      <p:pic>
        <p:nvPicPr>
          <p:cNvPr id="11" name="圖片 10">
            <a:extLst>
              <a:ext uri="{FF2B5EF4-FFF2-40B4-BE49-F238E27FC236}">
                <a16:creationId xmlns:a16="http://schemas.microsoft.com/office/drawing/2014/main" id="{A17EF6E0-F5E2-41EA-8472-F683250AADFE}"/>
              </a:ext>
            </a:extLst>
          </p:cNvPr>
          <p:cNvPicPr/>
          <p:nvPr/>
        </p:nvPicPr>
        <p:blipFill>
          <a:blip r:embed="rId4"/>
          <a:stretch>
            <a:fillRect/>
          </a:stretch>
        </p:blipFill>
        <p:spPr>
          <a:xfrm>
            <a:off x="4600911" y="2292928"/>
            <a:ext cx="2990177" cy="2823210"/>
          </a:xfrm>
          <a:prstGeom prst="rect">
            <a:avLst/>
          </a:prstGeom>
        </p:spPr>
      </p:pic>
      <p:sp>
        <p:nvSpPr>
          <p:cNvPr id="13" name="文字方塊 12">
            <a:extLst>
              <a:ext uri="{FF2B5EF4-FFF2-40B4-BE49-F238E27FC236}">
                <a16:creationId xmlns:a16="http://schemas.microsoft.com/office/drawing/2014/main" id="{AB44DEF1-2992-4F9F-B5E3-E65FE07D87D8}"/>
              </a:ext>
            </a:extLst>
          </p:cNvPr>
          <p:cNvSpPr txBox="1"/>
          <p:nvPr/>
        </p:nvSpPr>
        <p:spPr>
          <a:xfrm>
            <a:off x="4525319" y="1785482"/>
            <a:ext cx="3550244" cy="400110"/>
          </a:xfrm>
          <a:prstGeom prst="rect">
            <a:avLst/>
          </a:prstGeom>
          <a:noFill/>
        </p:spPr>
        <p:txBody>
          <a:bodyPr wrap="square">
            <a:spAutoFit/>
          </a:bodyPr>
          <a:lstStyle/>
          <a:p>
            <a:pPr lvl="0"/>
            <a:r>
              <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點選安裝程式</a:t>
            </a:r>
            <a:r>
              <a:rPr lang="en-US"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sym typeface="Wingdings" panose="05000000000000000000" pitchFamily="2" charset="2"/>
              </a:rPr>
              <a:t></a:t>
            </a:r>
            <a:r>
              <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點選同意</a:t>
            </a:r>
          </a:p>
        </p:txBody>
      </p:sp>
    </p:spTree>
    <p:extLst>
      <p:ext uri="{BB962C8B-B14F-4D97-AF65-F5344CB8AC3E}">
        <p14:creationId xmlns:p14="http://schemas.microsoft.com/office/powerpoint/2010/main" val="1956222987"/>
      </p:ext>
    </p:extLst>
  </p:cSld>
  <p:clrMapOvr>
    <a:masterClrMapping/>
  </p:clrMapOvr>
</p:sld>
</file>

<file path=ppt/theme/theme1.xml><?xml version="1.0" encoding="utf-8"?>
<a:theme xmlns:a="http://schemas.openxmlformats.org/drawingml/2006/main" name="SYSCOM簡報-981005版-2">
  <a:themeElements>
    <a:clrScheme name="SYSCOM簡報-981005版-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YSCOM簡報-981005版-2">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sz="1800" b="0" i="0" u="none" strike="noStrike" cap="none" normalizeH="0" baseline="0" smtClean="0">
            <a:ln>
              <a:noFill/>
            </a:ln>
            <a:solidFill>
              <a:schemeClr val="bg1"/>
            </a:solidFill>
            <a:effectLst/>
            <a:latin typeface="Arial"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sz="1800" b="0" i="0" u="none" strike="noStrike" cap="none" normalizeH="0" baseline="0" smtClean="0">
            <a:ln>
              <a:noFill/>
            </a:ln>
            <a:solidFill>
              <a:schemeClr val="bg1"/>
            </a:solidFill>
            <a:effectLst/>
            <a:latin typeface="Arial" charset="0"/>
            <a:ea typeface="標楷體" pitchFamily="65" charset="-120"/>
          </a:defRPr>
        </a:defPPr>
      </a:lstStyle>
    </a:lnDef>
  </a:objectDefaults>
  <a:extraClrSchemeLst>
    <a:extraClrScheme>
      <a:clrScheme name="SYSCOM簡報-981005版-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YSCOM簡報-981005版-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YSCOM簡報-981005版-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YSCOM簡報-981005版-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YSCOM簡報-981005版-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YSCOM簡報-981005版-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YSCOM簡報-981005版-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33C7166F431A55448E12D74D3721032E" ma:contentTypeVersion="14" ma:contentTypeDescription="建立新的文件。" ma:contentTypeScope="" ma:versionID="f5b8e9d219c07ecff7be52b86586ad88">
  <xsd:schema xmlns:xsd="http://www.w3.org/2001/XMLSchema" xmlns:xs="http://www.w3.org/2001/XMLSchema" xmlns:p="http://schemas.microsoft.com/office/2006/metadata/properties" xmlns:ns3="108e2acb-bd4a-47e6-bddd-83ba6c5c59dc" xmlns:ns4="9e448a0f-a69a-4baf-95a0-599e54d28361" targetNamespace="http://schemas.microsoft.com/office/2006/metadata/properties" ma:root="true" ma:fieldsID="ccf287ce2cceeafcfafdc15640ae84f2" ns3:_="" ns4:_="">
    <xsd:import namespace="108e2acb-bd4a-47e6-bddd-83ba6c5c59dc"/>
    <xsd:import namespace="9e448a0f-a69a-4baf-95a0-599e54d2836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8e2acb-bd4a-47e6-bddd-83ba6c5c59dc" elementFormDefault="qualified">
    <xsd:import namespace="http://schemas.microsoft.com/office/2006/documentManagement/types"/>
    <xsd:import namespace="http://schemas.microsoft.com/office/infopath/2007/PartnerControls"/>
    <xsd:element name="SharedWithUsers" ma:index="8" nillable="true" ma:displayName="共用對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用詳細資料" ma:description="" ma:internalName="SharedWithDetails" ma:readOnly="true">
      <xsd:simpleType>
        <xsd:restriction base="dms:Note">
          <xsd:maxLength value="255"/>
        </xsd:restriction>
      </xsd:simpleType>
    </xsd:element>
    <xsd:element name="SharingHintHash" ma:index="10" nillable="true" ma:displayName="共用提示雜湊"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448a0f-a69a-4baf-95a0-599e54d2836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7EB387-98C8-461C-ACBD-2986792FD2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8e2acb-bd4a-47e6-bddd-83ba6c5c59dc"/>
    <ds:schemaRef ds:uri="9e448a0f-a69a-4baf-95a0-599e54d283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E2400F-B46D-4F49-A597-E2E4674D19C4}">
  <ds:schemaRefs>
    <ds:schemaRef ds:uri="http://schemas.microsoft.com/sharepoint/v3/contenttype/forms"/>
  </ds:schemaRefs>
</ds:datastoreItem>
</file>

<file path=customXml/itemProps3.xml><?xml version="1.0" encoding="utf-8"?>
<ds:datastoreItem xmlns:ds="http://schemas.openxmlformats.org/officeDocument/2006/customXml" ds:itemID="{6F0771C8-E534-49CF-AB5F-0D3723BE8294}">
  <ds:schemaRefs>
    <ds:schemaRef ds:uri="http://purl.org/dc/terms/"/>
    <ds:schemaRef ds:uri="http://purl.org/dc/elements/1.1/"/>
    <ds:schemaRef ds:uri="http://schemas.microsoft.com/office/infopath/2007/PartnerControls"/>
    <ds:schemaRef ds:uri="http://purl.org/dc/dcmitype/"/>
    <ds:schemaRef ds:uri="http://www.w3.org/XML/1998/namespace"/>
    <ds:schemaRef ds:uri="http://schemas.microsoft.com/office/2006/documentManagement/types"/>
    <ds:schemaRef ds:uri="108e2acb-bd4a-47e6-bddd-83ba6c5c59dc"/>
    <ds:schemaRef ds:uri="9e448a0f-a69a-4baf-95a0-599e54d2836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1559</TotalTime>
  <Words>1526</Words>
  <Application>Microsoft Office PowerPoint</Application>
  <PresentationFormat>寬螢幕</PresentationFormat>
  <Paragraphs>168</Paragraphs>
  <Slides>28</Slides>
  <Notes>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28</vt:i4>
      </vt:variant>
    </vt:vector>
  </HeadingPairs>
  <TitlesOfParts>
    <vt:vector size="36" baseType="lpstr">
      <vt:lpstr>微軟正黑體</vt:lpstr>
      <vt:lpstr>新細明體</vt:lpstr>
      <vt:lpstr>標楷體</vt:lpstr>
      <vt:lpstr>Arial</vt:lpstr>
      <vt:lpstr>Calibri</vt:lpstr>
      <vt:lpstr>Times New Roman</vt:lpstr>
      <vt:lpstr>Wingdings</vt:lpstr>
      <vt:lpstr>SYSCOM簡報-981005版-2</vt:lpstr>
      <vt:lpstr>Cisco WebexApp 操作手冊 v3.5 </vt:lpstr>
      <vt:lpstr>注意事項</vt:lpstr>
      <vt:lpstr>一. Webex 帳戶啟用步驟</vt:lpstr>
      <vt:lpstr>第一步: 收到Webex授權mail</vt:lpstr>
      <vt:lpstr>第二步:建立新密碼</vt:lpstr>
      <vt:lpstr>進入此畫面即完成啟用</vt:lpstr>
      <vt:lpstr>二. Cisco Webex APP 安裝</vt:lpstr>
      <vt:lpstr>二. Cisco Webex APP -下載</vt:lpstr>
      <vt:lpstr>二. Cisco Webex APP - 安裝</vt:lpstr>
      <vt:lpstr>三. Webex APP 簡易操作</vt:lpstr>
      <vt:lpstr>三.Webex APP 簡易操作-登入</vt:lpstr>
      <vt:lpstr>若您曾用公司信箱申請過免費Webex帳號</vt:lpstr>
      <vt:lpstr>三.Webex APP 簡易操作-登入完成</vt:lpstr>
      <vt:lpstr>三. Webex APP 簡易操作-加入會議 -1</vt:lpstr>
      <vt:lpstr>三. Webex APP 簡易操作-加入會議 -1</vt:lpstr>
      <vt:lpstr>三. Webex APP 簡易操作-加入會議 -2</vt:lpstr>
      <vt:lpstr>三. Webex APP 簡易操作-加入會議 -3</vt:lpstr>
      <vt:lpstr>三. Webex APP 簡易操作-版面</vt:lpstr>
      <vt:lpstr>三. Webex APP 簡易操作-版面網格</vt:lpstr>
      <vt:lpstr>三. Webex APP 簡易操作-版面堆疊</vt:lpstr>
      <vt:lpstr>三. Webex APP 簡易操作-其他</vt:lpstr>
      <vt:lpstr>四.公司內部使用有線連線 Webex 步驟</vt:lpstr>
      <vt:lpstr>(一). 緣由</vt:lpstr>
      <vt:lpstr>(二). 步驟一</vt:lpstr>
      <vt:lpstr>(二). 步驟二</vt:lpstr>
      <vt:lpstr>(二). 步驟三</vt:lpstr>
      <vt:lpstr>(二). 步驟四</vt:lpstr>
      <vt:lpstr>三. 大絕招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Webex APP 簡易使用手冊</dc:title>
  <dc:creator>崇光 王</dc:creator>
  <cp:lastModifiedBy>Lin,Oscar</cp:lastModifiedBy>
  <cp:revision>60</cp:revision>
  <dcterms:created xsi:type="dcterms:W3CDTF">2021-07-13T18:53:51Z</dcterms:created>
  <dcterms:modified xsi:type="dcterms:W3CDTF">2022-09-28T07:42:46Z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0x01010033C7166F431A55448E12D74D3721032E</vt:lpwstr>
  </property>
</Properties>
</file>