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64"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2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May 10,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May 10,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May 10,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May 10,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May 10,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May 10,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May 10,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May 10,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May 10,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May 10,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May 10,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May 10,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undered-art.blogspot.com/2013/02/angelus-novus-angel-of-history-by-pau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 / Inauthentic</a:t>
            </a:r>
            <a:endParaRPr lang="en-US" dirty="0"/>
          </a:p>
        </p:txBody>
      </p:sp>
    </p:spTree>
    <p:extLst>
      <p:ext uri="{BB962C8B-B14F-4D97-AF65-F5344CB8AC3E}">
        <p14:creationId xmlns:p14="http://schemas.microsoft.com/office/powerpoint/2010/main" val="3481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#1.0	Heraclitus</a:t>
            </a:r>
            <a:br>
              <a:rPr lang="en-US" sz="2800" dirty="0" smtClean="0"/>
            </a:br>
            <a:r>
              <a:rPr lang="en-US" sz="2800" dirty="0" smtClean="0"/>
              <a:t>Fragment 124</a:t>
            </a:r>
            <a:endParaRPr lang="en-US" sz="2800" dirty="0"/>
          </a:p>
        </p:txBody>
      </p:sp>
      <p:sp>
        <p:nvSpPr>
          <p:cNvPr id="3" name="Content Placeholder 2"/>
          <p:cNvSpPr>
            <a:spLocks noGrp="1"/>
          </p:cNvSpPr>
          <p:nvPr>
            <p:ph idx="1"/>
          </p:nvPr>
        </p:nvSpPr>
        <p:spPr/>
        <p:txBody>
          <a:bodyPr/>
          <a:lstStyle/>
          <a:p>
            <a:pPr marL="0" indent="0">
              <a:buNone/>
            </a:pPr>
            <a:r>
              <a:rPr lang="en-US" dirty="0"/>
              <a:t>Wisdom is "</a:t>
            </a:r>
            <a:r>
              <a:rPr lang="en-US" i="1" dirty="0">
                <a:solidFill>
                  <a:schemeClr val="tx2">
                    <a:lumMod val="75000"/>
                  </a:schemeClr>
                </a:solidFill>
              </a:rPr>
              <a:t>to know the thought by which all things are steered through all </a:t>
            </a:r>
            <a:r>
              <a:rPr lang="en-US" i="1" dirty="0" smtClean="0">
                <a:solidFill>
                  <a:schemeClr val="tx2">
                    <a:lumMod val="75000"/>
                  </a:schemeClr>
                </a:solidFill>
              </a:rPr>
              <a:t>things</a:t>
            </a:r>
            <a:r>
              <a:rPr lang="en-US" dirty="0" smtClean="0"/>
              <a:t>”, </a:t>
            </a:r>
            <a:r>
              <a:rPr lang="en-US" dirty="0"/>
              <a:t>which must not imply that people are or can be wise. </a:t>
            </a:r>
            <a:endParaRPr lang="en-US" dirty="0" smtClean="0"/>
          </a:p>
          <a:p>
            <a:pPr marL="0" indent="0">
              <a:buNone/>
            </a:pPr>
            <a:r>
              <a:rPr lang="en-US" dirty="0" smtClean="0"/>
              <a:t>Only </a:t>
            </a:r>
            <a:r>
              <a:rPr lang="en-US" dirty="0"/>
              <a:t>Zeus is wise</a:t>
            </a:r>
            <a:r>
              <a:rPr lang="en-US" dirty="0" smtClean="0"/>
              <a:t>. </a:t>
            </a:r>
            <a:r>
              <a:rPr lang="en-US" dirty="0"/>
              <a:t>To some degree then Heraclitus seems to be in the mystic's position of urging people to follow God's plan without much of an idea what that may </a:t>
            </a:r>
            <a:r>
              <a:rPr lang="en-US" dirty="0" smtClean="0"/>
              <a:t>be.</a:t>
            </a:r>
          </a:p>
          <a:p>
            <a:pPr marL="0" indent="0">
              <a:buNone/>
            </a:pPr>
            <a:r>
              <a:rPr lang="en-US" dirty="0" smtClean="0"/>
              <a:t>In </a:t>
            </a:r>
            <a:r>
              <a:rPr lang="en-US" dirty="0"/>
              <a:t>fact there is a note of despair: "</a:t>
            </a:r>
            <a:r>
              <a:rPr lang="en-US" i="1" dirty="0">
                <a:solidFill>
                  <a:srgbClr val="A53926"/>
                </a:solidFill>
              </a:rPr>
              <a:t>The fairest universe (</a:t>
            </a:r>
            <a:r>
              <a:rPr lang="en-US" i="1" dirty="0" err="1">
                <a:solidFill>
                  <a:srgbClr val="A53926"/>
                </a:solidFill>
              </a:rPr>
              <a:t>κάλλιστος</a:t>
            </a:r>
            <a:r>
              <a:rPr lang="en-US" i="1" dirty="0">
                <a:solidFill>
                  <a:srgbClr val="A53926"/>
                </a:solidFill>
              </a:rPr>
              <a:t> </a:t>
            </a:r>
            <a:r>
              <a:rPr lang="en-US" i="1" dirty="0" err="1">
                <a:solidFill>
                  <a:srgbClr val="A53926"/>
                </a:solidFill>
              </a:rPr>
              <a:t>κόσμος</a:t>
            </a:r>
            <a:r>
              <a:rPr lang="en-US" i="1" dirty="0">
                <a:solidFill>
                  <a:srgbClr val="A53926"/>
                </a:solidFill>
              </a:rPr>
              <a:t> </a:t>
            </a:r>
            <a:r>
              <a:rPr lang="en-US" i="1" dirty="0" err="1">
                <a:solidFill>
                  <a:srgbClr val="A53926"/>
                </a:solidFill>
              </a:rPr>
              <a:t>kallistos</a:t>
            </a:r>
            <a:r>
              <a:rPr lang="en-US" i="1" dirty="0">
                <a:solidFill>
                  <a:srgbClr val="A53926"/>
                </a:solidFill>
              </a:rPr>
              <a:t> </a:t>
            </a:r>
            <a:r>
              <a:rPr lang="en-US" i="1" dirty="0" err="1">
                <a:solidFill>
                  <a:srgbClr val="A53926"/>
                </a:solidFill>
              </a:rPr>
              <a:t>kosmos</a:t>
            </a:r>
            <a:r>
              <a:rPr lang="en-US" i="1" dirty="0">
                <a:solidFill>
                  <a:srgbClr val="A53926"/>
                </a:solidFill>
              </a:rPr>
              <a:t>) is but a heap of rubbish (</a:t>
            </a:r>
            <a:r>
              <a:rPr lang="en-US" i="1" dirty="0" err="1">
                <a:solidFill>
                  <a:srgbClr val="A53926"/>
                </a:solidFill>
              </a:rPr>
              <a:t>σάρμ</a:t>
            </a:r>
            <a:r>
              <a:rPr lang="en-US" i="1" dirty="0">
                <a:solidFill>
                  <a:srgbClr val="A53926"/>
                </a:solidFill>
              </a:rPr>
              <a:t>α </a:t>
            </a:r>
            <a:r>
              <a:rPr lang="en-US" i="1" dirty="0" err="1">
                <a:solidFill>
                  <a:srgbClr val="A53926"/>
                </a:solidFill>
              </a:rPr>
              <a:t>sarma</a:t>
            </a:r>
            <a:r>
              <a:rPr lang="en-US" i="1" dirty="0">
                <a:solidFill>
                  <a:srgbClr val="A53926"/>
                </a:solidFill>
              </a:rPr>
              <a:t>, sweepings) piled up (</a:t>
            </a:r>
            <a:r>
              <a:rPr lang="en-US" i="1" dirty="0" err="1">
                <a:solidFill>
                  <a:srgbClr val="A53926"/>
                </a:solidFill>
              </a:rPr>
              <a:t>κεχυμένον</a:t>
            </a:r>
            <a:r>
              <a:rPr lang="en-US" i="1" dirty="0">
                <a:solidFill>
                  <a:srgbClr val="A53926"/>
                </a:solidFill>
              </a:rPr>
              <a:t> </a:t>
            </a:r>
            <a:r>
              <a:rPr lang="en-US" i="1" dirty="0" err="1">
                <a:solidFill>
                  <a:srgbClr val="A53926"/>
                </a:solidFill>
              </a:rPr>
              <a:t>kechumenon</a:t>
            </a:r>
            <a:r>
              <a:rPr lang="en-US" i="1" dirty="0">
                <a:solidFill>
                  <a:srgbClr val="A53926"/>
                </a:solidFill>
              </a:rPr>
              <a:t>, i.e. "poured out") at random (</a:t>
            </a:r>
            <a:r>
              <a:rPr lang="en-US" i="1" dirty="0" err="1">
                <a:solidFill>
                  <a:srgbClr val="A53926"/>
                </a:solidFill>
              </a:rPr>
              <a:t>εἰκῇ</a:t>
            </a:r>
            <a:r>
              <a:rPr lang="en-US" i="1" dirty="0">
                <a:solidFill>
                  <a:srgbClr val="A53926"/>
                </a:solidFill>
              </a:rPr>
              <a:t> </a:t>
            </a:r>
            <a:r>
              <a:rPr lang="en-US" i="1" dirty="0" err="1">
                <a:solidFill>
                  <a:srgbClr val="A53926"/>
                </a:solidFill>
              </a:rPr>
              <a:t>eikê</a:t>
            </a:r>
            <a:r>
              <a:rPr lang="en-US" i="1" dirty="0">
                <a:solidFill>
                  <a:srgbClr val="A53926"/>
                </a:solidFill>
              </a:rPr>
              <a:t>, "aimlessly</a:t>
            </a:r>
            <a:r>
              <a:rPr lang="en-US" dirty="0"/>
              <a:t>")</a:t>
            </a:r>
            <a:r>
              <a:rPr lang="en-US" dirty="0" smtClean="0"/>
              <a:t>.”</a:t>
            </a:r>
            <a:endParaRPr lang="en-US" dirty="0"/>
          </a:p>
        </p:txBody>
      </p:sp>
    </p:spTree>
    <p:extLst>
      <p:ext uri="{BB962C8B-B14F-4D97-AF65-F5344CB8AC3E}">
        <p14:creationId xmlns:p14="http://schemas.microsoft.com/office/powerpoint/2010/main" val="363740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#1.1	Paul Klee</a:t>
            </a:r>
            <a:br>
              <a:rPr lang="en-US" sz="2800" dirty="0" smtClean="0"/>
            </a:br>
            <a:r>
              <a:rPr lang="en-US" sz="2800" dirty="0" smtClean="0"/>
              <a:t>Angelus Novus (1920)</a:t>
            </a:r>
            <a:endParaRPr lang="en-US" sz="2800" dirty="0"/>
          </a:p>
        </p:txBody>
      </p:sp>
      <p:pic>
        <p:nvPicPr>
          <p:cNvPr id="4" name="Content Placeholder 3" descr="angelus-novus-862x1024.jpg"/>
          <p:cNvPicPr>
            <a:picLocks noGrp="1" noChangeAspect="1"/>
          </p:cNvPicPr>
          <p:nvPr>
            <p:ph idx="1"/>
          </p:nvPr>
        </p:nvPicPr>
        <p:blipFill>
          <a:blip r:embed="rId2">
            <a:extLst>
              <a:ext uri="{28A0092B-C50C-407E-A947-70E740481C1C}">
                <a14:useLocalDpi xmlns:a14="http://schemas.microsoft.com/office/drawing/2010/main" val="0"/>
              </a:ext>
            </a:extLst>
          </a:blip>
          <a:srcRect l="-50232" r="-50232"/>
          <a:stretch>
            <a:fillRect/>
          </a:stretch>
        </p:blipFill>
        <p:spPr/>
      </p:pic>
    </p:spTree>
    <p:extLst>
      <p:ext uri="{BB962C8B-B14F-4D97-AF65-F5344CB8AC3E}">
        <p14:creationId xmlns:p14="http://schemas.microsoft.com/office/powerpoint/2010/main" val="119189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#1.1	</a:t>
            </a:r>
            <a:r>
              <a:rPr lang="en-US" sz="2800" dirty="0"/>
              <a:t>Paul </a:t>
            </a:r>
            <a:r>
              <a:rPr lang="en-US" sz="2800" dirty="0" smtClean="0"/>
              <a:t>Klee / Walter Benjamin Connection    Angelus </a:t>
            </a:r>
            <a:r>
              <a:rPr lang="en-US" sz="2800" dirty="0"/>
              <a:t>Novus</a:t>
            </a:r>
          </a:p>
        </p:txBody>
      </p:sp>
      <p:sp>
        <p:nvSpPr>
          <p:cNvPr id="3" name="Content Placeholder 2"/>
          <p:cNvSpPr>
            <a:spLocks noGrp="1"/>
          </p:cNvSpPr>
          <p:nvPr>
            <p:ph idx="1"/>
          </p:nvPr>
        </p:nvSpPr>
        <p:spPr/>
        <p:txBody>
          <a:bodyPr>
            <a:normAutofit fontScale="92500" lnSpcReduction="10000"/>
          </a:bodyPr>
          <a:lstStyle/>
          <a:p>
            <a:r>
              <a:rPr lang="en-US" sz="2000" dirty="0" smtClean="0"/>
              <a:t>Created in 1920.</a:t>
            </a:r>
          </a:p>
          <a:p>
            <a:r>
              <a:rPr lang="en-US" sz="2000" dirty="0" smtClean="0"/>
              <a:t>The </a:t>
            </a:r>
            <a:r>
              <a:rPr lang="en-US" sz="2000" dirty="0"/>
              <a:t>Jewish mystical writer, </a:t>
            </a:r>
            <a:r>
              <a:rPr lang="en-US" sz="2000" dirty="0" err="1"/>
              <a:t>Gerschom</a:t>
            </a:r>
            <a:r>
              <a:rPr lang="en-US" sz="2000" dirty="0"/>
              <a:t> </a:t>
            </a:r>
            <a:r>
              <a:rPr lang="en-US" sz="2000" dirty="0" err="1"/>
              <a:t>Scholem</a:t>
            </a:r>
            <a:r>
              <a:rPr lang="en-US" sz="2000" dirty="0"/>
              <a:t>, bought it </a:t>
            </a:r>
            <a:r>
              <a:rPr lang="en-US" sz="2000" dirty="0" smtClean="0"/>
              <a:t>hung </a:t>
            </a:r>
            <a:r>
              <a:rPr lang="en-US" sz="2000" dirty="0"/>
              <a:t>it in his apartment in Munich, Germany. </a:t>
            </a:r>
            <a:r>
              <a:rPr lang="en-US" sz="2000" dirty="0" err="1"/>
              <a:t>Scholem’s</a:t>
            </a:r>
            <a:r>
              <a:rPr lang="en-US" sz="2000" dirty="0"/>
              <a:t> close friend, the cultural philosopher Walter Benjamin, viewed it in a </a:t>
            </a:r>
            <a:r>
              <a:rPr lang="en-US" sz="2000" dirty="0" smtClean="0"/>
              <a:t>exhibit </a:t>
            </a:r>
            <a:r>
              <a:rPr lang="en-US" sz="2000" dirty="0"/>
              <a:t>of Klee’s work at the </a:t>
            </a:r>
            <a:r>
              <a:rPr lang="en-US" sz="2000" dirty="0" err="1"/>
              <a:t>Galerie</a:t>
            </a:r>
            <a:r>
              <a:rPr lang="en-US" sz="2000" dirty="0"/>
              <a:t> </a:t>
            </a:r>
            <a:r>
              <a:rPr lang="en-US" sz="2000" dirty="0" err="1"/>
              <a:t>Goltz</a:t>
            </a:r>
            <a:r>
              <a:rPr lang="en-US" sz="2000" dirty="0"/>
              <a:t> in Munich and acquired it without hesitation</a:t>
            </a:r>
            <a:r>
              <a:rPr lang="en-US" sz="2000" dirty="0" smtClean="0"/>
              <a:t>. </a:t>
            </a:r>
            <a:r>
              <a:rPr lang="en-US" sz="2000" dirty="0" smtClean="0">
                <a:hlinkClick r:id="rId2"/>
              </a:rPr>
              <a:t>(Source)</a:t>
            </a:r>
            <a:r>
              <a:rPr lang="en-US" sz="2000" dirty="0" smtClean="0"/>
              <a:t>.</a:t>
            </a:r>
          </a:p>
          <a:p>
            <a:r>
              <a:rPr lang="en-US" sz="2000" dirty="0" smtClean="0"/>
              <a:t>Walter Benjamin carried it with him for the next 20 years.  </a:t>
            </a:r>
            <a:r>
              <a:rPr lang="en-US" sz="2000" dirty="0"/>
              <a:t>For him, “Angel’s eyes bear witness to the horrors of history since the dawn of ages and into an unknown future. But they are compassionate and empathetic</a:t>
            </a:r>
            <a:r>
              <a:rPr lang="en-US" sz="2000" dirty="0" smtClean="0"/>
              <a:t>.”</a:t>
            </a:r>
            <a:endParaRPr lang="en-US" sz="2000" dirty="0"/>
          </a:p>
          <a:p>
            <a:r>
              <a:rPr lang="en-US" sz="2000" dirty="0"/>
              <a:t>September 26, 1940: Walter Benjamin commits suicide at Port </a:t>
            </a:r>
            <a:r>
              <a:rPr lang="en-US" sz="2000" dirty="0" err="1" smtClean="0"/>
              <a:t>Bou</a:t>
            </a:r>
            <a:r>
              <a:rPr lang="en-US" sz="2000" dirty="0" smtClean="0"/>
              <a:t>.  He was </a:t>
            </a:r>
            <a:r>
              <a:rPr lang="en-US" sz="2000" dirty="0"/>
              <a:t>convinced that he </a:t>
            </a:r>
            <a:r>
              <a:rPr lang="en-US" sz="2000" dirty="0" smtClean="0"/>
              <a:t>was face </a:t>
            </a:r>
            <a:r>
              <a:rPr lang="en-US" sz="2000" dirty="0"/>
              <a:t>impending arrest at the hands of the Vichy authorities who will then turn him over to the German authorities and ultimate doom. Before killing himself, Benjamin secured his papers, manuscripts and the Angel with the renown French writer, Georges </a:t>
            </a:r>
            <a:r>
              <a:rPr lang="en-US" sz="2000" dirty="0" err="1"/>
              <a:t>Bataille</a:t>
            </a:r>
            <a:r>
              <a:rPr lang="en-US" sz="2000" dirty="0"/>
              <a:t>, who then worked at the National Library (</a:t>
            </a:r>
            <a:r>
              <a:rPr lang="en-US" sz="2000" dirty="0" err="1"/>
              <a:t>Bibliothèque</a:t>
            </a:r>
            <a:r>
              <a:rPr lang="en-US" sz="2000" dirty="0"/>
              <a:t> </a:t>
            </a:r>
            <a:r>
              <a:rPr lang="en-US" sz="2000" dirty="0" err="1"/>
              <a:t>Nationale</a:t>
            </a:r>
            <a:r>
              <a:rPr lang="en-US" sz="2000" dirty="0"/>
              <a:t>) in Paris</a:t>
            </a:r>
            <a:r>
              <a:rPr lang="en-US" sz="2000" dirty="0" smtClean="0"/>
              <a:t>.</a:t>
            </a:r>
          </a:p>
          <a:p>
            <a:endParaRPr lang="en-US" sz="2000" dirty="0" smtClean="0"/>
          </a:p>
          <a:p>
            <a:endParaRPr lang="en-US" dirty="0"/>
          </a:p>
        </p:txBody>
      </p:sp>
    </p:spTree>
    <p:extLst>
      <p:ext uri="{BB962C8B-B14F-4D97-AF65-F5344CB8AC3E}">
        <p14:creationId xmlns:p14="http://schemas.microsoft.com/office/powerpoint/2010/main" val="121231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15988" indent="-915988"/>
            <a:r>
              <a:rPr lang="en-US" sz="2800" dirty="0" smtClean="0"/>
              <a:t>#1.2	Walter Benjamin</a:t>
            </a:r>
            <a:br>
              <a:rPr lang="en-US" sz="2800" dirty="0" smtClean="0"/>
            </a:br>
            <a:r>
              <a:rPr lang="en-US" sz="2800" dirty="0" smtClean="0"/>
              <a:t>Ninth </a:t>
            </a:r>
            <a:r>
              <a:rPr lang="en-US" sz="2800" dirty="0"/>
              <a:t>Thesis on the Philosophy of </a:t>
            </a:r>
            <a:r>
              <a:rPr lang="en-US" sz="2800" dirty="0" smtClean="0"/>
              <a:t>History (1940)</a:t>
            </a: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dirty="0"/>
              <a:t>There is a painting by Klee called Angelus Novus. It shows an </a:t>
            </a:r>
            <a:r>
              <a:rPr lang="en-US" dirty="0">
                <a:solidFill>
                  <a:srgbClr val="A53926"/>
                </a:solidFill>
              </a:rPr>
              <a:t>angel</a:t>
            </a:r>
            <a:r>
              <a:rPr lang="en-US" dirty="0"/>
              <a:t> who seems about to move away from something he stares at. </a:t>
            </a:r>
            <a:r>
              <a:rPr lang="en-US" dirty="0">
                <a:solidFill>
                  <a:srgbClr val="A53926"/>
                </a:solidFill>
              </a:rPr>
              <a:t>His eyes are wide, his mouth is open, his wings are spread</a:t>
            </a:r>
            <a:r>
              <a:rPr lang="en-US" dirty="0"/>
              <a:t>. This is how the angel of history must look. His face is turned toward the past. Where a chain of events appears before us, he sees one single catastrophe, which keeps piling wreckage upon wreckage and hurls it at his feet. The angel would like to stay, awaken the dead, and make whole what has been smashed. But a storm is blowing from Paradise and has got caught in his wings; it is so strong that the angel can no longer close them. This storm drives him irresistibly into the future to which his back is turned, while the pile of debris before him grows toward the sky. </a:t>
            </a:r>
            <a:r>
              <a:rPr lang="en-US" b="1" dirty="0">
                <a:solidFill>
                  <a:srgbClr val="A53926"/>
                </a:solidFill>
              </a:rPr>
              <a:t>What we call progress is this storm</a:t>
            </a:r>
            <a:r>
              <a:rPr lang="en-US" dirty="0"/>
              <a:t>.</a:t>
            </a:r>
          </a:p>
        </p:txBody>
      </p:sp>
    </p:spTree>
    <p:extLst>
      <p:ext uri="{BB962C8B-B14F-4D97-AF65-F5344CB8AC3E}">
        <p14:creationId xmlns:p14="http://schemas.microsoft.com/office/powerpoint/2010/main" val="213300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915988" indent="-915988"/>
            <a:r>
              <a:rPr lang="en-US" sz="2800" dirty="0" smtClean="0"/>
              <a:t>#1.3	Laurie Anderson</a:t>
            </a:r>
            <a:br>
              <a:rPr lang="en-US" sz="2800" dirty="0" smtClean="0"/>
            </a:br>
            <a:r>
              <a:rPr lang="en-US" sz="2800" dirty="0" smtClean="0"/>
              <a:t>The </a:t>
            </a:r>
            <a:r>
              <a:rPr lang="en-US" sz="2800" smtClean="0"/>
              <a:t>Dream Before (1989)</a:t>
            </a:r>
            <a:endParaRPr lang="en-US" sz="2800" dirty="0"/>
          </a:p>
        </p:txBody>
      </p:sp>
      <p:sp>
        <p:nvSpPr>
          <p:cNvPr id="3" name="Content Placeholder 2"/>
          <p:cNvSpPr>
            <a:spLocks noGrp="1"/>
          </p:cNvSpPr>
          <p:nvPr>
            <p:ph idx="1"/>
          </p:nvPr>
        </p:nvSpPr>
        <p:spPr>
          <a:xfrm>
            <a:off x="457200" y="1600200"/>
            <a:ext cx="8445606" cy="4876800"/>
          </a:xfrm>
        </p:spPr>
        <p:txBody>
          <a:bodyPr numCol="2">
            <a:noAutofit/>
          </a:bodyPr>
          <a:lstStyle/>
          <a:p>
            <a:pPr marL="0" indent="0">
              <a:buNone/>
            </a:pPr>
            <a:r>
              <a:rPr lang="en-US" sz="1800" dirty="0"/>
              <a:t>Hansel and Gretel are alive and </a:t>
            </a:r>
            <a:r>
              <a:rPr lang="en-US" sz="1800" dirty="0" smtClean="0"/>
              <a:t>well</a:t>
            </a:r>
          </a:p>
          <a:p>
            <a:pPr marL="280988" indent="-280988">
              <a:buNone/>
            </a:pPr>
            <a:r>
              <a:rPr lang="en-US" sz="1800" dirty="0" smtClean="0"/>
              <a:t>	And </a:t>
            </a:r>
            <a:r>
              <a:rPr lang="en-US" sz="1800" dirty="0"/>
              <a:t>they're living in Berlin</a:t>
            </a:r>
          </a:p>
          <a:p>
            <a:pPr marL="0" indent="0">
              <a:buNone/>
            </a:pPr>
            <a:r>
              <a:rPr lang="en-US" sz="1800" dirty="0"/>
              <a:t>She is a cocktail waitress</a:t>
            </a:r>
          </a:p>
          <a:p>
            <a:pPr marL="0" indent="0">
              <a:buNone/>
            </a:pPr>
            <a:r>
              <a:rPr lang="en-US" sz="1800" dirty="0"/>
              <a:t>He had a part in a Fassbinder film</a:t>
            </a:r>
          </a:p>
          <a:p>
            <a:pPr marL="0" indent="0">
              <a:buNone/>
            </a:pPr>
            <a:r>
              <a:rPr lang="en-US" sz="1800" dirty="0"/>
              <a:t>And they sit around at night now </a:t>
            </a:r>
            <a:endParaRPr lang="en-US" sz="1800" dirty="0" smtClean="0"/>
          </a:p>
          <a:p>
            <a:pPr marL="0" indent="0">
              <a:buNone/>
            </a:pPr>
            <a:r>
              <a:rPr lang="en-US" sz="1800" dirty="0" smtClean="0"/>
              <a:t>drinking </a:t>
            </a:r>
            <a:r>
              <a:rPr lang="en-US" sz="1800" dirty="0"/>
              <a:t>schnapps and </a:t>
            </a:r>
            <a:r>
              <a:rPr lang="en-US" sz="1800" dirty="0" smtClean="0"/>
              <a:t>gin</a:t>
            </a:r>
          </a:p>
          <a:p>
            <a:pPr marL="0" indent="0">
              <a:buNone/>
            </a:pPr>
            <a:endParaRPr lang="en-US" sz="1800" dirty="0"/>
          </a:p>
          <a:p>
            <a:pPr marL="0" indent="0">
              <a:buNone/>
            </a:pPr>
            <a:r>
              <a:rPr lang="en-US" sz="1800" dirty="0"/>
              <a:t>And she says: Hansel, you're </a:t>
            </a:r>
            <a:r>
              <a:rPr lang="en-US" sz="1800" dirty="0" smtClean="0"/>
              <a:t>really</a:t>
            </a:r>
          </a:p>
          <a:p>
            <a:pPr marL="0" indent="0">
              <a:buNone/>
            </a:pPr>
            <a:r>
              <a:rPr lang="en-US" sz="1800" dirty="0"/>
              <a:t> </a:t>
            </a:r>
            <a:r>
              <a:rPr lang="en-US" sz="1800" dirty="0" smtClean="0"/>
              <a:t>   bringing </a:t>
            </a:r>
            <a:r>
              <a:rPr lang="en-US" sz="1800" dirty="0"/>
              <a:t>me down</a:t>
            </a:r>
          </a:p>
          <a:p>
            <a:pPr marL="0" indent="0">
              <a:buNone/>
            </a:pPr>
            <a:r>
              <a:rPr lang="en-US" sz="1800" dirty="0"/>
              <a:t>And he says: Gretel, you can </a:t>
            </a:r>
            <a:r>
              <a:rPr lang="en-US" sz="1800" dirty="0" smtClean="0"/>
              <a:t>really</a:t>
            </a:r>
          </a:p>
          <a:p>
            <a:pPr marL="0" indent="0">
              <a:buNone/>
            </a:pPr>
            <a:r>
              <a:rPr lang="en-US" sz="1800" dirty="0"/>
              <a:t> </a:t>
            </a:r>
            <a:r>
              <a:rPr lang="en-US" sz="1800" dirty="0" smtClean="0"/>
              <a:t>   be </a:t>
            </a:r>
            <a:r>
              <a:rPr lang="en-US" sz="1800" dirty="0"/>
              <a:t>a bitch</a:t>
            </a:r>
          </a:p>
          <a:p>
            <a:pPr marL="0" indent="0">
              <a:buNone/>
            </a:pPr>
            <a:r>
              <a:rPr lang="en-US" sz="1800" dirty="0"/>
              <a:t>He says: I've wasted my life </a:t>
            </a:r>
            <a:r>
              <a:rPr lang="en-US" sz="1800" dirty="0" smtClean="0"/>
              <a:t>on</a:t>
            </a:r>
          </a:p>
          <a:p>
            <a:pPr marL="0" indent="0">
              <a:buNone/>
            </a:pPr>
            <a:r>
              <a:rPr lang="en-US" sz="1800" dirty="0"/>
              <a:t> </a:t>
            </a:r>
            <a:r>
              <a:rPr lang="en-US" sz="1800" dirty="0" smtClean="0"/>
              <a:t>   our </a:t>
            </a:r>
            <a:r>
              <a:rPr lang="en-US" sz="1800" dirty="0"/>
              <a:t>stupid </a:t>
            </a:r>
            <a:r>
              <a:rPr lang="en-US" sz="1800" dirty="0" smtClean="0"/>
              <a:t>legend, When </a:t>
            </a:r>
            <a:r>
              <a:rPr lang="en-US" sz="1800" dirty="0"/>
              <a:t>my </a:t>
            </a:r>
            <a:r>
              <a:rPr lang="en-US" sz="1800" dirty="0" smtClean="0"/>
              <a:t>one</a:t>
            </a:r>
          </a:p>
          <a:p>
            <a:pPr marL="0" indent="0">
              <a:buNone/>
            </a:pPr>
            <a:r>
              <a:rPr lang="en-US" sz="1800" dirty="0"/>
              <a:t> </a:t>
            </a:r>
            <a:r>
              <a:rPr lang="en-US" sz="1800" dirty="0" smtClean="0"/>
              <a:t>   and </a:t>
            </a:r>
            <a:r>
              <a:rPr lang="en-US" sz="1800" dirty="0"/>
              <a:t>only love was the wicked witch.</a:t>
            </a:r>
          </a:p>
          <a:p>
            <a:pPr marL="0" indent="0">
              <a:buNone/>
            </a:pPr>
            <a:r>
              <a:rPr lang="en-US" sz="1800" dirty="0" smtClean="0"/>
              <a:t>She </a:t>
            </a:r>
            <a:r>
              <a:rPr lang="en-US" sz="1800" dirty="0"/>
              <a:t>said: What is history?</a:t>
            </a:r>
          </a:p>
          <a:p>
            <a:pPr marL="0" indent="0">
              <a:buNone/>
            </a:pPr>
            <a:r>
              <a:rPr lang="en-US" sz="1800" dirty="0"/>
              <a:t>And he said: History is an </a:t>
            </a:r>
            <a:r>
              <a:rPr lang="en-US" sz="1800" dirty="0" smtClean="0"/>
              <a:t>angel</a:t>
            </a:r>
          </a:p>
          <a:p>
            <a:pPr marL="0" indent="0">
              <a:buNone/>
            </a:pPr>
            <a:r>
              <a:rPr lang="en-US" sz="1800" dirty="0" smtClean="0"/>
              <a:t>   Being </a:t>
            </a:r>
            <a:r>
              <a:rPr lang="en-US" sz="1800" dirty="0"/>
              <a:t>blown backwards into the future</a:t>
            </a:r>
          </a:p>
          <a:p>
            <a:pPr marL="0" indent="0">
              <a:buNone/>
            </a:pPr>
            <a:r>
              <a:rPr lang="en-US" sz="1800" dirty="0"/>
              <a:t>He said: History is a pile of debris</a:t>
            </a:r>
          </a:p>
          <a:p>
            <a:pPr marL="0" indent="0">
              <a:buNone/>
            </a:pPr>
            <a:r>
              <a:rPr lang="en-US" sz="1800" dirty="0"/>
              <a:t>And the angel wants to go back and </a:t>
            </a:r>
            <a:r>
              <a:rPr lang="en-US" sz="1800" dirty="0" smtClean="0"/>
              <a:t>fix</a:t>
            </a:r>
          </a:p>
          <a:p>
            <a:pPr marL="0" indent="0">
              <a:buNone/>
            </a:pPr>
            <a:r>
              <a:rPr lang="en-US" sz="1800" dirty="0"/>
              <a:t> </a:t>
            </a:r>
            <a:r>
              <a:rPr lang="en-US" sz="1800" dirty="0" smtClean="0"/>
              <a:t>   things, To </a:t>
            </a:r>
            <a:r>
              <a:rPr lang="en-US" sz="1800" dirty="0"/>
              <a:t>repair the things that </a:t>
            </a:r>
            <a:r>
              <a:rPr lang="en-US" sz="1800" dirty="0" smtClean="0"/>
              <a:t>have</a:t>
            </a:r>
          </a:p>
          <a:p>
            <a:pPr marL="0" indent="0">
              <a:buNone/>
            </a:pPr>
            <a:r>
              <a:rPr lang="en-US" sz="1800" dirty="0" smtClean="0"/>
              <a:t>    been </a:t>
            </a:r>
            <a:r>
              <a:rPr lang="en-US" sz="1800" dirty="0"/>
              <a:t>broken</a:t>
            </a:r>
          </a:p>
          <a:p>
            <a:pPr marL="0" indent="0">
              <a:buNone/>
            </a:pPr>
            <a:r>
              <a:rPr lang="en-US" sz="1800" dirty="0"/>
              <a:t>But there is a storm </a:t>
            </a:r>
            <a:r>
              <a:rPr lang="en-US" sz="1800" dirty="0" smtClean="0"/>
              <a:t>blowing</a:t>
            </a:r>
          </a:p>
          <a:p>
            <a:pPr marL="0" indent="0">
              <a:buNone/>
            </a:pPr>
            <a:r>
              <a:rPr lang="en-US" sz="1800" dirty="0"/>
              <a:t> </a:t>
            </a:r>
            <a:r>
              <a:rPr lang="en-US" sz="1800" dirty="0" smtClean="0"/>
              <a:t>   from </a:t>
            </a:r>
            <a:r>
              <a:rPr lang="en-US" sz="1800" dirty="0"/>
              <a:t>Paradise</a:t>
            </a:r>
          </a:p>
          <a:p>
            <a:pPr marL="0" indent="0">
              <a:buNone/>
            </a:pPr>
            <a:r>
              <a:rPr lang="en-US" sz="1800" dirty="0"/>
              <a:t>And the storm keeps blowing the </a:t>
            </a:r>
            <a:r>
              <a:rPr lang="en-US" sz="1800" dirty="0" smtClean="0"/>
              <a:t>angel</a:t>
            </a:r>
          </a:p>
          <a:p>
            <a:pPr marL="0" indent="0">
              <a:buNone/>
            </a:pPr>
            <a:r>
              <a:rPr lang="en-US" sz="1800" dirty="0" smtClean="0"/>
              <a:t>    Backwards </a:t>
            </a:r>
            <a:r>
              <a:rPr lang="en-US" sz="1800" dirty="0"/>
              <a:t>into the future</a:t>
            </a:r>
          </a:p>
          <a:p>
            <a:pPr marL="0" indent="0">
              <a:buNone/>
            </a:pPr>
            <a:endParaRPr lang="en-US" sz="1800" dirty="0" smtClean="0"/>
          </a:p>
          <a:p>
            <a:pPr marL="0" indent="0">
              <a:buNone/>
            </a:pPr>
            <a:r>
              <a:rPr lang="en-US" sz="1800" dirty="0" smtClean="0"/>
              <a:t>And </a:t>
            </a:r>
            <a:r>
              <a:rPr lang="en-US" sz="1800" dirty="0"/>
              <a:t>this storm, this storm is called Progress</a:t>
            </a:r>
          </a:p>
        </p:txBody>
      </p:sp>
    </p:spTree>
    <p:extLst>
      <p:ext uri="{BB962C8B-B14F-4D97-AF65-F5344CB8AC3E}">
        <p14:creationId xmlns:p14="http://schemas.microsoft.com/office/powerpoint/2010/main" val="183698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Nixon / Elvis</a:t>
            </a:r>
            <a:endParaRPr lang="en-US" dirty="0"/>
          </a:p>
        </p:txBody>
      </p:sp>
      <p:pic>
        <p:nvPicPr>
          <p:cNvPr id="4" name="Content Placeholder 3" descr="OvalOffice_Nixon_Elvis_0.jpg"/>
          <p:cNvPicPr>
            <a:picLocks noGrp="1" noChangeAspect="1"/>
          </p:cNvPicPr>
          <p:nvPr>
            <p:ph idx="1"/>
          </p:nvPr>
        </p:nvPicPr>
        <p:blipFill>
          <a:blip r:embed="rId2">
            <a:extLst>
              <a:ext uri="{28A0092B-C50C-407E-A947-70E740481C1C}">
                <a14:useLocalDpi xmlns:a14="http://schemas.microsoft.com/office/drawing/2010/main" val="0"/>
              </a:ext>
            </a:extLst>
          </a:blip>
          <a:srcRect t="5556" b="5556"/>
          <a:stretch>
            <a:fillRect/>
          </a:stretch>
        </p:blipFill>
        <p:spPr/>
      </p:pic>
    </p:spTree>
    <p:extLst>
      <p:ext uri="{BB962C8B-B14F-4D97-AF65-F5344CB8AC3E}">
        <p14:creationId xmlns:p14="http://schemas.microsoft.com/office/powerpoint/2010/main" val="217684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 The Four</a:t>
            </a:r>
            <a:endParaRPr lang="en-US" dirty="0"/>
          </a:p>
        </p:txBody>
      </p:sp>
      <p:pic>
        <p:nvPicPr>
          <p:cNvPr id="6" name="Picture 5" descr="DorothyDa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78" y="1524000"/>
            <a:ext cx="2103540" cy="2626809"/>
          </a:xfrm>
          <a:prstGeom prst="rect">
            <a:avLst/>
          </a:prstGeom>
        </p:spPr>
      </p:pic>
      <p:pic>
        <p:nvPicPr>
          <p:cNvPr id="7" name="Picture 6" descr="ThomasMert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719" y="1524001"/>
            <a:ext cx="2152830" cy="2630058"/>
          </a:xfrm>
          <a:prstGeom prst="rect">
            <a:avLst/>
          </a:prstGeom>
        </p:spPr>
      </p:pic>
      <p:pic>
        <p:nvPicPr>
          <p:cNvPr id="8" name="Picture 7" descr="Flannery-O'Connor_194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9549" y="1524001"/>
            <a:ext cx="2081826" cy="2587318"/>
          </a:xfrm>
          <a:prstGeom prst="rect">
            <a:avLst/>
          </a:prstGeom>
        </p:spPr>
      </p:pic>
      <p:pic>
        <p:nvPicPr>
          <p:cNvPr id="9" name="Picture 8" descr="WalkerPercy.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1376" y="1524000"/>
            <a:ext cx="2287764" cy="2587319"/>
          </a:xfrm>
          <a:prstGeom prst="rect">
            <a:avLst/>
          </a:prstGeom>
        </p:spPr>
      </p:pic>
      <p:sp>
        <p:nvSpPr>
          <p:cNvPr id="10" name="TextBox 9"/>
          <p:cNvSpPr txBox="1"/>
          <p:nvPr/>
        </p:nvSpPr>
        <p:spPr>
          <a:xfrm>
            <a:off x="313178" y="4307936"/>
            <a:ext cx="8625962" cy="430887"/>
          </a:xfrm>
          <a:prstGeom prst="rect">
            <a:avLst/>
          </a:prstGeom>
          <a:noFill/>
        </p:spPr>
        <p:txBody>
          <a:bodyPr wrap="square" rtlCol="0">
            <a:spAutoFit/>
          </a:bodyPr>
          <a:lstStyle/>
          <a:p>
            <a:r>
              <a:rPr lang="en-US" sz="2200" dirty="0" smtClean="0"/>
              <a:t>Dorothy Day - Thomas Merton - Flannery O’Connor - Walker Percy</a:t>
            </a:r>
            <a:endParaRPr lang="en-US" sz="2200" dirty="0"/>
          </a:p>
        </p:txBody>
      </p:sp>
    </p:spTree>
    <p:extLst>
      <p:ext uri="{BB962C8B-B14F-4D97-AF65-F5344CB8AC3E}">
        <p14:creationId xmlns:p14="http://schemas.microsoft.com/office/powerpoint/2010/main" val="53378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#4.0 Costa Rica</a:t>
            </a:r>
            <a:endParaRPr lang="en-US" dirty="0"/>
          </a:p>
        </p:txBody>
      </p:sp>
      <p:sp>
        <p:nvSpPr>
          <p:cNvPr id="3" name="Content Placeholder 2"/>
          <p:cNvSpPr>
            <a:spLocks noGrp="1"/>
          </p:cNvSpPr>
          <p:nvPr>
            <p:ph idx="1"/>
          </p:nvPr>
        </p:nvSpPr>
        <p:spPr/>
        <p:txBody>
          <a:bodyPr/>
          <a:lstStyle/>
          <a:p>
            <a:r>
              <a:rPr lang="en-US" dirty="0"/>
              <a:t>President George W. </a:t>
            </a:r>
            <a:r>
              <a:rPr lang="en-US" dirty="0" smtClean="0"/>
              <a:t>Bush</a:t>
            </a:r>
            <a:r>
              <a:rPr lang="en-US" dirty="0"/>
              <a:t> </a:t>
            </a:r>
            <a:r>
              <a:rPr lang="en-US" dirty="0" smtClean="0"/>
              <a:t>articulated that there were 49 countries in the Coalition of the Willing.  Announced at the beginning of the </a:t>
            </a:r>
            <a:r>
              <a:rPr lang="en-US" dirty="0"/>
              <a:t>U.S.-led invasion of Iraq </a:t>
            </a:r>
            <a:r>
              <a:rPr lang="en-US" dirty="0" smtClean="0"/>
              <a:t>on March 19, </a:t>
            </a:r>
            <a:r>
              <a:rPr lang="en-US" dirty="0"/>
              <a:t>2003</a:t>
            </a:r>
            <a:r>
              <a:rPr lang="en-US" dirty="0" smtClean="0"/>
              <a:t>.</a:t>
            </a:r>
          </a:p>
          <a:p>
            <a:r>
              <a:rPr lang="en-US" dirty="0" smtClean="0"/>
              <a:t>In April, the Coalition of the Willing was reduced to 48 countries.</a:t>
            </a:r>
          </a:p>
          <a:p>
            <a:r>
              <a:rPr lang="en-US" dirty="0" smtClean="0"/>
              <a:t>A citizen of Costa Rica filed suit against the Costa Rican government challenging their ability to be a member of the coalition.  The Costa Rica Supreme Court ruled that they could not participate.</a:t>
            </a:r>
          </a:p>
          <a:p>
            <a:r>
              <a:rPr lang="en-US" dirty="0" smtClean="0"/>
              <a:t>White House spin on this change generate thousands </a:t>
            </a:r>
            <a:r>
              <a:rPr lang="en-US" smtClean="0"/>
              <a:t>of emails.</a:t>
            </a:r>
            <a:endParaRPr lang="en-US" dirty="0"/>
          </a:p>
        </p:txBody>
      </p:sp>
    </p:spTree>
    <p:extLst>
      <p:ext uri="{BB962C8B-B14F-4D97-AF65-F5344CB8AC3E}">
        <p14:creationId xmlns:p14="http://schemas.microsoft.com/office/powerpoint/2010/main" val="1696435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394</TotalTime>
  <Words>612</Words>
  <Application>Microsoft Macintosh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Authentic / Inauthentic</vt:lpstr>
      <vt:lpstr>#1.0 Heraclitus Fragment 124</vt:lpstr>
      <vt:lpstr>#1.1 Paul Klee Angelus Novus (1920)</vt:lpstr>
      <vt:lpstr>#1.1 Paul Klee / Walter Benjamin Connection    Angelus Novus</vt:lpstr>
      <vt:lpstr>#1.2 Walter Benjamin Ninth Thesis on the Philosophy of History (1940)</vt:lpstr>
      <vt:lpstr>#1.3 Laurie Anderson The Dream Before (1989)</vt:lpstr>
      <vt:lpstr>#2.0 Nixon / Elvis</vt:lpstr>
      <vt:lpstr>#3.0 – The Four</vt:lpstr>
      <vt:lpstr>#4.0 Costa Rica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 Lineage</dc:title>
  <dc:creator>McSteve</dc:creator>
  <cp:lastModifiedBy>McSteve</cp:lastModifiedBy>
  <cp:revision>10</cp:revision>
  <dcterms:created xsi:type="dcterms:W3CDTF">2015-02-12T23:04:45Z</dcterms:created>
  <dcterms:modified xsi:type="dcterms:W3CDTF">2015-05-10T18:57:58Z</dcterms:modified>
</cp:coreProperties>
</file>