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c03c495b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c03c495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c03c495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c03c495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fc03c495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fc03c495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c03c495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c03c495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rPr lang="en" sz="1200">
                <a:solidFill>
                  <a:srgbClr val="2D3B45"/>
                </a:solidFill>
                <a:latin typeface="Times New Roman"/>
                <a:ea typeface="Times New Roman"/>
                <a:cs typeface="Times New Roman"/>
                <a:sym typeface="Times New Roman"/>
              </a:rPr>
              <a:t>Our Top five important features  are listed on the left side.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rPr lang="en" sz="1200">
                <a:solidFill>
                  <a:srgbClr val="2D3B45"/>
                </a:solidFill>
                <a:latin typeface="Times New Roman"/>
                <a:ea typeface="Times New Roman"/>
                <a:cs typeface="Times New Roman"/>
                <a:sym typeface="Times New Roman"/>
              </a:rPr>
              <a:t>Most of our important features are consistent with other professional researches. The importance are also easy to understand. Like the  count of account follower. </a:t>
            </a:r>
            <a:r>
              <a:rPr lang="en" sz="1200">
                <a:solidFill>
                  <a:srgbClr val="2D3B45"/>
                </a:solidFill>
                <a:latin typeface="Times New Roman"/>
                <a:ea typeface="Times New Roman"/>
                <a:cs typeface="Times New Roman"/>
                <a:sym typeface="Times New Roman"/>
              </a:rPr>
              <a:t> It is top rated because millions of followers mean that the tweet has broad influence in the society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rPr lang="en" sz="1200">
                <a:solidFill>
                  <a:srgbClr val="2D3B45"/>
                </a:solidFill>
                <a:latin typeface="Times New Roman"/>
                <a:ea typeface="Times New Roman"/>
                <a:cs typeface="Times New Roman"/>
                <a:sym typeface="Times New Roman"/>
              </a:rPr>
              <a:t>T</a:t>
            </a:r>
            <a:r>
              <a:rPr lang="en" sz="1200">
                <a:solidFill>
                  <a:srgbClr val="2D3B45"/>
                </a:solidFill>
                <a:latin typeface="Times New Roman"/>
                <a:ea typeface="Times New Roman"/>
                <a:cs typeface="Times New Roman"/>
                <a:sym typeface="Times New Roman"/>
              </a:rPr>
              <a:t>he number of  Urls, we found that  the feature  positively leads to high popularity, but somehow this contradicts other studies. Which calls for </a:t>
            </a:r>
            <a:r>
              <a:rPr lang="en" sz="1200">
                <a:solidFill>
                  <a:srgbClr val="2D3B45"/>
                </a:solidFill>
                <a:latin typeface="Times New Roman"/>
                <a:ea typeface="Times New Roman"/>
                <a:cs typeface="Times New Roman"/>
                <a:sym typeface="Times New Roman"/>
              </a:rPr>
              <a:t>further</a:t>
            </a:r>
            <a:r>
              <a:rPr lang="en" sz="1200">
                <a:solidFill>
                  <a:srgbClr val="2D3B45"/>
                </a:solidFill>
                <a:latin typeface="Times New Roman"/>
                <a:ea typeface="Times New Roman"/>
                <a:cs typeface="Times New Roman"/>
                <a:sym typeface="Times New Roman"/>
              </a:rPr>
              <a:t> investigation.</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rPr lang="en" sz="1200">
                <a:solidFill>
                  <a:srgbClr val="2D3B45"/>
                </a:solidFill>
                <a:latin typeface="Times New Roman"/>
                <a:ea typeface="Times New Roman"/>
                <a:cs typeface="Times New Roman"/>
                <a:sym typeface="Times New Roman"/>
              </a:rPr>
              <a:t>Have a look at positive emotion, which represents how positive a tweet is.  This one is a very interesting. Positive words are important for supporting people to going through the hard time in this pandemic and the tweet containing this positive sentiment is more likely to be seen by others.</a:t>
            </a:r>
            <a:endParaRPr>
              <a:solidFill>
                <a:schemeClr val="dk1"/>
              </a:solidFill>
            </a:endParaRPr>
          </a:p>
          <a:p>
            <a:pPr indent="0" lvl="0" marL="0" rtl="0" algn="l">
              <a:spcBef>
                <a:spcPts val="900"/>
              </a:spcBef>
              <a:spcAft>
                <a:spcPts val="90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fc03c495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fc03c495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i="1" sz="1000">
              <a:solidFill>
                <a:srgbClr val="5C5C5C"/>
              </a:solidFill>
              <a:highlight>
                <a:srgbClr val="FFFFFF"/>
              </a:highlight>
            </a:endParaRPr>
          </a:p>
          <a:p>
            <a:pPr indent="0" lvl="0" marL="0" rtl="0" algn="just">
              <a:spcBef>
                <a:spcPts val="0"/>
              </a:spcBef>
              <a:spcAft>
                <a:spcPts val="0"/>
              </a:spcAft>
              <a:buClr>
                <a:schemeClr val="dk1"/>
              </a:buClr>
              <a:buSzPts val="1100"/>
              <a:buFont typeface="Arial"/>
              <a:buNone/>
            </a:pPr>
            <a:r>
              <a:rPr lang="en">
                <a:solidFill>
                  <a:srgbClr val="363636"/>
                </a:solidFill>
                <a:highlight>
                  <a:srgbClr val="F3F3F3"/>
                </a:highlight>
                <a:latin typeface="Lato"/>
                <a:ea typeface="Lato"/>
                <a:cs typeface="Lato"/>
                <a:sym typeface="Lato"/>
              </a:rPr>
              <a:t>To summarize</a:t>
            </a:r>
            <a:endParaRPr i="1" sz="1000">
              <a:solidFill>
                <a:srgbClr val="5C5C5C"/>
              </a:solidFill>
              <a:highlight>
                <a:srgbClr val="FFFFFF"/>
              </a:highlight>
            </a:endParaRPr>
          </a:p>
          <a:p>
            <a:pPr indent="0" lvl="0" marL="0" rtl="0" algn="just">
              <a:spcBef>
                <a:spcPts val="0"/>
              </a:spcBef>
              <a:spcAft>
                <a:spcPts val="0"/>
              </a:spcAft>
              <a:buClr>
                <a:schemeClr val="dk1"/>
              </a:buClr>
              <a:buSzPts val="1100"/>
              <a:buFont typeface="Arial"/>
              <a:buNone/>
            </a:pPr>
            <a:r>
              <a:t/>
            </a:r>
            <a:endParaRPr i="1" sz="1000">
              <a:solidFill>
                <a:srgbClr val="5C5C5C"/>
              </a:solidFill>
              <a:highlight>
                <a:srgbClr val="FFFFFF"/>
              </a:highlight>
            </a:endParaRPr>
          </a:p>
          <a:p>
            <a:pPr indent="0" lvl="0" marL="0" rtl="0" algn="just">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In the project, based on what our group members mentioned, </a:t>
            </a:r>
            <a:r>
              <a:rPr i="1" lang="en" sz="1200">
                <a:solidFill>
                  <a:srgbClr val="0E101A"/>
                </a:solidFill>
                <a:latin typeface="Times New Roman"/>
                <a:ea typeface="Times New Roman"/>
                <a:cs typeface="Times New Roman"/>
                <a:sym typeface="Times New Roman"/>
              </a:rPr>
              <a:t>Random Forest </a:t>
            </a:r>
            <a:r>
              <a:rPr lang="en" sz="1200">
                <a:solidFill>
                  <a:srgbClr val="0E101A"/>
                </a:solidFill>
                <a:latin typeface="Times New Roman"/>
                <a:ea typeface="Times New Roman"/>
                <a:cs typeface="Times New Roman"/>
                <a:sym typeface="Times New Roman"/>
              </a:rPr>
              <a:t>performs better than other models and achieved the top high accuracy of almost 100% and also quite high in  (recall F1, precision and other score)</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In this project we acknowledge that M</a:t>
            </a:r>
            <a:r>
              <a:rPr lang="en" sz="1200">
                <a:solidFill>
                  <a:srgbClr val="0E101A"/>
                </a:solidFill>
                <a:latin typeface="Times New Roman"/>
                <a:ea typeface="Times New Roman"/>
                <a:cs typeface="Times New Roman"/>
                <a:sym typeface="Times New Roman"/>
              </a:rPr>
              <a:t>achine learning is a good way for us to understand online information diffusion theoretically. And to put our findings into practice, we may help build a better social media tool as well as an accurate predictor of information popularity.</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We may support </a:t>
            </a:r>
            <a:r>
              <a:rPr lang="en" sz="1200">
                <a:solidFill>
                  <a:srgbClr val="0E101A"/>
                </a:solidFill>
                <a:latin typeface="Times New Roman"/>
                <a:ea typeface="Times New Roman"/>
                <a:cs typeface="Times New Roman"/>
                <a:sym typeface="Times New Roman"/>
              </a:rPr>
              <a:t>public health departments, and campaign practitioners to understand the spreading of online information better, and help the public access more high-quality content. </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i="1" lang="en" sz="1000">
                <a:solidFill>
                  <a:srgbClr val="004372"/>
                </a:solidFill>
                <a:highlight>
                  <a:srgbClr val="FFFFFF"/>
                </a:highlight>
              </a:rPr>
              <a:t>This brings us to the end of our presentation.</a:t>
            </a:r>
            <a:r>
              <a:rPr i="1" lang="en" sz="1000">
                <a:solidFill>
                  <a:srgbClr val="5C5C5C"/>
                </a:solidFill>
                <a:highlight>
                  <a:srgbClr val="FFFFFF"/>
                </a:highlight>
              </a:rPr>
              <a:t> </a:t>
            </a:r>
            <a:endParaRPr i="1" sz="1000">
              <a:solidFill>
                <a:srgbClr val="5C5C5C"/>
              </a:solidFill>
              <a:highlight>
                <a:srgbClr val="FFFFFF"/>
              </a:highlight>
            </a:endParaRPr>
          </a:p>
          <a:p>
            <a:pPr indent="0" lvl="0" marL="0" rtl="0" algn="just">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I want to give credits to our group members, and many thanks to the guidance and teaching from Dr. Sebastian Raschka. Of course, we sincerely appreciate your attention. If you have any thoughts or questions, feel free to share in the peer review section. And that’s all for our presentation today.</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0E10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9aa8f69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9aa8f69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9aa8f69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9aa8f69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9aa8f69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9aa8f69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c03c495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c03c495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fc03c495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fc03c495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2D3B45"/>
                </a:solidFill>
                <a:latin typeface="Times New Roman"/>
                <a:ea typeface="Times New Roman"/>
                <a:cs typeface="Times New Roman"/>
                <a:sym typeface="Times New Roman"/>
              </a:rPr>
              <a:t>To further filter our datasets, we applied 25 keyword that were believed to capture essential issues that happened in the four-week period.</a:t>
            </a:r>
            <a:endParaRPr sz="1900">
              <a:solidFill>
                <a:srgbClr val="2D3B45"/>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2D3B45"/>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434343"/>
                </a:solidFill>
                <a:latin typeface="Times New Roman"/>
                <a:ea typeface="Times New Roman"/>
                <a:cs typeface="Times New Roman"/>
                <a:sym typeface="Times New Roman"/>
              </a:rPr>
              <a:t>We took</a:t>
            </a:r>
            <a:r>
              <a:rPr lang="en" sz="1900">
                <a:solidFill>
                  <a:srgbClr val="0563C1"/>
                </a:solidFill>
                <a:latin typeface="Times New Roman"/>
                <a:ea typeface="Times New Roman"/>
                <a:cs typeface="Times New Roman"/>
                <a:sym typeface="Times New Roman"/>
              </a:rPr>
              <a:t> a random 10% sample of the total 2,285,379</a:t>
            </a:r>
            <a:r>
              <a:rPr lang="en" sz="1900">
                <a:solidFill>
                  <a:srgbClr val="0E101A"/>
                </a:solidFill>
                <a:latin typeface="Times New Roman"/>
                <a:ea typeface="Times New Roman"/>
                <a:cs typeface="Times New Roman"/>
                <a:sym typeface="Times New Roman"/>
              </a:rPr>
              <a:t> unique original tweets for this project, d</a:t>
            </a:r>
            <a:r>
              <a:rPr lang="en" sz="1900">
                <a:solidFill>
                  <a:schemeClr val="dk1"/>
                </a:solidFill>
                <a:highlight>
                  <a:schemeClr val="lt1"/>
                </a:highlight>
                <a:latin typeface="Times New Roman"/>
                <a:ea typeface="Times New Roman"/>
                <a:cs typeface="Times New Roman"/>
                <a:sym typeface="Times New Roman"/>
              </a:rPr>
              <a:t>ue to the overwhelming number of the tweets.</a:t>
            </a:r>
            <a:r>
              <a:rPr lang="en" sz="1900">
                <a:solidFill>
                  <a:srgbClr val="2D3B45"/>
                </a:solidFill>
                <a:latin typeface="Times New Roman"/>
                <a:ea typeface="Times New Roman"/>
                <a:cs typeface="Times New Roman"/>
                <a:sym typeface="Times New Roman"/>
              </a:rPr>
              <a:t> </a:t>
            </a:r>
            <a:endParaRPr sz="1900">
              <a:solidFill>
                <a:srgbClr val="2D3B45"/>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2D3B45"/>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rgbClr val="2D3B45"/>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c03c495b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fc03c495b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Here is the </a:t>
            </a:r>
            <a:r>
              <a:rPr lang="en" sz="1600">
                <a:solidFill>
                  <a:schemeClr val="dk1"/>
                </a:solidFill>
                <a:highlight>
                  <a:srgbClr val="FFFFFF"/>
                </a:highlight>
                <a:latin typeface="Times New Roman"/>
                <a:ea typeface="Times New Roman"/>
                <a:cs typeface="Times New Roman"/>
                <a:sym typeface="Times New Roman"/>
              </a:rPr>
              <a:t>structure</a:t>
            </a:r>
            <a:r>
              <a:rPr lang="en" sz="1600">
                <a:solidFill>
                  <a:schemeClr val="dk1"/>
                </a:solidFill>
                <a:highlight>
                  <a:srgbClr val="FFFFFF"/>
                </a:highlight>
                <a:latin typeface="Times New Roman"/>
                <a:ea typeface="Times New Roman"/>
                <a:cs typeface="Times New Roman"/>
                <a:sym typeface="Times New Roman"/>
              </a:rPr>
              <a:t> of data we collected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The features in the dataset consist of information from four levels: Account level such as the number of followers, Media level such as whether tweet contains picture, </a:t>
            </a:r>
            <a:r>
              <a:rPr lang="en" sz="1600">
                <a:solidFill>
                  <a:schemeClr val="dk1"/>
                </a:solidFill>
                <a:highlight>
                  <a:schemeClr val="lt1"/>
                </a:highlight>
                <a:latin typeface="Times New Roman"/>
                <a:ea typeface="Times New Roman"/>
                <a:cs typeface="Times New Roman"/>
                <a:sym typeface="Times New Roman"/>
              </a:rPr>
              <a:t>Tweet level, for example, the number of positive word in the tweet,</a:t>
            </a:r>
            <a:r>
              <a:rPr lang="en" sz="1600">
                <a:solidFill>
                  <a:schemeClr val="dk1"/>
                </a:solidFill>
                <a:highlight>
                  <a:srgbClr val="FFFFFF"/>
                </a:highlight>
                <a:latin typeface="Times New Roman"/>
                <a:ea typeface="Times New Roman"/>
                <a:cs typeface="Times New Roman"/>
                <a:sym typeface="Times New Roman"/>
              </a:rPr>
              <a:t>and the final level Geolocation level. There are 34 independent variables in total. Because only 1% of the tweets have the Geolocation data, we decided to exclude all Geolocation variables.</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 diffusion of the tweet is determined by four response variables: numbers of retweets, likes, replies, and quotes of the tweet. </a:t>
            </a:r>
            <a:endParaRPr sz="1600">
              <a:solidFill>
                <a:schemeClr val="dk1"/>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t/>
            </a:r>
            <a:endParaRPr sz="1200">
              <a:solidFill>
                <a:srgbClr val="2D3B45"/>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c03c495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c03c495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latin typeface="Times New Roman"/>
                <a:ea typeface="Times New Roman"/>
                <a:cs typeface="Times New Roman"/>
                <a:sym typeface="Times New Roman"/>
              </a:rPr>
              <a:t>We changed our  four continuous variables (retweets, likes, replies and quotes) into categorical variables by setting a threshold of upper 95th quantile to split data into two levels of diffusion: Low level and High Level. </a:t>
            </a:r>
            <a:r>
              <a:rPr lang="en" sz="1200">
                <a:solidFill>
                  <a:schemeClr val="dk1"/>
                </a:solidFill>
                <a:highlight>
                  <a:schemeClr val="lt1"/>
                </a:highlight>
                <a:latin typeface="Times New Roman"/>
                <a:ea typeface="Times New Roman"/>
                <a:cs typeface="Times New Roman"/>
                <a:sym typeface="Times New Roman"/>
              </a:rPr>
              <a:t>We used the “train test split” method to create a 70% train set and a 30% test set.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highlight>
                  <a:schemeClr val="lt1"/>
                </a:highlight>
                <a:latin typeface="Times New Roman"/>
                <a:ea typeface="Times New Roman"/>
                <a:cs typeface="Times New Roman"/>
                <a:sym typeface="Times New Roman"/>
              </a:rPr>
              <a:t>Then, we created a new response variable called General-POP (General Population)  as our final response variable for model fitting. The criteria we interpret the metric of the General-POP variable is that if one of the original response variables is classified as high level, then we classify the General-POP as high level.</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1100"/>
              <a:buFont typeface="Arial"/>
              <a:buNone/>
            </a:pPr>
            <a:r>
              <a:rPr lang="en" sz="1200">
                <a:solidFill>
                  <a:schemeClr val="dk1"/>
                </a:solidFill>
                <a:highlight>
                  <a:schemeClr val="lt1"/>
                </a:highlight>
                <a:latin typeface="Times New Roman"/>
                <a:ea typeface="Times New Roman"/>
                <a:cs typeface="Times New Roman"/>
                <a:sym typeface="Times New Roman"/>
              </a:rPr>
              <a:t>The 95th quantile splitting also brings the problem of the imbalance of the dataset, in which about 92% data are labeled as low level and only about 8% data are labeled as high level. In order to solve the problem of the imbalance, we implement the SMOTE(Synthetic Minority Over-sampling Technique) to over sample the minority group, the high level group.</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c03c495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c03c495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four </a:t>
            </a:r>
            <a:r>
              <a:rPr lang="en"/>
              <a:t>algorithms</a:t>
            </a:r>
            <a:r>
              <a:rPr lang="en"/>
              <a:t> we used for </a:t>
            </a:r>
            <a:r>
              <a:rPr lang="en"/>
              <a:t>fitting </a:t>
            </a:r>
            <a:endParaRPr/>
          </a:p>
          <a:p>
            <a:pPr indent="0" lvl="0" marL="0" rtl="0" algn="l">
              <a:spcBef>
                <a:spcPts val="0"/>
              </a:spcBef>
              <a:spcAft>
                <a:spcPts val="0"/>
              </a:spcAft>
              <a:buNone/>
            </a:pPr>
            <a:r>
              <a:rPr lang="en"/>
              <a:t>KNN model</a:t>
            </a:r>
            <a:endParaRPr/>
          </a:p>
          <a:p>
            <a:pPr indent="0" lvl="0" marL="0" rtl="0" algn="l">
              <a:spcBef>
                <a:spcPts val="0"/>
              </a:spcBef>
              <a:spcAft>
                <a:spcPts val="0"/>
              </a:spcAft>
              <a:buNone/>
            </a:pPr>
            <a:r>
              <a:rPr lang="en"/>
              <a:t>Random Forest model</a:t>
            </a:r>
            <a:endParaRPr/>
          </a:p>
          <a:p>
            <a:pPr indent="0" lvl="0" marL="0" rtl="0" algn="l">
              <a:spcBef>
                <a:spcPts val="0"/>
              </a:spcBef>
              <a:spcAft>
                <a:spcPts val="0"/>
              </a:spcAft>
              <a:buNone/>
            </a:pPr>
            <a:r>
              <a:rPr lang="en"/>
              <a:t>Gradient Boosting model</a:t>
            </a:r>
            <a:endParaRPr/>
          </a:p>
          <a:p>
            <a:pPr indent="0" lvl="0" marL="0" rtl="0" algn="l">
              <a:spcBef>
                <a:spcPts val="0"/>
              </a:spcBef>
              <a:spcAft>
                <a:spcPts val="0"/>
              </a:spcAft>
              <a:buNone/>
            </a:pPr>
            <a:r>
              <a:rPr lang="en"/>
              <a:t>Cat Boost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will be explained by steven about the results of our models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c03c495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c03c495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fc03c495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fc03c495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1200">
                <a:solidFill>
                  <a:srgbClr val="2D3B45"/>
                </a:solidFill>
                <a:latin typeface="Times New Roman"/>
                <a:ea typeface="Times New Roman"/>
                <a:cs typeface="Times New Roman"/>
                <a:sym typeface="Times New Roman"/>
              </a:rPr>
              <a:t>Surprisingly, the random forest model with default setting and </a:t>
            </a:r>
            <a:r>
              <a:rPr lang="en" sz="1200">
                <a:solidFill>
                  <a:srgbClr val="2D3B45"/>
                </a:solidFill>
                <a:highlight>
                  <a:srgbClr val="FFFFFF"/>
                </a:highlight>
                <a:latin typeface="Times New Roman"/>
                <a:ea typeface="Times New Roman"/>
                <a:cs typeface="Times New Roman"/>
                <a:sym typeface="Times New Roman"/>
              </a:rPr>
              <a:t>n_estimators = 100 </a:t>
            </a:r>
            <a:r>
              <a:rPr lang="en" sz="1200">
                <a:solidFill>
                  <a:srgbClr val="2D3B45"/>
                </a:solidFill>
                <a:latin typeface="Times New Roman"/>
                <a:ea typeface="Times New Roman"/>
                <a:cs typeface="Times New Roman"/>
                <a:sym typeface="Times New Roman"/>
              </a:rPr>
              <a:t>has excellent accuracy of 99.99%. Through the confusion matrix, we could also find the problem of having low accuracy of predicting label 1 has been solved. More importantly, the number of false positives and false negatives is extremely low.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Clr>
                <a:schemeClr val="dk1"/>
              </a:buClr>
              <a:buSzPts val="1100"/>
              <a:buFont typeface="Arial"/>
              <a:buNone/>
            </a:pPr>
            <a:r>
              <a:t/>
            </a:r>
            <a:endParaRPr sz="1200">
              <a:solidFill>
                <a:srgbClr val="2D3B45"/>
              </a:solidFill>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56775" y="262100"/>
            <a:ext cx="3288000" cy="4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879"/>
              <a:t>STAT 451 Class Presentation</a:t>
            </a:r>
            <a:endParaRPr sz="1879"/>
          </a:p>
        </p:txBody>
      </p:sp>
      <p:sp>
        <p:nvSpPr>
          <p:cNvPr id="86" name="Google Shape;86;p13"/>
          <p:cNvSpPr txBox="1"/>
          <p:nvPr>
            <p:ph idx="1" type="subTitle"/>
          </p:nvPr>
        </p:nvSpPr>
        <p:spPr>
          <a:xfrm>
            <a:off x="1975700" y="3430375"/>
            <a:ext cx="5483400" cy="733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Group 7: Feiyu Guo, Rowan Shi, Steven Yang, Zening Duan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 Dr. Sebastian Raschka</a:t>
            </a:r>
            <a:endParaRPr/>
          </a:p>
        </p:txBody>
      </p:sp>
      <p:sp>
        <p:nvSpPr>
          <p:cNvPr id="87" name="Google Shape;87;p13"/>
          <p:cNvSpPr txBox="1"/>
          <p:nvPr/>
        </p:nvSpPr>
        <p:spPr>
          <a:xfrm>
            <a:off x="480675" y="1792125"/>
            <a:ext cx="8111700" cy="1078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700">
                <a:solidFill>
                  <a:schemeClr val="lt1"/>
                </a:solidFill>
                <a:latin typeface="Times New Roman"/>
                <a:ea typeface="Times New Roman"/>
                <a:cs typeface="Times New Roman"/>
                <a:sym typeface="Times New Roman"/>
              </a:rPr>
              <a:t>Machine Learning for evaluating the popularity of </a:t>
            </a:r>
            <a:endParaRPr sz="27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700">
                <a:solidFill>
                  <a:schemeClr val="lt1"/>
                </a:solidFill>
                <a:latin typeface="Times New Roman"/>
                <a:ea typeface="Times New Roman"/>
                <a:cs typeface="Times New Roman"/>
                <a:sym typeface="Times New Roman"/>
              </a:rPr>
              <a:t>COVID-19-Related Posts on Twitter Platform</a:t>
            </a:r>
            <a:endParaRPr sz="2700">
              <a:solidFill>
                <a:schemeClr val="lt1"/>
              </a:solidFill>
              <a:latin typeface="Times New Roman"/>
              <a:ea typeface="Times New Roman"/>
              <a:cs typeface="Times New Roman"/>
              <a:sym typeface="Times New Roman"/>
            </a:endParaRPr>
          </a:p>
        </p:txBody>
      </p:sp>
      <p:pic>
        <p:nvPicPr>
          <p:cNvPr id="88" name="Google Shape;88;p13"/>
          <p:cNvPicPr preferRelativeResize="0"/>
          <p:nvPr/>
        </p:nvPicPr>
        <p:blipFill rotWithShape="1">
          <a:blip r:embed="rId3">
            <a:alphaModFix/>
          </a:blip>
          <a:srcRect b="32468" l="0" r="0" t="0"/>
          <a:stretch/>
        </p:blipFill>
        <p:spPr>
          <a:xfrm>
            <a:off x="7866700" y="138537"/>
            <a:ext cx="1585624" cy="70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(Gradient Boosting)</a:t>
            </a:r>
            <a:endParaRPr/>
          </a:p>
        </p:txBody>
      </p:sp>
      <p:pic>
        <p:nvPicPr>
          <p:cNvPr id="148" name="Google Shape;148;p22"/>
          <p:cNvPicPr preferRelativeResize="0"/>
          <p:nvPr/>
        </p:nvPicPr>
        <p:blipFill rotWithShape="1">
          <a:blip r:embed="rId3">
            <a:alphaModFix/>
          </a:blip>
          <a:srcRect b="0" l="0" r="0" t="11613"/>
          <a:stretch/>
        </p:blipFill>
        <p:spPr>
          <a:xfrm>
            <a:off x="441677" y="1125152"/>
            <a:ext cx="5922899" cy="3350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(CatBoost)</a:t>
            </a:r>
            <a:endParaRPr/>
          </a:p>
        </p:txBody>
      </p:sp>
      <p:pic>
        <p:nvPicPr>
          <p:cNvPr id="154" name="Google Shape;154;p23"/>
          <p:cNvPicPr preferRelativeResize="0"/>
          <p:nvPr/>
        </p:nvPicPr>
        <p:blipFill>
          <a:blip r:embed="rId3">
            <a:alphaModFix/>
          </a:blip>
          <a:stretch>
            <a:fillRect/>
          </a:stretch>
        </p:blipFill>
        <p:spPr>
          <a:xfrm>
            <a:off x="379175" y="881475"/>
            <a:ext cx="5072101" cy="3874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Model </a:t>
            </a:r>
            <a:r>
              <a:rPr lang="en"/>
              <a:t>Comparison</a:t>
            </a:r>
            <a:endParaRPr/>
          </a:p>
        </p:txBody>
      </p:sp>
      <p:pic>
        <p:nvPicPr>
          <p:cNvPr id="160" name="Google Shape;160;p24"/>
          <p:cNvPicPr preferRelativeResize="0"/>
          <p:nvPr/>
        </p:nvPicPr>
        <p:blipFill>
          <a:blip r:embed="rId3">
            <a:alphaModFix/>
          </a:blip>
          <a:stretch>
            <a:fillRect/>
          </a:stretch>
        </p:blipFill>
        <p:spPr>
          <a:xfrm>
            <a:off x="524987" y="980950"/>
            <a:ext cx="5899176" cy="3932774"/>
          </a:xfrm>
          <a:prstGeom prst="rect">
            <a:avLst/>
          </a:prstGeom>
          <a:noFill/>
          <a:ln>
            <a:noFill/>
          </a:ln>
          <a:effectLst>
            <a:outerShdw blurRad="57150" rotWithShape="0" algn="bl" dir="5400000" dist="19050">
              <a:srgbClr val="000000">
                <a:alpha val="31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Five important Features to tweet popularity</a:t>
            </a:r>
            <a:endParaRPr sz="22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sp>
        <p:nvSpPr>
          <p:cNvPr id="166" name="Google Shape;166;p25"/>
          <p:cNvSpPr txBox="1"/>
          <p:nvPr>
            <p:ph idx="1" type="body"/>
          </p:nvPr>
        </p:nvSpPr>
        <p:spPr>
          <a:xfrm>
            <a:off x="311700" y="1131075"/>
            <a:ext cx="4002300" cy="34812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900"/>
              </a:spcBef>
              <a:spcAft>
                <a:spcPts val="0"/>
              </a:spcAft>
              <a:buClr>
                <a:srgbClr val="434343"/>
              </a:buClr>
              <a:buSzPts val="2000"/>
              <a:buFont typeface="Calibri"/>
              <a:buAutoNum type="arabicPeriod"/>
            </a:pPr>
            <a:r>
              <a:rPr lang="en" sz="2000">
                <a:solidFill>
                  <a:srgbClr val="434343"/>
                </a:solidFill>
                <a:latin typeface="Calibri"/>
                <a:ea typeface="Calibri"/>
                <a:cs typeface="Calibri"/>
                <a:sym typeface="Calibri"/>
              </a:rPr>
              <a:t>Count of a</a:t>
            </a:r>
            <a:r>
              <a:rPr lang="en" sz="2000">
                <a:solidFill>
                  <a:srgbClr val="434343"/>
                </a:solidFill>
                <a:latin typeface="Calibri"/>
                <a:ea typeface="Calibri"/>
                <a:cs typeface="Calibri"/>
                <a:sym typeface="Calibri"/>
              </a:rPr>
              <a:t>ccount followers</a:t>
            </a:r>
            <a:endParaRPr sz="2000">
              <a:solidFill>
                <a:srgbClr val="434343"/>
              </a:solidFill>
              <a:latin typeface="Calibri"/>
              <a:ea typeface="Calibri"/>
              <a:cs typeface="Calibri"/>
              <a:sym typeface="Calibri"/>
            </a:endParaRPr>
          </a:p>
          <a:p>
            <a:pPr indent="-355600" lvl="0" marL="457200" rtl="0" algn="l">
              <a:lnSpc>
                <a:spcPct val="100000"/>
              </a:lnSpc>
              <a:spcBef>
                <a:spcPts val="0"/>
              </a:spcBef>
              <a:spcAft>
                <a:spcPts val="0"/>
              </a:spcAft>
              <a:buClr>
                <a:srgbClr val="434343"/>
              </a:buClr>
              <a:buSzPts val="2000"/>
              <a:buFont typeface="Calibri"/>
              <a:buAutoNum type="arabicPeriod"/>
            </a:pPr>
            <a:r>
              <a:rPr lang="en" sz="2000">
                <a:solidFill>
                  <a:srgbClr val="434343"/>
                </a:solidFill>
                <a:latin typeface="Calibri"/>
                <a:ea typeface="Calibri"/>
                <a:cs typeface="Calibri"/>
                <a:sym typeface="Calibri"/>
              </a:rPr>
              <a:t>Count of </a:t>
            </a:r>
            <a:r>
              <a:rPr lang="en" sz="2000">
                <a:solidFill>
                  <a:srgbClr val="434343"/>
                </a:solidFill>
                <a:latin typeface="Calibri"/>
                <a:ea typeface="Calibri"/>
                <a:cs typeface="Calibri"/>
                <a:sym typeface="Calibri"/>
              </a:rPr>
              <a:t>embedded</a:t>
            </a:r>
            <a:r>
              <a:rPr lang="en" sz="2000">
                <a:solidFill>
                  <a:srgbClr val="434343"/>
                </a:solidFill>
                <a:latin typeface="Calibri"/>
                <a:ea typeface="Calibri"/>
                <a:cs typeface="Calibri"/>
                <a:sym typeface="Calibri"/>
              </a:rPr>
              <a:t> Urls</a:t>
            </a:r>
            <a:endParaRPr sz="2000">
              <a:solidFill>
                <a:srgbClr val="434343"/>
              </a:solidFill>
              <a:latin typeface="Calibri"/>
              <a:ea typeface="Calibri"/>
              <a:cs typeface="Calibri"/>
              <a:sym typeface="Calibri"/>
            </a:endParaRPr>
          </a:p>
          <a:p>
            <a:pPr indent="-355600" lvl="0" marL="457200" rtl="0" algn="l">
              <a:lnSpc>
                <a:spcPct val="100000"/>
              </a:lnSpc>
              <a:spcBef>
                <a:spcPts val="0"/>
              </a:spcBef>
              <a:spcAft>
                <a:spcPts val="0"/>
              </a:spcAft>
              <a:buClr>
                <a:srgbClr val="434343"/>
              </a:buClr>
              <a:buSzPts val="2000"/>
              <a:buFont typeface="Calibri"/>
              <a:buAutoNum type="arabicPeriod"/>
            </a:pPr>
            <a:r>
              <a:rPr lang="en" sz="2000">
                <a:solidFill>
                  <a:srgbClr val="434343"/>
                </a:solidFill>
                <a:latin typeface="Calibri"/>
                <a:ea typeface="Calibri"/>
                <a:cs typeface="Calibri"/>
                <a:sym typeface="Calibri"/>
              </a:rPr>
              <a:t>With media extension</a:t>
            </a:r>
            <a:endParaRPr sz="2000">
              <a:solidFill>
                <a:srgbClr val="434343"/>
              </a:solidFill>
              <a:latin typeface="Calibri"/>
              <a:ea typeface="Calibri"/>
              <a:cs typeface="Calibri"/>
              <a:sym typeface="Calibri"/>
            </a:endParaRPr>
          </a:p>
          <a:p>
            <a:pPr indent="-355600" lvl="0" marL="457200" rtl="0" algn="l">
              <a:lnSpc>
                <a:spcPct val="100000"/>
              </a:lnSpc>
              <a:spcBef>
                <a:spcPts val="0"/>
              </a:spcBef>
              <a:spcAft>
                <a:spcPts val="0"/>
              </a:spcAft>
              <a:buClr>
                <a:srgbClr val="434343"/>
              </a:buClr>
              <a:buSzPts val="2000"/>
              <a:buFont typeface="Calibri"/>
              <a:buAutoNum type="arabicPeriod"/>
            </a:pPr>
            <a:r>
              <a:rPr lang="en" sz="2000">
                <a:solidFill>
                  <a:srgbClr val="434343"/>
                </a:solidFill>
                <a:latin typeface="Calibri"/>
                <a:ea typeface="Calibri"/>
                <a:cs typeface="Calibri"/>
                <a:sym typeface="Calibri"/>
              </a:rPr>
              <a:t>Account verification status</a:t>
            </a:r>
            <a:endParaRPr sz="2000">
              <a:solidFill>
                <a:srgbClr val="434343"/>
              </a:solidFill>
              <a:latin typeface="Calibri"/>
              <a:ea typeface="Calibri"/>
              <a:cs typeface="Calibri"/>
              <a:sym typeface="Calibri"/>
            </a:endParaRPr>
          </a:p>
          <a:p>
            <a:pPr indent="-355600" lvl="0" marL="457200" rtl="0" algn="l">
              <a:lnSpc>
                <a:spcPct val="100000"/>
              </a:lnSpc>
              <a:spcBef>
                <a:spcPts val="0"/>
              </a:spcBef>
              <a:spcAft>
                <a:spcPts val="0"/>
              </a:spcAft>
              <a:buClr>
                <a:srgbClr val="434343"/>
              </a:buClr>
              <a:buSzPts val="2000"/>
              <a:buFont typeface="Calibri"/>
              <a:buAutoNum type="arabicPeriod"/>
            </a:pPr>
            <a:r>
              <a:rPr lang="en" sz="2000">
                <a:solidFill>
                  <a:srgbClr val="434343"/>
                </a:solidFill>
                <a:latin typeface="Calibri"/>
                <a:ea typeface="Calibri"/>
                <a:cs typeface="Calibri"/>
                <a:sym typeface="Calibri"/>
              </a:rPr>
              <a:t>Positive (emotion)</a:t>
            </a:r>
            <a:endParaRPr>
              <a:solidFill>
                <a:srgbClr val="434343"/>
              </a:solidFill>
              <a:latin typeface="Calibri"/>
              <a:ea typeface="Calibri"/>
              <a:cs typeface="Calibri"/>
              <a:sym typeface="Calibri"/>
            </a:endParaRPr>
          </a:p>
        </p:txBody>
      </p:sp>
      <p:pic>
        <p:nvPicPr>
          <p:cNvPr id="167" name="Google Shape;167;p25"/>
          <p:cNvPicPr preferRelativeResize="0"/>
          <p:nvPr/>
        </p:nvPicPr>
        <p:blipFill>
          <a:blip r:embed="rId3">
            <a:alphaModFix/>
          </a:blip>
          <a:stretch>
            <a:fillRect/>
          </a:stretch>
        </p:blipFill>
        <p:spPr>
          <a:xfrm>
            <a:off x="4280300" y="851075"/>
            <a:ext cx="4700175" cy="3133450"/>
          </a:xfrm>
          <a:prstGeom prst="rect">
            <a:avLst/>
          </a:prstGeom>
          <a:noFill/>
          <a:ln>
            <a:noFill/>
          </a:ln>
          <a:effectLst>
            <a:outerShdw blurRad="57150" rotWithShape="0" algn="bl" dir="5400000" dist="19050">
              <a:srgbClr val="000000">
                <a:alpha val="2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Random Forest model performs the best (99.99% accuracy)</a:t>
            </a:r>
            <a:endParaRPr>
              <a:solidFill>
                <a:srgbClr val="434343"/>
              </a:solidFill>
              <a:latin typeface="Calibri"/>
              <a:ea typeface="Calibri"/>
              <a:cs typeface="Calibri"/>
              <a:sym typeface="Calibri"/>
            </a:endParaRPr>
          </a:p>
          <a:p>
            <a:pPr indent="0" lvl="0" marL="0" rtl="0" algn="just">
              <a:lnSpc>
                <a:spcPct val="100000"/>
              </a:lnSpc>
              <a:spcBef>
                <a:spcPts val="0"/>
              </a:spcBef>
              <a:spcAft>
                <a:spcPts val="0"/>
              </a:spcAft>
              <a:buNone/>
            </a:pPr>
            <a:r>
              <a:t/>
            </a:r>
            <a:endParaRPr>
              <a:solidFill>
                <a:srgbClr val="434343"/>
              </a:solidFill>
              <a:latin typeface="Calibri"/>
              <a:ea typeface="Calibri"/>
              <a:cs typeface="Calibri"/>
              <a:sym typeface="Calibri"/>
            </a:endParaRPr>
          </a:p>
          <a:p>
            <a:pPr indent="-342900" lvl="0" marL="457200" rtl="0" algn="just">
              <a:lnSpc>
                <a:spcPct val="100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Theoretical implication: understand online information diffusion </a:t>
            </a:r>
            <a:endParaRPr>
              <a:solidFill>
                <a:srgbClr val="434343"/>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a:solidFill>
                <a:srgbClr val="434343"/>
              </a:solidFill>
              <a:latin typeface="Calibri"/>
              <a:ea typeface="Calibri"/>
              <a:cs typeface="Calibri"/>
              <a:sym typeface="Calibri"/>
            </a:endParaRPr>
          </a:p>
          <a:p>
            <a:pPr indent="-342900" lvl="0" marL="457200" rtl="0" algn="just">
              <a:lnSpc>
                <a:spcPct val="100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Practical value: Build a better social media tool and popularity predictor </a:t>
            </a:r>
            <a:endParaRPr>
              <a:solidFill>
                <a:srgbClr val="434343"/>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sz="1700">
              <a:solidFill>
                <a:srgbClr val="0E101A"/>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708125" y="152400"/>
            <a:ext cx="5715000" cy="428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156775" y="262100"/>
            <a:ext cx="3288000" cy="4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879"/>
              <a:t>STAT 451 Class Presentation</a:t>
            </a:r>
            <a:endParaRPr sz="1879"/>
          </a:p>
        </p:txBody>
      </p:sp>
      <p:sp>
        <p:nvSpPr>
          <p:cNvPr id="184" name="Google Shape;184;p28"/>
          <p:cNvSpPr txBox="1"/>
          <p:nvPr>
            <p:ph idx="1" type="subTitle"/>
          </p:nvPr>
        </p:nvSpPr>
        <p:spPr>
          <a:xfrm>
            <a:off x="2078225" y="4122075"/>
            <a:ext cx="5483400" cy="733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sz="1170"/>
              <a:t>Group 7: Feiyu Guo, Rowan Shi, Steven Yang, Zening Duan</a:t>
            </a:r>
            <a:endParaRPr sz="1170"/>
          </a:p>
          <a:p>
            <a:pPr indent="0" lvl="0" marL="0" rtl="0" algn="l">
              <a:lnSpc>
                <a:spcPct val="80000"/>
              </a:lnSpc>
              <a:spcBef>
                <a:spcPts val="0"/>
              </a:spcBef>
              <a:spcAft>
                <a:spcPts val="0"/>
              </a:spcAft>
              <a:buSzPts val="770"/>
              <a:buNone/>
            </a:pPr>
            <a:r>
              <a:t/>
            </a:r>
            <a:endParaRPr sz="1170"/>
          </a:p>
          <a:p>
            <a:pPr indent="0" lvl="0" marL="0" rtl="0" algn="l">
              <a:lnSpc>
                <a:spcPct val="80000"/>
              </a:lnSpc>
              <a:spcBef>
                <a:spcPts val="0"/>
              </a:spcBef>
              <a:spcAft>
                <a:spcPts val="0"/>
              </a:spcAft>
              <a:buSzPts val="770"/>
              <a:buNone/>
            </a:pPr>
            <a:r>
              <a:rPr lang="en" sz="1170"/>
              <a:t>Instructor: Dr. Sebastian Raschka</a:t>
            </a:r>
            <a:endParaRPr sz="1170"/>
          </a:p>
        </p:txBody>
      </p:sp>
      <p:sp>
        <p:nvSpPr>
          <p:cNvPr id="185" name="Google Shape;185;p28"/>
          <p:cNvSpPr txBox="1"/>
          <p:nvPr/>
        </p:nvSpPr>
        <p:spPr>
          <a:xfrm>
            <a:off x="524075" y="3181425"/>
            <a:ext cx="8237700" cy="8466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lt1"/>
                </a:solidFill>
                <a:latin typeface="Times New Roman"/>
                <a:ea typeface="Times New Roman"/>
                <a:cs typeface="Times New Roman"/>
                <a:sym typeface="Times New Roman"/>
              </a:rPr>
              <a:t>Machine Learning for evaluating the popularity of </a:t>
            </a:r>
            <a:endParaRPr sz="20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000">
                <a:solidFill>
                  <a:schemeClr val="lt1"/>
                </a:solidFill>
                <a:latin typeface="Times New Roman"/>
                <a:ea typeface="Times New Roman"/>
                <a:cs typeface="Times New Roman"/>
                <a:sym typeface="Times New Roman"/>
              </a:rPr>
              <a:t>COVID-19-Related Posts on Twitter Platform</a:t>
            </a:r>
            <a:endParaRPr sz="2000">
              <a:solidFill>
                <a:schemeClr val="lt1"/>
              </a:solidFill>
              <a:latin typeface="Times New Roman"/>
              <a:ea typeface="Times New Roman"/>
              <a:cs typeface="Times New Roman"/>
              <a:sym typeface="Times New Roman"/>
            </a:endParaRPr>
          </a:p>
        </p:txBody>
      </p:sp>
      <p:sp>
        <p:nvSpPr>
          <p:cNvPr id="186" name="Google Shape;186;p28"/>
          <p:cNvSpPr txBox="1"/>
          <p:nvPr/>
        </p:nvSpPr>
        <p:spPr>
          <a:xfrm>
            <a:off x="236950" y="1682725"/>
            <a:ext cx="81117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400">
                <a:solidFill>
                  <a:schemeClr val="lt1"/>
                </a:solidFill>
                <a:latin typeface="Times New Roman"/>
                <a:ea typeface="Times New Roman"/>
                <a:cs typeface="Times New Roman"/>
                <a:sym typeface="Times New Roman"/>
              </a:rPr>
              <a:t>Thank you!</a:t>
            </a:r>
            <a:endParaRPr sz="3400">
              <a:solidFill>
                <a:schemeClr val="lt1"/>
              </a:solidFill>
              <a:latin typeface="Times New Roman"/>
              <a:ea typeface="Times New Roman"/>
              <a:cs typeface="Times New Roman"/>
              <a:sym typeface="Times New Roman"/>
            </a:endParaRPr>
          </a:p>
        </p:txBody>
      </p:sp>
      <p:pic>
        <p:nvPicPr>
          <p:cNvPr id="187" name="Google Shape;187;p28"/>
          <p:cNvPicPr preferRelativeResize="0"/>
          <p:nvPr/>
        </p:nvPicPr>
        <p:blipFill rotWithShape="1">
          <a:blip r:embed="rId3">
            <a:alphaModFix/>
          </a:blip>
          <a:srcRect b="32468" l="0" r="0" t="0"/>
          <a:stretch/>
        </p:blipFill>
        <p:spPr>
          <a:xfrm>
            <a:off x="7866700" y="138537"/>
            <a:ext cx="1585624" cy="7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ctrTitle"/>
          </p:nvPr>
        </p:nvSpPr>
        <p:spPr>
          <a:xfrm>
            <a:off x="527325" y="524650"/>
            <a:ext cx="3957900" cy="777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00">
                <a:latin typeface="Calibri"/>
                <a:ea typeface="Calibri"/>
                <a:cs typeface="Calibri"/>
                <a:sym typeface="Calibri"/>
              </a:rPr>
              <a:t>Presentation Outline</a:t>
            </a:r>
            <a:endParaRPr sz="2500">
              <a:solidFill>
                <a:srgbClr val="434343"/>
              </a:solidFill>
              <a:latin typeface="Calibri"/>
              <a:ea typeface="Calibri"/>
              <a:cs typeface="Calibri"/>
              <a:sym typeface="Calibri"/>
            </a:endParaRPr>
          </a:p>
        </p:txBody>
      </p:sp>
      <p:sp>
        <p:nvSpPr>
          <p:cNvPr id="94" name="Google Shape;94;p14"/>
          <p:cNvSpPr txBox="1"/>
          <p:nvPr>
            <p:ph idx="4294967295" type="subTitle"/>
          </p:nvPr>
        </p:nvSpPr>
        <p:spPr>
          <a:xfrm>
            <a:off x="419550" y="1260054"/>
            <a:ext cx="8222100" cy="237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Project Background</a:t>
            </a:r>
            <a:endParaRPr sz="2000">
              <a:solidFill>
                <a:srgbClr val="434343"/>
              </a:solidFill>
              <a:latin typeface="Calibri"/>
              <a:ea typeface="Calibri"/>
              <a:cs typeface="Calibri"/>
              <a:sym typeface="Calibri"/>
            </a:endParaRPr>
          </a:p>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Building our Dataset</a:t>
            </a:r>
            <a:endParaRPr sz="2000">
              <a:solidFill>
                <a:srgbClr val="434343"/>
              </a:solidFill>
              <a:latin typeface="Calibri"/>
              <a:ea typeface="Calibri"/>
              <a:cs typeface="Calibri"/>
              <a:sym typeface="Calibri"/>
            </a:endParaRPr>
          </a:p>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Train Machine Learning Models</a:t>
            </a:r>
            <a:endParaRPr sz="2000">
              <a:solidFill>
                <a:srgbClr val="434343"/>
              </a:solidFill>
              <a:latin typeface="Calibri"/>
              <a:ea typeface="Calibri"/>
              <a:cs typeface="Calibri"/>
              <a:sym typeface="Calibri"/>
            </a:endParaRPr>
          </a:p>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Results</a:t>
            </a:r>
            <a:endParaRPr sz="2000">
              <a:solidFill>
                <a:srgbClr val="434343"/>
              </a:solidFill>
              <a:latin typeface="Calibri"/>
              <a:ea typeface="Calibri"/>
              <a:cs typeface="Calibri"/>
              <a:sym typeface="Calibri"/>
            </a:endParaRPr>
          </a:p>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Feature Importance</a:t>
            </a:r>
            <a:endParaRPr sz="2000">
              <a:solidFill>
                <a:srgbClr val="434343"/>
              </a:solidFill>
              <a:latin typeface="Calibri"/>
              <a:ea typeface="Calibri"/>
              <a:cs typeface="Calibri"/>
              <a:sym typeface="Calibri"/>
            </a:endParaRPr>
          </a:p>
          <a:p>
            <a:pPr indent="-355600" lvl="0" marL="457200" rtl="0" algn="l">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Conclusion</a:t>
            </a:r>
            <a:endParaRPr sz="2000">
              <a:solidFill>
                <a:srgbClr val="434343"/>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236700" y="463600"/>
            <a:ext cx="45699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latin typeface="Calibri"/>
                <a:ea typeface="Calibri"/>
                <a:cs typeface="Calibri"/>
                <a:sym typeface="Calibri"/>
              </a:rPr>
              <a:t>Background</a:t>
            </a:r>
            <a:endParaRPr sz="2500">
              <a:latin typeface="Calibri"/>
              <a:ea typeface="Calibri"/>
              <a:cs typeface="Calibri"/>
              <a:sym typeface="Calibri"/>
            </a:endParaRPr>
          </a:p>
        </p:txBody>
      </p:sp>
      <p:sp>
        <p:nvSpPr>
          <p:cNvPr id="100" name="Google Shape;100;p15"/>
          <p:cNvSpPr txBox="1"/>
          <p:nvPr>
            <p:ph idx="1" type="body"/>
          </p:nvPr>
        </p:nvSpPr>
        <p:spPr>
          <a:xfrm>
            <a:off x="179700" y="1519775"/>
            <a:ext cx="4861800" cy="203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latin typeface="Calibri"/>
                <a:ea typeface="Calibri"/>
                <a:cs typeface="Calibri"/>
                <a:sym typeface="Calibri"/>
              </a:rPr>
              <a:t>T</a:t>
            </a:r>
            <a:r>
              <a:rPr lang="en" sz="2000">
                <a:solidFill>
                  <a:srgbClr val="434343"/>
                </a:solidFill>
                <a:latin typeface="Calibri"/>
                <a:ea typeface="Calibri"/>
                <a:cs typeface="Calibri"/>
                <a:sym typeface="Calibri"/>
              </a:rPr>
              <a:t>rain and evaluate machine learning models to predict the popularity of COVID-19-related tweets.</a:t>
            </a:r>
            <a:endParaRPr/>
          </a:p>
        </p:txBody>
      </p:sp>
      <p:pic>
        <p:nvPicPr>
          <p:cNvPr id="101" name="Google Shape;101;p15"/>
          <p:cNvPicPr preferRelativeResize="0"/>
          <p:nvPr/>
        </p:nvPicPr>
        <p:blipFill rotWithShape="1">
          <a:blip r:embed="rId3">
            <a:alphaModFix/>
          </a:blip>
          <a:srcRect b="0" l="0" r="0" t="2780"/>
          <a:stretch/>
        </p:blipFill>
        <p:spPr>
          <a:xfrm>
            <a:off x="5243725" y="1199200"/>
            <a:ext cx="3900275" cy="2487875"/>
          </a:xfrm>
          <a:prstGeom prst="rect">
            <a:avLst/>
          </a:prstGeom>
          <a:noFill/>
          <a:ln>
            <a:noFill/>
          </a:ln>
          <a:effectLst>
            <a:outerShdw blurRad="57150" rotWithShape="0" algn="bl" dir="5400000" dist="19050">
              <a:srgbClr val="000000">
                <a:alpha val="52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2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7" name="Google Shape;107;p16"/>
          <p:cNvSpPr txBox="1"/>
          <p:nvPr>
            <p:ph idx="1" type="body"/>
          </p:nvPr>
        </p:nvSpPr>
        <p:spPr>
          <a:xfrm>
            <a:off x="311700" y="113072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2000">
                <a:solidFill>
                  <a:srgbClr val="434343"/>
                </a:solidFill>
                <a:highlight>
                  <a:schemeClr val="lt1"/>
                </a:highlight>
                <a:latin typeface="Calibri"/>
                <a:ea typeface="Calibri"/>
                <a:cs typeface="Calibri"/>
                <a:sym typeface="Calibri"/>
              </a:rPr>
              <a:t>Source:</a:t>
            </a:r>
            <a:r>
              <a:rPr lang="en" sz="2000">
                <a:solidFill>
                  <a:srgbClr val="434343"/>
                </a:solidFill>
                <a:highlight>
                  <a:schemeClr val="lt1"/>
                </a:highlight>
                <a:latin typeface="Calibri"/>
                <a:ea typeface="Calibri"/>
                <a:cs typeface="Calibri"/>
                <a:sym typeface="Calibri"/>
              </a:rPr>
              <a:t> English tweets related to the COVID-19 pandemic posted by global users</a:t>
            </a:r>
            <a:endParaRPr sz="2000">
              <a:solidFill>
                <a:srgbClr val="434343"/>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rgbClr val="434343"/>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rPr b="1" lang="en" sz="2000">
                <a:solidFill>
                  <a:srgbClr val="434343"/>
                </a:solidFill>
                <a:highlight>
                  <a:schemeClr val="lt1"/>
                </a:highlight>
                <a:latin typeface="Calibri"/>
                <a:ea typeface="Calibri"/>
                <a:cs typeface="Calibri"/>
                <a:sym typeface="Calibri"/>
              </a:rPr>
              <a:t>Period: </a:t>
            </a:r>
            <a:r>
              <a:rPr lang="en" sz="2000">
                <a:solidFill>
                  <a:srgbClr val="434343"/>
                </a:solidFill>
                <a:highlight>
                  <a:schemeClr val="lt1"/>
                </a:highlight>
                <a:latin typeface="Calibri"/>
                <a:ea typeface="Calibri"/>
                <a:cs typeface="Calibri"/>
                <a:sym typeface="Calibri"/>
              </a:rPr>
              <a:t>15 June 2020 to 12 July 2020 (4 weeks) </a:t>
            </a:r>
            <a:endParaRPr sz="2000">
              <a:solidFill>
                <a:srgbClr val="434343"/>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rgbClr val="434343"/>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rPr b="1" lang="en" sz="2000">
                <a:solidFill>
                  <a:srgbClr val="434343"/>
                </a:solidFill>
                <a:latin typeface="Calibri"/>
                <a:ea typeface="Calibri"/>
                <a:cs typeface="Calibri"/>
                <a:sym typeface="Calibri"/>
              </a:rPr>
              <a:t>Volume: </a:t>
            </a:r>
            <a:r>
              <a:rPr lang="en" sz="2000">
                <a:solidFill>
                  <a:srgbClr val="434343"/>
                </a:solidFill>
                <a:latin typeface="Calibri"/>
                <a:ea typeface="Calibri"/>
                <a:cs typeface="Calibri"/>
                <a:sym typeface="Calibri"/>
              </a:rPr>
              <a:t>41,077,714 tweets </a:t>
            </a:r>
            <a:r>
              <a:rPr lang="en" sz="2000">
                <a:solidFill>
                  <a:srgbClr val="434343"/>
                </a:solidFill>
                <a:latin typeface="Calibri"/>
                <a:ea typeface="Calibri"/>
                <a:cs typeface="Calibri"/>
                <a:sym typeface="Calibri"/>
              </a:rPr>
              <a:t>in the entire four-week period </a:t>
            </a:r>
            <a:r>
              <a:rPr lang="en" sz="2000">
                <a:solidFill>
                  <a:srgbClr val="434343"/>
                </a:solidFill>
                <a:latin typeface="Calibri"/>
                <a:ea typeface="Calibri"/>
                <a:cs typeface="Calibri"/>
                <a:sym typeface="Calibri"/>
              </a:rPr>
              <a:t>and 2,285,379 unique original tweets in the first two weeks. </a:t>
            </a:r>
            <a:endParaRPr sz="2000">
              <a:solidFill>
                <a:srgbClr val="434343"/>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rgbClr val="434343"/>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rgbClr val="434343"/>
              </a:solidFill>
              <a:latin typeface="Calibri"/>
              <a:ea typeface="Calibri"/>
              <a:cs typeface="Calibri"/>
              <a:sym typeface="Calibri"/>
            </a:endParaRPr>
          </a:p>
          <a:p>
            <a:pPr indent="0" lvl="0" marL="0" rtl="0" algn="l">
              <a:lnSpc>
                <a:spcPct val="100000"/>
              </a:lnSpc>
              <a:spcBef>
                <a:spcPts val="0"/>
              </a:spcBef>
              <a:spcAft>
                <a:spcPts val="0"/>
              </a:spcAft>
              <a:buNone/>
            </a:pPr>
            <a:r>
              <a:rPr lang="en" sz="2000">
                <a:solidFill>
                  <a:srgbClr val="434343"/>
                </a:solidFill>
                <a:latin typeface="Calibri"/>
                <a:ea typeface="Calibri"/>
                <a:cs typeface="Calibri"/>
                <a:sym typeface="Calibri"/>
              </a:rPr>
              <a:t>We took a random 10% sample of the total 2,285,379 unique original tweets for this project.</a:t>
            </a:r>
            <a:endParaRPr sz="2000">
              <a:solidFill>
                <a:srgbClr val="434343"/>
              </a:solidFill>
              <a:highlight>
                <a:srgbClr val="FFFFFF"/>
              </a:highlight>
              <a:latin typeface="Calibri"/>
              <a:ea typeface="Calibri"/>
              <a:cs typeface="Calibri"/>
              <a:sym typeface="Calibri"/>
            </a:endParaRPr>
          </a:p>
          <a:p>
            <a:pPr indent="457200" lvl="0" marL="0" rtl="0" algn="l">
              <a:lnSpc>
                <a:spcPct val="100000"/>
              </a:lnSpc>
              <a:spcBef>
                <a:spcPts val="0"/>
              </a:spcBef>
              <a:spcAft>
                <a:spcPts val="0"/>
              </a:spcAft>
              <a:buNone/>
            </a:pPr>
            <a:r>
              <a:t/>
            </a:r>
            <a:endParaRPr sz="2000">
              <a:solidFill>
                <a:srgbClr val="43434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6575"/>
            <a:ext cx="3984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a:t>
            </a:r>
            <a:endParaRPr/>
          </a:p>
        </p:txBody>
      </p:sp>
      <p:sp>
        <p:nvSpPr>
          <p:cNvPr id="113" name="Google Shape;113;p17"/>
          <p:cNvSpPr txBox="1"/>
          <p:nvPr>
            <p:ph idx="1" type="body"/>
          </p:nvPr>
        </p:nvSpPr>
        <p:spPr>
          <a:xfrm>
            <a:off x="400375" y="1183775"/>
            <a:ext cx="33558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2200">
                <a:solidFill>
                  <a:srgbClr val="434343"/>
                </a:solidFill>
                <a:latin typeface="Calibri"/>
                <a:ea typeface="Calibri"/>
                <a:cs typeface="Calibri"/>
                <a:sym typeface="Calibri"/>
              </a:rPr>
              <a:t>Four levels of features:</a:t>
            </a:r>
            <a:endParaRPr sz="2200">
              <a:solidFill>
                <a:srgbClr val="434343"/>
              </a:solidFill>
              <a:latin typeface="Calibri"/>
              <a:ea typeface="Calibri"/>
              <a:cs typeface="Calibri"/>
              <a:sym typeface="Calibri"/>
            </a:endParaRPr>
          </a:p>
          <a:p>
            <a:pPr indent="-342900" lvl="0" marL="457200" rtl="0" algn="l">
              <a:lnSpc>
                <a:spcPct val="95000"/>
              </a:lnSpc>
              <a:spcBef>
                <a:spcPts val="1200"/>
              </a:spcBef>
              <a:spcAft>
                <a:spcPts val="0"/>
              </a:spcAft>
              <a:buClr>
                <a:srgbClr val="434343"/>
              </a:buClr>
              <a:buSzPts val="1800"/>
              <a:buFont typeface="Calibri"/>
              <a:buChar char="●"/>
            </a:pPr>
            <a:r>
              <a:rPr lang="en">
                <a:solidFill>
                  <a:srgbClr val="434343"/>
                </a:solidFill>
                <a:latin typeface="Calibri"/>
                <a:ea typeface="Calibri"/>
                <a:cs typeface="Calibri"/>
                <a:sym typeface="Calibri"/>
              </a:rPr>
              <a:t>Account Level</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Media Level</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Tweet Level</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Geolocation Level</a:t>
            </a:r>
            <a:endParaRPr>
              <a:solidFill>
                <a:srgbClr val="434343"/>
              </a:solidFill>
              <a:latin typeface="Calibri"/>
              <a:ea typeface="Calibri"/>
              <a:cs typeface="Calibri"/>
              <a:sym typeface="Calibri"/>
            </a:endParaRPr>
          </a:p>
          <a:p>
            <a:pPr indent="0" lvl="0" marL="0" rtl="0" algn="l">
              <a:lnSpc>
                <a:spcPct val="95000"/>
              </a:lnSpc>
              <a:spcBef>
                <a:spcPts val="1200"/>
              </a:spcBef>
              <a:spcAft>
                <a:spcPts val="0"/>
              </a:spcAft>
              <a:buSzPts val="688"/>
              <a:buNone/>
            </a:pPr>
            <a:r>
              <a:rPr lang="en" sz="2200">
                <a:solidFill>
                  <a:srgbClr val="434343"/>
                </a:solidFill>
                <a:latin typeface="Calibri"/>
                <a:ea typeface="Calibri"/>
                <a:cs typeface="Calibri"/>
                <a:sym typeface="Calibri"/>
              </a:rPr>
              <a:t>Four response variables:</a:t>
            </a:r>
            <a:endParaRPr sz="2200">
              <a:solidFill>
                <a:srgbClr val="434343"/>
              </a:solidFill>
              <a:latin typeface="Calibri"/>
              <a:ea typeface="Calibri"/>
              <a:cs typeface="Calibri"/>
              <a:sym typeface="Calibri"/>
            </a:endParaRPr>
          </a:p>
          <a:p>
            <a:pPr indent="-342900" lvl="0" marL="457200" rtl="0" algn="l">
              <a:lnSpc>
                <a:spcPct val="95000"/>
              </a:lnSpc>
              <a:spcBef>
                <a:spcPts val="1200"/>
              </a:spcBef>
              <a:spcAft>
                <a:spcPts val="0"/>
              </a:spcAft>
              <a:buClr>
                <a:srgbClr val="434343"/>
              </a:buClr>
              <a:buSzPts val="1800"/>
              <a:buFont typeface="Calibri"/>
              <a:buChar char="●"/>
            </a:pPr>
            <a:r>
              <a:rPr lang="en">
                <a:solidFill>
                  <a:srgbClr val="434343"/>
                </a:solidFill>
                <a:latin typeface="Calibri"/>
                <a:ea typeface="Calibri"/>
                <a:cs typeface="Calibri"/>
                <a:sym typeface="Calibri"/>
              </a:rPr>
              <a:t>Retweets</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Likes</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Replies</a:t>
            </a:r>
            <a:endParaRPr>
              <a:solidFill>
                <a:srgbClr val="434343"/>
              </a:solidFill>
              <a:latin typeface="Calibri"/>
              <a:ea typeface="Calibri"/>
              <a:cs typeface="Calibri"/>
              <a:sym typeface="Calibri"/>
            </a:endParaRPr>
          </a:p>
          <a:p>
            <a:pPr indent="-342900" lvl="0" marL="457200" rtl="0" algn="l">
              <a:lnSpc>
                <a:spcPct val="95000"/>
              </a:lnSpc>
              <a:spcBef>
                <a:spcPts val="0"/>
              </a:spcBef>
              <a:spcAft>
                <a:spcPts val="0"/>
              </a:spcAft>
              <a:buClr>
                <a:srgbClr val="434343"/>
              </a:buClr>
              <a:buSzPts val="1800"/>
              <a:buFont typeface="Calibri"/>
              <a:buChar char="●"/>
            </a:pPr>
            <a:r>
              <a:rPr lang="en">
                <a:solidFill>
                  <a:srgbClr val="434343"/>
                </a:solidFill>
                <a:latin typeface="Calibri"/>
                <a:ea typeface="Calibri"/>
                <a:cs typeface="Calibri"/>
                <a:sym typeface="Calibri"/>
              </a:rPr>
              <a:t>Quotes</a:t>
            </a:r>
            <a:endParaRPr>
              <a:solidFill>
                <a:srgbClr val="434343"/>
              </a:solidFill>
              <a:latin typeface="Calibri"/>
              <a:ea typeface="Calibri"/>
              <a:cs typeface="Calibri"/>
              <a:sym typeface="Calibri"/>
            </a:endParaRPr>
          </a:p>
          <a:p>
            <a:pPr indent="0" lvl="0" marL="0" rtl="0" algn="l">
              <a:lnSpc>
                <a:spcPct val="95000"/>
              </a:lnSpc>
              <a:spcBef>
                <a:spcPts val="1200"/>
              </a:spcBef>
              <a:spcAft>
                <a:spcPts val="1200"/>
              </a:spcAft>
              <a:buSzPts val="688"/>
              <a:buNone/>
            </a:pPr>
            <a:r>
              <a:t/>
            </a:r>
            <a:endParaRPr sz="1425">
              <a:solidFill>
                <a:srgbClr val="434343"/>
              </a:solidFill>
            </a:endParaRPr>
          </a:p>
        </p:txBody>
      </p:sp>
      <p:pic>
        <p:nvPicPr>
          <p:cNvPr id="114" name="Google Shape;114;p17"/>
          <p:cNvPicPr preferRelativeResize="0"/>
          <p:nvPr/>
        </p:nvPicPr>
        <p:blipFill>
          <a:blip r:embed="rId3">
            <a:alphaModFix/>
          </a:blip>
          <a:stretch>
            <a:fillRect/>
          </a:stretch>
        </p:blipFill>
        <p:spPr>
          <a:xfrm>
            <a:off x="4183775" y="654000"/>
            <a:ext cx="3080175" cy="39574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31425"/>
            <a:ext cx="40968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Prepossessing </a:t>
            </a:r>
            <a:endParaRPr/>
          </a:p>
        </p:txBody>
      </p:sp>
      <p:sp>
        <p:nvSpPr>
          <p:cNvPr id="120" name="Google Shape;120;p18"/>
          <p:cNvSpPr txBox="1"/>
          <p:nvPr>
            <p:ph idx="1" type="body"/>
          </p:nvPr>
        </p:nvSpPr>
        <p:spPr>
          <a:xfrm>
            <a:off x="89375" y="1208825"/>
            <a:ext cx="5557800" cy="3297600"/>
          </a:xfrm>
          <a:prstGeom prst="rect">
            <a:avLst/>
          </a:prstGeom>
        </p:spPr>
        <p:txBody>
          <a:bodyPr anchorCtr="0" anchor="t" bIns="91425" lIns="91425" spcFirstLastPara="1" rIns="91425" wrap="square" tIns="91425">
            <a:normAutofit/>
          </a:bodyPr>
          <a:lstStyle/>
          <a:p>
            <a:pPr indent="-369093" lvl="0" marL="457200" rtl="0" algn="l">
              <a:lnSpc>
                <a:spcPct val="95000"/>
              </a:lnSpc>
              <a:spcBef>
                <a:spcPts val="0"/>
              </a:spcBef>
              <a:spcAft>
                <a:spcPts val="0"/>
              </a:spcAft>
              <a:buClr>
                <a:srgbClr val="434343"/>
              </a:buClr>
              <a:buSzPts val="2213"/>
              <a:buFont typeface="Calibri"/>
              <a:buAutoNum type="arabicPeriod"/>
            </a:pPr>
            <a:r>
              <a:rPr lang="en" sz="2212">
                <a:solidFill>
                  <a:srgbClr val="434343"/>
                </a:solidFill>
                <a:latin typeface="Calibri"/>
                <a:ea typeface="Calibri"/>
                <a:cs typeface="Calibri"/>
                <a:sym typeface="Calibri"/>
              </a:rPr>
              <a:t>How to define the popularity</a:t>
            </a:r>
            <a:endParaRPr sz="2212">
              <a:solidFill>
                <a:srgbClr val="434343"/>
              </a:solidFill>
              <a:latin typeface="Calibri"/>
              <a:ea typeface="Calibri"/>
              <a:cs typeface="Calibri"/>
              <a:sym typeface="Calibri"/>
            </a:endParaRPr>
          </a:p>
          <a:p>
            <a:pPr indent="-345598" lvl="1" marL="914400" rtl="0" algn="l">
              <a:lnSpc>
                <a:spcPct val="95000"/>
              </a:lnSpc>
              <a:spcBef>
                <a:spcPts val="0"/>
              </a:spcBef>
              <a:spcAft>
                <a:spcPts val="0"/>
              </a:spcAft>
              <a:buClr>
                <a:srgbClr val="434343"/>
              </a:buClr>
              <a:buSzPts val="1842"/>
              <a:buFont typeface="Calibri"/>
              <a:buAutoNum type="alphaLcPeriod"/>
            </a:pPr>
            <a:r>
              <a:rPr lang="en" sz="1842">
                <a:solidFill>
                  <a:srgbClr val="434343"/>
                </a:solidFill>
                <a:latin typeface="Calibri"/>
                <a:ea typeface="Calibri"/>
                <a:cs typeface="Calibri"/>
                <a:sym typeface="Calibri"/>
              </a:rPr>
              <a:t>Transform into categorical variable </a:t>
            </a:r>
            <a:endParaRPr sz="1842">
              <a:solidFill>
                <a:srgbClr val="434343"/>
              </a:solidFill>
              <a:latin typeface="Calibri"/>
              <a:ea typeface="Calibri"/>
              <a:cs typeface="Calibri"/>
              <a:sym typeface="Calibri"/>
            </a:endParaRPr>
          </a:p>
          <a:p>
            <a:pPr indent="-345598" lvl="1" marL="914400" rtl="0" algn="l">
              <a:lnSpc>
                <a:spcPct val="95000"/>
              </a:lnSpc>
              <a:spcBef>
                <a:spcPts val="0"/>
              </a:spcBef>
              <a:spcAft>
                <a:spcPts val="0"/>
              </a:spcAft>
              <a:buClr>
                <a:srgbClr val="434343"/>
              </a:buClr>
              <a:buSzPts val="1842"/>
              <a:buFont typeface="Calibri"/>
              <a:buAutoNum type="alphaLcPeriod"/>
            </a:pPr>
            <a:r>
              <a:rPr lang="en" sz="1842">
                <a:solidFill>
                  <a:srgbClr val="434343"/>
                </a:solidFill>
                <a:latin typeface="Calibri"/>
                <a:ea typeface="Calibri"/>
                <a:cs typeface="Calibri"/>
                <a:sym typeface="Calibri"/>
              </a:rPr>
              <a:t>Setting quantile to split the data</a:t>
            </a:r>
            <a:endParaRPr sz="1842">
              <a:solidFill>
                <a:srgbClr val="434343"/>
              </a:solidFill>
              <a:latin typeface="Calibri"/>
              <a:ea typeface="Calibri"/>
              <a:cs typeface="Calibri"/>
              <a:sym typeface="Calibri"/>
            </a:endParaRPr>
          </a:p>
          <a:p>
            <a:pPr indent="-345598" lvl="1" marL="914400" rtl="0" algn="l">
              <a:lnSpc>
                <a:spcPct val="95000"/>
              </a:lnSpc>
              <a:spcBef>
                <a:spcPts val="0"/>
              </a:spcBef>
              <a:spcAft>
                <a:spcPts val="0"/>
              </a:spcAft>
              <a:buSzPts val="1842"/>
              <a:buFont typeface="Calibri"/>
              <a:buAutoNum type="alphaLcPeriod"/>
            </a:pPr>
            <a:r>
              <a:rPr lang="en" sz="1842">
                <a:latin typeface="Calibri"/>
                <a:ea typeface="Calibri"/>
                <a:cs typeface="Calibri"/>
                <a:sym typeface="Calibri"/>
              </a:rPr>
              <a:t>Combine the four response variables into one</a:t>
            </a:r>
            <a:endParaRPr sz="1842">
              <a:solidFill>
                <a:srgbClr val="434343"/>
              </a:solidFill>
              <a:latin typeface="Calibri"/>
              <a:ea typeface="Calibri"/>
              <a:cs typeface="Calibri"/>
              <a:sym typeface="Calibri"/>
            </a:endParaRPr>
          </a:p>
          <a:p>
            <a:pPr indent="0" lvl="0" marL="914400" rtl="0" algn="l">
              <a:lnSpc>
                <a:spcPct val="95000"/>
              </a:lnSpc>
              <a:spcBef>
                <a:spcPts val="1200"/>
              </a:spcBef>
              <a:spcAft>
                <a:spcPts val="0"/>
              </a:spcAft>
              <a:buNone/>
            </a:pPr>
            <a:r>
              <a:t/>
            </a:r>
            <a:endParaRPr sz="1842">
              <a:solidFill>
                <a:srgbClr val="434343"/>
              </a:solidFill>
              <a:latin typeface="Calibri"/>
              <a:ea typeface="Calibri"/>
              <a:cs typeface="Calibri"/>
              <a:sym typeface="Calibri"/>
            </a:endParaRPr>
          </a:p>
          <a:p>
            <a:pPr indent="-369093" lvl="0" marL="457200" rtl="0" algn="l">
              <a:lnSpc>
                <a:spcPct val="95000"/>
              </a:lnSpc>
              <a:spcBef>
                <a:spcPts val="1200"/>
              </a:spcBef>
              <a:spcAft>
                <a:spcPts val="0"/>
              </a:spcAft>
              <a:buClr>
                <a:srgbClr val="434343"/>
              </a:buClr>
              <a:buSzPts val="2213"/>
              <a:buFont typeface="Calibri"/>
              <a:buAutoNum type="arabicPeriod"/>
            </a:pPr>
            <a:r>
              <a:rPr lang="en" sz="2212">
                <a:solidFill>
                  <a:srgbClr val="434343"/>
                </a:solidFill>
                <a:latin typeface="Calibri"/>
                <a:ea typeface="Calibri"/>
                <a:cs typeface="Calibri"/>
                <a:sym typeface="Calibri"/>
              </a:rPr>
              <a:t>Dealing </a:t>
            </a:r>
            <a:r>
              <a:rPr lang="en" sz="2212">
                <a:solidFill>
                  <a:srgbClr val="434343"/>
                </a:solidFill>
                <a:latin typeface="Calibri"/>
                <a:ea typeface="Calibri"/>
                <a:cs typeface="Calibri"/>
                <a:sym typeface="Calibri"/>
              </a:rPr>
              <a:t>with the imbalance of the data</a:t>
            </a:r>
            <a:endParaRPr sz="1842">
              <a:solidFill>
                <a:srgbClr val="434343"/>
              </a:solidFill>
              <a:latin typeface="Calibri"/>
              <a:ea typeface="Calibri"/>
              <a:cs typeface="Calibri"/>
              <a:sym typeface="Calibri"/>
            </a:endParaRPr>
          </a:p>
          <a:p>
            <a:pPr indent="-345598" lvl="1" marL="914400" rtl="0" algn="l">
              <a:lnSpc>
                <a:spcPct val="95000"/>
              </a:lnSpc>
              <a:spcBef>
                <a:spcPts val="0"/>
              </a:spcBef>
              <a:spcAft>
                <a:spcPts val="0"/>
              </a:spcAft>
              <a:buClr>
                <a:srgbClr val="434343"/>
              </a:buClr>
              <a:buSzPts val="1842"/>
              <a:buFont typeface="Calibri"/>
              <a:buAutoNum type="alphaLcPeriod"/>
            </a:pPr>
            <a:r>
              <a:rPr lang="en" sz="1842">
                <a:solidFill>
                  <a:srgbClr val="434343"/>
                </a:solidFill>
                <a:latin typeface="Calibri"/>
                <a:ea typeface="Calibri"/>
                <a:cs typeface="Calibri"/>
                <a:sym typeface="Calibri"/>
              </a:rPr>
              <a:t>SMOTE</a:t>
            </a:r>
            <a:endParaRPr sz="1842">
              <a:solidFill>
                <a:srgbClr val="434343"/>
              </a:solidFill>
              <a:latin typeface="Calibri"/>
              <a:ea typeface="Calibri"/>
              <a:cs typeface="Calibri"/>
              <a:sym typeface="Calibri"/>
            </a:endParaRPr>
          </a:p>
        </p:txBody>
      </p:sp>
      <p:pic>
        <p:nvPicPr>
          <p:cNvPr id="121" name="Google Shape;121;p18"/>
          <p:cNvPicPr preferRelativeResize="0"/>
          <p:nvPr/>
        </p:nvPicPr>
        <p:blipFill>
          <a:blip r:embed="rId3">
            <a:alphaModFix/>
          </a:blip>
          <a:stretch>
            <a:fillRect/>
          </a:stretch>
        </p:blipFill>
        <p:spPr>
          <a:xfrm>
            <a:off x="5767825" y="949525"/>
            <a:ext cx="3170900" cy="2647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52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endParaRPr/>
          </a:p>
        </p:txBody>
      </p:sp>
      <p:sp>
        <p:nvSpPr>
          <p:cNvPr id="127" name="Google Shape;127;p19"/>
          <p:cNvSpPr txBox="1"/>
          <p:nvPr>
            <p:ph idx="1" type="body"/>
          </p:nvPr>
        </p:nvSpPr>
        <p:spPr>
          <a:xfrm>
            <a:off x="311700" y="1498225"/>
            <a:ext cx="8520600" cy="33390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Clr>
                <a:srgbClr val="434343"/>
              </a:buClr>
              <a:buSzPts val="2900"/>
              <a:buFont typeface="Calibri"/>
              <a:buChar char="●"/>
            </a:pPr>
            <a:r>
              <a:rPr lang="en" sz="2900">
                <a:solidFill>
                  <a:srgbClr val="434343"/>
                </a:solidFill>
                <a:latin typeface="Calibri"/>
                <a:ea typeface="Calibri"/>
                <a:cs typeface="Calibri"/>
                <a:sym typeface="Calibri"/>
              </a:rPr>
              <a:t>KNN</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lang="en" sz="2900">
                <a:solidFill>
                  <a:srgbClr val="434343"/>
                </a:solidFill>
                <a:latin typeface="Calibri"/>
                <a:ea typeface="Calibri"/>
                <a:cs typeface="Calibri"/>
                <a:sym typeface="Calibri"/>
              </a:rPr>
              <a:t>Random Forest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lang="en" sz="2900">
                <a:solidFill>
                  <a:srgbClr val="434343"/>
                </a:solidFill>
                <a:latin typeface="Calibri"/>
                <a:ea typeface="Calibri"/>
                <a:cs typeface="Calibri"/>
                <a:sym typeface="Calibri"/>
              </a:rPr>
              <a:t>Gradient Boosting</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lang="en" sz="2900">
                <a:solidFill>
                  <a:srgbClr val="434343"/>
                </a:solidFill>
                <a:latin typeface="Calibri"/>
                <a:ea typeface="Calibri"/>
                <a:cs typeface="Calibri"/>
                <a:sym typeface="Calibri"/>
              </a:rPr>
              <a:t>Cat Boost</a:t>
            </a:r>
            <a:endParaRPr sz="2900">
              <a:solidFill>
                <a:srgbClr val="43434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1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(KNN)</a:t>
            </a:r>
            <a:endParaRPr/>
          </a:p>
        </p:txBody>
      </p:sp>
      <p:sp>
        <p:nvSpPr>
          <p:cNvPr id="133" name="Google Shape;133;p20"/>
          <p:cNvSpPr txBox="1"/>
          <p:nvPr>
            <p:ph idx="1" type="body"/>
          </p:nvPr>
        </p:nvSpPr>
        <p:spPr>
          <a:xfrm>
            <a:off x="4376100" y="1325125"/>
            <a:ext cx="4456200" cy="3738000"/>
          </a:xfrm>
          <a:prstGeom prst="rect">
            <a:avLst/>
          </a:prstGeom>
        </p:spPr>
        <p:txBody>
          <a:bodyPr anchorCtr="0" anchor="t" bIns="91425" lIns="91425" spcFirstLastPara="1" rIns="91425" wrap="square" tIns="91425">
            <a:normAutofit/>
          </a:bodyPr>
          <a:lstStyle/>
          <a:p>
            <a:pPr indent="-355600" lvl="0" marL="457200" marR="0" rtl="0" algn="l">
              <a:lnSpc>
                <a:spcPct val="115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After SMOTE</a:t>
            </a:r>
            <a:endParaRPr sz="2000">
              <a:solidFill>
                <a:srgbClr val="434343"/>
              </a:solidFill>
              <a:latin typeface="Calibri"/>
              <a:ea typeface="Calibri"/>
              <a:cs typeface="Calibri"/>
              <a:sym typeface="Calibri"/>
            </a:endParaRPr>
          </a:p>
          <a:p>
            <a:pPr indent="-355600" lvl="0" marL="457200" marR="0" rtl="0" algn="l">
              <a:lnSpc>
                <a:spcPct val="115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k = 3</a:t>
            </a:r>
            <a:endParaRPr sz="2000">
              <a:solidFill>
                <a:srgbClr val="434343"/>
              </a:solidFill>
              <a:latin typeface="Calibri"/>
              <a:ea typeface="Calibri"/>
              <a:cs typeface="Calibri"/>
              <a:sym typeface="Calibri"/>
            </a:endParaRPr>
          </a:p>
          <a:p>
            <a:pPr indent="-355600" lvl="0" marL="457200" marR="0" rtl="0" algn="l">
              <a:lnSpc>
                <a:spcPct val="115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Accuracy = 91.63%</a:t>
            </a:r>
            <a:endParaRPr sz="2000">
              <a:solidFill>
                <a:srgbClr val="434343"/>
              </a:solidFill>
              <a:latin typeface="Calibri"/>
              <a:ea typeface="Calibri"/>
              <a:cs typeface="Calibri"/>
              <a:sym typeface="Calibri"/>
            </a:endParaRPr>
          </a:p>
          <a:p>
            <a:pPr indent="-355600" lvl="0" marL="457200" marR="0" rtl="0" algn="l">
              <a:lnSpc>
                <a:spcPct val="115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No hyperparameter tuning</a:t>
            </a:r>
            <a:endParaRPr sz="2000">
              <a:solidFill>
                <a:srgbClr val="434343"/>
              </a:solidFill>
              <a:latin typeface="Calibri"/>
              <a:ea typeface="Calibri"/>
              <a:cs typeface="Calibri"/>
              <a:sym typeface="Calibri"/>
            </a:endParaRPr>
          </a:p>
          <a:p>
            <a:pPr indent="-355600" lvl="0" marL="457200" marR="0" rtl="0" algn="l">
              <a:lnSpc>
                <a:spcPct val="115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Curse of dimensionality</a:t>
            </a:r>
            <a:endParaRPr sz="2000">
              <a:solidFill>
                <a:srgbClr val="434343"/>
              </a:solidFill>
              <a:latin typeface="Calibri"/>
              <a:ea typeface="Calibri"/>
              <a:cs typeface="Calibri"/>
              <a:sym typeface="Calibri"/>
            </a:endParaRPr>
          </a:p>
        </p:txBody>
      </p:sp>
      <p:pic>
        <p:nvPicPr>
          <p:cNvPr id="134" name="Google Shape;134;p20"/>
          <p:cNvPicPr preferRelativeResize="0"/>
          <p:nvPr/>
        </p:nvPicPr>
        <p:blipFill>
          <a:blip r:embed="rId3">
            <a:alphaModFix/>
          </a:blip>
          <a:stretch>
            <a:fillRect/>
          </a:stretch>
        </p:blipFill>
        <p:spPr>
          <a:xfrm>
            <a:off x="0" y="1049775"/>
            <a:ext cx="3581851" cy="313607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(Random Forest)</a:t>
            </a:r>
            <a:endParaRPr/>
          </a:p>
        </p:txBody>
      </p:sp>
      <p:sp>
        <p:nvSpPr>
          <p:cNvPr id="140" name="Google Shape;140;p21"/>
          <p:cNvSpPr txBox="1"/>
          <p:nvPr>
            <p:ph idx="1" type="body"/>
          </p:nvPr>
        </p:nvSpPr>
        <p:spPr>
          <a:xfrm>
            <a:off x="93575" y="1053300"/>
            <a:ext cx="8727900" cy="370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300"/>
              <a:t>       </a:t>
            </a:r>
            <a:endParaRPr b="1" sz="2100"/>
          </a:p>
        </p:txBody>
      </p:sp>
      <p:pic>
        <p:nvPicPr>
          <p:cNvPr id="141" name="Google Shape;141;p21"/>
          <p:cNvPicPr preferRelativeResize="0"/>
          <p:nvPr/>
        </p:nvPicPr>
        <p:blipFill>
          <a:blip r:embed="rId3">
            <a:alphaModFix/>
          </a:blip>
          <a:stretch>
            <a:fillRect/>
          </a:stretch>
        </p:blipFill>
        <p:spPr>
          <a:xfrm>
            <a:off x="0" y="1104823"/>
            <a:ext cx="3615075" cy="3165175"/>
          </a:xfrm>
          <a:prstGeom prst="rect">
            <a:avLst/>
          </a:prstGeom>
          <a:noFill/>
          <a:ln>
            <a:noFill/>
          </a:ln>
          <a:effectLst>
            <a:outerShdw blurRad="57150" rotWithShape="0" algn="bl" dir="5400000" dist="19050">
              <a:srgbClr val="000000">
                <a:alpha val="30000"/>
              </a:srgbClr>
            </a:outerShdw>
          </a:effectLst>
        </p:spPr>
      </p:pic>
      <p:pic>
        <p:nvPicPr>
          <p:cNvPr id="142" name="Google Shape;142;p21"/>
          <p:cNvPicPr preferRelativeResize="0"/>
          <p:nvPr/>
        </p:nvPicPr>
        <p:blipFill>
          <a:blip r:embed="rId4">
            <a:alphaModFix/>
          </a:blip>
          <a:stretch>
            <a:fillRect/>
          </a:stretch>
        </p:blipFill>
        <p:spPr>
          <a:xfrm>
            <a:off x="3682575" y="1053300"/>
            <a:ext cx="5461427" cy="2872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