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87" r:id="rId2"/>
  </p:sldMasterIdLst>
  <p:notesMasterIdLst>
    <p:notesMasterId r:id="rId39"/>
  </p:notesMasterIdLst>
  <p:sldIdLst>
    <p:sldId id="257" r:id="rId3"/>
    <p:sldId id="1029" r:id="rId4"/>
    <p:sldId id="1065" r:id="rId5"/>
    <p:sldId id="293" r:id="rId6"/>
    <p:sldId id="904" r:id="rId7"/>
    <p:sldId id="259" r:id="rId8"/>
    <p:sldId id="911" r:id="rId9"/>
    <p:sldId id="263" r:id="rId10"/>
    <p:sldId id="261" r:id="rId11"/>
    <p:sldId id="264" r:id="rId12"/>
    <p:sldId id="266" r:id="rId13"/>
    <p:sldId id="262" r:id="rId14"/>
    <p:sldId id="287" r:id="rId15"/>
    <p:sldId id="907" r:id="rId16"/>
    <p:sldId id="295" r:id="rId17"/>
    <p:sldId id="298" r:id="rId18"/>
    <p:sldId id="296" r:id="rId19"/>
    <p:sldId id="905" r:id="rId20"/>
    <p:sldId id="906" r:id="rId21"/>
    <p:sldId id="288" r:id="rId22"/>
    <p:sldId id="289" r:id="rId23"/>
    <p:sldId id="290" r:id="rId24"/>
    <p:sldId id="279" r:id="rId25"/>
    <p:sldId id="909" r:id="rId26"/>
    <p:sldId id="910" r:id="rId27"/>
    <p:sldId id="274" r:id="rId28"/>
    <p:sldId id="276" r:id="rId29"/>
    <p:sldId id="1067" r:id="rId30"/>
    <p:sldId id="291" r:id="rId31"/>
    <p:sldId id="277" r:id="rId32"/>
    <p:sldId id="280" r:id="rId33"/>
    <p:sldId id="299" r:id="rId34"/>
    <p:sldId id="908" r:id="rId35"/>
    <p:sldId id="281" r:id="rId36"/>
    <p:sldId id="305" r:id="rId37"/>
    <p:sldId id="106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6"/>
    <p:restoredTop sz="90249"/>
  </p:normalViewPr>
  <p:slideViewPr>
    <p:cSldViewPr snapToGrid="0" snapToObjects="1">
      <p:cViewPr varScale="1">
        <p:scale>
          <a:sx n="108" d="100"/>
          <a:sy n="108" d="100"/>
        </p:scale>
        <p:origin x="576" y="200"/>
      </p:cViewPr>
      <p:guideLst>
        <p:guide orient="horz" pos="1296"/>
        <p:guide pos="5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9DD2F-4494-EF41-8E54-50714A33E96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F709B-E2BC-554E-821F-EBCE896FD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2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dirty="0"/>
          </a:p>
        </p:txBody>
      </p:sp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59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Would this piece of information be generally useful to know “X” amount of time after it has been collected?</a:t>
            </a:r>
          </a:p>
          <a:p>
            <a:endParaRPr lang="en-US" baseline="0" dirty="0"/>
          </a:p>
          <a:p>
            <a:r>
              <a:rPr lang="en-US" baseline="0" dirty="0"/>
              <a:t>1. after this is all done, walk along the timescales and pick a few to read out: ask the group to talk about their answers to these two questions</a:t>
            </a:r>
          </a:p>
          <a:p>
            <a:r>
              <a:rPr lang="en-US" baseline="0" dirty="0"/>
              <a:t>2. Ask for reflections and trends</a:t>
            </a:r>
          </a:p>
        </p:txBody>
      </p:sp>
    </p:spTree>
    <p:extLst>
      <p:ext uri="{BB962C8B-B14F-4D97-AF65-F5344CB8AC3E}">
        <p14:creationId xmlns:p14="http://schemas.microsoft.com/office/powerpoint/2010/main" val="415367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9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Creating, and working with time lines (intersect, union)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kern="1200" dirty="0">
                <a:solidFill>
                  <a:schemeClr val="tx1"/>
                </a:solidFill>
              </a:rPr>
              <a:t>Working with the partial order among events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97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0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Is it worth your time?</a:t>
            </a:r>
          </a:p>
          <a:p>
            <a:r>
              <a:rPr lang="en-US" dirty="0"/>
              <a:t> Will it change the answer you get to your research question?</a:t>
            </a:r>
          </a:p>
          <a:p>
            <a:r>
              <a:rPr lang="en-US" dirty="0"/>
              <a:t> Are the assumptions of your fancy method really any more justifiable than those of a stupid method like LVCF?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08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Capturing time in your feature engineering (e.g. wound healing)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Relevance timescale of a feature (e.g. pneumonia)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4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recent/prior</a:t>
            </a:r>
            <a:r>
              <a:rPr lang="en-US" baseline="0" dirty="0"/>
              <a:t> binning makes sense clinically- helps distinguish b/t current, past, and chronic problems.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Visit counts can be a surrogate for socioeconomic indicators, especially in the presence of other features indicating disease severity (e.g. healthy person with a lot of visits…)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Idea: intersect a comorbidity index with visit counts to get a nice hand-crafted “feature” representing socioeconomic status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Date is a good thing to have so we can guard from non-stationarity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F6E68-156B-F04A-A2B8-C72D60925E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7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85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74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Spectrum: </a:t>
            </a:r>
            <a:r>
              <a:rPr lang="en-US" baseline="0" dirty="0">
                <a:sym typeface="Wingdings"/>
              </a:rPr>
              <a:t>-----------&gt; for each of these</a:t>
            </a: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153671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9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a comparator</a:t>
            </a:r>
            <a:r>
              <a:rPr lang="en-US" baseline="0" dirty="0"/>
              <a:t> sometimes changes the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138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What if all of the patients who had no outcome recorded were those who weren’t exposed?</a:t>
            </a:r>
          </a:p>
          <a:p>
            <a:r>
              <a:rPr lang="en-US" baseline="0" dirty="0"/>
              <a:t>e.g. censoring is correlated with the exposure!</a:t>
            </a:r>
          </a:p>
          <a:p>
            <a:endParaRPr lang="en-US" baseline="0" dirty="0"/>
          </a:p>
          <a:p>
            <a:r>
              <a:rPr lang="en-US" baseline="0" dirty="0"/>
              <a:t>you introduce a selection bias</a:t>
            </a:r>
          </a:p>
        </p:txBody>
      </p:sp>
    </p:spTree>
    <p:extLst>
      <p:ext uri="{BB962C8B-B14F-4D97-AF65-F5344CB8AC3E}">
        <p14:creationId xmlns:p14="http://schemas.microsoft.com/office/powerpoint/2010/main" val="557068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</a:t>
            </a:r>
            <a:r>
              <a:rPr lang="en-US" baseline="0" dirty="0"/>
              <a:t> would get the outcome eventually: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it’s death, we all die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If it’s something else, we would get it if we hadn’t died of something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0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“outcome” column indicates if the time-to-event is a time-to-outcome</a:t>
            </a:r>
            <a:r>
              <a:rPr lang="en-US" baseline="0" dirty="0"/>
              <a:t> or if it’s a time-to-censoring.</a:t>
            </a:r>
          </a:p>
          <a:p>
            <a:r>
              <a:rPr lang="en-US" baseline="0" dirty="0"/>
              <a:t>Subtle change in the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78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Call for justifications</a:t>
            </a:r>
          </a:p>
          <a:p>
            <a:endParaRPr lang="en-US" baseline="0" dirty="0"/>
          </a:p>
          <a:p>
            <a:r>
              <a:rPr lang="en-US" baseline="0" dirty="0"/>
              <a:t>What does a “misclassification bias” look like for time-to-event?</a:t>
            </a:r>
          </a:p>
          <a:p>
            <a:endParaRPr lang="en-US" baseline="0" dirty="0"/>
          </a:p>
          <a:p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47879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change in coding practice: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2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13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6538" indent="-2286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Data and questions span many timescales, with irregular time intervals</a:t>
            </a:r>
          </a:p>
          <a:p>
            <a:pPr marL="236538" indent="-2286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working with timelines, ordering of events is crucial.</a:t>
            </a:r>
          </a:p>
          <a:p>
            <a:pPr marL="236538" indent="-2286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We can use time explicitly (time-series, time-to-outcome) or implicitly (binning)</a:t>
            </a:r>
          </a:p>
          <a:p>
            <a:pPr marL="236538" indent="-2286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Timing of exposures and outcomes is crucial. Spend effort getting index time right.</a:t>
            </a:r>
          </a:p>
          <a:p>
            <a:pPr marL="236538" indent="-2286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Clinical processes are often nonstationary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How do you turn messy data into a dataset to analyze?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What is the impact of these methods on the answers we get to our clinical questions?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529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0992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2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948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F709B-E2BC-554E-821F-EBCE896FD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3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Blood oxygen level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Heartrate (Beats per minute)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Peripheral Artery disease: Ankle Brachial index, Claudication distance, medications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PCR result for viral load detection for SARS-COV-2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Imaging (x-ray, MRI, </a:t>
            </a:r>
            <a:r>
              <a:rPr lang="en-US" dirty="0" err="1"/>
              <a:t>etc</a:t>
            </a:r>
            <a:r>
              <a:rPr lang="en-US" dirty="0"/>
              <a:t>). E.g. Mammogram results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Heart disease: code, angiogram, EKG result, LDL Cholesterol, genetic test for familial hypercholesterolemia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Date of bone marrow transplant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Hypertension: diagnosis, blood pressure, the medication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Kidney function: Creatinine, urine albumin, GFR, ICD codes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Blood Type</a:t>
            </a:r>
          </a:p>
          <a:p>
            <a:pPr lvl="0">
              <a:spcBef>
                <a:spcPts val="0"/>
              </a:spcBef>
              <a:buNone/>
            </a:pPr>
            <a:r>
              <a:rPr lang="en-US" dirty="0"/>
              <a:t>DOB and DOD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43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2898775"/>
            <a:ext cx="64007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 descr="C:\Users\nigam\Downloads\som_logo_dk2400.jpg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4337" y="4887685"/>
            <a:ext cx="6422570" cy="1284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812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690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1" y="593367"/>
            <a:ext cx="85205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11701" y="1536633"/>
            <a:ext cx="85205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1"/>
            <a:ext cx="5486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056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62B1-8529-354E-8A15-2B99F1A7CA07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FC63A-D3E3-1F45-AEE5-D06B9B9C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51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143000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2898775"/>
            <a:ext cx="6400799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 descr="C:\Users\nigam\Downloads\som_logo_dk2400.jpg"/>
          <p:cNvPicPr preferRelativeResize="0"/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4337" y="4887685"/>
            <a:ext cx="6422570" cy="1284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0089" y="2362200"/>
            <a:ext cx="7772400" cy="13620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37449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26936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81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0089" y="2362200"/>
            <a:ext cx="7772400" cy="13620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374491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54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9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6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33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165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>
              <a:solidFill>
                <a:srgbClr val="000000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solidFill>
                <a:srgbClr val="000000"/>
              </a:solidFill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4877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>
              <a:solidFill>
                <a:srgbClr val="000000"/>
              </a:solidFill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endParaRPr kern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96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ctrTitle"/>
          </p:nvPr>
        </p:nvSpPr>
        <p:spPr>
          <a:xfrm>
            <a:off x="394855" y="1524000"/>
            <a:ext cx="8354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BIOMEDIN 215 </a:t>
            </a:r>
            <a:br>
              <a:rPr lang="en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/>
              <a:t>Data Science in Medicine</a:t>
            </a:r>
            <a:endParaRPr lang="en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>
            <a:spLocks noGrp="1"/>
          </p:cNvSpPr>
          <p:nvPr>
            <p:ph type="subTitle" idx="1"/>
          </p:nvPr>
        </p:nvSpPr>
        <p:spPr>
          <a:xfrm>
            <a:off x="1371600" y="3505189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Nigam Shah, MBBS, PhD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nigam@stanford.edu</a:t>
            </a:r>
          </a:p>
        </p:txBody>
      </p:sp>
    </p:spTree>
    <p:extLst>
      <p:ext uri="{BB962C8B-B14F-4D97-AF65-F5344CB8AC3E}">
        <p14:creationId xmlns:p14="http://schemas.microsoft.com/office/powerpoint/2010/main" val="8437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Timescales in Research Questions</a:t>
            </a:r>
          </a:p>
        </p:txBody>
      </p:sp>
      <p:sp>
        <p:nvSpPr>
          <p:cNvPr id="78" name="Shape 78"/>
          <p:cNvSpPr/>
          <p:nvPr/>
        </p:nvSpPr>
        <p:spPr>
          <a:xfrm rot="18006165">
            <a:off x="6364189" y="2973556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exposure to asbestos cause mesothelioma?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 rot="17792696">
            <a:off x="4540127" y="2885302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will progress from CKD stage 4 to stage 5?</a:t>
            </a:r>
          </a:p>
        </p:txBody>
      </p:sp>
      <p:sp>
        <p:nvSpPr>
          <p:cNvPr id="80" name="Shape 80"/>
          <p:cNvSpPr/>
          <p:nvPr/>
        </p:nvSpPr>
        <p:spPr>
          <a:xfrm rot="17863574">
            <a:off x="1933494" y="3032953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beds should we have in the ICU at any given time?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 rot="17651944">
            <a:off x="35921" y="2978658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is going to get sepsis?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06484" y="5511800"/>
            <a:ext cx="8249920" cy="50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10862" y="5499854"/>
            <a:ext cx="110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decades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8365" y="5552440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seconds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47477" y="5552440"/>
            <a:ext cx="81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4448" y="5554226"/>
            <a:ext cx="72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days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968" y="5554226"/>
            <a:ext cx="7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3924" y="6077188"/>
            <a:ext cx="158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timescale</a:t>
            </a:r>
          </a:p>
        </p:txBody>
      </p:sp>
    </p:spTree>
    <p:extLst>
      <p:ext uri="{BB962C8B-B14F-4D97-AF65-F5344CB8AC3E}">
        <p14:creationId xmlns:p14="http://schemas.microsoft.com/office/powerpoint/2010/main" val="400354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Breakout: Timescales in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1384851"/>
            <a:ext cx="4114800" cy="4817165"/>
          </a:xfrm>
        </p:spPr>
        <p:txBody>
          <a:bodyPr anchor="ctr"/>
          <a:lstStyle/>
          <a:p>
            <a:pPr marL="11112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1. </a:t>
            </a:r>
            <a:r>
              <a:rPr lang="en-US" sz="2800" b="1" dirty="0">
                <a:solidFill>
                  <a:schemeClr val="bg1"/>
                </a:solidFill>
              </a:rPr>
              <a:t>Where</a:t>
            </a:r>
            <a:r>
              <a:rPr lang="en-US" sz="2800" dirty="0">
                <a:solidFill>
                  <a:schemeClr val="bg1"/>
                </a:solidFill>
              </a:rPr>
              <a:t> would data about that item most likely be found in an EHR: e.g. lab result, vitals, diagnosis codes, procedure codes, etc. and write it on the post it note</a:t>
            </a:r>
          </a:p>
          <a:p>
            <a:pPr marL="11112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2. </a:t>
            </a:r>
            <a:r>
              <a:rPr lang="en-US" sz="2800" b="1" dirty="0">
                <a:solidFill>
                  <a:schemeClr val="bg1"/>
                </a:solidFill>
              </a:rPr>
              <a:t>How long </a:t>
            </a:r>
            <a:r>
              <a:rPr lang="en-US" sz="2800" dirty="0">
                <a:solidFill>
                  <a:schemeClr val="bg1"/>
                </a:solidFill>
              </a:rPr>
              <a:t>after collecting that data would it still be generally informative?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928A460-1DF3-6B5F-64F2-B10F77903DE4}"/>
              </a:ext>
            </a:extLst>
          </p:cNvPr>
          <p:cNvSpPr txBox="1">
            <a:spLocks/>
          </p:cNvSpPr>
          <p:nvPr/>
        </p:nvSpPr>
        <p:spPr>
          <a:xfrm>
            <a:off x="457200" y="1384852"/>
            <a:ext cx="4114800" cy="47385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1. Blood oxygen level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2. Heartrate (Beats per minute)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3. Peripheral Artery disease: Ankle Brachial index, Claudication distance, medications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4. PCR result for viral load detection for SARS-COV-2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5. Imaging (x-ray, MRI, </a:t>
            </a:r>
            <a:r>
              <a:rPr lang="en-US" sz="1400" kern="0" dirty="0" err="1">
                <a:solidFill>
                  <a:schemeClr val="bg1"/>
                </a:solidFill>
              </a:rPr>
              <a:t>etc</a:t>
            </a:r>
            <a:r>
              <a:rPr lang="en-US" sz="1400" kern="0" dirty="0">
                <a:solidFill>
                  <a:schemeClr val="bg1"/>
                </a:solidFill>
              </a:rPr>
              <a:t>). E.g. Mammogram results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6. Heart disease: code, angiogram, EKG result, LDL, genetic test for familial hypercholesterolemia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7. Date of bone marrow transplant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8. Hypertension: diagnosis, blood pressure, the medication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9. Kidney function: Creatinine, urine albumin, GFR, ICD codes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10. Blood Type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11. Date of Birth and Date of Death</a:t>
            </a:r>
          </a:p>
          <a:p>
            <a:pPr marL="11112" indent="0" defTabSz="914400">
              <a:buFont typeface="Arial"/>
              <a:buNone/>
            </a:pPr>
            <a:r>
              <a:rPr lang="en-US" sz="1400" kern="0" dirty="0">
                <a:solidFill>
                  <a:schemeClr val="bg1"/>
                </a:solidFill>
              </a:rPr>
              <a:t>12. Ethnicity</a:t>
            </a:r>
          </a:p>
        </p:txBody>
      </p:sp>
    </p:spTree>
    <p:extLst>
      <p:ext uri="{BB962C8B-B14F-4D97-AF65-F5344CB8AC3E}">
        <p14:creationId xmlns:p14="http://schemas.microsoft.com/office/powerpoint/2010/main" val="267241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 timescale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44788"/>
          </a:xfrm>
        </p:spPr>
        <p:txBody>
          <a:bodyPr/>
          <a:lstStyle/>
          <a:p>
            <a:pPr marL="717550" indent="-514350">
              <a:buFont typeface="+mj-lt"/>
              <a:buAutoNum type="arabicPeriod"/>
            </a:pPr>
            <a:r>
              <a:rPr lang="en-US" dirty="0"/>
              <a:t>Different kinds of data are relevant for different timescales.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The relevant timescales are often dictated by the kind of measurement (e.g. lab test vs. diagnosis), and type of disease (acute vs. chronic disease)</a:t>
            </a:r>
          </a:p>
          <a:p>
            <a:pPr marL="717550" indent="-514350">
              <a:buFont typeface="+mj-lt"/>
              <a:buAutoNum type="arabicPeriod"/>
            </a:pPr>
            <a:r>
              <a:rPr lang="en-US" dirty="0"/>
              <a:t>The relevant timescales depend on the question that you want to answer.</a:t>
            </a:r>
          </a:p>
        </p:txBody>
      </p:sp>
    </p:spTree>
    <p:extLst>
      <p:ext uri="{BB962C8B-B14F-4D97-AF65-F5344CB8AC3E}">
        <p14:creationId xmlns:p14="http://schemas.microsoft.com/office/powerpoint/2010/main" val="41631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68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Most analyses require numerical data in a “data frame”</a:t>
            </a:r>
          </a:p>
        </p:txBody>
      </p:sp>
      <p:graphicFrame>
        <p:nvGraphicFramePr>
          <p:cNvPr id="104" name="Shape 104"/>
          <p:cNvGraphicFramePr/>
          <p:nvPr>
            <p:extLst>
              <p:ext uri="{D42A27DB-BD31-4B8C-83A1-F6EECF244321}">
                <p14:modId xmlns:p14="http://schemas.microsoft.com/office/powerpoint/2010/main" val="374871878"/>
              </p:ext>
            </p:extLst>
          </p:nvPr>
        </p:nvGraphicFramePr>
        <p:xfrm>
          <a:off x="1479118" y="2509155"/>
          <a:ext cx="2845950" cy="30405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3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6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 b="1"/>
                        <a:t>ID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b="1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/>
                        <a:t>1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/>
                        <a:t>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/>
                        <a:t>3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800"/>
                        <a:t>4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/>
                        <a:t>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800"/>
                        <a:t>...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800" dirty="0"/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 rot="-5400000">
            <a:off x="153530" y="3605785"/>
            <a:ext cx="2155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Patients→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2089504" y="5549655"/>
            <a:ext cx="1847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Features 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3899" y="3467269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/>
              <a:t>Time?</a:t>
            </a:r>
          </a:p>
        </p:txBody>
      </p:sp>
    </p:spTree>
    <p:extLst>
      <p:ext uri="{BB962C8B-B14F-4D97-AF65-F5344CB8AC3E}">
        <p14:creationId xmlns:p14="http://schemas.microsoft.com/office/powerpoint/2010/main" val="103803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D4C-F2BE-6B4E-93A9-68ACFF58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2. Working with timelines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2D07-1F0F-A94C-90B3-54E7B4D8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0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Forcing clinical data into a time-series</a:t>
            </a:r>
          </a:p>
        </p:txBody>
      </p:sp>
      <p:graphicFrame>
        <p:nvGraphicFramePr>
          <p:cNvPr id="4" name="Shape 115"/>
          <p:cNvGraphicFramePr/>
          <p:nvPr>
            <p:extLst>
              <p:ext uri="{D42A27DB-BD31-4B8C-83A1-F6EECF244321}">
                <p14:modId xmlns:p14="http://schemas.microsoft.com/office/powerpoint/2010/main" val="939347360"/>
              </p:ext>
            </p:extLst>
          </p:nvPr>
        </p:nvGraphicFramePr>
        <p:xfrm>
          <a:off x="838193" y="2030333"/>
          <a:ext cx="4724414" cy="30355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</a:t>
                      </a:r>
                      <a:r>
                        <a:rPr lang="en-US" b="1" i="1" baseline="0" dirty="0"/>
                        <a:t> 1</a:t>
                      </a:r>
                      <a:endParaRPr lang="en-US" b="1" i="1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 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time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92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4.5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409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What is the proper sample interval?</a:t>
            </a:r>
          </a:p>
        </p:txBody>
      </p:sp>
      <p:graphicFrame>
        <p:nvGraphicFramePr>
          <p:cNvPr id="4" name="Shape 115"/>
          <p:cNvGraphicFramePr/>
          <p:nvPr>
            <p:extLst>
              <p:ext uri="{D42A27DB-BD31-4B8C-83A1-F6EECF244321}">
                <p14:modId xmlns:p14="http://schemas.microsoft.com/office/powerpoint/2010/main" val="2466276753"/>
              </p:ext>
            </p:extLst>
          </p:nvPr>
        </p:nvGraphicFramePr>
        <p:xfrm>
          <a:off x="834958" y="2021296"/>
          <a:ext cx="4724414" cy="30355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</a:t>
                      </a:r>
                      <a:r>
                        <a:rPr lang="en-US" b="1" i="1" baseline="0" dirty="0"/>
                        <a:t> 1</a:t>
                      </a:r>
                      <a:endParaRPr lang="en-US" b="1" i="1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 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time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92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4.5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673869" y="4213224"/>
            <a:ext cx="0" cy="3456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673869" y="3189896"/>
            <a:ext cx="0" cy="3456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07237" y="2469865"/>
            <a:ext cx="2720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Depends on the timescale for your question and data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Sequence time vs. clock time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511" y="5989390"/>
            <a:ext cx="745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Hripcsak</a:t>
            </a:r>
            <a:r>
              <a:rPr lang="en-US" sz="1400" i="1" dirty="0"/>
              <a:t>, G., Albers, D. J., &amp; </a:t>
            </a:r>
            <a:r>
              <a:rPr lang="en-US" sz="1400" i="1" dirty="0" err="1"/>
              <a:t>Perotte</a:t>
            </a:r>
            <a:r>
              <a:rPr lang="en-US" sz="1400" i="1" dirty="0"/>
              <a:t>, A. (2015). Parameterizing time in electronic health record studies. Journal of the American Medical Informatics Association, 22(4), 794–804. http://</a:t>
            </a:r>
            <a:r>
              <a:rPr lang="en-US" sz="1400" i="1" dirty="0" err="1"/>
              <a:t>doi.org</a:t>
            </a:r>
            <a:r>
              <a:rPr lang="en-US" sz="1400" i="1" dirty="0"/>
              <a:t>/10.1093/</a:t>
            </a:r>
            <a:r>
              <a:rPr lang="en-US" sz="1400" i="1" dirty="0" err="1"/>
              <a:t>jamia</a:t>
            </a:r>
            <a:r>
              <a:rPr lang="en-US" sz="1400" i="1" dirty="0"/>
              <a:t>/ocu051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711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Is it an imputation problem?</a:t>
            </a:r>
          </a:p>
        </p:txBody>
      </p:sp>
      <p:graphicFrame>
        <p:nvGraphicFramePr>
          <p:cNvPr id="4" name="Shape 115"/>
          <p:cNvGraphicFramePr/>
          <p:nvPr>
            <p:extLst>
              <p:ext uri="{D42A27DB-BD31-4B8C-83A1-F6EECF244321}">
                <p14:modId xmlns:p14="http://schemas.microsoft.com/office/powerpoint/2010/main" val="1358952095"/>
              </p:ext>
            </p:extLst>
          </p:nvPr>
        </p:nvGraphicFramePr>
        <p:xfrm>
          <a:off x="850792" y="2019183"/>
          <a:ext cx="4724414" cy="30355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</a:t>
                      </a:r>
                      <a:r>
                        <a:rPr lang="en-US" b="1" i="1" baseline="0" dirty="0"/>
                        <a:t> 1</a:t>
                      </a:r>
                      <a:endParaRPr lang="en-US" b="1" i="1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 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time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92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4.5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987291" y="2563928"/>
            <a:ext cx="2720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Last-Value-Carry-Forward (LVCF)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21985" y="2611428"/>
            <a:ext cx="11151" cy="925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98595" y="3154120"/>
            <a:ext cx="1" cy="382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21985" y="3833101"/>
            <a:ext cx="1" cy="418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93020" y="3833101"/>
            <a:ext cx="0" cy="4184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Shape 115"/>
          <p:cNvGraphicFramePr/>
          <p:nvPr>
            <p:extLst>
              <p:ext uri="{D42A27DB-BD31-4B8C-83A1-F6EECF244321}">
                <p14:modId xmlns:p14="http://schemas.microsoft.com/office/powerpoint/2010/main" val="2169132774"/>
              </p:ext>
            </p:extLst>
          </p:nvPr>
        </p:nvGraphicFramePr>
        <p:xfrm>
          <a:off x="850792" y="2019183"/>
          <a:ext cx="4724414" cy="30355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</a:t>
                      </a:r>
                      <a:r>
                        <a:rPr lang="en-US" b="1" i="1" baseline="0" dirty="0"/>
                        <a:t> 1</a:t>
                      </a:r>
                      <a:endParaRPr lang="en-US" b="1" i="1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 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time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92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4.5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Shape 115"/>
          <p:cNvGraphicFramePr/>
          <p:nvPr>
            <p:extLst>
              <p:ext uri="{D42A27DB-BD31-4B8C-83A1-F6EECF244321}">
                <p14:modId xmlns:p14="http://schemas.microsoft.com/office/powerpoint/2010/main" val="2512729369"/>
              </p:ext>
            </p:extLst>
          </p:nvPr>
        </p:nvGraphicFramePr>
        <p:xfrm>
          <a:off x="850792" y="2019183"/>
          <a:ext cx="4724414" cy="4047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</a:t>
                      </a:r>
                      <a:r>
                        <a:rPr lang="en-US" b="1" i="1" baseline="0" dirty="0"/>
                        <a:t> 1</a:t>
                      </a:r>
                      <a:endParaRPr lang="en-US" b="1" i="1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 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time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92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4.5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37110" y="3693793"/>
            <a:ext cx="277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can you find out, e.g. </a:t>
            </a:r>
            <a:r>
              <a:rPr lang="en-US" i="1" dirty="0"/>
              <a:t>at what time did this patient first have F1 &gt;56 AND F2&lt; 5.4</a:t>
            </a:r>
          </a:p>
        </p:txBody>
      </p:sp>
    </p:spTree>
    <p:extLst>
      <p:ext uri="{BB962C8B-B14F-4D97-AF65-F5344CB8AC3E}">
        <p14:creationId xmlns:p14="http://schemas.microsoft.com/office/powerpoint/2010/main" val="10581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BF81-CB63-5A45-B41D-D13C5950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with timelines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9860D-06DC-1648-8308-E87215FA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61662"/>
            <a:ext cx="4114800" cy="4525963"/>
          </a:xfrm>
        </p:spPr>
        <p:txBody>
          <a:bodyPr/>
          <a:lstStyle/>
          <a:p>
            <a:pPr indent="-334963"/>
            <a:endParaRPr lang="en-US" kern="1200" dirty="0">
              <a:solidFill>
                <a:schemeClr val="tx1"/>
              </a:solidFill>
            </a:endParaRPr>
          </a:p>
          <a:p>
            <a:pPr indent="-334963"/>
            <a:r>
              <a:rPr lang="en-US" kern="1200" dirty="0">
                <a:solidFill>
                  <a:schemeClr val="tx1"/>
                </a:solidFill>
              </a:rPr>
              <a:t>Querying timelines</a:t>
            </a:r>
          </a:p>
          <a:p>
            <a:pPr indent="-334963"/>
            <a:endParaRPr lang="en-US" kern="1200" dirty="0">
              <a:solidFill>
                <a:schemeClr val="tx1"/>
              </a:solidFill>
            </a:endParaRPr>
          </a:p>
          <a:p>
            <a:pPr marL="7937" indent="0">
              <a:buNone/>
            </a:pPr>
            <a:endParaRPr lang="en-US" kern="1200" dirty="0">
              <a:solidFill>
                <a:schemeClr val="tx1"/>
              </a:solidFill>
            </a:endParaRPr>
          </a:p>
          <a:p>
            <a:pPr indent="-334963"/>
            <a:endParaRPr lang="en-US" kern="1200" dirty="0">
              <a:solidFill>
                <a:schemeClr val="tx1"/>
              </a:solidFill>
            </a:endParaRPr>
          </a:p>
          <a:p>
            <a:pPr indent="-334963"/>
            <a:endParaRPr lang="en-US" kern="1200" dirty="0">
              <a:solidFill>
                <a:schemeClr val="tx1"/>
              </a:solidFill>
            </a:endParaRPr>
          </a:p>
          <a:p>
            <a:pPr indent="-334963"/>
            <a:r>
              <a:rPr lang="en-US" kern="1200" dirty="0">
                <a:solidFill>
                  <a:schemeClr val="tx1"/>
                </a:solidFill>
              </a:rPr>
              <a:t>Manipulating sequences of events that have a start and end.</a:t>
            </a:r>
          </a:p>
        </p:txBody>
      </p:sp>
      <p:pic>
        <p:nvPicPr>
          <p:cNvPr id="1026" name="Picture 2" descr="https://lh4.googleusercontent.com/tT2gcUJipOjGXJEP-On_M23ZWdje_Smlf-O5uKwld9gxvRqYH7VQl-OhDXXwV_0EesKRXKnAuDFIoj4umfMvvKvy2JD5RvshkqOzSjP9iJb7gELZ42sIOjDuvYq6j5qAosX3mz_6">
            <a:extLst>
              <a:ext uri="{FF2B5EF4-FFF2-40B4-BE49-F238E27FC236}">
                <a16:creationId xmlns:a16="http://schemas.microsoft.com/office/drawing/2014/main" id="{F91ACFD4-9B76-9E4F-8685-311E2A72A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3" b="45642"/>
          <a:stretch/>
        </p:blipFill>
        <p:spPr bwMode="auto">
          <a:xfrm>
            <a:off x="4572000" y="4059052"/>
            <a:ext cx="4164105" cy="1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93D0AE-DF56-EF4A-A690-FD229FCD65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47" t="13766" r="7654" b="11792"/>
          <a:stretch/>
        </p:blipFill>
        <p:spPr>
          <a:xfrm>
            <a:off x="5327921" y="1361662"/>
            <a:ext cx="2949807" cy="196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4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D4C-F2BE-6B4E-93A9-68ACFF58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3. Representing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2D07-1F0F-A94C-90B3-54E7B4D8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53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BC00EBB-8670-E641-8CC6-810D353E50ED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246941500"/>
              </p:ext>
            </p:extLst>
          </p:nvPr>
        </p:nvGraphicFramePr>
        <p:xfrm>
          <a:off x="6907088" y="1576889"/>
          <a:ext cx="1697352" cy="16459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756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0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-1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8FE9E15-393E-CF48-AC96-A32C460FCB3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08027371"/>
              </p:ext>
            </p:extLst>
          </p:nvPr>
        </p:nvGraphicFramePr>
        <p:xfrm>
          <a:off x="6769589" y="1694321"/>
          <a:ext cx="1697352" cy="16459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756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0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-1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5DF5224-94D9-394F-AD1A-6D6CD16F16A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72874932"/>
              </p:ext>
            </p:extLst>
          </p:nvPr>
        </p:nvGraphicFramePr>
        <p:xfrm>
          <a:off x="6632091" y="1811753"/>
          <a:ext cx="1697352" cy="16459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756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0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-1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CFA1D1AE-14B1-2C44-8EAA-B239E312F25A}"/>
              </a:ext>
            </a:extLst>
          </p:cNvPr>
          <p:cNvSpPr>
            <a:spLocks noChangeAspect="1"/>
          </p:cNvSpPr>
          <p:nvPr/>
        </p:nvSpPr>
        <p:spPr>
          <a:xfrm>
            <a:off x="5580891" y="2608438"/>
            <a:ext cx="500743" cy="430660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25EE72-5897-F545-9FC3-9772A5A9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Signposting: Timelines to datasets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5B510C-BA5F-BB4F-8BC5-1E3EA00DCB3E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5872059" y="2568516"/>
            <a:ext cx="104396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Persons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F29B17-5EBD-FF40-BB75-909507A691CC}"/>
              </a:ext>
            </a:extLst>
          </p:cNvPr>
          <p:cNvSpPr txBox="1">
            <a:spLocks noChangeAspect="1"/>
          </p:cNvSpPr>
          <p:nvPr/>
        </p:nvSpPr>
        <p:spPr>
          <a:xfrm>
            <a:off x="6779532" y="3613077"/>
            <a:ext cx="103916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Features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D6248EC-F815-984D-8238-ABF0AADECBDA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562090"/>
              </p:ext>
            </p:extLst>
          </p:nvPr>
        </p:nvGraphicFramePr>
        <p:xfrm>
          <a:off x="6494593" y="1929186"/>
          <a:ext cx="1697352" cy="16459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1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14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1756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0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-1</a:t>
                      </a:r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7566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96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D92C9BC5-65FC-9048-AF2D-113DED8DA2CB}"/>
              </a:ext>
            </a:extLst>
          </p:cNvPr>
          <p:cNvSpPr txBox="1">
            <a:spLocks noChangeAspect="1"/>
          </p:cNvSpPr>
          <p:nvPr/>
        </p:nvSpPr>
        <p:spPr>
          <a:xfrm>
            <a:off x="7778413" y="3453195"/>
            <a:ext cx="431465" cy="97015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square" lIns="0" tIns="5144" rIns="0" bIns="5144" rtlCol="0">
            <a:spAutoFit/>
          </a:bodyPr>
          <a:lstStyle/>
          <a:p>
            <a:pPr algn="ctr"/>
            <a:r>
              <a:rPr lang="en-US" sz="563" b="1" dirty="0"/>
              <a:t>Procedures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BFA48B-A739-FF40-9299-2C38B4E78DA6}"/>
              </a:ext>
            </a:extLst>
          </p:cNvPr>
          <p:cNvSpPr txBox="1">
            <a:spLocks noChangeAspect="1"/>
          </p:cNvSpPr>
          <p:nvPr/>
        </p:nvSpPr>
        <p:spPr>
          <a:xfrm>
            <a:off x="7352170" y="3452150"/>
            <a:ext cx="432054" cy="97015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square" lIns="0" tIns="5144" rIns="0" bIns="5144" rtlCol="0">
            <a:spAutoFit/>
          </a:bodyPr>
          <a:lstStyle/>
          <a:p>
            <a:pPr algn="ctr"/>
            <a:r>
              <a:rPr lang="en-US" sz="563" b="1" dirty="0"/>
              <a:t>Devices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CAC789-B78B-CA4B-8CC4-4409ACEAEAC1}"/>
              </a:ext>
            </a:extLst>
          </p:cNvPr>
          <p:cNvSpPr txBox="1">
            <a:spLocks noChangeAspect="1"/>
          </p:cNvSpPr>
          <p:nvPr/>
        </p:nvSpPr>
        <p:spPr>
          <a:xfrm>
            <a:off x="6925556" y="3453106"/>
            <a:ext cx="432054" cy="97015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square" lIns="0" tIns="5144" rIns="0" bIns="5144" rtlCol="0">
            <a:spAutoFit/>
          </a:bodyPr>
          <a:lstStyle/>
          <a:p>
            <a:pPr algn="ctr"/>
            <a:r>
              <a:rPr lang="en-US" sz="563" b="1" dirty="0"/>
              <a:t>Diseases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EC1A2C-DA1D-7C4B-B2CB-C13932EE25B5}"/>
              </a:ext>
            </a:extLst>
          </p:cNvPr>
          <p:cNvSpPr txBox="1">
            <a:spLocks noChangeAspect="1"/>
          </p:cNvSpPr>
          <p:nvPr/>
        </p:nvSpPr>
        <p:spPr>
          <a:xfrm>
            <a:off x="6513149" y="3452600"/>
            <a:ext cx="432054" cy="97015"/>
          </a:xfrm>
          <a:prstGeom prst="rect">
            <a:avLst/>
          </a:prstGeom>
          <a:solidFill>
            <a:schemeClr val="bg1">
              <a:alpha val="50196"/>
            </a:schemeClr>
          </a:solidFill>
        </p:spPr>
        <p:txBody>
          <a:bodyPr wrap="square" lIns="0" tIns="5144" rIns="0" bIns="5144" rtlCol="0">
            <a:spAutoFit/>
          </a:bodyPr>
          <a:lstStyle/>
          <a:p>
            <a:pPr algn="ctr"/>
            <a:r>
              <a:rPr lang="en-US" sz="563" b="1" dirty="0"/>
              <a:t>Drugs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CC5D14-3F43-EB43-A95D-B7723225D598}"/>
              </a:ext>
            </a:extLst>
          </p:cNvPr>
          <p:cNvSpPr txBox="1">
            <a:spLocks noChangeAspect="1"/>
          </p:cNvSpPr>
          <p:nvPr/>
        </p:nvSpPr>
        <p:spPr>
          <a:xfrm rot="19237497">
            <a:off x="8000611" y="3343106"/>
            <a:ext cx="1039168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sz="1013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101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7EA66C0-8082-6A49-BF11-07B630CCC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95" y="1750718"/>
            <a:ext cx="4279392" cy="18977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84293E-57A3-DB4F-8869-6CBB60747E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17953"/>
          <a:stretch/>
        </p:blipFill>
        <p:spPr>
          <a:xfrm>
            <a:off x="1029518" y="1880754"/>
            <a:ext cx="4276308" cy="18987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0355A01-94C4-1D42-B803-29F7985FE4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474" y="2027542"/>
            <a:ext cx="5212080" cy="1898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F144F-8D1C-30E3-EC3F-885CA0B90C5D}"/>
              </a:ext>
            </a:extLst>
          </p:cNvPr>
          <p:cNvSpPr txBox="1"/>
          <p:nvPr/>
        </p:nvSpPr>
        <p:spPr>
          <a:xfrm>
            <a:off x="5131151" y="4721761"/>
            <a:ext cx="319829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choices: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source and choice of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features</a:t>
            </a:r>
            <a:endParaRPr lang="en-US" sz="1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How much to agonize over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textual data</a:t>
            </a:r>
            <a:endParaRPr lang="en-US" sz="1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the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handling of time</a:t>
            </a:r>
            <a:endParaRPr lang="en-US" sz="1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In defining an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electronic phenotype</a:t>
            </a:r>
            <a:endParaRPr lang="en-US" sz="1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235C0-2410-E906-3648-B218A787F65D}"/>
              </a:ext>
            </a:extLst>
          </p:cNvPr>
          <p:cNvSpPr txBox="1"/>
          <p:nvPr/>
        </p:nvSpPr>
        <p:spPr>
          <a:xfrm>
            <a:off x="1153223" y="4726117"/>
            <a:ext cx="3977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basics: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anatomy of the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healthcare system</a:t>
            </a:r>
            <a:endParaRPr lang="en-US" sz="1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research questions </a:t>
            </a: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and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study designs</a:t>
            </a: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sources of, and errors in, the data </a:t>
            </a:r>
            <a:r>
              <a:rPr lang="en-US" sz="1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used</a:t>
            </a:r>
            <a:endParaRPr lang="en-US" sz="12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Using </a:t>
            </a:r>
            <a:r>
              <a:rPr lang="en-US" sz="12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knowledge graph/s</a:t>
            </a:r>
            <a:r>
              <a:rPr lang="en-US" sz="12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of things,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7901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/>
      <p:bldP spid="49" grpId="0"/>
      <p:bldP spid="52" grpId="0" animBg="1"/>
      <p:bldP spid="53" grpId="0" animBg="1"/>
      <p:bldP spid="54" grpId="0" animBg="1"/>
      <p:bldP spid="55" grpId="0" animBg="1"/>
      <p:bldP spid="56" grpId="0"/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5742" y="4939"/>
            <a:ext cx="8534400" cy="758952"/>
          </a:xfrm>
        </p:spPr>
        <p:txBody>
          <a:bodyPr>
            <a:noAutofit/>
          </a:bodyPr>
          <a:lstStyle/>
          <a:p>
            <a:r>
              <a:rPr lang="en-US" sz="4000" dirty="0"/>
              <a:t>Representing time by binning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0548" y="3921506"/>
            <a:ext cx="874172" cy="170911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211591" y="3921974"/>
            <a:ext cx="849856" cy="170911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6406" y="3922135"/>
            <a:ext cx="929215" cy="1709111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Counts in bin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628733" y="3921974"/>
            <a:ext cx="833163" cy="170911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715429" y="4543752"/>
            <a:ext cx="208078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Patients→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6900" y="5630310"/>
            <a:ext cx="119061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diagnoses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70187" y="5630471"/>
            <a:ext cx="76186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drugs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75942" y="5630310"/>
            <a:ext cx="132316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procedures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5928" y="5630310"/>
            <a:ext cx="5960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labs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28576" y="3921813"/>
            <a:ext cx="783014" cy="1709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059778" y="3921813"/>
            <a:ext cx="685906" cy="17091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675621" y="3921974"/>
            <a:ext cx="953111" cy="17091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Counts in bin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61896" y="3922281"/>
            <a:ext cx="656892" cy="170911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82407" y="1888191"/>
            <a:ext cx="7980845" cy="29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7815277" y="1735043"/>
            <a:ext cx="2" cy="36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666735" y="1705161"/>
            <a:ext cx="2" cy="36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80924" y="14464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50766" y="144648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2925" y="1672006"/>
            <a:ext cx="26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3" name="Oval 32"/>
          <p:cNvSpPr/>
          <p:nvPr/>
        </p:nvSpPr>
        <p:spPr>
          <a:xfrm>
            <a:off x="7341260" y="1794807"/>
            <a:ext cx="190133" cy="1830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83400" y="1829487"/>
            <a:ext cx="190133" cy="1830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5211014" y="1785310"/>
            <a:ext cx="250486" cy="19252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4838511" y="1792997"/>
            <a:ext cx="250486" cy="19252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21523" y="1815813"/>
            <a:ext cx="190133" cy="1830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6380924" y="1785310"/>
            <a:ext cx="214157" cy="201061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37118" y="1824611"/>
            <a:ext cx="190133" cy="1830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715836" y="2997741"/>
            <a:ext cx="950900" cy="3730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666737" y="2997580"/>
            <a:ext cx="931424" cy="3730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32552" y="3004285"/>
            <a:ext cx="918303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0   2   2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50855" y="2998413"/>
            <a:ext cx="944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1    2   0 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4780296" y="2780298"/>
            <a:ext cx="214157" cy="201061"/>
          </a:xfrm>
          <a:prstGeom prst="parallelogram">
            <a:avLst/>
          </a:prstGeom>
          <a:noFill/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074749" y="2806016"/>
            <a:ext cx="190133" cy="18303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5344883" y="2780298"/>
            <a:ext cx="250486" cy="192527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arallelogram 43"/>
          <p:cNvSpPr/>
          <p:nvPr/>
        </p:nvSpPr>
        <p:spPr>
          <a:xfrm>
            <a:off x="5756026" y="2788832"/>
            <a:ext cx="214157" cy="201061"/>
          </a:xfrm>
          <a:prstGeom prst="parallelogram">
            <a:avLst/>
          </a:prstGeom>
          <a:noFill/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050479" y="2814550"/>
            <a:ext cx="190133" cy="18303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6320613" y="2788832"/>
            <a:ext cx="250486" cy="192527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/>
          <p:nvPr/>
        </p:nvCxnSpPr>
        <p:spPr>
          <a:xfrm>
            <a:off x="5666737" y="2007641"/>
            <a:ext cx="0" cy="13659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571100" y="2071220"/>
            <a:ext cx="1244179" cy="9330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01752" y="2223620"/>
            <a:ext cx="4414084" cy="7778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118789" y="3922135"/>
            <a:ext cx="176087" cy="170911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299992" y="3922135"/>
            <a:ext cx="176087" cy="17091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031456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311213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98318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278075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772796">
            <a:off x="7757478" y="5740672"/>
            <a:ext cx="71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7407" y="3921199"/>
            <a:ext cx="993141" cy="1709111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95034" y="5631392"/>
            <a:ext cx="162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57" name="Shape 106"/>
          <p:cNvSpPr txBox="1"/>
          <p:nvPr/>
        </p:nvSpPr>
        <p:spPr>
          <a:xfrm>
            <a:off x="3474537" y="6084794"/>
            <a:ext cx="2482597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Features →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7301" y="1284119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Index 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10613" y="1361195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diagnoses</a:t>
            </a:r>
          </a:p>
        </p:txBody>
      </p:sp>
    </p:spTree>
    <p:extLst>
      <p:ext uri="{BB962C8B-B14F-4D97-AF65-F5344CB8AC3E}">
        <p14:creationId xmlns:p14="http://schemas.microsoft.com/office/powerpoint/2010/main" val="112134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/>
      <p:bldP spid="14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30" grpId="0"/>
      <p:bldP spid="31" grpId="0"/>
      <p:bldP spid="47" grpId="0" animBg="1"/>
      <p:bldP spid="48" grpId="0" animBg="1"/>
      <p:bldP spid="49" grpId="0" animBg="1"/>
      <p:bldP spid="50" grpId="0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65" grpId="0" animBg="1"/>
      <p:bldP spid="67" grpId="0" animBg="1"/>
      <p:bldP spid="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in time-binning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86023" y="4294938"/>
            <a:ext cx="8259626" cy="222794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defTabSz="914400">
              <a:buFontTx/>
              <a:buChar char="-"/>
            </a:pPr>
            <a:r>
              <a:rPr lang="en-US" sz="2000" kern="0" dirty="0"/>
              <a:t>How many bins?</a:t>
            </a:r>
          </a:p>
          <a:p>
            <a:pPr marL="285750" indent="-285750" defTabSz="914400">
              <a:buFontTx/>
              <a:buChar char="-"/>
            </a:pPr>
            <a:r>
              <a:rPr lang="en-US" sz="2000" kern="0" dirty="0"/>
              <a:t>What granularities of time? </a:t>
            </a:r>
          </a:p>
          <a:p>
            <a:pPr marL="742950" lvl="1" indent="-285750" defTabSz="914400">
              <a:buFontTx/>
              <a:buChar char="-"/>
            </a:pPr>
            <a:r>
              <a:rPr lang="en-US" sz="2000" kern="0" dirty="0"/>
              <a:t>How does this relate to the timescales at play in your research question?</a:t>
            </a:r>
          </a:p>
          <a:p>
            <a:pPr marL="285750" indent="-285750" defTabSz="914400">
              <a:buFontTx/>
              <a:buChar char="-"/>
            </a:pPr>
            <a:r>
              <a:rPr lang="en-US" sz="2000" kern="0" dirty="0"/>
              <a:t>How do you aggregate the data within each bin?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82407" y="1888191"/>
            <a:ext cx="7980845" cy="298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815277" y="1735043"/>
            <a:ext cx="2" cy="36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66735" y="1705161"/>
            <a:ext cx="2" cy="36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312925" y="1672006"/>
            <a:ext cx="264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" name="Oval 15"/>
          <p:cNvSpPr/>
          <p:nvPr/>
        </p:nvSpPr>
        <p:spPr>
          <a:xfrm>
            <a:off x="7341260" y="1794807"/>
            <a:ext cx="190133" cy="1830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83400" y="1829487"/>
            <a:ext cx="190133" cy="1830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34"/>
          <p:cNvSpPr/>
          <p:nvPr/>
        </p:nvSpPr>
        <p:spPr>
          <a:xfrm>
            <a:off x="5211014" y="1785310"/>
            <a:ext cx="250486" cy="19252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35"/>
          <p:cNvSpPr/>
          <p:nvPr/>
        </p:nvSpPr>
        <p:spPr>
          <a:xfrm>
            <a:off x="4838511" y="1792997"/>
            <a:ext cx="250486" cy="192527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821523" y="1815813"/>
            <a:ext cx="190133" cy="1830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arallelogram 20"/>
          <p:cNvSpPr/>
          <p:nvPr/>
        </p:nvSpPr>
        <p:spPr>
          <a:xfrm>
            <a:off x="6380924" y="1785310"/>
            <a:ext cx="214157" cy="201061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337118" y="1824611"/>
            <a:ext cx="190133" cy="18303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715836" y="2997741"/>
            <a:ext cx="950900" cy="373093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666737" y="2997580"/>
            <a:ext cx="931424" cy="37309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732552" y="3004285"/>
            <a:ext cx="954107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           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0855" y="29984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</a:t>
            </a:r>
          </a:p>
        </p:txBody>
      </p:sp>
      <p:sp>
        <p:nvSpPr>
          <p:cNvPr id="27" name="Parallelogram 26"/>
          <p:cNvSpPr/>
          <p:nvPr/>
        </p:nvSpPr>
        <p:spPr>
          <a:xfrm>
            <a:off x="4780296" y="2780298"/>
            <a:ext cx="214157" cy="201061"/>
          </a:xfrm>
          <a:prstGeom prst="parallelogram">
            <a:avLst/>
          </a:prstGeom>
          <a:noFill/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74749" y="2806016"/>
            <a:ext cx="190133" cy="18303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41"/>
          <p:cNvSpPr/>
          <p:nvPr/>
        </p:nvSpPr>
        <p:spPr>
          <a:xfrm>
            <a:off x="5344883" y="2780298"/>
            <a:ext cx="250486" cy="192527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/>
          <p:cNvSpPr/>
          <p:nvPr/>
        </p:nvSpPr>
        <p:spPr>
          <a:xfrm>
            <a:off x="5756026" y="2788832"/>
            <a:ext cx="214157" cy="201061"/>
          </a:xfrm>
          <a:prstGeom prst="parallelogram">
            <a:avLst/>
          </a:prstGeom>
          <a:noFill/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50479" y="2814550"/>
            <a:ext cx="190133" cy="18303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45"/>
          <p:cNvSpPr/>
          <p:nvPr/>
        </p:nvSpPr>
        <p:spPr>
          <a:xfrm>
            <a:off x="6320613" y="2788832"/>
            <a:ext cx="250486" cy="192527"/>
          </a:xfrm>
          <a:prstGeom prst="triangle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5666737" y="2007641"/>
            <a:ext cx="0" cy="136597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571100" y="2071220"/>
            <a:ext cx="1244179" cy="9330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1752" y="2223620"/>
            <a:ext cx="4414084" cy="77788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31456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311213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98318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78075" y="2669605"/>
            <a:ext cx="0" cy="70401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474524" y="1706262"/>
            <a:ext cx="2" cy="366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ABEC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ABEC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ABEC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ABEC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ABEC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ABEC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0.15209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46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1859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209 0.00417 L -0.00069 0.00232 " pathEditMode="relative" ptsTypes="AA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3CDDD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3CDDD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3CDDD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3CDDD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quantity to use in a time bin?</a:t>
            </a:r>
          </a:p>
        </p:txBody>
      </p:sp>
      <p:graphicFrame>
        <p:nvGraphicFramePr>
          <p:cNvPr id="3" name="Shape 115"/>
          <p:cNvGraphicFramePr/>
          <p:nvPr>
            <p:extLst>
              <p:ext uri="{D42A27DB-BD31-4B8C-83A1-F6EECF244321}">
                <p14:modId xmlns:p14="http://schemas.microsoft.com/office/powerpoint/2010/main" val="773848022"/>
              </p:ext>
            </p:extLst>
          </p:nvPr>
        </p:nvGraphicFramePr>
        <p:xfrm>
          <a:off x="159819" y="972704"/>
          <a:ext cx="4795591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drug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date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metformin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1/5/2005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metformin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5/9/2005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sulfonylurea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7/2/2005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 err="1"/>
                        <a:t>lisinopril</a:t>
                      </a:r>
                      <a:endParaRPr lang="en-US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4/29/1999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 err="1"/>
                        <a:t>lisinopril</a:t>
                      </a:r>
                      <a:endParaRPr lang="en-US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4/1/2001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metformin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4/1/2001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 err="1"/>
                        <a:t>lisinopril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5/2/2001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Shape 115"/>
          <p:cNvGraphicFramePr/>
          <p:nvPr>
            <p:extLst>
              <p:ext uri="{D42A27DB-BD31-4B8C-83A1-F6EECF244321}">
                <p14:modId xmlns:p14="http://schemas.microsoft.com/office/powerpoint/2010/main" val="902739522"/>
              </p:ext>
            </p:extLst>
          </p:nvPr>
        </p:nvGraphicFramePr>
        <p:xfrm>
          <a:off x="159819" y="3945069"/>
          <a:ext cx="4795590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4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85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Lab</a:t>
                      </a:r>
                      <a:r>
                        <a:rPr lang="en-US" b="1" i="1" baseline="0" dirty="0"/>
                        <a:t> Test</a:t>
                      </a:r>
                      <a:endParaRPr lang="en-US" b="1" i="1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Value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date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HbA1c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1/5/2005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HbA1c</a:t>
                      </a:r>
                      <a:endParaRPr lang="en-US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5/9/2005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HbA1c</a:t>
                      </a:r>
                      <a:endParaRPr lang="en-US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7/2/2005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HbA1c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9/10/2005 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HbA1c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4/29/1999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HbA1c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6.8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4/1/2001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HbA1c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5/2/2001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63375" y="1343705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value (indicators):</a:t>
            </a:r>
          </a:p>
          <a:p>
            <a:r>
              <a:rPr lang="en-US" dirty="0"/>
              <a:t>+ Counts</a:t>
            </a:r>
          </a:p>
          <a:p>
            <a:r>
              <a:rPr lang="en-US" dirty="0"/>
              <a:t>+ Presence/absence</a:t>
            </a:r>
          </a:p>
          <a:p>
            <a:r>
              <a:rPr lang="en-US" dirty="0"/>
              <a:t>+ Etc.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63375" y="4166839"/>
            <a:ext cx="33415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value:</a:t>
            </a:r>
          </a:p>
          <a:p>
            <a:r>
              <a:rPr lang="en-US" dirty="0"/>
              <a:t>+ Average value in window</a:t>
            </a:r>
          </a:p>
          <a:p>
            <a:r>
              <a:rPr lang="en-US" dirty="0"/>
              <a:t>+ Most recent value in window</a:t>
            </a:r>
          </a:p>
          <a:p>
            <a:r>
              <a:rPr lang="en-US" dirty="0"/>
              <a:t>+ Variance of values in window</a:t>
            </a:r>
          </a:p>
          <a:p>
            <a:r>
              <a:rPr lang="en-US" dirty="0"/>
              <a:t>+ Etc.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Tradeoffs in Time-Binning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4399"/>
            <a:ext cx="8229600" cy="4994177"/>
          </a:xfrm>
        </p:spPr>
        <p:txBody>
          <a:bodyPr anchor="ctr"/>
          <a:lstStyle/>
          <a:p>
            <a:pPr marL="11112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What tradeoffs are being made when:</a:t>
            </a:r>
          </a:p>
          <a:p>
            <a:pPr marL="11112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112" indent="0">
              <a:buNone/>
            </a:pPr>
            <a:r>
              <a:rPr lang="en-US" dirty="0">
                <a:solidFill>
                  <a:schemeClr val="bg1"/>
                </a:solidFill>
              </a:rPr>
              <a:t>- Including more vs. fewer bins?</a:t>
            </a:r>
          </a:p>
          <a:p>
            <a:pPr marL="11112" indent="0">
              <a:buNone/>
            </a:pPr>
            <a:r>
              <a:rPr lang="en-US" dirty="0">
                <a:solidFill>
                  <a:schemeClr val="bg1"/>
                </a:solidFill>
              </a:rPr>
              <a:t>- Making bins granular vs. coarser?</a:t>
            </a:r>
          </a:p>
          <a:p>
            <a:pPr marL="11112" indent="0">
              <a:buNone/>
            </a:pPr>
            <a:r>
              <a:rPr lang="en-US" dirty="0">
                <a:solidFill>
                  <a:schemeClr val="bg1"/>
                </a:solidFill>
              </a:rPr>
              <a:t>- Having more vs. fewer ways to aggregate?</a:t>
            </a:r>
          </a:p>
        </p:txBody>
      </p:sp>
    </p:spTree>
    <p:extLst>
      <p:ext uri="{BB962C8B-B14F-4D97-AF65-F5344CB8AC3E}">
        <p14:creationId xmlns:p14="http://schemas.microsoft.com/office/powerpoint/2010/main" val="61854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86800" cy="1143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000" dirty="0"/>
              <a:t>Recall: Making Better Features</a:t>
            </a:r>
          </a:p>
        </p:txBody>
      </p:sp>
      <p:sp>
        <p:nvSpPr>
          <p:cNvPr id="578" name="Shape 578"/>
          <p:cNvSpPr/>
          <p:nvPr/>
        </p:nvSpPr>
        <p:spPr>
          <a:xfrm>
            <a:off x="89100" y="1246812"/>
            <a:ext cx="4064040" cy="1700027"/>
          </a:xfrm>
          <a:prstGeom prst="cloud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64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wound is at risk of not healing within 3 months?</a:t>
            </a:r>
          </a:p>
        </p:txBody>
      </p:sp>
      <p:graphicFrame>
        <p:nvGraphicFramePr>
          <p:cNvPr id="579" name="Shape 579"/>
          <p:cNvGraphicFramePr/>
          <p:nvPr/>
        </p:nvGraphicFramePr>
        <p:xfrm>
          <a:off x="4343400" y="1118039"/>
          <a:ext cx="4686300" cy="1828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807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size t1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</a:rPr>
                        <a:t>size t2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t1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t2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healed?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....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07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07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89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07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07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16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079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56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0" name="Shape 580"/>
          <p:cNvSpPr txBox="1"/>
          <p:nvPr/>
        </p:nvSpPr>
        <p:spPr>
          <a:xfrm>
            <a:off x="458906" y="3226034"/>
            <a:ext cx="8570794" cy="6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diagnoses %&gt;% mutate(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growth_rate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(size_t2-size_t1)/(t2-t1))</a:t>
            </a:r>
          </a:p>
        </p:txBody>
      </p:sp>
      <p:graphicFrame>
        <p:nvGraphicFramePr>
          <p:cNvPr id="581" name="Shape 581"/>
          <p:cNvGraphicFramePr/>
          <p:nvPr>
            <p:extLst>
              <p:ext uri="{D42A27DB-BD31-4B8C-83A1-F6EECF244321}">
                <p14:modId xmlns:p14="http://schemas.microsoft.com/office/powerpoint/2010/main" val="2067025781"/>
              </p:ext>
            </p:extLst>
          </p:nvPr>
        </p:nvGraphicFramePr>
        <p:xfrm>
          <a:off x="304800" y="4319438"/>
          <a:ext cx="5230000" cy="2042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2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3213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size t1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>
                          <a:solidFill>
                            <a:schemeClr val="dk1"/>
                          </a:solidFill>
                        </a:rPr>
                        <a:t>size t2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t1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t2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growth rate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healed?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....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0.5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F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-0.33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1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7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-1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2" name="Shape 582"/>
          <p:cNvSpPr txBox="1"/>
          <p:nvPr/>
        </p:nvSpPr>
        <p:spPr>
          <a:xfrm>
            <a:off x="3301465" y="3848134"/>
            <a:ext cx="5728235" cy="435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40"/>
              </a:spcBef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a wound that is healing will likely continue to do so</a:t>
            </a:r>
          </a:p>
        </p:txBody>
      </p:sp>
    </p:spTree>
    <p:extLst>
      <p:ext uri="{BB962C8B-B14F-4D97-AF65-F5344CB8AC3E}">
        <p14:creationId xmlns:p14="http://schemas.microsoft.com/office/powerpoint/2010/main" val="19166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" grpId="0" animBg="1"/>
      <p:bldP spid="5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D4C-F2BE-6B4E-93A9-68ACFF58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4. Timing of exposures, and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2D07-1F0F-A94C-90B3-54E7B4D8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56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2143954" y="1658170"/>
            <a:ext cx="6544074" cy="16045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142726" y="3262726"/>
            <a:ext cx="6544074" cy="16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Cohort Studies:  Index time of exposure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69071" y="3786540"/>
            <a:ext cx="7808057" cy="263999"/>
            <a:chOff x="223448" y="2737262"/>
            <a:chExt cx="7808057" cy="26399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23448" y="2868067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954714" y="2739651"/>
              <a:ext cx="239906" cy="26161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007829" y="2765226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10416" y="2737262"/>
              <a:ext cx="239906" cy="2616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95206" y="2004568"/>
            <a:ext cx="7808057" cy="276381"/>
            <a:chOff x="602349" y="1362595"/>
            <a:chExt cx="7808057" cy="27638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02349" y="1493400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995795" y="1388392"/>
              <a:ext cx="220715" cy="210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53492" y="1362595"/>
              <a:ext cx="239906" cy="26161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522913" y="1383392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09392" y="1362595"/>
              <a:ext cx="239906" cy="2616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60962" y="1388392"/>
              <a:ext cx="220715" cy="21001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347401" y="1383392"/>
              <a:ext cx="196536" cy="21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20350" y="1377366"/>
              <a:ext cx="233729" cy="26161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866576" y="2789329"/>
            <a:ext cx="7808057" cy="261610"/>
            <a:chOff x="444163" y="3664130"/>
            <a:chExt cx="7808057" cy="261610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444163" y="3805857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497761" y="3700849"/>
              <a:ext cx="220715" cy="210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495098" y="3695849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51085" y="3664130"/>
              <a:ext cx="239906" cy="2616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350991" y="3708220"/>
              <a:ext cx="196536" cy="21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355507" y="2396656"/>
            <a:ext cx="7808057" cy="270017"/>
            <a:chOff x="602349" y="3179238"/>
            <a:chExt cx="7808057" cy="270017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02349" y="3320488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174458" y="3179238"/>
              <a:ext cx="239906" cy="26161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7479720" y="3224814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795403" y="3187645"/>
              <a:ext cx="239906" cy="26161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2281677" y="3212071"/>
              <a:ext cx="220715" cy="2100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810790" y="3213220"/>
              <a:ext cx="220715" cy="21001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996466" y="3205132"/>
              <a:ext cx="196536" cy="21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2149" y="4143712"/>
            <a:ext cx="7808057" cy="272407"/>
            <a:chOff x="1096147" y="1846612"/>
            <a:chExt cx="7808057" cy="272407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1096147" y="1985825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039388" y="1846612"/>
              <a:ext cx="5568315" cy="272407"/>
              <a:chOff x="3039388" y="1846612"/>
              <a:chExt cx="5568315" cy="27240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7765548" y="1857409"/>
                <a:ext cx="239906" cy="26161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039388" y="1898207"/>
                <a:ext cx="220715" cy="210015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8367797" y="1857409"/>
                <a:ext cx="239906" cy="26161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386488" y="1880817"/>
                <a:ext cx="220715" cy="210015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533682" y="1846612"/>
                <a:ext cx="233729" cy="26161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Straight Connector 39"/>
          <p:cNvCxnSpPr/>
          <p:nvPr/>
        </p:nvCxnSpPr>
        <p:spPr>
          <a:xfrm>
            <a:off x="2143954" y="1698749"/>
            <a:ext cx="0" cy="31502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87358" y="5130436"/>
            <a:ext cx="22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When</a:t>
            </a:r>
            <a:r>
              <a:rPr lang="en-US" b="1" dirty="0"/>
              <a:t> did patients “not have” the exposure?</a:t>
            </a:r>
          </a:p>
        </p:txBody>
      </p:sp>
      <p:sp>
        <p:nvSpPr>
          <p:cNvPr id="56" name="Oval 55"/>
          <p:cNvSpPr/>
          <p:nvPr/>
        </p:nvSpPr>
        <p:spPr>
          <a:xfrm>
            <a:off x="2027722" y="3807128"/>
            <a:ext cx="230007" cy="210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017347" y="4195307"/>
            <a:ext cx="230007" cy="2100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56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Explicitly capturing </a:t>
            </a:r>
            <a:r>
              <a:rPr lang="en-US" sz="4000" i="1" dirty="0"/>
              <a:t>time-to-Event</a:t>
            </a:r>
          </a:p>
        </p:txBody>
      </p:sp>
      <p:sp>
        <p:nvSpPr>
          <p:cNvPr id="5" name="Shape 105"/>
          <p:cNvSpPr txBox="1"/>
          <p:nvPr/>
        </p:nvSpPr>
        <p:spPr>
          <a:xfrm rot="16200000">
            <a:off x="-803209" y="4170698"/>
            <a:ext cx="2155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Patients→</a:t>
            </a:r>
          </a:p>
        </p:txBody>
      </p:sp>
      <p:sp>
        <p:nvSpPr>
          <p:cNvPr id="6" name="Shape 106"/>
          <p:cNvSpPr txBox="1"/>
          <p:nvPr/>
        </p:nvSpPr>
        <p:spPr>
          <a:xfrm>
            <a:off x="1065857" y="5849968"/>
            <a:ext cx="1847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Features →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512"/>
              </p:ext>
            </p:extLst>
          </p:nvPr>
        </p:nvGraphicFramePr>
        <p:xfrm>
          <a:off x="5680386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1/5/2005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1/5/2005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5/9/2005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7/2/2005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9/10/2005 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4/29/1999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4/1/2001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5/2/2001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571260"/>
              </p:ext>
            </p:extLst>
          </p:nvPr>
        </p:nvGraphicFramePr>
        <p:xfrm>
          <a:off x="628007" y="2952546"/>
          <a:ext cx="2732312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12444" y="2487284"/>
            <a:ext cx="172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Exposure Time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975"/>
              </p:ext>
            </p:extLst>
          </p:nvPr>
        </p:nvGraphicFramePr>
        <p:xfrm>
          <a:off x="7688251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5/9/2005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9/10/2005 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4/29/2007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4/1/2001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20309" y="2487284"/>
            <a:ext cx="1685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 Time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5007" y="24872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8408" y="3875913"/>
            <a:ext cx="37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73740"/>
              </p:ext>
            </p:extLst>
          </p:nvPr>
        </p:nvGraphicFramePr>
        <p:xfrm>
          <a:off x="3676241" y="2952546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79230"/>
              </p:ext>
            </p:extLst>
          </p:nvPr>
        </p:nvGraphicFramePr>
        <p:xfrm>
          <a:off x="4360226" y="2952546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8077884">
            <a:off x="3437858" y="2267504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Exposure</a:t>
            </a:r>
          </a:p>
        </p:txBody>
      </p:sp>
      <p:sp>
        <p:nvSpPr>
          <p:cNvPr id="21" name="TextBox 20"/>
          <p:cNvSpPr txBox="1"/>
          <p:nvPr/>
        </p:nvSpPr>
        <p:spPr>
          <a:xfrm rot="18321507">
            <a:off x="4176354" y="2302617"/>
            <a:ext cx="11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8450" y="1474690"/>
            <a:ext cx="7808057" cy="227386"/>
            <a:chOff x="444163" y="3695849"/>
            <a:chExt cx="7808057" cy="227386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44163" y="3805857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495098" y="3695849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50991" y="3708220"/>
              <a:ext cx="196536" cy="21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1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123E-6 4.94325E-6 L -0.23411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5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4123E-6 -2.09173E-6 L -0.23411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5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0688E-6 3.44684E-6 L 0.21986 0.001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3" y="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2192E-6 -4.49386E-7 L 0.23428 -4.49386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2"/>
      <p:bldP spid="12" grpId="0"/>
      <p:bldP spid="12" grpId="2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2D513-3D43-CAAA-D8D0-1B1344210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B6FD-417C-B5E2-9561-8A3C3FE5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Explicitly capturing </a:t>
            </a:r>
            <a:r>
              <a:rPr lang="en-US" sz="4000" i="1" dirty="0"/>
              <a:t>time-to-Event</a:t>
            </a:r>
          </a:p>
        </p:txBody>
      </p:sp>
      <p:sp>
        <p:nvSpPr>
          <p:cNvPr id="5" name="Shape 105">
            <a:extLst>
              <a:ext uri="{FF2B5EF4-FFF2-40B4-BE49-F238E27FC236}">
                <a16:creationId xmlns:a16="http://schemas.microsoft.com/office/drawing/2014/main" id="{72515160-8007-7E1A-3D74-42F4FFE33AA5}"/>
              </a:ext>
            </a:extLst>
          </p:cNvPr>
          <p:cNvSpPr txBox="1"/>
          <p:nvPr/>
        </p:nvSpPr>
        <p:spPr>
          <a:xfrm rot="16200000">
            <a:off x="-803209" y="4170698"/>
            <a:ext cx="2155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Patients→</a:t>
            </a:r>
          </a:p>
        </p:txBody>
      </p:sp>
      <p:sp>
        <p:nvSpPr>
          <p:cNvPr id="6" name="Shape 106">
            <a:extLst>
              <a:ext uri="{FF2B5EF4-FFF2-40B4-BE49-F238E27FC236}">
                <a16:creationId xmlns:a16="http://schemas.microsoft.com/office/drawing/2014/main" id="{DF428D5F-4A8B-197F-160B-FC12B65765A1}"/>
              </a:ext>
            </a:extLst>
          </p:cNvPr>
          <p:cNvSpPr txBox="1"/>
          <p:nvPr/>
        </p:nvSpPr>
        <p:spPr>
          <a:xfrm>
            <a:off x="1065857" y="5849968"/>
            <a:ext cx="1847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Features →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CD0EBB-E50C-1318-2B26-ECB1742BCA25}"/>
              </a:ext>
            </a:extLst>
          </p:cNvPr>
          <p:cNvGraphicFramePr>
            <a:graphicFrameLocks noGrp="1"/>
          </p:cNvGraphicFramePr>
          <p:nvPr/>
        </p:nvGraphicFramePr>
        <p:xfrm>
          <a:off x="628007" y="2952546"/>
          <a:ext cx="2732312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0045D7-1643-4407-F7F4-9E79920BD3D4}"/>
              </a:ext>
            </a:extLst>
          </p:cNvPr>
          <p:cNvSpPr txBox="1"/>
          <p:nvPr/>
        </p:nvSpPr>
        <p:spPr>
          <a:xfrm>
            <a:off x="1485007" y="24872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CD43BBD-0671-A144-7444-CB95B1D329B3}"/>
              </a:ext>
            </a:extLst>
          </p:cNvPr>
          <p:cNvGraphicFramePr>
            <a:graphicFrameLocks noGrp="1"/>
          </p:cNvGraphicFramePr>
          <p:nvPr/>
        </p:nvGraphicFramePr>
        <p:xfrm>
          <a:off x="6678934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0EFED02-27AF-02C3-52AD-241B37F5F76E}"/>
              </a:ext>
            </a:extLst>
          </p:cNvPr>
          <p:cNvSpPr txBox="1"/>
          <p:nvPr/>
        </p:nvSpPr>
        <p:spPr>
          <a:xfrm>
            <a:off x="6422176" y="2487284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time-to-event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EF16F23-E0B6-178A-08C8-A231E3654947}"/>
              </a:ext>
            </a:extLst>
          </p:cNvPr>
          <p:cNvGraphicFramePr>
            <a:graphicFrameLocks noGrp="1"/>
          </p:cNvGraphicFramePr>
          <p:nvPr/>
        </p:nvGraphicFramePr>
        <p:xfrm>
          <a:off x="3676241" y="2952546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C80480-A66B-881D-5660-C7A1D38378F1}"/>
              </a:ext>
            </a:extLst>
          </p:cNvPr>
          <p:cNvGraphicFramePr>
            <a:graphicFrameLocks noGrp="1"/>
          </p:cNvGraphicFramePr>
          <p:nvPr/>
        </p:nvGraphicFramePr>
        <p:xfrm>
          <a:off x="4360226" y="2952546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502A7814-9BAD-9F57-6247-27E7E577A020}"/>
              </a:ext>
            </a:extLst>
          </p:cNvPr>
          <p:cNvSpPr txBox="1"/>
          <p:nvPr/>
        </p:nvSpPr>
        <p:spPr>
          <a:xfrm rot="18077884">
            <a:off x="3437858" y="2267504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D86B2-BCFF-5A5E-CAD3-09C960C01135}"/>
              </a:ext>
            </a:extLst>
          </p:cNvPr>
          <p:cNvSpPr txBox="1"/>
          <p:nvPr/>
        </p:nvSpPr>
        <p:spPr>
          <a:xfrm rot="18321507">
            <a:off x="4176354" y="2302617"/>
            <a:ext cx="11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EA3198-68B0-4118-8418-99F3D3989C0C}"/>
              </a:ext>
            </a:extLst>
          </p:cNvPr>
          <p:cNvGrpSpPr/>
          <p:nvPr/>
        </p:nvGrpSpPr>
        <p:grpSpPr>
          <a:xfrm>
            <a:off x="28450" y="1474690"/>
            <a:ext cx="7808057" cy="227386"/>
            <a:chOff x="444163" y="3695849"/>
            <a:chExt cx="7808057" cy="22738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9C7A9E-EB1E-CC0E-4FFF-C461D85BDDDB}"/>
                </a:ext>
              </a:extLst>
            </p:cNvPr>
            <p:cNvCxnSpPr/>
            <p:nvPr/>
          </p:nvCxnSpPr>
          <p:spPr>
            <a:xfrm>
              <a:off x="444163" y="3805857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5196DB-3C63-1F9E-62BB-6ED652785537}"/>
                </a:ext>
              </a:extLst>
            </p:cNvPr>
            <p:cNvSpPr/>
            <p:nvPr/>
          </p:nvSpPr>
          <p:spPr>
            <a:xfrm>
              <a:off x="7495098" y="3695849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D63722-46CD-F0C9-0C03-472697161861}"/>
                </a:ext>
              </a:extLst>
            </p:cNvPr>
            <p:cNvSpPr/>
            <p:nvPr/>
          </p:nvSpPr>
          <p:spPr>
            <a:xfrm>
              <a:off x="3350991" y="3708220"/>
              <a:ext cx="196536" cy="21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0529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Ignoring patients with no recorded outcome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14399"/>
            <a:ext cx="8229600" cy="4994177"/>
          </a:xfrm>
        </p:spPr>
        <p:txBody>
          <a:bodyPr anchor="ctr"/>
          <a:lstStyle/>
          <a:p>
            <a:pPr marL="11112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What if we just ignored the patients with no outcome date?</a:t>
            </a:r>
          </a:p>
          <a:p>
            <a:pPr marL="11112" indent="0" algn="ctr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11112" indent="0" algn="ctr">
              <a:buNone/>
            </a:pPr>
            <a:r>
              <a:rPr lang="en-US" sz="2800" i="1" dirty="0">
                <a:solidFill>
                  <a:schemeClr val="bg1"/>
                </a:solidFill>
              </a:rPr>
              <a:t>Think quietly for a minute.</a:t>
            </a:r>
          </a:p>
        </p:txBody>
      </p:sp>
    </p:spTree>
    <p:extLst>
      <p:ext uri="{BB962C8B-B14F-4D97-AF65-F5344CB8AC3E}">
        <p14:creationId xmlns:p14="http://schemas.microsoft.com/office/powerpoint/2010/main" val="109875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249E-A414-3E4D-9FF6-58A26733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recap: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0AA0F-3B28-5E45-BE88-FF4B908E43E3}"/>
              </a:ext>
            </a:extLst>
          </p:cNvPr>
          <p:cNvSpPr/>
          <p:nvPr/>
        </p:nvSpPr>
        <p:spPr>
          <a:xfrm>
            <a:off x="4764295" y="1120676"/>
            <a:ext cx="43797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Transforming data into analysis ready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Feature spaces can be reduced using knowledge-graphs or via data-driven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You can create new features from the raw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Missing data can be imputed with varying levels of sophistication (but be careful!).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Your effectiveness in doing these tasks will increase by knowing some biology and medicine.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61FD1A-D0D8-CD4E-B575-60341739E1C0}"/>
              </a:ext>
            </a:extLst>
          </p:cNvPr>
          <p:cNvSpPr/>
          <p:nvPr/>
        </p:nvSpPr>
        <p:spPr>
          <a:xfrm>
            <a:off x="5353678" y="4960003"/>
            <a:ext cx="26487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Text is one source to mine </a:t>
            </a:r>
          </a:p>
          <a:p>
            <a:r>
              <a:rPr lang="en-US" sz="160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[be careful how deep you go!]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26BDA9-EF21-3347-A17F-EDC4BFDD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66" y="1195066"/>
            <a:ext cx="3758147" cy="2641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756073-E6E6-954F-B3CB-8AFF9C5E4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51" y="4332369"/>
            <a:ext cx="3761562" cy="18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107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Right-Censored Data</a:t>
            </a:r>
            <a:endParaRPr lang="en-US" sz="4000" i="1" dirty="0"/>
          </a:p>
        </p:txBody>
      </p:sp>
      <p:sp>
        <p:nvSpPr>
          <p:cNvPr id="5" name="Shape 105"/>
          <p:cNvSpPr txBox="1"/>
          <p:nvPr/>
        </p:nvSpPr>
        <p:spPr>
          <a:xfrm rot="16200000">
            <a:off x="-803209" y="4170698"/>
            <a:ext cx="2155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Patients→</a:t>
            </a:r>
          </a:p>
        </p:txBody>
      </p:sp>
      <p:sp>
        <p:nvSpPr>
          <p:cNvPr id="6" name="Shape 106"/>
          <p:cNvSpPr txBox="1"/>
          <p:nvPr/>
        </p:nvSpPr>
        <p:spPr>
          <a:xfrm>
            <a:off x="1065857" y="5849968"/>
            <a:ext cx="1847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Features →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92939"/>
              </p:ext>
            </p:extLst>
          </p:nvPr>
        </p:nvGraphicFramePr>
        <p:xfrm>
          <a:off x="628007" y="2952546"/>
          <a:ext cx="2732312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85007" y="24872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8408" y="3875913"/>
            <a:ext cx="37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38790"/>
              </p:ext>
            </p:extLst>
          </p:nvPr>
        </p:nvGraphicFramePr>
        <p:xfrm>
          <a:off x="6678934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22176" y="2487284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time-to-event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842943"/>
              </p:ext>
            </p:extLst>
          </p:nvPr>
        </p:nvGraphicFramePr>
        <p:xfrm>
          <a:off x="3676241" y="2952546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44687"/>
              </p:ext>
            </p:extLst>
          </p:nvPr>
        </p:nvGraphicFramePr>
        <p:xfrm>
          <a:off x="4360226" y="2952546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8077884">
            <a:off x="3437858" y="2267504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Exposure</a:t>
            </a:r>
          </a:p>
        </p:txBody>
      </p:sp>
      <p:sp>
        <p:nvSpPr>
          <p:cNvPr id="21" name="TextBox 20"/>
          <p:cNvSpPr txBox="1"/>
          <p:nvPr/>
        </p:nvSpPr>
        <p:spPr>
          <a:xfrm rot="18321507">
            <a:off x="4176354" y="2302617"/>
            <a:ext cx="112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00513" y="5757603"/>
            <a:ext cx="288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with &gt;T where T is the last time we saw these patients in the data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99000"/>
              </p:ext>
            </p:extLst>
          </p:nvPr>
        </p:nvGraphicFramePr>
        <p:xfrm>
          <a:off x="6678934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7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8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-130575" y="1474690"/>
            <a:ext cx="7808057" cy="227386"/>
            <a:chOff x="444163" y="3695849"/>
            <a:chExt cx="7808057" cy="22738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44163" y="3805857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495098" y="3695849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50991" y="3708220"/>
              <a:ext cx="196536" cy="21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7677482" y="1592816"/>
            <a:ext cx="146651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438867" y="1453893"/>
            <a:ext cx="233729" cy="261610"/>
          </a:xfrm>
          <a:prstGeom prst="rect">
            <a:avLst/>
          </a:prstGeom>
          <a:pattFill prst="ltUpDiag">
            <a:fgClr>
              <a:schemeClr val="tx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8963" y="1231409"/>
            <a:ext cx="2175592" cy="693737"/>
          </a:xfrm>
          <a:prstGeom prst="rect">
            <a:avLst/>
          </a:prstGeom>
          <a:solidFill>
            <a:schemeClr val="tx1">
              <a:alpha val="3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18687" y="864529"/>
            <a:ext cx="123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3143" y="823337"/>
            <a:ext cx="6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 = </a:t>
            </a:r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3175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 animBg="1"/>
      <p:bldP spid="31" grpId="0" animBg="1"/>
      <p:bldP spid="32" grpId="0"/>
      <p:bldP spid="3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Right-Censored Data</a:t>
            </a:r>
            <a:endParaRPr lang="en-US" sz="4000" i="1" dirty="0"/>
          </a:p>
        </p:txBody>
      </p:sp>
      <p:sp>
        <p:nvSpPr>
          <p:cNvPr id="5" name="Shape 105"/>
          <p:cNvSpPr txBox="1"/>
          <p:nvPr/>
        </p:nvSpPr>
        <p:spPr>
          <a:xfrm rot="16200000">
            <a:off x="-803209" y="4170698"/>
            <a:ext cx="21558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Patients→</a:t>
            </a:r>
          </a:p>
        </p:txBody>
      </p:sp>
      <p:sp>
        <p:nvSpPr>
          <p:cNvPr id="6" name="Shape 106"/>
          <p:cNvSpPr txBox="1"/>
          <p:nvPr/>
        </p:nvSpPr>
        <p:spPr>
          <a:xfrm>
            <a:off x="1065857" y="5849968"/>
            <a:ext cx="1847400" cy="369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← Features →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8007" y="2952546"/>
          <a:ext cx="2732312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15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b="1" i="1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endParaRPr lang="en-US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85007" y="2487284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8408" y="3875913"/>
            <a:ext cx="372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-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678934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?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22176" y="2487284"/>
            <a:ext cx="153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time-to-event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676241" y="2952546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813656" y="2955435"/>
          <a:ext cx="341539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 rot="18077884">
            <a:off x="3437858" y="2267504"/>
            <a:ext cx="115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Exposure</a:t>
            </a:r>
          </a:p>
        </p:txBody>
      </p:sp>
      <p:sp>
        <p:nvSpPr>
          <p:cNvPr id="21" name="TextBox 20"/>
          <p:cNvSpPr txBox="1"/>
          <p:nvPr/>
        </p:nvSpPr>
        <p:spPr>
          <a:xfrm rot="18321507">
            <a:off x="5588763" y="195185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 or </a:t>
            </a:r>
          </a:p>
          <a:p>
            <a:r>
              <a:rPr lang="en-US" dirty="0"/>
              <a:t>Censored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678934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7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&gt; T</a:t>
                      </a:r>
                      <a:r>
                        <a:rPr lang="en-US" b="1" baseline="-25000" dirty="0"/>
                        <a:t>8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-130575" y="1474690"/>
            <a:ext cx="7808057" cy="227386"/>
            <a:chOff x="444163" y="3695849"/>
            <a:chExt cx="7808057" cy="22738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44163" y="3805857"/>
              <a:ext cx="780805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495098" y="3695849"/>
              <a:ext cx="220715" cy="21001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350991" y="3708220"/>
              <a:ext cx="196536" cy="2150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7677482" y="1592816"/>
            <a:ext cx="1466518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8438867" y="1453893"/>
            <a:ext cx="233729" cy="261610"/>
          </a:xfrm>
          <a:prstGeom prst="rect">
            <a:avLst/>
          </a:prstGeom>
          <a:pattFill prst="ltUpDiag">
            <a:fgClr>
              <a:schemeClr val="tx1"/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38963" y="1231409"/>
            <a:ext cx="2175592" cy="69373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618687" y="864529"/>
            <a:ext cx="123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Censoring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3143" y="823337"/>
            <a:ext cx="6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 = </a:t>
            </a:r>
            <a:r>
              <a:rPr lang="en-US" dirty="0"/>
              <a:t>T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78934" y="2955435"/>
          <a:ext cx="998548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88</a:t>
                      </a:r>
                      <a:endParaRPr lang="en-US" b="1" baseline="-25000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113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694</a:t>
                      </a:r>
                      <a:endParaRPr lang="en-US" b="1" baseline="-25000" dirty="0"/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605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601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1115</a:t>
                      </a:r>
                      <a:endParaRPr lang="en-US" b="1" baseline="-25000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dirty="0"/>
                        <a:t>198</a:t>
                      </a:r>
                      <a:endParaRPr lang="en-US" b="1" baseline="-25000" dirty="0"/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516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51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60127"/>
            <a:ext cx="8229600" cy="4098551"/>
          </a:xfrm>
        </p:spPr>
        <p:txBody>
          <a:bodyPr anchor="ctr"/>
          <a:lstStyle/>
          <a:p>
            <a:pPr marL="525462" indent="-514350">
              <a:buAutoNum type="alphaUcParenR"/>
            </a:pPr>
            <a:r>
              <a:rPr lang="en-US" sz="2800" dirty="0">
                <a:solidFill>
                  <a:schemeClr val="bg1"/>
                </a:solidFill>
              </a:rPr>
              <a:t>Use feature engineering to represent time in the features. </a:t>
            </a:r>
          </a:p>
          <a:p>
            <a:pPr marL="525462" indent="-514350">
              <a:buAutoNum type="alphaUcParenR"/>
            </a:pPr>
            <a:endParaRPr lang="en-US" sz="2800" dirty="0">
              <a:solidFill>
                <a:schemeClr val="bg1"/>
              </a:solidFill>
            </a:endParaRPr>
          </a:p>
          <a:p>
            <a:pPr marL="525462" indent="-514350">
              <a:buAutoNum type="alphaUcParenR"/>
            </a:pPr>
            <a:r>
              <a:rPr lang="en-US" sz="2800" dirty="0">
                <a:solidFill>
                  <a:schemeClr val="bg1"/>
                </a:solidFill>
              </a:rPr>
              <a:t>Understand the </a:t>
            </a:r>
            <a:r>
              <a:rPr lang="en-US" sz="2800">
                <a:solidFill>
                  <a:schemeClr val="bg1"/>
                </a:solidFill>
              </a:rPr>
              <a:t>relevance duration </a:t>
            </a:r>
            <a:r>
              <a:rPr lang="en-US" sz="2800" dirty="0">
                <a:solidFill>
                  <a:schemeClr val="bg1"/>
                </a:solidFill>
              </a:rPr>
              <a:t>of a data item (i.e. HbA1c measurement) over time.</a:t>
            </a:r>
          </a:p>
          <a:p>
            <a:pPr marL="525462" indent="-514350">
              <a:buAutoNum type="alphaUcParenR"/>
            </a:pPr>
            <a:endParaRPr lang="en-US" sz="2800" dirty="0">
              <a:solidFill>
                <a:schemeClr val="bg1"/>
              </a:solidFill>
            </a:endParaRPr>
          </a:p>
          <a:p>
            <a:pPr marL="525462" indent="-514350">
              <a:buAutoNum type="alphaUcParenR"/>
            </a:pPr>
            <a:r>
              <a:rPr lang="en-US" sz="2800" dirty="0">
                <a:solidFill>
                  <a:schemeClr val="bg1"/>
                </a:solidFill>
              </a:rPr>
              <a:t>Make sure the timing of the outcome and exposure of interest are correct. Get index time right.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 have limited resources: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851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D4C-F2BE-6B4E-93A9-68ACFF58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/>
              <a:t>5. Non-stationarity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2D07-1F0F-A94C-90B3-54E7B4D8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51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093695"/>
          </a:xfrm>
        </p:spPr>
        <p:txBody>
          <a:bodyPr/>
          <a:lstStyle/>
          <a:p>
            <a:r>
              <a:rPr lang="en-US" dirty="0" err="1"/>
              <a:t>Nonstationarity</a:t>
            </a:r>
            <a:r>
              <a:rPr lang="en-US" dirty="0"/>
              <a:t>: Can you use old data?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9242"/>
            <a:ext cx="8229600" cy="2213515"/>
          </a:xfrm>
        </p:spPr>
        <p:txBody>
          <a:bodyPr/>
          <a:lstStyle/>
          <a:p>
            <a:r>
              <a:rPr lang="en-US" dirty="0"/>
              <a:t> Did the process that generated your data change over time?</a:t>
            </a:r>
          </a:p>
          <a:p>
            <a:pPr lvl="1"/>
            <a:r>
              <a:rPr lang="en-US" dirty="0"/>
              <a:t> Changes in coding standards</a:t>
            </a:r>
          </a:p>
          <a:p>
            <a:pPr lvl="1"/>
            <a:r>
              <a:rPr lang="en-US" dirty="0"/>
              <a:t> Changes in clinical practice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57200" y="3895604"/>
            <a:ext cx="8229600" cy="22135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/>
            <a:r>
              <a:rPr lang="en-US" kern="0" dirty="0"/>
              <a:t> Impacts:</a:t>
            </a:r>
          </a:p>
          <a:p>
            <a:pPr lvl="1" defTabSz="914400"/>
            <a:r>
              <a:rPr lang="en-US" kern="0" dirty="0"/>
              <a:t> True association changes over time</a:t>
            </a:r>
          </a:p>
          <a:p>
            <a:pPr lvl="1" defTabSz="914400"/>
            <a:r>
              <a:rPr lang="en-US" kern="0" dirty="0"/>
              <a:t> Predictors no longer useful</a:t>
            </a:r>
          </a:p>
        </p:txBody>
      </p:sp>
    </p:spTree>
    <p:extLst>
      <p:ext uri="{BB962C8B-B14F-4D97-AF65-F5344CB8AC3E}">
        <p14:creationId xmlns:p14="http://schemas.microsoft.com/office/powerpoint/2010/main" val="273806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1368"/>
            <a:ext cx="8229600" cy="6116712"/>
          </a:xfrm>
        </p:spPr>
        <p:txBody>
          <a:bodyPr anchor="ctr"/>
          <a:lstStyle/>
          <a:p>
            <a:pPr marL="171450" lvl="0" indent="-171450">
              <a:spcBef>
                <a:spcPts val="0"/>
              </a:spcBef>
            </a:pPr>
            <a:r>
              <a:rPr lang="en" sz="4400" b="1" dirty="0">
                <a:solidFill>
                  <a:schemeClr val="bg1"/>
                </a:solidFill>
              </a:rPr>
              <a:t>Recall:</a:t>
            </a:r>
          </a:p>
          <a:p>
            <a:pPr marL="171450" lvl="0" indent="-171450">
              <a:spcBef>
                <a:spcPts val="0"/>
              </a:spcBef>
            </a:pPr>
            <a:endParaRPr lang="en" dirty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The rate of hospitalizations with a principal diagnosis of pneumonia decreased by 27% from 2003 to 2009 while in-hospital mortality decreased by 28%. </a:t>
            </a:r>
          </a:p>
          <a:p>
            <a:pPr marL="171450" lvl="0" indent="-171450">
              <a:spcBef>
                <a:spcPts val="0"/>
              </a:spcBef>
              <a:buNone/>
            </a:pPr>
            <a:endParaRPr lang="en" dirty="0">
              <a:solidFill>
                <a:schemeClr val="bg1"/>
              </a:solidFill>
            </a:endParaRPr>
          </a:p>
          <a:p>
            <a:pPr marL="171450" lvl="0" indent="-171450">
              <a:spcBef>
                <a:spcPts val="0"/>
              </a:spcBef>
            </a:pPr>
            <a:r>
              <a:rPr lang="en" dirty="0">
                <a:solidFill>
                  <a:schemeClr val="bg1"/>
                </a:solidFill>
              </a:rPr>
              <a:t>During the same period, rates of hospitalization for sepsis and respiratory failure with a secondary diagnosis of pneumonia increased by 178% and 9%,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842365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B846-1DEF-9841-8C75-0AD2B4C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Assigned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56A58-87FA-5F43-82F6-E14976325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937" indent="0">
              <a:buNone/>
            </a:pPr>
            <a:r>
              <a:rPr lang="en-US" sz="2400" b="1" dirty="0"/>
              <a:t>Barnett I, </a:t>
            </a:r>
            <a:r>
              <a:rPr lang="en-US" sz="2400" b="1" dirty="0" err="1"/>
              <a:t>Torous</a:t>
            </a:r>
            <a:r>
              <a:rPr lang="en-US" sz="2400" b="1" dirty="0"/>
              <a:t> J, Staples P, </a:t>
            </a:r>
            <a:r>
              <a:rPr lang="en-US" sz="2400" b="1" dirty="0" err="1"/>
              <a:t>Keshavan</a:t>
            </a:r>
            <a:r>
              <a:rPr lang="en-US" sz="2400" b="1" dirty="0"/>
              <a:t> M, </a:t>
            </a:r>
            <a:r>
              <a:rPr lang="en-US" sz="2400" b="1" dirty="0" err="1"/>
              <a:t>Onnela</a:t>
            </a:r>
            <a:r>
              <a:rPr lang="en-US" sz="2400" b="1" dirty="0"/>
              <a:t> JP. </a:t>
            </a:r>
          </a:p>
          <a:p>
            <a:pPr marL="7937" indent="0">
              <a:buNone/>
            </a:pPr>
            <a:r>
              <a:rPr lang="en-US" sz="2400" dirty="0"/>
              <a:t>Beyond smartphones and sensors: choosing appropriate statistical methods for the analysis of longitudinal data. </a:t>
            </a:r>
          </a:p>
          <a:p>
            <a:pPr marL="7937" indent="0">
              <a:buNone/>
            </a:pPr>
            <a:r>
              <a:rPr lang="en-US" sz="2400" dirty="0"/>
              <a:t>J Am Med Inform Assoc. 2018 Dec 1;25(12):1669-1674. PMID: 30272176; PMCID: PMC6658863.</a:t>
            </a:r>
          </a:p>
          <a:p>
            <a:pPr marL="7937" indent="0">
              <a:buNone/>
            </a:pPr>
            <a:endParaRPr lang="en-US" sz="2400" dirty="0"/>
          </a:p>
          <a:p>
            <a:pPr marL="7937" indent="0">
              <a:buNone/>
            </a:pPr>
            <a:r>
              <a:rPr lang="en-US" sz="2400" b="1" dirty="0"/>
              <a:t>Lecture 10, preparation assignment.</a:t>
            </a:r>
          </a:p>
          <a:p>
            <a:pPr marL="7937" indent="0">
              <a:buNone/>
            </a:pPr>
            <a:r>
              <a:rPr lang="en-US" sz="2400" b="1" dirty="0"/>
              <a:t>	3 steps, need to complete step 2 before trying step 3</a:t>
            </a:r>
          </a:p>
        </p:txBody>
      </p:sp>
    </p:spTree>
    <p:extLst>
      <p:ext uri="{BB962C8B-B14F-4D97-AF65-F5344CB8AC3E}">
        <p14:creationId xmlns:p14="http://schemas.microsoft.com/office/powerpoint/2010/main" val="64686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2941705" y="4827346"/>
            <a:ext cx="5723194" cy="1358175"/>
            <a:chOff x="639322" y="4782448"/>
            <a:chExt cx="8136786" cy="1358175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639323" y="4782448"/>
              <a:ext cx="8136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9322" y="5117410"/>
              <a:ext cx="8136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39322" y="5476889"/>
              <a:ext cx="8136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39322" y="5823864"/>
              <a:ext cx="8136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39322" y="6140623"/>
              <a:ext cx="813678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dirty="0"/>
              <a:t>Traditional Time-Series Data</a:t>
            </a:r>
          </a:p>
        </p:txBody>
      </p:sp>
      <p:graphicFrame>
        <p:nvGraphicFramePr>
          <p:cNvPr id="4" name="Shape 115"/>
          <p:cNvGraphicFramePr/>
          <p:nvPr>
            <p:extLst>
              <p:ext uri="{D42A27DB-BD31-4B8C-83A1-F6EECF244321}">
                <p14:modId xmlns:p14="http://schemas.microsoft.com/office/powerpoint/2010/main" val="1396278395"/>
              </p:ext>
            </p:extLst>
          </p:nvPr>
        </p:nvGraphicFramePr>
        <p:xfrm>
          <a:off x="416296" y="1336060"/>
          <a:ext cx="4724414" cy="30355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/>
                        <a:t>patient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</a:t>
                      </a:r>
                      <a:r>
                        <a:rPr lang="en-US" b="1" i="1" baseline="0" dirty="0"/>
                        <a:t> 1</a:t>
                      </a:r>
                      <a:endParaRPr lang="en-US" b="1" i="1" dirty="0"/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Feature 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b="1" i="1" dirty="0"/>
                        <a:t>time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57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7.3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6.2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56</a:t>
                      </a:r>
                    </a:p>
                  </a:txBody>
                  <a:tcPr marL="45720" marR="45720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4.2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88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6.8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2</a:t>
                      </a: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92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5.4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288"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 marL="45720" marR="4572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78571"/>
                        <a:buFont typeface="Arial"/>
                        <a:buNone/>
                      </a:pPr>
                      <a:r>
                        <a:rPr lang="mr-IN" dirty="0">
                          <a:solidFill>
                            <a:schemeClr val="dk1"/>
                          </a:solidFill>
                        </a:rPr>
                        <a:t>…</a:t>
                      </a:r>
                      <a:endParaRPr lang="en-US" dirty="0">
                        <a:solidFill>
                          <a:schemeClr val="dk1"/>
                        </a:solidFill>
                      </a:endParaRPr>
                    </a:p>
                  </a:txBody>
                  <a:tcPr marL="45720" marR="4572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351716" y="4722338"/>
            <a:ext cx="230007" cy="2100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9057" y="4696804"/>
            <a:ext cx="250007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51716" y="5064692"/>
            <a:ext cx="230007" cy="2100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1716" y="5432756"/>
            <a:ext cx="230007" cy="21001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349050" y="5750818"/>
            <a:ext cx="230007" cy="210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354863" y="6068448"/>
            <a:ext cx="230007" cy="2100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821316" y="1018130"/>
            <a:ext cx="230007" cy="21001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49558" y="992333"/>
            <a:ext cx="250007" cy="26161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579056" y="5028323"/>
            <a:ext cx="250007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579055" y="5395786"/>
            <a:ext cx="250007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79055" y="5730851"/>
            <a:ext cx="250007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579054" y="6054255"/>
            <a:ext cx="250007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349050" y="643463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36420" y="435300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Patient timelines</a:t>
            </a:r>
          </a:p>
        </p:txBody>
      </p:sp>
      <p:sp>
        <p:nvSpPr>
          <p:cNvPr id="42" name="Oval 41"/>
          <p:cNvSpPr/>
          <p:nvPr/>
        </p:nvSpPr>
        <p:spPr>
          <a:xfrm>
            <a:off x="4995105" y="4707713"/>
            <a:ext cx="230007" cy="2100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22446" y="4682179"/>
            <a:ext cx="250007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95105" y="5050067"/>
            <a:ext cx="230007" cy="2100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95105" y="5418131"/>
            <a:ext cx="230007" cy="2100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92439" y="5736193"/>
            <a:ext cx="230007" cy="21001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98252" y="6053823"/>
            <a:ext cx="230007" cy="2100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22445" y="5013698"/>
            <a:ext cx="250007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22444" y="5381161"/>
            <a:ext cx="250007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222444" y="5716226"/>
            <a:ext cx="250007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22443" y="6039630"/>
            <a:ext cx="250007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992439" y="642000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sp>
        <p:nvSpPr>
          <p:cNvPr id="53" name="Oval 52"/>
          <p:cNvSpPr/>
          <p:nvPr/>
        </p:nvSpPr>
        <p:spPr>
          <a:xfrm>
            <a:off x="6608678" y="4726197"/>
            <a:ext cx="230007" cy="21001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836019" y="4700663"/>
            <a:ext cx="250007" cy="261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08678" y="5068551"/>
            <a:ext cx="230007" cy="21001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608678" y="5436615"/>
            <a:ext cx="230007" cy="21001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606012" y="5754677"/>
            <a:ext cx="230007" cy="21001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611825" y="6072307"/>
            <a:ext cx="230007" cy="21001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836018" y="5032182"/>
            <a:ext cx="250007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836017" y="5399645"/>
            <a:ext cx="250007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836017" y="5734710"/>
            <a:ext cx="250007" cy="2616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36016" y="6058114"/>
            <a:ext cx="250007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6606012" y="643849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t=3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8249401" y="63747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954174" y="1996317"/>
            <a:ext cx="2263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Synchronous, fixed-interval, fixed datatype =&gt; </a:t>
            </a:r>
          </a:p>
          <a:p>
            <a:r>
              <a:rPr lang="en-US" dirty="0"/>
              <a:t>easy to analyze</a:t>
            </a:r>
          </a:p>
        </p:txBody>
      </p:sp>
    </p:spTree>
    <p:extLst>
      <p:ext uri="{BB962C8B-B14F-4D97-AF65-F5344CB8AC3E}">
        <p14:creationId xmlns:p14="http://schemas.microsoft.com/office/powerpoint/2010/main" val="96925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>
                <a:sym typeface="Helvetica Neue" pitchFamily="24" charset="0"/>
              </a:rPr>
              <a:t>Healthcare “time series”</a:t>
            </a:r>
            <a:endParaRPr lang="en-US" dirty="0">
              <a:sym typeface="Helvetica Neue" pitchFamily="24" charset="0"/>
            </a:endParaRPr>
          </a:p>
        </p:txBody>
      </p:sp>
      <p:sp>
        <p:nvSpPr>
          <p:cNvPr id="208922" name="Line 12"/>
          <p:cNvSpPr>
            <a:spLocks noChangeShapeType="1"/>
          </p:cNvSpPr>
          <p:nvPr/>
        </p:nvSpPr>
        <p:spPr bwMode="auto">
          <a:xfrm rot="10800000" flipH="1">
            <a:off x="1759221" y="1710370"/>
            <a:ext cx="6910357" cy="1"/>
          </a:xfrm>
          <a:prstGeom prst="line">
            <a:avLst/>
          </a:prstGeom>
          <a:noFill/>
          <a:ln w="50800">
            <a:solidFill>
              <a:schemeClr val="bg1">
                <a:lumMod val="65000"/>
              </a:schemeClr>
            </a:solidFill>
            <a:miter lim="800000"/>
            <a:headEnd type="none" w="med" len="med"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ctr" defTabSz="9142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"/>
              <a:cs typeface=""/>
              <a:sym typeface="Gill Sans" pitchFamily="24" charset="0"/>
            </a:endParaRPr>
          </a:p>
        </p:txBody>
      </p:sp>
      <p:sp>
        <p:nvSpPr>
          <p:cNvPr id="208923" name="Rectangle 13"/>
          <p:cNvSpPr>
            <a:spLocks/>
          </p:cNvSpPr>
          <p:nvPr/>
        </p:nvSpPr>
        <p:spPr bwMode="auto">
          <a:xfrm>
            <a:off x="1341165" y="1552252"/>
            <a:ext cx="418054" cy="31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0" marR="0" lvl="0" indent="0" algn="ctr" defTabSz="91422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  <a:sym typeface="Helvetica Neue" pitchFamily="24" charset="0"/>
              </a:rPr>
              <a:t>Pt.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0511" y="2291785"/>
          <a:ext cx="8549065" cy="2346960"/>
        </p:xfrm>
        <a:graphic>
          <a:graphicData uri="http://schemas.openxmlformats.org/drawingml/2006/table">
            <a:tbl>
              <a:tblPr firstRow="1" bandRow="1"/>
              <a:tblGrid>
                <a:gridCol w="162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95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9462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Disease codes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2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Medication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62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Procedures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2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Imaging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62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Billing (claims)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62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Streaming</a:t>
                      </a:r>
                      <a:r>
                        <a:rPr lang="en-US" sz="1400" baseline="0" dirty="0"/>
                        <a:t> data</a:t>
                      </a:r>
                      <a:endParaRPr lang="en-US" sz="1400"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62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Genome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969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813433" y="1645642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92093" y="1646277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118891" y="1645642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00533" y="1648542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482174" y="1645641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734332" y="1645640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986491" y="1645638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231706" y="1645637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476922" y="1645636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41499" y="1645637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95242" y="1645635"/>
            <a:ext cx="166255" cy="1589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A0435-21BE-FB4C-AFD7-22C4A11EC622}"/>
              </a:ext>
            </a:extLst>
          </p:cNvPr>
          <p:cNvSpPr txBox="1"/>
          <p:nvPr/>
        </p:nvSpPr>
        <p:spPr>
          <a:xfrm>
            <a:off x="553479" y="5280345"/>
            <a:ext cx="8015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Multiple timescales (heart rate vs. development of kidney disease)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Asynchronous sampling (measurements taken when clinically necessary)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Indicators vs. values (diagnoses, acute v. chronic, procedures, lab tests)</a:t>
            </a:r>
          </a:p>
        </p:txBody>
      </p:sp>
    </p:spTree>
    <p:extLst>
      <p:ext uri="{BB962C8B-B14F-4D97-AF65-F5344CB8AC3E}">
        <p14:creationId xmlns:p14="http://schemas.microsoft.com/office/powerpoint/2010/main" val="3489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2" grpId="0" animBg="1"/>
      <p:bldP spid="208923" grpId="0"/>
      <p:bldP spid="3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300"/>
            <a:ext cx="8229600" cy="4983000"/>
          </a:xfrm>
        </p:spPr>
        <p:txBody>
          <a:bodyPr>
            <a:normAutofit fontScale="85000" lnSpcReduction="20000"/>
          </a:bodyPr>
          <a:lstStyle/>
          <a:p>
            <a:pPr marL="530225" indent="-514350">
              <a:buFont typeface="+mj-lt"/>
              <a:buAutoNum type="arabicPeriod"/>
            </a:pPr>
            <a:r>
              <a:rPr lang="en-US" dirty="0"/>
              <a:t>Thinking about </a:t>
            </a:r>
            <a:r>
              <a:rPr lang="en-US" b="1" dirty="0"/>
              <a:t>time scales</a:t>
            </a:r>
            <a:r>
              <a:rPr lang="en-US" dirty="0"/>
              <a:t> of:</a:t>
            </a:r>
            <a:endParaRPr lang="en-US" b="1" dirty="0"/>
          </a:p>
          <a:p>
            <a:pPr lvl="1" indent="-327025"/>
            <a:r>
              <a:rPr lang="en-US" dirty="0"/>
              <a:t>the research question</a:t>
            </a:r>
          </a:p>
          <a:p>
            <a:pPr lvl="1" indent="-327025"/>
            <a:r>
              <a:rPr lang="en-US" dirty="0"/>
              <a:t>the relevance of data items</a:t>
            </a:r>
          </a:p>
          <a:p>
            <a:pPr marL="415925" lvl="1" indent="0">
              <a:buNone/>
            </a:pPr>
            <a:endParaRPr lang="en-US" sz="1300" dirty="0"/>
          </a:p>
          <a:p>
            <a:pPr marL="530225" indent="-514350">
              <a:buFont typeface="+mj-lt"/>
              <a:buAutoNum type="arabicPeriod"/>
            </a:pPr>
            <a:r>
              <a:rPr lang="en-US" dirty="0"/>
              <a:t>Decisions in </a:t>
            </a:r>
            <a:r>
              <a:rPr lang="en-US" b="1" dirty="0"/>
              <a:t>working with timelines</a:t>
            </a:r>
            <a:endParaRPr lang="en-US" dirty="0"/>
          </a:p>
          <a:p>
            <a:pPr marL="530225" indent="-514350">
              <a:buFont typeface="+mj-lt"/>
              <a:buAutoNum type="arabicPeriod"/>
            </a:pPr>
            <a:endParaRPr lang="en-US" dirty="0"/>
          </a:p>
          <a:p>
            <a:pPr marL="530225" indent="-514350">
              <a:buFont typeface="+mj-lt"/>
              <a:buAutoNum type="arabicPeriod"/>
            </a:pPr>
            <a:r>
              <a:rPr lang="en-US" dirty="0"/>
              <a:t>Tradeoffs in </a:t>
            </a:r>
            <a:r>
              <a:rPr lang="en-US" b="1" dirty="0"/>
              <a:t>representing time</a:t>
            </a:r>
            <a:r>
              <a:rPr lang="en-US" dirty="0"/>
              <a:t> in your dataset.</a:t>
            </a:r>
            <a:endParaRPr lang="en-US" b="1" dirty="0"/>
          </a:p>
          <a:p>
            <a:pPr marL="530225" indent="-514350">
              <a:buFont typeface="+mj-lt"/>
              <a:buAutoNum type="arabicPeriod"/>
            </a:pPr>
            <a:endParaRPr lang="en-US" b="1" dirty="0"/>
          </a:p>
          <a:p>
            <a:pPr marL="530225" indent="-514350">
              <a:buFont typeface="+mj-lt"/>
              <a:buAutoNum type="arabicPeriod"/>
            </a:pPr>
            <a:r>
              <a:rPr lang="en-US" dirty="0"/>
              <a:t>Timing of </a:t>
            </a:r>
            <a:r>
              <a:rPr lang="en-US" b="1" dirty="0"/>
              <a:t>outcomes and exposures</a:t>
            </a:r>
            <a:r>
              <a:rPr lang="en-US" dirty="0"/>
              <a:t>, and why does it matter.</a:t>
            </a:r>
          </a:p>
          <a:p>
            <a:pPr marL="530225" indent="-514350">
              <a:buFont typeface="+mj-lt"/>
              <a:buAutoNum type="arabicPeriod"/>
            </a:pPr>
            <a:endParaRPr lang="en-US" dirty="0"/>
          </a:p>
          <a:p>
            <a:pPr marL="530225" indent="-514350">
              <a:buFont typeface="+mj-lt"/>
              <a:buAutoNum type="arabicPeriod"/>
            </a:pPr>
            <a:r>
              <a:rPr lang="en-US" b="1" dirty="0" err="1"/>
              <a:t>Nonstationarity</a:t>
            </a:r>
            <a:r>
              <a:rPr lang="en-US" dirty="0"/>
              <a:t>: what is it, why does it matter, where does it come from</a:t>
            </a:r>
          </a:p>
        </p:txBody>
      </p:sp>
    </p:spTree>
    <p:extLst>
      <p:ext uri="{BB962C8B-B14F-4D97-AF65-F5344CB8AC3E}">
        <p14:creationId xmlns:p14="http://schemas.microsoft.com/office/powerpoint/2010/main" val="219193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2D4C-F2BE-6B4E-93A9-68ACFF58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1. Timescale (of question, of 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72D07-1F0F-A94C-90B3-54E7B4D87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4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Timescales in Research Questions</a:t>
            </a:r>
          </a:p>
        </p:txBody>
      </p:sp>
      <p:sp>
        <p:nvSpPr>
          <p:cNvPr id="78" name="Shape 78"/>
          <p:cNvSpPr/>
          <p:nvPr/>
        </p:nvSpPr>
        <p:spPr>
          <a:xfrm>
            <a:off x="735773" y="1393579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exposure to asbestos cause mesothelioma?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992138" y="3351153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will progress from CKD stage 4 to stage 5?</a:t>
            </a:r>
          </a:p>
        </p:txBody>
      </p:sp>
      <p:sp>
        <p:nvSpPr>
          <p:cNvPr id="80" name="Shape 80"/>
          <p:cNvSpPr/>
          <p:nvPr/>
        </p:nvSpPr>
        <p:spPr>
          <a:xfrm>
            <a:off x="4647373" y="3108966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beds should we have in the ICU at any given time?</a:t>
            </a:r>
            <a:endParaRPr lang="en-US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442684" y="1271599"/>
            <a:ext cx="3561907" cy="1715387"/>
          </a:xfrm>
          <a:prstGeom prst="cloud">
            <a:avLst/>
          </a:prstGeom>
          <a:solidFill>
            <a:srgbClr val="FFFFFF"/>
          </a:solidFill>
          <a:ln w="25400" cap="flat" cmpd="sng">
            <a:solidFill>
              <a:srgbClr val="BA7C2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is going to get sepsis?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7360" y="6130052"/>
            <a:ext cx="8249920" cy="508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871738" y="6118106"/>
            <a:ext cx="110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decades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11" y="6170692"/>
            <a:ext cx="1093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seconds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08353" y="6170692"/>
            <a:ext cx="81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5324" y="6172478"/>
            <a:ext cx="72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days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76844" y="6172478"/>
            <a:ext cx="79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5537200"/>
            <a:ext cx="158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timescale</a:t>
            </a:r>
          </a:p>
        </p:txBody>
      </p:sp>
    </p:spTree>
    <p:extLst>
      <p:ext uri="{BB962C8B-B14F-4D97-AF65-F5344CB8AC3E}">
        <p14:creationId xmlns:p14="http://schemas.microsoft.com/office/powerpoint/2010/main" val="3576980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120383"/>
          </a:xfrm>
        </p:spPr>
        <p:txBody>
          <a:bodyPr anchor="ctr"/>
          <a:lstStyle/>
          <a:p>
            <a:pPr marL="11112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Think back to the clinical research question you came up with in week one or think of a new one. </a:t>
            </a:r>
          </a:p>
          <a:p>
            <a:pPr marL="11112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112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What timescale(s) are relevant to your question?</a:t>
            </a:r>
          </a:p>
          <a:p>
            <a:pPr marL="11112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11112" indent="0" algn="ctr">
              <a:buNone/>
            </a:pPr>
            <a:r>
              <a:rPr lang="en-US" i="1" dirty="0">
                <a:solidFill>
                  <a:schemeClr val="bg1"/>
                </a:solidFill>
              </a:rPr>
              <a:t>think quietly for a minute</a:t>
            </a:r>
          </a:p>
        </p:txBody>
      </p:sp>
    </p:spTree>
    <p:extLst>
      <p:ext uri="{BB962C8B-B14F-4D97-AF65-F5344CB8AC3E}">
        <p14:creationId xmlns:p14="http://schemas.microsoft.com/office/powerpoint/2010/main" val="363499517"/>
      </p:ext>
    </p:extLst>
  </p:cSld>
  <p:clrMapOvr>
    <a:masterClrMapping/>
  </p:clrMapOvr>
</p:sld>
</file>

<file path=ppt/theme/theme1.xml><?xml version="1.0" encoding="utf-8"?>
<a:theme xmlns:a="http://schemas.openxmlformats.org/drawingml/2006/main" name="Stanfor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tanford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10629</TotalTime>
  <Words>2542</Words>
  <Application>Microsoft Macintosh PowerPoint</Application>
  <PresentationFormat>On-screen Show (4:3)</PresentationFormat>
  <Paragraphs>847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Courier New</vt:lpstr>
      <vt:lpstr>Helvetica Neue</vt:lpstr>
      <vt:lpstr>Source Sans Pro</vt:lpstr>
      <vt:lpstr>Source Sans Pro Light</vt:lpstr>
      <vt:lpstr>Wingdings</vt:lpstr>
      <vt:lpstr>Stanford</vt:lpstr>
      <vt:lpstr>1_Stanford</vt:lpstr>
      <vt:lpstr>BIOMEDIN 215  Data Science in Medicine</vt:lpstr>
      <vt:lpstr>Signposting: Timelines to datasets</vt:lpstr>
      <vt:lpstr>Quick recap:</vt:lpstr>
      <vt:lpstr>Traditional Time-Series Data</vt:lpstr>
      <vt:lpstr>Healthcare “time series”</vt:lpstr>
      <vt:lpstr>Goals for today</vt:lpstr>
      <vt:lpstr>1. Timescale (of question, of data)</vt:lpstr>
      <vt:lpstr>Timescales in Research Questions</vt:lpstr>
      <vt:lpstr>PowerPoint Presentation</vt:lpstr>
      <vt:lpstr>Timescales in Research Questions</vt:lpstr>
      <vt:lpstr>Breakout: Timescales in Data</vt:lpstr>
      <vt:lpstr>Relevance timescale of data</vt:lpstr>
      <vt:lpstr>Most analyses require numerical data in a “data frame”</vt:lpstr>
      <vt:lpstr>2. Working with timelines</vt:lpstr>
      <vt:lpstr>Forcing clinical data into a time-series</vt:lpstr>
      <vt:lpstr>What is the proper sample interval?</vt:lpstr>
      <vt:lpstr>Is it an imputation problem?</vt:lpstr>
      <vt:lpstr>Computing with timelines</vt:lpstr>
      <vt:lpstr>3. Representing time</vt:lpstr>
      <vt:lpstr>Representing time by binning</vt:lpstr>
      <vt:lpstr>Choices in time-binning</vt:lpstr>
      <vt:lpstr>What quantity to use in a time bin?</vt:lpstr>
      <vt:lpstr>Tradeoffs in Time-Binning</vt:lpstr>
      <vt:lpstr>Recall: Making Better Features</vt:lpstr>
      <vt:lpstr>4. Timing of exposures, and outcomes</vt:lpstr>
      <vt:lpstr>Cohort Studies:  Index time of exposure</vt:lpstr>
      <vt:lpstr>Explicitly capturing time-to-Event</vt:lpstr>
      <vt:lpstr>Explicitly capturing time-to-Event</vt:lpstr>
      <vt:lpstr>Ignoring patients with no recorded outcome</vt:lpstr>
      <vt:lpstr>Right-Censored Data</vt:lpstr>
      <vt:lpstr>Right-Censored Data</vt:lpstr>
      <vt:lpstr>You have limited resources:</vt:lpstr>
      <vt:lpstr>5. Non-stationarity</vt:lpstr>
      <vt:lpstr>Nonstationarity: Can you use old data?</vt:lpstr>
      <vt:lpstr>PowerPoint Presentation</vt:lpstr>
      <vt:lpstr>Assigned reading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BIOMEDIN 215  Data Driven Medicine</dc:title>
  <dc:creator>aschuler</dc:creator>
  <cp:lastModifiedBy>Nigam Shah</cp:lastModifiedBy>
  <cp:revision>263</cp:revision>
  <dcterms:created xsi:type="dcterms:W3CDTF">2017-10-04T18:30:59Z</dcterms:created>
  <dcterms:modified xsi:type="dcterms:W3CDTF">2024-10-09T21:55:50Z</dcterms:modified>
</cp:coreProperties>
</file>