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Lst>
  <p:notesMasterIdLst>
    <p:notesMasterId r:id="rId39"/>
  </p:notesMasterIdLst>
  <p:sldIdLst>
    <p:sldId id="418" r:id="rId3"/>
    <p:sldId id="1183" r:id="rId4"/>
    <p:sldId id="1033" r:id="rId5"/>
    <p:sldId id="284" r:id="rId6"/>
    <p:sldId id="301" r:id="rId7"/>
    <p:sldId id="560" r:id="rId8"/>
    <p:sldId id="986" r:id="rId9"/>
    <p:sldId id="496" r:id="rId10"/>
    <p:sldId id="497" r:id="rId11"/>
    <p:sldId id="590" r:id="rId12"/>
    <p:sldId id="256" r:id="rId13"/>
    <p:sldId id="987" r:id="rId14"/>
    <p:sldId id="260" r:id="rId15"/>
    <p:sldId id="425" r:id="rId16"/>
    <p:sldId id="261" r:id="rId17"/>
    <p:sldId id="262" r:id="rId18"/>
    <p:sldId id="307" r:id="rId19"/>
    <p:sldId id="269" r:id="rId20"/>
    <p:sldId id="420" r:id="rId21"/>
    <p:sldId id="308" r:id="rId22"/>
    <p:sldId id="302" r:id="rId23"/>
    <p:sldId id="304" r:id="rId24"/>
    <p:sldId id="309" r:id="rId25"/>
    <p:sldId id="314" r:id="rId26"/>
    <p:sldId id="310" r:id="rId27"/>
    <p:sldId id="460" r:id="rId28"/>
    <p:sldId id="273" r:id="rId29"/>
    <p:sldId id="281" r:id="rId30"/>
    <p:sldId id="278" r:id="rId31"/>
    <p:sldId id="280" r:id="rId32"/>
    <p:sldId id="282" r:id="rId33"/>
    <p:sldId id="283" r:id="rId34"/>
    <p:sldId id="492" r:id="rId35"/>
    <p:sldId id="448" r:id="rId36"/>
    <p:sldId id="991" r:id="rId37"/>
    <p:sldId id="1034" r:id="rId3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gam Shah" initials="NS" lastIdx="1" clrIdx="0"/>
  <p:cmAuthor id="2" name="aschuler"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A56B6"/>
    <a:srgbClr val="16A83A"/>
    <a:srgbClr val="EF0109"/>
    <a:srgbClr val="00F8FF"/>
    <a:srgbClr val="FFE600"/>
    <a:srgbClr val="FF00C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0073" autoAdjust="0"/>
    <p:restoredTop sz="83264" autoAdjust="0"/>
  </p:normalViewPr>
  <p:slideViewPr>
    <p:cSldViewPr snapToGrid="0" snapToObjects="1">
      <p:cViewPr varScale="1">
        <p:scale>
          <a:sx n="104" d="100"/>
          <a:sy n="104" d="100"/>
        </p:scale>
        <p:origin x="1856" y="192"/>
      </p:cViewPr>
      <p:guideLst>
        <p:guide orient="horz" pos="2160"/>
        <p:guide pos="2880"/>
      </p:guideLst>
    </p:cSldViewPr>
  </p:slideViewPr>
  <p:notesTextViewPr>
    <p:cViewPr>
      <p:scale>
        <a:sx n="100" d="100"/>
        <a:sy n="100" d="100"/>
      </p:scale>
      <p:origin x="0" y="0"/>
    </p:cViewPr>
  </p:notesTextViewPr>
  <p:sorterViewPr>
    <p:cViewPr varScale="1">
      <p:scale>
        <a:sx n="88" d="100"/>
        <a:sy n="88"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FB42DD-36C4-DE44-9362-98C1A640C804}" type="datetimeFigureOut">
              <a:rPr lang="en-US" smtClean="0"/>
              <a:t>11/9/24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C6E3856-4C8C-5E4F-9DFD-C348D6494BAC}" type="slidenum">
              <a:rPr lang="en-US" smtClean="0"/>
              <a:t>‹#›</a:t>
            </a:fld>
            <a:endParaRPr lang="en-US"/>
          </a:p>
        </p:txBody>
      </p:sp>
    </p:spTree>
    <p:extLst>
      <p:ext uri="{BB962C8B-B14F-4D97-AF65-F5344CB8AC3E}">
        <p14:creationId xmlns:p14="http://schemas.microsoft.com/office/powerpoint/2010/main" val="18489203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Shape 60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03" name="Shape 603"/>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Font typeface="Calibri"/>
              <a:buNone/>
            </a:pPr>
            <a:endParaRPr lang="en-US" dirty="0"/>
          </a:p>
        </p:txBody>
      </p:sp>
      <p:sp>
        <p:nvSpPr>
          <p:cNvPr id="604" name="Shape 604"/>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 sz="1200" b="0" i="0" u="none" strike="noStrike" cap="none">
                <a:solidFill>
                  <a:schemeClr val="dk1"/>
                </a:solidFill>
                <a:latin typeface="Calibri"/>
                <a:ea typeface="Calibri"/>
                <a:cs typeface="Calibri"/>
                <a:sym typeface="Calibri"/>
              </a:rPr>
              <a:t>1</a:t>
            </a:fld>
            <a:endParaRPr lang="e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356607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C6E3856-4C8C-5E4F-9DFD-C348D6494BAC}" type="slidenum">
              <a:rPr lang="en-US" smtClean="0"/>
              <a:t>10</a:t>
            </a:fld>
            <a:endParaRPr lang="en-US"/>
          </a:p>
        </p:txBody>
      </p:sp>
    </p:spTree>
    <p:extLst>
      <p:ext uri="{BB962C8B-B14F-4D97-AF65-F5344CB8AC3E}">
        <p14:creationId xmlns:p14="http://schemas.microsoft.com/office/powerpoint/2010/main" val="8255893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Eg.</a:t>
            </a:r>
            <a:r>
              <a:rPr lang="en-US" dirty="0"/>
              <a:t> ROMA score, </a:t>
            </a:r>
            <a:r>
              <a:rPr lang="en-US" dirty="0" err="1"/>
              <a:t>VeriSrat</a:t>
            </a:r>
            <a:r>
              <a:rPr lang="en-US" dirty="0"/>
              <a:t> (</a:t>
            </a:r>
            <a:r>
              <a:rPr lang="en-US" dirty="0" err="1"/>
              <a:t>bu</a:t>
            </a:r>
            <a:r>
              <a:rPr lang="en-US" dirty="0"/>
              <a:t> </a:t>
            </a:r>
            <a:r>
              <a:rPr lang="en-US" dirty="0" err="1"/>
              <a:t>Biodesix</a:t>
            </a:r>
            <a:r>
              <a:rPr lang="en-US" dirty="0"/>
              <a:t>)</a:t>
            </a:r>
          </a:p>
          <a:p>
            <a:endParaRPr lang="en-US" dirty="0"/>
          </a:p>
          <a:p>
            <a:pPr marL="0" marR="0" indent="0" algn="l" defTabSz="912673" rtl="0" eaLnBrk="0" fontAlgn="base" latinLnBrk="0" hangingPunct="0">
              <a:lnSpc>
                <a:spcPct val="100000"/>
              </a:lnSpc>
              <a:spcBef>
                <a:spcPct val="30000"/>
              </a:spcBef>
              <a:spcAft>
                <a:spcPct val="0"/>
              </a:spcAft>
              <a:buClrTx/>
              <a:buSzTx/>
              <a:buFontTx/>
              <a:buNone/>
              <a:tabLst/>
              <a:defRPr/>
            </a:pPr>
            <a:r>
              <a:rPr lang="en-US" dirty="0"/>
              <a:t>Assumptions of Scoring: Severity of acute diseases can be quantified based on physiological measurements</a:t>
            </a:r>
          </a:p>
          <a:p>
            <a:endParaRPr lang="en-US" dirty="0"/>
          </a:p>
          <a:p>
            <a:r>
              <a:rPr lang="en-US" dirty="0"/>
              <a:t>Four broad</a:t>
            </a:r>
            <a:r>
              <a:rPr lang="en-US" baseline="0" dirty="0"/>
              <a:t> categories of scoring systems:</a:t>
            </a:r>
            <a:endParaRPr lang="en-US" dirty="0"/>
          </a:p>
          <a:p>
            <a:pPr marL="171450" indent="-171450">
              <a:buFont typeface="Arial" panose="020B0604020202020204" pitchFamily="34" charset="0"/>
              <a:buChar char="•"/>
            </a:pPr>
            <a:r>
              <a:rPr lang="en-US" dirty="0"/>
              <a:t>General risk-prognostication systems</a:t>
            </a:r>
          </a:p>
          <a:p>
            <a:pPr marL="171450" indent="-171450">
              <a:buFont typeface="Arial" panose="020B0604020202020204" pitchFamily="34" charset="0"/>
              <a:buChar char="•"/>
            </a:pPr>
            <a:r>
              <a:rPr lang="en-US" dirty="0"/>
              <a:t>Prognosis for specific disease</a:t>
            </a:r>
          </a:p>
          <a:p>
            <a:pPr marL="171450" indent="-171450">
              <a:buFont typeface="Arial" panose="020B0604020202020204" pitchFamily="34" charset="0"/>
              <a:buChar char="•"/>
            </a:pPr>
            <a:r>
              <a:rPr lang="en-US" dirty="0"/>
              <a:t>Trauma scoring</a:t>
            </a:r>
          </a:p>
          <a:p>
            <a:pPr marL="171450" indent="-171450">
              <a:buFont typeface="Arial" panose="020B0604020202020204" pitchFamily="34" charset="0"/>
              <a:buChar char="•"/>
            </a:pPr>
            <a:r>
              <a:rPr lang="en-US" dirty="0"/>
              <a:t>Organ failure scoring</a:t>
            </a:r>
          </a:p>
          <a:p>
            <a:endParaRPr lang="en-US" dirty="0"/>
          </a:p>
        </p:txBody>
      </p:sp>
      <p:sp>
        <p:nvSpPr>
          <p:cNvPr id="4" name="Slide Number Placeholder 3"/>
          <p:cNvSpPr>
            <a:spLocks noGrp="1"/>
          </p:cNvSpPr>
          <p:nvPr>
            <p:ph type="sldNum" sz="quarter" idx="5"/>
          </p:nvPr>
        </p:nvSpPr>
        <p:spPr/>
        <p:txBody>
          <a:bodyPr/>
          <a:lstStyle/>
          <a:p>
            <a:fld id="{7F5CBA06-0FDD-4DF3-9799-337BD93423B3}" type="slidenum">
              <a:rPr lang="en-US" smtClean="0"/>
              <a:t>11</a:t>
            </a:fld>
            <a:endParaRPr lang="en-US"/>
          </a:p>
        </p:txBody>
      </p:sp>
    </p:spTree>
    <p:extLst>
      <p:ext uri="{BB962C8B-B14F-4D97-AF65-F5344CB8AC3E}">
        <p14:creationId xmlns:p14="http://schemas.microsoft.com/office/powerpoint/2010/main" val="341902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6E3856-4C8C-5E4F-9DFD-C348D6494BAC}" type="slidenum">
              <a:rPr lang="en-US" smtClean="0"/>
              <a:t>12</a:t>
            </a:fld>
            <a:endParaRPr lang="en-US"/>
          </a:p>
        </p:txBody>
      </p:sp>
    </p:spTree>
    <p:extLst>
      <p:ext uri="{BB962C8B-B14F-4D97-AF65-F5344CB8AC3E}">
        <p14:creationId xmlns:p14="http://schemas.microsoft.com/office/powerpoint/2010/main" val="21525302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does this happen?</a:t>
            </a:r>
          </a:p>
        </p:txBody>
      </p:sp>
      <p:sp>
        <p:nvSpPr>
          <p:cNvPr id="4" name="Slide Number Placeholder 3"/>
          <p:cNvSpPr>
            <a:spLocks noGrp="1"/>
          </p:cNvSpPr>
          <p:nvPr>
            <p:ph type="sldNum" sz="quarter" idx="10"/>
          </p:nvPr>
        </p:nvSpPr>
        <p:spPr/>
        <p:txBody>
          <a:bodyPr/>
          <a:lstStyle/>
          <a:p>
            <a:fld id="{EC6E3856-4C8C-5E4F-9DFD-C348D6494BAC}" type="slidenum">
              <a:rPr lang="en-US" smtClean="0"/>
              <a:t>13</a:t>
            </a:fld>
            <a:endParaRPr lang="en-US"/>
          </a:p>
        </p:txBody>
      </p:sp>
    </p:spTree>
    <p:extLst>
      <p:ext uri="{BB962C8B-B14F-4D97-AF65-F5344CB8AC3E}">
        <p14:creationId xmlns:p14="http://schemas.microsoft.com/office/powerpoint/2010/main" val="10341207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italics are entities that you can’t measure</a:t>
            </a:r>
          </a:p>
          <a:p>
            <a:r>
              <a:rPr lang="en-US" dirty="0"/>
              <a:t>non-italics are measured entities</a:t>
            </a:r>
          </a:p>
        </p:txBody>
      </p:sp>
      <p:sp>
        <p:nvSpPr>
          <p:cNvPr id="4" name="Slide Number Placeholder 3"/>
          <p:cNvSpPr>
            <a:spLocks noGrp="1"/>
          </p:cNvSpPr>
          <p:nvPr>
            <p:ph type="sldNum" sz="quarter" idx="10"/>
          </p:nvPr>
        </p:nvSpPr>
        <p:spPr/>
        <p:txBody>
          <a:bodyPr/>
          <a:lstStyle/>
          <a:p>
            <a:fld id="{EC6E3856-4C8C-5E4F-9DFD-C348D6494BAC}" type="slidenum">
              <a:rPr lang="en-US" smtClean="0"/>
              <a:t>14</a:t>
            </a:fld>
            <a:endParaRPr lang="en-US"/>
          </a:p>
        </p:txBody>
      </p:sp>
    </p:spTree>
    <p:extLst>
      <p:ext uri="{BB962C8B-B14F-4D97-AF65-F5344CB8AC3E}">
        <p14:creationId xmlns:p14="http://schemas.microsoft.com/office/powerpoint/2010/main" val="3713070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6E3856-4C8C-5E4F-9DFD-C348D6494BAC}" type="slidenum">
              <a:rPr lang="en-US" smtClean="0"/>
              <a:t>15</a:t>
            </a:fld>
            <a:endParaRPr lang="en-US"/>
          </a:p>
        </p:txBody>
      </p:sp>
    </p:spTree>
    <p:extLst>
      <p:ext uri="{BB962C8B-B14F-4D97-AF65-F5344CB8AC3E}">
        <p14:creationId xmlns:p14="http://schemas.microsoft.com/office/powerpoint/2010/main" val="8675275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6E3856-4C8C-5E4F-9DFD-C348D6494BAC}" type="slidenum">
              <a:rPr lang="en-US" smtClean="0"/>
              <a:t>16</a:t>
            </a:fld>
            <a:endParaRPr lang="en-US"/>
          </a:p>
        </p:txBody>
      </p:sp>
    </p:spTree>
    <p:extLst>
      <p:ext uri="{BB962C8B-B14F-4D97-AF65-F5344CB8AC3E}">
        <p14:creationId xmlns:p14="http://schemas.microsoft.com/office/powerpoint/2010/main" val="12689021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6E3856-4C8C-5E4F-9DFD-C348D6494BAC}" type="slidenum">
              <a:rPr lang="en-US" smtClean="0"/>
              <a:t>17</a:t>
            </a:fld>
            <a:endParaRPr lang="en-US"/>
          </a:p>
        </p:txBody>
      </p:sp>
    </p:spTree>
    <p:extLst>
      <p:ext uri="{BB962C8B-B14F-4D97-AF65-F5344CB8AC3E}">
        <p14:creationId xmlns:p14="http://schemas.microsoft.com/office/powerpoint/2010/main" val="2799672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6E3856-4C8C-5E4F-9DFD-C348D6494BAC}" type="slidenum">
              <a:rPr lang="en-US" smtClean="0"/>
              <a:t>18</a:t>
            </a:fld>
            <a:endParaRPr lang="en-US"/>
          </a:p>
        </p:txBody>
      </p:sp>
    </p:spTree>
    <p:extLst>
      <p:ext uri="{BB962C8B-B14F-4D97-AF65-F5344CB8AC3E}">
        <p14:creationId xmlns:p14="http://schemas.microsoft.com/office/powerpoint/2010/main" val="8067686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t>ROCs give you the probability that the ‘measure’ is higher for a case than for a non-case.</a:t>
            </a:r>
          </a:p>
          <a:p>
            <a:pPr marL="0" marR="0" lvl="1" indent="0" algn="l" defTabSz="912673" rtl="0" eaLnBrk="0" fontAlgn="base" latinLnBrk="0" hangingPunct="0">
              <a:lnSpc>
                <a:spcPct val="100000"/>
              </a:lnSpc>
              <a:spcBef>
                <a:spcPct val="30000"/>
              </a:spcBef>
              <a:spcAft>
                <a:spcPct val="0"/>
              </a:spcAft>
              <a:buClrTx/>
              <a:buSzTx/>
              <a:buFontTx/>
              <a:buNone/>
              <a:tabLst/>
              <a:defRPr/>
            </a:pPr>
            <a:r>
              <a:rPr lang="en-US" dirty="0"/>
              <a:t>So if a survival</a:t>
            </a:r>
            <a:r>
              <a:rPr lang="en-US" baseline="0" dirty="0"/>
              <a:t> score </a:t>
            </a:r>
            <a:r>
              <a:rPr lang="en-US" dirty="0"/>
              <a:t>assigned 0.52 for case and 0.51 for non-case, the c-statistic would be perfect.</a:t>
            </a:r>
          </a:p>
          <a:p>
            <a:r>
              <a:rPr lang="en-US" dirty="0"/>
              <a:t>ROCs tell you nothing about whether a person with a higher score will eventually become a case.</a:t>
            </a:r>
          </a:p>
          <a:p>
            <a:endParaRPr lang="en-US" dirty="0"/>
          </a:p>
          <a:p>
            <a:r>
              <a:rPr lang="en-US" dirty="0"/>
              <a:t>Tie this to the</a:t>
            </a:r>
            <a:r>
              <a:rPr lang="en-US" baseline="0" dirty="0"/>
              <a:t> need to look beyond the AUC, and examine PR curves as well as calibration.</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pPr>
              <a:defRPr/>
            </a:pPr>
            <a:fld id="{F5DB4434-0BCC-4BC6-8E8B-9012B1B22F2D}" type="slidenum">
              <a:rPr lang="en-US" smtClean="0"/>
              <a:pPr>
                <a:defRPr/>
              </a:pPr>
              <a:t>19</a:t>
            </a:fld>
            <a:endParaRPr lang="en-US"/>
          </a:p>
        </p:txBody>
      </p:sp>
    </p:spTree>
    <p:extLst>
      <p:ext uri="{BB962C8B-B14F-4D97-AF65-F5344CB8AC3E}">
        <p14:creationId xmlns:p14="http://schemas.microsoft.com/office/powerpoint/2010/main" val="87037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C2076D-C558-0541-9068-042274A53F44}" type="slidenum">
              <a:rPr lang="en-US" smtClean="0"/>
              <a:t>2</a:t>
            </a:fld>
            <a:endParaRPr lang="en-US"/>
          </a:p>
        </p:txBody>
      </p:sp>
    </p:spTree>
    <p:extLst>
      <p:ext uri="{BB962C8B-B14F-4D97-AF65-F5344CB8AC3E}">
        <p14:creationId xmlns:p14="http://schemas.microsoft.com/office/powerpoint/2010/main" val="23337370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6E3856-4C8C-5E4F-9DFD-C348D6494BAC}" type="slidenum">
              <a:rPr lang="en-US" smtClean="0"/>
              <a:t>20</a:t>
            </a:fld>
            <a:endParaRPr lang="en-US"/>
          </a:p>
        </p:txBody>
      </p:sp>
    </p:spTree>
    <p:extLst>
      <p:ext uri="{BB962C8B-B14F-4D97-AF65-F5344CB8AC3E}">
        <p14:creationId xmlns:p14="http://schemas.microsoft.com/office/powerpoint/2010/main" val="8537157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Different loss functions determine how much the learning algorithm cares about different sizes of training errors.</a:t>
            </a:r>
          </a:p>
          <a:p>
            <a:endParaRPr lang="en-US" dirty="0"/>
          </a:p>
          <a:p>
            <a:r>
              <a:rPr lang="en-US" dirty="0"/>
              <a:t>Absolute (linear) losses equally weigh one big error and many small errors, while strictly convex losses (e.g. quadratic) emphasize big errors more than small errors.</a:t>
            </a:r>
          </a:p>
          <a:p>
            <a:endParaRPr lang="en-US" dirty="0"/>
          </a:p>
        </p:txBody>
      </p:sp>
      <p:sp>
        <p:nvSpPr>
          <p:cNvPr id="4" name="Slide Number Placeholder 3"/>
          <p:cNvSpPr>
            <a:spLocks noGrp="1"/>
          </p:cNvSpPr>
          <p:nvPr>
            <p:ph type="sldNum" sz="quarter" idx="10"/>
          </p:nvPr>
        </p:nvSpPr>
        <p:spPr/>
        <p:txBody>
          <a:bodyPr/>
          <a:lstStyle/>
          <a:p>
            <a:fld id="{EC6E3856-4C8C-5E4F-9DFD-C348D6494BAC}" type="slidenum">
              <a:rPr lang="en-US" smtClean="0"/>
              <a:t>21</a:t>
            </a:fld>
            <a:endParaRPr lang="en-US"/>
          </a:p>
        </p:txBody>
      </p:sp>
    </p:spTree>
    <p:extLst>
      <p:ext uri="{BB962C8B-B14F-4D97-AF65-F5344CB8AC3E}">
        <p14:creationId xmlns:p14="http://schemas.microsoft.com/office/powerpoint/2010/main" val="10660838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If there is still uncertainty, ask for someone who is confident in their answer to come to the board to explain</a:t>
            </a:r>
            <a:endParaRPr lang="en-US" dirty="0"/>
          </a:p>
          <a:p>
            <a:endParaRPr lang="en-US" dirty="0"/>
          </a:p>
        </p:txBody>
      </p:sp>
      <p:sp>
        <p:nvSpPr>
          <p:cNvPr id="4" name="Slide Number Placeholder 3"/>
          <p:cNvSpPr>
            <a:spLocks noGrp="1"/>
          </p:cNvSpPr>
          <p:nvPr>
            <p:ph type="sldNum" sz="quarter" idx="10"/>
          </p:nvPr>
        </p:nvSpPr>
        <p:spPr/>
        <p:txBody>
          <a:bodyPr/>
          <a:lstStyle/>
          <a:p>
            <a:fld id="{EC6E3856-4C8C-5E4F-9DFD-C348D6494BAC}" type="slidenum">
              <a:rPr lang="en-US" smtClean="0"/>
              <a:t>22</a:t>
            </a:fld>
            <a:endParaRPr lang="en-US"/>
          </a:p>
        </p:txBody>
      </p:sp>
    </p:spTree>
    <p:extLst>
      <p:ext uri="{BB962C8B-B14F-4D97-AF65-F5344CB8AC3E}">
        <p14:creationId xmlns:p14="http://schemas.microsoft.com/office/powerpoint/2010/main" val="6466635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6E3856-4C8C-5E4F-9DFD-C348D6494BAC}" type="slidenum">
              <a:rPr lang="en-US" smtClean="0"/>
              <a:t>23</a:t>
            </a:fld>
            <a:endParaRPr lang="en-US"/>
          </a:p>
        </p:txBody>
      </p:sp>
    </p:spTree>
    <p:extLst>
      <p:ext uri="{BB962C8B-B14F-4D97-AF65-F5344CB8AC3E}">
        <p14:creationId xmlns:p14="http://schemas.microsoft.com/office/powerpoint/2010/main" val="12145613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CS things that </a:t>
            </a:r>
          </a:p>
        </p:txBody>
      </p:sp>
      <p:sp>
        <p:nvSpPr>
          <p:cNvPr id="4" name="Slide Number Placeholder 3"/>
          <p:cNvSpPr>
            <a:spLocks noGrp="1"/>
          </p:cNvSpPr>
          <p:nvPr>
            <p:ph type="sldNum" sz="quarter" idx="10"/>
          </p:nvPr>
        </p:nvSpPr>
        <p:spPr/>
        <p:txBody>
          <a:bodyPr/>
          <a:lstStyle/>
          <a:p>
            <a:fld id="{EC6E3856-4C8C-5E4F-9DFD-C348D6494BAC}" type="slidenum">
              <a:rPr lang="en-US" smtClean="0"/>
              <a:t>24</a:t>
            </a:fld>
            <a:endParaRPr lang="en-US"/>
          </a:p>
        </p:txBody>
      </p:sp>
    </p:spTree>
    <p:extLst>
      <p:ext uri="{BB962C8B-B14F-4D97-AF65-F5344CB8AC3E}">
        <p14:creationId xmlns:p14="http://schemas.microsoft.com/office/powerpoint/2010/main" val="4323433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Train, test, validation</a:t>
            </a:r>
            <a:r>
              <a:rPr lang="en-US" baseline="0" dirty="0"/>
              <a:t> set</a:t>
            </a:r>
          </a:p>
          <a:p>
            <a:r>
              <a:rPr lang="en-US" baseline="0" dirty="0"/>
              <a:t>Train, tune, held out test set.</a:t>
            </a: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C6E3856-4C8C-5E4F-9DFD-C348D6494BAC}"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76668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C6E3856-4C8C-5E4F-9DFD-C348D6494BAC}"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5717524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gn="l" defTabSz="457200" rtl="0" eaLnBrk="1" fontAlgn="auto" latinLnBrk="0" hangingPunct="1">
              <a:lnSpc>
                <a:spcPct val="100000"/>
              </a:lnSpc>
              <a:spcBef>
                <a:spcPts val="0"/>
              </a:spcBef>
              <a:spcAft>
                <a:spcPts val="0"/>
              </a:spcAft>
              <a:buClrTx/>
              <a:buSzTx/>
              <a:buFont typeface="Arial"/>
              <a:buChar char="•"/>
              <a:tabLst/>
              <a:defRPr/>
            </a:pPr>
            <a:r>
              <a:rPr kumimoji="0" lang="en-US" sz="1200" b="1" i="0" u="none" strike="noStrike" kern="1200" cap="none" spc="0" normalizeH="0" baseline="0" noProof="0" dirty="0">
                <a:ln>
                  <a:noFill/>
                </a:ln>
                <a:solidFill>
                  <a:prstClr val="black"/>
                </a:solidFill>
                <a:effectLst/>
                <a:uLnTx/>
                <a:uFillTx/>
                <a:latin typeface="+mn-lt"/>
                <a:ea typeface="+mn-ea"/>
                <a:cs typeface="+mn-cs"/>
              </a:rPr>
              <a:t>High-bias/low-variance </a:t>
            </a:r>
            <a:r>
              <a:rPr kumimoji="0" lang="en-US" sz="1200" b="0" i="0" u="none" strike="noStrike" kern="1200" cap="none" spc="0" normalizeH="0" baseline="0" noProof="0" dirty="0">
                <a:ln>
                  <a:noFill/>
                </a:ln>
                <a:solidFill>
                  <a:prstClr val="black"/>
                </a:solidFill>
                <a:effectLst/>
                <a:uLnTx/>
                <a:uFillTx/>
                <a:latin typeface="+mn-lt"/>
                <a:ea typeface="+mn-ea"/>
                <a:cs typeface="+mn-cs"/>
              </a:rPr>
              <a:t>learners often </a:t>
            </a:r>
            <a:r>
              <a:rPr kumimoji="0" lang="en-US" sz="1200" b="1" i="0" u="none" strike="noStrike" kern="1200" cap="none" spc="0" normalizeH="0" baseline="0" noProof="0" dirty="0">
                <a:ln>
                  <a:noFill/>
                </a:ln>
                <a:solidFill>
                  <a:prstClr val="black"/>
                </a:solidFill>
                <a:effectLst/>
                <a:uLnTx/>
                <a:uFillTx/>
                <a:latin typeface="+mn-lt"/>
                <a:ea typeface="+mn-ea"/>
                <a:cs typeface="+mn-cs"/>
              </a:rPr>
              <a:t>underfit</a:t>
            </a:r>
          </a:p>
          <a:p>
            <a:pPr marL="342900" marR="0" lvl="0" indent="-342900" algn="l" defTabSz="457200" rtl="0" eaLnBrk="1" fontAlgn="auto" latinLnBrk="0" hangingPunct="1">
              <a:lnSpc>
                <a:spcPct val="100000"/>
              </a:lnSpc>
              <a:spcBef>
                <a:spcPts val="0"/>
              </a:spcBef>
              <a:spcAft>
                <a:spcPts val="0"/>
              </a:spcAft>
              <a:buClrTx/>
              <a:buSzTx/>
              <a:buFont typeface="Arial"/>
              <a:buChar char="•"/>
              <a:tabLst/>
              <a:defRPr/>
            </a:pPr>
            <a:r>
              <a:rPr kumimoji="0" lang="en-US" sz="1200" b="1" i="0" u="none" strike="noStrike" kern="1200" cap="none" spc="0" normalizeH="0" baseline="0" noProof="0" dirty="0">
                <a:ln>
                  <a:noFill/>
                </a:ln>
                <a:solidFill>
                  <a:prstClr val="black"/>
                </a:solidFill>
                <a:effectLst/>
                <a:uLnTx/>
                <a:uFillTx/>
                <a:latin typeface="+mn-lt"/>
                <a:ea typeface="+mn-ea"/>
                <a:cs typeface="+mn-cs"/>
              </a:rPr>
              <a:t>Low-bias/high-variance </a:t>
            </a:r>
            <a:r>
              <a:rPr kumimoji="0" lang="en-US" sz="1200" b="0" i="0" u="none" strike="noStrike" kern="1200" cap="none" spc="0" normalizeH="0" baseline="0" noProof="0" dirty="0">
                <a:ln>
                  <a:noFill/>
                </a:ln>
                <a:solidFill>
                  <a:prstClr val="black"/>
                </a:solidFill>
                <a:effectLst/>
                <a:uLnTx/>
                <a:uFillTx/>
                <a:latin typeface="+mn-lt"/>
                <a:ea typeface="+mn-ea"/>
                <a:cs typeface="+mn-cs"/>
              </a:rPr>
              <a:t>learners often </a:t>
            </a:r>
            <a:r>
              <a:rPr kumimoji="0" lang="en-US" sz="1200" b="1" i="0" u="none" strike="noStrike" kern="1200" cap="none" spc="0" normalizeH="0" baseline="0" noProof="0" dirty="0">
                <a:ln>
                  <a:noFill/>
                </a:ln>
                <a:solidFill>
                  <a:prstClr val="black"/>
                </a:solidFill>
                <a:effectLst/>
                <a:uLnTx/>
                <a:uFillTx/>
                <a:latin typeface="+mn-lt"/>
                <a:ea typeface="+mn-ea"/>
                <a:cs typeface="+mn-cs"/>
              </a:rPr>
              <a:t>overfit</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C6E3856-4C8C-5E4F-9DFD-C348D6494BAC}"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2836765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C6E3856-4C8C-5E4F-9DFD-C348D6494BAC}"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077001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C6E3856-4C8C-5E4F-9DFD-C348D6494BAC}"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480738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lvl="0" indent="0" algn="l" defTabSz="457123" rtl="0" eaLnBrk="1" fontAlgn="auto" latinLnBrk="0" hangingPunct="1">
              <a:lnSpc>
                <a:spcPct val="100000"/>
              </a:lnSpc>
              <a:spcBef>
                <a:spcPts val="0"/>
              </a:spcBef>
              <a:spcAft>
                <a:spcPts val="0"/>
              </a:spcAft>
              <a:buClrTx/>
              <a:buSzTx/>
              <a:buFontTx/>
              <a:buNone/>
              <a:tabLst/>
              <a:defRPr/>
            </a:pPr>
            <a:endParaRPr lang="en-US" dirty="0"/>
          </a:p>
          <a:p>
            <a:r>
              <a:rPr lang="en-US" dirty="0"/>
              <a:t>Mention “digital biomarkers” (e.g. typing speed as a proxy for </a:t>
            </a:r>
            <a:r>
              <a:rPr lang="en-US" dirty="0" err="1"/>
              <a:t>alzheimers</a:t>
            </a:r>
            <a:r>
              <a:rPr lang="en-US" dirty="0"/>
              <a: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A37CD7D-5083-4743-9C01-168E601854CA}" type="slidenum">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3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600802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C6E3856-4C8C-5E4F-9DFD-C348D6494BAC}"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029690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C6E3856-4C8C-5E4F-9DFD-C348D6494BAC}"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935291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C6E3856-4C8C-5E4F-9DFD-C348D6494BAC}"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9101445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C6E3856-4C8C-5E4F-9DFD-C348D6494BAC}"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5784634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GLMs are regularized regressions</a:t>
            </a:r>
          </a:p>
          <a:p>
            <a:r>
              <a:rPr lang="en-US" dirty="0"/>
              <a:t>tree</a:t>
            </a:r>
            <a:r>
              <a:rPr lang="en-US" baseline="0" dirty="0"/>
              <a:t> ensembles include random forests and gradient boosted trees</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C6E3856-4C8C-5E4F-9DFD-C348D6494BAC}"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5076930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C6E3856-4C8C-5E4F-9DFD-C348D6494BAC}" type="slidenum">
              <a:rPr lang="en-US" smtClean="0"/>
              <a:t>35</a:t>
            </a:fld>
            <a:endParaRPr lang="en-US"/>
          </a:p>
        </p:txBody>
      </p:sp>
    </p:spTree>
    <p:extLst>
      <p:ext uri="{BB962C8B-B14F-4D97-AF65-F5344CB8AC3E}">
        <p14:creationId xmlns:p14="http://schemas.microsoft.com/office/powerpoint/2010/main" val="135705971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C6E3856-4C8C-5E4F-9DFD-C348D6494BAC}" type="slidenum">
              <a:rPr lang="en-US" smtClean="0"/>
              <a:t>36</a:t>
            </a:fld>
            <a:endParaRPr lang="en-US"/>
          </a:p>
        </p:txBody>
      </p:sp>
    </p:spTree>
    <p:extLst>
      <p:ext uri="{BB962C8B-B14F-4D97-AF65-F5344CB8AC3E}">
        <p14:creationId xmlns:p14="http://schemas.microsoft.com/office/powerpoint/2010/main" val="24008987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5DB4434-0BCC-4BC6-8E8B-9012B1B22F2D}" type="slidenum">
              <a:rPr lang="en-US" smtClean="0">
                <a:solidFill>
                  <a:prstClr val="black"/>
                </a:solidFill>
              </a:rPr>
              <a:pPr>
                <a:defRPr/>
              </a:pPr>
              <a:t>4</a:t>
            </a:fld>
            <a:endParaRPr lang="en-US">
              <a:solidFill>
                <a:prstClr val="black"/>
              </a:solidFill>
            </a:endParaRPr>
          </a:p>
        </p:txBody>
      </p:sp>
    </p:spTree>
    <p:extLst>
      <p:ext uri="{BB962C8B-B14F-4D97-AF65-F5344CB8AC3E}">
        <p14:creationId xmlns:p14="http://schemas.microsoft.com/office/powerpoint/2010/main" val="8453964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C2076D-C558-0541-9068-042274A53F4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9937359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Lecture 13 – Causal Analyses</a:t>
            </a:r>
          </a:p>
          <a:p>
            <a:r>
              <a:rPr lang="en-US" dirty="0"/>
              <a:t>Lecture 14 – Journal Club</a:t>
            </a:r>
          </a:p>
          <a:p>
            <a:r>
              <a:rPr lang="en-US" dirty="0"/>
              <a:t>Lecture 15 – Deep learning</a:t>
            </a:r>
          </a:p>
          <a:p>
            <a:endParaRPr lang="en-US" dirty="0"/>
          </a:p>
          <a:p>
            <a:r>
              <a:rPr lang="en-US" dirty="0"/>
              <a:t>Two new lectures on “</a:t>
            </a:r>
            <a:r>
              <a:rPr lang="en-US" b="1" dirty="0"/>
              <a:t>Beyond Predictions</a:t>
            </a:r>
            <a:r>
              <a:rPr lang="en-US" dirty="0"/>
              <a:t>”</a:t>
            </a:r>
          </a:p>
          <a:p>
            <a:pPr marL="171450" indent="-171450">
              <a:buFontTx/>
              <a:buChar char="-"/>
            </a:pPr>
            <a:r>
              <a:rPr lang="en-US" dirty="0"/>
              <a:t>Prediction action coupling</a:t>
            </a:r>
          </a:p>
          <a:p>
            <a:pPr marL="171450" indent="-171450">
              <a:buFontTx/>
              <a:buChar char="-"/>
            </a:pPr>
            <a:r>
              <a:rPr lang="en-US" dirty="0"/>
              <a:t>The need for interpretability</a:t>
            </a:r>
          </a:p>
          <a:p>
            <a:pPr marL="171450" indent="-171450">
              <a:buFontTx/>
              <a:buChar char="-"/>
            </a:pPr>
            <a:r>
              <a:rPr lang="en-US" dirty="0"/>
              <a:t>Ethics, Utility, Work Capacity</a:t>
            </a:r>
          </a:p>
          <a:p>
            <a:pPr marL="171450" indent="-171450">
              <a:buFontTx/>
              <a:buChar char="-"/>
            </a:pPr>
            <a:r>
              <a:rPr lang="en-US" dirty="0"/>
              <a:t>Legal implications</a:t>
            </a:r>
          </a:p>
        </p:txBody>
      </p:sp>
      <p:sp>
        <p:nvSpPr>
          <p:cNvPr id="4" name="Slide Number Placeholder 3"/>
          <p:cNvSpPr>
            <a:spLocks noGrp="1"/>
          </p:cNvSpPr>
          <p:nvPr>
            <p:ph type="sldNum" sz="quarter" idx="5"/>
          </p:nvPr>
        </p:nvSpPr>
        <p:spPr/>
        <p:txBody>
          <a:bodyPr/>
          <a:lstStyle/>
          <a:p>
            <a:fld id="{EC6E3856-4C8C-5E4F-9DFD-C348D6494BAC}" type="slidenum">
              <a:rPr lang="en-US" smtClean="0"/>
              <a:t>6</a:t>
            </a:fld>
            <a:endParaRPr lang="en-US"/>
          </a:p>
        </p:txBody>
      </p:sp>
    </p:spTree>
    <p:extLst>
      <p:ext uri="{BB962C8B-B14F-4D97-AF65-F5344CB8AC3E}">
        <p14:creationId xmlns:p14="http://schemas.microsoft.com/office/powerpoint/2010/main" val="11441357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6E3856-4C8C-5E4F-9DFD-C348D6494BAC}" type="slidenum">
              <a:rPr lang="en-US" smtClean="0"/>
              <a:t>7</a:t>
            </a:fld>
            <a:endParaRPr lang="en-US"/>
          </a:p>
        </p:txBody>
      </p:sp>
    </p:spTree>
    <p:extLst>
      <p:ext uri="{BB962C8B-B14F-4D97-AF65-F5344CB8AC3E}">
        <p14:creationId xmlns:p14="http://schemas.microsoft.com/office/powerpoint/2010/main" val="30272215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t>Acute Physiology and Chronic Health Evaluation, 1981</a:t>
            </a:r>
          </a:p>
          <a:p>
            <a:pPr lvl="1"/>
            <a:r>
              <a:rPr lang="en-US" dirty="0"/>
              <a:t>Collected data from the first 24 hours</a:t>
            </a:r>
          </a:p>
          <a:p>
            <a:pPr lvl="1"/>
            <a:r>
              <a:rPr lang="en-US" dirty="0"/>
              <a:t>Multivariate Logistic Regression</a:t>
            </a:r>
          </a:p>
          <a:p>
            <a:pPr lvl="1"/>
            <a:r>
              <a:rPr lang="en-US" dirty="0"/>
              <a:t>Chronic Status: Letter</a:t>
            </a:r>
          </a:p>
          <a:p>
            <a:pPr lvl="2"/>
            <a:r>
              <a:rPr lang="en-US" dirty="0"/>
              <a:t>(Best) A; B; C; D (Worst)</a:t>
            </a:r>
          </a:p>
          <a:p>
            <a:endParaRPr lang="en-US" dirty="0"/>
          </a:p>
          <a:p>
            <a:r>
              <a:rPr lang="en-US" dirty="0"/>
              <a:t>APACHE II: 1985</a:t>
            </a:r>
          </a:p>
          <a:p>
            <a:r>
              <a:rPr lang="en-US" dirty="0"/>
              <a:t>APACHE III: 1993</a:t>
            </a:r>
          </a:p>
          <a:p>
            <a:r>
              <a:rPr lang="en-US" dirty="0"/>
              <a:t>APACHE IV: 2006</a:t>
            </a:r>
          </a:p>
          <a:p>
            <a:endParaRPr lang="en-US" dirty="0"/>
          </a:p>
          <a:p>
            <a:r>
              <a:rPr lang="en-US" dirty="0"/>
              <a:t>Apache II is the</a:t>
            </a:r>
            <a:r>
              <a:rPr lang="en-US" baseline="0" dirty="0"/>
              <a:t> </a:t>
            </a:r>
            <a:r>
              <a:rPr lang="en-US" dirty="0"/>
              <a:t>oldest system still in common use</a:t>
            </a:r>
          </a:p>
          <a:p>
            <a:r>
              <a:rPr lang="en-US" dirty="0"/>
              <a:t>Slightly inferior to more modern scores in discrimination</a:t>
            </a:r>
          </a:p>
          <a:p>
            <a:r>
              <a:rPr lang="en-US" dirty="0"/>
              <a:t>Simplified compared to the original APACHE </a:t>
            </a:r>
          </a:p>
          <a:p>
            <a:pPr lvl="1"/>
            <a:r>
              <a:rPr lang="en-US" dirty="0"/>
              <a:t>From 34 to 12 variables</a:t>
            </a:r>
          </a:p>
          <a:p>
            <a:pPr lvl="1"/>
            <a:r>
              <a:rPr lang="en-US" dirty="0"/>
              <a:t>Reweighted</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a:t>http://</a:t>
            </a:r>
            <a:r>
              <a:rPr lang="en-US" dirty="0" err="1"/>
              <a:t>journals.lww.com</a:t>
            </a:r>
            <a:r>
              <a:rPr lang="en-US" dirty="0"/>
              <a:t>/</a:t>
            </a:r>
            <a:r>
              <a:rPr lang="en-US" dirty="0" err="1"/>
              <a:t>ccmjournal</a:t>
            </a:r>
            <a:r>
              <a:rPr lang="en-US" dirty="0"/>
              <a:t>/Abstract/2006/05000/Recalibration_of_risk_prediction_models_in_a_large.13.aspx</a:t>
            </a:r>
          </a:p>
          <a:p>
            <a:endParaRPr lang="en-US" dirty="0"/>
          </a:p>
        </p:txBody>
      </p:sp>
    </p:spTree>
    <p:extLst>
      <p:ext uri="{BB962C8B-B14F-4D97-AF65-F5344CB8AC3E}">
        <p14:creationId xmlns:p14="http://schemas.microsoft.com/office/powerpoint/2010/main" val="31415389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6E3856-4C8C-5E4F-9DFD-C348D6494BAC}" type="slidenum">
              <a:rPr lang="en-US" smtClean="0"/>
              <a:t>9</a:t>
            </a:fld>
            <a:endParaRPr lang="en-US"/>
          </a:p>
        </p:txBody>
      </p:sp>
    </p:spTree>
    <p:extLst>
      <p:ext uri="{BB962C8B-B14F-4D97-AF65-F5344CB8AC3E}">
        <p14:creationId xmlns:p14="http://schemas.microsoft.com/office/powerpoint/2010/main" val="24722646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3001"/>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2898775"/>
            <a:ext cx="6400800" cy="106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15BB983-A0AD-B543-9642-B947F62D6A0C}" type="datetimeFigureOut">
              <a:rPr lang="en-US" smtClean="0"/>
              <a:t>11/9/24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B6673E-F8E9-D643-A1C3-6D036049D55A}" type="slidenum">
              <a:rPr lang="en-US" smtClean="0"/>
              <a:t>‹#›</a:t>
            </a:fld>
            <a:endParaRPr lang="en-US"/>
          </a:p>
        </p:txBody>
      </p:sp>
      <p:pic>
        <p:nvPicPr>
          <p:cNvPr id="8" name="Picture 4" descr="C:\Users\nigam\Downloads\som_logo_dk2400.jpg"/>
          <p:cNvPicPr>
            <a:picLocks noChangeAspect="1" noChangeArrowheads="1"/>
          </p:cNvPicPr>
          <p:nvPr/>
        </p:nvPicPr>
        <p:blipFill>
          <a:blip r:embed="rId2" cstate="print"/>
          <a:srcRect b="38303"/>
          <a:stretch>
            <a:fillRect/>
          </a:stretch>
        </p:blipFill>
        <p:spPr bwMode="auto">
          <a:xfrm>
            <a:off x="1872337" y="4916715"/>
            <a:ext cx="5486400" cy="1097543"/>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5BB983-A0AD-B543-9642-B947F62D6A0C}" type="datetimeFigureOut">
              <a:rPr lang="en-US" smtClean="0"/>
              <a:t>11/9/24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B6673E-F8E9-D643-A1C3-6D036049D55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5BB983-A0AD-B543-9642-B947F62D6A0C}" type="datetimeFigureOut">
              <a:rPr lang="en-US" smtClean="0"/>
              <a:t>11/9/24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B6673E-F8E9-D643-A1C3-6D036049D55A}"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3001"/>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2898775"/>
            <a:ext cx="6400800" cy="1066800"/>
          </a:xfrm>
        </p:spPr>
        <p:txBody>
          <a:bodyPr/>
          <a:lstStyle>
            <a:lvl1pPr marL="0" indent="0" algn="ctr">
              <a:buNone/>
              <a:defRPr>
                <a:solidFill>
                  <a:schemeClr val="tx1">
                    <a:tint val="75000"/>
                  </a:schemeClr>
                </a:solidFill>
              </a:defRPr>
            </a:lvl1pPr>
            <a:lvl2pPr marL="457130" indent="0" algn="ctr">
              <a:buNone/>
              <a:defRPr>
                <a:solidFill>
                  <a:schemeClr val="tx1">
                    <a:tint val="75000"/>
                  </a:schemeClr>
                </a:solidFill>
              </a:defRPr>
            </a:lvl2pPr>
            <a:lvl3pPr marL="914259" indent="0" algn="ctr">
              <a:buNone/>
              <a:defRPr>
                <a:solidFill>
                  <a:schemeClr val="tx1">
                    <a:tint val="75000"/>
                  </a:schemeClr>
                </a:solidFill>
              </a:defRPr>
            </a:lvl3pPr>
            <a:lvl4pPr marL="1371390" indent="0" algn="ctr">
              <a:buNone/>
              <a:defRPr>
                <a:solidFill>
                  <a:schemeClr val="tx1">
                    <a:tint val="75000"/>
                  </a:schemeClr>
                </a:solidFill>
              </a:defRPr>
            </a:lvl4pPr>
            <a:lvl5pPr marL="1828519" indent="0" algn="ctr">
              <a:buNone/>
              <a:defRPr>
                <a:solidFill>
                  <a:schemeClr val="tx1">
                    <a:tint val="75000"/>
                  </a:schemeClr>
                </a:solidFill>
              </a:defRPr>
            </a:lvl5pPr>
            <a:lvl6pPr marL="2285649" indent="0" algn="ctr">
              <a:buNone/>
              <a:defRPr>
                <a:solidFill>
                  <a:schemeClr val="tx1">
                    <a:tint val="75000"/>
                  </a:schemeClr>
                </a:solidFill>
              </a:defRPr>
            </a:lvl6pPr>
            <a:lvl7pPr marL="2742780" indent="0" algn="ctr">
              <a:buNone/>
              <a:defRPr>
                <a:solidFill>
                  <a:schemeClr val="tx1">
                    <a:tint val="75000"/>
                  </a:schemeClr>
                </a:solidFill>
              </a:defRPr>
            </a:lvl7pPr>
            <a:lvl8pPr marL="3199908" indent="0" algn="ctr">
              <a:buNone/>
              <a:defRPr>
                <a:solidFill>
                  <a:schemeClr val="tx1">
                    <a:tint val="75000"/>
                  </a:schemeClr>
                </a:solidFill>
              </a:defRPr>
            </a:lvl8pPr>
            <a:lvl9pPr marL="365703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solidFill>
              </a:rPr>
              <a:pPr/>
              <a:t>11/9/24</a:t>
            </a:fld>
            <a:endParaRPr lang="en-US">
              <a:solidFill>
                <a:prstClr val="black"/>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pic>
        <p:nvPicPr>
          <p:cNvPr id="8" name="Picture 4" descr="C:\Users\nigam\Downloads\som_logo_dk2400.jp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1872337" y="4916715"/>
            <a:ext cx="5486400" cy="1097543"/>
          </a:xfrm>
          <a:prstGeom prst="rect">
            <a:avLst/>
          </a:prstGeom>
          <a:noFill/>
        </p:spPr>
      </p:pic>
    </p:spTree>
    <p:extLst>
      <p:ext uri="{BB962C8B-B14F-4D97-AF65-F5344CB8AC3E}">
        <p14:creationId xmlns:p14="http://schemas.microsoft.com/office/powerpoint/2010/main" val="226530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solidFill>
              </a:rPr>
              <a:pPr/>
              <a:t>11/9/24</a:t>
            </a:fld>
            <a:endParaRPr lang="en-US">
              <a:solidFill>
                <a:prstClr val="black"/>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166159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90" y="2362204"/>
            <a:ext cx="7772400" cy="1362075"/>
          </a:xfrm>
          <a:solidFill>
            <a:srgbClr val="FFFF99"/>
          </a:solidFill>
        </p:spPr>
        <p:txBody>
          <a:bodyPr anchor="t"/>
          <a:lstStyle>
            <a:lvl1pPr algn="l">
              <a:defRPr sz="4000" b="1" cap="none" baseline="0"/>
            </a:lvl1pPr>
          </a:lstStyle>
          <a:p>
            <a:r>
              <a:rPr lang="en-US"/>
              <a:t>Click to edit Master title style</a:t>
            </a:r>
            <a:endParaRPr lang="en-US" dirty="0"/>
          </a:p>
        </p:txBody>
      </p:sp>
      <p:sp>
        <p:nvSpPr>
          <p:cNvPr id="3" name="Text Placeholder 2"/>
          <p:cNvSpPr>
            <a:spLocks noGrp="1"/>
          </p:cNvSpPr>
          <p:nvPr>
            <p:ph type="body" idx="1"/>
          </p:nvPr>
        </p:nvSpPr>
        <p:spPr>
          <a:xfrm>
            <a:off x="722313" y="3744916"/>
            <a:ext cx="7772400" cy="1500187"/>
          </a:xfrm>
        </p:spPr>
        <p:txBody>
          <a:bodyPr anchor="b"/>
          <a:lstStyle>
            <a:lvl1pPr marL="0" indent="0">
              <a:buNone/>
              <a:defRPr sz="2000">
                <a:solidFill>
                  <a:schemeClr val="tx1">
                    <a:tint val="75000"/>
                  </a:schemeClr>
                </a:solidFill>
              </a:defRPr>
            </a:lvl1pPr>
            <a:lvl2pPr marL="457130" indent="0">
              <a:buNone/>
              <a:defRPr sz="1800">
                <a:solidFill>
                  <a:schemeClr val="tx1">
                    <a:tint val="75000"/>
                  </a:schemeClr>
                </a:solidFill>
              </a:defRPr>
            </a:lvl2pPr>
            <a:lvl3pPr marL="914259" indent="0">
              <a:buNone/>
              <a:defRPr sz="1600">
                <a:solidFill>
                  <a:schemeClr val="tx1">
                    <a:tint val="75000"/>
                  </a:schemeClr>
                </a:solidFill>
              </a:defRPr>
            </a:lvl3pPr>
            <a:lvl4pPr marL="1371390" indent="0">
              <a:buNone/>
              <a:defRPr sz="1400">
                <a:solidFill>
                  <a:schemeClr val="tx1">
                    <a:tint val="75000"/>
                  </a:schemeClr>
                </a:solidFill>
              </a:defRPr>
            </a:lvl4pPr>
            <a:lvl5pPr marL="1828519" indent="0">
              <a:buNone/>
              <a:defRPr sz="1400">
                <a:solidFill>
                  <a:schemeClr val="tx1">
                    <a:tint val="75000"/>
                  </a:schemeClr>
                </a:solidFill>
              </a:defRPr>
            </a:lvl5pPr>
            <a:lvl6pPr marL="2285649" indent="0">
              <a:buNone/>
              <a:defRPr sz="1400">
                <a:solidFill>
                  <a:schemeClr val="tx1">
                    <a:tint val="75000"/>
                  </a:schemeClr>
                </a:solidFill>
              </a:defRPr>
            </a:lvl6pPr>
            <a:lvl7pPr marL="2742780" indent="0">
              <a:buNone/>
              <a:defRPr sz="1400">
                <a:solidFill>
                  <a:schemeClr val="tx1">
                    <a:tint val="75000"/>
                  </a:schemeClr>
                </a:solidFill>
              </a:defRPr>
            </a:lvl7pPr>
            <a:lvl8pPr marL="3199908" indent="0">
              <a:buNone/>
              <a:defRPr sz="1400">
                <a:solidFill>
                  <a:schemeClr val="tx1">
                    <a:tint val="75000"/>
                  </a:schemeClr>
                </a:solidFill>
              </a:defRPr>
            </a:lvl8pPr>
            <a:lvl9pPr marL="365703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solidFill>
              </a:rPr>
              <a:pPr/>
              <a:t>11/9/24</a:t>
            </a:fld>
            <a:endParaRPr lang="en-US">
              <a:solidFill>
                <a:prstClr val="black"/>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82999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solidFill>
              </a:rPr>
              <a:pPr/>
              <a:t>11/9/24</a:t>
            </a:fld>
            <a:endParaRPr lang="en-US">
              <a:solidFill>
                <a:prstClr val="black"/>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317051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6"/>
            <a:ext cx="4040188" cy="639763"/>
          </a:xfrm>
        </p:spPr>
        <p:txBody>
          <a:bodyPr anchor="b"/>
          <a:lstStyle>
            <a:lvl1pPr marL="0" indent="0">
              <a:buNone/>
              <a:defRPr sz="2400" b="1"/>
            </a:lvl1pPr>
            <a:lvl2pPr marL="457130" indent="0">
              <a:buNone/>
              <a:defRPr sz="2000" b="1"/>
            </a:lvl2pPr>
            <a:lvl3pPr marL="914259" indent="0">
              <a:buNone/>
              <a:defRPr sz="1800" b="1"/>
            </a:lvl3pPr>
            <a:lvl4pPr marL="1371390" indent="0">
              <a:buNone/>
              <a:defRPr sz="1600" b="1"/>
            </a:lvl4pPr>
            <a:lvl5pPr marL="1828519" indent="0">
              <a:buNone/>
              <a:defRPr sz="1600" b="1"/>
            </a:lvl5pPr>
            <a:lvl6pPr marL="2285649" indent="0">
              <a:buNone/>
              <a:defRPr sz="1600" b="1"/>
            </a:lvl6pPr>
            <a:lvl7pPr marL="2742780" indent="0">
              <a:buNone/>
              <a:defRPr sz="1600" b="1"/>
            </a:lvl7pPr>
            <a:lvl8pPr marL="3199908" indent="0">
              <a:buNone/>
              <a:defRPr sz="1600" b="1"/>
            </a:lvl8pPr>
            <a:lvl9pPr marL="3657039"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6"/>
            <a:ext cx="4041775" cy="639763"/>
          </a:xfrm>
        </p:spPr>
        <p:txBody>
          <a:bodyPr anchor="b"/>
          <a:lstStyle>
            <a:lvl1pPr marL="0" indent="0">
              <a:buNone/>
              <a:defRPr sz="2400" b="1"/>
            </a:lvl1pPr>
            <a:lvl2pPr marL="457130" indent="0">
              <a:buNone/>
              <a:defRPr sz="2000" b="1"/>
            </a:lvl2pPr>
            <a:lvl3pPr marL="914259" indent="0">
              <a:buNone/>
              <a:defRPr sz="1800" b="1"/>
            </a:lvl3pPr>
            <a:lvl4pPr marL="1371390" indent="0">
              <a:buNone/>
              <a:defRPr sz="1600" b="1"/>
            </a:lvl4pPr>
            <a:lvl5pPr marL="1828519" indent="0">
              <a:buNone/>
              <a:defRPr sz="1600" b="1"/>
            </a:lvl5pPr>
            <a:lvl6pPr marL="2285649" indent="0">
              <a:buNone/>
              <a:defRPr sz="1600" b="1"/>
            </a:lvl6pPr>
            <a:lvl7pPr marL="2742780" indent="0">
              <a:buNone/>
              <a:defRPr sz="1600" b="1"/>
            </a:lvl7pPr>
            <a:lvl8pPr marL="3199908" indent="0">
              <a:buNone/>
              <a:defRPr sz="1600" b="1"/>
            </a:lvl8pPr>
            <a:lvl9pPr marL="365703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solidFill>
              </a:rPr>
              <a:pPr/>
              <a:t>11/9/24</a:t>
            </a:fld>
            <a:endParaRPr lang="en-US">
              <a:solidFill>
                <a:prstClr val="black"/>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131766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solidFill>
              </a:rPr>
              <a:pPr/>
              <a:t>11/9/24</a:t>
            </a:fld>
            <a:endParaRPr lang="en-US">
              <a:solidFill>
                <a:prstClr val="black"/>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537274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solidFill>
              </a:rPr>
              <a:pPr/>
              <a:t>11/9/24</a:t>
            </a:fld>
            <a:endParaRPr lang="en-US">
              <a:solidFill>
                <a:prstClr val="black"/>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489617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2"/>
            <a:ext cx="3008313"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5"/>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130" indent="0">
              <a:buNone/>
              <a:defRPr sz="1200"/>
            </a:lvl2pPr>
            <a:lvl3pPr marL="914259" indent="0">
              <a:buNone/>
              <a:defRPr sz="1000"/>
            </a:lvl3pPr>
            <a:lvl4pPr marL="1371390" indent="0">
              <a:buNone/>
              <a:defRPr sz="900"/>
            </a:lvl4pPr>
            <a:lvl5pPr marL="1828519" indent="0">
              <a:buNone/>
              <a:defRPr sz="900"/>
            </a:lvl5pPr>
            <a:lvl6pPr marL="2285649" indent="0">
              <a:buNone/>
              <a:defRPr sz="900"/>
            </a:lvl6pPr>
            <a:lvl7pPr marL="2742780" indent="0">
              <a:buNone/>
              <a:defRPr sz="900"/>
            </a:lvl7pPr>
            <a:lvl8pPr marL="3199908" indent="0">
              <a:buNone/>
              <a:defRPr sz="900"/>
            </a:lvl8pPr>
            <a:lvl9pPr marL="365703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solidFill>
              </a:rPr>
              <a:pPr/>
              <a:t>11/9/24</a:t>
            </a:fld>
            <a:endParaRPr lang="en-US">
              <a:solidFill>
                <a:prstClr val="black"/>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79634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5BB983-A0AD-B543-9642-B947F62D6A0C}" type="datetimeFigureOut">
              <a:rPr lang="en-US" smtClean="0"/>
              <a:t>11/9/24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B6673E-F8E9-D643-A1C3-6D036049D55A}"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3"/>
            <a:ext cx="54864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30" indent="0">
              <a:buNone/>
              <a:defRPr sz="2800"/>
            </a:lvl2pPr>
            <a:lvl3pPr marL="914259" indent="0">
              <a:buNone/>
              <a:defRPr sz="2400"/>
            </a:lvl3pPr>
            <a:lvl4pPr marL="1371390" indent="0">
              <a:buNone/>
              <a:defRPr sz="2000"/>
            </a:lvl4pPr>
            <a:lvl5pPr marL="1828519" indent="0">
              <a:buNone/>
              <a:defRPr sz="2000"/>
            </a:lvl5pPr>
            <a:lvl6pPr marL="2285649" indent="0">
              <a:buNone/>
              <a:defRPr sz="2000"/>
            </a:lvl6pPr>
            <a:lvl7pPr marL="2742780" indent="0">
              <a:buNone/>
              <a:defRPr sz="2000"/>
            </a:lvl7pPr>
            <a:lvl8pPr marL="3199908" indent="0">
              <a:buNone/>
              <a:defRPr sz="2000"/>
            </a:lvl8pPr>
            <a:lvl9pPr marL="3657039"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130" indent="0">
              <a:buNone/>
              <a:defRPr sz="1200"/>
            </a:lvl2pPr>
            <a:lvl3pPr marL="914259" indent="0">
              <a:buNone/>
              <a:defRPr sz="1000"/>
            </a:lvl3pPr>
            <a:lvl4pPr marL="1371390" indent="0">
              <a:buNone/>
              <a:defRPr sz="900"/>
            </a:lvl4pPr>
            <a:lvl5pPr marL="1828519" indent="0">
              <a:buNone/>
              <a:defRPr sz="900"/>
            </a:lvl5pPr>
            <a:lvl6pPr marL="2285649" indent="0">
              <a:buNone/>
              <a:defRPr sz="900"/>
            </a:lvl6pPr>
            <a:lvl7pPr marL="2742780" indent="0">
              <a:buNone/>
              <a:defRPr sz="900"/>
            </a:lvl7pPr>
            <a:lvl8pPr marL="3199908" indent="0">
              <a:buNone/>
              <a:defRPr sz="900"/>
            </a:lvl8pPr>
            <a:lvl9pPr marL="365703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solidFill>
              </a:rPr>
              <a:pPr/>
              <a:t>11/9/24</a:t>
            </a:fld>
            <a:endParaRPr lang="en-US">
              <a:solidFill>
                <a:prstClr val="black"/>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674783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solidFill>
              </a:rPr>
              <a:pPr/>
              <a:t>11/9/24</a:t>
            </a:fld>
            <a:endParaRPr lang="en-US">
              <a:solidFill>
                <a:prstClr val="black"/>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56018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2"/>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2"/>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solidFill>
              </a:rPr>
              <a:pPr/>
              <a:t>11/9/24</a:t>
            </a:fld>
            <a:endParaRPr lang="en-US">
              <a:solidFill>
                <a:prstClr val="black"/>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440107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1"/>
        <p:cNvGrpSpPr/>
        <p:nvPr/>
      </p:nvGrpSpPr>
      <p:grpSpPr>
        <a:xfrm>
          <a:off x="0" y="0"/>
          <a:ext cx="0" cy="0"/>
          <a:chOff x="0" y="0"/>
          <a:chExt cx="0" cy="0"/>
        </a:xfrm>
      </p:grpSpPr>
      <p:sp>
        <p:nvSpPr>
          <p:cNvPr id="13" name="Shape 13"/>
          <p:cNvSpPr txBox="1">
            <a:spLocks noGrp="1"/>
          </p:cNvSpPr>
          <p:nvPr>
            <p:ph type="title"/>
          </p:nvPr>
        </p:nvSpPr>
        <p:spPr>
          <a:xfrm>
            <a:off x="0" y="280414"/>
            <a:ext cx="8686800" cy="992399"/>
          </a:xfrm>
          <a:prstGeom prst="rect">
            <a:avLst/>
          </a:prstGeom>
          <a:noFill/>
          <a:ln>
            <a:noFill/>
          </a:ln>
        </p:spPr>
        <p:txBody>
          <a:bodyPr lIns="91425" tIns="91425" rIns="91425" bIns="91425" anchor="t" anchorCtr="0"/>
          <a:lstStyle>
            <a:lvl1pPr marL="0" indent="0" rtl="0">
              <a:defRPr>
                <a:solidFill>
                  <a:schemeClr val="lt1"/>
                </a:solidFill>
              </a:defRPr>
            </a:lvl1pPr>
            <a:lvl2pPr rtl="0">
              <a:defRPr>
                <a:solidFill>
                  <a:schemeClr val="lt1"/>
                </a:solidFill>
              </a:defRPr>
            </a:lvl2pPr>
            <a:lvl3pPr rtl="0">
              <a:defRPr>
                <a:solidFill>
                  <a:schemeClr val="lt1"/>
                </a:solidFill>
              </a:defRPr>
            </a:lvl3pPr>
            <a:lvl4pPr rtl="0">
              <a:defRPr>
                <a:solidFill>
                  <a:schemeClr val="lt1"/>
                </a:solidFill>
              </a:defRPr>
            </a:lvl4pPr>
            <a:lvl5pPr rtl="0">
              <a:defRPr>
                <a:solidFill>
                  <a:schemeClr val="lt1"/>
                </a:solidFill>
              </a:defRPr>
            </a:lvl5pPr>
            <a:lvl6pPr rtl="0">
              <a:defRPr>
                <a:solidFill>
                  <a:schemeClr val="lt1"/>
                </a:solidFill>
              </a:defRPr>
            </a:lvl6pPr>
            <a:lvl7pPr rtl="0">
              <a:defRPr>
                <a:solidFill>
                  <a:schemeClr val="lt1"/>
                </a:solidFill>
              </a:defRPr>
            </a:lvl7pPr>
            <a:lvl8pPr rtl="0">
              <a:defRPr>
                <a:solidFill>
                  <a:schemeClr val="lt1"/>
                </a:solidFill>
              </a:defRPr>
            </a:lvl8pPr>
            <a:lvl9pPr rtl="0">
              <a:defRPr>
                <a:solidFill>
                  <a:schemeClr val="lt1"/>
                </a:solidFill>
              </a:defRPr>
            </a:lvl9pPr>
          </a:lstStyle>
          <a:p>
            <a:endParaRPr dirty="0"/>
          </a:p>
        </p:txBody>
      </p:sp>
      <p:sp>
        <p:nvSpPr>
          <p:cNvPr id="14" name="Shape 14"/>
          <p:cNvSpPr txBox="1">
            <a:spLocks noGrp="1"/>
          </p:cNvSpPr>
          <p:nvPr>
            <p:ph type="body" idx="1"/>
          </p:nvPr>
        </p:nvSpPr>
        <p:spPr>
          <a:xfrm>
            <a:off x="457200" y="1947333"/>
            <a:ext cx="8229600" cy="4620299"/>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a:endParaRPr/>
          </a:p>
        </p:txBody>
      </p:sp>
    </p:spTree>
    <p:extLst>
      <p:ext uri="{BB962C8B-B14F-4D97-AF65-F5344CB8AC3E}">
        <p14:creationId xmlns:p14="http://schemas.microsoft.com/office/powerpoint/2010/main" val="4026182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90" y="2362201"/>
            <a:ext cx="7772400" cy="1362075"/>
          </a:xfrm>
          <a:solidFill>
            <a:srgbClr val="FFFF99"/>
          </a:solidFill>
        </p:spPr>
        <p:txBody>
          <a:bodyPr anchor="ctr"/>
          <a:lstStyle>
            <a:lvl1pPr algn="ctr">
              <a:defRPr sz="4000" b="1" cap="none" baseline="0"/>
            </a:lvl1pPr>
          </a:lstStyle>
          <a:p>
            <a:r>
              <a:rPr lang="en-US"/>
              <a:t>Click to edit Master title style</a:t>
            </a:r>
            <a:endParaRPr lang="en-US" dirty="0"/>
          </a:p>
        </p:txBody>
      </p:sp>
      <p:sp>
        <p:nvSpPr>
          <p:cNvPr id="3" name="Text Placeholder 2"/>
          <p:cNvSpPr>
            <a:spLocks noGrp="1"/>
          </p:cNvSpPr>
          <p:nvPr>
            <p:ph type="body" idx="1"/>
          </p:nvPr>
        </p:nvSpPr>
        <p:spPr>
          <a:xfrm>
            <a:off x="722313" y="37449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5BB983-A0AD-B543-9642-B947F62D6A0C}" type="datetimeFigureOut">
              <a:rPr lang="en-US" smtClean="0"/>
              <a:t>11/9/24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B6673E-F8E9-D643-A1C3-6D036049D55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15BB983-A0AD-B543-9642-B947F62D6A0C}" type="datetimeFigureOut">
              <a:rPr lang="en-US" smtClean="0"/>
              <a:t>11/9/24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B6673E-F8E9-D643-A1C3-6D036049D55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15BB983-A0AD-B543-9642-B947F62D6A0C}" type="datetimeFigureOut">
              <a:rPr lang="en-US" smtClean="0"/>
              <a:t>11/9/24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B6673E-F8E9-D643-A1C3-6D036049D55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5BB983-A0AD-B543-9642-B947F62D6A0C}" type="datetimeFigureOut">
              <a:rPr lang="en-US" smtClean="0"/>
              <a:t>11/9/24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B6673E-F8E9-D643-A1C3-6D036049D55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5BB983-A0AD-B543-9642-B947F62D6A0C}" type="datetimeFigureOut">
              <a:rPr lang="en-US" smtClean="0"/>
              <a:t>11/9/24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B6673E-F8E9-D643-A1C3-6D036049D55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5BB983-A0AD-B543-9642-B947F62D6A0C}" type="datetimeFigureOut">
              <a:rPr lang="en-US" smtClean="0"/>
              <a:t>11/9/24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B6673E-F8E9-D643-A1C3-6D036049D55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5BB983-A0AD-B543-9642-B947F62D6A0C}" type="datetimeFigureOut">
              <a:rPr lang="en-US" smtClean="0"/>
              <a:t>11/9/24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B6673E-F8E9-D643-A1C3-6D036049D55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8686800" cy="11430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solidFill>
              </a:defRPr>
            </a:lvl1pPr>
          </a:lstStyle>
          <a:p>
            <a:fld id="{115BB983-A0AD-B543-9642-B947F62D6A0C}" type="datetimeFigureOut">
              <a:rPr lang="en-US" smtClean="0"/>
              <a:t>11/9/24</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B6673E-F8E9-D643-A1C3-6D036049D55A}" type="slidenum">
              <a:rPr lang="en-US" smtClean="0"/>
              <a:t>‹#›</a:t>
            </a:fld>
            <a:endParaRPr lang="en-US"/>
          </a:p>
        </p:txBody>
      </p:sp>
    </p:spTree>
    <p:extLst>
      <p:ext uri="{BB962C8B-B14F-4D97-AF65-F5344CB8AC3E}">
        <p14:creationId xmlns:p14="http://schemas.microsoft.com/office/powerpoint/2010/main" val="7774433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8686800" cy="1143000"/>
          </a:xfrm>
          <a:prstGeom prst="rect">
            <a:avLst/>
          </a:prstGeom>
        </p:spPr>
        <p:txBody>
          <a:bodyPr vert="horz" lIns="91425" tIns="45713" rIns="91425" bIns="45713" rtlCol="0" anchor="t">
            <a:normAutofit/>
          </a:bodyPr>
          <a:lstStyle/>
          <a:p>
            <a:r>
              <a:rPr lang="en-US"/>
              <a:t>Click to edit Master title style</a:t>
            </a:r>
          </a:p>
        </p:txBody>
      </p:sp>
      <p:sp>
        <p:nvSpPr>
          <p:cNvPr id="3" name="Text Placeholder 2"/>
          <p:cNvSpPr>
            <a:spLocks noGrp="1"/>
          </p:cNvSpPr>
          <p:nvPr>
            <p:ph type="body" idx="1"/>
          </p:nvPr>
        </p:nvSpPr>
        <p:spPr>
          <a:xfrm>
            <a:off x="457200" y="1600204"/>
            <a:ext cx="8229600" cy="4525963"/>
          </a:xfrm>
          <a:prstGeom prst="rect">
            <a:avLst/>
          </a:prstGeom>
        </p:spPr>
        <p:txBody>
          <a:bodyPr vert="horz" lIns="91425" tIns="45713" rIns="91425" bIns="45713"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4"/>
            <a:ext cx="2133600" cy="365125"/>
          </a:xfrm>
          <a:prstGeom prst="rect">
            <a:avLst/>
          </a:prstGeom>
        </p:spPr>
        <p:txBody>
          <a:bodyPr vert="horz" lIns="91425" tIns="45713" rIns="91425" bIns="45713" rtlCol="0" anchor="ctr"/>
          <a:lstStyle>
            <a:lvl1pPr algn="l">
              <a:defRPr sz="1200">
                <a:solidFill>
                  <a:schemeClr val="tx1"/>
                </a:solidFill>
              </a:defRPr>
            </a:lvl1pPr>
          </a:lstStyle>
          <a:p>
            <a:pPr defTabSz="914259"/>
            <a:fld id="{1D8BD707-D9CF-40AE-B4C6-C98DA3205C09}" type="datetimeFigureOut">
              <a:rPr lang="en-US" kern="1200" smtClean="0">
                <a:solidFill>
                  <a:prstClr val="black"/>
                </a:solidFill>
                <a:latin typeface="Calibri"/>
                <a:ea typeface=""/>
                <a:cs typeface=""/>
              </a:rPr>
              <a:pPr defTabSz="914259"/>
              <a:t>11/9/24</a:t>
            </a:fld>
            <a:endParaRPr lang="en-US" kern="1200">
              <a:solidFill>
                <a:prstClr val="black"/>
              </a:solidFill>
              <a:latin typeface="Calibri"/>
              <a:ea typeface=""/>
              <a:cs typeface=""/>
            </a:endParaRPr>
          </a:p>
        </p:txBody>
      </p:sp>
      <p:sp>
        <p:nvSpPr>
          <p:cNvPr id="5" name="Footer Placeholder 4"/>
          <p:cNvSpPr>
            <a:spLocks noGrp="1"/>
          </p:cNvSpPr>
          <p:nvPr>
            <p:ph type="ftr" sz="quarter" idx="3"/>
          </p:nvPr>
        </p:nvSpPr>
        <p:spPr>
          <a:xfrm>
            <a:off x="3124201" y="6356354"/>
            <a:ext cx="2895600" cy="365125"/>
          </a:xfrm>
          <a:prstGeom prst="rect">
            <a:avLst/>
          </a:prstGeom>
        </p:spPr>
        <p:txBody>
          <a:bodyPr vert="horz" lIns="91425" tIns="45713" rIns="91425" bIns="45713" rtlCol="0" anchor="ctr"/>
          <a:lstStyle>
            <a:lvl1pPr algn="ctr">
              <a:defRPr sz="1200">
                <a:solidFill>
                  <a:schemeClr val="tx1">
                    <a:tint val="75000"/>
                  </a:schemeClr>
                </a:solidFill>
              </a:defRPr>
            </a:lvl1pPr>
          </a:lstStyle>
          <a:p>
            <a:pPr defTabSz="914259"/>
            <a:endParaRPr lang="en-US" kern="1200">
              <a:solidFill>
                <a:prstClr val="black">
                  <a:tint val="75000"/>
                </a:prstClr>
              </a:solidFill>
              <a:latin typeface="Calibri"/>
              <a:ea typeface=""/>
              <a:cs typeface=""/>
            </a:endParaRPr>
          </a:p>
        </p:txBody>
      </p:sp>
      <p:sp>
        <p:nvSpPr>
          <p:cNvPr id="6" name="Slide Number Placeholder 5"/>
          <p:cNvSpPr>
            <a:spLocks noGrp="1"/>
          </p:cNvSpPr>
          <p:nvPr>
            <p:ph type="sldNum" sz="quarter" idx="4"/>
          </p:nvPr>
        </p:nvSpPr>
        <p:spPr>
          <a:xfrm>
            <a:off x="6553200" y="6356354"/>
            <a:ext cx="2133600" cy="365125"/>
          </a:xfrm>
          <a:prstGeom prst="rect">
            <a:avLst/>
          </a:prstGeom>
        </p:spPr>
        <p:txBody>
          <a:bodyPr vert="horz" lIns="91425" tIns="45713" rIns="91425" bIns="45713" rtlCol="0" anchor="ctr"/>
          <a:lstStyle>
            <a:lvl1pPr algn="r">
              <a:defRPr sz="1200">
                <a:solidFill>
                  <a:schemeClr val="tx1">
                    <a:tint val="75000"/>
                  </a:schemeClr>
                </a:solidFill>
              </a:defRPr>
            </a:lvl1pPr>
          </a:lstStyle>
          <a:p>
            <a:pPr defTabSz="914259"/>
            <a:fld id="{B6F15528-21DE-4FAA-801E-634DDDAF4B2B}" type="slidenum">
              <a:rPr lang="en-US" kern="1200" smtClean="0">
                <a:solidFill>
                  <a:prstClr val="black">
                    <a:tint val="75000"/>
                  </a:prstClr>
                </a:solidFill>
                <a:latin typeface="Calibri"/>
                <a:ea typeface=""/>
                <a:cs typeface=""/>
              </a:rPr>
              <a:pPr defTabSz="914259"/>
              <a:t>‹#›</a:t>
            </a:fld>
            <a:endParaRPr lang="en-US" kern="1200">
              <a:solidFill>
                <a:prstClr val="black">
                  <a:tint val="75000"/>
                </a:prstClr>
              </a:solidFill>
              <a:latin typeface="Calibri"/>
              <a:ea typeface=""/>
              <a:cs typeface=""/>
            </a:endParaRPr>
          </a:p>
        </p:txBody>
      </p:sp>
    </p:spTree>
    <p:extLst>
      <p:ext uri="{BB962C8B-B14F-4D97-AF65-F5344CB8AC3E}">
        <p14:creationId xmlns:p14="http://schemas.microsoft.com/office/powerpoint/2010/main" val="119395942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defTabSz="914259" rtl="0" eaLnBrk="1" latinLnBrk="0" hangingPunct="1">
        <a:spcBef>
          <a:spcPct val="0"/>
        </a:spcBef>
        <a:buNone/>
        <a:defRPr sz="4400" kern="1200">
          <a:solidFill>
            <a:schemeClr val="tx1"/>
          </a:solidFill>
          <a:latin typeface="+mj-lt"/>
          <a:ea typeface="+mj-ea"/>
          <a:cs typeface="+mj-cs"/>
        </a:defRPr>
      </a:lvl1pPr>
    </p:titleStyle>
    <p:bodyStyle>
      <a:lvl1pPr marL="342848" indent="-342848" algn="l" defTabSz="914259"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836" indent="-285707" algn="l" defTabSz="914259"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824" indent="-228564" algn="l" defTabSz="914259"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599954" indent="-228564" algn="l" defTabSz="914259"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085" indent="-228564" algn="l" defTabSz="914259"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215" indent="-228564" algn="l" defTabSz="914259"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344" indent="-228564" algn="l" defTabSz="914259"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475" indent="-228564" algn="l" defTabSz="91425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603" indent="-228564" algn="l" defTabSz="914259"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59" rtl="0" eaLnBrk="1" latinLnBrk="0" hangingPunct="1">
        <a:defRPr sz="1800" kern="1200">
          <a:solidFill>
            <a:schemeClr val="tx1"/>
          </a:solidFill>
          <a:latin typeface="+mn-lt"/>
          <a:ea typeface="+mn-ea"/>
          <a:cs typeface="+mn-cs"/>
        </a:defRPr>
      </a:lvl1pPr>
      <a:lvl2pPr marL="457130" algn="l" defTabSz="914259" rtl="0" eaLnBrk="1" latinLnBrk="0" hangingPunct="1">
        <a:defRPr sz="1800" kern="1200">
          <a:solidFill>
            <a:schemeClr val="tx1"/>
          </a:solidFill>
          <a:latin typeface="+mn-lt"/>
          <a:ea typeface="+mn-ea"/>
          <a:cs typeface="+mn-cs"/>
        </a:defRPr>
      </a:lvl2pPr>
      <a:lvl3pPr marL="914259" algn="l" defTabSz="914259" rtl="0" eaLnBrk="1" latinLnBrk="0" hangingPunct="1">
        <a:defRPr sz="1800" kern="1200">
          <a:solidFill>
            <a:schemeClr val="tx1"/>
          </a:solidFill>
          <a:latin typeface="+mn-lt"/>
          <a:ea typeface="+mn-ea"/>
          <a:cs typeface="+mn-cs"/>
        </a:defRPr>
      </a:lvl3pPr>
      <a:lvl4pPr marL="1371390" algn="l" defTabSz="914259" rtl="0" eaLnBrk="1" latinLnBrk="0" hangingPunct="1">
        <a:defRPr sz="1800" kern="1200">
          <a:solidFill>
            <a:schemeClr val="tx1"/>
          </a:solidFill>
          <a:latin typeface="+mn-lt"/>
          <a:ea typeface="+mn-ea"/>
          <a:cs typeface="+mn-cs"/>
        </a:defRPr>
      </a:lvl4pPr>
      <a:lvl5pPr marL="1828519" algn="l" defTabSz="914259" rtl="0" eaLnBrk="1" latinLnBrk="0" hangingPunct="1">
        <a:defRPr sz="1800" kern="1200">
          <a:solidFill>
            <a:schemeClr val="tx1"/>
          </a:solidFill>
          <a:latin typeface="+mn-lt"/>
          <a:ea typeface="+mn-ea"/>
          <a:cs typeface="+mn-cs"/>
        </a:defRPr>
      </a:lvl5pPr>
      <a:lvl6pPr marL="2285649" algn="l" defTabSz="914259" rtl="0" eaLnBrk="1" latinLnBrk="0" hangingPunct="1">
        <a:defRPr sz="1800" kern="1200">
          <a:solidFill>
            <a:schemeClr val="tx1"/>
          </a:solidFill>
          <a:latin typeface="+mn-lt"/>
          <a:ea typeface="+mn-ea"/>
          <a:cs typeface="+mn-cs"/>
        </a:defRPr>
      </a:lvl6pPr>
      <a:lvl7pPr marL="2742780" algn="l" defTabSz="914259" rtl="0" eaLnBrk="1" latinLnBrk="0" hangingPunct="1">
        <a:defRPr sz="1800" kern="1200">
          <a:solidFill>
            <a:schemeClr val="tx1"/>
          </a:solidFill>
          <a:latin typeface="+mn-lt"/>
          <a:ea typeface="+mn-ea"/>
          <a:cs typeface="+mn-cs"/>
        </a:defRPr>
      </a:lvl7pPr>
      <a:lvl8pPr marL="3199908" algn="l" defTabSz="914259" rtl="0" eaLnBrk="1" latinLnBrk="0" hangingPunct="1">
        <a:defRPr sz="1800" kern="1200">
          <a:solidFill>
            <a:schemeClr val="tx1"/>
          </a:solidFill>
          <a:latin typeface="+mn-lt"/>
          <a:ea typeface="+mn-ea"/>
          <a:cs typeface="+mn-cs"/>
        </a:defRPr>
      </a:lvl8pPr>
      <a:lvl9pPr marL="3657039" algn="l" defTabSz="91425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11.xml"/><Relationship Id="rId3" Type="http://schemas.openxmlformats.org/officeDocument/2006/relationships/tags" Target="../tags/tag3.xml"/><Relationship Id="rId7"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10" Type="http://schemas.openxmlformats.org/officeDocument/2006/relationships/image" Target="../media/image10.png"/><Relationship Id="rId4" Type="http://schemas.openxmlformats.org/officeDocument/2006/relationships/tags" Target="../tags/tag4.xml"/><Relationship Id="rId9"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4.em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xml"/><Relationship Id="rId1" Type="http://schemas.openxmlformats.org/officeDocument/2006/relationships/slideLayout" Target="../slideLayouts/slideLayout17.xml"/><Relationship Id="rId4" Type="http://schemas.openxmlformats.org/officeDocument/2006/relationships/image" Target="../media/image6.emf"/></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6" name="Shape 606"/>
          <p:cNvSpPr txBox="1">
            <a:spLocks noGrp="1"/>
          </p:cNvSpPr>
          <p:nvPr>
            <p:ph type="ctrTitle"/>
          </p:nvPr>
        </p:nvSpPr>
        <p:spPr>
          <a:prstGeom prst="rect">
            <a:avLst/>
          </a:prstGeom>
          <a:noFill/>
          <a:ln>
            <a:noFill/>
          </a:ln>
        </p:spPr>
        <p:txBody>
          <a:bodyPr lIns="91425" tIns="45700" rIns="91425" bIns="45700" anchor="t" anchorCtr="0">
            <a:noAutofit/>
          </a:bodyPr>
          <a:lstStyle/>
          <a:p>
            <a:pPr lvl="0" algn="ctr">
              <a:spcBef>
                <a:spcPts val="0"/>
              </a:spcBef>
              <a:buClr>
                <a:schemeClr val="dk1"/>
              </a:buClr>
              <a:buSzPct val="25000"/>
            </a:pPr>
            <a:r>
              <a:rPr lang="en" sz="4400" b="1" i="0" u="none" strike="noStrike" cap="none" dirty="0">
                <a:solidFill>
                  <a:schemeClr val="dk1"/>
                </a:solidFill>
                <a:latin typeface="Calibri"/>
                <a:ea typeface="Calibri"/>
                <a:cs typeface="Calibri"/>
                <a:sym typeface="Calibri"/>
              </a:rPr>
              <a:t>BIOMEDIN 215 </a:t>
            </a:r>
            <a:br>
              <a:rPr lang="en" sz="4400" b="1" i="0" u="none" strike="noStrike" cap="none" dirty="0">
                <a:solidFill>
                  <a:schemeClr val="dk1"/>
                </a:solidFill>
                <a:latin typeface="Calibri"/>
                <a:ea typeface="Calibri"/>
                <a:cs typeface="Calibri"/>
                <a:sym typeface="Calibri"/>
              </a:rPr>
            </a:br>
            <a:r>
              <a:rPr lang="en-US" b="1">
                <a:solidFill>
                  <a:schemeClr val="dk1"/>
                </a:solidFill>
                <a:ea typeface="Calibri"/>
                <a:cs typeface="Calibri"/>
                <a:sym typeface="Calibri"/>
              </a:rPr>
              <a:t>Data Science in Medicine</a:t>
            </a:r>
            <a:endParaRPr lang="en" sz="4400" b="1" i="0" u="none" strike="noStrike" cap="none" dirty="0">
              <a:solidFill>
                <a:schemeClr val="dk1"/>
              </a:solidFill>
              <a:latin typeface="Calibri"/>
              <a:ea typeface="Calibri"/>
              <a:cs typeface="Calibri"/>
              <a:sym typeface="Calibri"/>
            </a:endParaRPr>
          </a:p>
        </p:txBody>
      </p:sp>
      <p:sp>
        <p:nvSpPr>
          <p:cNvPr id="607" name="Shape 607"/>
          <p:cNvSpPr txBox="1">
            <a:spLocks noGrp="1"/>
          </p:cNvSpPr>
          <p:nvPr>
            <p:ph type="subTitle" idx="1"/>
          </p:nvPr>
        </p:nvSpPr>
        <p:spPr>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Clr>
                <a:schemeClr val="dk1"/>
              </a:buClr>
              <a:buSzPct val="25000"/>
              <a:buFont typeface="Arial"/>
              <a:buNone/>
            </a:pPr>
            <a:r>
              <a:rPr lang="en" sz="2400" b="0" i="0" u="none" strike="noStrike" cap="none">
                <a:solidFill>
                  <a:schemeClr val="dk1"/>
                </a:solidFill>
                <a:latin typeface="Calibri"/>
                <a:ea typeface="Calibri"/>
                <a:cs typeface="Calibri"/>
                <a:sym typeface="Calibri"/>
              </a:rPr>
              <a:t>Nigam Shah, MBBS, PhD</a:t>
            </a:r>
          </a:p>
          <a:p>
            <a:pPr marL="0" marR="0" lvl="0" indent="0" algn="ctr" rtl="0">
              <a:spcBef>
                <a:spcPts val="480"/>
              </a:spcBef>
              <a:buClr>
                <a:schemeClr val="dk1"/>
              </a:buClr>
              <a:buSzPct val="25000"/>
              <a:buFont typeface="Arial"/>
              <a:buNone/>
            </a:pPr>
            <a:r>
              <a:rPr lang="en" sz="2400" b="0" i="0" u="none" strike="noStrike" cap="none">
                <a:solidFill>
                  <a:schemeClr val="dk1"/>
                </a:solidFill>
                <a:latin typeface="Calibri"/>
                <a:ea typeface="Calibri"/>
                <a:cs typeface="Calibri"/>
                <a:sym typeface="Calibri"/>
              </a:rPr>
              <a:t>nigam@stanford.edu</a:t>
            </a:r>
          </a:p>
        </p:txBody>
      </p:sp>
      <p:sp>
        <p:nvSpPr>
          <p:cNvPr id="3" name="TextBox 2"/>
          <p:cNvSpPr txBox="1"/>
          <p:nvPr/>
        </p:nvSpPr>
        <p:spPr>
          <a:xfrm>
            <a:off x="4625163" y="5263116"/>
            <a:ext cx="184731" cy="307777"/>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422726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ASCVD risk estimator</a:t>
            </a:r>
          </a:p>
        </p:txBody>
      </p:sp>
      <p:sp>
        <p:nvSpPr>
          <p:cNvPr id="5" name="TextBox 4"/>
          <p:cNvSpPr txBox="1"/>
          <p:nvPr/>
        </p:nvSpPr>
        <p:spPr>
          <a:xfrm>
            <a:off x="692458" y="2831977"/>
            <a:ext cx="3293615" cy="1938992"/>
          </a:xfrm>
          <a:prstGeom prst="rect">
            <a:avLst/>
          </a:prstGeom>
          <a:noFill/>
        </p:spPr>
        <p:txBody>
          <a:bodyPr wrap="square" rtlCol="0">
            <a:spAutoFit/>
          </a:bodyPr>
          <a:lstStyle/>
          <a:p>
            <a:pPr algn="ctr"/>
            <a:r>
              <a:rPr lang="en-US" sz="4000" dirty="0"/>
              <a:t>335 calculators on </a:t>
            </a:r>
            <a:r>
              <a:rPr lang="en-US" sz="4000" dirty="0" err="1"/>
              <a:t>MDCalc.com</a:t>
            </a:r>
            <a:endParaRPr lang="en-US" sz="4000" dirty="0"/>
          </a:p>
        </p:txBody>
      </p:sp>
      <p:pic>
        <p:nvPicPr>
          <p:cNvPr id="3" name="Picture 2"/>
          <p:cNvPicPr>
            <a:picLocks noChangeAspect="1"/>
          </p:cNvPicPr>
          <p:nvPr/>
        </p:nvPicPr>
        <p:blipFill>
          <a:blip r:embed="rId3"/>
          <a:stretch>
            <a:fillRect/>
          </a:stretch>
        </p:blipFill>
        <p:spPr>
          <a:xfrm>
            <a:off x="5384800" y="0"/>
            <a:ext cx="3759200" cy="6858000"/>
          </a:xfrm>
          <a:prstGeom prst="rect">
            <a:avLst/>
          </a:prstGeom>
        </p:spPr>
      </p:pic>
    </p:spTree>
    <p:extLst>
      <p:ext uri="{BB962C8B-B14F-4D97-AF65-F5344CB8AC3E}">
        <p14:creationId xmlns:p14="http://schemas.microsoft.com/office/powerpoint/2010/main" val="3226858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0">
            <a:extLst>
              <a:ext uri="{FF2B5EF4-FFF2-40B4-BE49-F238E27FC236}">
                <a16:creationId xmlns:a16="http://schemas.microsoft.com/office/drawing/2014/main" id="{C287DE3D-A243-4483-A1CA-D72B2B0025E1}"/>
              </a:ext>
            </a:extLst>
          </p:cNvPr>
          <p:cNvSpPr/>
          <p:nvPr>
            <p:custDataLst>
              <p:tags r:id="rId1"/>
            </p:custDataLst>
          </p:nvPr>
        </p:nvSpPr>
        <p:spPr>
          <a:xfrm>
            <a:off x="0" y="687388"/>
            <a:ext cx="9144000" cy="512761"/>
          </a:xfrm>
          <a:prstGeom prst="rect">
            <a:avLst/>
          </a:prstGeom>
          <a:solidFill>
            <a:srgbClr val="EEEEEE"/>
          </a:solidFill>
          <a:ln w="25400" cap="flat" cmpd="sng" algn="ctr">
            <a:noFill/>
            <a:prstDash val="solid"/>
            <a:round/>
            <a:headEnd type="none" w="med" len="med"/>
            <a:tailEnd type="none" w="med" len="med"/>
          </a:ln>
        </p:spPr>
        <p:txBody>
          <a:bodyPr anchor="ctr"/>
          <a:lstStyle/>
          <a:p>
            <a:pPr algn="ctr">
              <a:buSzTx/>
              <a:defRPr kumimoji="0" sz="1800" b="0" i="0" u="none" strike="noStrike" kern="1200" cap="none" spc="0" normalizeH="0" baseline="0" noProof="0">
                <a:ln w="9525" cap="flat" cmpd="sng" algn="ctr">
                  <a:noFill/>
                  <a:prstDash val="solid"/>
                  <a:round/>
                  <a:headEnd type="none" w="med" len="med"/>
                  <a:tailEnd type="none" w="med" len="med"/>
                </a:ln>
                <a:solidFill>
                  <a:srgbClr val="FFFFFF"/>
                </a:solidFill>
                <a:effectLst/>
                <a:uLnTx/>
                <a:uFillTx/>
                <a:latin typeface="Arial"/>
                <a:ea typeface="Arial"/>
                <a:cs typeface="Arial"/>
                <a:sym typeface="Wingdings" charset="2"/>
              </a:defRPr>
            </a:pPr>
            <a:endParaRPr lang="en-US">
              <a:solidFill>
                <a:schemeClr val="lt1"/>
              </a:solidFill>
              <a:latin typeface="+mn-lt"/>
              <a:ea typeface="+mn-ea"/>
              <a:sym typeface="Wingdings" charset="2"/>
            </a:endParaRPr>
          </a:p>
        </p:txBody>
      </p:sp>
      <p:sp>
        <p:nvSpPr>
          <p:cNvPr id="16389" name="Text Placeholder 2">
            <a:extLst>
              <a:ext uri="{FF2B5EF4-FFF2-40B4-BE49-F238E27FC236}">
                <a16:creationId xmlns:a16="http://schemas.microsoft.com/office/drawing/2014/main" id="{5B41E5AE-BCF1-4EA8-A84C-DFECAA44D3CB}"/>
              </a:ext>
            </a:extLst>
          </p:cNvPr>
          <p:cNvSpPr txBox="1"/>
          <p:nvPr>
            <p:custDataLst>
              <p:tags r:id="rId2"/>
            </p:custDataLst>
          </p:nvPr>
        </p:nvSpPr>
        <p:spPr bwMode="auto">
          <a:xfrm>
            <a:off x="0" y="692150"/>
            <a:ext cx="9144000" cy="508000"/>
          </a:xfrm>
          <a:prstGeom prst="rect">
            <a:avLst/>
          </a:prstGeom>
          <a:noFill/>
          <a:ln w="9525" cap="flat" cmpd="sng" algn="ctr">
            <a:noFill/>
            <a:prstDash val="solid"/>
            <a:miter lim="800000"/>
            <a:headEnd type="none" w="med" len="med"/>
            <a:tailEnd type="none" w="med" len="med"/>
          </a:ln>
        </p:spPr>
        <p:txBody>
          <a:bodyPr lIns="254000" tIns="63500" rIns="127000" bIns="0"/>
          <a:lstStyle/>
          <a:p>
            <a:pPr>
              <a:buSzTx/>
              <a:defRPr kumimoji="0" sz="1800" b="0" i="0" u="none" strike="noStrike" kern="1200" cap="none" spc="0" normalizeH="0" baseline="0" noProof="0">
                <a:ln w="9525" cap="flat" cmpd="sng" algn="ctr">
                  <a:noFill/>
                  <a:prstDash val="solid"/>
                  <a:round/>
                  <a:headEnd type="none" w="med" len="med"/>
                  <a:tailEnd type="none" w="med" len="med"/>
                </a:ln>
                <a:solidFill>
                  <a:srgbClr val="000000"/>
                </a:solidFill>
                <a:effectLst/>
                <a:uLnTx/>
                <a:uFillTx/>
                <a:latin typeface="Arial" pitchFamily="34" charset="0"/>
                <a:ea typeface="ＭＳ Ｐゴシック" pitchFamily="34" charset="-128"/>
                <a:cs typeface="Arial"/>
                <a:sym typeface="Wingdings" charset="2"/>
              </a:defRPr>
            </a:pPr>
            <a:r>
              <a:rPr lang="en-US" sz="1300">
                <a:ln w="9525" cap="flat" cmpd="sng" algn="ctr">
                  <a:noFill/>
                  <a:prstDash val="solid"/>
                  <a:round/>
                  <a:headEnd type="none" w="med" len="med"/>
                  <a:tailEnd type="none" w="med" len="med"/>
                </a:ln>
                <a:solidFill>
                  <a:srgbClr val="000000"/>
                </a:solidFill>
                <a:latin typeface="Helvetica" charset="0"/>
                <a:ea typeface="Arial"/>
                <a:cs typeface="Helvetica"/>
                <a:sym typeface="Wingdings"/>
              </a:rPr>
              <a:t>From: </a:t>
            </a:r>
            <a:r>
              <a:rPr lang="en-US" sz="1300" b="1">
                <a:ln w="9525" cap="flat" cmpd="sng" algn="ctr">
                  <a:noFill/>
                  <a:prstDash val="solid"/>
                  <a:round/>
                  <a:headEnd type="none" w="med" len="med"/>
                  <a:tailEnd type="none" w="med" len="med"/>
                </a:ln>
                <a:solidFill>
                  <a:srgbClr val="000000"/>
                </a:solidFill>
                <a:latin typeface="Helvetica" charset="0"/>
                <a:ea typeface="Arial"/>
                <a:cs typeface="Helvetica"/>
                <a:sym typeface="Wingdings"/>
              </a:rPr>
              <a:t>The Proliferation of Reports on Clinical Scoring Systems: Issues About Uptake and Clinical Utility</a:t>
            </a:r>
          </a:p>
        </p:txBody>
      </p:sp>
      <p:sp>
        <p:nvSpPr>
          <p:cNvPr id="16391" name="Text Placeholder 2">
            <a:extLst>
              <a:ext uri="{FF2B5EF4-FFF2-40B4-BE49-F238E27FC236}">
                <a16:creationId xmlns:a16="http://schemas.microsoft.com/office/drawing/2014/main" id="{3A05D262-6DDC-4025-90FD-F1CEC9D03A0A}"/>
              </a:ext>
            </a:extLst>
          </p:cNvPr>
          <p:cNvSpPr txBox="1"/>
          <p:nvPr>
            <p:custDataLst>
              <p:tags r:id="rId3"/>
            </p:custDataLst>
          </p:nvPr>
        </p:nvSpPr>
        <p:spPr bwMode="auto">
          <a:xfrm>
            <a:off x="0" y="974787"/>
            <a:ext cx="9144000" cy="317500"/>
          </a:xfrm>
          <a:prstGeom prst="rect">
            <a:avLst/>
          </a:prstGeom>
          <a:noFill/>
          <a:ln w="9525" cap="flat" cmpd="sng" algn="ctr">
            <a:noFill/>
            <a:prstDash val="solid"/>
            <a:miter lim="800000"/>
            <a:headEnd type="none" w="med" len="med"/>
            <a:tailEnd type="none" w="med" len="med"/>
          </a:ln>
        </p:spPr>
        <p:txBody>
          <a:bodyPr lIns="254000" tIns="0" rIns="127000" bIns="63500"/>
          <a:lstStyle/>
          <a:p>
            <a:pPr>
              <a:buSzTx/>
              <a:defRPr kumimoji="0" sz="1800" b="0" i="0" u="none" strike="noStrike" kern="1200" cap="none" spc="0" normalizeH="0" baseline="0" noProof="0">
                <a:ln w="9525" cap="flat" cmpd="sng" algn="ctr">
                  <a:noFill/>
                  <a:prstDash val="solid"/>
                  <a:round/>
                  <a:headEnd type="none" w="med" len="med"/>
                  <a:tailEnd type="none" w="med" len="med"/>
                </a:ln>
                <a:solidFill>
                  <a:srgbClr val="000000"/>
                </a:solidFill>
                <a:effectLst/>
                <a:uLnTx/>
                <a:uFillTx/>
                <a:latin typeface="Arial" pitchFamily="34" charset="0"/>
                <a:ea typeface="ＭＳ Ｐゴシック" pitchFamily="34" charset="-128"/>
                <a:cs typeface="Arial"/>
                <a:sym typeface="Wingdings" charset="2"/>
              </a:defRPr>
            </a:pPr>
            <a:r>
              <a:rPr lang="en-US" sz="1200" dirty="0">
                <a:ln w="9525" cap="flat" cmpd="sng" algn="ctr">
                  <a:noFill/>
                  <a:prstDash val="solid"/>
                  <a:round/>
                  <a:headEnd type="none" w="med" len="med"/>
                  <a:tailEnd type="none" w="med" len="med"/>
                </a:ln>
                <a:solidFill>
                  <a:srgbClr val="000000"/>
                </a:solidFill>
                <a:latin typeface="Helvetica" charset="0"/>
                <a:ea typeface="Arial"/>
                <a:cs typeface="Helvetica"/>
                <a:sym typeface="Wingdings"/>
              </a:rPr>
              <a:t>JAMA. Published online  May 24, 2019. doi:10.1001/jama.2019.5284</a:t>
            </a:r>
          </a:p>
        </p:txBody>
      </p:sp>
      <p:cxnSp>
        <p:nvCxnSpPr>
          <p:cNvPr id="14346" name="Straight Connector 5">
            <a:extLst>
              <a:ext uri="{FF2B5EF4-FFF2-40B4-BE49-F238E27FC236}">
                <a16:creationId xmlns:a16="http://schemas.microsoft.com/office/drawing/2014/main" id="{9D831CC6-ED3F-C940-B009-CFABF3B7260A}"/>
              </a:ext>
            </a:extLst>
          </p:cNvPr>
          <p:cNvCxnSpPr>
            <a:cxnSpLocks noChangeShapeType="1"/>
          </p:cNvCxnSpPr>
          <p:nvPr>
            <p:custDataLst>
              <p:tags r:id="rId4"/>
            </p:custDataLst>
          </p:nvPr>
        </p:nvCxnSpPr>
        <p:spPr bwMode="auto">
          <a:xfrm>
            <a:off x="0" y="666750"/>
            <a:ext cx="9144000" cy="0"/>
          </a:xfrm>
          <a:prstGeom prst="line">
            <a:avLst/>
          </a:prstGeom>
          <a:noFill/>
          <a:ln w="38100" algn="ctr">
            <a:solidFill>
              <a:srgbClr val="999999"/>
            </a:solidFill>
            <a:round/>
            <a:headEnd/>
            <a:tailEnd/>
          </a:ln>
          <a:extLst>
            <a:ext uri="{909E8E84-426E-40DD-AFC4-6F175D3DCCD1}">
              <a14:hiddenFill xmlns:a14="http://schemas.microsoft.com/office/drawing/2010/main">
                <a:noFill/>
              </a14:hiddenFill>
            </a:ext>
          </a:extLst>
        </p:spPr>
      </p:cxnSp>
      <p:pic>
        <p:nvPicPr>
          <p:cNvPr id="14347" name="Picture 18">
            <a:extLst>
              <a:ext uri="{FF2B5EF4-FFF2-40B4-BE49-F238E27FC236}">
                <a16:creationId xmlns:a16="http://schemas.microsoft.com/office/drawing/2014/main" id="{E168FEA3-67AC-FC44-929E-C532D82797F0}"/>
              </a:ext>
            </a:extLst>
          </p:cNvPr>
          <p:cNvPicPr>
            <a:picLocks noChangeAspect="1" noChangeArrowheads="1"/>
          </p:cNvPicPr>
          <p:nvPr>
            <p:custDataLst>
              <p:tags r:id="rId5"/>
            </p:custDataLst>
          </p:nvPr>
        </p:nvPicPr>
        <p:blipFill>
          <a:blip r:embed="rId9">
            <a:extLst>
              <a:ext uri="{28A0092B-C50C-407E-A947-70E740481C1C}">
                <a14:useLocalDpi xmlns:a14="http://schemas.microsoft.com/office/drawing/2010/main" val="0"/>
              </a:ext>
            </a:extLst>
          </a:blip>
          <a:srcRect/>
          <a:stretch>
            <a:fillRect/>
          </a:stretch>
        </p:blipFill>
        <p:spPr bwMode="auto">
          <a:xfrm>
            <a:off x="254000" y="101600"/>
            <a:ext cx="22860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4348" name="New picture">
            <a:extLst>
              <a:ext uri="{FF2B5EF4-FFF2-40B4-BE49-F238E27FC236}">
                <a16:creationId xmlns:a16="http://schemas.microsoft.com/office/drawing/2014/main" id="{165ABA7D-59F5-B243-A9F0-BDBC8B7B08FB}"/>
              </a:ext>
            </a:extLst>
          </p:cNvPr>
          <p:cNvPicPr>
            <a:picLocks noChangeAspect="1" noChangeArrowheads="1"/>
          </p:cNvPicPr>
          <p:nvPr>
            <p:custDataLst>
              <p:tags r:id="rId6"/>
            </p:custDataLst>
          </p:nvPr>
        </p:nvPicPr>
        <p:blipFill>
          <a:blip r:embed="rId10">
            <a:extLst>
              <a:ext uri="{28A0092B-C50C-407E-A947-70E740481C1C}">
                <a14:useLocalDpi xmlns:a14="http://schemas.microsoft.com/office/drawing/2010/main" val="0"/>
              </a:ext>
            </a:extLst>
          </a:blip>
          <a:srcRect/>
          <a:stretch>
            <a:fillRect/>
          </a:stretch>
        </p:blipFill>
        <p:spPr bwMode="auto">
          <a:xfrm>
            <a:off x="493504" y="1330665"/>
            <a:ext cx="7932039" cy="5425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pic>
    </p:spTree>
    <p:extLst>
      <p:ext uri="{BB962C8B-B14F-4D97-AF65-F5344CB8AC3E}">
        <p14:creationId xmlns:p14="http://schemas.microsoft.com/office/powerpoint/2010/main" val="1248831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Demystifying Models</a:t>
            </a:r>
          </a:p>
        </p:txBody>
      </p:sp>
      <p:sp>
        <p:nvSpPr>
          <p:cNvPr id="3" name="Text Placeholder 2"/>
          <p:cNvSpPr>
            <a:spLocks noGrp="1"/>
          </p:cNvSpPr>
          <p:nvPr>
            <p:ph type="body" idx="1"/>
          </p:nvPr>
        </p:nvSpPr>
        <p:spPr/>
        <p:txBody>
          <a:bodyPr/>
          <a:lstStyle/>
          <a:p>
            <a:pPr algn="ctr"/>
            <a:endParaRPr lang="en-US" dirty="0"/>
          </a:p>
        </p:txBody>
      </p:sp>
    </p:spTree>
    <p:extLst>
      <p:ext uri="{BB962C8B-B14F-4D97-AF65-F5344CB8AC3E}">
        <p14:creationId xmlns:p14="http://schemas.microsoft.com/office/powerpoint/2010/main" val="755916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p:cNvGrpSpPr/>
          <p:nvPr/>
        </p:nvGrpSpPr>
        <p:grpSpPr>
          <a:xfrm>
            <a:off x="6926375" y="1316281"/>
            <a:ext cx="956238" cy="677959"/>
            <a:chOff x="433294" y="1419412"/>
            <a:chExt cx="956238" cy="677959"/>
          </a:xfrm>
        </p:grpSpPr>
        <p:sp>
          <p:nvSpPr>
            <p:cNvPr id="54" name="Rectangle 53"/>
            <p:cNvSpPr/>
            <p:nvPr/>
          </p:nvSpPr>
          <p:spPr>
            <a:xfrm>
              <a:off x="433294" y="1419412"/>
              <a:ext cx="239059" cy="67795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5" name="Rectangle 54"/>
            <p:cNvSpPr/>
            <p:nvPr/>
          </p:nvSpPr>
          <p:spPr>
            <a:xfrm>
              <a:off x="672353" y="1419412"/>
              <a:ext cx="239059" cy="67795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6" name="Rectangle 55"/>
            <p:cNvSpPr/>
            <p:nvPr/>
          </p:nvSpPr>
          <p:spPr>
            <a:xfrm>
              <a:off x="911412" y="1419412"/>
              <a:ext cx="239059" cy="67795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7" name="Rectangle 56"/>
            <p:cNvSpPr/>
            <p:nvPr/>
          </p:nvSpPr>
          <p:spPr>
            <a:xfrm>
              <a:off x="1150471" y="1419412"/>
              <a:ext cx="239059" cy="67795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nvGrpSpPr>
            <p:cNvPr id="59" name="Group 58"/>
            <p:cNvGrpSpPr/>
            <p:nvPr/>
          </p:nvGrpSpPr>
          <p:grpSpPr>
            <a:xfrm rot="5400000">
              <a:off x="572436" y="1280275"/>
              <a:ext cx="677956" cy="956236"/>
              <a:chOff x="3842870" y="1676400"/>
              <a:chExt cx="717177" cy="1807882"/>
            </a:xfrm>
            <a:noFill/>
          </p:grpSpPr>
          <p:sp>
            <p:nvSpPr>
              <p:cNvPr id="65" name="Rectangle 64"/>
              <p:cNvSpPr/>
              <p:nvPr/>
            </p:nvSpPr>
            <p:spPr>
              <a:xfrm>
                <a:off x="3842870" y="1676400"/>
                <a:ext cx="239059" cy="1807882"/>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6" name="Rectangle 65"/>
              <p:cNvSpPr/>
              <p:nvPr/>
            </p:nvSpPr>
            <p:spPr>
              <a:xfrm>
                <a:off x="4081929" y="1676400"/>
                <a:ext cx="239059" cy="1807882"/>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7" name="Rectangle 66"/>
              <p:cNvSpPr/>
              <p:nvPr/>
            </p:nvSpPr>
            <p:spPr>
              <a:xfrm>
                <a:off x="4320988" y="1676400"/>
                <a:ext cx="239059" cy="1807882"/>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grpSp>
        <p:nvGrpSpPr>
          <p:cNvPr id="69" name="Group 68"/>
          <p:cNvGrpSpPr/>
          <p:nvPr/>
        </p:nvGrpSpPr>
        <p:grpSpPr>
          <a:xfrm>
            <a:off x="7284963" y="4469468"/>
            <a:ext cx="239060" cy="677959"/>
            <a:chOff x="433294" y="1419412"/>
            <a:chExt cx="239060" cy="677959"/>
          </a:xfrm>
        </p:grpSpPr>
        <p:sp>
          <p:nvSpPr>
            <p:cNvPr id="70" name="Rectangle 69"/>
            <p:cNvSpPr/>
            <p:nvPr/>
          </p:nvSpPr>
          <p:spPr>
            <a:xfrm>
              <a:off x="433294" y="1419412"/>
              <a:ext cx="239059" cy="677959"/>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nvGrpSpPr>
            <p:cNvPr id="74" name="Group 73"/>
            <p:cNvGrpSpPr/>
            <p:nvPr/>
          </p:nvGrpSpPr>
          <p:grpSpPr>
            <a:xfrm rot="5400000">
              <a:off x="213847" y="1638864"/>
              <a:ext cx="677954" cy="239060"/>
              <a:chOff x="3842873" y="3032311"/>
              <a:chExt cx="717175" cy="451972"/>
            </a:xfrm>
            <a:noFill/>
          </p:grpSpPr>
          <p:sp>
            <p:nvSpPr>
              <p:cNvPr id="75" name="Rectangle 74"/>
              <p:cNvSpPr/>
              <p:nvPr/>
            </p:nvSpPr>
            <p:spPr>
              <a:xfrm>
                <a:off x="3842873" y="3032311"/>
                <a:ext cx="239057" cy="451971"/>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76" name="Rectangle 75"/>
              <p:cNvSpPr/>
              <p:nvPr/>
            </p:nvSpPr>
            <p:spPr>
              <a:xfrm>
                <a:off x="4081932" y="3032312"/>
                <a:ext cx="239058" cy="451971"/>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77" name="Rectangle 76"/>
              <p:cNvSpPr/>
              <p:nvPr/>
            </p:nvSpPr>
            <p:spPr>
              <a:xfrm>
                <a:off x="4320991" y="3032311"/>
                <a:ext cx="239057" cy="451970"/>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sp>
        <p:nvSpPr>
          <p:cNvPr id="78" name="TextBox 77"/>
          <p:cNvSpPr txBox="1"/>
          <p:nvPr/>
        </p:nvSpPr>
        <p:spPr>
          <a:xfrm>
            <a:off x="7882613" y="1352517"/>
            <a:ext cx="873089" cy="584776"/>
          </a:xfrm>
          <a:prstGeom prst="rect">
            <a:avLst/>
          </a:prstGeom>
          <a:noFill/>
        </p:spPr>
        <p:txBody>
          <a:bodyPr wrap="none" rtlCol="0">
            <a:spAutoFit/>
          </a:bodyPr>
          <a:lstStyle/>
          <a:p>
            <a:pPr algn="ctr"/>
            <a:r>
              <a:rPr lang="en-US" sz="3200" dirty="0"/>
              <a:t>X</a:t>
            </a:r>
            <a:r>
              <a:rPr lang="en-US" sz="3200" baseline="-25000" dirty="0"/>
              <a:t>new</a:t>
            </a:r>
            <a:endParaRPr lang="en-US" sz="3200" dirty="0"/>
          </a:p>
        </p:txBody>
      </p:sp>
      <p:sp>
        <p:nvSpPr>
          <p:cNvPr id="79" name="TextBox 78"/>
          <p:cNvSpPr txBox="1"/>
          <p:nvPr/>
        </p:nvSpPr>
        <p:spPr>
          <a:xfrm>
            <a:off x="7583788" y="4520417"/>
            <a:ext cx="889386" cy="584776"/>
          </a:xfrm>
          <a:prstGeom prst="rect">
            <a:avLst/>
          </a:prstGeom>
          <a:noFill/>
        </p:spPr>
        <p:txBody>
          <a:bodyPr wrap="none" rtlCol="0">
            <a:spAutoFit/>
          </a:bodyPr>
          <a:lstStyle/>
          <a:p>
            <a:pPr algn="ctr"/>
            <a:r>
              <a:rPr lang="en-US" sz="3200" dirty="0"/>
              <a:t>y</a:t>
            </a:r>
            <a:r>
              <a:rPr lang="en-US" sz="3200" baseline="-25000" dirty="0"/>
              <a:t>pred</a:t>
            </a:r>
            <a:endParaRPr lang="en-US" sz="3200" dirty="0"/>
          </a:p>
        </p:txBody>
      </p:sp>
      <p:sp>
        <p:nvSpPr>
          <p:cNvPr id="82" name="Right Arrow 81"/>
          <p:cNvSpPr/>
          <p:nvPr/>
        </p:nvSpPr>
        <p:spPr>
          <a:xfrm rot="5400000">
            <a:off x="6109760" y="2893048"/>
            <a:ext cx="2589464" cy="677955"/>
          </a:xfrm>
          <a:prstGeom prst="rightArrow">
            <a:avLst/>
          </a:prstGeom>
          <a:solidFill>
            <a:schemeClr val="accent6">
              <a:lumMod val="60000"/>
              <a:lumOff val="40000"/>
            </a:schemeClr>
          </a:solidFill>
          <a:ln w="28575" cmpd="sng"/>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title"/>
          </p:nvPr>
        </p:nvSpPr>
        <p:spPr>
          <a:xfrm>
            <a:off x="0" y="0"/>
            <a:ext cx="9144000" cy="1143000"/>
          </a:xfrm>
        </p:spPr>
        <p:txBody>
          <a:bodyPr/>
          <a:lstStyle/>
          <a:p>
            <a:r>
              <a:rPr lang="en-US" dirty="0"/>
              <a:t>Supervised Learning</a:t>
            </a:r>
          </a:p>
        </p:txBody>
      </p:sp>
      <p:sp>
        <p:nvSpPr>
          <p:cNvPr id="49" name="Hexagon 48"/>
          <p:cNvSpPr/>
          <p:nvPr/>
        </p:nvSpPr>
        <p:spPr>
          <a:xfrm>
            <a:off x="6747684" y="2627063"/>
            <a:ext cx="1314823" cy="1129925"/>
          </a:xfrm>
          <a:prstGeom prst="hexagon">
            <a:avLst/>
          </a:prstGeom>
          <a:solidFill>
            <a:schemeClr val="accent6">
              <a:lumMod val="60000"/>
              <a:lumOff val="40000"/>
            </a:schemeClr>
          </a:solidFill>
          <a:ln w="28575" cmpd="sng"/>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Model</a:t>
            </a:r>
          </a:p>
        </p:txBody>
      </p:sp>
      <p:grpSp>
        <p:nvGrpSpPr>
          <p:cNvPr id="19" name="Group 18"/>
          <p:cNvGrpSpPr/>
          <p:nvPr/>
        </p:nvGrpSpPr>
        <p:grpSpPr>
          <a:xfrm>
            <a:off x="1354735" y="2381614"/>
            <a:ext cx="956237" cy="1807883"/>
            <a:chOff x="433294" y="1419412"/>
            <a:chExt cx="956237" cy="1807883"/>
          </a:xfrm>
        </p:grpSpPr>
        <p:sp>
          <p:nvSpPr>
            <p:cNvPr id="4" name="Rectangle 3"/>
            <p:cNvSpPr/>
            <p:nvPr/>
          </p:nvSpPr>
          <p:spPr>
            <a:xfrm>
              <a:off x="433294" y="1419412"/>
              <a:ext cx="239059" cy="180788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 name="Rectangle 4"/>
            <p:cNvSpPr/>
            <p:nvPr/>
          </p:nvSpPr>
          <p:spPr>
            <a:xfrm>
              <a:off x="672353" y="1419412"/>
              <a:ext cx="239059" cy="180788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 name="Rectangle 5"/>
            <p:cNvSpPr/>
            <p:nvPr/>
          </p:nvSpPr>
          <p:spPr>
            <a:xfrm>
              <a:off x="911412" y="1419412"/>
              <a:ext cx="239059" cy="180788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7" name="Rectangle 6"/>
            <p:cNvSpPr/>
            <p:nvPr/>
          </p:nvSpPr>
          <p:spPr>
            <a:xfrm>
              <a:off x="1150471" y="1419412"/>
              <a:ext cx="239059" cy="180788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nvGrpSpPr>
            <p:cNvPr id="18" name="Group 17"/>
            <p:cNvGrpSpPr/>
            <p:nvPr/>
          </p:nvGrpSpPr>
          <p:grpSpPr>
            <a:xfrm>
              <a:off x="433295" y="1419413"/>
              <a:ext cx="956236" cy="1807882"/>
              <a:chOff x="433294" y="1419412"/>
              <a:chExt cx="1807883" cy="1912473"/>
            </a:xfrm>
          </p:grpSpPr>
          <p:grpSp>
            <p:nvGrpSpPr>
              <p:cNvPr id="12" name="Group 11"/>
              <p:cNvGrpSpPr/>
              <p:nvPr/>
            </p:nvGrpSpPr>
            <p:grpSpPr>
              <a:xfrm rot="5400000">
                <a:off x="859117" y="993589"/>
                <a:ext cx="956236" cy="1807882"/>
                <a:chOff x="3842870" y="1676400"/>
                <a:chExt cx="956236" cy="1807882"/>
              </a:xfrm>
              <a:noFill/>
            </p:grpSpPr>
            <p:sp>
              <p:nvSpPr>
                <p:cNvPr id="8" name="Rectangle 7"/>
                <p:cNvSpPr/>
                <p:nvPr/>
              </p:nvSpPr>
              <p:spPr>
                <a:xfrm>
                  <a:off x="3842870" y="1676400"/>
                  <a:ext cx="239059" cy="1807882"/>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9" name="Rectangle 8"/>
                <p:cNvSpPr/>
                <p:nvPr/>
              </p:nvSpPr>
              <p:spPr>
                <a:xfrm>
                  <a:off x="4081929" y="1676400"/>
                  <a:ext cx="239059" cy="1807882"/>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0" name="Rectangle 9"/>
                <p:cNvSpPr/>
                <p:nvPr/>
              </p:nvSpPr>
              <p:spPr>
                <a:xfrm>
                  <a:off x="4320988" y="1676400"/>
                  <a:ext cx="239059" cy="1807882"/>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1" name="Rectangle 10"/>
                <p:cNvSpPr/>
                <p:nvPr/>
              </p:nvSpPr>
              <p:spPr>
                <a:xfrm>
                  <a:off x="4560047" y="1676400"/>
                  <a:ext cx="239059" cy="1807882"/>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3" name="Group 12"/>
              <p:cNvGrpSpPr/>
              <p:nvPr/>
            </p:nvGrpSpPr>
            <p:grpSpPr>
              <a:xfrm rot="5400000">
                <a:off x="859118" y="1949826"/>
                <a:ext cx="956236" cy="1807882"/>
                <a:chOff x="3842870" y="1676400"/>
                <a:chExt cx="956236" cy="1807882"/>
              </a:xfrm>
              <a:noFill/>
            </p:grpSpPr>
            <p:sp>
              <p:nvSpPr>
                <p:cNvPr id="14" name="Rectangle 13"/>
                <p:cNvSpPr/>
                <p:nvPr/>
              </p:nvSpPr>
              <p:spPr>
                <a:xfrm>
                  <a:off x="3842870" y="1676400"/>
                  <a:ext cx="239059" cy="1807882"/>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5" name="Rectangle 14"/>
                <p:cNvSpPr/>
                <p:nvPr/>
              </p:nvSpPr>
              <p:spPr>
                <a:xfrm>
                  <a:off x="4081929" y="1676400"/>
                  <a:ext cx="239059" cy="1807882"/>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6" name="Rectangle 15"/>
                <p:cNvSpPr/>
                <p:nvPr/>
              </p:nvSpPr>
              <p:spPr>
                <a:xfrm>
                  <a:off x="4320988" y="1676400"/>
                  <a:ext cx="239059" cy="1807882"/>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7" name="Rectangle 16"/>
                <p:cNvSpPr/>
                <p:nvPr/>
              </p:nvSpPr>
              <p:spPr>
                <a:xfrm>
                  <a:off x="4560047" y="1676400"/>
                  <a:ext cx="239059" cy="1807882"/>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grpSp>
      <p:sp>
        <p:nvSpPr>
          <p:cNvPr id="20" name="TextBox 19"/>
          <p:cNvSpPr txBox="1"/>
          <p:nvPr/>
        </p:nvSpPr>
        <p:spPr>
          <a:xfrm>
            <a:off x="996329" y="1413459"/>
            <a:ext cx="1792575" cy="923330"/>
          </a:xfrm>
          <a:prstGeom prst="rect">
            <a:avLst/>
          </a:prstGeom>
          <a:noFill/>
        </p:spPr>
        <p:txBody>
          <a:bodyPr wrap="square" rtlCol="0">
            <a:spAutoFit/>
          </a:bodyPr>
          <a:lstStyle/>
          <a:p>
            <a:pPr algn="ctr"/>
            <a:r>
              <a:rPr lang="en-US" dirty="0"/>
              <a:t>features</a:t>
            </a:r>
          </a:p>
          <a:p>
            <a:pPr algn="ctr"/>
            <a:r>
              <a:rPr lang="en-US" dirty="0"/>
              <a:t>(e.g. patient characteristics)</a:t>
            </a:r>
          </a:p>
        </p:txBody>
      </p:sp>
      <p:sp>
        <p:nvSpPr>
          <p:cNvPr id="26" name="TextBox 25"/>
          <p:cNvSpPr txBox="1"/>
          <p:nvPr/>
        </p:nvSpPr>
        <p:spPr>
          <a:xfrm rot="16200000">
            <a:off x="210972" y="2940903"/>
            <a:ext cx="1481070" cy="646331"/>
          </a:xfrm>
          <a:prstGeom prst="rect">
            <a:avLst/>
          </a:prstGeom>
          <a:noFill/>
        </p:spPr>
        <p:txBody>
          <a:bodyPr wrap="none" rtlCol="0">
            <a:spAutoFit/>
          </a:bodyPr>
          <a:lstStyle/>
          <a:p>
            <a:pPr algn="ctr"/>
            <a:r>
              <a:rPr lang="en-US" dirty="0"/>
              <a:t>observations </a:t>
            </a:r>
          </a:p>
          <a:p>
            <a:pPr algn="ctr"/>
            <a:r>
              <a:rPr lang="en-US" dirty="0"/>
              <a:t>(e.g. patients)</a:t>
            </a:r>
          </a:p>
        </p:txBody>
      </p:sp>
      <p:grpSp>
        <p:nvGrpSpPr>
          <p:cNvPr id="32" name="Group 31"/>
          <p:cNvGrpSpPr/>
          <p:nvPr/>
        </p:nvGrpSpPr>
        <p:grpSpPr>
          <a:xfrm>
            <a:off x="3147684" y="2381614"/>
            <a:ext cx="239060" cy="1807882"/>
            <a:chOff x="433294" y="1419412"/>
            <a:chExt cx="1807883" cy="1912473"/>
          </a:xfrm>
        </p:grpSpPr>
        <p:grpSp>
          <p:nvGrpSpPr>
            <p:cNvPr id="33" name="Group 32"/>
            <p:cNvGrpSpPr/>
            <p:nvPr/>
          </p:nvGrpSpPr>
          <p:grpSpPr>
            <a:xfrm rot="5400000">
              <a:off x="859117" y="993589"/>
              <a:ext cx="956236" cy="1807882"/>
              <a:chOff x="3842870" y="1676400"/>
              <a:chExt cx="956236" cy="1807882"/>
            </a:xfrm>
            <a:noFill/>
          </p:grpSpPr>
          <p:sp>
            <p:nvSpPr>
              <p:cNvPr id="39" name="Rectangle 38"/>
              <p:cNvSpPr/>
              <p:nvPr/>
            </p:nvSpPr>
            <p:spPr>
              <a:xfrm>
                <a:off x="3842870" y="1676400"/>
                <a:ext cx="239059" cy="1807882"/>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0" name="Rectangle 39"/>
              <p:cNvSpPr/>
              <p:nvPr/>
            </p:nvSpPr>
            <p:spPr>
              <a:xfrm>
                <a:off x="4081929" y="1676400"/>
                <a:ext cx="239059" cy="1807882"/>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1" name="Rectangle 40"/>
              <p:cNvSpPr/>
              <p:nvPr/>
            </p:nvSpPr>
            <p:spPr>
              <a:xfrm>
                <a:off x="4320988" y="1676400"/>
                <a:ext cx="239059" cy="1807882"/>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2" name="Rectangle 41"/>
              <p:cNvSpPr/>
              <p:nvPr/>
            </p:nvSpPr>
            <p:spPr>
              <a:xfrm>
                <a:off x="4560047" y="1676400"/>
                <a:ext cx="239059" cy="1807882"/>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34" name="Group 33"/>
            <p:cNvGrpSpPr/>
            <p:nvPr/>
          </p:nvGrpSpPr>
          <p:grpSpPr>
            <a:xfrm rot="5400000">
              <a:off x="859118" y="1949826"/>
              <a:ext cx="956236" cy="1807882"/>
              <a:chOff x="3842870" y="1676400"/>
              <a:chExt cx="956236" cy="1807882"/>
            </a:xfrm>
            <a:noFill/>
          </p:grpSpPr>
          <p:sp>
            <p:nvSpPr>
              <p:cNvPr id="35" name="Rectangle 34"/>
              <p:cNvSpPr/>
              <p:nvPr/>
            </p:nvSpPr>
            <p:spPr>
              <a:xfrm>
                <a:off x="3842870" y="1676400"/>
                <a:ext cx="239059" cy="1807882"/>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6" name="Rectangle 35"/>
              <p:cNvSpPr/>
              <p:nvPr/>
            </p:nvSpPr>
            <p:spPr>
              <a:xfrm>
                <a:off x="4081929" y="1676400"/>
                <a:ext cx="239059" cy="1807882"/>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7" name="Rectangle 36"/>
              <p:cNvSpPr/>
              <p:nvPr/>
            </p:nvSpPr>
            <p:spPr>
              <a:xfrm>
                <a:off x="4320988" y="1676400"/>
                <a:ext cx="239059" cy="1807882"/>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8" name="Rectangle 37"/>
              <p:cNvSpPr/>
              <p:nvPr/>
            </p:nvSpPr>
            <p:spPr>
              <a:xfrm>
                <a:off x="4560047" y="1676400"/>
                <a:ext cx="239059" cy="1807882"/>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sp>
        <p:nvSpPr>
          <p:cNvPr id="43" name="TextBox 42"/>
          <p:cNvSpPr txBox="1"/>
          <p:nvPr/>
        </p:nvSpPr>
        <p:spPr>
          <a:xfrm>
            <a:off x="2564977" y="1394188"/>
            <a:ext cx="1419403" cy="923330"/>
          </a:xfrm>
          <a:prstGeom prst="rect">
            <a:avLst/>
          </a:prstGeom>
          <a:noFill/>
        </p:spPr>
        <p:txBody>
          <a:bodyPr wrap="square" rtlCol="0">
            <a:spAutoFit/>
          </a:bodyPr>
          <a:lstStyle/>
          <a:p>
            <a:pPr algn="ctr"/>
            <a:r>
              <a:rPr lang="en-US" dirty="0"/>
              <a:t>target</a:t>
            </a:r>
          </a:p>
          <a:p>
            <a:pPr algn="ctr"/>
            <a:r>
              <a:rPr lang="en-US" dirty="0"/>
              <a:t>(e.g. patient outcome)</a:t>
            </a:r>
          </a:p>
        </p:txBody>
      </p:sp>
      <p:sp>
        <p:nvSpPr>
          <p:cNvPr id="44" name="TextBox 43"/>
          <p:cNvSpPr txBox="1"/>
          <p:nvPr/>
        </p:nvSpPr>
        <p:spPr>
          <a:xfrm>
            <a:off x="1645902" y="4101713"/>
            <a:ext cx="397665" cy="584776"/>
          </a:xfrm>
          <a:prstGeom prst="rect">
            <a:avLst/>
          </a:prstGeom>
          <a:noFill/>
        </p:spPr>
        <p:txBody>
          <a:bodyPr wrap="none" rtlCol="0">
            <a:spAutoFit/>
          </a:bodyPr>
          <a:lstStyle/>
          <a:p>
            <a:pPr algn="ctr"/>
            <a:r>
              <a:rPr lang="en-US" sz="3200" dirty="0"/>
              <a:t>X</a:t>
            </a:r>
          </a:p>
        </p:txBody>
      </p:sp>
      <p:sp>
        <p:nvSpPr>
          <p:cNvPr id="45" name="TextBox 44"/>
          <p:cNvSpPr txBox="1"/>
          <p:nvPr/>
        </p:nvSpPr>
        <p:spPr>
          <a:xfrm>
            <a:off x="3099508" y="4056889"/>
            <a:ext cx="370414" cy="584776"/>
          </a:xfrm>
          <a:prstGeom prst="rect">
            <a:avLst/>
          </a:prstGeom>
          <a:noFill/>
        </p:spPr>
        <p:txBody>
          <a:bodyPr wrap="none" rtlCol="0">
            <a:spAutoFit/>
          </a:bodyPr>
          <a:lstStyle/>
          <a:p>
            <a:pPr algn="ctr"/>
            <a:r>
              <a:rPr lang="en-US" sz="3200" dirty="0"/>
              <a:t>y</a:t>
            </a:r>
          </a:p>
        </p:txBody>
      </p:sp>
      <p:sp>
        <p:nvSpPr>
          <p:cNvPr id="46" name="Right Brace 45"/>
          <p:cNvSpPr/>
          <p:nvPr/>
        </p:nvSpPr>
        <p:spPr>
          <a:xfrm rot="5400000">
            <a:off x="2170862" y="3670774"/>
            <a:ext cx="319696" cy="211207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7" name="TextBox 46"/>
          <p:cNvSpPr txBox="1"/>
          <p:nvPr/>
        </p:nvSpPr>
        <p:spPr>
          <a:xfrm>
            <a:off x="1529969" y="4798579"/>
            <a:ext cx="1627143" cy="369332"/>
          </a:xfrm>
          <a:prstGeom prst="rect">
            <a:avLst/>
          </a:prstGeom>
          <a:noFill/>
        </p:spPr>
        <p:txBody>
          <a:bodyPr wrap="none" rtlCol="0">
            <a:spAutoFit/>
          </a:bodyPr>
          <a:lstStyle/>
          <a:p>
            <a:pPr algn="ctr"/>
            <a:r>
              <a:rPr lang="en-US" dirty="0"/>
              <a:t>“Training Data”</a:t>
            </a:r>
          </a:p>
        </p:txBody>
      </p:sp>
      <p:sp>
        <p:nvSpPr>
          <p:cNvPr id="51" name="Rounded Rectangle 50"/>
          <p:cNvSpPr/>
          <p:nvPr/>
        </p:nvSpPr>
        <p:spPr>
          <a:xfrm>
            <a:off x="658223" y="1413460"/>
            <a:ext cx="3356039" cy="3754452"/>
          </a:xfrm>
          <a:prstGeom prst="roundRect">
            <a:avLst/>
          </a:prstGeom>
          <a:ln w="28575" cmpd="sng"/>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0" name="Right Arrow 79"/>
          <p:cNvSpPr/>
          <p:nvPr/>
        </p:nvSpPr>
        <p:spPr>
          <a:xfrm>
            <a:off x="3839880" y="2833586"/>
            <a:ext cx="3086495" cy="677955"/>
          </a:xfrm>
          <a:prstGeom prst="rightArrow">
            <a:avLst/>
          </a:prstGeom>
          <a:solidFill>
            <a:schemeClr val="accent5">
              <a:lumMod val="60000"/>
              <a:lumOff val="40000"/>
            </a:schemeClr>
          </a:solidFill>
          <a:ln w="28575" cmpd="sng"/>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8" name="Plaque 47"/>
          <p:cNvSpPr/>
          <p:nvPr/>
        </p:nvSpPr>
        <p:spPr>
          <a:xfrm>
            <a:off x="4446746" y="2627064"/>
            <a:ext cx="1748118" cy="1129925"/>
          </a:xfrm>
          <a:prstGeom prst="plaque">
            <a:avLst/>
          </a:prstGeom>
          <a:solidFill>
            <a:schemeClr val="accent5">
              <a:lumMod val="60000"/>
              <a:lumOff val="40000"/>
            </a:schemeClr>
          </a:solidFill>
          <a:ln w="28575" cmpd="sng"/>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t>Learning Algorithm</a:t>
            </a:r>
          </a:p>
        </p:txBody>
      </p:sp>
      <p:sp>
        <p:nvSpPr>
          <p:cNvPr id="62" name="Content Placeholder 2"/>
          <p:cNvSpPr txBox="1">
            <a:spLocks/>
          </p:cNvSpPr>
          <p:nvPr/>
        </p:nvSpPr>
        <p:spPr>
          <a:xfrm>
            <a:off x="0" y="5763049"/>
            <a:ext cx="9144000" cy="868652"/>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a:t>We implicitly assume there is a real “data generating function”,  which is unknown and is what we are trying to model</a:t>
            </a:r>
          </a:p>
          <a:p>
            <a:pPr algn="ctr"/>
            <a:endParaRPr lang="en-US" dirty="0"/>
          </a:p>
          <a:p>
            <a:pPr algn="ctr"/>
            <a:endParaRPr lang="en-US" dirty="0"/>
          </a:p>
          <a:p>
            <a:pPr algn="ctr"/>
            <a:endParaRPr lang="en-US" dirty="0"/>
          </a:p>
        </p:txBody>
      </p:sp>
      <p:sp>
        <p:nvSpPr>
          <p:cNvPr id="63" name="Right Arrow 62"/>
          <p:cNvSpPr/>
          <p:nvPr/>
        </p:nvSpPr>
        <p:spPr>
          <a:xfrm>
            <a:off x="1901487" y="2698252"/>
            <a:ext cx="1463237" cy="502046"/>
          </a:xfrm>
          <a:prstGeom prst="rightArrow">
            <a:avLst/>
          </a:prstGeom>
          <a:solidFill>
            <a:schemeClr val="accent4">
              <a:lumMod val="60000"/>
              <a:lumOff val="40000"/>
            </a:schemeClr>
          </a:solidFill>
          <a:ln w="28575" cmpd="sng"/>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64" name="Hexagon 63"/>
          <p:cNvSpPr/>
          <p:nvPr/>
        </p:nvSpPr>
        <p:spPr>
          <a:xfrm>
            <a:off x="2167078" y="2549540"/>
            <a:ext cx="897289" cy="836743"/>
          </a:xfrm>
          <a:prstGeom prst="hexagon">
            <a:avLst/>
          </a:prstGeom>
          <a:solidFill>
            <a:schemeClr val="accent4">
              <a:lumMod val="60000"/>
              <a:lumOff val="40000"/>
            </a:schemeClr>
          </a:solidFill>
          <a:ln w="28575" cmpd="sng"/>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i="1" dirty="0"/>
              <a:t>f(X)</a:t>
            </a:r>
          </a:p>
        </p:txBody>
      </p:sp>
      <p:sp>
        <p:nvSpPr>
          <p:cNvPr id="68" name="Freeform 67"/>
          <p:cNvSpPr/>
          <p:nvPr/>
        </p:nvSpPr>
        <p:spPr>
          <a:xfrm>
            <a:off x="2653805" y="3267273"/>
            <a:ext cx="4781176" cy="1359776"/>
          </a:xfrm>
          <a:custGeom>
            <a:avLst/>
            <a:gdLst>
              <a:gd name="connsiteX0" fmla="*/ 0 w 4781176"/>
              <a:gd name="connsiteY0" fmla="*/ 0 h 1359776"/>
              <a:gd name="connsiteX1" fmla="*/ 2599764 w 4781176"/>
              <a:gd name="connsiteY1" fmla="*/ 1359647 h 1359776"/>
              <a:gd name="connsiteX2" fmla="*/ 4781176 w 4781176"/>
              <a:gd name="connsiteY2" fmla="*/ 89647 h 1359776"/>
            </a:gdLst>
            <a:ahLst/>
            <a:cxnLst>
              <a:cxn ang="0">
                <a:pos x="connsiteX0" y="connsiteY0"/>
              </a:cxn>
              <a:cxn ang="0">
                <a:pos x="connsiteX1" y="connsiteY1"/>
              </a:cxn>
              <a:cxn ang="0">
                <a:pos x="connsiteX2" y="connsiteY2"/>
              </a:cxn>
            </a:cxnLst>
            <a:rect l="l" t="t" r="r" b="b"/>
            <a:pathLst>
              <a:path w="4781176" h="1359776">
                <a:moveTo>
                  <a:pt x="0" y="0"/>
                </a:moveTo>
                <a:cubicBezTo>
                  <a:pt x="901450" y="672353"/>
                  <a:pt x="1802901" y="1344706"/>
                  <a:pt x="2599764" y="1359647"/>
                </a:cubicBezTo>
                <a:cubicBezTo>
                  <a:pt x="3396627" y="1374588"/>
                  <a:pt x="4781176" y="89647"/>
                  <a:pt x="4781176" y="89647"/>
                </a:cubicBezTo>
              </a:path>
            </a:pathLst>
          </a:custGeom>
          <a:ln w="57150" cmpd="sng">
            <a:prstDash val="dash"/>
            <a:headEnd type="triangle"/>
            <a:tailEnd type="triangle"/>
          </a:ln>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847001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8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6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p:bldP spid="79" grpId="0"/>
      <p:bldP spid="82" grpId="0" animBg="1"/>
      <p:bldP spid="49" grpId="0" animBg="1"/>
      <p:bldP spid="20" grpId="0"/>
      <p:bldP spid="26" grpId="0"/>
      <p:bldP spid="43" grpId="0"/>
      <p:bldP spid="44" grpId="0"/>
      <p:bldP spid="45" grpId="0"/>
      <p:bldP spid="46" grpId="0" animBg="1"/>
      <p:bldP spid="47" grpId="0"/>
      <p:bldP spid="51" grpId="0" animBg="1"/>
      <p:bldP spid="80" grpId="0" animBg="1"/>
      <p:bldP spid="48" grpId="0" animBg="1"/>
      <p:bldP spid="62" grpId="0"/>
      <p:bldP spid="63" grpId="0" animBg="1"/>
      <p:bldP spid="64" grpId="0" animBg="1"/>
      <p:bldP spid="6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Arrow Connector 5"/>
          <p:cNvCxnSpPr/>
          <p:nvPr/>
        </p:nvCxnSpPr>
        <p:spPr>
          <a:xfrm>
            <a:off x="710248" y="6155765"/>
            <a:ext cx="7590118" cy="2988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 name="Straight Arrow Connector 6"/>
          <p:cNvCxnSpPr/>
          <p:nvPr/>
        </p:nvCxnSpPr>
        <p:spPr>
          <a:xfrm flipV="1">
            <a:off x="710248" y="1434353"/>
            <a:ext cx="0" cy="47214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0" name="TextBox 9"/>
          <p:cNvSpPr txBox="1"/>
          <p:nvPr/>
        </p:nvSpPr>
        <p:spPr>
          <a:xfrm>
            <a:off x="8286137" y="5895050"/>
            <a:ext cx="392418" cy="461665"/>
          </a:xfrm>
          <a:prstGeom prst="rect">
            <a:avLst/>
          </a:prstGeom>
          <a:noFill/>
        </p:spPr>
        <p:txBody>
          <a:bodyPr wrap="none" rtlCol="0">
            <a:spAutoFit/>
          </a:bodyPr>
          <a:lstStyle/>
          <a:p>
            <a:pPr algn="ctr"/>
            <a:r>
              <a:rPr lang="en-US" sz="2400" i="1" dirty="0"/>
              <a:t>x</a:t>
            </a:r>
          </a:p>
        </p:txBody>
      </p:sp>
      <p:sp>
        <p:nvSpPr>
          <p:cNvPr id="11" name="TextBox 10"/>
          <p:cNvSpPr txBox="1"/>
          <p:nvPr/>
        </p:nvSpPr>
        <p:spPr>
          <a:xfrm>
            <a:off x="556683" y="927865"/>
            <a:ext cx="396776" cy="461665"/>
          </a:xfrm>
          <a:prstGeom prst="rect">
            <a:avLst/>
          </a:prstGeom>
          <a:noFill/>
        </p:spPr>
        <p:txBody>
          <a:bodyPr wrap="none" rtlCol="0">
            <a:spAutoFit/>
          </a:bodyPr>
          <a:lstStyle/>
          <a:p>
            <a:pPr algn="ctr"/>
            <a:r>
              <a:rPr lang="en-US" sz="2400" i="1" dirty="0"/>
              <a:t>y</a:t>
            </a:r>
          </a:p>
        </p:txBody>
      </p:sp>
      <p:sp>
        <p:nvSpPr>
          <p:cNvPr id="13" name="Freeform 12"/>
          <p:cNvSpPr/>
          <p:nvPr/>
        </p:nvSpPr>
        <p:spPr>
          <a:xfrm>
            <a:off x="949307" y="1861291"/>
            <a:ext cx="7216588" cy="3935885"/>
          </a:xfrm>
          <a:custGeom>
            <a:avLst/>
            <a:gdLst>
              <a:gd name="connsiteX0" fmla="*/ 0 w 7216588"/>
              <a:gd name="connsiteY0" fmla="*/ 3935885 h 3935885"/>
              <a:gd name="connsiteX1" fmla="*/ 1001059 w 7216588"/>
              <a:gd name="connsiteY1" fmla="*/ 2038356 h 3935885"/>
              <a:gd name="connsiteX2" fmla="*/ 1897530 w 7216588"/>
              <a:gd name="connsiteY2" fmla="*/ 1605062 h 3935885"/>
              <a:gd name="connsiteX3" fmla="*/ 3257177 w 7216588"/>
              <a:gd name="connsiteY3" fmla="*/ 2591179 h 3935885"/>
              <a:gd name="connsiteX4" fmla="*/ 4123765 w 7216588"/>
              <a:gd name="connsiteY4" fmla="*/ 6356 h 3935885"/>
              <a:gd name="connsiteX5" fmla="*/ 7216588 w 7216588"/>
              <a:gd name="connsiteY5" fmla="*/ 1874003 h 3935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16588" h="3935885">
                <a:moveTo>
                  <a:pt x="0" y="3935885"/>
                </a:moveTo>
                <a:cubicBezTo>
                  <a:pt x="342402" y="3181355"/>
                  <a:pt x="684804" y="2426826"/>
                  <a:pt x="1001059" y="2038356"/>
                </a:cubicBezTo>
                <a:cubicBezTo>
                  <a:pt x="1317314" y="1649886"/>
                  <a:pt x="1521510" y="1512925"/>
                  <a:pt x="1897530" y="1605062"/>
                </a:cubicBezTo>
                <a:cubicBezTo>
                  <a:pt x="2273550" y="1697199"/>
                  <a:pt x="2886138" y="2857630"/>
                  <a:pt x="3257177" y="2591179"/>
                </a:cubicBezTo>
                <a:cubicBezTo>
                  <a:pt x="3628216" y="2324728"/>
                  <a:pt x="3463863" y="125885"/>
                  <a:pt x="4123765" y="6356"/>
                </a:cubicBezTo>
                <a:cubicBezTo>
                  <a:pt x="4783667" y="-113173"/>
                  <a:pt x="6643843" y="1488023"/>
                  <a:pt x="7216588" y="1874003"/>
                </a:cubicBezTo>
              </a:path>
            </a:pathLst>
          </a:custGeom>
          <a:ln w="38100" cmpd="sng"/>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a:p>
        </p:txBody>
      </p:sp>
      <p:sp>
        <p:nvSpPr>
          <p:cNvPr id="14" name="Oval 13"/>
          <p:cNvSpPr>
            <a:spLocks noChangeAspect="1"/>
          </p:cNvSpPr>
          <p:nvPr/>
        </p:nvSpPr>
        <p:spPr>
          <a:xfrm>
            <a:off x="4308112" y="2959510"/>
            <a:ext cx="125509" cy="125506"/>
          </a:xfrm>
          <a:prstGeom prst="ellipse">
            <a:avLst/>
          </a:prstGeom>
          <a:solidFill>
            <a:schemeClr val="tx1"/>
          </a:solidFill>
          <a:ln w="28575" cmpd="sng">
            <a:solidFill>
              <a:schemeClr val="tx1"/>
            </a:solidFill>
          </a:ln>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 name="Oval 14"/>
          <p:cNvSpPr>
            <a:spLocks noChangeAspect="1"/>
          </p:cNvSpPr>
          <p:nvPr/>
        </p:nvSpPr>
        <p:spPr>
          <a:xfrm>
            <a:off x="1833823" y="4622873"/>
            <a:ext cx="125509" cy="125506"/>
          </a:xfrm>
          <a:prstGeom prst="ellipse">
            <a:avLst/>
          </a:prstGeom>
          <a:solidFill>
            <a:schemeClr val="tx1"/>
          </a:solidFill>
          <a:ln w="28575" cmpd="sng">
            <a:solidFill>
              <a:schemeClr val="tx1"/>
            </a:solidFill>
          </a:ln>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 name="Oval 15"/>
          <p:cNvSpPr>
            <a:spLocks noChangeAspect="1"/>
          </p:cNvSpPr>
          <p:nvPr/>
        </p:nvSpPr>
        <p:spPr>
          <a:xfrm>
            <a:off x="2754197" y="3839879"/>
            <a:ext cx="125509" cy="125506"/>
          </a:xfrm>
          <a:prstGeom prst="ellipse">
            <a:avLst/>
          </a:prstGeom>
          <a:solidFill>
            <a:schemeClr val="tx1"/>
          </a:solidFill>
          <a:ln w="28575" cmpd="sng">
            <a:solidFill>
              <a:schemeClr val="tx1"/>
            </a:solidFill>
          </a:ln>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7" name="Oval 16"/>
          <p:cNvSpPr>
            <a:spLocks noChangeAspect="1"/>
          </p:cNvSpPr>
          <p:nvPr/>
        </p:nvSpPr>
        <p:spPr>
          <a:xfrm>
            <a:off x="6196647" y="2542989"/>
            <a:ext cx="125509" cy="125506"/>
          </a:xfrm>
          <a:prstGeom prst="ellipse">
            <a:avLst/>
          </a:prstGeom>
          <a:solidFill>
            <a:schemeClr val="tx1"/>
          </a:solidFill>
          <a:ln w="28575" cmpd="sng">
            <a:solidFill>
              <a:schemeClr val="tx1"/>
            </a:solidFill>
          </a:ln>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8" name="Oval 17"/>
          <p:cNvSpPr>
            <a:spLocks noChangeAspect="1"/>
          </p:cNvSpPr>
          <p:nvPr/>
        </p:nvSpPr>
        <p:spPr>
          <a:xfrm>
            <a:off x="7416686" y="3461100"/>
            <a:ext cx="128019" cy="128016"/>
          </a:xfrm>
          <a:prstGeom prst="ellipse">
            <a:avLst/>
          </a:prstGeom>
          <a:solidFill>
            <a:schemeClr val="tx1"/>
          </a:solidFill>
          <a:ln w="28575" cmpd="sng">
            <a:solidFill>
              <a:schemeClr val="tx1"/>
            </a:solidFill>
          </a:ln>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 name="Oval 18"/>
          <p:cNvSpPr>
            <a:spLocks noChangeAspect="1"/>
          </p:cNvSpPr>
          <p:nvPr/>
        </p:nvSpPr>
        <p:spPr>
          <a:xfrm>
            <a:off x="5180647" y="2373566"/>
            <a:ext cx="125509" cy="125506"/>
          </a:xfrm>
          <a:prstGeom prst="ellipse">
            <a:avLst/>
          </a:prstGeom>
          <a:solidFill>
            <a:schemeClr val="tx1"/>
          </a:solidFill>
          <a:ln w="28575" cmpd="sng">
            <a:solidFill>
              <a:schemeClr val="tx1"/>
            </a:solidFill>
          </a:ln>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 name="Oval 19"/>
          <p:cNvSpPr>
            <a:spLocks noChangeAspect="1"/>
          </p:cNvSpPr>
          <p:nvPr/>
        </p:nvSpPr>
        <p:spPr>
          <a:xfrm>
            <a:off x="953459" y="4685626"/>
            <a:ext cx="125509" cy="125506"/>
          </a:xfrm>
          <a:prstGeom prst="ellipse">
            <a:avLst/>
          </a:prstGeom>
          <a:solidFill>
            <a:schemeClr val="tx1"/>
          </a:solidFill>
          <a:ln w="28575" cmpd="sng">
            <a:solidFill>
              <a:schemeClr val="tx1"/>
            </a:solidFill>
          </a:ln>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Oval 20"/>
          <p:cNvSpPr>
            <a:spLocks noChangeAspect="1"/>
          </p:cNvSpPr>
          <p:nvPr/>
        </p:nvSpPr>
        <p:spPr>
          <a:xfrm>
            <a:off x="4125803" y="4748379"/>
            <a:ext cx="125509" cy="125506"/>
          </a:xfrm>
          <a:prstGeom prst="ellipse">
            <a:avLst/>
          </a:prstGeom>
          <a:solidFill>
            <a:schemeClr val="tx1"/>
          </a:solidFill>
          <a:ln w="28575" cmpd="sng">
            <a:solidFill>
              <a:schemeClr val="tx1"/>
            </a:solidFill>
          </a:ln>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8" name="TextBox 27"/>
          <p:cNvSpPr txBox="1"/>
          <p:nvPr/>
        </p:nvSpPr>
        <p:spPr>
          <a:xfrm>
            <a:off x="6597798" y="3116408"/>
            <a:ext cx="771307" cy="369332"/>
          </a:xfrm>
          <a:prstGeom prst="rect">
            <a:avLst/>
          </a:prstGeom>
          <a:noFill/>
        </p:spPr>
        <p:txBody>
          <a:bodyPr wrap="square" rtlCol="0">
            <a:spAutoFit/>
          </a:bodyPr>
          <a:lstStyle/>
          <a:p>
            <a:pPr algn="ctr"/>
            <a:r>
              <a:rPr lang="en-US" i="1" dirty="0">
                <a:solidFill>
                  <a:schemeClr val="bg1">
                    <a:lumMod val="50000"/>
                  </a:schemeClr>
                </a:solidFill>
              </a:rPr>
              <a:t>noise</a:t>
            </a:r>
          </a:p>
        </p:txBody>
      </p:sp>
      <p:sp>
        <p:nvSpPr>
          <p:cNvPr id="29" name="Right Brace 28"/>
          <p:cNvSpPr/>
          <p:nvPr/>
        </p:nvSpPr>
        <p:spPr>
          <a:xfrm flipH="1">
            <a:off x="7273113" y="3219784"/>
            <a:ext cx="207584" cy="241316"/>
          </a:xfrm>
          <a:prstGeom prst="rightBrace">
            <a:avLst/>
          </a:prstGeom>
          <a:ln>
            <a:solidFill>
              <a:srgbClr val="7F7F7F"/>
            </a:solidFill>
            <a:headEnd type="none"/>
            <a:tailEnd type="none"/>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0" name="TextBox 29"/>
          <p:cNvSpPr txBox="1"/>
          <p:nvPr/>
        </p:nvSpPr>
        <p:spPr>
          <a:xfrm>
            <a:off x="6162596" y="3492677"/>
            <a:ext cx="1382109" cy="369332"/>
          </a:xfrm>
          <a:prstGeom prst="rect">
            <a:avLst/>
          </a:prstGeom>
          <a:noFill/>
        </p:spPr>
        <p:txBody>
          <a:bodyPr wrap="none" rtlCol="0">
            <a:spAutoFit/>
          </a:bodyPr>
          <a:lstStyle/>
          <a:p>
            <a:pPr algn="ctr"/>
            <a:r>
              <a:rPr lang="en-US" dirty="0"/>
              <a:t>training data</a:t>
            </a:r>
          </a:p>
        </p:txBody>
      </p:sp>
      <p:sp>
        <p:nvSpPr>
          <p:cNvPr id="31" name="TextBox 30"/>
          <p:cNvSpPr txBox="1"/>
          <p:nvPr/>
        </p:nvSpPr>
        <p:spPr>
          <a:xfrm>
            <a:off x="6976884" y="3780118"/>
            <a:ext cx="2040658" cy="646331"/>
          </a:xfrm>
          <a:prstGeom prst="rect">
            <a:avLst/>
          </a:prstGeom>
          <a:noFill/>
        </p:spPr>
        <p:txBody>
          <a:bodyPr wrap="square" rtlCol="0">
            <a:spAutoFit/>
          </a:bodyPr>
          <a:lstStyle/>
          <a:p>
            <a:pPr algn="ctr"/>
            <a:r>
              <a:rPr lang="en-US" i="1" dirty="0">
                <a:solidFill>
                  <a:schemeClr val="accent4"/>
                </a:solidFill>
              </a:rPr>
              <a:t>data-generating function f(x)</a:t>
            </a:r>
          </a:p>
        </p:txBody>
      </p:sp>
      <p:sp>
        <p:nvSpPr>
          <p:cNvPr id="34" name="TextBox 33"/>
          <p:cNvSpPr txBox="1"/>
          <p:nvPr/>
        </p:nvSpPr>
        <p:spPr>
          <a:xfrm>
            <a:off x="7393764" y="2434325"/>
            <a:ext cx="1732632" cy="646331"/>
          </a:xfrm>
          <a:prstGeom prst="rect">
            <a:avLst/>
          </a:prstGeom>
          <a:noFill/>
        </p:spPr>
        <p:txBody>
          <a:bodyPr wrap="square" rtlCol="0">
            <a:spAutoFit/>
          </a:bodyPr>
          <a:lstStyle/>
          <a:p>
            <a:pPr algn="ctr"/>
            <a:r>
              <a:rPr lang="en-US" dirty="0">
                <a:solidFill>
                  <a:schemeClr val="accent6"/>
                </a:solidFill>
              </a:rPr>
              <a:t>model function m(x)</a:t>
            </a:r>
          </a:p>
        </p:txBody>
      </p:sp>
      <p:cxnSp>
        <p:nvCxnSpPr>
          <p:cNvPr id="35" name="Straight Connector 34"/>
          <p:cNvCxnSpPr>
            <a:endCxn id="18" idx="0"/>
          </p:cNvCxnSpPr>
          <p:nvPr/>
        </p:nvCxnSpPr>
        <p:spPr>
          <a:xfrm>
            <a:off x="7480696" y="3108714"/>
            <a:ext cx="0" cy="352386"/>
          </a:xfrm>
          <a:prstGeom prst="line">
            <a:avLst/>
          </a:prstGeom>
          <a:ln>
            <a:solidFill>
              <a:schemeClr val="bg1">
                <a:lumMod val="50000"/>
              </a:schemeClr>
            </a:solidFill>
            <a:prstDash val="sysDash"/>
            <a:headEnd type="none"/>
            <a:tailEnd type="none"/>
          </a:ln>
        </p:spPr>
        <p:style>
          <a:lnRef idx="1">
            <a:schemeClr val="dk1"/>
          </a:lnRef>
          <a:fillRef idx="0">
            <a:schemeClr val="dk1"/>
          </a:fillRef>
          <a:effectRef idx="0">
            <a:schemeClr val="dk1"/>
          </a:effectRef>
          <a:fontRef idx="minor">
            <a:schemeClr val="tx1"/>
          </a:fontRef>
        </p:style>
      </p:cxnSp>
      <p:sp>
        <p:nvSpPr>
          <p:cNvPr id="43" name="Right Brace 42"/>
          <p:cNvSpPr/>
          <p:nvPr/>
        </p:nvSpPr>
        <p:spPr>
          <a:xfrm>
            <a:off x="7572415" y="3108714"/>
            <a:ext cx="183438" cy="421330"/>
          </a:xfrm>
          <a:prstGeom prst="rightBrace">
            <a:avLst/>
          </a:prstGeom>
          <a:ln>
            <a:solidFill>
              <a:srgbClr val="7F7F7F"/>
            </a:solidFill>
            <a:headEnd type="none"/>
            <a:tailEnd type="none"/>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4" name="TextBox 43"/>
          <p:cNvSpPr txBox="1"/>
          <p:nvPr/>
        </p:nvSpPr>
        <p:spPr>
          <a:xfrm>
            <a:off x="7597485" y="3152888"/>
            <a:ext cx="1136820" cy="369332"/>
          </a:xfrm>
          <a:prstGeom prst="rect">
            <a:avLst/>
          </a:prstGeom>
          <a:noFill/>
        </p:spPr>
        <p:txBody>
          <a:bodyPr wrap="square" rtlCol="0">
            <a:spAutoFit/>
          </a:bodyPr>
          <a:lstStyle/>
          <a:p>
            <a:pPr algn="ctr"/>
            <a:r>
              <a:rPr lang="en-US" dirty="0">
                <a:solidFill>
                  <a:schemeClr val="bg1">
                    <a:lumMod val="50000"/>
                  </a:schemeClr>
                </a:solidFill>
              </a:rPr>
              <a:t>residual</a:t>
            </a:r>
          </a:p>
        </p:txBody>
      </p:sp>
      <p:cxnSp>
        <p:nvCxnSpPr>
          <p:cNvPr id="45" name="Straight Connector 44"/>
          <p:cNvCxnSpPr/>
          <p:nvPr/>
        </p:nvCxnSpPr>
        <p:spPr>
          <a:xfrm>
            <a:off x="5008587" y="1434353"/>
            <a:ext cx="0" cy="4721412"/>
          </a:xfrm>
          <a:prstGeom prst="line">
            <a:avLst/>
          </a:prstGeom>
          <a:ln>
            <a:solidFill>
              <a:schemeClr val="bg1">
                <a:lumMod val="50000"/>
              </a:schemeClr>
            </a:solidFill>
            <a:prstDash val="sysDash"/>
            <a:headEnd type="none"/>
            <a:tailEnd type="none"/>
          </a:ln>
        </p:spPr>
        <p:style>
          <a:lnRef idx="1">
            <a:schemeClr val="dk1"/>
          </a:lnRef>
          <a:fillRef idx="0">
            <a:schemeClr val="dk1"/>
          </a:fillRef>
          <a:effectRef idx="0">
            <a:schemeClr val="dk1"/>
          </a:effectRef>
          <a:fontRef idx="minor">
            <a:schemeClr val="tx1"/>
          </a:fontRef>
        </p:style>
      </p:cxnSp>
      <p:sp>
        <p:nvSpPr>
          <p:cNvPr id="48" name="TextBox 47"/>
          <p:cNvSpPr txBox="1"/>
          <p:nvPr/>
        </p:nvSpPr>
        <p:spPr>
          <a:xfrm>
            <a:off x="4689095" y="6121796"/>
            <a:ext cx="684803" cy="461665"/>
          </a:xfrm>
          <a:prstGeom prst="rect">
            <a:avLst/>
          </a:prstGeom>
          <a:noFill/>
        </p:spPr>
        <p:txBody>
          <a:bodyPr wrap="none" rtlCol="0">
            <a:spAutoFit/>
          </a:bodyPr>
          <a:lstStyle/>
          <a:p>
            <a:pPr algn="ctr"/>
            <a:r>
              <a:rPr lang="en-US" sz="2400" dirty="0" err="1"/>
              <a:t>x</a:t>
            </a:r>
            <a:r>
              <a:rPr lang="en-US" sz="2400" baseline="-25000" dirty="0" err="1"/>
              <a:t>new</a:t>
            </a:r>
            <a:endParaRPr lang="en-US" sz="2400" dirty="0"/>
          </a:p>
        </p:txBody>
      </p:sp>
      <p:cxnSp>
        <p:nvCxnSpPr>
          <p:cNvPr id="50" name="Straight Connector 49"/>
          <p:cNvCxnSpPr/>
          <p:nvPr/>
        </p:nvCxnSpPr>
        <p:spPr>
          <a:xfrm>
            <a:off x="710248" y="2839670"/>
            <a:ext cx="4298339" cy="0"/>
          </a:xfrm>
          <a:prstGeom prst="line">
            <a:avLst/>
          </a:prstGeom>
          <a:ln>
            <a:solidFill>
              <a:schemeClr val="bg1">
                <a:lumMod val="50000"/>
              </a:schemeClr>
            </a:solidFill>
            <a:prstDash val="sysDash"/>
            <a:headEnd type="none"/>
            <a:tailEnd type="none"/>
          </a:ln>
        </p:spPr>
        <p:style>
          <a:lnRef idx="1">
            <a:schemeClr val="dk1"/>
          </a:lnRef>
          <a:fillRef idx="0">
            <a:schemeClr val="dk1"/>
          </a:fillRef>
          <a:effectRef idx="0">
            <a:schemeClr val="dk1"/>
          </a:effectRef>
          <a:fontRef idx="minor">
            <a:schemeClr val="tx1"/>
          </a:fontRef>
        </p:style>
      </p:cxnSp>
      <p:sp>
        <p:nvSpPr>
          <p:cNvPr id="55" name="TextBox 54"/>
          <p:cNvSpPr txBox="1"/>
          <p:nvPr/>
        </p:nvSpPr>
        <p:spPr>
          <a:xfrm>
            <a:off x="53483" y="2308277"/>
            <a:ext cx="713206" cy="461665"/>
          </a:xfrm>
          <a:prstGeom prst="rect">
            <a:avLst/>
          </a:prstGeom>
          <a:noFill/>
        </p:spPr>
        <p:txBody>
          <a:bodyPr wrap="none" rtlCol="0">
            <a:spAutoFit/>
          </a:bodyPr>
          <a:lstStyle/>
          <a:p>
            <a:pPr algn="ctr"/>
            <a:r>
              <a:rPr lang="en-US" sz="2400" dirty="0"/>
              <a:t>y</a:t>
            </a:r>
            <a:r>
              <a:rPr lang="en-US" sz="2400" baseline="-25000" dirty="0"/>
              <a:t>pred</a:t>
            </a:r>
            <a:endParaRPr lang="en-US" sz="2400" dirty="0"/>
          </a:p>
        </p:txBody>
      </p:sp>
      <p:sp>
        <p:nvSpPr>
          <p:cNvPr id="58" name="Right Brace 57"/>
          <p:cNvSpPr/>
          <p:nvPr/>
        </p:nvSpPr>
        <p:spPr>
          <a:xfrm flipH="1">
            <a:off x="4636965" y="1846350"/>
            <a:ext cx="371622" cy="993320"/>
          </a:xfrm>
          <a:prstGeom prst="rightBrace">
            <a:avLst/>
          </a:prstGeom>
          <a:ln>
            <a:solidFill>
              <a:srgbClr val="7F7F7F"/>
            </a:solidFill>
            <a:headEnd type="none"/>
            <a:tailEnd type="none"/>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 name="Freeform 1"/>
          <p:cNvSpPr/>
          <p:nvPr/>
        </p:nvSpPr>
        <p:spPr>
          <a:xfrm>
            <a:off x="915600" y="2839670"/>
            <a:ext cx="7228809" cy="2085537"/>
          </a:xfrm>
          <a:custGeom>
            <a:avLst/>
            <a:gdLst>
              <a:gd name="connsiteX0" fmla="*/ 0 w 7228809"/>
              <a:gd name="connsiteY0" fmla="*/ 2085537 h 2085537"/>
              <a:gd name="connsiteX1" fmla="*/ 1860735 w 7228809"/>
              <a:gd name="connsiteY1" fmla="*/ 1413582 h 2085537"/>
              <a:gd name="connsiteX2" fmla="*/ 3175064 w 7228809"/>
              <a:gd name="connsiteY2" fmla="*/ 1516960 h 2085537"/>
              <a:gd name="connsiteX3" fmla="*/ 3913451 w 7228809"/>
              <a:gd name="connsiteY3" fmla="*/ 40136 h 2085537"/>
              <a:gd name="connsiteX4" fmla="*/ 7228809 w 7228809"/>
              <a:gd name="connsiteY4" fmla="*/ 387190 h 2085537"/>
              <a:gd name="connsiteX5" fmla="*/ 7228809 w 7228809"/>
              <a:gd name="connsiteY5" fmla="*/ 387190 h 2085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28809" h="2085537">
                <a:moveTo>
                  <a:pt x="0" y="2085537"/>
                </a:moveTo>
                <a:cubicBezTo>
                  <a:pt x="665779" y="1796941"/>
                  <a:pt x="1331558" y="1508345"/>
                  <a:pt x="1860735" y="1413582"/>
                </a:cubicBezTo>
                <a:cubicBezTo>
                  <a:pt x="2389912" y="1318819"/>
                  <a:pt x="2832945" y="1745868"/>
                  <a:pt x="3175064" y="1516960"/>
                </a:cubicBezTo>
                <a:cubicBezTo>
                  <a:pt x="3517183" y="1288052"/>
                  <a:pt x="3237827" y="228431"/>
                  <a:pt x="3913451" y="40136"/>
                </a:cubicBezTo>
                <a:cubicBezTo>
                  <a:pt x="4589075" y="-148159"/>
                  <a:pt x="7228809" y="387190"/>
                  <a:pt x="7228809" y="387190"/>
                </a:cubicBezTo>
                <a:lnTo>
                  <a:pt x="7228809" y="387190"/>
                </a:lnTo>
              </a:path>
            </a:pathLst>
          </a:cu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en-US"/>
          </a:p>
        </p:txBody>
      </p:sp>
      <p:sp>
        <p:nvSpPr>
          <p:cNvPr id="36" name="Oval 35"/>
          <p:cNvSpPr>
            <a:spLocks noChangeAspect="1"/>
          </p:cNvSpPr>
          <p:nvPr/>
        </p:nvSpPr>
        <p:spPr>
          <a:xfrm>
            <a:off x="4949569" y="2776917"/>
            <a:ext cx="125509" cy="125506"/>
          </a:xfrm>
          <a:prstGeom prst="ellipse">
            <a:avLst/>
          </a:prstGeom>
          <a:solidFill>
            <a:srgbClr val="BFBFBF"/>
          </a:solidFill>
          <a:ln w="28575" cmpd="sng">
            <a:solidFill>
              <a:schemeClr val="bg1">
                <a:lumMod val="75000"/>
              </a:schemeClr>
            </a:solidFill>
          </a:ln>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7" name="TextBox 56"/>
          <p:cNvSpPr txBox="1"/>
          <p:nvPr/>
        </p:nvSpPr>
        <p:spPr>
          <a:xfrm>
            <a:off x="3865658" y="2022164"/>
            <a:ext cx="771307" cy="646331"/>
          </a:xfrm>
          <a:prstGeom prst="rect">
            <a:avLst/>
          </a:prstGeom>
          <a:noFill/>
        </p:spPr>
        <p:txBody>
          <a:bodyPr wrap="square" rtlCol="0">
            <a:spAutoFit/>
          </a:bodyPr>
          <a:lstStyle/>
          <a:p>
            <a:pPr algn="ctr"/>
            <a:r>
              <a:rPr lang="en-US" i="1" dirty="0">
                <a:solidFill>
                  <a:schemeClr val="bg1">
                    <a:lumMod val="50000"/>
                  </a:schemeClr>
                </a:solidFill>
              </a:rPr>
              <a:t>model error</a:t>
            </a:r>
          </a:p>
        </p:txBody>
      </p:sp>
      <p:sp>
        <p:nvSpPr>
          <p:cNvPr id="32" name="Title 1"/>
          <p:cNvSpPr txBox="1">
            <a:spLocks/>
          </p:cNvSpPr>
          <p:nvPr/>
        </p:nvSpPr>
        <p:spPr>
          <a:xfrm>
            <a:off x="0" y="0"/>
            <a:ext cx="91440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dirty="0"/>
              <a:t>What is a predictive model?</a:t>
            </a:r>
          </a:p>
        </p:txBody>
      </p:sp>
    </p:spTree>
    <p:extLst>
      <p:ext uri="{BB962C8B-B14F-4D97-AF65-F5344CB8AC3E}">
        <p14:creationId xmlns:p14="http://schemas.microsoft.com/office/powerpoint/2010/main" val="10306162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20" y="0"/>
            <a:ext cx="9160619" cy="1143000"/>
          </a:xfrm>
        </p:spPr>
        <p:txBody>
          <a:bodyPr>
            <a:normAutofit fontScale="90000"/>
          </a:bodyPr>
          <a:lstStyle/>
          <a:p>
            <a:r>
              <a:rPr lang="en-US" dirty="0"/>
              <a:t>The components of a learning algorithm</a:t>
            </a:r>
          </a:p>
        </p:txBody>
      </p:sp>
      <p:sp>
        <p:nvSpPr>
          <p:cNvPr id="119" name="Content Placeholder 2"/>
          <p:cNvSpPr>
            <a:spLocks noGrp="1"/>
          </p:cNvSpPr>
          <p:nvPr>
            <p:ph idx="1"/>
          </p:nvPr>
        </p:nvSpPr>
        <p:spPr>
          <a:xfrm>
            <a:off x="4198470" y="1297602"/>
            <a:ext cx="4885764" cy="5257797"/>
          </a:xfrm>
        </p:spPr>
        <p:txBody>
          <a:bodyPr>
            <a:normAutofit fontScale="85000" lnSpcReduction="10000"/>
          </a:bodyPr>
          <a:lstStyle/>
          <a:p>
            <a:pPr marL="514350" indent="-514350">
              <a:buFont typeface="+mj-lt"/>
              <a:buAutoNum type="arabicPeriod"/>
            </a:pPr>
            <a:r>
              <a:rPr lang="en-US" dirty="0"/>
              <a:t>Search space: what are the possible models to consider? </a:t>
            </a:r>
            <a:r>
              <a:rPr lang="en-US" i="1" dirty="0">
                <a:solidFill>
                  <a:schemeClr val="bg1">
                    <a:lumMod val="50000"/>
                  </a:schemeClr>
                </a:solidFill>
              </a:rPr>
              <a:t>(a set of functions)</a:t>
            </a:r>
          </a:p>
          <a:p>
            <a:pPr marL="514350" indent="-514350">
              <a:buFont typeface="+mj-lt"/>
              <a:buAutoNum type="arabicPeriod"/>
            </a:pPr>
            <a:endParaRPr lang="en-US" dirty="0">
              <a:solidFill>
                <a:schemeClr val="bg1">
                  <a:lumMod val="50000"/>
                </a:schemeClr>
              </a:solidFill>
            </a:endParaRPr>
          </a:p>
          <a:p>
            <a:pPr marL="514350" indent="-514350">
              <a:buFont typeface="+mj-lt"/>
              <a:buAutoNum type="arabicPeriod"/>
            </a:pPr>
            <a:r>
              <a:rPr lang="en-US" dirty="0"/>
              <a:t>Loss : given the data, how good do we consider each possible model? </a:t>
            </a:r>
            <a:r>
              <a:rPr lang="en-US" i="1" dirty="0">
                <a:solidFill>
                  <a:srgbClr val="7F7F7F"/>
                </a:solidFill>
              </a:rPr>
              <a:t>(a function of the model and the data)</a:t>
            </a:r>
          </a:p>
          <a:p>
            <a:pPr marL="514350" indent="-514350">
              <a:buFont typeface="+mj-lt"/>
              <a:buAutoNum type="arabicPeriod"/>
            </a:pPr>
            <a:endParaRPr lang="en-US" dirty="0">
              <a:solidFill>
                <a:srgbClr val="7F7F7F"/>
              </a:solidFill>
            </a:endParaRPr>
          </a:p>
          <a:p>
            <a:pPr marL="514350" indent="-514350">
              <a:buFont typeface="+mj-lt"/>
              <a:buAutoNum type="arabicPeriod"/>
            </a:pPr>
            <a:r>
              <a:rPr lang="en-US" dirty="0"/>
              <a:t>Search strategy: how will we search the space of possible models to find the best one? </a:t>
            </a:r>
            <a:r>
              <a:rPr lang="en-US" i="1" dirty="0">
                <a:solidFill>
                  <a:srgbClr val="7F7F7F"/>
                </a:solidFill>
              </a:rPr>
              <a:t>(an algorithm)</a:t>
            </a:r>
            <a:endParaRPr lang="en-US" dirty="0">
              <a:solidFill>
                <a:srgbClr val="7F7F7F"/>
              </a:solidFill>
            </a:endParaRPr>
          </a:p>
        </p:txBody>
      </p:sp>
      <p:sp>
        <p:nvSpPr>
          <p:cNvPr id="120" name="Rectangle 119"/>
          <p:cNvSpPr/>
          <p:nvPr/>
        </p:nvSpPr>
        <p:spPr>
          <a:xfrm>
            <a:off x="268940" y="1450790"/>
            <a:ext cx="3795059" cy="4749797"/>
          </a:xfrm>
          <a:prstGeom prst="rect">
            <a:avLst/>
          </a:prstGeom>
          <a:solidFill>
            <a:srgbClr val="FFFFFF"/>
          </a:solidFill>
          <a:ln w="28575" cmpd="sng"/>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1" name="TextBox 120"/>
          <p:cNvSpPr txBox="1"/>
          <p:nvPr/>
        </p:nvSpPr>
        <p:spPr>
          <a:xfrm>
            <a:off x="665680" y="1051577"/>
            <a:ext cx="2947203" cy="461665"/>
          </a:xfrm>
          <a:prstGeom prst="rect">
            <a:avLst/>
          </a:prstGeom>
          <a:noFill/>
        </p:spPr>
        <p:txBody>
          <a:bodyPr wrap="none" rtlCol="0">
            <a:spAutoFit/>
          </a:bodyPr>
          <a:lstStyle/>
          <a:p>
            <a:pPr algn="ctr"/>
            <a:r>
              <a:rPr lang="en-US" sz="2400" i="1" dirty="0"/>
              <a:t>All models (functions)</a:t>
            </a:r>
          </a:p>
        </p:txBody>
      </p:sp>
      <p:sp>
        <p:nvSpPr>
          <p:cNvPr id="122" name="Freeform 121"/>
          <p:cNvSpPr/>
          <p:nvPr/>
        </p:nvSpPr>
        <p:spPr>
          <a:xfrm rot="19389481">
            <a:off x="626714" y="2129175"/>
            <a:ext cx="2759078" cy="3064789"/>
          </a:xfrm>
          <a:custGeom>
            <a:avLst/>
            <a:gdLst>
              <a:gd name="connsiteX0" fmla="*/ 596595 w 2759078"/>
              <a:gd name="connsiteY0" fmla="*/ 1887058 h 3064789"/>
              <a:gd name="connsiteX1" fmla="*/ 955183 w 2759078"/>
              <a:gd name="connsiteY1" fmla="*/ 2141058 h 3064789"/>
              <a:gd name="connsiteX2" fmla="*/ 1254006 w 2759078"/>
              <a:gd name="connsiteY2" fmla="*/ 2977764 h 3064789"/>
              <a:gd name="connsiteX3" fmla="*/ 1851653 w 2759078"/>
              <a:gd name="connsiteY3" fmla="*/ 2962823 h 3064789"/>
              <a:gd name="connsiteX4" fmla="*/ 2270006 w 2759078"/>
              <a:gd name="connsiteY4" fmla="*/ 2305411 h 3064789"/>
              <a:gd name="connsiteX5" fmla="*/ 2733183 w 2759078"/>
              <a:gd name="connsiteY5" fmla="*/ 1916941 h 3064789"/>
              <a:gd name="connsiteX6" fmla="*/ 2628595 w 2759078"/>
              <a:gd name="connsiteY6" fmla="*/ 1050353 h 3064789"/>
              <a:gd name="connsiteX7" fmla="*/ 2030948 w 2759078"/>
              <a:gd name="connsiteY7" fmla="*/ 930823 h 3064789"/>
              <a:gd name="connsiteX8" fmla="*/ 1388477 w 2759078"/>
              <a:gd name="connsiteY8" fmla="*/ 4470 h 3064789"/>
              <a:gd name="connsiteX9" fmla="*/ 1074712 w 2759078"/>
              <a:gd name="connsiteY9" fmla="*/ 602117 h 3064789"/>
              <a:gd name="connsiteX10" fmla="*/ 746006 w 2759078"/>
              <a:gd name="connsiteY10" fmla="*/ 1140000 h 3064789"/>
              <a:gd name="connsiteX11" fmla="*/ 148359 w 2759078"/>
              <a:gd name="connsiteY11" fmla="*/ 1199764 h 3064789"/>
              <a:gd name="connsiteX12" fmla="*/ 28830 w 2759078"/>
              <a:gd name="connsiteY12" fmla="*/ 2170941 h 3064789"/>
              <a:gd name="connsiteX13" fmla="*/ 596595 w 2759078"/>
              <a:gd name="connsiteY13" fmla="*/ 1887058 h 3064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759078" h="3064789">
                <a:moveTo>
                  <a:pt x="596595" y="1887058"/>
                </a:moveTo>
                <a:cubicBezTo>
                  <a:pt x="750987" y="1882078"/>
                  <a:pt x="845615" y="1959274"/>
                  <a:pt x="955183" y="2141058"/>
                </a:cubicBezTo>
                <a:cubicBezTo>
                  <a:pt x="1064751" y="2322842"/>
                  <a:pt x="1104594" y="2840803"/>
                  <a:pt x="1254006" y="2977764"/>
                </a:cubicBezTo>
                <a:cubicBezTo>
                  <a:pt x="1403418" y="3114725"/>
                  <a:pt x="1682320" y="3074882"/>
                  <a:pt x="1851653" y="2962823"/>
                </a:cubicBezTo>
                <a:cubicBezTo>
                  <a:pt x="2020986" y="2850764"/>
                  <a:pt x="2123084" y="2479725"/>
                  <a:pt x="2270006" y="2305411"/>
                </a:cubicBezTo>
                <a:cubicBezTo>
                  <a:pt x="2416928" y="2131097"/>
                  <a:pt x="2673418" y="2126117"/>
                  <a:pt x="2733183" y="1916941"/>
                </a:cubicBezTo>
                <a:cubicBezTo>
                  <a:pt x="2792948" y="1707765"/>
                  <a:pt x="2745634" y="1214706"/>
                  <a:pt x="2628595" y="1050353"/>
                </a:cubicBezTo>
                <a:cubicBezTo>
                  <a:pt x="2511556" y="886000"/>
                  <a:pt x="2237634" y="1105137"/>
                  <a:pt x="2030948" y="930823"/>
                </a:cubicBezTo>
                <a:cubicBezTo>
                  <a:pt x="1824262" y="756509"/>
                  <a:pt x="1547850" y="59254"/>
                  <a:pt x="1388477" y="4470"/>
                </a:cubicBezTo>
                <a:cubicBezTo>
                  <a:pt x="1229104" y="-50314"/>
                  <a:pt x="1181790" y="412862"/>
                  <a:pt x="1074712" y="602117"/>
                </a:cubicBezTo>
                <a:cubicBezTo>
                  <a:pt x="967634" y="791372"/>
                  <a:pt x="900398" y="1040392"/>
                  <a:pt x="746006" y="1140000"/>
                </a:cubicBezTo>
                <a:cubicBezTo>
                  <a:pt x="591614" y="1239608"/>
                  <a:pt x="267888" y="1027940"/>
                  <a:pt x="148359" y="1199764"/>
                </a:cubicBezTo>
                <a:cubicBezTo>
                  <a:pt x="28830" y="1371587"/>
                  <a:pt x="-43386" y="2053902"/>
                  <a:pt x="28830" y="2170941"/>
                </a:cubicBezTo>
                <a:cubicBezTo>
                  <a:pt x="101046" y="2287980"/>
                  <a:pt x="442203" y="1892038"/>
                  <a:pt x="596595" y="1887058"/>
                </a:cubicBezTo>
                <a:close/>
              </a:path>
            </a:pathLst>
          </a:custGeom>
          <a:ln w="38100" cmpd="sng">
            <a:prstDash val="lgDash"/>
          </a:ln>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3" name="TextBox 122"/>
          <p:cNvSpPr txBox="1"/>
          <p:nvPr/>
        </p:nvSpPr>
        <p:spPr>
          <a:xfrm>
            <a:off x="1092490" y="1965979"/>
            <a:ext cx="1856761" cy="461665"/>
          </a:xfrm>
          <a:prstGeom prst="rect">
            <a:avLst/>
          </a:prstGeom>
          <a:noFill/>
        </p:spPr>
        <p:txBody>
          <a:bodyPr wrap="none" rtlCol="0">
            <a:spAutoFit/>
          </a:bodyPr>
          <a:lstStyle/>
          <a:p>
            <a:pPr algn="ctr"/>
            <a:r>
              <a:rPr lang="en-US" sz="2400" i="1" dirty="0"/>
              <a:t>search space</a:t>
            </a:r>
          </a:p>
        </p:txBody>
      </p:sp>
      <p:sp>
        <p:nvSpPr>
          <p:cNvPr id="124" name="Freeform 123"/>
          <p:cNvSpPr/>
          <p:nvPr/>
        </p:nvSpPr>
        <p:spPr>
          <a:xfrm rot="19389481">
            <a:off x="626714" y="2129175"/>
            <a:ext cx="2759078" cy="3064789"/>
          </a:xfrm>
          <a:custGeom>
            <a:avLst/>
            <a:gdLst>
              <a:gd name="connsiteX0" fmla="*/ 596595 w 2759078"/>
              <a:gd name="connsiteY0" fmla="*/ 1887058 h 3064789"/>
              <a:gd name="connsiteX1" fmla="*/ 955183 w 2759078"/>
              <a:gd name="connsiteY1" fmla="*/ 2141058 h 3064789"/>
              <a:gd name="connsiteX2" fmla="*/ 1254006 w 2759078"/>
              <a:gd name="connsiteY2" fmla="*/ 2977764 h 3064789"/>
              <a:gd name="connsiteX3" fmla="*/ 1851653 w 2759078"/>
              <a:gd name="connsiteY3" fmla="*/ 2962823 h 3064789"/>
              <a:gd name="connsiteX4" fmla="*/ 2270006 w 2759078"/>
              <a:gd name="connsiteY4" fmla="*/ 2305411 h 3064789"/>
              <a:gd name="connsiteX5" fmla="*/ 2733183 w 2759078"/>
              <a:gd name="connsiteY5" fmla="*/ 1916941 h 3064789"/>
              <a:gd name="connsiteX6" fmla="*/ 2628595 w 2759078"/>
              <a:gd name="connsiteY6" fmla="*/ 1050353 h 3064789"/>
              <a:gd name="connsiteX7" fmla="*/ 2030948 w 2759078"/>
              <a:gd name="connsiteY7" fmla="*/ 930823 h 3064789"/>
              <a:gd name="connsiteX8" fmla="*/ 1388477 w 2759078"/>
              <a:gd name="connsiteY8" fmla="*/ 4470 h 3064789"/>
              <a:gd name="connsiteX9" fmla="*/ 1074712 w 2759078"/>
              <a:gd name="connsiteY9" fmla="*/ 602117 h 3064789"/>
              <a:gd name="connsiteX10" fmla="*/ 746006 w 2759078"/>
              <a:gd name="connsiteY10" fmla="*/ 1140000 h 3064789"/>
              <a:gd name="connsiteX11" fmla="*/ 148359 w 2759078"/>
              <a:gd name="connsiteY11" fmla="*/ 1199764 h 3064789"/>
              <a:gd name="connsiteX12" fmla="*/ 28830 w 2759078"/>
              <a:gd name="connsiteY12" fmla="*/ 2170941 h 3064789"/>
              <a:gd name="connsiteX13" fmla="*/ 596595 w 2759078"/>
              <a:gd name="connsiteY13" fmla="*/ 1887058 h 3064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759078" h="3064789">
                <a:moveTo>
                  <a:pt x="596595" y="1887058"/>
                </a:moveTo>
                <a:cubicBezTo>
                  <a:pt x="750987" y="1882078"/>
                  <a:pt x="845615" y="1959274"/>
                  <a:pt x="955183" y="2141058"/>
                </a:cubicBezTo>
                <a:cubicBezTo>
                  <a:pt x="1064751" y="2322842"/>
                  <a:pt x="1104594" y="2840803"/>
                  <a:pt x="1254006" y="2977764"/>
                </a:cubicBezTo>
                <a:cubicBezTo>
                  <a:pt x="1403418" y="3114725"/>
                  <a:pt x="1682320" y="3074882"/>
                  <a:pt x="1851653" y="2962823"/>
                </a:cubicBezTo>
                <a:cubicBezTo>
                  <a:pt x="2020986" y="2850764"/>
                  <a:pt x="2123084" y="2479725"/>
                  <a:pt x="2270006" y="2305411"/>
                </a:cubicBezTo>
                <a:cubicBezTo>
                  <a:pt x="2416928" y="2131097"/>
                  <a:pt x="2673418" y="2126117"/>
                  <a:pt x="2733183" y="1916941"/>
                </a:cubicBezTo>
                <a:cubicBezTo>
                  <a:pt x="2792948" y="1707765"/>
                  <a:pt x="2745634" y="1214706"/>
                  <a:pt x="2628595" y="1050353"/>
                </a:cubicBezTo>
                <a:cubicBezTo>
                  <a:pt x="2511556" y="886000"/>
                  <a:pt x="2237634" y="1105137"/>
                  <a:pt x="2030948" y="930823"/>
                </a:cubicBezTo>
                <a:cubicBezTo>
                  <a:pt x="1824262" y="756509"/>
                  <a:pt x="1547850" y="59254"/>
                  <a:pt x="1388477" y="4470"/>
                </a:cubicBezTo>
                <a:cubicBezTo>
                  <a:pt x="1229104" y="-50314"/>
                  <a:pt x="1181790" y="412862"/>
                  <a:pt x="1074712" y="602117"/>
                </a:cubicBezTo>
                <a:cubicBezTo>
                  <a:pt x="967634" y="791372"/>
                  <a:pt x="900398" y="1040392"/>
                  <a:pt x="746006" y="1140000"/>
                </a:cubicBezTo>
                <a:cubicBezTo>
                  <a:pt x="591614" y="1239608"/>
                  <a:pt x="267888" y="1027940"/>
                  <a:pt x="148359" y="1199764"/>
                </a:cubicBezTo>
                <a:cubicBezTo>
                  <a:pt x="28830" y="1371587"/>
                  <a:pt x="-43386" y="2053902"/>
                  <a:pt x="28830" y="2170941"/>
                </a:cubicBezTo>
                <a:cubicBezTo>
                  <a:pt x="101046" y="2287980"/>
                  <a:pt x="442203" y="1892038"/>
                  <a:pt x="596595" y="1887058"/>
                </a:cubicBezTo>
                <a:close/>
              </a:path>
            </a:pathLst>
          </a:custGeom>
          <a:gradFill flip="none" rotWithShape="1">
            <a:gsLst>
              <a:gs pos="0">
                <a:srgbClr val="FF00CC"/>
              </a:gs>
              <a:gs pos="100000">
                <a:srgbClr val="00F8FF"/>
              </a:gs>
              <a:gs pos="48000">
                <a:srgbClr val="FFE600"/>
              </a:gs>
            </a:gsLst>
            <a:path path="rect">
              <a:fillToRect l="100000" t="100000"/>
            </a:path>
            <a:tileRect r="-100000" b="-100000"/>
          </a:gradFill>
          <a:ln w="38100" cmpd="sng">
            <a:prstDash val="lgDash"/>
          </a:ln>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126" name="Straight Arrow Connector 125"/>
          <p:cNvCxnSpPr/>
          <p:nvPr/>
        </p:nvCxnSpPr>
        <p:spPr>
          <a:xfrm flipV="1">
            <a:off x="1538941" y="3048000"/>
            <a:ext cx="657412" cy="194235"/>
          </a:xfrm>
          <a:prstGeom prst="straightConnector1">
            <a:avLst/>
          </a:prstGeom>
          <a:ln w="38100" cmpd="sng">
            <a:tailEnd type="arrow"/>
          </a:ln>
        </p:spPr>
        <p:style>
          <a:lnRef idx="2">
            <a:schemeClr val="dk1"/>
          </a:lnRef>
          <a:fillRef idx="0">
            <a:schemeClr val="dk1"/>
          </a:fillRef>
          <a:effectRef idx="1">
            <a:schemeClr val="dk1"/>
          </a:effectRef>
          <a:fontRef idx="minor">
            <a:schemeClr val="tx1"/>
          </a:fontRef>
        </p:style>
      </p:cxnSp>
      <p:cxnSp>
        <p:nvCxnSpPr>
          <p:cNvPr id="127" name="Straight Arrow Connector 126"/>
          <p:cNvCxnSpPr/>
          <p:nvPr/>
        </p:nvCxnSpPr>
        <p:spPr>
          <a:xfrm>
            <a:off x="2196353" y="3048000"/>
            <a:ext cx="388471" cy="152401"/>
          </a:xfrm>
          <a:prstGeom prst="straightConnector1">
            <a:avLst/>
          </a:prstGeom>
          <a:ln w="38100" cmpd="sng">
            <a:tailEnd type="arrow"/>
          </a:ln>
        </p:spPr>
        <p:style>
          <a:lnRef idx="2">
            <a:schemeClr val="dk1"/>
          </a:lnRef>
          <a:fillRef idx="0">
            <a:schemeClr val="dk1"/>
          </a:fillRef>
          <a:effectRef idx="1">
            <a:schemeClr val="dk1"/>
          </a:effectRef>
          <a:fontRef idx="minor">
            <a:schemeClr val="tx1"/>
          </a:fontRef>
        </p:style>
      </p:cxnSp>
      <p:cxnSp>
        <p:nvCxnSpPr>
          <p:cNvPr id="130" name="Straight Arrow Connector 129"/>
          <p:cNvCxnSpPr/>
          <p:nvPr/>
        </p:nvCxnSpPr>
        <p:spPr>
          <a:xfrm>
            <a:off x="2584824" y="3200401"/>
            <a:ext cx="0" cy="878540"/>
          </a:xfrm>
          <a:prstGeom prst="straightConnector1">
            <a:avLst/>
          </a:prstGeom>
          <a:ln w="38100" cmpd="sng">
            <a:tailEnd type="arrow"/>
          </a:ln>
        </p:spPr>
        <p:style>
          <a:lnRef idx="2">
            <a:schemeClr val="dk1"/>
          </a:lnRef>
          <a:fillRef idx="0">
            <a:schemeClr val="dk1"/>
          </a:fillRef>
          <a:effectRef idx="1">
            <a:schemeClr val="dk1"/>
          </a:effectRef>
          <a:fontRef idx="minor">
            <a:schemeClr val="tx1"/>
          </a:fontRef>
        </p:style>
      </p:cxnSp>
      <p:cxnSp>
        <p:nvCxnSpPr>
          <p:cNvPr id="133" name="Straight Arrow Connector 132"/>
          <p:cNvCxnSpPr/>
          <p:nvPr/>
        </p:nvCxnSpPr>
        <p:spPr>
          <a:xfrm>
            <a:off x="2584824" y="4078941"/>
            <a:ext cx="364427" cy="313765"/>
          </a:xfrm>
          <a:prstGeom prst="straightConnector1">
            <a:avLst/>
          </a:prstGeom>
          <a:ln w="38100" cmpd="sng">
            <a:tailEnd type="arrow"/>
          </a:ln>
        </p:spPr>
        <p:style>
          <a:lnRef idx="2">
            <a:schemeClr val="dk1"/>
          </a:lnRef>
          <a:fillRef idx="0">
            <a:schemeClr val="dk1"/>
          </a:fillRef>
          <a:effectRef idx="1">
            <a:schemeClr val="dk1"/>
          </a:effectRef>
          <a:fontRef idx="minor">
            <a:schemeClr val="tx1"/>
          </a:fontRef>
        </p:style>
      </p:cxnSp>
      <p:cxnSp>
        <p:nvCxnSpPr>
          <p:cNvPr id="137" name="Straight Arrow Connector 136"/>
          <p:cNvCxnSpPr/>
          <p:nvPr/>
        </p:nvCxnSpPr>
        <p:spPr>
          <a:xfrm flipV="1">
            <a:off x="2949251" y="4078941"/>
            <a:ext cx="278043" cy="313765"/>
          </a:xfrm>
          <a:prstGeom prst="straightConnector1">
            <a:avLst/>
          </a:prstGeom>
          <a:ln w="38100" cmpd="sng">
            <a:tailEnd type="arrow"/>
          </a:ln>
        </p:spPr>
        <p:style>
          <a:lnRef idx="2">
            <a:schemeClr val="dk1"/>
          </a:lnRef>
          <a:fillRef idx="0">
            <a:schemeClr val="dk1"/>
          </a:fillRef>
          <a:effectRef idx="1">
            <a:schemeClr val="dk1"/>
          </a:effectRef>
          <a:fontRef idx="minor">
            <a:schemeClr val="tx1"/>
          </a:fontRef>
        </p:style>
      </p:cxnSp>
      <p:sp>
        <p:nvSpPr>
          <p:cNvPr id="140" name="TextBox 139"/>
          <p:cNvSpPr txBox="1"/>
          <p:nvPr/>
        </p:nvSpPr>
        <p:spPr>
          <a:xfrm>
            <a:off x="5701208" y="6604084"/>
            <a:ext cx="3442791" cy="253916"/>
          </a:xfrm>
          <a:prstGeom prst="rect">
            <a:avLst/>
          </a:prstGeom>
          <a:noFill/>
        </p:spPr>
        <p:txBody>
          <a:bodyPr wrap="none" rtlCol="0">
            <a:spAutoFit/>
          </a:bodyPr>
          <a:lstStyle/>
          <a:p>
            <a:pPr algn="ctr"/>
            <a:r>
              <a:rPr lang="en-US" sz="1050" i="1" dirty="0"/>
              <a:t>credit to Jerome Friedman (STATS 315B)  for this framework</a:t>
            </a:r>
          </a:p>
        </p:txBody>
      </p:sp>
    </p:spTree>
    <p:extLst>
      <p:ext uri="{BB962C8B-B14F-4D97-AF65-F5344CB8AC3E}">
        <p14:creationId xmlns:p14="http://schemas.microsoft.com/office/powerpoint/2010/main" val="2794301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2"/>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119">
                                            <p:txEl>
                                              <p:pRg st="0" end="0"/>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24"/>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19">
                                            <p:txEl>
                                              <p:pRg st="2" end="2"/>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26"/>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127"/>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130"/>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133"/>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137"/>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uiExpand="1" build="p"/>
      <p:bldP spid="120" grpId="0" animBg="1"/>
      <p:bldP spid="121" grpId="0"/>
      <p:bldP spid="122" grpId="0" animBg="1"/>
      <p:bldP spid="123" grpId="0"/>
      <p:bldP spid="12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r>
              <a:rPr lang="en-US" dirty="0"/>
              <a:t>Example: Linear Regression</a:t>
            </a:r>
          </a:p>
        </p:txBody>
      </p:sp>
      <p:graphicFrame>
        <p:nvGraphicFramePr>
          <p:cNvPr id="4" name="Table 3"/>
          <p:cNvGraphicFramePr>
            <a:graphicFrameLocks noGrp="1"/>
          </p:cNvGraphicFramePr>
          <p:nvPr>
            <p:extLst>
              <p:ext uri="{D42A27DB-BD31-4B8C-83A1-F6EECF244321}">
                <p14:modId xmlns:p14="http://schemas.microsoft.com/office/powerpoint/2010/main" val="3072692890"/>
              </p:ext>
            </p:extLst>
          </p:nvPr>
        </p:nvGraphicFramePr>
        <p:xfrm>
          <a:off x="5005653" y="1584836"/>
          <a:ext cx="3645647" cy="3926044"/>
        </p:xfrm>
        <a:graphic>
          <a:graphicData uri="http://schemas.openxmlformats.org/drawingml/2006/table">
            <a:tbl>
              <a:tblPr firstRow="1" bandRow="1">
                <a:tableStyleId>{5940675A-B579-460E-94D1-54222C63F5DA}</a:tableStyleId>
              </a:tblPr>
              <a:tblGrid>
                <a:gridCol w="1763058">
                  <a:extLst>
                    <a:ext uri="{9D8B030D-6E8A-4147-A177-3AD203B41FA5}">
                      <a16:colId xmlns:a16="http://schemas.microsoft.com/office/drawing/2014/main" val="20000"/>
                    </a:ext>
                  </a:extLst>
                </a:gridCol>
                <a:gridCol w="1882589">
                  <a:extLst>
                    <a:ext uri="{9D8B030D-6E8A-4147-A177-3AD203B41FA5}">
                      <a16:colId xmlns:a16="http://schemas.microsoft.com/office/drawing/2014/main" val="20001"/>
                    </a:ext>
                  </a:extLst>
                </a:gridCol>
              </a:tblGrid>
              <a:tr h="1182844">
                <a:tc>
                  <a:txBody>
                    <a:bodyPr/>
                    <a:lstStyle/>
                    <a:p>
                      <a:pPr algn="ctr"/>
                      <a:r>
                        <a:rPr lang="en-US" sz="2800" b="1" dirty="0"/>
                        <a:t>Search Space</a:t>
                      </a:r>
                    </a:p>
                  </a:txBody>
                  <a:tcPr anchor="ctr">
                    <a:solidFill>
                      <a:schemeClr val="bg1">
                        <a:lumMod val="85000"/>
                      </a:schemeClr>
                    </a:solidFill>
                  </a:tcPr>
                </a:tc>
                <a:tc>
                  <a:txBody>
                    <a:bodyPr/>
                    <a:lstStyle/>
                    <a:p>
                      <a:pPr algn="ctr"/>
                      <a:r>
                        <a:rPr lang="en-US" sz="2400" i="1" dirty="0"/>
                        <a:t>linear functions</a:t>
                      </a:r>
                    </a:p>
                  </a:txBody>
                  <a:tcPr anchor="ctr"/>
                </a:tc>
                <a:extLst>
                  <a:ext uri="{0D108BD9-81ED-4DB2-BD59-A6C34878D82A}">
                    <a16:rowId xmlns:a16="http://schemas.microsoft.com/office/drawing/2014/main" val="10000"/>
                  </a:ext>
                </a:extLst>
              </a:tr>
              <a:tr h="1182844">
                <a:tc>
                  <a:txBody>
                    <a:bodyPr/>
                    <a:lstStyle/>
                    <a:p>
                      <a:pPr algn="ctr"/>
                      <a:r>
                        <a:rPr lang="en-US" sz="2800" b="1" dirty="0"/>
                        <a:t>Loss</a:t>
                      </a:r>
                    </a:p>
                  </a:txBody>
                  <a:tcPr anchor="ctr">
                    <a:solidFill>
                      <a:schemeClr val="bg1">
                        <a:lumMod val="85000"/>
                      </a:schemeClr>
                    </a:solidFill>
                  </a:tcPr>
                </a:tc>
                <a:tc>
                  <a:txBody>
                    <a:bodyPr/>
                    <a:lstStyle/>
                    <a:p>
                      <a:pPr algn="ctr"/>
                      <a:r>
                        <a:rPr lang="en-US" sz="2400" i="1" dirty="0"/>
                        <a:t>sum</a:t>
                      </a:r>
                      <a:r>
                        <a:rPr lang="en-US" sz="2400" i="1" baseline="0" dirty="0"/>
                        <a:t> of squares of residuals</a:t>
                      </a:r>
                      <a:endParaRPr lang="en-US" sz="2400" i="1" dirty="0"/>
                    </a:p>
                  </a:txBody>
                  <a:tcPr anchor="ctr"/>
                </a:tc>
                <a:extLst>
                  <a:ext uri="{0D108BD9-81ED-4DB2-BD59-A6C34878D82A}">
                    <a16:rowId xmlns:a16="http://schemas.microsoft.com/office/drawing/2014/main" val="10001"/>
                  </a:ext>
                </a:extLst>
              </a:tr>
              <a:tr h="1182844">
                <a:tc>
                  <a:txBody>
                    <a:bodyPr/>
                    <a:lstStyle/>
                    <a:p>
                      <a:pPr algn="ctr"/>
                      <a:r>
                        <a:rPr lang="en-US" sz="2800" b="1" dirty="0"/>
                        <a:t>Search Strategy</a:t>
                      </a:r>
                    </a:p>
                  </a:txBody>
                  <a:tcPr anchor="ctr">
                    <a:solidFill>
                      <a:schemeClr val="bg1">
                        <a:lumMod val="85000"/>
                      </a:schemeClr>
                    </a:solidFill>
                  </a:tcPr>
                </a:tc>
                <a:tc>
                  <a:txBody>
                    <a:bodyPr/>
                    <a:lstStyle/>
                    <a:p>
                      <a:pPr algn="ctr"/>
                      <a:r>
                        <a:rPr lang="en-US" sz="2400" i="1" dirty="0"/>
                        <a:t>analytical solution or convex</a:t>
                      </a:r>
                      <a:r>
                        <a:rPr lang="en-US" sz="2400" i="1" baseline="0" dirty="0"/>
                        <a:t> optimization</a:t>
                      </a:r>
                      <a:endParaRPr lang="en-US" sz="2400" i="1" dirty="0"/>
                    </a:p>
                  </a:txBody>
                  <a:tcPr anchor="ctr"/>
                </a:tc>
                <a:extLst>
                  <a:ext uri="{0D108BD9-81ED-4DB2-BD59-A6C34878D82A}">
                    <a16:rowId xmlns:a16="http://schemas.microsoft.com/office/drawing/2014/main" val="10002"/>
                  </a:ext>
                </a:extLst>
              </a:tr>
            </a:tbl>
          </a:graphicData>
        </a:graphic>
      </p:graphicFrame>
      <p:cxnSp>
        <p:nvCxnSpPr>
          <p:cNvPr id="5" name="Straight Arrow Connector 4"/>
          <p:cNvCxnSpPr/>
          <p:nvPr/>
        </p:nvCxnSpPr>
        <p:spPr>
          <a:xfrm>
            <a:off x="390089" y="5561318"/>
            <a:ext cx="3890086" cy="2988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 name="Straight Arrow Connector 5"/>
          <p:cNvCxnSpPr/>
          <p:nvPr/>
        </p:nvCxnSpPr>
        <p:spPr>
          <a:xfrm flipV="1">
            <a:off x="390089" y="1633133"/>
            <a:ext cx="0" cy="393192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 name="TextBox 6"/>
          <p:cNvSpPr txBox="1"/>
          <p:nvPr/>
        </p:nvSpPr>
        <p:spPr>
          <a:xfrm>
            <a:off x="4272882" y="5300603"/>
            <a:ext cx="201122" cy="461665"/>
          </a:xfrm>
          <a:prstGeom prst="rect">
            <a:avLst/>
          </a:prstGeom>
          <a:noFill/>
        </p:spPr>
        <p:txBody>
          <a:bodyPr wrap="none" rtlCol="0">
            <a:spAutoFit/>
          </a:bodyPr>
          <a:lstStyle/>
          <a:p>
            <a:pPr algn="ctr"/>
            <a:r>
              <a:rPr lang="en-US" sz="2400" i="1" dirty="0"/>
              <a:t>x</a:t>
            </a:r>
          </a:p>
        </p:txBody>
      </p:sp>
      <p:sp>
        <p:nvSpPr>
          <p:cNvPr id="8" name="TextBox 7"/>
          <p:cNvSpPr txBox="1"/>
          <p:nvPr/>
        </p:nvSpPr>
        <p:spPr>
          <a:xfrm>
            <a:off x="311384" y="1126645"/>
            <a:ext cx="203356" cy="461665"/>
          </a:xfrm>
          <a:prstGeom prst="rect">
            <a:avLst/>
          </a:prstGeom>
          <a:noFill/>
        </p:spPr>
        <p:txBody>
          <a:bodyPr wrap="none" rtlCol="0">
            <a:spAutoFit/>
          </a:bodyPr>
          <a:lstStyle/>
          <a:p>
            <a:pPr algn="ctr"/>
            <a:r>
              <a:rPr lang="en-US" sz="2400" i="1" dirty="0"/>
              <a:t>y</a:t>
            </a:r>
          </a:p>
        </p:txBody>
      </p:sp>
      <p:grpSp>
        <p:nvGrpSpPr>
          <p:cNvPr id="18" name="Group 17">
            <a:extLst>
              <a:ext uri="{FF2B5EF4-FFF2-40B4-BE49-F238E27FC236}">
                <a16:creationId xmlns:a16="http://schemas.microsoft.com/office/drawing/2014/main" id="{758EEFF7-C729-0370-FEAE-827E1B538309}"/>
              </a:ext>
            </a:extLst>
          </p:cNvPr>
          <p:cNvGrpSpPr/>
          <p:nvPr/>
        </p:nvGrpSpPr>
        <p:grpSpPr>
          <a:xfrm>
            <a:off x="674799" y="2444062"/>
            <a:ext cx="3698644" cy="3054732"/>
            <a:chOff x="512612" y="1538940"/>
            <a:chExt cx="3698644" cy="4258236"/>
          </a:xfrm>
        </p:grpSpPr>
        <p:sp>
          <p:nvSpPr>
            <p:cNvPr id="9" name="Freeform 8"/>
            <p:cNvSpPr/>
            <p:nvPr/>
          </p:nvSpPr>
          <p:spPr>
            <a:xfrm>
              <a:off x="512612" y="1861291"/>
              <a:ext cx="3698644" cy="3935885"/>
            </a:xfrm>
            <a:custGeom>
              <a:avLst/>
              <a:gdLst>
                <a:gd name="connsiteX0" fmla="*/ 0 w 7216588"/>
                <a:gd name="connsiteY0" fmla="*/ 3935885 h 3935885"/>
                <a:gd name="connsiteX1" fmla="*/ 1001059 w 7216588"/>
                <a:gd name="connsiteY1" fmla="*/ 2038356 h 3935885"/>
                <a:gd name="connsiteX2" fmla="*/ 1897530 w 7216588"/>
                <a:gd name="connsiteY2" fmla="*/ 1605062 h 3935885"/>
                <a:gd name="connsiteX3" fmla="*/ 3257177 w 7216588"/>
                <a:gd name="connsiteY3" fmla="*/ 2591179 h 3935885"/>
                <a:gd name="connsiteX4" fmla="*/ 4123765 w 7216588"/>
                <a:gd name="connsiteY4" fmla="*/ 6356 h 3935885"/>
                <a:gd name="connsiteX5" fmla="*/ 7216588 w 7216588"/>
                <a:gd name="connsiteY5" fmla="*/ 1874003 h 3935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16588" h="3935885">
                  <a:moveTo>
                    <a:pt x="0" y="3935885"/>
                  </a:moveTo>
                  <a:cubicBezTo>
                    <a:pt x="342402" y="3181355"/>
                    <a:pt x="684804" y="2426826"/>
                    <a:pt x="1001059" y="2038356"/>
                  </a:cubicBezTo>
                  <a:cubicBezTo>
                    <a:pt x="1317314" y="1649886"/>
                    <a:pt x="1521510" y="1512925"/>
                    <a:pt x="1897530" y="1605062"/>
                  </a:cubicBezTo>
                  <a:cubicBezTo>
                    <a:pt x="2273550" y="1697199"/>
                    <a:pt x="2886138" y="2857630"/>
                    <a:pt x="3257177" y="2591179"/>
                  </a:cubicBezTo>
                  <a:cubicBezTo>
                    <a:pt x="3628216" y="2324728"/>
                    <a:pt x="3463863" y="125885"/>
                    <a:pt x="4123765" y="6356"/>
                  </a:cubicBezTo>
                  <a:cubicBezTo>
                    <a:pt x="4783667" y="-113173"/>
                    <a:pt x="6643843" y="1488023"/>
                    <a:pt x="7216588" y="1874003"/>
                  </a:cubicBezTo>
                </a:path>
              </a:pathLst>
            </a:custGeom>
            <a:ln w="38100" cmpd="sng"/>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a:p>
          </p:txBody>
        </p:sp>
        <p:sp>
          <p:nvSpPr>
            <p:cNvPr id="10" name="Oval 9"/>
            <p:cNvSpPr>
              <a:spLocks noChangeAspect="1"/>
            </p:cNvSpPr>
            <p:nvPr/>
          </p:nvSpPr>
          <p:spPr>
            <a:xfrm>
              <a:off x="2388735" y="3526118"/>
              <a:ext cx="64326" cy="125506"/>
            </a:xfrm>
            <a:prstGeom prst="ellipse">
              <a:avLst/>
            </a:prstGeom>
            <a:solidFill>
              <a:schemeClr val="tx1"/>
            </a:solidFill>
            <a:ln w="28575" cmpd="sng">
              <a:solidFill>
                <a:schemeClr val="tx1"/>
              </a:solidFill>
            </a:ln>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 name="Oval 10"/>
            <p:cNvSpPr>
              <a:spLocks noChangeAspect="1"/>
            </p:cNvSpPr>
            <p:nvPr/>
          </p:nvSpPr>
          <p:spPr>
            <a:xfrm>
              <a:off x="965943" y="3857812"/>
              <a:ext cx="64326" cy="125506"/>
            </a:xfrm>
            <a:prstGeom prst="ellipse">
              <a:avLst/>
            </a:prstGeom>
            <a:solidFill>
              <a:schemeClr val="tx1"/>
            </a:solidFill>
            <a:ln w="28575" cmpd="sng">
              <a:solidFill>
                <a:schemeClr val="tx1"/>
              </a:solidFill>
            </a:ln>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 name="Oval 11"/>
            <p:cNvSpPr>
              <a:spLocks noChangeAspect="1"/>
            </p:cNvSpPr>
            <p:nvPr/>
          </p:nvSpPr>
          <p:spPr>
            <a:xfrm>
              <a:off x="1501979" y="2946400"/>
              <a:ext cx="64326" cy="125506"/>
            </a:xfrm>
            <a:prstGeom prst="ellipse">
              <a:avLst/>
            </a:prstGeom>
            <a:solidFill>
              <a:schemeClr val="tx1"/>
            </a:solidFill>
            <a:ln w="28575" cmpd="sng">
              <a:solidFill>
                <a:schemeClr val="tx1"/>
              </a:solidFill>
            </a:ln>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3" name="Oval 12"/>
            <p:cNvSpPr>
              <a:spLocks noChangeAspect="1"/>
            </p:cNvSpPr>
            <p:nvPr/>
          </p:nvSpPr>
          <p:spPr>
            <a:xfrm>
              <a:off x="3201977" y="2542989"/>
              <a:ext cx="64326" cy="125506"/>
            </a:xfrm>
            <a:prstGeom prst="ellipse">
              <a:avLst/>
            </a:prstGeom>
            <a:solidFill>
              <a:schemeClr val="tx1"/>
            </a:solidFill>
            <a:ln w="28575" cmpd="sng">
              <a:solidFill>
                <a:schemeClr val="tx1"/>
              </a:solidFill>
            </a:ln>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4" name="Oval 13"/>
            <p:cNvSpPr>
              <a:spLocks noChangeAspect="1"/>
            </p:cNvSpPr>
            <p:nvPr/>
          </p:nvSpPr>
          <p:spPr>
            <a:xfrm>
              <a:off x="3837562" y="2767105"/>
              <a:ext cx="65612" cy="128016"/>
            </a:xfrm>
            <a:prstGeom prst="ellipse">
              <a:avLst/>
            </a:prstGeom>
            <a:solidFill>
              <a:schemeClr val="tx1"/>
            </a:solidFill>
            <a:ln w="28575" cmpd="sng">
              <a:solidFill>
                <a:schemeClr val="tx1"/>
              </a:solidFill>
            </a:ln>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 name="Oval 14"/>
            <p:cNvSpPr>
              <a:spLocks noChangeAspect="1"/>
            </p:cNvSpPr>
            <p:nvPr/>
          </p:nvSpPr>
          <p:spPr>
            <a:xfrm>
              <a:off x="2681257" y="1538940"/>
              <a:ext cx="64326" cy="125506"/>
            </a:xfrm>
            <a:prstGeom prst="ellipse">
              <a:avLst/>
            </a:prstGeom>
            <a:solidFill>
              <a:schemeClr val="tx1"/>
            </a:solidFill>
            <a:ln w="28575" cmpd="sng">
              <a:solidFill>
                <a:schemeClr val="tx1"/>
              </a:solidFill>
            </a:ln>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 name="Oval 15"/>
            <p:cNvSpPr>
              <a:spLocks noChangeAspect="1"/>
            </p:cNvSpPr>
            <p:nvPr/>
          </p:nvSpPr>
          <p:spPr>
            <a:xfrm>
              <a:off x="659638" y="5531224"/>
              <a:ext cx="64326" cy="125506"/>
            </a:xfrm>
            <a:prstGeom prst="ellipse">
              <a:avLst/>
            </a:prstGeom>
            <a:solidFill>
              <a:schemeClr val="tx1"/>
            </a:solidFill>
            <a:ln w="28575" cmpd="sng">
              <a:solidFill>
                <a:schemeClr val="tx1"/>
              </a:solidFill>
            </a:ln>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7" name="Oval 16"/>
            <p:cNvSpPr>
              <a:spLocks noChangeAspect="1"/>
            </p:cNvSpPr>
            <p:nvPr/>
          </p:nvSpPr>
          <p:spPr>
            <a:xfrm>
              <a:off x="2076303" y="4246283"/>
              <a:ext cx="64326" cy="125506"/>
            </a:xfrm>
            <a:prstGeom prst="ellipse">
              <a:avLst/>
            </a:prstGeom>
            <a:solidFill>
              <a:schemeClr val="tx1"/>
            </a:solidFill>
            <a:ln w="28575" cmpd="sng">
              <a:solidFill>
                <a:schemeClr val="tx1"/>
              </a:solidFill>
            </a:ln>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37" name="Straight Connector 36"/>
            <p:cNvCxnSpPr>
              <a:cxnSpLocks/>
            </p:cNvCxnSpPr>
            <p:nvPr/>
          </p:nvCxnSpPr>
          <p:spPr>
            <a:xfrm flipV="1">
              <a:off x="512612" y="1538940"/>
              <a:ext cx="3698644" cy="3421531"/>
            </a:xfrm>
            <a:prstGeom prst="line">
              <a:avLst/>
            </a:prstGeom>
            <a:ln>
              <a:headEnd type="none"/>
              <a:tailEnd type="none"/>
            </a:ln>
          </p:spPr>
          <p:style>
            <a:lnRef idx="3">
              <a:schemeClr val="accent6"/>
            </a:lnRef>
            <a:fillRef idx="0">
              <a:schemeClr val="accent6"/>
            </a:fillRef>
            <a:effectRef idx="2">
              <a:schemeClr val="accent6"/>
            </a:effectRef>
            <a:fontRef idx="minor">
              <a:schemeClr val="tx1"/>
            </a:fontRef>
          </p:style>
        </p:cxnSp>
      </p:grpSp>
    </p:spTree>
    <p:extLst>
      <p:ext uri="{BB962C8B-B14F-4D97-AF65-F5344CB8AC3E}">
        <p14:creationId xmlns:p14="http://schemas.microsoft.com/office/powerpoint/2010/main" val="19778255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20" y="0"/>
            <a:ext cx="9160619" cy="1143000"/>
          </a:xfrm>
        </p:spPr>
        <p:txBody>
          <a:bodyPr>
            <a:normAutofit/>
          </a:bodyPr>
          <a:lstStyle/>
          <a:p>
            <a:r>
              <a:rPr lang="en-US" b="1" dirty="0"/>
              <a:t>The Search Space</a:t>
            </a:r>
          </a:p>
        </p:txBody>
      </p:sp>
      <p:sp>
        <p:nvSpPr>
          <p:cNvPr id="119" name="Content Placeholder 2"/>
          <p:cNvSpPr>
            <a:spLocks noGrp="1"/>
          </p:cNvSpPr>
          <p:nvPr>
            <p:ph idx="1"/>
          </p:nvPr>
        </p:nvSpPr>
        <p:spPr>
          <a:xfrm>
            <a:off x="4198470" y="1354849"/>
            <a:ext cx="4885764" cy="5257797"/>
          </a:xfrm>
        </p:spPr>
        <p:txBody>
          <a:bodyPr>
            <a:normAutofit fontScale="85000" lnSpcReduction="10000"/>
          </a:bodyPr>
          <a:lstStyle/>
          <a:p>
            <a:pPr marL="514350" indent="-514350">
              <a:buFont typeface="+mj-lt"/>
              <a:buAutoNum type="arabicPeriod"/>
            </a:pPr>
            <a:r>
              <a:rPr lang="en-US" dirty="0"/>
              <a:t>Search space: what are the possible models to consider? </a:t>
            </a:r>
            <a:r>
              <a:rPr lang="en-US" i="1" dirty="0">
                <a:solidFill>
                  <a:schemeClr val="bg1">
                    <a:lumMod val="50000"/>
                  </a:schemeClr>
                </a:solidFill>
              </a:rPr>
              <a:t>(a set of functions)</a:t>
            </a:r>
          </a:p>
          <a:p>
            <a:pPr marL="514350" indent="-514350">
              <a:buFont typeface="+mj-lt"/>
              <a:buAutoNum type="arabicPeriod"/>
            </a:pPr>
            <a:endParaRPr lang="en-US" dirty="0">
              <a:solidFill>
                <a:schemeClr val="bg1">
                  <a:lumMod val="50000"/>
                </a:schemeClr>
              </a:solidFill>
            </a:endParaRPr>
          </a:p>
          <a:p>
            <a:pPr marL="514350" indent="-514350">
              <a:buFont typeface="+mj-lt"/>
              <a:buAutoNum type="arabicPeriod"/>
            </a:pPr>
            <a:r>
              <a:rPr lang="en-US" dirty="0">
                <a:solidFill>
                  <a:schemeClr val="bg1">
                    <a:lumMod val="85000"/>
                  </a:schemeClr>
                </a:solidFill>
              </a:rPr>
              <a:t>Loss: given the data, how good do we consider each possible model? </a:t>
            </a:r>
            <a:r>
              <a:rPr lang="en-US" i="1" dirty="0">
                <a:solidFill>
                  <a:schemeClr val="bg1">
                    <a:lumMod val="85000"/>
                  </a:schemeClr>
                </a:solidFill>
              </a:rPr>
              <a:t>(a function of the model and the data)</a:t>
            </a:r>
          </a:p>
          <a:p>
            <a:pPr marL="514350" indent="-514350">
              <a:buFont typeface="+mj-lt"/>
              <a:buAutoNum type="arabicPeriod"/>
            </a:pPr>
            <a:endParaRPr lang="en-US" dirty="0">
              <a:solidFill>
                <a:schemeClr val="bg1">
                  <a:lumMod val="85000"/>
                </a:schemeClr>
              </a:solidFill>
            </a:endParaRPr>
          </a:p>
          <a:p>
            <a:pPr marL="514350" indent="-514350">
              <a:buFont typeface="+mj-lt"/>
              <a:buAutoNum type="arabicPeriod"/>
            </a:pPr>
            <a:r>
              <a:rPr lang="en-US" dirty="0">
                <a:solidFill>
                  <a:schemeClr val="bg1">
                    <a:lumMod val="85000"/>
                  </a:schemeClr>
                </a:solidFill>
              </a:rPr>
              <a:t>Search strategy: how will we search the space of possible models to find the best one? </a:t>
            </a:r>
            <a:r>
              <a:rPr lang="en-US" i="1" dirty="0">
                <a:solidFill>
                  <a:schemeClr val="bg1">
                    <a:lumMod val="85000"/>
                  </a:schemeClr>
                </a:solidFill>
              </a:rPr>
              <a:t>(an algorithm)</a:t>
            </a:r>
            <a:endParaRPr lang="en-US" dirty="0">
              <a:solidFill>
                <a:schemeClr val="bg1">
                  <a:lumMod val="85000"/>
                </a:schemeClr>
              </a:solidFill>
            </a:endParaRPr>
          </a:p>
        </p:txBody>
      </p:sp>
      <p:sp>
        <p:nvSpPr>
          <p:cNvPr id="120" name="Rectangle 119"/>
          <p:cNvSpPr/>
          <p:nvPr/>
        </p:nvSpPr>
        <p:spPr>
          <a:xfrm>
            <a:off x="268940" y="1450790"/>
            <a:ext cx="3795059" cy="4749797"/>
          </a:xfrm>
          <a:prstGeom prst="rect">
            <a:avLst/>
          </a:prstGeom>
          <a:solidFill>
            <a:srgbClr val="FFFFFF"/>
          </a:solidFill>
          <a:ln w="28575" cmpd="sng"/>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1" name="TextBox 120"/>
          <p:cNvSpPr txBox="1"/>
          <p:nvPr/>
        </p:nvSpPr>
        <p:spPr>
          <a:xfrm>
            <a:off x="665680" y="1051577"/>
            <a:ext cx="2947203" cy="461665"/>
          </a:xfrm>
          <a:prstGeom prst="rect">
            <a:avLst/>
          </a:prstGeom>
          <a:noFill/>
        </p:spPr>
        <p:txBody>
          <a:bodyPr wrap="none" rtlCol="0">
            <a:spAutoFit/>
          </a:bodyPr>
          <a:lstStyle/>
          <a:p>
            <a:pPr algn="ctr"/>
            <a:r>
              <a:rPr lang="en-US" sz="2400" i="1" dirty="0"/>
              <a:t>All models (functions)</a:t>
            </a:r>
          </a:p>
        </p:txBody>
      </p:sp>
      <p:sp>
        <p:nvSpPr>
          <p:cNvPr id="122" name="Freeform 121"/>
          <p:cNvSpPr/>
          <p:nvPr/>
        </p:nvSpPr>
        <p:spPr>
          <a:xfrm rot="19389481">
            <a:off x="626714" y="2129175"/>
            <a:ext cx="2759078" cy="3064789"/>
          </a:xfrm>
          <a:custGeom>
            <a:avLst/>
            <a:gdLst>
              <a:gd name="connsiteX0" fmla="*/ 596595 w 2759078"/>
              <a:gd name="connsiteY0" fmla="*/ 1887058 h 3064789"/>
              <a:gd name="connsiteX1" fmla="*/ 955183 w 2759078"/>
              <a:gd name="connsiteY1" fmla="*/ 2141058 h 3064789"/>
              <a:gd name="connsiteX2" fmla="*/ 1254006 w 2759078"/>
              <a:gd name="connsiteY2" fmla="*/ 2977764 h 3064789"/>
              <a:gd name="connsiteX3" fmla="*/ 1851653 w 2759078"/>
              <a:gd name="connsiteY3" fmla="*/ 2962823 h 3064789"/>
              <a:gd name="connsiteX4" fmla="*/ 2270006 w 2759078"/>
              <a:gd name="connsiteY4" fmla="*/ 2305411 h 3064789"/>
              <a:gd name="connsiteX5" fmla="*/ 2733183 w 2759078"/>
              <a:gd name="connsiteY5" fmla="*/ 1916941 h 3064789"/>
              <a:gd name="connsiteX6" fmla="*/ 2628595 w 2759078"/>
              <a:gd name="connsiteY6" fmla="*/ 1050353 h 3064789"/>
              <a:gd name="connsiteX7" fmla="*/ 2030948 w 2759078"/>
              <a:gd name="connsiteY7" fmla="*/ 930823 h 3064789"/>
              <a:gd name="connsiteX8" fmla="*/ 1388477 w 2759078"/>
              <a:gd name="connsiteY8" fmla="*/ 4470 h 3064789"/>
              <a:gd name="connsiteX9" fmla="*/ 1074712 w 2759078"/>
              <a:gd name="connsiteY9" fmla="*/ 602117 h 3064789"/>
              <a:gd name="connsiteX10" fmla="*/ 746006 w 2759078"/>
              <a:gd name="connsiteY10" fmla="*/ 1140000 h 3064789"/>
              <a:gd name="connsiteX11" fmla="*/ 148359 w 2759078"/>
              <a:gd name="connsiteY11" fmla="*/ 1199764 h 3064789"/>
              <a:gd name="connsiteX12" fmla="*/ 28830 w 2759078"/>
              <a:gd name="connsiteY12" fmla="*/ 2170941 h 3064789"/>
              <a:gd name="connsiteX13" fmla="*/ 596595 w 2759078"/>
              <a:gd name="connsiteY13" fmla="*/ 1887058 h 3064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759078" h="3064789">
                <a:moveTo>
                  <a:pt x="596595" y="1887058"/>
                </a:moveTo>
                <a:cubicBezTo>
                  <a:pt x="750987" y="1882078"/>
                  <a:pt x="845615" y="1959274"/>
                  <a:pt x="955183" y="2141058"/>
                </a:cubicBezTo>
                <a:cubicBezTo>
                  <a:pt x="1064751" y="2322842"/>
                  <a:pt x="1104594" y="2840803"/>
                  <a:pt x="1254006" y="2977764"/>
                </a:cubicBezTo>
                <a:cubicBezTo>
                  <a:pt x="1403418" y="3114725"/>
                  <a:pt x="1682320" y="3074882"/>
                  <a:pt x="1851653" y="2962823"/>
                </a:cubicBezTo>
                <a:cubicBezTo>
                  <a:pt x="2020986" y="2850764"/>
                  <a:pt x="2123084" y="2479725"/>
                  <a:pt x="2270006" y="2305411"/>
                </a:cubicBezTo>
                <a:cubicBezTo>
                  <a:pt x="2416928" y="2131097"/>
                  <a:pt x="2673418" y="2126117"/>
                  <a:pt x="2733183" y="1916941"/>
                </a:cubicBezTo>
                <a:cubicBezTo>
                  <a:pt x="2792948" y="1707765"/>
                  <a:pt x="2745634" y="1214706"/>
                  <a:pt x="2628595" y="1050353"/>
                </a:cubicBezTo>
                <a:cubicBezTo>
                  <a:pt x="2511556" y="886000"/>
                  <a:pt x="2237634" y="1105137"/>
                  <a:pt x="2030948" y="930823"/>
                </a:cubicBezTo>
                <a:cubicBezTo>
                  <a:pt x="1824262" y="756509"/>
                  <a:pt x="1547850" y="59254"/>
                  <a:pt x="1388477" y="4470"/>
                </a:cubicBezTo>
                <a:cubicBezTo>
                  <a:pt x="1229104" y="-50314"/>
                  <a:pt x="1181790" y="412862"/>
                  <a:pt x="1074712" y="602117"/>
                </a:cubicBezTo>
                <a:cubicBezTo>
                  <a:pt x="967634" y="791372"/>
                  <a:pt x="900398" y="1040392"/>
                  <a:pt x="746006" y="1140000"/>
                </a:cubicBezTo>
                <a:cubicBezTo>
                  <a:pt x="591614" y="1239608"/>
                  <a:pt x="267888" y="1027940"/>
                  <a:pt x="148359" y="1199764"/>
                </a:cubicBezTo>
                <a:cubicBezTo>
                  <a:pt x="28830" y="1371587"/>
                  <a:pt x="-43386" y="2053902"/>
                  <a:pt x="28830" y="2170941"/>
                </a:cubicBezTo>
                <a:cubicBezTo>
                  <a:pt x="101046" y="2287980"/>
                  <a:pt x="442203" y="1892038"/>
                  <a:pt x="596595" y="1887058"/>
                </a:cubicBezTo>
                <a:close/>
              </a:path>
            </a:pathLst>
          </a:custGeom>
          <a:ln w="38100" cmpd="sng">
            <a:prstDash val="lgDash"/>
          </a:ln>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3" name="TextBox 122"/>
          <p:cNvSpPr txBox="1"/>
          <p:nvPr/>
        </p:nvSpPr>
        <p:spPr>
          <a:xfrm>
            <a:off x="1092490" y="1965979"/>
            <a:ext cx="1856761" cy="461665"/>
          </a:xfrm>
          <a:prstGeom prst="rect">
            <a:avLst/>
          </a:prstGeom>
          <a:noFill/>
        </p:spPr>
        <p:txBody>
          <a:bodyPr wrap="none" rtlCol="0">
            <a:spAutoFit/>
          </a:bodyPr>
          <a:lstStyle/>
          <a:p>
            <a:pPr algn="ctr"/>
            <a:r>
              <a:rPr lang="en-US" sz="2400" i="1" dirty="0"/>
              <a:t>search space</a:t>
            </a:r>
          </a:p>
        </p:txBody>
      </p:sp>
      <p:sp>
        <p:nvSpPr>
          <p:cNvPr id="140" name="TextBox 139"/>
          <p:cNvSpPr txBox="1"/>
          <p:nvPr/>
        </p:nvSpPr>
        <p:spPr>
          <a:xfrm>
            <a:off x="6458649" y="6604084"/>
            <a:ext cx="2685351" cy="253916"/>
          </a:xfrm>
          <a:prstGeom prst="rect">
            <a:avLst/>
          </a:prstGeom>
          <a:noFill/>
        </p:spPr>
        <p:txBody>
          <a:bodyPr wrap="none" rtlCol="0">
            <a:spAutoFit/>
          </a:bodyPr>
          <a:lstStyle/>
          <a:p>
            <a:pPr algn="ctr"/>
            <a:r>
              <a:rPr lang="en-US" sz="1050" i="1" dirty="0"/>
              <a:t>credit to Jerome Friedman for this framework</a:t>
            </a:r>
          </a:p>
        </p:txBody>
      </p:sp>
    </p:spTree>
    <p:extLst>
      <p:ext uri="{BB962C8B-B14F-4D97-AF65-F5344CB8AC3E}">
        <p14:creationId xmlns:p14="http://schemas.microsoft.com/office/powerpoint/2010/main" val="28882238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cxnSp>
        <p:nvCxnSpPr>
          <p:cNvPr id="5" name="Straight Arrow Connector 4"/>
          <p:cNvCxnSpPr/>
          <p:nvPr/>
        </p:nvCxnSpPr>
        <p:spPr>
          <a:xfrm flipV="1">
            <a:off x="207364" y="2226676"/>
            <a:ext cx="8669867" cy="16933"/>
          </a:xfrm>
          <a:prstGeom prst="straightConnector1">
            <a:avLst/>
          </a:prstGeom>
          <a:ln>
            <a:solidFill>
              <a:schemeClr val="bg1"/>
            </a:solidFill>
            <a:headEnd type="arrow"/>
            <a:tailEnd type="arrow"/>
          </a:ln>
        </p:spPr>
        <p:style>
          <a:lnRef idx="1">
            <a:schemeClr val="dk1"/>
          </a:lnRef>
          <a:fillRef idx="0">
            <a:schemeClr val="dk1"/>
          </a:fillRef>
          <a:effectRef idx="0">
            <a:schemeClr val="dk1"/>
          </a:effectRef>
          <a:fontRef idx="minor">
            <a:schemeClr val="tx1"/>
          </a:fontRef>
        </p:style>
      </p:cxnSp>
      <p:sp>
        <p:nvSpPr>
          <p:cNvPr id="7" name="TextBox 6"/>
          <p:cNvSpPr txBox="1"/>
          <p:nvPr/>
        </p:nvSpPr>
        <p:spPr>
          <a:xfrm>
            <a:off x="276001" y="1840411"/>
            <a:ext cx="2239065" cy="369332"/>
          </a:xfrm>
          <a:prstGeom prst="rect">
            <a:avLst/>
          </a:prstGeom>
          <a:noFill/>
        </p:spPr>
        <p:txBody>
          <a:bodyPr wrap="none" rtlCol="0">
            <a:spAutoFit/>
          </a:bodyPr>
          <a:lstStyle/>
          <a:p>
            <a:pPr algn="ctr"/>
            <a:r>
              <a:rPr lang="en-US" i="1" dirty="0">
                <a:solidFill>
                  <a:schemeClr val="accent5">
                    <a:lumMod val="60000"/>
                    <a:lumOff val="40000"/>
                  </a:schemeClr>
                </a:solidFill>
              </a:rPr>
              <a:t>conservative learning</a:t>
            </a:r>
          </a:p>
        </p:txBody>
      </p:sp>
      <p:sp>
        <p:nvSpPr>
          <p:cNvPr id="8" name="TextBox 7"/>
          <p:cNvSpPr txBox="1"/>
          <p:nvPr/>
        </p:nvSpPr>
        <p:spPr>
          <a:xfrm>
            <a:off x="6822675" y="1840411"/>
            <a:ext cx="2054556" cy="369332"/>
          </a:xfrm>
          <a:prstGeom prst="rect">
            <a:avLst/>
          </a:prstGeom>
          <a:noFill/>
        </p:spPr>
        <p:txBody>
          <a:bodyPr wrap="none" rtlCol="0">
            <a:spAutoFit/>
          </a:bodyPr>
          <a:lstStyle/>
          <a:p>
            <a:pPr algn="ctr"/>
            <a:r>
              <a:rPr lang="en-US" i="1" dirty="0">
                <a:solidFill>
                  <a:schemeClr val="accent5">
                    <a:lumMod val="75000"/>
                  </a:schemeClr>
                </a:solidFill>
              </a:rPr>
              <a:t>aggressive learning</a:t>
            </a:r>
          </a:p>
        </p:txBody>
      </p:sp>
      <p:sp>
        <p:nvSpPr>
          <p:cNvPr id="9" name="TextBox 8"/>
          <p:cNvSpPr txBox="1"/>
          <p:nvPr/>
        </p:nvSpPr>
        <p:spPr>
          <a:xfrm>
            <a:off x="-17268" y="2370077"/>
            <a:ext cx="3446268" cy="1323439"/>
          </a:xfrm>
          <a:prstGeom prst="rect">
            <a:avLst/>
          </a:prstGeom>
          <a:noFill/>
        </p:spPr>
        <p:txBody>
          <a:bodyPr wrap="square" rtlCol="0">
            <a:spAutoFit/>
          </a:bodyPr>
          <a:lstStyle/>
          <a:p>
            <a:r>
              <a:rPr lang="en-US" sz="2000" b="1" dirty="0">
                <a:solidFill>
                  <a:schemeClr val="accent5">
                    <a:lumMod val="60000"/>
                    <a:lumOff val="40000"/>
                  </a:schemeClr>
                </a:solidFill>
              </a:rPr>
              <a:t>Learning algorithm 1: </a:t>
            </a:r>
          </a:p>
          <a:p>
            <a:r>
              <a:rPr lang="en-US" sz="2000" dirty="0">
                <a:solidFill>
                  <a:schemeClr val="accent5">
                    <a:lumMod val="60000"/>
                    <a:lumOff val="40000"/>
                  </a:schemeClr>
                </a:solidFill>
              </a:rPr>
              <a:t>Always predict whatever the majority outcome was in the training data</a:t>
            </a:r>
          </a:p>
        </p:txBody>
      </p:sp>
      <p:sp>
        <p:nvSpPr>
          <p:cNvPr id="10" name="TextBox 9"/>
          <p:cNvSpPr txBox="1"/>
          <p:nvPr/>
        </p:nvSpPr>
        <p:spPr>
          <a:xfrm>
            <a:off x="5530518" y="2294463"/>
            <a:ext cx="3608983" cy="1631216"/>
          </a:xfrm>
          <a:prstGeom prst="rect">
            <a:avLst/>
          </a:prstGeom>
          <a:noFill/>
        </p:spPr>
        <p:txBody>
          <a:bodyPr wrap="square" rtlCol="0">
            <a:spAutoFit/>
          </a:bodyPr>
          <a:lstStyle/>
          <a:p>
            <a:pPr algn="r"/>
            <a:r>
              <a:rPr lang="en-US" sz="2000" b="1" dirty="0">
                <a:solidFill>
                  <a:schemeClr val="accent5">
                    <a:lumMod val="75000"/>
                  </a:schemeClr>
                </a:solidFill>
              </a:rPr>
              <a:t>Learning algorithm 2: </a:t>
            </a:r>
          </a:p>
          <a:p>
            <a:pPr algn="r"/>
            <a:r>
              <a:rPr lang="en-US" sz="2000" dirty="0">
                <a:solidFill>
                  <a:schemeClr val="accent5">
                    <a:lumMod val="75000"/>
                  </a:schemeClr>
                </a:solidFill>
              </a:rPr>
              <a:t>Find the most similar patient and predict whatever happened to that person will happen to the new patient</a:t>
            </a:r>
            <a:r>
              <a:rPr lang="en-US" sz="2000" i="1" dirty="0">
                <a:solidFill>
                  <a:schemeClr val="accent5">
                    <a:lumMod val="75000"/>
                  </a:schemeClr>
                </a:solidFill>
              </a:rPr>
              <a:t> </a:t>
            </a:r>
            <a:r>
              <a:rPr lang="en-US" sz="2000" dirty="0">
                <a:solidFill>
                  <a:schemeClr val="accent5">
                    <a:lumMod val="75000"/>
                  </a:schemeClr>
                </a:solidFill>
              </a:rPr>
              <a:t> </a:t>
            </a:r>
          </a:p>
        </p:txBody>
      </p:sp>
      <p:sp>
        <p:nvSpPr>
          <p:cNvPr id="11" name="TextBox 10"/>
          <p:cNvSpPr txBox="1"/>
          <p:nvPr/>
        </p:nvSpPr>
        <p:spPr>
          <a:xfrm>
            <a:off x="0" y="4057989"/>
            <a:ext cx="3123800" cy="1938992"/>
          </a:xfrm>
          <a:prstGeom prst="rect">
            <a:avLst/>
          </a:prstGeom>
          <a:noFill/>
        </p:spPr>
        <p:txBody>
          <a:bodyPr wrap="square" rtlCol="0">
            <a:spAutoFit/>
          </a:bodyPr>
          <a:lstStyle/>
          <a:p>
            <a:pPr marL="285750" indent="-285750">
              <a:buFont typeface="Arial"/>
              <a:buChar char="•"/>
            </a:pPr>
            <a:r>
              <a:rPr lang="en-US" sz="2400" dirty="0">
                <a:solidFill>
                  <a:schemeClr val="bg1"/>
                </a:solidFill>
              </a:rPr>
              <a:t>not very accurate on the training data</a:t>
            </a:r>
          </a:p>
          <a:p>
            <a:pPr marL="285750" indent="-285750">
              <a:buFont typeface="Arial"/>
              <a:buChar char="•"/>
            </a:pPr>
            <a:r>
              <a:rPr lang="en-US" sz="2400" dirty="0">
                <a:solidFill>
                  <a:schemeClr val="bg1"/>
                </a:solidFill>
              </a:rPr>
              <a:t>will usually get a similar model every time</a:t>
            </a:r>
          </a:p>
        </p:txBody>
      </p:sp>
      <p:sp>
        <p:nvSpPr>
          <p:cNvPr id="12" name="TextBox 11"/>
          <p:cNvSpPr txBox="1"/>
          <p:nvPr/>
        </p:nvSpPr>
        <p:spPr>
          <a:xfrm>
            <a:off x="5900358" y="4057989"/>
            <a:ext cx="3428724" cy="1938992"/>
          </a:xfrm>
          <a:prstGeom prst="rect">
            <a:avLst/>
          </a:prstGeom>
          <a:noFill/>
        </p:spPr>
        <p:txBody>
          <a:bodyPr wrap="square" rtlCol="0">
            <a:spAutoFit/>
          </a:bodyPr>
          <a:lstStyle/>
          <a:p>
            <a:pPr marL="285750" indent="-285750">
              <a:buFont typeface="Arial"/>
              <a:buChar char="•"/>
            </a:pPr>
            <a:r>
              <a:rPr lang="en-US" sz="2400" dirty="0">
                <a:solidFill>
                  <a:schemeClr val="bg1"/>
                </a:solidFill>
              </a:rPr>
              <a:t>perfectly accurate on the training data</a:t>
            </a:r>
          </a:p>
          <a:p>
            <a:pPr marL="285750" indent="-285750">
              <a:buFont typeface="Arial"/>
              <a:buChar char="•"/>
            </a:pPr>
            <a:r>
              <a:rPr lang="en-US" sz="2400" dirty="0">
                <a:solidFill>
                  <a:schemeClr val="bg1"/>
                </a:solidFill>
              </a:rPr>
              <a:t>will get very different models depending on the training data</a:t>
            </a:r>
          </a:p>
        </p:txBody>
      </p:sp>
      <p:sp>
        <p:nvSpPr>
          <p:cNvPr id="15" name="Oval 14"/>
          <p:cNvSpPr/>
          <p:nvPr/>
        </p:nvSpPr>
        <p:spPr>
          <a:xfrm>
            <a:off x="3729497" y="1900647"/>
            <a:ext cx="1574801" cy="652058"/>
          </a:xfrm>
          <a:prstGeom prst="ellipse">
            <a:avLst/>
          </a:prstGeom>
          <a:solidFill>
            <a:srgbClr val="FFFFFF">
              <a:alpha val="0"/>
            </a:srgbClr>
          </a:solidFill>
          <a:ln w="28575" cmpd="sng">
            <a:solidFill>
              <a:schemeClr val="bg1"/>
            </a:solidFill>
          </a:ln>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endParaRPr>
          </a:p>
        </p:txBody>
      </p:sp>
      <p:sp>
        <p:nvSpPr>
          <p:cNvPr id="16" name="TextBox 15"/>
          <p:cNvSpPr txBox="1"/>
          <p:nvPr/>
        </p:nvSpPr>
        <p:spPr>
          <a:xfrm>
            <a:off x="3123800" y="1701843"/>
            <a:ext cx="2900038" cy="4893647"/>
          </a:xfrm>
          <a:prstGeom prst="rect">
            <a:avLst/>
          </a:prstGeom>
          <a:noFill/>
        </p:spPr>
        <p:txBody>
          <a:bodyPr wrap="square" rtlCol="0">
            <a:spAutoFit/>
          </a:bodyPr>
          <a:lstStyle/>
          <a:p>
            <a:pPr algn="ctr"/>
            <a:endParaRPr lang="en-US" sz="2400" b="1" dirty="0">
              <a:solidFill>
                <a:schemeClr val="bg1"/>
              </a:solidFill>
            </a:endParaRPr>
          </a:p>
          <a:p>
            <a:pPr algn="ctr"/>
            <a:endParaRPr lang="en-US" sz="2400" b="1" dirty="0">
              <a:solidFill>
                <a:schemeClr val="bg1"/>
              </a:solidFill>
            </a:endParaRPr>
          </a:p>
          <a:p>
            <a:pPr algn="ctr"/>
            <a:endParaRPr lang="en-US" sz="2400" b="1" dirty="0">
              <a:solidFill>
                <a:schemeClr val="bg1"/>
              </a:solidFill>
            </a:endParaRPr>
          </a:p>
          <a:p>
            <a:pPr algn="ctr"/>
            <a:r>
              <a:rPr lang="en-US" sz="2400" b="1" dirty="0">
                <a:solidFill>
                  <a:schemeClr val="bg1"/>
                </a:solidFill>
              </a:rPr>
              <a:t>Sweet spot?: </a:t>
            </a:r>
          </a:p>
          <a:p>
            <a:pPr algn="ctr"/>
            <a:r>
              <a:rPr lang="en-US" sz="2400" b="1" dirty="0">
                <a:solidFill>
                  <a:schemeClr val="bg1"/>
                </a:solidFill>
              </a:rPr>
              <a:t>  </a:t>
            </a:r>
          </a:p>
          <a:p>
            <a:pPr algn="ctr"/>
            <a:endParaRPr lang="en-US" sz="2400" b="1" dirty="0">
              <a:solidFill>
                <a:schemeClr val="bg1"/>
              </a:solidFill>
            </a:endParaRPr>
          </a:p>
          <a:p>
            <a:pPr algn="ctr"/>
            <a:endParaRPr lang="en-US" sz="2400" b="1" dirty="0">
              <a:solidFill>
                <a:schemeClr val="bg1"/>
              </a:solidFill>
            </a:endParaRPr>
          </a:p>
          <a:p>
            <a:pPr marL="342900" indent="-342900">
              <a:buFont typeface="Arial"/>
              <a:buChar char="•"/>
            </a:pPr>
            <a:r>
              <a:rPr lang="en-US" sz="2400" dirty="0">
                <a:solidFill>
                  <a:schemeClr val="bg1"/>
                </a:solidFill>
              </a:rPr>
              <a:t>good accuracy on training data</a:t>
            </a:r>
          </a:p>
          <a:p>
            <a:pPr marL="342900" indent="-342900">
              <a:buFont typeface="Arial"/>
              <a:buChar char="•"/>
            </a:pPr>
            <a:r>
              <a:rPr lang="en-US" sz="2400" dirty="0">
                <a:solidFill>
                  <a:schemeClr val="bg1"/>
                </a:solidFill>
              </a:rPr>
              <a:t>similar answers for every training dataset </a:t>
            </a:r>
          </a:p>
          <a:p>
            <a:pPr marL="342900" indent="-342900">
              <a:buFont typeface="Arial"/>
              <a:buChar char="•"/>
            </a:pPr>
            <a:endParaRPr lang="en-US" sz="2400" dirty="0">
              <a:solidFill>
                <a:schemeClr val="bg1"/>
              </a:solidFill>
            </a:endParaRPr>
          </a:p>
        </p:txBody>
      </p:sp>
      <p:sp>
        <p:nvSpPr>
          <p:cNvPr id="14" name="Rectangle 13"/>
          <p:cNvSpPr/>
          <p:nvPr/>
        </p:nvSpPr>
        <p:spPr>
          <a:xfrm>
            <a:off x="0" y="1"/>
            <a:ext cx="9144000" cy="1701842"/>
          </a:xfrm>
          <a:prstGeom prst="rect">
            <a:avLst/>
          </a:prstGeom>
          <a:solidFill>
            <a:schemeClr val="tx1"/>
          </a:solidFill>
          <a:ln w="28575" cmpd="sng"/>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chemeClr val="bg1"/>
                </a:solidFill>
              </a:rPr>
              <a:t>You have a dataset with 10 people who were admitted to the ER.  Some of them later got sepsis in the ICU. You want to use that data to predict whether a new patient coming to the ER will get sepsis, later in the ICU.</a:t>
            </a:r>
          </a:p>
        </p:txBody>
      </p:sp>
      <p:sp>
        <p:nvSpPr>
          <p:cNvPr id="13" name="Rectangle 12"/>
          <p:cNvSpPr/>
          <p:nvPr/>
        </p:nvSpPr>
        <p:spPr>
          <a:xfrm>
            <a:off x="41222" y="4187735"/>
            <a:ext cx="9075346" cy="2624545"/>
          </a:xfrm>
          <a:prstGeom prst="rect">
            <a:avLst/>
          </a:prstGeom>
          <a:solidFill>
            <a:schemeClr val="tx1"/>
          </a:solidFill>
          <a:ln w="28575" cmpd="sng"/>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chemeClr val="bg1"/>
                </a:solidFill>
              </a:rPr>
              <a:t>Worth with a colleague and take one minute to argue for why it would be better than the other at predicting whether a new patient is at risk for sepsis- what are the problems with your partner’s learning algorithm?</a:t>
            </a:r>
          </a:p>
        </p:txBody>
      </p:sp>
    </p:spTree>
    <p:extLst>
      <p:ext uri="{BB962C8B-B14F-4D97-AF65-F5344CB8AC3E}">
        <p14:creationId xmlns:p14="http://schemas.microsoft.com/office/powerpoint/2010/main" val="3386908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p:bldP spid="1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Bias – Variance trade off</a:t>
            </a:r>
          </a:p>
        </p:txBody>
      </p:sp>
      <p:pic>
        <p:nvPicPr>
          <p:cNvPr id="717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22075" b="11405"/>
          <a:stretch/>
        </p:blipFill>
        <p:spPr bwMode="auto">
          <a:xfrm>
            <a:off x="1706419" y="992776"/>
            <a:ext cx="5805047" cy="467650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Rectangle 2"/>
          <p:cNvSpPr/>
          <p:nvPr/>
        </p:nvSpPr>
        <p:spPr>
          <a:xfrm>
            <a:off x="1706418" y="5940826"/>
            <a:ext cx="5805047" cy="525014"/>
          </a:xfrm>
          <a:prstGeom prst="rect">
            <a:avLst/>
          </a:prstGeom>
        </p:spPr>
        <p:txBody>
          <a:bodyPr wrap="square" lIns="91439" tIns="45719" rIns="91439" bIns="45719">
            <a:spAutoFit/>
          </a:bodyPr>
          <a:lstStyle/>
          <a:p>
            <a:r>
              <a:rPr lang="en-US" sz="1406" b="1" dirty="0"/>
              <a:t>Figure 1. Bias and variance in dart-throwing.</a:t>
            </a:r>
          </a:p>
          <a:p>
            <a:r>
              <a:rPr lang="en-US" sz="1406" dirty="0" err="1"/>
              <a:t>Domingos</a:t>
            </a:r>
            <a:r>
              <a:rPr lang="en-US" sz="1406" dirty="0"/>
              <a:t> 2012, Com. of the ACM, Oct 2012, Vol. 55, No. 10.</a:t>
            </a:r>
          </a:p>
        </p:txBody>
      </p:sp>
    </p:spTree>
    <p:extLst>
      <p:ext uri="{BB962C8B-B14F-4D97-AF65-F5344CB8AC3E}">
        <p14:creationId xmlns:p14="http://schemas.microsoft.com/office/powerpoint/2010/main" val="511987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D18BE-92E8-DC4A-D550-B38F9904E66C}"/>
              </a:ext>
            </a:extLst>
          </p:cNvPr>
          <p:cNvSpPr>
            <a:spLocks noGrp="1"/>
          </p:cNvSpPr>
          <p:nvPr>
            <p:ph type="title"/>
          </p:nvPr>
        </p:nvSpPr>
        <p:spPr>
          <a:xfrm>
            <a:off x="0" y="0"/>
            <a:ext cx="9144000" cy="1143000"/>
          </a:xfrm>
        </p:spPr>
        <p:txBody>
          <a:bodyPr/>
          <a:lstStyle/>
          <a:p>
            <a:r>
              <a:rPr lang="en-US" dirty="0"/>
              <a:t>Recall: the two cultures</a:t>
            </a:r>
          </a:p>
        </p:txBody>
      </p:sp>
      <p:pic>
        <p:nvPicPr>
          <p:cNvPr id="3" name="Picture 2">
            <a:extLst>
              <a:ext uri="{FF2B5EF4-FFF2-40B4-BE49-F238E27FC236}">
                <a16:creationId xmlns:a16="http://schemas.microsoft.com/office/drawing/2014/main" id="{52927769-32B0-CB5E-6E7C-09EE71419AB4}"/>
              </a:ext>
            </a:extLst>
          </p:cNvPr>
          <p:cNvPicPr>
            <a:picLocks noChangeAspect="1"/>
          </p:cNvPicPr>
          <p:nvPr/>
        </p:nvPicPr>
        <p:blipFill>
          <a:blip r:embed="rId3"/>
          <a:stretch>
            <a:fillRect/>
          </a:stretch>
        </p:blipFill>
        <p:spPr>
          <a:xfrm>
            <a:off x="5041168" y="3407526"/>
            <a:ext cx="4102832" cy="3453363"/>
          </a:xfrm>
          <a:prstGeom prst="rect">
            <a:avLst/>
          </a:prstGeom>
        </p:spPr>
      </p:pic>
      <p:pic>
        <p:nvPicPr>
          <p:cNvPr id="4" name="Picture 3">
            <a:extLst>
              <a:ext uri="{FF2B5EF4-FFF2-40B4-BE49-F238E27FC236}">
                <a16:creationId xmlns:a16="http://schemas.microsoft.com/office/drawing/2014/main" id="{6D044A34-A314-E920-25AD-144B5C4CA60A}"/>
              </a:ext>
            </a:extLst>
          </p:cNvPr>
          <p:cNvPicPr>
            <a:picLocks noChangeAspect="1"/>
          </p:cNvPicPr>
          <p:nvPr/>
        </p:nvPicPr>
        <p:blipFill>
          <a:blip r:embed="rId4"/>
          <a:stretch>
            <a:fillRect/>
          </a:stretch>
        </p:blipFill>
        <p:spPr>
          <a:xfrm>
            <a:off x="0" y="1143001"/>
            <a:ext cx="5066680" cy="3172119"/>
          </a:xfrm>
          <a:prstGeom prst="rect">
            <a:avLst/>
          </a:prstGeom>
        </p:spPr>
      </p:pic>
      <p:cxnSp>
        <p:nvCxnSpPr>
          <p:cNvPr id="6" name="Elbow Connector 5">
            <a:extLst>
              <a:ext uri="{FF2B5EF4-FFF2-40B4-BE49-F238E27FC236}">
                <a16:creationId xmlns:a16="http://schemas.microsoft.com/office/drawing/2014/main" id="{455C911B-EB4C-36F0-42D5-6B0D34B82BEC}"/>
              </a:ext>
            </a:extLst>
          </p:cNvPr>
          <p:cNvCxnSpPr>
            <a:cxnSpLocks/>
          </p:cNvCxnSpPr>
          <p:nvPr/>
        </p:nvCxnSpPr>
        <p:spPr>
          <a:xfrm rot="16200000" flipH="1">
            <a:off x="2843175" y="2946953"/>
            <a:ext cx="829825" cy="3566160"/>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11" name="Elbow Connector 10">
            <a:extLst>
              <a:ext uri="{FF2B5EF4-FFF2-40B4-BE49-F238E27FC236}">
                <a16:creationId xmlns:a16="http://schemas.microsoft.com/office/drawing/2014/main" id="{49B6C95F-16D7-3189-0AB5-5590F8F2F9C1}"/>
              </a:ext>
            </a:extLst>
          </p:cNvPr>
          <p:cNvCxnSpPr>
            <a:cxnSpLocks/>
            <a:stCxn id="4" idx="3"/>
            <a:endCxn id="3" idx="0"/>
          </p:cNvCxnSpPr>
          <p:nvPr/>
        </p:nvCxnSpPr>
        <p:spPr>
          <a:xfrm>
            <a:off x="5066680" y="2729061"/>
            <a:ext cx="2926080" cy="678465"/>
          </a:xfrm>
          <a:prstGeom prst="bentConnector2">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8657398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20" y="0"/>
            <a:ext cx="9160619" cy="1143000"/>
          </a:xfrm>
        </p:spPr>
        <p:txBody>
          <a:bodyPr>
            <a:noAutofit/>
          </a:bodyPr>
          <a:lstStyle/>
          <a:p>
            <a:r>
              <a:rPr lang="en-US" sz="4000" b="1" dirty="0"/>
              <a:t>The Loss Function</a:t>
            </a:r>
          </a:p>
        </p:txBody>
      </p:sp>
      <p:sp>
        <p:nvSpPr>
          <p:cNvPr id="119" name="Content Placeholder 2"/>
          <p:cNvSpPr>
            <a:spLocks noGrp="1"/>
          </p:cNvSpPr>
          <p:nvPr>
            <p:ph idx="1"/>
          </p:nvPr>
        </p:nvSpPr>
        <p:spPr>
          <a:xfrm>
            <a:off x="4198470" y="1379564"/>
            <a:ext cx="4885764" cy="5257797"/>
          </a:xfrm>
        </p:spPr>
        <p:txBody>
          <a:bodyPr>
            <a:normAutofit fontScale="85000" lnSpcReduction="10000"/>
          </a:bodyPr>
          <a:lstStyle/>
          <a:p>
            <a:pPr marL="514350" indent="-514350">
              <a:buFont typeface="+mj-lt"/>
              <a:buAutoNum type="arabicPeriod"/>
            </a:pPr>
            <a:r>
              <a:rPr lang="en-US" dirty="0">
                <a:solidFill>
                  <a:schemeClr val="bg1">
                    <a:lumMod val="85000"/>
                  </a:schemeClr>
                </a:solidFill>
              </a:rPr>
              <a:t>Search space: what are the possible models to consider? </a:t>
            </a:r>
            <a:r>
              <a:rPr lang="en-US" i="1" dirty="0">
                <a:solidFill>
                  <a:schemeClr val="bg1">
                    <a:lumMod val="85000"/>
                  </a:schemeClr>
                </a:solidFill>
              </a:rPr>
              <a:t>(a set of functions)</a:t>
            </a:r>
          </a:p>
          <a:p>
            <a:pPr marL="514350" indent="-514350">
              <a:buFont typeface="+mj-lt"/>
              <a:buAutoNum type="arabicPeriod"/>
            </a:pPr>
            <a:endParaRPr lang="en-US" dirty="0">
              <a:solidFill>
                <a:schemeClr val="bg1">
                  <a:lumMod val="85000"/>
                </a:schemeClr>
              </a:solidFill>
            </a:endParaRPr>
          </a:p>
          <a:p>
            <a:pPr marL="514350" indent="-514350">
              <a:buFont typeface="+mj-lt"/>
              <a:buAutoNum type="arabicPeriod"/>
            </a:pPr>
            <a:r>
              <a:rPr lang="en-US" dirty="0"/>
              <a:t>Loss: given the data, how good do we consider each possible model? </a:t>
            </a:r>
            <a:r>
              <a:rPr lang="en-US" i="1" dirty="0">
                <a:solidFill>
                  <a:srgbClr val="7F7F7F"/>
                </a:solidFill>
              </a:rPr>
              <a:t>(a function of the model and the data)</a:t>
            </a:r>
          </a:p>
          <a:p>
            <a:pPr marL="514350" indent="-514350">
              <a:buFont typeface="+mj-lt"/>
              <a:buAutoNum type="arabicPeriod"/>
            </a:pPr>
            <a:endParaRPr lang="en-US" dirty="0">
              <a:solidFill>
                <a:srgbClr val="7F7F7F"/>
              </a:solidFill>
            </a:endParaRPr>
          </a:p>
          <a:p>
            <a:pPr marL="514350" indent="-514350">
              <a:buFont typeface="+mj-lt"/>
              <a:buAutoNum type="arabicPeriod"/>
            </a:pPr>
            <a:r>
              <a:rPr lang="en-US" dirty="0">
                <a:solidFill>
                  <a:srgbClr val="D9D9D9"/>
                </a:solidFill>
              </a:rPr>
              <a:t>Search strategy: how will we search the space of possible models to find the best one? </a:t>
            </a:r>
            <a:r>
              <a:rPr lang="en-US" i="1" dirty="0">
                <a:solidFill>
                  <a:srgbClr val="D9D9D9"/>
                </a:solidFill>
              </a:rPr>
              <a:t>(an algorithm)</a:t>
            </a:r>
            <a:endParaRPr lang="en-US" dirty="0">
              <a:solidFill>
                <a:srgbClr val="D9D9D9"/>
              </a:solidFill>
            </a:endParaRPr>
          </a:p>
        </p:txBody>
      </p:sp>
      <p:sp>
        <p:nvSpPr>
          <p:cNvPr id="120" name="Rectangle 119"/>
          <p:cNvSpPr/>
          <p:nvPr/>
        </p:nvSpPr>
        <p:spPr>
          <a:xfrm>
            <a:off x="268940" y="1450790"/>
            <a:ext cx="3795059" cy="4749797"/>
          </a:xfrm>
          <a:prstGeom prst="rect">
            <a:avLst/>
          </a:prstGeom>
          <a:solidFill>
            <a:srgbClr val="FFFFFF"/>
          </a:solidFill>
          <a:ln w="28575" cmpd="sng"/>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1" name="TextBox 120"/>
          <p:cNvSpPr txBox="1"/>
          <p:nvPr/>
        </p:nvSpPr>
        <p:spPr>
          <a:xfrm>
            <a:off x="665680" y="1051577"/>
            <a:ext cx="2947203" cy="461665"/>
          </a:xfrm>
          <a:prstGeom prst="rect">
            <a:avLst/>
          </a:prstGeom>
          <a:noFill/>
        </p:spPr>
        <p:txBody>
          <a:bodyPr wrap="none" rtlCol="0">
            <a:spAutoFit/>
          </a:bodyPr>
          <a:lstStyle/>
          <a:p>
            <a:pPr algn="ctr"/>
            <a:r>
              <a:rPr lang="en-US" sz="2400" i="1" dirty="0"/>
              <a:t>All models (functions)</a:t>
            </a:r>
          </a:p>
        </p:txBody>
      </p:sp>
      <p:sp>
        <p:nvSpPr>
          <p:cNvPr id="122" name="Freeform 121"/>
          <p:cNvSpPr/>
          <p:nvPr/>
        </p:nvSpPr>
        <p:spPr>
          <a:xfrm rot="19389481">
            <a:off x="626714" y="2129175"/>
            <a:ext cx="2759078" cy="3064789"/>
          </a:xfrm>
          <a:custGeom>
            <a:avLst/>
            <a:gdLst>
              <a:gd name="connsiteX0" fmla="*/ 596595 w 2759078"/>
              <a:gd name="connsiteY0" fmla="*/ 1887058 h 3064789"/>
              <a:gd name="connsiteX1" fmla="*/ 955183 w 2759078"/>
              <a:gd name="connsiteY1" fmla="*/ 2141058 h 3064789"/>
              <a:gd name="connsiteX2" fmla="*/ 1254006 w 2759078"/>
              <a:gd name="connsiteY2" fmla="*/ 2977764 h 3064789"/>
              <a:gd name="connsiteX3" fmla="*/ 1851653 w 2759078"/>
              <a:gd name="connsiteY3" fmla="*/ 2962823 h 3064789"/>
              <a:gd name="connsiteX4" fmla="*/ 2270006 w 2759078"/>
              <a:gd name="connsiteY4" fmla="*/ 2305411 h 3064789"/>
              <a:gd name="connsiteX5" fmla="*/ 2733183 w 2759078"/>
              <a:gd name="connsiteY5" fmla="*/ 1916941 h 3064789"/>
              <a:gd name="connsiteX6" fmla="*/ 2628595 w 2759078"/>
              <a:gd name="connsiteY6" fmla="*/ 1050353 h 3064789"/>
              <a:gd name="connsiteX7" fmla="*/ 2030948 w 2759078"/>
              <a:gd name="connsiteY7" fmla="*/ 930823 h 3064789"/>
              <a:gd name="connsiteX8" fmla="*/ 1388477 w 2759078"/>
              <a:gd name="connsiteY8" fmla="*/ 4470 h 3064789"/>
              <a:gd name="connsiteX9" fmla="*/ 1074712 w 2759078"/>
              <a:gd name="connsiteY9" fmla="*/ 602117 h 3064789"/>
              <a:gd name="connsiteX10" fmla="*/ 746006 w 2759078"/>
              <a:gd name="connsiteY10" fmla="*/ 1140000 h 3064789"/>
              <a:gd name="connsiteX11" fmla="*/ 148359 w 2759078"/>
              <a:gd name="connsiteY11" fmla="*/ 1199764 h 3064789"/>
              <a:gd name="connsiteX12" fmla="*/ 28830 w 2759078"/>
              <a:gd name="connsiteY12" fmla="*/ 2170941 h 3064789"/>
              <a:gd name="connsiteX13" fmla="*/ 596595 w 2759078"/>
              <a:gd name="connsiteY13" fmla="*/ 1887058 h 3064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759078" h="3064789">
                <a:moveTo>
                  <a:pt x="596595" y="1887058"/>
                </a:moveTo>
                <a:cubicBezTo>
                  <a:pt x="750987" y="1882078"/>
                  <a:pt x="845615" y="1959274"/>
                  <a:pt x="955183" y="2141058"/>
                </a:cubicBezTo>
                <a:cubicBezTo>
                  <a:pt x="1064751" y="2322842"/>
                  <a:pt x="1104594" y="2840803"/>
                  <a:pt x="1254006" y="2977764"/>
                </a:cubicBezTo>
                <a:cubicBezTo>
                  <a:pt x="1403418" y="3114725"/>
                  <a:pt x="1682320" y="3074882"/>
                  <a:pt x="1851653" y="2962823"/>
                </a:cubicBezTo>
                <a:cubicBezTo>
                  <a:pt x="2020986" y="2850764"/>
                  <a:pt x="2123084" y="2479725"/>
                  <a:pt x="2270006" y="2305411"/>
                </a:cubicBezTo>
                <a:cubicBezTo>
                  <a:pt x="2416928" y="2131097"/>
                  <a:pt x="2673418" y="2126117"/>
                  <a:pt x="2733183" y="1916941"/>
                </a:cubicBezTo>
                <a:cubicBezTo>
                  <a:pt x="2792948" y="1707765"/>
                  <a:pt x="2745634" y="1214706"/>
                  <a:pt x="2628595" y="1050353"/>
                </a:cubicBezTo>
                <a:cubicBezTo>
                  <a:pt x="2511556" y="886000"/>
                  <a:pt x="2237634" y="1105137"/>
                  <a:pt x="2030948" y="930823"/>
                </a:cubicBezTo>
                <a:cubicBezTo>
                  <a:pt x="1824262" y="756509"/>
                  <a:pt x="1547850" y="59254"/>
                  <a:pt x="1388477" y="4470"/>
                </a:cubicBezTo>
                <a:cubicBezTo>
                  <a:pt x="1229104" y="-50314"/>
                  <a:pt x="1181790" y="412862"/>
                  <a:pt x="1074712" y="602117"/>
                </a:cubicBezTo>
                <a:cubicBezTo>
                  <a:pt x="967634" y="791372"/>
                  <a:pt x="900398" y="1040392"/>
                  <a:pt x="746006" y="1140000"/>
                </a:cubicBezTo>
                <a:cubicBezTo>
                  <a:pt x="591614" y="1239608"/>
                  <a:pt x="267888" y="1027940"/>
                  <a:pt x="148359" y="1199764"/>
                </a:cubicBezTo>
                <a:cubicBezTo>
                  <a:pt x="28830" y="1371587"/>
                  <a:pt x="-43386" y="2053902"/>
                  <a:pt x="28830" y="2170941"/>
                </a:cubicBezTo>
                <a:cubicBezTo>
                  <a:pt x="101046" y="2287980"/>
                  <a:pt x="442203" y="1892038"/>
                  <a:pt x="596595" y="1887058"/>
                </a:cubicBezTo>
                <a:close/>
              </a:path>
            </a:pathLst>
          </a:custGeom>
          <a:ln w="38100" cmpd="sng">
            <a:prstDash val="lgDash"/>
          </a:ln>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3" name="TextBox 122"/>
          <p:cNvSpPr txBox="1"/>
          <p:nvPr/>
        </p:nvSpPr>
        <p:spPr>
          <a:xfrm>
            <a:off x="1092490" y="1965979"/>
            <a:ext cx="1856761" cy="461665"/>
          </a:xfrm>
          <a:prstGeom prst="rect">
            <a:avLst/>
          </a:prstGeom>
          <a:noFill/>
        </p:spPr>
        <p:txBody>
          <a:bodyPr wrap="none" rtlCol="0">
            <a:spAutoFit/>
          </a:bodyPr>
          <a:lstStyle/>
          <a:p>
            <a:pPr algn="ctr"/>
            <a:r>
              <a:rPr lang="en-US" sz="2400" i="1" dirty="0"/>
              <a:t>search space</a:t>
            </a:r>
          </a:p>
        </p:txBody>
      </p:sp>
      <p:sp>
        <p:nvSpPr>
          <p:cNvPr id="124" name="Freeform 123"/>
          <p:cNvSpPr/>
          <p:nvPr/>
        </p:nvSpPr>
        <p:spPr>
          <a:xfrm rot="19389481">
            <a:off x="626714" y="2129175"/>
            <a:ext cx="2759078" cy="3064789"/>
          </a:xfrm>
          <a:custGeom>
            <a:avLst/>
            <a:gdLst>
              <a:gd name="connsiteX0" fmla="*/ 596595 w 2759078"/>
              <a:gd name="connsiteY0" fmla="*/ 1887058 h 3064789"/>
              <a:gd name="connsiteX1" fmla="*/ 955183 w 2759078"/>
              <a:gd name="connsiteY1" fmla="*/ 2141058 h 3064789"/>
              <a:gd name="connsiteX2" fmla="*/ 1254006 w 2759078"/>
              <a:gd name="connsiteY2" fmla="*/ 2977764 h 3064789"/>
              <a:gd name="connsiteX3" fmla="*/ 1851653 w 2759078"/>
              <a:gd name="connsiteY3" fmla="*/ 2962823 h 3064789"/>
              <a:gd name="connsiteX4" fmla="*/ 2270006 w 2759078"/>
              <a:gd name="connsiteY4" fmla="*/ 2305411 h 3064789"/>
              <a:gd name="connsiteX5" fmla="*/ 2733183 w 2759078"/>
              <a:gd name="connsiteY5" fmla="*/ 1916941 h 3064789"/>
              <a:gd name="connsiteX6" fmla="*/ 2628595 w 2759078"/>
              <a:gd name="connsiteY6" fmla="*/ 1050353 h 3064789"/>
              <a:gd name="connsiteX7" fmla="*/ 2030948 w 2759078"/>
              <a:gd name="connsiteY7" fmla="*/ 930823 h 3064789"/>
              <a:gd name="connsiteX8" fmla="*/ 1388477 w 2759078"/>
              <a:gd name="connsiteY8" fmla="*/ 4470 h 3064789"/>
              <a:gd name="connsiteX9" fmla="*/ 1074712 w 2759078"/>
              <a:gd name="connsiteY9" fmla="*/ 602117 h 3064789"/>
              <a:gd name="connsiteX10" fmla="*/ 746006 w 2759078"/>
              <a:gd name="connsiteY10" fmla="*/ 1140000 h 3064789"/>
              <a:gd name="connsiteX11" fmla="*/ 148359 w 2759078"/>
              <a:gd name="connsiteY11" fmla="*/ 1199764 h 3064789"/>
              <a:gd name="connsiteX12" fmla="*/ 28830 w 2759078"/>
              <a:gd name="connsiteY12" fmla="*/ 2170941 h 3064789"/>
              <a:gd name="connsiteX13" fmla="*/ 596595 w 2759078"/>
              <a:gd name="connsiteY13" fmla="*/ 1887058 h 3064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759078" h="3064789">
                <a:moveTo>
                  <a:pt x="596595" y="1887058"/>
                </a:moveTo>
                <a:cubicBezTo>
                  <a:pt x="750987" y="1882078"/>
                  <a:pt x="845615" y="1959274"/>
                  <a:pt x="955183" y="2141058"/>
                </a:cubicBezTo>
                <a:cubicBezTo>
                  <a:pt x="1064751" y="2322842"/>
                  <a:pt x="1104594" y="2840803"/>
                  <a:pt x="1254006" y="2977764"/>
                </a:cubicBezTo>
                <a:cubicBezTo>
                  <a:pt x="1403418" y="3114725"/>
                  <a:pt x="1682320" y="3074882"/>
                  <a:pt x="1851653" y="2962823"/>
                </a:cubicBezTo>
                <a:cubicBezTo>
                  <a:pt x="2020986" y="2850764"/>
                  <a:pt x="2123084" y="2479725"/>
                  <a:pt x="2270006" y="2305411"/>
                </a:cubicBezTo>
                <a:cubicBezTo>
                  <a:pt x="2416928" y="2131097"/>
                  <a:pt x="2673418" y="2126117"/>
                  <a:pt x="2733183" y="1916941"/>
                </a:cubicBezTo>
                <a:cubicBezTo>
                  <a:pt x="2792948" y="1707765"/>
                  <a:pt x="2745634" y="1214706"/>
                  <a:pt x="2628595" y="1050353"/>
                </a:cubicBezTo>
                <a:cubicBezTo>
                  <a:pt x="2511556" y="886000"/>
                  <a:pt x="2237634" y="1105137"/>
                  <a:pt x="2030948" y="930823"/>
                </a:cubicBezTo>
                <a:cubicBezTo>
                  <a:pt x="1824262" y="756509"/>
                  <a:pt x="1547850" y="59254"/>
                  <a:pt x="1388477" y="4470"/>
                </a:cubicBezTo>
                <a:cubicBezTo>
                  <a:pt x="1229104" y="-50314"/>
                  <a:pt x="1181790" y="412862"/>
                  <a:pt x="1074712" y="602117"/>
                </a:cubicBezTo>
                <a:cubicBezTo>
                  <a:pt x="967634" y="791372"/>
                  <a:pt x="900398" y="1040392"/>
                  <a:pt x="746006" y="1140000"/>
                </a:cubicBezTo>
                <a:cubicBezTo>
                  <a:pt x="591614" y="1239608"/>
                  <a:pt x="267888" y="1027940"/>
                  <a:pt x="148359" y="1199764"/>
                </a:cubicBezTo>
                <a:cubicBezTo>
                  <a:pt x="28830" y="1371587"/>
                  <a:pt x="-43386" y="2053902"/>
                  <a:pt x="28830" y="2170941"/>
                </a:cubicBezTo>
                <a:cubicBezTo>
                  <a:pt x="101046" y="2287980"/>
                  <a:pt x="442203" y="1892038"/>
                  <a:pt x="596595" y="1887058"/>
                </a:cubicBezTo>
                <a:close/>
              </a:path>
            </a:pathLst>
          </a:custGeom>
          <a:gradFill flip="none" rotWithShape="1">
            <a:gsLst>
              <a:gs pos="0">
                <a:srgbClr val="FF00CC"/>
              </a:gs>
              <a:gs pos="100000">
                <a:srgbClr val="00F8FF"/>
              </a:gs>
              <a:gs pos="48000">
                <a:srgbClr val="FFE600"/>
              </a:gs>
            </a:gsLst>
            <a:path path="rect">
              <a:fillToRect l="100000" t="100000"/>
            </a:path>
            <a:tileRect r="-100000" b="-100000"/>
          </a:gradFill>
          <a:ln w="38100" cmpd="sng">
            <a:prstDash val="lgDash"/>
          </a:ln>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40" name="TextBox 139"/>
          <p:cNvSpPr txBox="1"/>
          <p:nvPr/>
        </p:nvSpPr>
        <p:spPr>
          <a:xfrm>
            <a:off x="6458649" y="6604084"/>
            <a:ext cx="2685351" cy="253916"/>
          </a:xfrm>
          <a:prstGeom prst="rect">
            <a:avLst/>
          </a:prstGeom>
          <a:noFill/>
        </p:spPr>
        <p:txBody>
          <a:bodyPr wrap="none" rtlCol="0">
            <a:spAutoFit/>
          </a:bodyPr>
          <a:lstStyle/>
          <a:p>
            <a:pPr algn="ctr"/>
            <a:r>
              <a:rPr lang="en-US" sz="1050" i="1" dirty="0"/>
              <a:t>credit to Jerome Friedman for this framework</a:t>
            </a:r>
          </a:p>
        </p:txBody>
      </p:sp>
    </p:spTree>
    <p:extLst>
      <p:ext uri="{BB962C8B-B14F-4D97-AF65-F5344CB8AC3E}">
        <p14:creationId xmlns:p14="http://schemas.microsoft.com/office/powerpoint/2010/main" val="903653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 grpId="0" animBg="1"/>
      <p:bldP spid="124" grpId="0" uiExpan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spect="1"/>
          </p:cNvSpPr>
          <p:nvPr>
            <p:ph type="title"/>
          </p:nvPr>
        </p:nvSpPr>
        <p:spPr>
          <a:xfrm>
            <a:off x="0" y="0"/>
            <a:ext cx="9144000" cy="1143000"/>
          </a:xfrm>
        </p:spPr>
        <p:txBody>
          <a:bodyPr>
            <a:normAutofit fontScale="90000"/>
          </a:bodyPr>
          <a:lstStyle/>
          <a:p>
            <a:r>
              <a:rPr lang="en-US" dirty="0"/>
              <a:t>Losses compare predictions to observed outcomes</a:t>
            </a:r>
          </a:p>
        </p:txBody>
      </p:sp>
      <p:pic>
        <p:nvPicPr>
          <p:cNvPr id="11" name="Picture 10" descr="Screen Shot 2016-10-06 at 4.19.3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009" y="2518665"/>
            <a:ext cx="2456559" cy="599321"/>
          </a:xfrm>
          <a:prstGeom prst="rect">
            <a:avLst/>
          </a:prstGeom>
        </p:spPr>
      </p:pic>
      <p:pic>
        <p:nvPicPr>
          <p:cNvPr id="12" name="Picture 11" descr="Screen Shot 2016-10-06 at 4.19.44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2508" y="5089245"/>
            <a:ext cx="2096844" cy="585605"/>
          </a:xfrm>
          <a:prstGeom prst="rect">
            <a:avLst/>
          </a:prstGeom>
        </p:spPr>
      </p:pic>
      <p:pic>
        <p:nvPicPr>
          <p:cNvPr id="13" name="Picture 12" descr="Screen Shot 2016-10-06 at 4.19.52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1009" y="3340431"/>
            <a:ext cx="2879227" cy="545215"/>
          </a:xfrm>
          <a:prstGeom prst="rect">
            <a:avLst/>
          </a:prstGeom>
        </p:spPr>
      </p:pic>
      <p:pic>
        <p:nvPicPr>
          <p:cNvPr id="14" name="Picture 13" descr="Screen Shot 2016-10-06 at 4.19.59 P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2174" y="4101509"/>
            <a:ext cx="3774019" cy="613510"/>
          </a:xfrm>
          <a:prstGeom prst="rect">
            <a:avLst/>
          </a:prstGeom>
        </p:spPr>
      </p:pic>
      <p:pic>
        <p:nvPicPr>
          <p:cNvPr id="15" name="Picture 14" descr="Screen Shot 2016-10-06 at 4.20.09 PM.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1343" y="5916252"/>
            <a:ext cx="2098343" cy="574546"/>
          </a:xfrm>
          <a:prstGeom prst="rect">
            <a:avLst/>
          </a:prstGeom>
        </p:spPr>
      </p:pic>
      <p:pic>
        <p:nvPicPr>
          <p:cNvPr id="16" name="Picture 15" descr="Screen Shot 2016-10-06 at 4.19.23 PM.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02174" y="1691908"/>
            <a:ext cx="2456559" cy="615695"/>
          </a:xfrm>
          <a:prstGeom prst="rect">
            <a:avLst/>
          </a:prstGeom>
        </p:spPr>
      </p:pic>
      <p:sp>
        <p:nvSpPr>
          <p:cNvPr id="18" name="TextBox 17"/>
          <p:cNvSpPr txBox="1"/>
          <p:nvPr/>
        </p:nvSpPr>
        <p:spPr>
          <a:xfrm>
            <a:off x="5527413" y="1784820"/>
            <a:ext cx="1904939" cy="461665"/>
          </a:xfrm>
          <a:prstGeom prst="rect">
            <a:avLst/>
          </a:prstGeom>
          <a:noFill/>
        </p:spPr>
        <p:txBody>
          <a:bodyPr wrap="none" rtlCol="0">
            <a:spAutoFit/>
          </a:bodyPr>
          <a:lstStyle/>
          <a:p>
            <a:pPr algn="ctr"/>
            <a:r>
              <a:rPr lang="en-US" sz="2400" dirty="0"/>
              <a:t>squared error</a:t>
            </a:r>
          </a:p>
        </p:txBody>
      </p:sp>
      <p:sp>
        <p:nvSpPr>
          <p:cNvPr id="19" name="TextBox 18"/>
          <p:cNvSpPr txBox="1"/>
          <p:nvPr/>
        </p:nvSpPr>
        <p:spPr>
          <a:xfrm>
            <a:off x="5510480" y="2619085"/>
            <a:ext cx="1971964" cy="461665"/>
          </a:xfrm>
          <a:prstGeom prst="rect">
            <a:avLst/>
          </a:prstGeom>
          <a:noFill/>
        </p:spPr>
        <p:txBody>
          <a:bodyPr wrap="none" rtlCol="0">
            <a:spAutoFit/>
          </a:bodyPr>
          <a:lstStyle/>
          <a:p>
            <a:pPr algn="ctr"/>
            <a:r>
              <a:rPr lang="en-US" sz="2400" dirty="0"/>
              <a:t>absolute error</a:t>
            </a:r>
          </a:p>
        </p:txBody>
      </p:sp>
      <p:sp>
        <p:nvSpPr>
          <p:cNvPr id="20" name="TextBox 19"/>
          <p:cNvSpPr txBox="1"/>
          <p:nvPr/>
        </p:nvSpPr>
        <p:spPr>
          <a:xfrm>
            <a:off x="5840840" y="3424852"/>
            <a:ext cx="1413067" cy="461665"/>
          </a:xfrm>
          <a:prstGeom prst="rect">
            <a:avLst/>
          </a:prstGeom>
          <a:noFill/>
        </p:spPr>
        <p:txBody>
          <a:bodyPr wrap="none" rtlCol="0">
            <a:spAutoFit/>
          </a:bodyPr>
          <a:lstStyle/>
          <a:p>
            <a:pPr algn="ctr"/>
            <a:r>
              <a:rPr lang="en-US" sz="2400" dirty="0"/>
              <a:t>weighting</a:t>
            </a:r>
          </a:p>
        </p:txBody>
      </p:sp>
      <p:sp>
        <p:nvSpPr>
          <p:cNvPr id="21" name="TextBox 20"/>
          <p:cNvSpPr txBox="1"/>
          <p:nvPr/>
        </p:nvSpPr>
        <p:spPr>
          <a:xfrm>
            <a:off x="5561279" y="5147440"/>
            <a:ext cx="2217073" cy="461665"/>
          </a:xfrm>
          <a:prstGeom prst="rect">
            <a:avLst/>
          </a:prstGeom>
          <a:noFill/>
        </p:spPr>
        <p:txBody>
          <a:bodyPr wrap="none" rtlCol="0">
            <a:spAutoFit/>
          </a:bodyPr>
          <a:lstStyle/>
          <a:p>
            <a:pPr algn="ctr"/>
            <a:r>
              <a:rPr lang="en-US" sz="2400" dirty="0"/>
              <a:t>misclassification</a:t>
            </a:r>
          </a:p>
        </p:txBody>
      </p:sp>
      <p:sp>
        <p:nvSpPr>
          <p:cNvPr id="22" name="TextBox 21"/>
          <p:cNvSpPr txBox="1"/>
          <p:nvPr/>
        </p:nvSpPr>
        <p:spPr>
          <a:xfrm>
            <a:off x="5220820" y="6029133"/>
            <a:ext cx="2897999" cy="461665"/>
          </a:xfrm>
          <a:prstGeom prst="rect">
            <a:avLst/>
          </a:prstGeom>
          <a:noFill/>
        </p:spPr>
        <p:txBody>
          <a:bodyPr wrap="none" rtlCol="0">
            <a:spAutoFit/>
          </a:bodyPr>
          <a:lstStyle/>
          <a:p>
            <a:pPr algn="ctr"/>
            <a:r>
              <a:rPr lang="en-US" sz="2400" dirty="0"/>
              <a:t>classification distance</a:t>
            </a:r>
          </a:p>
        </p:txBody>
      </p:sp>
      <p:sp>
        <p:nvSpPr>
          <p:cNvPr id="24" name="TextBox 23"/>
          <p:cNvSpPr txBox="1"/>
          <p:nvPr/>
        </p:nvSpPr>
        <p:spPr>
          <a:xfrm>
            <a:off x="4626992" y="4268906"/>
            <a:ext cx="3828242" cy="461665"/>
          </a:xfrm>
          <a:prstGeom prst="rect">
            <a:avLst/>
          </a:prstGeom>
          <a:noFill/>
        </p:spPr>
        <p:txBody>
          <a:bodyPr wrap="none" rtlCol="0">
            <a:spAutoFit/>
          </a:bodyPr>
          <a:lstStyle/>
          <a:p>
            <a:pPr algn="ctr"/>
            <a:r>
              <a:rPr lang="en-US" sz="2400" dirty="0"/>
              <a:t>penalizing model parameters</a:t>
            </a:r>
          </a:p>
        </p:txBody>
      </p:sp>
      <p:sp>
        <p:nvSpPr>
          <p:cNvPr id="25" name="Rectangle 24"/>
          <p:cNvSpPr/>
          <p:nvPr/>
        </p:nvSpPr>
        <p:spPr>
          <a:xfrm>
            <a:off x="562992" y="1691908"/>
            <a:ext cx="8432800" cy="3158575"/>
          </a:xfrm>
          <a:prstGeom prst="rect">
            <a:avLst/>
          </a:prstGeom>
          <a:solidFill>
            <a:srgbClr val="FFFFFF">
              <a:alpha val="0"/>
            </a:srgbClr>
          </a:solidFill>
          <a:ln w="28575" cmpd="sng"/>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Rectangle 25"/>
          <p:cNvSpPr/>
          <p:nvPr/>
        </p:nvSpPr>
        <p:spPr>
          <a:xfrm>
            <a:off x="562992" y="4850483"/>
            <a:ext cx="8432800" cy="1818049"/>
          </a:xfrm>
          <a:prstGeom prst="rect">
            <a:avLst/>
          </a:prstGeom>
          <a:solidFill>
            <a:srgbClr val="FFFFFF">
              <a:alpha val="0"/>
            </a:srgbClr>
          </a:solidFill>
          <a:ln w="28575" cmpd="sng"/>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8" name="TextBox 27"/>
          <p:cNvSpPr txBox="1"/>
          <p:nvPr/>
        </p:nvSpPr>
        <p:spPr>
          <a:xfrm rot="16200000">
            <a:off x="-541975" y="3185984"/>
            <a:ext cx="1545615" cy="461665"/>
          </a:xfrm>
          <a:prstGeom prst="rect">
            <a:avLst/>
          </a:prstGeom>
          <a:noFill/>
        </p:spPr>
        <p:txBody>
          <a:bodyPr wrap="none" rtlCol="0">
            <a:spAutoFit/>
          </a:bodyPr>
          <a:lstStyle/>
          <a:p>
            <a:pPr algn="ctr"/>
            <a:r>
              <a:rPr lang="en-US" sz="2400" dirty="0"/>
              <a:t>Regression</a:t>
            </a:r>
          </a:p>
        </p:txBody>
      </p:sp>
      <p:sp>
        <p:nvSpPr>
          <p:cNvPr id="29" name="TextBox 28"/>
          <p:cNvSpPr txBox="1"/>
          <p:nvPr/>
        </p:nvSpPr>
        <p:spPr>
          <a:xfrm rot="16200000">
            <a:off x="-659587" y="5513299"/>
            <a:ext cx="1814169" cy="461665"/>
          </a:xfrm>
          <a:prstGeom prst="rect">
            <a:avLst/>
          </a:prstGeom>
          <a:noFill/>
        </p:spPr>
        <p:txBody>
          <a:bodyPr wrap="none" rtlCol="0">
            <a:spAutoFit/>
          </a:bodyPr>
          <a:lstStyle/>
          <a:p>
            <a:pPr algn="ctr"/>
            <a:r>
              <a:rPr lang="en-US" sz="2400" dirty="0"/>
              <a:t>Classification</a:t>
            </a:r>
          </a:p>
        </p:txBody>
      </p:sp>
    </p:spTree>
    <p:extLst>
      <p:ext uri="{BB962C8B-B14F-4D97-AF65-F5344CB8AC3E}">
        <p14:creationId xmlns:p14="http://schemas.microsoft.com/office/powerpoint/2010/main" val="4370484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36" name="Group 35"/>
          <p:cNvGrpSpPr/>
          <p:nvPr/>
        </p:nvGrpSpPr>
        <p:grpSpPr>
          <a:xfrm>
            <a:off x="1880558" y="103223"/>
            <a:ext cx="5463715" cy="3771622"/>
            <a:chOff x="488205" y="513403"/>
            <a:chExt cx="8324795" cy="5885790"/>
          </a:xfrm>
        </p:grpSpPr>
        <p:cxnSp>
          <p:nvCxnSpPr>
            <p:cNvPr id="5" name="Straight Arrow Connector 4"/>
            <p:cNvCxnSpPr/>
            <p:nvPr/>
          </p:nvCxnSpPr>
          <p:spPr>
            <a:xfrm flipV="1">
              <a:off x="660400" y="1049860"/>
              <a:ext cx="0" cy="5164667"/>
            </a:xfrm>
            <a:prstGeom prst="straightConnector1">
              <a:avLst/>
            </a:prstGeom>
            <a:ln>
              <a:solidFill>
                <a:schemeClr val="bg1"/>
              </a:solidFill>
              <a:headEnd type="none"/>
              <a:tailEnd type="arrow"/>
            </a:ln>
          </p:spPr>
          <p:style>
            <a:lnRef idx="1">
              <a:schemeClr val="dk1"/>
            </a:lnRef>
            <a:fillRef idx="0">
              <a:schemeClr val="dk1"/>
            </a:fillRef>
            <a:effectRef idx="0">
              <a:schemeClr val="dk1"/>
            </a:effectRef>
            <a:fontRef idx="minor">
              <a:schemeClr val="tx1"/>
            </a:fontRef>
          </p:style>
        </p:cxnSp>
        <p:cxnSp>
          <p:nvCxnSpPr>
            <p:cNvPr id="8" name="Straight Arrow Connector 7"/>
            <p:cNvCxnSpPr/>
            <p:nvPr/>
          </p:nvCxnSpPr>
          <p:spPr>
            <a:xfrm>
              <a:off x="660400" y="6214527"/>
              <a:ext cx="7789333" cy="0"/>
            </a:xfrm>
            <a:prstGeom prst="straightConnector1">
              <a:avLst/>
            </a:prstGeom>
            <a:ln>
              <a:solidFill>
                <a:schemeClr val="bg1"/>
              </a:solidFill>
              <a:headEnd type="none"/>
              <a:tailEnd type="arrow"/>
            </a:ln>
          </p:spPr>
          <p:style>
            <a:lnRef idx="1">
              <a:schemeClr val="dk1"/>
            </a:lnRef>
            <a:fillRef idx="0">
              <a:schemeClr val="dk1"/>
            </a:fillRef>
            <a:effectRef idx="0">
              <a:schemeClr val="dk1"/>
            </a:effectRef>
            <a:fontRef idx="minor">
              <a:schemeClr val="tx1"/>
            </a:fontRef>
          </p:style>
        </p:cxnSp>
        <p:sp>
          <p:nvSpPr>
            <p:cNvPr id="11" name="Oval 10"/>
            <p:cNvSpPr>
              <a:spLocks noChangeAspect="1"/>
            </p:cNvSpPr>
            <p:nvPr/>
          </p:nvSpPr>
          <p:spPr>
            <a:xfrm>
              <a:off x="1185333" y="5739042"/>
              <a:ext cx="135466" cy="134112"/>
            </a:xfrm>
            <a:prstGeom prst="ellipse">
              <a:avLst/>
            </a:prstGeom>
            <a:solidFill>
              <a:schemeClr val="bg1"/>
            </a:solidFill>
            <a:ln w="28575" cmpd="sng">
              <a:solidFill>
                <a:schemeClr val="bg1"/>
              </a:solidFill>
            </a:ln>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 name="Oval 11"/>
            <p:cNvSpPr>
              <a:spLocks noChangeAspect="1"/>
            </p:cNvSpPr>
            <p:nvPr/>
          </p:nvSpPr>
          <p:spPr>
            <a:xfrm>
              <a:off x="1710267" y="5403086"/>
              <a:ext cx="135466" cy="134112"/>
            </a:xfrm>
            <a:prstGeom prst="ellipse">
              <a:avLst/>
            </a:prstGeom>
            <a:solidFill>
              <a:schemeClr val="bg1"/>
            </a:solidFill>
            <a:ln w="28575" cmpd="sng">
              <a:solidFill>
                <a:schemeClr val="bg1"/>
              </a:solidFill>
            </a:ln>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3" name="Oval 12"/>
            <p:cNvSpPr>
              <a:spLocks noChangeAspect="1"/>
            </p:cNvSpPr>
            <p:nvPr/>
          </p:nvSpPr>
          <p:spPr>
            <a:xfrm>
              <a:off x="2032000" y="5202594"/>
              <a:ext cx="135466" cy="134112"/>
            </a:xfrm>
            <a:prstGeom prst="ellipse">
              <a:avLst/>
            </a:prstGeom>
            <a:solidFill>
              <a:schemeClr val="bg1"/>
            </a:solidFill>
            <a:ln w="28575" cmpd="sng">
              <a:solidFill>
                <a:schemeClr val="bg1"/>
              </a:solidFill>
            </a:ln>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4" name="Oval 13"/>
            <p:cNvSpPr>
              <a:spLocks noChangeAspect="1"/>
            </p:cNvSpPr>
            <p:nvPr/>
          </p:nvSpPr>
          <p:spPr>
            <a:xfrm>
              <a:off x="2980267" y="4591641"/>
              <a:ext cx="135466" cy="134112"/>
            </a:xfrm>
            <a:prstGeom prst="ellipse">
              <a:avLst/>
            </a:prstGeom>
            <a:solidFill>
              <a:schemeClr val="bg1"/>
            </a:solidFill>
            <a:ln w="28575" cmpd="sng">
              <a:solidFill>
                <a:schemeClr val="bg1"/>
              </a:solidFill>
            </a:ln>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7" name="Oval 16"/>
            <p:cNvSpPr>
              <a:spLocks noChangeAspect="1"/>
            </p:cNvSpPr>
            <p:nvPr/>
          </p:nvSpPr>
          <p:spPr>
            <a:xfrm>
              <a:off x="3115733" y="4524585"/>
              <a:ext cx="135466" cy="134112"/>
            </a:xfrm>
            <a:prstGeom prst="ellipse">
              <a:avLst/>
            </a:prstGeom>
            <a:solidFill>
              <a:schemeClr val="bg1"/>
            </a:solidFill>
            <a:ln w="28575" cmpd="sng">
              <a:solidFill>
                <a:schemeClr val="bg1"/>
              </a:solidFill>
            </a:ln>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8" name="Oval 17"/>
            <p:cNvSpPr>
              <a:spLocks noChangeAspect="1"/>
            </p:cNvSpPr>
            <p:nvPr/>
          </p:nvSpPr>
          <p:spPr>
            <a:xfrm>
              <a:off x="4673600" y="3507908"/>
              <a:ext cx="135466" cy="134112"/>
            </a:xfrm>
            <a:prstGeom prst="ellipse">
              <a:avLst/>
            </a:prstGeom>
            <a:solidFill>
              <a:schemeClr val="bg1"/>
            </a:solidFill>
            <a:ln w="28575" cmpd="sng">
              <a:solidFill>
                <a:schemeClr val="bg1"/>
              </a:solidFill>
            </a:ln>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 name="Oval 19"/>
            <p:cNvSpPr>
              <a:spLocks noChangeAspect="1"/>
            </p:cNvSpPr>
            <p:nvPr/>
          </p:nvSpPr>
          <p:spPr>
            <a:xfrm>
              <a:off x="5181600" y="3186175"/>
              <a:ext cx="135466" cy="134112"/>
            </a:xfrm>
            <a:prstGeom prst="ellipse">
              <a:avLst/>
            </a:prstGeom>
            <a:solidFill>
              <a:schemeClr val="bg1"/>
            </a:solidFill>
            <a:ln w="28575" cmpd="sng">
              <a:solidFill>
                <a:schemeClr val="bg1"/>
              </a:solidFill>
            </a:ln>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Oval 20"/>
            <p:cNvSpPr>
              <a:spLocks noChangeAspect="1"/>
            </p:cNvSpPr>
            <p:nvPr/>
          </p:nvSpPr>
          <p:spPr>
            <a:xfrm>
              <a:off x="3945466" y="3965109"/>
              <a:ext cx="135466" cy="134112"/>
            </a:xfrm>
            <a:prstGeom prst="ellipse">
              <a:avLst/>
            </a:prstGeom>
            <a:solidFill>
              <a:schemeClr val="bg1"/>
            </a:solidFill>
            <a:ln w="28575" cmpd="sng">
              <a:solidFill>
                <a:schemeClr val="bg1"/>
              </a:solidFill>
            </a:ln>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2" name="Oval 21"/>
            <p:cNvSpPr>
              <a:spLocks noChangeAspect="1"/>
            </p:cNvSpPr>
            <p:nvPr/>
          </p:nvSpPr>
          <p:spPr>
            <a:xfrm>
              <a:off x="7535334" y="3933951"/>
              <a:ext cx="135466" cy="134112"/>
            </a:xfrm>
            <a:prstGeom prst="ellipse">
              <a:avLst/>
            </a:prstGeom>
            <a:solidFill>
              <a:schemeClr val="bg1"/>
            </a:solidFill>
            <a:ln w="28575" cmpd="sng">
              <a:solidFill>
                <a:schemeClr val="bg1"/>
              </a:solidFill>
            </a:ln>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3" name="Oval 22"/>
            <p:cNvSpPr>
              <a:spLocks noChangeAspect="1"/>
            </p:cNvSpPr>
            <p:nvPr/>
          </p:nvSpPr>
          <p:spPr>
            <a:xfrm>
              <a:off x="4538134" y="3612216"/>
              <a:ext cx="135466" cy="134112"/>
            </a:xfrm>
            <a:prstGeom prst="ellipse">
              <a:avLst/>
            </a:prstGeom>
            <a:solidFill>
              <a:schemeClr val="bg1"/>
            </a:solidFill>
            <a:ln w="28575" cmpd="sng">
              <a:solidFill>
                <a:schemeClr val="bg1"/>
              </a:solidFill>
            </a:ln>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4" name="Oval 23"/>
            <p:cNvSpPr>
              <a:spLocks noChangeAspect="1"/>
            </p:cNvSpPr>
            <p:nvPr/>
          </p:nvSpPr>
          <p:spPr>
            <a:xfrm>
              <a:off x="4826000" y="3411723"/>
              <a:ext cx="135466" cy="134112"/>
            </a:xfrm>
            <a:prstGeom prst="ellipse">
              <a:avLst/>
            </a:prstGeom>
            <a:solidFill>
              <a:schemeClr val="bg1"/>
            </a:solidFill>
            <a:ln w="28575" cmpd="sng">
              <a:solidFill>
                <a:schemeClr val="bg1"/>
              </a:solidFill>
            </a:ln>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16" name="Straight Connector 15"/>
            <p:cNvCxnSpPr/>
            <p:nvPr/>
          </p:nvCxnSpPr>
          <p:spPr>
            <a:xfrm flipV="1">
              <a:off x="931333" y="1946524"/>
              <a:ext cx="6739467" cy="4064811"/>
            </a:xfrm>
            <a:prstGeom prst="line">
              <a:avLst/>
            </a:prstGeom>
            <a:ln>
              <a:solidFill>
                <a:schemeClr val="accent6">
                  <a:lumMod val="40000"/>
                  <a:lumOff val="60000"/>
                </a:schemeClr>
              </a:solidFill>
              <a:headEnd type="none"/>
              <a:tailEnd type="none"/>
            </a:ln>
          </p:spPr>
          <p:style>
            <a:lnRef idx="3">
              <a:schemeClr val="accent6"/>
            </a:lnRef>
            <a:fillRef idx="0">
              <a:schemeClr val="accent6"/>
            </a:fillRef>
            <a:effectRef idx="2">
              <a:schemeClr val="accent6"/>
            </a:effectRef>
            <a:fontRef idx="minor">
              <a:schemeClr val="tx1"/>
            </a:fontRef>
          </p:style>
        </p:cxnSp>
        <p:cxnSp>
          <p:nvCxnSpPr>
            <p:cNvPr id="25" name="Straight Connector 24"/>
            <p:cNvCxnSpPr/>
            <p:nvPr/>
          </p:nvCxnSpPr>
          <p:spPr>
            <a:xfrm flipV="1">
              <a:off x="931333" y="2741844"/>
              <a:ext cx="6739467" cy="2795354"/>
            </a:xfrm>
            <a:prstGeom prst="line">
              <a:avLst/>
            </a:prstGeom>
            <a:ln>
              <a:solidFill>
                <a:schemeClr val="accent6">
                  <a:lumMod val="75000"/>
                </a:schemeClr>
              </a:solidFill>
              <a:headEnd type="none"/>
              <a:tailEnd type="none"/>
            </a:ln>
          </p:spPr>
          <p:style>
            <a:lnRef idx="3">
              <a:schemeClr val="accent6"/>
            </a:lnRef>
            <a:fillRef idx="0">
              <a:schemeClr val="accent6"/>
            </a:fillRef>
            <a:effectRef idx="2">
              <a:schemeClr val="accent6"/>
            </a:effectRef>
            <a:fontRef idx="minor">
              <a:schemeClr val="tx1"/>
            </a:fontRef>
          </p:style>
        </p:cxnSp>
        <p:sp>
          <p:nvSpPr>
            <p:cNvPr id="30" name="TextBox 29"/>
            <p:cNvSpPr txBox="1"/>
            <p:nvPr/>
          </p:nvSpPr>
          <p:spPr>
            <a:xfrm>
              <a:off x="8471878" y="6029861"/>
              <a:ext cx="341122" cy="369332"/>
            </a:xfrm>
            <a:prstGeom prst="rect">
              <a:avLst/>
            </a:prstGeom>
            <a:noFill/>
          </p:spPr>
          <p:txBody>
            <a:bodyPr wrap="none" rtlCol="0">
              <a:spAutoFit/>
            </a:bodyPr>
            <a:lstStyle/>
            <a:p>
              <a:pPr algn="ctr"/>
              <a:r>
                <a:rPr lang="en-US" i="1" dirty="0">
                  <a:solidFill>
                    <a:srgbClr val="FFFFFF"/>
                  </a:solidFill>
                </a:rPr>
                <a:t>x</a:t>
              </a:r>
            </a:p>
          </p:txBody>
        </p:sp>
        <p:sp>
          <p:nvSpPr>
            <p:cNvPr id="31" name="TextBox 30"/>
            <p:cNvSpPr txBox="1"/>
            <p:nvPr/>
          </p:nvSpPr>
          <p:spPr>
            <a:xfrm>
              <a:off x="488205" y="513403"/>
              <a:ext cx="344389" cy="369331"/>
            </a:xfrm>
            <a:prstGeom prst="rect">
              <a:avLst/>
            </a:prstGeom>
            <a:noFill/>
          </p:spPr>
          <p:txBody>
            <a:bodyPr wrap="none" rtlCol="0">
              <a:spAutoFit/>
            </a:bodyPr>
            <a:lstStyle/>
            <a:p>
              <a:pPr algn="ctr"/>
              <a:r>
                <a:rPr lang="en-US" i="1" dirty="0">
                  <a:solidFill>
                    <a:srgbClr val="FFFFFF"/>
                  </a:solidFill>
                </a:rPr>
                <a:t>y</a:t>
              </a:r>
            </a:p>
          </p:txBody>
        </p:sp>
      </p:grpSp>
      <p:sp>
        <p:nvSpPr>
          <p:cNvPr id="38" name="TextBox 37"/>
          <p:cNvSpPr txBox="1"/>
          <p:nvPr/>
        </p:nvSpPr>
        <p:spPr>
          <a:xfrm>
            <a:off x="0" y="4472795"/>
            <a:ext cx="9144000" cy="1015663"/>
          </a:xfrm>
          <a:prstGeom prst="rect">
            <a:avLst/>
          </a:prstGeom>
          <a:noFill/>
        </p:spPr>
        <p:txBody>
          <a:bodyPr wrap="square" rtlCol="0">
            <a:spAutoFit/>
          </a:bodyPr>
          <a:lstStyle/>
          <a:p>
            <a:pPr algn="ctr"/>
            <a:r>
              <a:rPr lang="en-US" sz="2000" dirty="0">
                <a:solidFill>
                  <a:srgbClr val="FFFFFF"/>
                </a:solidFill>
              </a:rPr>
              <a:t>These are the best-fit lines from two different learning algorithms. Both have the same search space (linear functions), but they may use different loss functions. </a:t>
            </a:r>
          </a:p>
          <a:p>
            <a:pPr algn="ctr"/>
            <a:r>
              <a:rPr lang="en-US" sz="2000" dirty="0">
                <a:solidFill>
                  <a:srgbClr val="FFFFFF"/>
                </a:solidFill>
              </a:rPr>
              <a:t>Which is the fit using a squared-error loss? Which is the fit using absolute (linear) loss?</a:t>
            </a:r>
          </a:p>
        </p:txBody>
      </p:sp>
      <p:sp>
        <p:nvSpPr>
          <p:cNvPr id="26" name="TextBox 25"/>
          <p:cNvSpPr txBox="1"/>
          <p:nvPr/>
        </p:nvSpPr>
        <p:spPr>
          <a:xfrm>
            <a:off x="-22286" y="5886353"/>
            <a:ext cx="9144000" cy="400110"/>
          </a:xfrm>
          <a:prstGeom prst="rect">
            <a:avLst/>
          </a:prstGeom>
          <a:noFill/>
        </p:spPr>
        <p:txBody>
          <a:bodyPr wrap="square" rtlCol="0">
            <a:spAutoFit/>
          </a:bodyPr>
          <a:lstStyle/>
          <a:p>
            <a:pPr algn="ctr"/>
            <a:r>
              <a:rPr lang="en-US" sz="2000" i="1" dirty="0">
                <a:solidFill>
                  <a:srgbClr val="FFFFFF"/>
                </a:solidFill>
              </a:rPr>
              <a:t>think-pair-share</a:t>
            </a:r>
          </a:p>
        </p:txBody>
      </p:sp>
    </p:spTree>
    <p:extLst>
      <p:ext uri="{BB962C8B-B14F-4D97-AF65-F5344CB8AC3E}">
        <p14:creationId xmlns:p14="http://schemas.microsoft.com/office/powerpoint/2010/main" val="5481063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20" y="0"/>
            <a:ext cx="9160619" cy="1143000"/>
          </a:xfrm>
        </p:spPr>
        <p:txBody>
          <a:bodyPr>
            <a:normAutofit/>
          </a:bodyPr>
          <a:lstStyle/>
          <a:p>
            <a:r>
              <a:rPr lang="en-US" b="1" dirty="0"/>
              <a:t>The Search Strategy</a:t>
            </a:r>
          </a:p>
        </p:txBody>
      </p:sp>
      <p:sp>
        <p:nvSpPr>
          <p:cNvPr id="119" name="Content Placeholder 2"/>
          <p:cNvSpPr>
            <a:spLocks noGrp="1"/>
          </p:cNvSpPr>
          <p:nvPr>
            <p:ph idx="1"/>
          </p:nvPr>
        </p:nvSpPr>
        <p:spPr>
          <a:xfrm>
            <a:off x="4198470" y="1330134"/>
            <a:ext cx="4885764" cy="5257797"/>
          </a:xfrm>
        </p:spPr>
        <p:txBody>
          <a:bodyPr>
            <a:normAutofit fontScale="85000" lnSpcReduction="10000"/>
          </a:bodyPr>
          <a:lstStyle/>
          <a:p>
            <a:pPr marL="514350" indent="-514350">
              <a:buFont typeface="+mj-lt"/>
              <a:buAutoNum type="arabicPeriod"/>
            </a:pPr>
            <a:r>
              <a:rPr lang="en-US" dirty="0">
                <a:solidFill>
                  <a:srgbClr val="D9D9D9"/>
                </a:solidFill>
              </a:rPr>
              <a:t>Search space: what are the possible models to consider? </a:t>
            </a:r>
            <a:r>
              <a:rPr lang="en-US" i="1" dirty="0">
                <a:solidFill>
                  <a:srgbClr val="D9D9D9"/>
                </a:solidFill>
              </a:rPr>
              <a:t>(a set of functions)</a:t>
            </a:r>
          </a:p>
          <a:p>
            <a:pPr marL="514350" indent="-514350">
              <a:buFont typeface="+mj-lt"/>
              <a:buAutoNum type="arabicPeriod"/>
            </a:pPr>
            <a:endParaRPr lang="en-US" dirty="0">
              <a:solidFill>
                <a:srgbClr val="D9D9D9"/>
              </a:solidFill>
            </a:endParaRPr>
          </a:p>
          <a:p>
            <a:pPr marL="514350" indent="-514350">
              <a:buFont typeface="+mj-lt"/>
              <a:buAutoNum type="arabicPeriod"/>
            </a:pPr>
            <a:r>
              <a:rPr lang="en-US" dirty="0">
                <a:solidFill>
                  <a:srgbClr val="D9D9D9"/>
                </a:solidFill>
              </a:rPr>
              <a:t>Loss: given the data, how good do we consider each possible model? </a:t>
            </a:r>
            <a:r>
              <a:rPr lang="en-US" i="1" dirty="0">
                <a:solidFill>
                  <a:srgbClr val="D9D9D9"/>
                </a:solidFill>
              </a:rPr>
              <a:t>(a function of the model and the data)</a:t>
            </a:r>
          </a:p>
          <a:p>
            <a:pPr marL="514350" indent="-514350">
              <a:buFont typeface="+mj-lt"/>
              <a:buAutoNum type="arabicPeriod"/>
            </a:pPr>
            <a:endParaRPr lang="en-US" dirty="0">
              <a:solidFill>
                <a:srgbClr val="D9D9D9"/>
              </a:solidFill>
            </a:endParaRPr>
          </a:p>
          <a:p>
            <a:pPr marL="514350" indent="-514350">
              <a:buFont typeface="+mj-lt"/>
              <a:buAutoNum type="arabicPeriod"/>
            </a:pPr>
            <a:r>
              <a:rPr lang="en-US" dirty="0"/>
              <a:t>Search strategy: how will we search the space of possible models to find the best one? </a:t>
            </a:r>
            <a:r>
              <a:rPr lang="en-US" i="1" dirty="0">
                <a:solidFill>
                  <a:srgbClr val="7F7F7F"/>
                </a:solidFill>
              </a:rPr>
              <a:t>(an algorithm)</a:t>
            </a:r>
            <a:endParaRPr lang="en-US" dirty="0">
              <a:solidFill>
                <a:srgbClr val="7F7F7F"/>
              </a:solidFill>
            </a:endParaRPr>
          </a:p>
        </p:txBody>
      </p:sp>
      <p:sp>
        <p:nvSpPr>
          <p:cNvPr id="120" name="Rectangle 119"/>
          <p:cNvSpPr/>
          <p:nvPr/>
        </p:nvSpPr>
        <p:spPr>
          <a:xfrm>
            <a:off x="268940" y="1450790"/>
            <a:ext cx="3795059" cy="4749797"/>
          </a:xfrm>
          <a:prstGeom prst="rect">
            <a:avLst/>
          </a:prstGeom>
          <a:solidFill>
            <a:srgbClr val="FFFFFF"/>
          </a:solidFill>
          <a:ln w="28575" cmpd="sng"/>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1" name="TextBox 120"/>
          <p:cNvSpPr txBox="1"/>
          <p:nvPr/>
        </p:nvSpPr>
        <p:spPr>
          <a:xfrm>
            <a:off x="665680" y="1051577"/>
            <a:ext cx="2947203" cy="461665"/>
          </a:xfrm>
          <a:prstGeom prst="rect">
            <a:avLst/>
          </a:prstGeom>
          <a:noFill/>
        </p:spPr>
        <p:txBody>
          <a:bodyPr wrap="none" rtlCol="0">
            <a:spAutoFit/>
          </a:bodyPr>
          <a:lstStyle/>
          <a:p>
            <a:pPr algn="ctr"/>
            <a:r>
              <a:rPr lang="en-US" sz="2400" i="1" dirty="0"/>
              <a:t>All models (functions)</a:t>
            </a:r>
          </a:p>
        </p:txBody>
      </p:sp>
      <p:sp>
        <p:nvSpPr>
          <p:cNvPr id="122" name="Freeform 121"/>
          <p:cNvSpPr/>
          <p:nvPr/>
        </p:nvSpPr>
        <p:spPr>
          <a:xfrm rot="19389481">
            <a:off x="626714" y="2129175"/>
            <a:ext cx="2759078" cy="3064789"/>
          </a:xfrm>
          <a:custGeom>
            <a:avLst/>
            <a:gdLst>
              <a:gd name="connsiteX0" fmla="*/ 596595 w 2759078"/>
              <a:gd name="connsiteY0" fmla="*/ 1887058 h 3064789"/>
              <a:gd name="connsiteX1" fmla="*/ 955183 w 2759078"/>
              <a:gd name="connsiteY1" fmla="*/ 2141058 h 3064789"/>
              <a:gd name="connsiteX2" fmla="*/ 1254006 w 2759078"/>
              <a:gd name="connsiteY2" fmla="*/ 2977764 h 3064789"/>
              <a:gd name="connsiteX3" fmla="*/ 1851653 w 2759078"/>
              <a:gd name="connsiteY3" fmla="*/ 2962823 h 3064789"/>
              <a:gd name="connsiteX4" fmla="*/ 2270006 w 2759078"/>
              <a:gd name="connsiteY4" fmla="*/ 2305411 h 3064789"/>
              <a:gd name="connsiteX5" fmla="*/ 2733183 w 2759078"/>
              <a:gd name="connsiteY5" fmla="*/ 1916941 h 3064789"/>
              <a:gd name="connsiteX6" fmla="*/ 2628595 w 2759078"/>
              <a:gd name="connsiteY6" fmla="*/ 1050353 h 3064789"/>
              <a:gd name="connsiteX7" fmla="*/ 2030948 w 2759078"/>
              <a:gd name="connsiteY7" fmla="*/ 930823 h 3064789"/>
              <a:gd name="connsiteX8" fmla="*/ 1388477 w 2759078"/>
              <a:gd name="connsiteY8" fmla="*/ 4470 h 3064789"/>
              <a:gd name="connsiteX9" fmla="*/ 1074712 w 2759078"/>
              <a:gd name="connsiteY9" fmla="*/ 602117 h 3064789"/>
              <a:gd name="connsiteX10" fmla="*/ 746006 w 2759078"/>
              <a:gd name="connsiteY10" fmla="*/ 1140000 h 3064789"/>
              <a:gd name="connsiteX11" fmla="*/ 148359 w 2759078"/>
              <a:gd name="connsiteY11" fmla="*/ 1199764 h 3064789"/>
              <a:gd name="connsiteX12" fmla="*/ 28830 w 2759078"/>
              <a:gd name="connsiteY12" fmla="*/ 2170941 h 3064789"/>
              <a:gd name="connsiteX13" fmla="*/ 596595 w 2759078"/>
              <a:gd name="connsiteY13" fmla="*/ 1887058 h 3064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759078" h="3064789">
                <a:moveTo>
                  <a:pt x="596595" y="1887058"/>
                </a:moveTo>
                <a:cubicBezTo>
                  <a:pt x="750987" y="1882078"/>
                  <a:pt x="845615" y="1959274"/>
                  <a:pt x="955183" y="2141058"/>
                </a:cubicBezTo>
                <a:cubicBezTo>
                  <a:pt x="1064751" y="2322842"/>
                  <a:pt x="1104594" y="2840803"/>
                  <a:pt x="1254006" y="2977764"/>
                </a:cubicBezTo>
                <a:cubicBezTo>
                  <a:pt x="1403418" y="3114725"/>
                  <a:pt x="1682320" y="3074882"/>
                  <a:pt x="1851653" y="2962823"/>
                </a:cubicBezTo>
                <a:cubicBezTo>
                  <a:pt x="2020986" y="2850764"/>
                  <a:pt x="2123084" y="2479725"/>
                  <a:pt x="2270006" y="2305411"/>
                </a:cubicBezTo>
                <a:cubicBezTo>
                  <a:pt x="2416928" y="2131097"/>
                  <a:pt x="2673418" y="2126117"/>
                  <a:pt x="2733183" y="1916941"/>
                </a:cubicBezTo>
                <a:cubicBezTo>
                  <a:pt x="2792948" y="1707765"/>
                  <a:pt x="2745634" y="1214706"/>
                  <a:pt x="2628595" y="1050353"/>
                </a:cubicBezTo>
                <a:cubicBezTo>
                  <a:pt x="2511556" y="886000"/>
                  <a:pt x="2237634" y="1105137"/>
                  <a:pt x="2030948" y="930823"/>
                </a:cubicBezTo>
                <a:cubicBezTo>
                  <a:pt x="1824262" y="756509"/>
                  <a:pt x="1547850" y="59254"/>
                  <a:pt x="1388477" y="4470"/>
                </a:cubicBezTo>
                <a:cubicBezTo>
                  <a:pt x="1229104" y="-50314"/>
                  <a:pt x="1181790" y="412862"/>
                  <a:pt x="1074712" y="602117"/>
                </a:cubicBezTo>
                <a:cubicBezTo>
                  <a:pt x="967634" y="791372"/>
                  <a:pt x="900398" y="1040392"/>
                  <a:pt x="746006" y="1140000"/>
                </a:cubicBezTo>
                <a:cubicBezTo>
                  <a:pt x="591614" y="1239608"/>
                  <a:pt x="267888" y="1027940"/>
                  <a:pt x="148359" y="1199764"/>
                </a:cubicBezTo>
                <a:cubicBezTo>
                  <a:pt x="28830" y="1371587"/>
                  <a:pt x="-43386" y="2053902"/>
                  <a:pt x="28830" y="2170941"/>
                </a:cubicBezTo>
                <a:cubicBezTo>
                  <a:pt x="101046" y="2287980"/>
                  <a:pt x="442203" y="1892038"/>
                  <a:pt x="596595" y="1887058"/>
                </a:cubicBezTo>
                <a:close/>
              </a:path>
            </a:pathLst>
          </a:custGeom>
          <a:ln w="38100" cmpd="sng">
            <a:prstDash val="lgDash"/>
          </a:ln>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3" name="TextBox 122"/>
          <p:cNvSpPr txBox="1"/>
          <p:nvPr/>
        </p:nvSpPr>
        <p:spPr>
          <a:xfrm>
            <a:off x="1092490" y="1965979"/>
            <a:ext cx="1856761" cy="461665"/>
          </a:xfrm>
          <a:prstGeom prst="rect">
            <a:avLst/>
          </a:prstGeom>
          <a:noFill/>
        </p:spPr>
        <p:txBody>
          <a:bodyPr wrap="none" rtlCol="0">
            <a:spAutoFit/>
          </a:bodyPr>
          <a:lstStyle/>
          <a:p>
            <a:pPr algn="ctr"/>
            <a:r>
              <a:rPr lang="en-US" sz="2400" i="1" dirty="0"/>
              <a:t>search space</a:t>
            </a:r>
          </a:p>
        </p:txBody>
      </p:sp>
      <p:sp>
        <p:nvSpPr>
          <p:cNvPr id="124" name="Freeform 123"/>
          <p:cNvSpPr/>
          <p:nvPr/>
        </p:nvSpPr>
        <p:spPr>
          <a:xfrm rot="19389481">
            <a:off x="626714" y="2129175"/>
            <a:ext cx="2759078" cy="3064789"/>
          </a:xfrm>
          <a:custGeom>
            <a:avLst/>
            <a:gdLst>
              <a:gd name="connsiteX0" fmla="*/ 596595 w 2759078"/>
              <a:gd name="connsiteY0" fmla="*/ 1887058 h 3064789"/>
              <a:gd name="connsiteX1" fmla="*/ 955183 w 2759078"/>
              <a:gd name="connsiteY1" fmla="*/ 2141058 h 3064789"/>
              <a:gd name="connsiteX2" fmla="*/ 1254006 w 2759078"/>
              <a:gd name="connsiteY2" fmla="*/ 2977764 h 3064789"/>
              <a:gd name="connsiteX3" fmla="*/ 1851653 w 2759078"/>
              <a:gd name="connsiteY3" fmla="*/ 2962823 h 3064789"/>
              <a:gd name="connsiteX4" fmla="*/ 2270006 w 2759078"/>
              <a:gd name="connsiteY4" fmla="*/ 2305411 h 3064789"/>
              <a:gd name="connsiteX5" fmla="*/ 2733183 w 2759078"/>
              <a:gd name="connsiteY5" fmla="*/ 1916941 h 3064789"/>
              <a:gd name="connsiteX6" fmla="*/ 2628595 w 2759078"/>
              <a:gd name="connsiteY6" fmla="*/ 1050353 h 3064789"/>
              <a:gd name="connsiteX7" fmla="*/ 2030948 w 2759078"/>
              <a:gd name="connsiteY7" fmla="*/ 930823 h 3064789"/>
              <a:gd name="connsiteX8" fmla="*/ 1388477 w 2759078"/>
              <a:gd name="connsiteY8" fmla="*/ 4470 h 3064789"/>
              <a:gd name="connsiteX9" fmla="*/ 1074712 w 2759078"/>
              <a:gd name="connsiteY9" fmla="*/ 602117 h 3064789"/>
              <a:gd name="connsiteX10" fmla="*/ 746006 w 2759078"/>
              <a:gd name="connsiteY10" fmla="*/ 1140000 h 3064789"/>
              <a:gd name="connsiteX11" fmla="*/ 148359 w 2759078"/>
              <a:gd name="connsiteY11" fmla="*/ 1199764 h 3064789"/>
              <a:gd name="connsiteX12" fmla="*/ 28830 w 2759078"/>
              <a:gd name="connsiteY12" fmla="*/ 2170941 h 3064789"/>
              <a:gd name="connsiteX13" fmla="*/ 596595 w 2759078"/>
              <a:gd name="connsiteY13" fmla="*/ 1887058 h 3064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759078" h="3064789">
                <a:moveTo>
                  <a:pt x="596595" y="1887058"/>
                </a:moveTo>
                <a:cubicBezTo>
                  <a:pt x="750987" y="1882078"/>
                  <a:pt x="845615" y="1959274"/>
                  <a:pt x="955183" y="2141058"/>
                </a:cubicBezTo>
                <a:cubicBezTo>
                  <a:pt x="1064751" y="2322842"/>
                  <a:pt x="1104594" y="2840803"/>
                  <a:pt x="1254006" y="2977764"/>
                </a:cubicBezTo>
                <a:cubicBezTo>
                  <a:pt x="1403418" y="3114725"/>
                  <a:pt x="1682320" y="3074882"/>
                  <a:pt x="1851653" y="2962823"/>
                </a:cubicBezTo>
                <a:cubicBezTo>
                  <a:pt x="2020986" y="2850764"/>
                  <a:pt x="2123084" y="2479725"/>
                  <a:pt x="2270006" y="2305411"/>
                </a:cubicBezTo>
                <a:cubicBezTo>
                  <a:pt x="2416928" y="2131097"/>
                  <a:pt x="2673418" y="2126117"/>
                  <a:pt x="2733183" y="1916941"/>
                </a:cubicBezTo>
                <a:cubicBezTo>
                  <a:pt x="2792948" y="1707765"/>
                  <a:pt x="2745634" y="1214706"/>
                  <a:pt x="2628595" y="1050353"/>
                </a:cubicBezTo>
                <a:cubicBezTo>
                  <a:pt x="2511556" y="886000"/>
                  <a:pt x="2237634" y="1105137"/>
                  <a:pt x="2030948" y="930823"/>
                </a:cubicBezTo>
                <a:cubicBezTo>
                  <a:pt x="1824262" y="756509"/>
                  <a:pt x="1547850" y="59254"/>
                  <a:pt x="1388477" y="4470"/>
                </a:cubicBezTo>
                <a:cubicBezTo>
                  <a:pt x="1229104" y="-50314"/>
                  <a:pt x="1181790" y="412862"/>
                  <a:pt x="1074712" y="602117"/>
                </a:cubicBezTo>
                <a:cubicBezTo>
                  <a:pt x="967634" y="791372"/>
                  <a:pt x="900398" y="1040392"/>
                  <a:pt x="746006" y="1140000"/>
                </a:cubicBezTo>
                <a:cubicBezTo>
                  <a:pt x="591614" y="1239608"/>
                  <a:pt x="267888" y="1027940"/>
                  <a:pt x="148359" y="1199764"/>
                </a:cubicBezTo>
                <a:cubicBezTo>
                  <a:pt x="28830" y="1371587"/>
                  <a:pt x="-43386" y="2053902"/>
                  <a:pt x="28830" y="2170941"/>
                </a:cubicBezTo>
                <a:cubicBezTo>
                  <a:pt x="101046" y="2287980"/>
                  <a:pt x="442203" y="1892038"/>
                  <a:pt x="596595" y="1887058"/>
                </a:cubicBezTo>
                <a:close/>
              </a:path>
            </a:pathLst>
          </a:custGeom>
          <a:gradFill flip="none" rotWithShape="1">
            <a:gsLst>
              <a:gs pos="0">
                <a:srgbClr val="FF00CC"/>
              </a:gs>
              <a:gs pos="100000">
                <a:srgbClr val="00F8FF"/>
              </a:gs>
              <a:gs pos="48000">
                <a:srgbClr val="FFE600"/>
              </a:gs>
            </a:gsLst>
            <a:path path="rect">
              <a:fillToRect l="100000" t="100000"/>
            </a:path>
            <a:tileRect r="-100000" b="-100000"/>
          </a:gradFill>
          <a:ln w="38100" cmpd="sng">
            <a:prstDash val="lgDash"/>
          </a:ln>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126" name="Straight Arrow Connector 125"/>
          <p:cNvCxnSpPr/>
          <p:nvPr/>
        </p:nvCxnSpPr>
        <p:spPr>
          <a:xfrm flipV="1">
            <a:off x="1538941" y="3048000"/>
            <a:ext cx="657412" cy="194235"/>
          </a:xfrm>
          <a:prstGeom prst="straightConnector1">
            <a:avLst/>
          </a:prstGeom>
          <a:ln w="38100" cmpd="sng">
            <a:tailEnd type="arrow"/>
          </a:ln>
        </p:spPr>
        <p:style>
          <a:lnRef idx="2">
            <a:schemeClr val="dk1"/>
          </a:lnRef>
          <a:fillRef idx="0">
            <a:schemeClr val="dk1"/>
          </a:fillRef>
          <a:effectRef idx="1">
            <a:schemeClr val="dk1"/>
          </a:effectRef>
          <a:fontRef idx="minor">
            <a:schemeClr val="tx1"/>
          </a:fontRef>
        </p:style>
      </p:cxnSp>
      <p:cxnSp>
        <p:nvCxnSpPr>
          <p:cNvPr id="127" name="Straight Arrow Connector 126"/>
          <p:cNvCxnSpPr/>
          <p:nvPr/>
        </p:nvCxnSpPr>
        <p:spPr>
          <a:xfrm>
            <a:off x="2196353" y="3048000"/>
            <a:ext cx="388471" cy="152401"/>
          </a:xfrm>
          <a:prstGeom prst="straightConnector1">
            <a:avLst/>
          </a:prstGeom>
          <a:ln w="38100" cmpd="sng">
            <a:tailEnd type="arrow"/>
          </a:ln>
        </p:spPr>
        <p:style>
          <a:lnRef idx="2">
            <a:schemeClr val="dk1"/>
          </a:lnRef>
          <a:fillRef idx="0">
            <a:schemeClr val="dk1"/>
          </a:fillRef>
          <a:effectRef idx="1">
            <a:schemeClr val="dk1"/>
          </a:effectRef>
          <a:fontRef idx="minor">
            <a:schemeClr val="tx1"/>
          </a:fontRef>
        </p:style>
      </p:cxnSp>
      <p:cxnSp>
        <p:nvCxnSpPr>
          <p:cNvPr id="130" name="Straight Arrow Connector 129"/>
          <p:cNvCxnSpPr/>
          <p:nvPr/>
        </p:nvCxnSpPr>
        <p:spPr>
          <a:xfrm>
            <a:off x="2584824" y="3200401"/>
            <a:ext cx="0" cy="878540"/>
          </a:xfrm>
          <a:prstGeom prst="straightConnector1">
            <a:avLst/>
          </a:prstGeom>
          <a:ln w="38100" cmpd="sng">
            <a:tailEnd type="arrow"/>
          </a:ln>
        </p:spPr>
        <p:style>
          <a:lnRef idx="2">
            <a:schemeClr val="dk1"/>
          </a:lnRef>
          <a:fillRef idx="0">
            <a:schemeClr val="dk1"/>
          </a:fillRef>
          <a:effectRef idx="1">
            <a:schemeClr val="dk1"/>
          </a:effectRef>
          <a:fontRef idx="minor">
            <a:schemeClr val="tx1"/>
          </a:fontRef>
        </p:style>
      </p:cxnSp>
      <p:cxnSp>
        <p:nvCxnSpPr>
          <p:cNvPr id="133" name="Straight Arrow Connector 132"/>
          <p:cNvCxnSpPr/>
          <p:nvPr/>
        </p:nvCxnSpPr>
        <p:spPr>
          <a:xfrm>
            <a:off x="2584824" y="4078941"/>
            <a:ext cx="364427" cy="313765"/>
          </a:xfrm>
          <a:prstGeom prst="straightConnector1">
            <a:avLst/>
          </a:prstGeom>
          <a:ln w="38100" cmpd="sng">
            <a:tailEnd type="arrow"/>
          </a:ln>
        </p:spPr>
        <p:style>
          <a:lnRef idx="2">
            <a:schemeClr val="dk1"/>
          </a:lnRef>
          <a:fillRef idx="0">
            <a:schemeClr val="dk1"/>
          </a:fillRef>
          <a:effectRef idx="1">
            <a:schemeClr val="dk1"/>
          </a:effectRef>
          <a:fontRef idx="minor">
            <a:schemeClr val="tx1"/>
          </a:fontRef>
        </p:style>
      </p:cxnSp>
      <p:cxnSp>
        <p:nvCxnSpPr>
          <p:cNvPr id="137" name="Straight Arrow Connector 136"/>
          <p:cNvCxnSpPr/>
          <p:nvPr/>
        </p:nvCxnSpPr>
        <p:spPr>
          <a:xfrm flipV="1">
            <a:off x="2949251" y="4078941"/>
            <a:ext cx="278043" cy="313765"/>
          </a:xfrm>
          <a:prstGeom prst="straightConnector1">
            <a:avLst/>
          </a:prstGeom>
          <a:ln w="38100" cmpd="sng">
            <a:tailEnd type="arrow"/>
          </a:ln>
        </p:spPr>
        <p:style>
          <a:lnRef idx="2">
            <a:schemeClr val="dk1"/>
          </a:lnRef>
          <a:fillRef idx="0">
            <a:schemeClr val="dk1"/>
          </a:fillRef>
          <a:effectRef idx="1">
            <a:schemeClr val="dk1"/>
          </a:effectRef>
          <a:fontRef idx="minor">
            <a:schemeClr val="tx1"/>
          </a:fontRef>
        </p:style>
      </p:cxnSp>
      <p:sp>
        <p:nvSpPr>
          <p:cNvPr id="140" name="TextBox 139"/>
          <p:cNvSpPr txBox="1"/>
          <p:nvPr/>
        </p:nvSpPr>
        <p:spPr>
          <a:xfrm>
            <a:off x="6458649" y="6604084"/>
            <a:ext cx="2685351" cy="253916"/>
          </a:xfrm>
          <a:prstGeom prst="rect">
            <a:avLst/>
          </a:prstGeom>
          <a:noFill/>
        </p:spPr>
        <p:txBody>
          <a:bodyPr wrap="none" rtlCol="0">
            <a:spAutoFit/>
          </a:bodyPr>
          <a:lstStyle/>
          <a:p>
            <a:pPr algn="ctr"/>
            <a:r>
              <a:rPr lang="en-US" sz="1050" i="1" dirty="0"/>
              <a:t>credit to Jerome Friedman for this framework</a:t>
            </a:r>
          </a:p>
        </p:txBody>
      </p:sp>
    </p:spTree>
    <p:extLst>
      <p:ext uri="{BB962C8B-B14F-4D97-AF65-F5344CB8AC3E}">
        <p14:creationId xmlns:p14="http://schemas.microsoft.com/office/powerpoint/2010/main" val="2399954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fontScale="90000"/>
          </a:bodyPr>
          <a:lstStyle/>
          <a:p>
            <a:r>
              <a:rPr lang="en-US" dirty="0"/>
              <a:t>Other Search Strategies you </a:t>
            </a:r>
            <a:r>
              <a:rPr lang="en-US"/>
              <a:t>may hear </a:t>
            </a:r>
            <a:r>
              <a:rPr lang="en-US" dirty="0"/>
              <a:t>of: </a:t>
            </a:r>
          </a:p>
        </p:txBody>
      </p:sp>
      <p:sp>
        <p:nvSpPr>
          <p:cNvPr id="3" name="Content Placeholder 2"/>
          <p:cNvSpPr>
            <a:spLocks noGrp="1"/>
          </p:cNvSpPr>
          <p:nvPr>
            <p:ph idx="1"/>
          </p:nvPr>
        </p:nvSpPr>
        <p:spPr>
          <a:xfrm>
            <a:off x="488225" y="2276707"/>
            <a:ext cx="4114801" cy="3410415"/>
          </a:xfrm>
        </p:spPr>
        <p:txBody>
          <a:bodyPr>
            <a:normAutofit/>
          </a:bodyPr>
          <a:lstStyle/>
          <a:p>
            <a:r>
              <a:rPr lang="en-US" sz="2800" dirty="0"/>
              <a:t>Stochastic gradient descent</a:t>
            </a:r>
          </a:p>
          <a:p>
            <a:r>
              <a:rPr lang="en-US" sz="2800" dirty="0"/>
              <a:t>Expectation Maximization (EM)</a:t>
            </a:r>
          </a:p>
          <a:p>
            <a:r>
              <a:rPr lang="en-US" sz="2800" dirty="0"/>
              <a:t>Monte Carlo methods (e.g. Gibbs Sampling)</a:t>
            </a:r>
          </a:p>
          <a:p>
            <a:r>
              <a:rPr lang="en-US" sz="2800" dirty="0"/>
              <a:t>Genetic Algorithms</a:t>
            </a:r>
          </a:p>
          <a:p>
            <a:pPr marL="0" indent="0">
              <a:buNone/>
            </a:pPr>
            <a:endParaRPr lang="en-US" dirty="0"/>
          </a:p>
        </p:txBody>
      </p:sp>
      <p:pic>
        <p:nvPicPr>
          <p:cNvPr id="1026" name="Picture 2" descr="figure-name">
            <a:extLst>
              <a:ext uri="{FF2B5EF4-FFF2-40B4-BE49-F238E27FC236}">
                <a16:creationId xmlns:a16="http://schemas.microsoft.com/office/drawing/2014/main" id="{8020C36D-D333-9663-528A-9ADEE449E36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52203"/>
          <a:stretch/>
        </p:blipFill>
        <p:spPr bwMode="auto">
          <a:xfrm>
            <a:off x="5299618" y="1143000"/>
            <a:ext cx="3356108" cy="27432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figure-name">
            <a:extLst>
              <a:ext uri="{FF2B5EF4-FFF2-40B4-BE49-F238E27FC236}">
                <a16:creationId xmlns:a16="http://schemas.microsoft.com/office/drawing/2014/main" id="{0CA00235-D604-EB92-FF64-E255D59B8C0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8794"/>
          <a:stretch/>
        </p:blipFill>
        <p:spPr bwMode="auto">
          <a:xfrm>
            <a:off x="5299618" y="4065404"/>
            <a:ext cx="3071393" cy="23433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32297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Selection </a:t>
            </a:r>
            <a:r>
              <a:rPr lang="en-US"/>
              <a:t>and Evaluation</a:t>
            </a:r>
            <a:endParaRPr lang="en-US" dirty="0"/>
          </a:p>
        </p:txBody>
      </p:sp>
      <p:sp>
        <p:nvSpPr>
          <p:cNvPr id="3" name="Text Placeholder 2"/>
          <p:cNvSpPr>
            <a:spLocks noGrp="1"/>
          </p:cNvSpPr>
          <p:nvPr>
            <p:ph type="body" idx="1"/>
          </p:nvPr>
        </p:nvSpPr>
        <p:spPr/>
        <p:txBody>
          <a:bodyPr/>
          <a:lstStyle/>
          <a:p>
            <a:pPr algn="ctr"/>
            <a:endParaRPr lang="en-US" dirty="0"/>
          </a:p>
        </p:txBody>
      </p:sp>
    </p:spTree>
    <p:extLst>
      <p:ext uri="{BB962C8B-B14F-4D97-AF65-F5344CB8AC3E}">
        <p14:creationId xmlns:p14="http://schemas.microsoft.com/office/powerpoint/2010/main" val="17111162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 name="Group 77"/>
          <p:cNvGrpSpPr/>
          <p:nvPr/>
        </p:nvGrpSpPr>
        <p:grpSpPr>
          <a:xfrm rot="5400000">
            <a:off x="7104534" y="1364219"/>
            <a:ext cx="903941" cy="239060"/>
            <a:chOff x="3842870" y="1676400"/>
            <a:chExt cx="956236" cy="1807882"/>
          </a:xfrm>
          <a:solidFill>
            <a:schemeClr val="bg1">
              <a:lumMod val="75000"/>
            </a:schemeClr>
          </a:solidFill>
        </p:grpSpPr>
        <p:sp>
          <p:nvSpPr>
            <p:cNvPr id="80" name="Rectangle 79"/>
            <p:cNvSpPr/>
            <p:nvPr/>
          </p:nvSpPr>
          <p:spPr>
            <a:xfrm>
              <a:off x="3842870" y="1676400"/>
              <a:ext cx="239059" cy="1807882"/>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81" name="Rectangle 80"/>
            <p:cNvSpPr/>
            <p:nvPr/>
          </p:nvSpPr>
          <p:spPr>
            <a:xfrm>
              <a:off x="4081929" y="1676400"/>
              <a:ext cx="239059" cy="1807882"/>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89" name="Rectangle 88"/>
            <p:cNvSpPr/>
            <p:nvPr/>
          </p:nvSpPr>
          <p:spPr>
            <a:xfrm>
              <a:off x="4320988" y="1676400"/>
              <a:ext cx="239059" cy="1807882"/>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90" name="Rectangle 89"/>
            <p:cNvSpPr/>
            <p:nvPr/>
          </p:nvSpPr>
          <p:spPr>
            <a:xfrm>
              <a:off x="4560047" y="1676400"/>
              <a:ext cx="239059" cy="1807882"/>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grpSp>
      <p:sp>
        <p:nvSpPr>
          <p:cNvPr id="76" name="Bent Arrow 75"/>
          <p:cNvSpPr/>
          <p:nvPr/>
        </p:nvSpPr>
        <p:spPr>
          <a:xfrm rot="16200000" flipV="1">
            <a:off x="6512435" y="1956385"/>
            <a:ext cx="1294758" cy="1174890"/>
          </a:xfrm>
          <a:prstGeom prst="bentArrow">
            <a:avLst>
              <a:gd name="adj1" fmla="val 11346"/>
              <a:gd name="adj2" fmla="val 15328"/>
              <a:gd name="adj3" fmla="val 18173"/>
              <a:gd name="adj4" fmla="val 43750"/>
            </a:avLst>
          </a:prstGeom>
          <a:solidFill>
            <a:schemeClr val="accent6">
              <a:lumMod val="75000"/>
            </a:schemeClr>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4" name="Rectangle 23"/>
          <p:cNvSpPr/>
          <p:nvPr/>
        </p:nvSpPr>
        <p:spPr>
          <a:xfrm>
            <a:off x="2151617" y="1329911"/>
            <a:ext cx="239059" cy="90394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25" name="Rectangle 24"/>
          <p:cNvSpPr/>
          <p:nvPr/>
        </p:nvSpPr>
        <p:spPr>
          <a:xfrm>
            <a:off x="2390676" y="1329911"/>
            <a:ext cx="239059" cy="90394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26" name="Rectangle 25"/>
          <p:cNvSpPr/>
          <p:nvPr/>
        </p:nvSpPr>
        <p:spPr>
          <a:xfrm>
            <a:off x="2629735" y="1329911"/>
            <a:ext cx="239059" cy="90394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27" name="Rectangle 26"/>
          <p:cNvSpPr/>
          <p:nvPr/>
        </p:nvSpPr>
        <p:spPr>
          <a:xfrm>
            <a:off x="2868794" y="1329911"/>
            <a:ext cx="239059" cy="90394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grpSp>
        <p:nvGrpSpPr>
          <p:cNvPr id="29" name="Group 28"/>
          <p:cNvGrpSpPr/>
          <p:nvPr/>
        </p:nvGrpSpPr>
        <p:grpSpPr>
          <a:xfrm rot="5400000">
            <a:off x="2177766" y="1303765"/>
            <a:ext cx="903941" cy="956236"/>
            <a:chOff x="3842870" y="1676400"/>
            <a:chExt cx="956236" cy="1807882"/>
          </a:xfrm>
          <a:noFill/>
        </p:grpSpPr>
        <p:sp>
          <p:nvSpPr>
            <p:cNvPr id="35" name="Rectangle 34"/>
            <p:cNvSpPr/>
            <p:nvPr/>
          </p:nvSpPr>
          <p:spPr>
            <a:xfrm>
              <a:off x="3842870" y="1676400"/>
              <a:ext cx="239059" cy="1807882"/>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36" name="Rectangle 35"/>
            <p:cNvSpPr/>
            <p:nvPr/>
          </p:nvSpPr>
          <p:spPr>
            <a:xfrm>
              <a:off x="4081929" y="1676400"/>
              <a:ext cx="239059" cy="1807882"/>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37" name="Rectangle 36"/>
            <p:cNvSpPr/>
            <p:nvPr/>
          </p:nvSpPr>
          <p:spPr>
            <a:xfrm>
              <a:off x="4320988" y="1676400"/>
              <a:ext cx="239059" cy="1807882"/>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38" name="Rectangle 37"/>
            <p:cNvSpPr/>
            <p:nvPr/>
          </p:nvSpPr>
          <p:spPr>
            <a:xfrm>
              <a:off x="4560047" y="1676400"/>
              <a:ext cx="239059" cy="1807882"/>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grpSp>
      <p:sp>
        <p:nvSpPr>
          <p:cNvPr id="39" name="TextBox 38"/>
          <p:cNvSpPr txBox="1"/>
          <p:nvPr/>
        </p:nvSpPr>
        <p:spPr>
          <a:xfrm>
            <a:off x="1793211" y="361756"/>
            <a:ext cx="1792575" cy="92333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features</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(e.g. patient characteristics)</a:t>
            </a:r>
          </a:p>
        </p:txBody>
      </p:sp>
      <p:sp>
        <p:nvSpPr>
          <p:cNvPr id="40" name="TextBox 39"/>
          <p:cNvSpPr txBox="1"/>
          <p:nvPr/>
        </p:nvSpPr>
        <p:spPr>
          <a:xfrm rot="16200000">
            <a:off x="1007854" y="1660600"/>
            <a:ext cx="1481070" cy="646331"/>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observations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(e.g. patients)</a:t>
            </a:r>
          </a:p>
        </p:txBody>
      </p:sp>
      <p:grpSp>
        <p:nvGrpSpPr>
          <p:cNvPr id="42" name="Group 41"/>
          <p:cNvGrpSpPr/>
          <p:nvPr/>
        </p:nvGrpSpPr>
        <p:grpSpPr>
          <a:xfrm rot="5400000">
            <a:off x="3612126" y="1662351"/>
            <a:ext cx="903941" cy="239060"/>
            <a:chOff x="3842870" y="1676400"/>
            <a:chExt cx="956236" cy="1807882"/>
          </a:xfrm>
          <a:noFill/>
        </p:grpSpPr>
        <p:sp>
          <p:nvSpPr>
            <p:cNvPr id="48" name="Rectangle 47"/>
            <p:cNvSpPr/>
            <p:nvPr/>
          </p:nvSpPr>
          <p:spPr>
            <a:xfrm>
              <a:off x="3842870" y="1676400"/>
              <a:ext cx="239059" cy="1807882"/>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49" name="Rectangle 48"/>
            <p:cNvSpPr/>
            <p:nvPr/>
          </p:nvSpPr>
          <p:spPr>
            <a:xfrm>
              <a:off x="4081929" y="1676400"/>
              <a:ext cx="239059" cy="1807882"/>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50" name="Rectangle 49"/>
            <p:cNvSpPr/>
            <p:nvPr/>
          </p:nvSpPr>
          <p:spPr>
            <a:xfrm>
              <a:off x="4320988" y="1676400"/>
              <a:ext cx="239059" cy="1807882"/>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51" name="Rectangle 50"/>
            <p:cNvSpPr/>
            <p:nvPr/>
          </p:nvSpPr>
          <p:spPr>
            <a:xfrm>
              <a:off x="4560047" y="1676400"/>
              <a:ext cx="239059" cy="1807882"/>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grpSp>
      <p:sp>
        <p:nvSpPr>
          <p:cNvPr id="55" name="Right Brace 54"/>
          <p:cNvSpPr/>
          <p:nvPr/>
        </p:nvSpPr>
        <p:spPr>
          <a:xfrm rot="5400000">
            <a:off x="3016005" y="1468680"/>
            <a:ext cx="319696" cy="211207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7" name="Rounded Rectangle 56"/>
          <p:cNvSpPr/>
          <p:nvPr/>
        </p:nvSpPr>
        <p:spPr>
          <a:xfrm>
            <a:off x="1455105" y="342485"/>
            <a:ext cx="3356039" cy="4879612"/>
          </a:xfrm>
          <a:prstGeom prst="roundRect">
            <a:avLst/>
          </a:prstGeom>
          <a:ln w="28575" cmpd="sng"/>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grpSp>
        <p:nvGrpSpPr>
          <p:cNvPr id="69" name="Group 68"/>
          <p:cNvGrpSpPr/>
          <p:nvPr/>
        </p:nvGrpSpPr>
        <p:grpSpPr>
          <a:xfrm>
            <a:off x="2139350" y="3478654"/>
            <a:ext cx="956238" cy="903943"/>
            <a:chOff x="1332753" y="1556114"/>
            <a:chExt cx="956238" cy="903943"/>
          </a:xfrm>
        </p:grpSpPr>
        <p:sp>
          <p:nvSpPr>
            <p:cNvPr id="60" name="Rectangle 59"/>
            <p:cNvSpPr/>
            <p:nvPr/>
          </p:nvSpPr>
          <p:spPr>
            <a:xfrm>
              <a:off x="1332753" y="1556114"/>
              <a:ext cx="239059" cy="90394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61" name="Rectangle 60"/>
            <p:cNvSpPr/>
            <p:nvPr/>
          </p:nvSpPr>
          <p:spPr>
            <a:xfrm>
              <a:off x="1571812" y="1556114"/>
              <a:ext cx="239059" cy="90394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62" name="Rectangle 61"/>
            <p:cNvSpPr/>
            <p:nvPr/>
          </p:nvSpPr>
          <p:spPr>
            <a:xfrm>
              <a:off x="1810871" y="1556114"/>
              <a:ext cx="239059" cy="90394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63" name="Rectangle 62"/>
            <p:cNvSpPr/>
            <p:nvPr/>
          </p:nvSpPr>
          <p:spPr>
            <a:xfrm>
              <a:off x="2049930" y="1556114"/>
              <a:ext cx="239059" cy="90394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grpSp>
          <p:nvGrpSpPr>
            <p:cNvPr id="64" name="Group 63"/>
            <p:cNvGrpSpPr/>
            <p:nvPr/>
          </p:nvGrpSpPr>
          <p:grpSpPr>
            <a:xfrm rot="5400000">
              <a:off x="1358902" y="1529968"/>
              <a:ext cx="903941" cy="956236"/>
              <a:chOff x="3842870" y="1676400"/>
              <a:chExt cx="956236" cy="1807882"/>
            </a:xfrm>
            <a:noFill/>
          </p:grpSpPr>
          <p:sp>
            <p:nvSpPr>
              <p:cNvPr id="65" name="Rectangle 64"/>
              <p:cNvSpPr/>
              <p:nvPr/>
            </p:nvSpPr>
            <p:spPr>
              <a:xfrm>
                <a:off x="3842870" y="1676400"/>
                <a:ext cx="239059" cy="1807882"/>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66" name="Rectangle 65"/>
              <p:cNvSpPr/>
              <p:nvPr/>
            </p:nvSpPr>
            <p:spPr>
              <a:xfrm>
                <a:off x="4081929" y="1676400"/>
                <a:ext cx="239059" cy="1807882"/>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67" name="Rectangle 66"/>
              <p:cNvSpPr/>
              <p:nvPr/>
            </p:nvSpPr>
            <p:spPr>
              <a:xfrm>
                <a:off x="4320988" y="1676400"/>
                <a:ext cx="239059" cy="1807882"/>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68" name="Rectangle 67"/>
              <p:cNvSpPr/>
              <p:nvPr/>
            </p:nvSpPr>
            <p:spPr>
              <a:xfrm>
                <a:off x="4560047" y="1676400"/>
                <a:ext cx="239059" cy="1807882"/>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grpSp>
      </p:grpSp>
      <p:cxnSp>
        <p:nvCxnSpPr>
          <p:cNvPr id="73" name="Straight Connector 72"/>
          <p:cNvCxnSpPr/>
          <p:nvPr/>
        </p:nvCxnSpPr>
        <p:spPr>
          <a:xfrm>
            <a:off x="1455105" y="2965817"/>
            <a:ext cx="3356039" cy="0"/>
          </a:xfrm>
          <a:prstGeom prst="line">
            <a:avLst/>
          </a:prstGeom>
          <a:ln w="28575" cmpd="sng">
            <a:prstDash val="lgDash"/>
            <a:headEnd type="none"/>
            <a:tailEnd type="none"/>
          </a:ln>
        </p:spPr>
        <p:style>
          <a:lnRef idx="1">
            <a:schemeClr val="dk1"/>
          </a:lnRef>
          <a:fillRef idx="0">
            <a:schemeClr val="dk1"/>
          </a:fillRef>
          <a:effectRef idx="0">
            <a:schemeClr val="dk1"/>
          </a:effectRef>
          <a:fontRef idx="minor">
            <a:schemeClr val="tx1"/>
          </a:fontRef>
        </p:style>
      </p:cxnSp>
      <p:sp>
        <p:nvSpPr>
          <p:cNvPr id="71" name="TextBox 70"/>
          <p:cNvSpPr txBox="1"/>
          <p:nvPr/>
        </p:nvSpPr>
        <p:spPr>
          <a:xfrm>
            <a:off x="2724184" y="4778398"/>
            <a:ext cx="1044710" cy="369332"/>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Test Data</a:t>
            </a:r>
          </a:p>
        </p:txBody>
      </p:sp>
      <p:sp>
        <p:nvSpPr>
          <p:cNvPr id="77" name="Right Brace 76"/>
          <p:cNvSpPr/>
          <p:nvPr/>
        </p:nvSpPr>
        <p:spPr>
          <a:xfrm rot="5400000">
            <a:off x="3011207" y="3613315"/>
            <a:ext cx="319696" cy="211207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nvGrpSpPr>
          <p:cNvPr id="43" name="Group 42"/>
          <p:cNvGrpSpPr/>
          <p:nvPr/>
        </p:nvGrpSpPr>
        <p:grpSpPr>
          <a:xfrm rot="5400000">
            <a:off x="3609285" y="3811096"/>
            <a:ext cx="903941" cy="239060"/>
            <a:chOff x="3842870" y="1676400"/>
            <a:chExt cx="956236" cy="1807882"/>
          </a:xfrm>
          <a:solidFill>
            <a:srgbClr val="FFFFFF"/>
          </a:solidFill>
        </p:grpSpPr>
        <p:sp>
          <p:nvSpPr>
            <p:cNvPr id="44" name="Rectangle 43"/>
            <p:cNvSpPr/>
            <p:nvPr/>
          </p:nvSpPr>
          <p:spPr>
            <a:xfrm>
              <a:off x="3842870" y="1676400"/>
              <a:ext cx="239059" cy="1807882"/>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45" name="Rectangle 44"/>
            <p:cNvSpPr/>
            <p:nvPr/>
          </p:nvSpPr>
          <p:spPr>
            <a:xfrm>
              <a:off x="4081929" y="1676400"/>
              <a:ext cx="239059" cy="1807882"/>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46" name="Rectangle 45"/>
            <p:cNvSpPr/>
            <p:nvPr/>
          </p:nvSpPr>
          <p:spPr>
            <a:xfrm>
              <a:off x="4320988" y="1676400"/>
              <a:ext cx="239059" cy="1807882"/>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47" name="Rectangle 46"/>
            <p:cNvSpPr/>
            <p:nvPr/>
          </p:nvSpPr>
          <p:spPr>
            <a:xfrm>
              <a:off x="4560047" y="1676400"/>
              <a:ext cx="239059" cy="1807882"/>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149" name="Group 148"/>
          <p:cNvGrpSpPr/>
          <p:nvPr/>
        </p:nvGrpSpPr>
        <p:grpSpPr>
          <a:xfrm rot="5400000">
            <a:off x="6827374" y="3811097"/>
            <a:ext cx="903941" cy="239060"/>
            <a:chOff x="3842870" y="1676400"/>
            <a:chExt cx="956236" cy="1807882"/>
          </a:xfrm>
          <a:solidFill>
            <a:schemeClr val="bg1">
              <a:lumMod val="75000"/>
            </a:schemeClr>
          </a:solidFill>
        </p:grpSpPr>
        <p:sp>
          <p:nvSpPr>
            <p:cNvPr id="150" name="Rectangle 149"/>
            <p:cNvSpPr/>
            <p:nvPr/>
          </p:nvSpPr>
          <p:spPr>
            <a:xfrm>
              <a:off x="3842870" y="1676400"/>
              <a:ext cx="239059" cy="1807882"/>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51" name="Rectangle 150"/>
            <p:cNvSpPr/>
            <p:nvPr/>
          </p:nvSpPr>
          <p:spPr>
            <a:xfrm>
              <a:off x="4081929" y="1676400"/>
              <a:ext cx="239059" cy="1807882"/>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52" name="Rectangle 151"/>
            <p:cNvSpPr/>
            <p:nvPr/>
          </p:nvSpPr>
          <p:spPr>
            <a:xfrm>
              <a:off x="4320988" y="1676400"/>
              <a:ext cx="239059" cy="1807882"/>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53" name="Rectangle 152"/>
            <p:cNvSpPr/>
            <p:nvPr/>
          </p:nvSpPr>
          <p:spPr>
            <a:xfrm>
              <a:off x="4560047" y="1676400"/>
              <a:ext cx="239059" cy="1807882"/>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grpSp>
      <p:sp>
        <p:nvSpPr>
          <p:cNvPr id="154" name="U-Turn Arrow 153"/>
          <p:cNvSpPr/>
          <p:nvPr/>
        </p:nvSpPr>
        <p:spPr>
          <a:xfrm>
            <a:off x="2699875" y="3215497"/>
            <a:ext cx="4737100" cy="616143"/>
          </a:xfrm>
          <a:prstGeom prst="uturnArrow">
            <a:avLst/>
          </a:prstGeom>
          <a:solidFill>
            <a:schemeClr val="accent6">
              <a:lumMod val="75000"/>
            </a:schemeClr>
          </a:solidFill>
          <a:ln w="28575" cmpd="sng"/>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59" name="Left-Right Arrow 158"/>
          <p:cNvSpPr/>
          <p:nvPr/>
        </p:nvSpPr>
        <p:spPr>
          <a:xfrm>
            <a:off x="4156797" y="3783887"/>
            <a:ext cx="3089678" cy="451972"/>
          </a:xfrm>
          <a:prstGeom prst="leftRightArrow">
            <a:avLst/>
          </a:prstGeom>
          <a:solidFill>
            <a:schemeClr val="accent3">
              <a:lumMod val="75000"/>
            </a:schemeClr>
          </a:solidFill>
          <a:ln w="28575" cmpd="sng"/>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Test error</a:t>
            </a:r>
          </a:p>
        </p:txBody>
      </p:sp>
      <p:sp>
        <p:nvSpPr>
          <p:cNvPr id="165" name="TextBox 164"/>
          <p:cNvSpPr txBox="1"/>
          <p:nvPr/>
        </p:nvSpPr>
        <p:spPr>
          <a:xfrm>
            <a:off x="-1" y="5715001"/>
            <a:ext cx="9144001" cy="95410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Calibri"/>
                <a:ea typeface="+mn-ea"/>
                <a:cs typeface="+mn-cs"/>
              </a:rPr>
              <a:t>Splitting</a:t>
            </a:r>
            <a:r>
              <a:rPr kumimoji="0" lang="en-US" sz="2800" b="0" i="0" u="none" strike="noStrike" kern="1200" cap="none" spc="0" normalizeH="0" baseline="0" noProof="0" dirty="0">
                <a:ln>
                  <a:noFill/>
                </a:ln>
                <a:solidFill>
                  <a:prstClr val="black"/>
                </a:solidFill>
                <a:effectLst/>
                <a:uLnTx/>
                <a:uFillTx/>
                <a:latin typeface="Calibri"/>
                <a:ea typeface="+mn-ea"/>
                <a:cs typeface="+mn-cs"/>
              </a:rPr>
              <a:t> our data into </a:t>
            </a:r>
            <a:r>
              <a:rPr kumimoji="0" lang="en-US" sz="2800" b="1" i="0" u="none" strike="noStrike" kern="1200" cap="none" spc="0" normalizeH="0" baseline="0" noProof="0" dirty="0">
                <a:ln>
                  <a:noFill/>
                </a:ln>
                <a:solidFill>
                  <a:prstClr val="black"/>
                </a:solidFill>
                <a:effectLst/>
                <a:uLnTx/>
                <a:uFillTx/>
                <a:latin typeface="Calibri"/>
                <a:ea typeface="+mn-ea"/>
                <a:cs typeface="+mn-cs"/>
              </a:rPr>
              <a:t>training</a:t>
            </a:r>
            <a:r>
              <a:rPr kumimoji="0" lang="en-US" sz="2800" b="0" i="0" u="none" strike="noStrike" kern="1200" cap="none" spc="0" normalizeH="0" baseline="0" noProof="0" dirty="0">
                <a:ln>
                  <a:noFill/>
                </a:ln>
                <a:solidFill>
                  <a:prstClr val="black"/>
                </a:solidFill>
                <a:effectLst/>
                <a:uLnTx/>
                <a:uFillTx/>
                <a:latin typeface="Calibri"/>
                <a:ea typeface="+mn-ea"/>
                <a:cs typeface="+mn-cs"/>
              </a:rPr>
              <a:t> and </a:t>
            </a:r>
            <a:r>
              <a:rPr kumimoji="0" lang="en-US" sz="2800" b="1" i="0" u="none" strike="noStrike" kern="1200" cap="none" spc="0" normalizeH="0" baseline="0" noProof="0" dirty="0">
                <a:ln>
                  <a:noFill/>
                </a:ln>
                <a:solidFill>
                  <a:prstClr val="black"/>
                </a:solidFill>
                <a:effectLst/>
                <a:uLnTx/>
                <a:uFillTx/>
                <a:latin typeface="Calibri"/>
                <a:ea typeface="+mn-ea"/>
                <a:cs typeface="+mn-cs"/>
              </a:rPr>
              <a:t>test</a:t>
            </a:r>
            <a:r>
              <a:rPr kumimoji="0" lang="en-US" sz="2800" b="0" i="0" u="none" strike="noStrike" kern="1200" cap="none" spc="0" normalizeH="0" baseline="0" noProof="0" dirty="0">
                <a:ln>
                  <a:noFill/>
                </a:ln>
                <a:solidFill>
                  <a:prstClr val="black"/>
                </a:solidFill>
                <a:effectLst/>
                <a:uLnTx/>
                <a:uFillTx/>
                <a:latin typeface="Calibri"/>
                <a:ea typeface="+mn-ea"/>
                <a:cs typeface="+mn-cs"/>
              </a:rPr>
              <a:t> sets lets us see how our model will perform in the wild</a:t>
            </a:r>
          </a:p>
        </p:txBody>
      </p:sp>
      <p:sp>
        <p:nvSpPr>
          <p:cNvPr id="2" name="Bent Arrow 1"/>
          <p:cNvSpPr/>
          <p:nvPr/>
        </p:nvSpPr>
        <p:spPr>
          <a:xfrm flipV="1">
            <a:off x="2699875" y="2138947"/>
            <a:ext cx="3757072" cy="1174890"/>
          </a:xfrm>
          <a:prstGeom prst="bentArrow">
            <a:avLst>
              <a:gd name="adj1" fmla="val 11346"/>
              <a:gd name="adj2" fmla="val 15328"/>
              <a:gd name="adj3" fmla="val 25000"/>
              <a:gd name="adj4" fmla="val 43750"/>
            </a:avLst>
          </a:prstGeom>
          <a:solidFill>
            <a:schemeClr val="accent6">
              <a:lumMod val="75000"/>
            </a:schemeClr>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55" name="Hexagon 154"/>
          <p:cNvSpPr/>
          <p:nvPr/>
        </p:nvSpPr>
        <p:spPr>
          <a:xfrm>
            <a:off x="5840477" y="2865521"/>
            <a:ext cx="974198" cy="850498"/>
          </a:xfrm>
          <a:prstGeom prst="hexagon">
            <a:avLst/>
          </a:prstGeom>
          <a:solidFill>
            <a:schemeClr val="accent6">
              <a:lumMod val="75000"/>
            </a:schemeClr>
          </a:solidFill>
          <a:ln w="28575" cmpd="sng"/>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m(x)</a:t>
            </a:r>
          </a:p>
        </p:txBody>
      </p:sp>
      <p:sp>
        <p:nvSpPr>
          <p:cNvPr id="156" name="Bent Arrow 155"/>
          <p:cNvSpPr/>
          <p:nvPr/>
        </p:nvSpPr>
        <p:spPr>
          <a:xfrm rot="5400000">
            <a:off x="5094150" y="1470676"/>
            <a:ext cx="1092200" cy="1943751"/>
          </a:xfrm>
          <a:prstGeom prst="bentArrow">
            <a:avLst/>
          </a:prstGeom>
          <a:solidFill>
            <a:schemeClr val="accent5">
              <a:lumMod val="75000"/>
            </a:schemeClr>
          </a:solidFill>
          <a:ln w="28575" cmpd="sng"/>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57" name="Plaque 156"/>
          <p:cNvSpPr/>
          <p:nvPr/>
        </p:nvSpPr>
        <p:spPr>
          <a:xfrm>
            <a:off x="5227053" y="1682997"/>
            <a:ext cx="1818105" cy="806565"/>
          </a:xfrm>
          <a:prstGeom prst="plaque">
            <a:avLst/>
          </a:prstGeom>
          <a:solidFill>
            <a:schemeClr val="accent5">
              <a:lumMod val="75000"/>
            </a:schemeClr>
          </a:solidFill>
          <a:ln w="28575" cmpd="sng"/>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a:ea typeface="+mn-ea"/>
                <a:cs typeface="+mn-cs"/>
              </a:rPr>
              <a:t>Learning Algorithm</a:t>
            </a:r>
          </a:p>
        </p:txBody>
      </p:sp>
      <p:sp>
        <p:nvSpPr>
          <p:cNvPr id="56" name="TextBox 55"/>
          <p:cNvSpPr txBox="1"/>
          <p:nvPr/>
        </p:nvSpPr>
        <p:spPr>
          <a:xfrm>
            <a:off x="2469676" y="2596485"/>
            <a:ext cx="1438014" cy="369332"/>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Training Data</a:t>
            </a:r>
          </a:p>
        </p:txBody>
      </p:sp>
      <p:sp>
        <p:nvSpPr>
          <p:cNvPr id="92" name="Left-Right Arrow 91"/>
          <p:cNvSpPr/>
          <p:nvPr/>
        </p:nvSpPr>
        <p:spPr>
          <a:xfrm>
            <a:off x="4156796" y="1197502"/>
            <a:ext cx="3362459" cy="451972"/>
          </a:xfrm>
          <a:prstGeom prst="leftRightArrow">
            <a:avLst/>
          </a:prstGeom>
          <a:solidFill>
            <a:schemeClr val="accent3">
              <a:lumMod val="75000"/>
            </a:schemeClr>
          </a:solidFill>
          <a:ln w="28575" cmpd="sng"/>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training error</a:t>
            </a:r>
          </a:p>
        </p:txBody>
      </p:sp>
      <p:sp>
        <p:nvSpPr>
          <p:cNvPr id="52" name="TextBox 51"/>
          <p:cNvSpPr txBox="1"/>
          <p:nvPr/>
        </p:nvSpPr>
        <p:spPr>
          <a:xfrm>
            <a:off x="3361859" y="342485"/>
            <a:ext cx="1419403" cy="92333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target</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(e.g. patient outcome)</a:t>
            </a:r>
          </a:p>
        </p:txBody>
      </p:sp>
    </p:spTree>
    <p:extLst>
      <p:ext uri="{BB962C8B-B14F-4D97-AF65-F5344CB8AC3E}">
        <p14:creationId xmlns:p14="http://schemas.microsoft.com/office/powerpoint/2010/main" val="3018288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9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154" grpId="0" animBg="1"/>
      <p:bldP spid="159" grpId="0" animBg="1"/>
      <p:bldP spid="165" grpId="0"/>
      <p:bldP spid="2" grpId="0" animBg="1"/>
      <p:bldP spid="92" grpId="0" animBg="1"/>
      <p:bldP spid="92"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US" sz="3600" dirty="0"/>
              <a:t>Pick the model that has the lowest test error</a:t>
            </a:r>
          </a:p>
        </p:txBody>
      </p:sp>
      <p:sp>
        <p:nvSpPr>
          <p:cNvPr id="11" name="TextBox 10"/>
          <p:cNvSpPr txBox="1"/>
          <p:nvPr/>
        </p:nvSpPr>
        <p:spPr>
          <a:xfrm>
            <a:off x="293435" y="4306107"/>
            <a:ext cx="3921844" cy="461665"/>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How well does it fit </a:t>
            </a:r>
            <a:r>
              <a:rPr kumimoji="0" lang="en-US" sz="2400" b="1" i="0" u="none" strike="noStrike" kern="1200" cap="none" spc="0" normalizeH="0" baseline="0" noProof="0" dirty="0">
                <a:ln>
                  <a:noFill/>
                </a:ln>
                <a:solidFill>
                  <a:prstClr val="black"/>
                </a:solidFill>
                <a:effectLst/>
                <a:uLnTx/>
                <a:uFillTx/>
                <a:latin typeface="Calibri"/>
                <a:ea typeface="+mn-ea"/>
                <a:cs typeface="+mn-cs"/>
              </a:rPr>
              <a:t>test data</a:t>
            </a:r>
            <a:r>
              <a:rPr kumimoji="0" lang="en-US" sz="2400" b="0" i="0" u="none" strike="noStrike" kern="1200" cap="none" spc="0" normalizeH="0" baseline="0" noProof="0" dirty="0">
                <a:ln>
                  <a:noFill/>
                </a:ln>
                <a:solidFill>
                  <a:prstClr val="black"/>
                </a:solidFill>
                <a:effectLst/>
                <a:uLnTx/>
                <a:uFillTx/>
                <a:latin typeface="Calibri"/>
                <a:ea typeface="+mn-ea"/>
                <a:cs typeface="+mn-cs"/>
              </a:rPr>
              <a:t>?</a:t>
            </a:r>
          </a:p>
        </p:txBody>
      </p:sp>
      <p:pic>
        <p:nvPicPr>
          <p:cNvPr id="5" name="Picture 4" descr="overfitti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6560" y="1987690"/>
            <a:ext cx="6885619" cy="1894666"/>
          </a:xfrm>
          <a:prstGeom prst="rect">
            <a:avLst/>
          </a:prstGeom>
        </p:spPr>
      </p:pic>
      <p:sp>
        <p:nvSpPr>
          <p:cNvPr id="9" name="TextBox 8"/>
          <p:cNvSpPr txBox="1"/>
          <p:nvPr/>
        </p:nvSpPr>
        <p:spPr>
          <a:xfrm>
            <a:off x="429155" y="1362820"/>
            <a:ext cx="4441691" cy="461665"/>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How well does it fit </a:t>
            </a:r>
            <a:r>
              <a:rPr kumimoji="0" lang="en-US" sz="2400" b="1" i="0" u="none" strike="noStrike" kern="1200" cap="none" spc="0" normalizeH="0" baseline="0" noProof="0" dirty="0">
                <a:ln>
                  <a:noFill/>
                </a:ln>
                <a:solidFill>
                  <a:prstClr val="black"/>
                </a:solidFill>
                <a:effectLst/>
                <a:uLnTx/>
                <a:uFillTx/>
                <a:latin typeface="Calibri"/>
                <a:ea typeface="+mn-ea"/>
                <a:cs typeface="+mn-cs"/>
              </a:rPr>
              <a:t>training data</a:t>
            </a:r>
            <a:r>
              <a:rPr kumimoji="0" lang="en-US" sz="2400" b="0" i="0" u="none" strike="noStrike" kern="1200" cap="none" spc="0" normalizeH="0" baseline="0" noProof="0" dirty="0">
                <a:ln>
                  <a:noFill/>
                </a:ln>
                <a:solidFill>
                  <a:prstClr val="black"/>
                </a:solidFill>
                <a:effectLst/>
                <a:uLnTx/>
                <a:uFillTx/>
                <a:latin typeface="Calibri"/>
                <a:ea typeface="+mn-ea"/>
                <a:cs typeface="+mn-cs"/>
              </a:rPr>
              <a:t>?</a:t>
            </a:r>
          </a:p>
        </p:txBody>
      </p:sp>
      <p:sp>
        <p:nvSpPr>
          <p:cNvPr id="41" name="5-Point Star 40"/>
          <p:cNvSpPr/>
          <p:nvPr/>
        </p:nvSpPr>
        <p:spPr>
          <a:xfrm>
            <a:off x="7611188" y="1949373"/>
            <a:ext cx="544218" cy="495800"/>
          </a:xfrm>
          <a:prstGeom prst="star5">
            <a:avLst/>
          </a:prstGeom>
          <a:solidFill>
            <a:srgbClr val="FFFF00"/>
          </a:solidFill>
          <a:ln w="28575" cmpd="sng"/>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grpSp>
        <p:nvGrpSpPr>
          <p:cNvPr id="3" name="Group 2"/>
          <p:cNvGrpSpPr/>
          <p:nvPr/>
        </p:nvGrpSpPr>
        <p:grpSpPr>
          <a:xfrm>
            <a:off x="1416355" y="4812076"/>
            <a:ext cx="6815824" cy="1856760"/>
            <a:chOff x="114300" y="4140200"/>
            <a:chExt cx="8953500" cy="2717800"/>
          </a:xfrm>
        </p:grpSpPr>
        <p:pic>
          <p:nvPicPr>
            <p:cNvPr id="10" name="Picture 9" descr="overfitti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 y="4140200"/>
              <a:ext cx="8953500" cy="2717800"/>
            </a:xfrm>
            <a:prstGeom prst="rect">
              <a:avLst/>
            </a:prstGeom>
          </p:spPr>
        </p:pic>
        <p:sp>
          <p:nvSpPr>
            <p:cNvPr id="12" name="Oval 11"/>
            <p:cNvSpPr>
              <a:spLocks noChangeAspect="1"/>
            </p:cNvSpPr>
            <p:nvPr/>
          </p:nvSpPr>
          <p:spPr>
            <a:xfrm>
              <a:off x="757924" y="5044438"/>
              <a:ext cx="45719" cy="45719"/>
            </a:xfrm>
            <a:prstGeom prst="ellipse">
              <a:avLst/>
            </a:prstGeom>
            <a:solidFill>
              <a:srgbClr val="9BBB59"/>
            </a:solidFill>
            <a:ln w="28575" cmpd="sng">
              <a:solidFill>
                <a:srgbClr val="9BBB59"/>
              </a:solidFill>
            </a:ln>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3" name="Oval 12"/>
            <p:cNvSpPr>
              <a:spLocks noChangeAspect="1"/>
            </p:cNvSpPr>
            <p:nvPr/>
          </p:nvSpPr>
          <p:spPr>
            <a:xfrm>
              <a:off x="735064" y="5618471"/>
              <a:ext cx="45719" cy="45719"/>
            </a:xfrm>
            <a:prstGeom prst="ellipse">
              <a:avLst/>
            </a:prstGeom>
            <a:solidFill>
              <a:srgbClr val="9BBB59"/>
            </a:solidFill>
            <a:ln w="28575" cmpd="sng">
              <a:solidFill>
                <a:srgbClr val="9BBB59"/>
              </a:solidFill>
            </a:ln>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4" name="Oval 13"/>
            <p:cNvSpPr>
              <a:spLocks noChangeAspect="1"/>
            </p:cNvSpPr>
            <p:nvPr/>
          </p:nvSpPr>
          <p:spPr>
            <a:xfrm>
              <a:off x="1169405" y="5852156"/>
              <a:ext cx="45719" cy="45719"/>
            </a:xfrm>
            <a:prstGeom prst="ellipse">
              <a:avLst/>
            </a:prstGeom>
            <a:solidFill>
              <a:srgbClr val="9BBB59"/>
            </a:solidFill>
            <a:ln w="28575" cmpd="sng">
              <a:solidFill>
                <a:srgbClr val="9BBB59"/>
              </a:solidFill>
            </a:ln>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5" name="Oval 14"/>
            <p:cNvSpPr>
              <a:spLocks noChangeAspect="1"/>
            </p:cNvSpPr>
            <p:nvPr/>
          </p:nvSpPr>
          <p:spPr>
            <a:xfrm>
              <a:off x="1215124" y="5501638"/>
              <a:ext cx="45719" cy="45719"/>
            </a:xfrm>
            <a:prstGeom prst="ellipse">
              <a:avLst/>
            </a:prstGeom>
            <a:solidFill>
              <a:srgbClr val="9BBB59"/>
            </a:solidFill>
            <a:ln w="28575" cmpd="sng">
              <a:solidFill>
                <a:srgbClr val="9BBB59"/>
              </a:solidFill>
            </a:ln>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6" name="Oval 15"/>
            <p:cNvSpPr>
              <a:spLocks noChangeAspect="1"/>
            </p:cNvSpPr>
            <p:nvPr/>
          </p:nvSpPr>
          <p:spPr>
            <a:xfrm>
              <a:off x="2096505" y="5146033"/>
              <a:ext cx="45719" cy="45719"/>
            </a:xfrm>
            <a:prstGeom prst="ellipse">
              <a:avLst/>
            </a:prstGeom>
            <a:solidFill>
              <a:srgbClr val="9BBB59"/>
            </a:solidFill>
            <a:ln w="28575" cmpd="sng">
              <a:solidFill>
                <a:srgbClr val="9BBB59"/>
              </a:solidFill>
            </a:ln>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7" name="Oval 16"/>
            <p:cNvSpPr>
              <a:spLocks noChangeAspect="1"/>
            </p:cNvSpPr>
            <p:nvPr/>
          </p:nvSpPr>
          <p:spPr>
            <a:xfrm>
              <a:off x="2396224" y="5100314"/>
              <a:ext cx="45719" cy="45719"/>
            </a:xfrm>
            <a:prstGeom prst="ellipse">
              <a:avLst/>
            </a:prstGeom>
            <a:solidFill>
              <a:srgbClr val="9BBB59"/>
            </a:solidFill>
            <a:ln w="28575" cmpd="sng">
              <a:solidFill>
                <a:srgbClr val="9BBB59"/>
              </a:solidFill>
            </a:ln>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8" name="Oval 17"/>
            <p:cNvSpPr>
              <a:spLocks noChangeAspect="1"/>
            </p:cNvSpPr>
            <p:nvPr/>
          </p:nvSpPr>
          <p:spPr>
            <a:xfrm>
              <a:off x="1672324" y="5958838"/>
              <a:ext cx="45719" cy="45719"/>
            </a:xfrm>
            <a:prstGeom prst="ellipse">
              <a:avLst/>
            </a:prstGeom>
            <a:solidFill>
              <a:srgbClr val="9BBB59"/>
            </a:solidFill>
            <a:ln w="28575" cmpd="sng">
              <a:solidFill>
                <a:srgbClr val="9BBB59"/>
              </a:solidFill>
            </a:ln>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9" name="Oval 18"/>
            <p:cNvSpPr>
              <a:spLocks noChangeAspect="1"/>
            </p:cNvSpPr>
            <p:nvPr/>
          </p:nvSpPr>
          <p:spPr>
            <a:xfrm>
              <a:off x="1824724" y="6111238"/>
              <a:ext cx="45719" cy="45719"/>
            </a:xfrm>
            <a:prstGeom prst="ellipse">
              <a:avLst/>
            </a:prstGeom>
            <a:solidFill>
              <a:srgbClr val="9BBB59"/>
            </a:solidFill>
            <a:ln w="28575" cmpd="sng">
              <a:solidFill>
                <a:srgbClr val="9BBB59"/>
              </a:solidFill>
            </a:ln>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20" name="Oval 19"/>
            <p:cNvSpPr>
              <a:spLocks noChangeAspect="1"/>
            </p:cNvSpPr>
            <p:nvPr/>
          </p:nvSpPr>
          <p:spPr>
            <a:xfrm>
              <a:off x="2142224" y="5875016"/>
              <a:ext cx="45719" cy="45719"/>
            </a:xfrm>
            <a:prstGeom prst="ellipse">
              <a:avLst/>
            </a:prstGeom>
            <a:solidFill>
              <a:srgbClr val="9BBB59"/>
            </a:solidFill>
            <a:ln w="28575" cmpd="sng">
              <a:solidFill>
                <a:srgbClr val="9BBB59"/>
              </a:solidFill>
            </a:ln>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grpSp>
          <p:nvGrpSpPr>
            <p:cNvPr id="30" name="Group 29"/>
            <p:cNvGrpSpPr/>
            <p:nvPr/>
          </p:nvGrpSpPr>
          <p:grpSpPr>
            <a:xfrm>
              <a:off x="3643364" y="5074900"/>
              <a:ext cx="1706879" cy="1112519"/>
              <a:chOff x="887464" y="5196838"/>
              <a:chExt cx="1706879" cy="1112519"/>
            </a:xfrm>
            <a:solidFill>
              <a:srgbClr val="9BBB59"/>
            </a:solidFill>
          </p:grpSpPr>
          <p:sp>
            <p:nvSpPr>
              <p:cNvPr id="21" name="Oval 20"/>
              <p:cNvSpPr>
                <a:spLocks noChangeAspect="1"/>
              </p:cNvSpPr>
              <p:nvPr/>
            </p:nvSpPr>
            <p:spPr>
              <a:xfrm>
                <a:off x="910324" y="5196838"/>
                <a:ext cx="45719" cy="45719"/>
              </a:xfrm>
              <a:prstGeom prst="ellipse">
                <a:avLst/>
              </a:prstGeom>
              <a:grpFill/>
              <a:ln w="28575" cmpd="sng">
                <a:solidFill>
                  <a:srgbClr val="9BBB59"/>
                </a:solidFill>
              </a:ln>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22" name="Oval 21"/>
              <p:cNvSpPr>
                <a:spLocks noChangeAspect="1"/>
              </p:cNvSpPr>
              <p:nvPr/>
            </p:nvSpPr>
            <p:spPr>
              <a:xfrm>
                <a:off x="887464" y="5770871"/>
                <a:ext cx="45719" cy="45719"/>
              </a:xfrm>
              <a:prstGeom prst="ellipse">
                <a:avLst/>
              </a:prstGeom>
              <a:grpFill/>
              <a:ln w="28575" cmpd="sng">
                <a:solidFill>
                  <a:srgbClr val="9BBB59"/>
                </a:solidFill>
              </a:ln>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23" name="Oval 22"/>
              <p:cNvSpPr>
                <a:spLocks noChangeAspect="1"/>
              </p:cNvSpPr>
              <p:nvPr/>
            </p:nvSpPr>
            <p:spPr>
              <a:xfrm>
                <a:off x="1321805" y="6004556"/>
                <a:ext cx="45719" cy="45719"/>
              </a:xfrm>
              <a:prstGeom prst="ellipse">
                <a:avLst/>
              </a:prstGeom>
              <a:grpFill/>
              <a:ln w="28575" cmpd="sng">
                <a:solidFill>
                  <a:srgbClr val="9BBB59"/>
                </a:solidFill>
              </a:ln>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24" name="Oval 23"/>
              <p:cNvSpPr>
                <a:spLocks noChangeAspect="1"/>
              </p:cNvSpPr>
              <p:nvPr/>
            </p:nvSpPr>
            <p:spPr>
              <a:xfrm>
                <a:off x="1367524" y="5654038"/>
                <a:ext cx="45719" cy="45719"/>
              </a:xfrm>
              <a:prstGeom prst="ellipse">
                <a:avLst/>
              </a:prstGeom>
              <a:grpFill/>
              <a:ln w="28575" cmpd="sng">
                <a:solidFill>
                  <a:srgbClr val="9BBB59"/>
                </a:solidFill>
              </a:ln>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25" name="Oval 24"/>
              <p:cNvSpPr>
                <a:spLocks noChangeAspect="1"/>
              </p:cNvSpPr>
              <p:nvPr/>
            </p:nvSpPr>
            <p:spPr>
              <a:xfrm>
                <a:off x="2248905" y="5298433"/>
                <a:ext cx="45719" cy="45719"/>
              </a:xfrm>
              <a:prstGeom prst="ellipse">
                <a:avLst/>
              </a:prstGeom>
              <a:grpFill/>
              <a:ln w="28575" cmpd="sng">
                <a:solidFill>
                  <a:srgbClr val="9BBB59"/>
                </a:solidFill>
              </a:ln>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26" name="Oval 25"/>
              <p:cNvSpPr>
                <a:spLocks noChangeAspect="1"/>
              </p:cNvSpPr>
              <p:nvPr/>
            </p:nvSpPr>
            <p:spPr>
              <a:xfrm>
                <a:off x="2548624" y="5252714"/>
                <a:ext cx="45719" cy="45719"/>
              </a:xfrm>
              <a:prstGeom prst="ellipse">
                <a:avLst/>
              </a:prstGeom>
              <a:grpFill/>
              <a:ln w="28575" cmpd="sng">
                <a:solidFill>
                  <a:srgbClr val="9BBB59"/>
                </a:solidFill>
              </a:ln>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27" name="Oval 26"/>
              <p:cNvSpPr>
                <a:spLocks noChangeAspect="1"/>
              </p:cNvSpPr>
              <p:nvPr/>
            </p:nvSpPr>
            <p:spPr>
              <a:xfrm>
                <a:off x="1824724" y="6111238"/>
                <a:ext cx="45719" cy="45719"/>
              </a:xfrm>
              <a:prstGeom prst="ellipse">
                <a:avLst/>
              </a:prstGeom>
              <a:grpFill/>
              <a:ln w="28575" cmpd="sng">
                <a:solidFill>
                  <a:srgbClr val="9BBB59"/>
                </a:solidFill>
              </a:ln>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28" name="Oval 27"/>
              <p:cNvSpPr>
                <a:spLocks noChangeAspect="1"/>
              </p:cNvSpPr>
              <p:nvPr/>
            </p:nvSpPr>
            <p:spPr>
              <a:xfrm>
                <a:off x="1977124" y="6263638"/>
                <a:ext cx="45719" cy="45719"/>
              </a:xfrm>
              <a:prstGeom prst="ellipse">
                <a:avLst/>
              </a:prstGeom>
              <a:grpFill/>
              <a:ln w="28575" cmpd="sng">
                <a:solidFill>
                  <a:srgbClr val="9BBB59"/>
                </a:solidFill>
              </a:ln>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29" name="Oval 28"/>
              <p:cNvSpPr>
                <a:spLocks noChangeAspect="1"/>
              </p:cNvSpPr>
              <p:nvPr/>
            </p:nvSpPr>
            <p:spPr>
              <a:xfrm>
                <a:off x="2294624" y="6027416"/>
                <a:ext cx="45719" cy="45719"/>
              </a:xfrm>
              <a:prstGeom prst="ellipse">
                <a:avLst/>
              </a:prstGeom>
              <a:grpFill/>
              <a:ln w="28575" cmpd="sng">
                <a:solidFill>
                  <a:srgbClr val="9BBB59"/>
                </a:solidFill>
              </a:ln>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31" name="Group 30"/>
            <p:cNvGrpSpPr/>
            <p:nvPr/>
          </p:nvGrpSpPr>
          <p:grpSpPr>
            <a:xfrm>
              <a:off x="6907264" y="5001240"/>
              <a:ext cx="1706879" cy="1112519"/>
              <a:chOff x="887464" y="5196838"/>
              <a:chExt cx="1706879" cy="1112519"/>
            </a:xfrm>
            <a:solidFill>
              <a:srgbClr val="9BBB59"/>
            </a:solidFill>
          </p:grpSpPr>
          <p:sp>
            <p:nvSpPr>
              <p:cNvPr id="32" name="Oval 31"/>
              <p:cNvSpPr>
                <a:spLocks noChangeAspect="1"/>
              </p:cNvSpPr>
              <p:nvPr/>
            </p:nvSpPr>
            <p:spPr>
              <a:xfrm>
                <a:off x="910324" y="5196838"/>
                <a:ext cx="45719" cy="45719"/>
              </a:xfrm>
              <a:prstGeom prst="ellipse">
                <a:avLst/>
              </a:prstGeom>
              <a:grpFill/>
              <a:ln w="28575" cmpd="sng">
                <a:solidFill>
                  <a:srgbClr val="9BBB59"/>
                </a:solidFill>
              </a:ln>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33" name="Oval 32"/>
              <p:cNvSpPr>
                <a:spLocks noChangeAspect="1"/>
              </p:cNvSpPr>
              <p:nvPr/>
            </p:nvSpPr>
            <p:spPr>
              <a:xfrm>
                <a:off x="887464" y="5770871"/>
                <a:ext cx="45719" cy="45719"/>
              </a:xfrm>
              <a:prstGeom prst="ellipse">
                <a:avLst/>
              </a:prstGeom>
              <a:grpFill/>
              <a:ln w="28575" cmpd="sng">
                <a:solidFill>
                  <a:srgbClr val="9BBB59"/>
                </a:solidFill>
              </a:ln>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34" name="Oval 33"/>
              <p:cNvSpPr>
                <a:spLocks noChangeAspect="1"/>
              </p:cNvSpPr>
              <p:nvPr/>
            </p:nvSpPr>
            <p:spPr>
              <a:xfrm>
                <a:off x="1321805" y="6004556"/>
                <a:ext cx="45719" cy="45719"/>
              </a:xfrm>
              <a:prstGeom prst="ellipse">
                <a:avLst/>
              </a:prstGeom>
              <a:grpFill/>
              <a:ln w="28575" cmpd="sng">
                <a:solidFill>
                  <a:srgbClr val="9BBB59"/>
                </a:solidFill>
              </a:ln>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35" name="Oval 34"/>
              <p:cNvSpPr>
                <a:spLocks noChangeAspect="1"/>
              </p:cNvSpPr>
              <p:nvPr/>
            </p:nvSpPr>
            <p:spPr>
              <a:xfrm>
                <a:off x="1367524" y="5654038"/>
                <a:ext cx="45719" cy="45719"/>
              </a:xfrm>
              <a:prstGeom prst="ellipse">
                <a:avLst/>
              </a:prstGeom>
              <a:grpFill/>
              <a:ln w="28575" cmpd="sng">
                <a:solidFill>
                  <a:srgbClr val="9BBB59"/>
                </a:solidFill>
              </a:ln>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36" name="Oval 35"/>
              <p:cNvSpPr>
                <a:spLocks noChangeAspect="1"/>
              </p:cNvSpPr>
              <p:nvPr/>
            </p:nvSpPr>
            <p:spPr>
              <a:xfrm>
                <a:off x="2248905" y="5298433"/>
                <a:ext cx="45719" cy="45719"/>
              </a:xfrm>
              <a:prstGeom prst="ellipse">
                <a:avLst/>
              </a:prstGeom>
              <a:grpFill/>
              <a:ln w="28575" cmpd="sng">
                <a:solidFill>
                  <a:srgbClr val="9BBB59"/>
                </a:solidFill>
              </a:ln>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37" name="Oval 36"/>
              <p:cNvSpPr>
                <a:spLocks noChangeAspect="1"/>
              </p:cNvSpPr>
              <p:nvPr/>
            </p:nvSpPr>
            <p:spPr>
              <a:xfrm>
                <a:off x="2548624" y="5252714"/>
                <a:ext cx="45719" cy="45719"/>
              </a:xfrm>
              <a:prstGeom prst="ellipse">
                <a:avLst/>
              </a:prstGeom>
              <a:grpFill/>
              <a:ln w="28575" cmpd="sng">
                <a:solidFill>
                  <a:srgbClr val="9BBB59"/>
                </a:solidFill>
              </a:ln>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38" name="Oval 37"/>
              <p:cNvSpPr>
                <a:spLocks noChangeAspect="1"/>
              </p:cNvSpPr>
              <p:nvPr/>
            </p:nvSpPr>
            <p:spPr>
              <a:xfrm>
                <a:off x="1824724" y="6111238"/>
                <a:ext cx="45719" cy="45719"/>
              </a:xfrm>
              <a:prstGeom prst="ellipse">
                <a:avLst/>
              </a:prstGeom>
              <a:grpFill/>
              <a:ln w="28575" cmpd="sng">
                <a:solidFill>
                  <a:srgbClr val="9BBB59"/>
                </a:solidFill>
              </a:ln>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39" name="Oval 38"/>
              <p:cNvSpPr>
                <a:spLocks noChangeAspect="1"/>
              </p:cNvSpPr>
              <p:nvPr/>
            </p:nvSpPr>
            <p:spPr>
              <a:xfrm>
                <a:off x="1977124" y="6263638"/>
                <a:ext cx="45719" cy="45719"/>
              </a:xfrm>
              <a:prstGeom prst="ellipse">
                <a:avLst/>
              </a:prstGeom>
              <a:grpFill/>
              <a:ln w="28575" cmpd="sng">
                <a:solidFill>
                  <a:srgbClr val="9BBB59"/>
                </a:solidFill>
              </a:ln>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40" name="Oval 39"/>
              <p:cNvSpPr>
                <a:spLocks noChangeAspect="1"/>
              </p:cNvSpPr>
              <p:nvPr/>
            </p:nvSpPr>
            <p:spPr>
              <a:xfrm>
                <a:off x="2294624" y="6027416"/>
                <a:ext cx="45719" cy="45719"/>
              </a:xfrm>
              <a:prstGeom prst="ellipse">
                <a:avLst/>
              </a:prstGeom>
              <a:grpFill/>
              <a:ln w="28575" cmpd="sng">
                <a:solidFill>
                  <a:srgbClr val="9BBB59"/>
                </a:solidFill>
              </a:ln>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grpSp>
        <p:sp>
          <p:nvSpPr>
            <p:cNvPr id="42" name="5-Point Star 41"/>
            <p:cNvSpPr/>
            <p:nvPr/>
          </p:nvSpPr>
          <p:spPr>
            <a:xfrm>
              <a:off x="5350243" y="4140200"/>
              <a:ext cx="707657" cy="711200"/>
            </a:xfrm>
            <a:prstGeom prst="star5">
              <a:avLst/>
            </a:prstGeom>
            <a:solidFill>
              <a:srgbClr val="FFFF00"/>
            </a:solidFill>
            <a:ln w="28575" cmpd="sng"/>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grpSp>
      <p:sp>
        <p:nvSpPr>
          <p:cNvPr id="6" name="TextBox 5"/>
          <p:cNvSpPr txBox="1"/>
          <p:nvPr/>
        </p:nvSpPr>
        <p:spPr>
          <a:xfrm>
            <a:off x="1924907" y="3850635"/>
            <a:ext cx="1024602"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black"/>
                </a:solidFill>
                <a:effectLst/>
                <a:uLnTx/>
                <a:uFillTx/>
                <a:latin typeface="Calibri"/>
                <a:ea typeface="+mn-ea"/>
                <a:cs typeface="+mn-cs"/>
              </a:rPr>
              <a:t>Model A</a:t>
            </a:r>
          </a:p>
        </p:txBody>
      </p:sp>
      <p:sp>
        <p:nvSpPr>
          <p:cNvPr id="43" name="TextBox 42"/>
          <p:cNvSpPr txBox="1"/>
          <p:nvPr/>
        </p:nvSpPr>
        <p:spPr>
          <a:xfrm>
            <a:off x="4195436" y="3882356"/>
            <a:ext cx="1016599"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black"/>
                </a:solidFill>
                <a:effectLst/>
                <a:uLnTx/>
                <a:uFillTx/>
                <a:latin typeface="Calibri"/>
                <a:ea typeface="+mn-ea"/>
                <a:cs typeface="+mn-cs"/>
              </a:rPr>
              <a:t>Model B</a:t>
            </a:r>
          </a:p>
        </p:txBody>
      </p:sp>
      <p:sp>
        <p:nvSpPr>
          <p:cNvPr id="44" name="TextBox 43"/>
          <p:cNvSpPr txBox="1"/>
          <p:nvPr/>
        </p:nvSpPr>
        <p:spPr>
          <a:xfrm>
            <a:off x="6587478" y="3850635"/>
            <a:ext cx="1011640"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black"/>
                </a:solidFill>
                <a:effectLst/>
                <a:uLnTx/>
                <a:uFillTx/>
                <a:latin typeface="Calibri"/>
                <a:ea typeface="+mn-ea"/>
                <a:cs typeface="+mn-cs"/>
              </a:rPr>
              <a:t>Model C</a:t>
            </a:r>
          </a:p>
        </p:txBody>
      </p:sp>
    </p:spTree>
    <p:extLst>
      <p:ext uri="{BB962C8B-B14F-4D97-AF65-F5344CB8AC3E}">
        <p14:creationId xmlns:p14="http://schemas.microsoft.com/office/powerpoint/2010/main" val="938593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p:cNvCxnSpPr/>
          <p:nvPr/>
        </p:nvCxnSpPr>
        <p:spPr>
          <a:xfrm>
            <a:off x="776120" y="5706308"/>
            <a:ext cx="7590118" cy="2988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 name="Straight Arrow Connector 4"/>
          <p:cNvCxnSpPr/>
          <p:nvPr/>
        </p:nvCxnSpPr>
        <p:spPr>
          <a:xfrm flipV="1">
            <a:off x="776120" y="606778"/>
            <a:ext cx="0" cy="509953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 name="TextBox 5"/>
          <p:cNvSpPr txBox="1"/>
          <p:nvPr/>
        </p:nvSpPr>
        <p:spPr>
          <a:xfrm>
            <a:off x="6700794" y="5786433"/>
            <a:ext cx="2098388" cy="646331"/>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aggressive learning</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(large search space)</a:t>
            </a:r>
          </a:p>
        </p:txBody>
      </p:sp>
      <p:sp>
        <p:nvSpPr>
          <p:cNvPr id="7" name="TextBox 6"/>
          <p:cNvSpPr txBox="1"/>
          <p:nvPr/>
        </p:nvSpPr>
        <p:spPr>
          <a:xfrm>
            <a:off x="-228770" y="5786433"/>
            <a:ext cx="2887303" cy="64633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conservative learning</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(small search space)</a:t>
            </a:r>
          </a:p>
        </p:txBody>
      </p:sp>
      <p:sp>
        <p:nvSpPr>
          <p:cNvPr id="8" name="TextBox 7"/>
          <p:cNvSpPr txBox="1"/>
          <p:nvPr/>
        </p:nvSpPr>
        <p:spPr>
          <a:xfrm rot="16200000">
            <a:off x="207870" y="3445210"/>
            <a:ext cx="662674" cy="369332"/>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error</a:t>
            </a:r>
          </a:p>
        </p:txBody>
      </p:sp>
      <p:sp>
        <p:nvSpPr>
          <p:cNvPr id="11" name="Freeform 10"/>
          <p:cNvSpPr/>
          <p:nvPr/>
        </p:nvSpPr>
        <p:spPr>
          <a:xfrm>
            <a:off x="1001889" y="1157111"/>
            <a:ext cx="7267222" cy="4275667"/>
          </a:xfrm>
          <a:custGeom>
            <a:avLst/>
            <a:gdLst>
              <a:gd name="connsiteX0" fmla="*/ 0 w 7267222"/>
              <a:gd name="connsiteY0" fmla="*/ 0 h 4275667"/>
              <a:gd name="connsiteX1" fmla="*/ 762000 w 7267222"/>
              <a:gd name="connsiteY1" fmla="*/ 1876778 h 4275667"/>
              <a:gd name="connsiteX2" fmla="*/ 2342444 w 7267222"/>
              <a:gd name="connsiteY2" fmla="*/ 3372556 h 4275667"/>
              <a:gd name="connsiteX3" fmla="*/ 4670778 w 7267222"/>
              <a:gd name="connsiteY3" fmla="*/ 4078111 h 4275667"/>
              <a:gd name="connsiteX4" fmla="*/ 7267222 w 7267222"/>
              <a:gd name="connsiteY4" fmla="*/ 4275667 h 4275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67222" h="4275667">
                <a:moveTo>
                  <a:pt x="0" y="0"/>
                </a:moveTo>
                <a:cubicBezTo>
                  <a:pt x="185796" y="657342"/>
                  <a:pt x="371593" y="1314685"/>
                  <a:pt x="762000" y="1876778"/>
                </a:cubicBezTo>
                <a:cubicBezTo>
                  <a:pt x="1152407" y="2438871"/>
                  <a:pt x="1690981" y="3005667"/>
                  <a:pt x="2342444" y="3372556"/>
                </a:cubicBezTo>
                <a:cubicBezTo>
                  <a:pt x="2993907" y="3739445"/>
                  <a:pt x="3849982" y="3927593"/>
                  <a:pt x="4670778" y="4078111"/>
                </a:cubicBezTo>
                <a:cubicBezTo>
                  <a:pt x="5491574" y="4228629"/>
                  <a:pt x="7267222" y="4275667"/>
                  <a:pt x="7267222" y="4275667"/>
                </a:cubicBezTo>
              </a:path>
            </a:pathLst>
          </a:custGeom>
        </p:spPr>
        <p:style>
          <a:lnRef idx="3">
            <a:schemeClr val="accent1"/>
          </a:lnRef>
          <a:fillRef idx="0">
            <a:schemeClr val="accent1"/>
          </a:fillRef>
          <a:effectRef idx="2">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F81BD"/>
              </a:solidFill>
              <a:effectLst/>
              <a:uLnTx/>
              <a:uFillTx/>
              <a:latin typeface="Calibri"/>
              <a:ea typeface="+mn-ea"/>
              <a:cs typeface="+mn-cs"/>
            </a:endParaRPr>
          </a:p>
        </p:txBody>
      </p:sp>
      <p:sp>
        <p:nvSpPr>
          <p:cNvPr id="12" name="TextBox 11"/>
          <p:cNvSpPr txBox="1"/>
          <p:nvPr/>
        </p:nvSpPr>
        <p:spPr>
          <a:xfrm>
            <a:off x="7299534" y="4951778"/>
            <a:ext cx="1441420" cy="369332"/>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4F81BD"/>
                </a:solidFill>
                <a:effectLst/>
                <a:uLnTx/>
                <a:uFillTx/>
                <a:latin typeface="Calibri"/>
                <a:ea typeface="+mn-ea"/>
                <a:cs typeface="+mn-cs"/>
              </a:rPr>
              <a:t>training error</a:t>
            </a:r>
          </a:p>
        </p:txBody>
      </p:sp>
      <p:sp>
        <p:nvSpPr>
          <p:cNvPr id="13" name="Freeform 12"/>
          <p:cNvSpPr/>
          <p:nvPr/>
        </p:nvSpPr>
        <p:spPr>
          <a:xfrm>
            <a:off x="987778" y="832556"/>
            <a:ext cx="7154333" cy="3352690"/>
          </a:xfrm>
          <a:custGeom>
            <a:avLst/>
            <a:gdLst>
              <a:gd name="connsiteX0" fmla="*/ 0 w 7154333"/>
              <a:gd name="connsiteY0" fmla="*/ 0 h 3352690"/>
              <a:gd name="connsiteX1" fmla="*/ 818444 w 7154333"/>
              <a:gd name="connsiteY1" fmla="*/ 1749777 h 3352690"/>
              <a:gd name="connsiteX2" fmla="*/ 2215444 w 7154333"/>
              <a:gd name="connsiteY2" fmla="*/ 2878666 h 3352690"/>
              <a:gd name="connsiteX3" fmla="*/ 4021666 w 7154333"/>
              <a:gd name="connsiteY3" fmla="*/ 3316111 h 3352690"/>
              <a:gd name="connsiteX4" fmla="*/ 5870222 w 7154333"/>
              <a:gd name="connsiteY4" fmla="*/ 3104444 h 3352690"/>
              <a:gd name="connsiteX5" fmla="*/ 7154333 w 7154333"/>
              <a:gd name="connsiteY5" fmla="*/ 1340555 h 3352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54333" h="3352690">
                <a:moveTo>
                  <a:pt x="0" y="0"/>
                </a:moveTo>
                <a:cubicBezTo>
                  <a:pt x="224601" y="634999"/>
                  <a:pt x="449203" y="1269999"/>
                  <a:pt x="818444" y="1749777"/>
                </a:cubicBezTo>
                <a:cubicBezTo>
                  <a:pt x="1187685" y="2229555"/>
                  <a:pt x="1681574" y="2617610"/>
                  <a:pt x="2215444" y="2878666"/>
                </a:cubicBezTo>
                <a:cubicBezTo>
                  <a:pt x="2749314" y="3139722"/>
                  <a:pt x="3412536" y="3278481"/>
                  <a:pt x="4021666" y="3316111"/>
                </a:cubicBezTo>
                <a:cubicBezTo>
                  <a:pt x="4630796" y="3353741"/>
                  <a:pt x="5348111" y="3433703"/>
                  <a:pt x="5870222" y="3104444"/>
                </a:cubicBezTo>
                <a:cubicBezTo>
                  <a:pt x="6392333" y="2775185"/>
                  <a:pt x="7154333" y="1340555"/>
                  <a:pt x="7154333" y="1340555"/>
                </a:cubicBezTo>
              </a:path>
            </a:pathLst>
          </a:custGeom>
        </p:spPr>
        <p:style>
          <a:lnRef idx="3">
            <a:schemeClr val="accent3"/>
          </a:lnRef>
          <a:fillRef idx="0">
            <a:schemeClr val="accent3"/>
          </a:fillRef>
          <a:effectRef idx="2">
            <a:schemeClr val="accent3"/>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5" name="TextBox 14"/>
          <p:cNvSpPr txBox="1"/>
          <p:nvPr/>
        </p:nvSpPr>
        <p:spPr>
          <a:xfrm>
            <a:off x="7484385" y="1675178"/>
            <a:ext cx="1065548" cy="369332"/>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9BBB59"/>
                </a:solidFill>
                <a:effectLst/>
                <a:uLnTx/>
                <a:uFillTx/>
                <a:latin typeface="Calibri"/>
                <a:ea typeface="+mn-ea"/>
                <a:cs typeface="+mn-cs"/>
              </a:rPr>
              <a:t>test error</a:t>
            </a:r>
          </a:p>
        </p:txBody>
      </p:sp>
      <p:cxnSp>
        <p:nvCxnSpPr>
          <p:cNvPr id="17" name="Straight Connector 16"/>
          <p:cNvCxnSpPr/>
          <p:nvPr/>
        </p:nvCxnSpPr>
        <p:spPr>
          <a:xfrm flipH="1">
            <a:off x="5842000" y="4185246"/>
            <a:ext cx="1" cy="1550944"/>
          </a:xfrm>
          <a:prstGeom prst="line">
            <a:avLst/>
          </a:prstGeom>
          <a:ln>
            <a:prstDash val="dash"/>
            <a:headEnd type="none"/>
            <a:tailEnd type="none"/>
          </a:ln>
        </p:spPr>
        <p:style>
          <a:lnRef idx="1">
            <a:schemeClr val="dk1"/>
          </a:lnRef>
          <a:fillRef idx="0">
            <a:schemeClr val="dk1"/>
          </a:fillRef>
          <a:effectRef idx="0">
            <a:schemeClr val="dk1"/>
          </a:effectRef>
          <a:fontRef idx="minor">
            <a:schemeClr val="tx1"/>
          </a:fontRef>
        </p:style>
      </p:cxnSp>
      <p:sp>
        <p:nvSpPr>
          <p:cNvPr id="19" name="TextBox 18"/>
          <p:cNvSpPr txBox="1"/>
          <p:nvPr/>
        </p:nvSpPr>
        <p:spPr>
          <a:xfrm>
            <a:off x="5547802" y="5786433"/>
            <a:ext cx="588397" cy="369332"/>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best </a:t>
            </a:r>
          </a:p>
        </p:txBody>
      </p:sp>
      <p:sp>
        <p:nvSpPr>
          <p:cNvPr id="20" name="TextBox 19"/>
          <p:cNvSpPr txBox="1"/>
          <p:nvPr/>
        </p:nvSpPr>
        <p:spPr>
          <a:xfrm>
            <a:off x="3190680" y="6155765"/>
            <a:ext cx="2469246" cy="461665"/>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Model Complexity</a:t>
            </a:r>
          </a:p>
        </p:txBody>
      </p:sp>
      <p:sp>
        <p:nvSpPr>
          <p:cNvPr id="16" name="TextBox 15"/>
          <p:cNvSpPr txBox="1"/>
          <p:nvPr/>
        </p:nvSpPr>
        <p:spPr>
          <a:xfrm>
            <a:off x="1055361" y="5335822"/>
            <a:ext cx="1116787" cy="40011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1" u="none" strike="noStrike" kern="1200" cap="none" spc="0" normalizeH="0" baseline="0" noProof="0" dirty="0">
                <a:ln>
                  <a:noFill/>
                </a:ln>
                <a:solidFill>
                  <a:prstClr val="black"/>
                </a:solidFill>
                <a:effectLst/>
                <a:uLnTx/>
                <a:uFillTx/>
                <a:latin typeface="Calibri"/>
                <a:ea typeface="+mn-ea"/>
                <a:cs typeface="+mn-cs"/>
              </a:rPr>
              <a:t>Model A</a:t>
            </a:r>
          </a:p>
        </p:txBody>
      </p:sp>
      <p:sp>
        <p:nvSpPr>
          <p:cNvPr id="18" name="TextBox 17"/>
          <p:cNvSpPr txBox="1"/>
          <p:nvPr/>
        </p:nvSpPr>
        <p:spPr>
          <a:xfrm>
            <a:off x="4154732" y="5367543"/>
            <a:ext cx="1107895" cy="40011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1" u="none" strike="noStrike" kern="1200" cap="none" spc="0" normalizeH="0" baseline="0" noProof="0" dirty="0">
                <a:ln>
                  <a:noFill/>
                </a:ln>
                <a:solidFill>
                  <a:prstClr val="black"/>
                </a:solidFill>
                <a:effectLst/>
                <a:uLnTx/>
                <a:uFillTx/>
                <a:latin typeface="Calibri"/>
                <a:ea typeface="+mn-ea"/>
                <a:cs typeface="+mn-cs"/>
              </a:rPr>
              <a:t>Model B</a:t>
            </a:r>
          </a:p>
        </p:txBody>
      </p:sp>
      <p:sp>
        <p:nvSpPr>
          <p:cNvPr id="21" name="TextBox 20"/>
          <p:cNvSpPr txBox="1"/>
          <p:nvPr/>
        </p:nvSpPr>
        <p:spPr>
          <a:xfrm>
            <a:off x="7268669" y="5335822"/>
            <a:ext cx="1102385" cy="40011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1" u="none" strike="noStrike" kern="1200" cap="none" spc="0" normalizeH="0" baseline="0" noProof="0" dirty="0">
                <a:ln>
                  <a:noFill/>
                </a:ln>
                <a:solidFill>
                  <a:prstClr val="black"/>
                </a:solidFill>
                <a:effectLst/>
                <a:uLnTx/>
                <a:uFillTx/>
                <a:latin typeface="Calibri"/>
                <a:ea typeface="+mn-ea"/>
                <a:cs typeface="+mn-cs"/>
              </a:rPr>
              <a:t>Model C</a:t>
            </a:r>
          </a:p>
        </p:txBody>
      </p:sp>
      <p:sp>
        <p:nvSpPr>
          <p:cNvPr id="9" name="TextBox 8"/>
          <p:cNvSpPr txBox="1"/>
          <p:nvPr/>
        </p:nvSpPr>
        <p:spPr>
          <a:xfrm>
            <a:off x="2172148" y="370891"/>
            <a:ext cx="5659926" cy="92333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Most often you are selecting between several models that were produced by varying a parameter within a particular learning algorithm (e.g.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λ</a:t>
            </a:r>
            <a:r>
              <a:rPr kumimoji="0" lang="en-US" sz="1800" b="0" i="0" u="none" strike="noStrike" kern="1200" cap="none" spc="0" normalizeH="0" baseline="0" noProof="0" dirty="0">
                <a:ln>
                  <a:noFill/>
                </a:ln>
                <a:solidFill>
                  <a:prstClr val="black"/>
                </a:solidFill>
                <a:effectLst/>
                <a:uLnTx/>
                <a:uFillTx/>
                <a:latin typeface="Calibri"/>
                <a:ea typeface="+mn-ea"/>
                <a:cs typeface="+mn-cs"/>
              </a:rPr>
              <a:t> in regularized regressions)</a:t>
            </a:r>
          </a:p>
        </p:txBody>
      </p:sp>
    </p:spTree>
    <p:extLst>
      <p:ext uri="{BB962C8B-B14F-4D97-AF65-F5344CB8AC3E}">
        <p14:creationId xmlns:p14="http://schemas.microsoft.com/office/powerpoint/2010/main" val="27289291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6288" y="1591880"/>
            <a:ext cx="8229600" cy="3815008"/>
          </a:xfrm>
        </p:spPr>
        <p:txBody>
          <a:bodyPr>
            <a:normAutofit fontScale="90000"/>
          </a:bodyPr>
          <a:lstStyle/>
          <a:p>
            <a:r>
              <a:rPr lang="en-US" dirty="0"/>
              <a:t>If we don’t have too much training data to begin with, we can’t afford to split off a large chunk of it.</a:t>
            </a:r>
            <a:br>
              <a:rPr lang="en-US" dirty="0"/>
            </a:br>
            <a:br>
              <a:rPr lang="en-US" dirty="0"/>
            </a:br>
            <a:r>
              <a:rPr lang="en-US" dirty="0"/>
              <a:t>What do we do for model selection then?</a:t>
            </a:r>
          </a:p>
        </p:txBody>
      </p:sp>
    </p:spTree>
    <p:extLst>
      <p:ext uri="{BB962C8B-B14F-4D97-AF65-F5344CB8AC3E}">
        <p14:creationId xmlns:p14="http://schemas.microsoft.com/office/powerpoint/2010/main" val="3186214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1BF1FD0-9769-1541-B70F-C2C256BBF28B}"/>
              </a:ext>
            </a:extLst>
          </p:cNvPr>
          <p:cNvSpPr txBox="1"/>
          <p:nvPr/>
        </p:nvSpPr>
        <p:spPr>
          <a:xfrm>
            <a:off x="2701635" y="2363432"/>
            <a:ext cx="4008653" cy="923330"/>
          </a:xfrm>
          <a:prstGeom prst="rect">
            <a:avLst/>
          </a:prstGeom>
          <a:noFill/>
        </p:spPr>
        <p:txBody>
          <a:bodyPr wrap="square" rtlCol="0">
            <a:spAutoFit/>
          </a:bodyPr>
          <a:lstStyle/>
          <a:p>
            <a:pPr marL="0" marR="0" lvl="0" indent="0" algn="l" defTabSz="914364"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a:noFill/>
                </a:ln>
                <a:solidFill>
                  <a:prstClr val="black"/>
                </a:solidFill>
                <a:effectLst/>
                <a:uLnTx/>
                <a:uFillTx/>
                <a:latin typeface="Calibri"/>
                <a:ea typeface="+mn-ea"/>
                <a:cs typeface="+mn-cs"/>
              </a:rPr>
              <a:t>If (Risk &gt; Th.)</a:t>
            </a:r>
          </a:p>
        </p:txBody>
      </p:sp>
      <p:sp>
        <p:nvSpPr>
          <p:cNvPr id="4" name="TextBox 3">
            <a:extLst>
              <a:ext uri="{FF2B5EF4-FFF2-40B4-BE49-F238E27FC236}">
                <a16:creationId xmlns:a16="http://schemas.microsoft.com/office/drawing/2014/main" id="{9608B1B6-98FF-4A4F-8FC4-381152369A63}"/>
              </a:ext>
            </a:extLst>
          </p:cNvPr>
          <p:cNvSpPr txBox="1"/>
          <p:nvPr/>
        </p:nvSpPr>
        <p:spPr>
          <a:xfrm>
            <a:off x="2701635" y="3349029"/>
            <a:ext cx="3839842" cy="923330"/>
          </a:xfrm>
          <a:prstGeom prst="rect">
            <a:avLst/>
          </a:prstGeom>
          <a:noFill/>
        </p:spPr>
        <p:txBody>
          <a:bodyPr wrap="square" rtlCol="0">
            <a:spAutoFit/>
          </a:bodyPr>
          <a:lstStyle/>
          <a:p>
            <a:pPr marL="0" marR="0" lvl="0" indent="0" algn="l" defTabSz="914364"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a:noFill/>
                </a:ln>
                <a:solidFill>
                  <a:prstClr val="black"/>
                </a:solidFill>
                <a:effectLst/>
                <a:uLnTx/>
                <a:uFillTx/>
                <a:latin typeface="Calibri"/>
                <a:ea typeface="+mn-ea"/>
                <a:cs typeface="+mn-cs"/>
              </a:rPr>
              <a:t>then (do = X)</a:t>
            </a:r>
          </a:p>
        </p:txBody>
      </p:sp>
      <p:sp>
        <p:nvSpPr>
          <p:cNvPr id="15" name="Rounded Rectangle 14">
            <a:extLst>
              <a:ext uri="{FF2B5EF4-FFF2-40B4-BE49-F238E27FC236}">
                <a16:creationId xmlns:a16="http://schemas.microsoft.com/office/drawing/2014/main" id="{D0F1A7CB-4A18-D847-B438-F068718A5C83}"/>
              </a:ext>
            </a:extLst>
          </p:cNvPr>
          <p:cNvSpPr/>
          <p:nvPr/>
        </p:nvSpPr>
        <p:spPr>
          <a:xfrm>
            <a:off x="5780216" y="3530136"/>
            <a:ext cx="437703" cy="598469"/>
          </a:xfrm>
          <a:prstGeom prst="roundRect">
            <a:avLst/>
          </a:prstGeom>
          <a:solidFill>
            <a:schemeClr val="accent6">
              <a:alpha val="3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36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6" name="Rounded Rectangle 15">
            <a:extLst>
              <a:ext uri="{FF2B5EF4-FFF2-40B4-BE49-F238E27FC236}">
                <a16:creationId xmlns:a16="http://schemas.microsoft.com/office/drawing/2014/main" id="{CBDABDC9-127D-D844-8981-9ACDD71AA867}"/>
              </a:ext>
            </a:extLst>
          </p:cNvPr>
          <p:cNvSpPr/>
          <p:nvPr/>
        </p:nvSpPr>
        <p:spPr>
          <a:xfrm>
            <a:off x="3504774" y="2569710"/>
            <a:ext cx="1179767" cy="572342"/>
          </a:xfrm>
          <a:prstGeom prst="roundRect">
            <a:avLst/>
          </a:prstGeom>
          <a:solidFill>
            <a:schemeClr val="accent4">
              <a:alpha val="3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36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 name="Line Callout 1 1">
            <a:extLst>
              <a:ext uri="{FF2B5EF4-FFF2-40B4-BE49-F238E27FC236}">
                <a16:creationId xmlns:a16="http://schemas.microsoft.com/office/drawing/2014/main" id="{E76BB083-6459-0D4F-AE27-B769D2059D6A}"/>
              </a:ext>
            </a:extLst>
          </p:cNvPr>
          <p:cNvSpPr/>
          <p:nvPr/>
        </p:nvSpPr>
        <p:spPr>
          <a:xfrm>
            <a:off x="3397681" y="1423048"/>
            <a:ext cx="1711423" cy="612648"/>
          </a:xfrm>
          <a:prstGeom prst="borderCallout1">
            <a:avLst>
              <a:gd name="adj1" fmla="val 108302"/>
              <a:gd name="adj2" fmla="val 43334"/>
              <a:gd name="adj3" fmla="val 177176"/>
              <a:gd name="adj4" fmla="val 43475"/>
            </a:avLst>
          </a:prstGeom>
          <a:solidFill>
            <a:schemeClr val="accent4">
              <a:alpha val="3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solidFill>
                <a:effectLst/>
                <a:uLnTx/>
                <a:uFillTx/>
                <a:latin typeface="Calibri"/>
                <a:ea typeface="+mn-ea"/>
                <a:cs typeface="+mn-cs"/>
              </a:rPr>
              <a:t>Decide whether to act</a:t>
            </a:r>
          </a:p>
        </p:txBody>
      </p:sp>
      <p:sp>
        <p:nvSpPr>
          <p:cNvPr id="7" name="Line Callout 1 6">
            <a:extLst>
              <a:ext uri="{FF2B5EF4-FFF2-40B4-BE49-F238E27FC236}">
                <a16:creationId xmlns:a16="http://schemas.microsoft.com/office/drawing/2014/main" id="{01C25CC2-1016-2240-B9ED-2FCB2F20E0A2}"/>
              </a:ext>
            </a:extLst>
          </p:cNvPr>
          <p:cNvSpPr/>
          <p:nvPr/>
        </p:nvSpPr>
        <p:spPr>
          <a:xfrm>
            <a:off x="5251130" y="4453466"/>
            <a:ext cx="1529681" cy="612648"/>
          </a:xfrm>
          <a:prstGeom prst="borderCallout1">
            <a:avLst>
              <a:gd name="adj1" fmla="val -9857"/>
              <a:gd name="adj2" fmla="val 49423"/>
              <a:gd name="adj3" fmla="val -41212"/>
              <a:gd name="adj4" fmla="val 49333"/>
            </a:avLst>
          </a:prstGeom>
          <a:solidFill>
            <a:schemeClr val="accent6">
              <a:alpha val="3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solidFill>
                <a:effectLst/>
                <a:uLnTx/>
                <a:uFillTx/>
                <a:latin typeface="Calibri"/>
                <a:ea typeface="+mn-ea"/>
                <a:cs typeface="+mn-cs"/>
              </a:rPr>
              <a:t>Guide choice of how to act</a:t>
            </a:r>
          </a:p>
        </p:txBody>
      </p:sp>
      <p:pic>
        <p:nvPicPr>
          <p:cNvPr id="8" name="Picture 7">
            <a:extLst>
              <a:ext uri="{FF2B5EF4-FFF2-40B4-BE49-F238E27FC236}">
                <a16:creationId xmlns:a16="http://schemas.microsoft.com/office/drawing/2014/main" id="{A5767FA1-7986-884C-B787-2010A6577BC2}"/>
              </a:ext>
            </a:extLst>
          </p:cNvPr>
          <p:cNvPicPr>
            <a:picLocks noChangeAspect="1"/>
          </p:cNvPicPr>
          <p:nvPr/>
        </p:nvPicPr>
        <p:blipFill>
          <a:blip r:embed="rId3"/>
          <a:stretch>
            <a:fillRect/>
          </a:stretch>
        </p:blipFill>
        <p:spPr>
          <a:xfrm>
            <a:off x="254814" y="4453466"/>
            <a:ext cx="3839843" cy="1097098"/>
          </a:xfrm>
          <a:prstGeom prst="rect">
            <a:avLst/>
          </a:prstGeom>
          <a:solidFill>
            <a:schemeClr val="bg1"/>
          </a:solidFill>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7E0863F4-EC46-C046-A9DE-BD31418B0030}"/>
              </a:ext>
            </a:extLst>
          </p:cNvPr>
          <p:cNvPicPr>
            <a:picLocks noChangeAspect="1"/>
          </p:cNvPicPr>
          <p:nvPr/>
        </p:nvPicPr>
        <p:blipFill>
          <a:blip r:embed="rId4"/>
          <a:stretch>
            <a:fillRect/>
          </a:stretch>
        </p:blipFill>
        <p:spPr>
          <a:xfrm>
            <a:off x="5251130" y="1186301"/>
            <a:ext cx="3810331" cy="1188720"/>
          </a:xfrm>
          <a:prstGeom prst="rect">
            <a:avLst/>
          </a:prstGeom>
          <a:solidFill>
            <a:schemeClr val="bg1"/>
          </a:solidFill>
          <a:ln>
            <a:noFill/>
          </a:ln>
          <a:effectLst>
            <a:outerShdw blurRad="292100" dist="139700" dir="2700000" algn="tl" rotWithShape="0">
              <a:srgbClr val="333333">
                <a:alpha val="65000"/>
              </a:srgbClr>
            </a:outerShdw>
          </a:effectLst>
        </p:spPr>
      </p:pic>
      <p:sp>
        <p:nvSpPr>
          <p:cNvPr id="5" name="Right Brace 4">
            <a:extLst>
              <a:ext uri="{FF2B5EF4-FFF2-40B4-BE49-F238E27FC236}">
                <a16:creationId xmlns:a16="http://schemas.microsoft.com/office/drawing/2014/main" id="{34AA5540-56DC-0E44-89C5-BA5F21DB4D8F}"/>
              </a:ext>
            </a:extLst>
          </p:cNvPr>
          <p:cNvSpPr/>
          <p:nvPr/>
        </p:nvSpPr>
        <p:spPr>
          <a:xfrm>
            <a:off x="6893818" y="3429000"/>
            <a:ext cx="152400" cy="2121564"/>
          </a:xfrm>
          <a:prstGeom prst="rightBrace">
            <a:avLst/>
          </a:prstGeom>
          <a:ln>
            <a:solidFill>
              <a:schemeClr val="accent6">
                <a:lumMod val="40000"/>
                <a:lumOff val="60000"/>
              </a:schemeClr>
            </a:solidFill>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B39CE3AF-594B-B849-8B10-56BBBEB28131}"/>
              </a:ext>
            </a:extLst>
          </p:cNvPr>
          <p:cNvSpPr txBox="1"/>
          <p:nvPr/>
        </p:nvSpPr>
        <p:spPr>
          <a:xfrm>
            <a:off x="7075714" y="4120450"/>
            <a:ext cx="2051395" cy="523220"/>
          </a:xfrm>
          <a:prstGeom prst="rect">
            <a:avLst/>
          </a:prstGeom>
          <a:solidFill>
            <a:schemeClr val="accent6">
              <a:lumMod val="40000"/>
              <a:lumOff val="60000"/>
            </a:schemeClr>
          </a:solidFill>
          <a:ln>
            <a:solidFill>
              <a:schemeClr val="accent6">
                <a:lumMod val="40000"/>
                <a:lumOff val="60000"/>
              </a:schemeClr>
            </a:solidFill>
          </a:ln>
        </p:spPr>
        <p:txBody>
          <a:bodyPr wrap="none" rtlCol="0">
            <a:spAutoFit/>
          </a:bodyPr>
          <a:lstStyle/>
          <a:p>
            <a:r>
              <a:rPr lang="en-US" sz="1400" dirty="0"/>
              <a:t>Predominantly Inferential</a:t>
            </a:r>
          </a:p>
          <a:p>
            <a:r>
              <a:rPr lang="en-US" sz="1400" dirty="0"/>
              <a:t>Causality matters</a:t>
            </a:r>
          </a:p>
        </p:txBody>
      </p:sp>
      <p:sp>
        <p:nvSpPr>
          <p:cNvPr id="12" name="Left Brace 11">
            <a:extLst>
              <a:ext uri="{FF2B5EF4-FFF2-40B4-BE49-F238E27FC236}">
                <a16:creationId xmlns:a16="http://schemas.microsoft.com/office/drawing/2014/main" id="{562401C3-F2A0-E445-B9CA-024E0697BD25}"/>
              </a:ext>
            </a:extLst>
          </p:cNvPr>
          <p:cNvSpPr/>
          <p:nvPr/>
        </p:nvSpPr>
        <p:spPr>
          <a:xfrm>
            <a:off x="2514600" y="1186300"/>
            <a:ext cx="187035" cy="2242699"/>
          </a:xfrm>
          <a:prstGeom prst="leftBrace">
            <a:avLst/>
          </a:prstGeom>
          <a:ln>
            <a:solidFill>
              <a:schemeClr val="accent4">
                <a:lumMod val="60000"/>
                <a:lumOff val="40000"/>
              </a:schemeClr>
            </a:solidFill>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CBD41640-C08B-4C44-8DBC-871C886DE200}"/>
              </a:ext>
            </a:extLst>
          </p:cNvPr>
          <p:cNvSpPr txBox="1"/>
          <p:nvPr/>
        </p:nvSpPr>
        <p:spPr>
          <a:xfrm>
            <a:off x="194361" y="1938317"/>
            <a:ext cx="2026389" cy="523220"/>
          </a:xfrm>
          <a:prstGeom prst="rect">
            <a:avLst/>
          </a:prstGeom>
          <a:solidFill>
            <a:schemeClr val="accent4">
              <a:lumMod val="40000"/>
              <a:lumOff val="60000"/>
            </a:schemeClr>
          </a:solidFill>
          <a:ln>
            <a:solidFill>
              <a:schemeClr val="accent4">
                <a:lumMod val="40000"/>
                <a:lumOff val="60000"/>
              </a:schemeClr>
            </a:solidFill>
          </a:ln>
        </p:spPr>
        <p:txBody>
          <a:bodyPr wrap="none" rtlCol="0">
            <a:spAutoFit/>
          </a:bodyPr>
          <a:lstStyle/>
          <a:p>
            <a:r>
              <a:rPr lang="en-US" sz="1400" dirty="0"/>
              <a:t>Predominantly Predictive</a:t>
            </a:r>
          </a:p>
          <a:p>
            <a:r>
              <a:rPr lang="en-US" sz="1400" dirty="0"/>
              <a:t>Causality optional</a:t>
            </a:r>
          </a:p>
        </p:txBody>
      </p:sp>
    </p:spTree>
    <p:extLst>
      <p:ext uri="{BB962C8B-B14F-4D97-AF65-F5344CB8AC3E}">
        <p14:creationId xmlns:p14="http://schemas.microsoft.com/office/powerpoint/2010/main" val="2290865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2" grpId="0" animBg="1"/>
      <p:bldP spid="7" grpId="0" animBg="1"/>
      <p:bldP spid="5" grpId="0" animBg="1"/>
      <p:bldP spid="10" grpId="0" animBg="1"/>
      <p:bldP spid="12" grpId="0" animBg="1"/>
      <p:bldP spid="1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527"/>
            <a:ext cx="9144000" cy="1143000"/>
          </a:xfrm>
        </p:spPr>
        <p:txBody>
          <a:bodyPr/>
          <a:lstStyle/>
          <a:p>
            <a:r>
              <a:rPr lang="en-US" dirty="0"/>
              <a:t>Solution: Cross-Validation</a:t>
            </a:r>
          </a:p>
        </p:txBody>
      </p:sp>
      <p:sp>
        <p:nvSpPr>
          <p:cNvPr id="78" name="TextBox 77"/>
          <p:cNvSpPr txBox="1"/>
          <p:nvPr/>
        </p:nvSpPr>
        <p:spPr>
          <a:xfrm>
            <a:off x="1063083" y="5392372"/>
            <a:ext cx="6928624" cy="83099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Repeat the test/training procedure over each of these different splits</a:t>
            </a:r>
          </a:p>
        </p:txBody>
      </p:sp>
      <p:pic>
        <p:nvPicPr>
          <p:cNvPr id="2050" name="Picture 2">
            <a:extLst>
              <a:ext uri="{FF2B5EF4-FFF2-40B4-BE49-F238E27FC236}">
                <a16:creationId xmlns:a16="http://schemas.microsoft.com/office/drawing/2014/main" id="{502C2BFF-D4BD-F32F-3A2C-8E3303E1EC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000" y="1315069"/>
            <a:ext cx="8890000" cy="39751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320D62C-F342-7430-80CC-0F04A41A919C}"/>
              </a:ext>
            </a:extLst>
          </p:cNvPr>
          <p:cNvSpPr txBox="1"/>
          <p:nvPr/>
        </p:nvSpPr>
        <p:spPr>
          <a:xfrm>
            <a:off x="929268" y="6325572"/>
            <a:ext cx="7062439" cy="276999"/>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Credit: Rebecca </a:t>
            </a:r>
            <a:r>
              <a:rPr kumimoji="0" lang="en-US" sz="1200" b="0" i="0" u="none" strike="noStrike" kern="1200" cap="none" spc="0" normalizeH="0" baseline="0" noProof="0" dirty="0" err="1">
                <a:ln>
                  <a:noFill/>
                </a:ln>
                <a:solidFill>
                  <a:prstClr val="black"/>
                </a:solidFill>
                <a:effectLst/>
                <a:uLnTx/>
                <a:uFillTx/>
                <a:latin typeface="Calibri"/>
                <a:ea typeface="+mn-ea"/>
                <a:cs typeface="+mn-cs"/>
              </a:rPr>
              <a:t>Patro</a:t>
            </a:r>
            <a:r>
              <a:rPr kumimoji="0" lang="en-US" sz="1200" b="0" i="0" u="none" strike="noStrike" kern="1200" cap="none" spc="0" normalizeH="0" baseline="0" noProof="0" dirty="0">
                <a:ln>
                  <a:noFill/>
                </a:ln>
                <a:solidFill>
                  <a:prstClr val="black"/>
                </a:solidFill>
                <a:effectLst/>
                <a:uLnTx/>
                <a:uFillTx/>
                <a:latin typeface="Calibri"/>
                <a:ea typeface="+mn-ea"/>
                <a:cs typeface="+mn-cs"/>
              </a:rPr>
              <a:t> - https://</a:t>
            </a:r>
            <a:r>
              <a:rPr kumimoji="0" lang="en-US" sz="1200" b="0" i="0" u="none" strike="noStrike" kern="1200" cap="none" spc="0" normalizeH="0" baseline="0" noProof="0" dirty="0" err="1">
                <a:ln>
                  <a:noFill/>
                </a:ln>
                <a:solidFill>
                  <a:prstClr val="black"/>
                </a:solidFill>
                <a:effectLst/>
                <a:uLnTx/>
                <a:uFillTx/>
                <a:latin typeface="Calibri"/>
                <a:ea typeface="+mn-ea"/>
                <a:cs typeface="+mn-cs"/>
              </a:rPr>
              <a:t>towardsdatascience.com</a:t>
            </a:r>
            <a:r>
              <a:rPr kumimoji="0" lang="en-US" sz="1200" b="0" i="0" u="none" strike="noStrike" kern="1200" cap="none" spc="0" normalizeH="0" baseline="0" noProof="0" dirty="0">
                <a:ln>
                  <a:noFill/>
                </a:ln>
                <a:solidFill>
                  <a:prstClr val="black"/>
                </a:solidFill>
                <a:effectLst/>
                <a:uLnTx/>
                <a:uFillTx/>
                <a:latin typeface="Calibri"/>
                <a:ea typeface="+mn-ea"/>
                <a:cs typeface="+mn-cs"/>
              </a:rPr>
              <a:t>/cross-validation-k-fold-vs-monte-carlo-e54df2fc179b</a:t>
            </a:r>
          </a:p>
        </p:txBody>
      </p:sp>
    </p:spTree>
    <p:extLst>
      <p:ext uri="{BB962C8B-B14F-4D97-AF65-F5344CB8AC3E}">
        <p14:creationId xmlns:p14="http://schemas.microsoft.com/office/powerpoint/2010/main" val="3444065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p:cNvCxnSpPr/>
          <p:nvPr/>
        </p:nvCxnSpPr>
        <p:spPr>
          <a:xfrm>
            <a:off x="776120" y="5706308"/>
            <a:ext cx="7590118" cy="2988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 name="Straight Arrow Connector 4"/>
          <p:cNvCxnSpPr/>
          <p:nvPr/>
        </p:nvCxnSpPr>
        <p:spPr>
          <a:xfrm flipV="1">
            <a:off x="776120" y="606778"/>
            <a:ext cx="0" cy="509953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 name="TextBox 5"/>
          <p:cNvSpPr txBox="1"/>
          <p:nvPr/>
        </p:nvSpPr>
        <p:spPr>
          <a:xfrm>
            <a:off x="6762107" y="5786433"/>
            <a:ext cx="1975759" cy="369332"/>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aggressive learning</a:t>
            </a:r>
          </a:p>
        </p:txBody>
      </p:sp>
      <p:sp>
        <p:nvSpPr>
          <p:cNvPr id="7" name="TextBox 6"/>
          <p:cNvSpPr txBox="1"/>
          <p:nvPr/>
        </p:nvSpPr>
        <p:spPr>
          <a:xfrm>
            <a:off x="443943" y="5786433"/>
            <a:ext cx="2188670" cy="369332"/>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conservative learning</a:t>
            </a:r>
          </a:p>
        </p:txBody>
      </p:sp>
      <p:sp>
        <p:nvSpPr>
          <p:cNvPr id="8" name="TextBox 7"/>
          <p:cNvSpPr txBox="1"/>
          <p:nvPr/>
        </p:nvSpPr>
        <p:spPr>
          <a:xfrm rot="16200000">
            <a:off x="207870" y="3445210"/>
            <a:ext cx="662674" cy="369332"/>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error</a:t>
            </a:r>
          </a:p>
        </p:txBody>
      </p:sp>
      <p:sp>
        <p:nvSpPr>
          <p:cNvPr id="11" name="Freeform 10"/>
          <p:cNvSpPr/>
          <p:nvPr/>
        </p:nvSpPr>
        <p:spPr>
          <a:xfrm>
            <a:off x="1001889" y="1157111"/>
            <a:ext cx="7267222" cy="4275667"/>
          </a:xfrm>
          <a:custGeom>
            <a:avLst/>
            <a:gdLst>
              <a:gd name="connsiteX0" fmla="*/ 0 w 7267222"/>
              <a:gd name="connsiteY0" fmla="*/ 0 h 4275667"/>
              <a:gd name="connsiteX1" fmla="*/ 762000 w 7267222"/>
              <a:gd name="connsiteY1" fmla="*/ 1876778 h 4275667"/>
              <a:gd name="connsiteX2" fmla="*/ 2342444 w 7267222"/>
              <a:gd name="connsiteY2" fmla="*/ 3372556 h 4275667"/>
              <a:gd name="connsiteX3" fmla="*/ 4670778 w 7267222"/>
              <a:gd name="connsiteY3" fmla="*/ 4078111 h 4275667"/>
              <a:gd name="connsiteX4" fmla="*/ 7267222 w 7267222"/>
              <a:gd name="connsiteY4" fmla="*/ 4275667 h 4275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67222" h="4275667">
                <a:moveTo>
                  <a:pt x="0" y="0"/>
                </a:moveTo>
                <a:cubicBezTo>
                  <a:pt x="185796" y="657342"/>
                  <a:pt x="371593" y="1314685"/>
                  <a:pt x="762000" y="1876778"/>
                </a:cubicBezTo>
                <a:cubicBezTo>
                  <a:pt x="1152407" y="2438871"/>
                  <a:pt x="1690981" y="3005667"/>
                  <a:pt x="2342444" y="3372556"/>
                </a:cubicBezTo>
                <a:cubicBezTo>
                  <a:pt x="2993907" y="3739445"/>
                  <a:pt x="3849982" y="3927593"/>
                  <a:pt x="4670778" y="4078111"/>
                </a:cubicBezTo>
                <a:cubicBezTo>
                  <a:pt x="5491574" y="4228629"/>
                  <a:pt x="7267222" y="4275667"/>
                  <a:pt x="7267222" y="4275667"/>
                </a:cubicBezTo>
              </a:path>
            </a:pathLst>
          </a:custGeom>
        </p:spPr>
        <p:style>
          <a:lnRef idx="3">
            <a:schemeClr val="accent1"/>
          </a:lnRef>
          <a:fillRef idx="0">
            <a:schemeClr val="accent1"/>
          </a:fillRef>
          <a:effectRef idx="2">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F81BD"/>
              </a:solidFill>
              <a:effectLst/>
              <a:uLnTx/>
              <a:uFillTx/>
              <a:latin typeface="Calibri"/>
              <a:ea typeface="+mn-ea"/>
              <a:cs typeface="+mn-cs"/>
            </a:endParaRPr>
          </a:p>
        </p:txBody>
      </p:sp>
      <p:sp>
        <p:nvSpPr>
          <p:cNvPr id="12" name="TextBox 11"/>
          <p:cNvSpPr txBox="1"/>
          <p:nvPr/>
        </p:nvSpPr>
        <p:spPr>
          <a:xfrm>
            <a:off x="7490597" y="4786447"/>
            <a:ext cx="1895696" cy="64633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4F81BD"/>
                </a:solidFill>
                <a:effectLst/>
                <a:uLnTx/>
                <a:uFillTx/>
                <a:latin typeface="Calibri"/>
                <a:ea typeface="+mn-ea"/>
                <a:cs typeface="+mn-cs"/>
              </a:rPr>
              <a:t>mean training error</a:t>
            </a:r>
          </a:p>
        </p:txBody>
      </p:sp>
      <p:sp>
        <p:nvSpPr>
          <p:cNvPr id="13" name="Freeform 12"/>
          <p:cNvSpPr/>
          <p:nvPr/>
        </p:nvSpPr>
        <p:spPr>
          <a:xfrm>
            <a:off x="987778" y="832556"/>
            <a:ext cx="7154333" cy="3352690"/>
          </a:xfrm>
          <a:custGeom>
            <a:avLst/>
            <a:gdLst>
              <a:gd name="connsiteX0" fmla="*/ 0 w 7154333"/>
              <a:gd name="connsiteY0" fmla="*/ 0 h 3352690"/>
              <a:gd name="connsiteX1" fmla="*/ 818444 w 7154333"/>
              <a:gd name="connsiteY1" fmla="*/ 1749777 h 3352690"/>
              <a:gd name="connsiteX2" fmla="*/ 2215444 w 7154333"/>
              <a:gd name="connsiteY2" fmla="*/ 2878666 h 3352690"/>
              <a:gd name="connsiteX3" fmla="*/ 4021666 w 7154333"/>
              <a:gd name="connsiteY3" fmla="*/ 3316111 h 3352690"/>
              <a:gd name="connsiteX4" fmla="*/ 5870222 w 7154333"/>
              <a:gd name="connsiteY4" fmla="*/ 3104444 h 3352690"/>
              <a:gd name="connsiteX5" fmla="*/ 7154333 w 7154333"/>
              <a:gd name="connsiteY5" fmla="*/ 1340555 h 3352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54333" h="3352690">
                <a:moveTo>
                  <a:pt x="0" y="0"/>
                </a:moveTo>
                <a:cubicBezTo>
                  <a:pt x="224601" y="634999"/>
                  <a:pt x="449203" y="1269999"/>
                  <a:pt x="818444" y="1749777"/>
                </a:cubicBezTo>
                <a:cubicBezTo>
                  <a:pt x="1187685" y="2229555"/>
                  <a:pt x="1681574" y="2617610"/>
                  <a:pt x="2215444" y="2878666"/>
                </a:cubicBezTo>
                <a:cubicBezTo>
                  <a:pt x="2749314" y="3139722"/>
                  <a:pt x="3412536" y="3278481"/>
                  <a:pt x="4021666" y="3316111"/>
                </a:cubicBezTo>
                <a:cubicBezTo>
                  <a:pt x="4630796" y="3353741"/>
                  <a:pt x="5348111" y="3433703"/>
                  <a:pt x="5870222" y="3104444"/>
                </a:cubicBezTo>
                <a:cubicBezTo>
                  <a:pt x="6392333" y="2775185"/>
                  <a:pt x="7154333" y="1340555"/>
                  <a:pt x="7154333" y="1340555"/>
                </a:cubicBezTo>
              </a:path>
            </a:pathLst>
          </a:custGeom>
        </p:spPr>
        <p:style>
          <a:lnRef idx="3">
            <a:schemeClr val="accent3"/>
          </a:lnRef>
          <a:fillRef idx="0">
            <a:schemeClr val="accent3"/>
          </a:fillRef>
          <a:effectRef idx="2">
            <a:schemeClr val="accent3"/>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5" name="TextBox 14"/>
          <p:cNvSpPr txBox="1"/>
          <p:nvPr/>
        </p:nvSpPr>
        <p:spPr>
          <a:xfrm>
            <a:off x="7449356" y="1534067"/>
            <a:ext cx="1639510" cy="64633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9BBB59"/>
                </a:solidFill>
                <a:effectLst/>
                <a:uLnTx/>
                <a:uFillTx/>
                <a:latin typeface="Calibri"/>
                <a:ea typeface="+mn-ea"/>
                <a:cs typeface="+mn-cs"/>
              </a:rPr>
              <a:t>mean cross-validation error</a:t>
            </a:r>
          </a:p>
        </p:txBody>
      </p:sp>
      <p:cxnSp>
        <p:nvCxnSpPr>
          <p:cNvPr id="17" name="Straight Connector 16"/>
          <p:cNvCxnSpPr/>
          <p:nvPr/>
        </p:nvCxnSpPr>
        <p:spPr>
          <a:xfrm flipH="1">
            <a:off x="5842000" y="4185246"/>
            <a:ext cx="1" cy="1550944"/>
          </a:xfrm>
          <a:prstGeom prst="line">
            <a:avLst/>
          </a:prstGeom>
          <a:ln>
            <a:prstDash val="dash"/>
            <a:headEnd type="none"/>
            <a:tailEnd type="none"/>
          </a:ln>
        </p:spPr>
        <p:style>
          <a:lnRef idx="1">
            <a:schemeClr val="dk1"/>
          </a:lnRef>
          <a:fillRef idx="0">
            <a:schemeClr val="dk1"/>
          </a:fillRef>
          <a:effectRef idx="0">
            <a:schemeClr val="dk1"/>
          </a:effectRef>
          <a:fontRef idx="minor">
            <a:schemeClr val="tx1"/>
          </a:fontRef>
        </p:style>
      </p:cxnSp>
      <p:sp>
        <p:nvSpPr>
          <p:cNvPr id="19" name="TextBox 18"/>
          <p:cNvSpPr txBox="1"/>
          <p:nvPr/>
        </p:nvSpPr>
        <p:spPr>
          <a:xfrm>
            <a:off x="5547802" y="5786433"/>
            <a:ext cx="588397" cy="369332"/>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best </a:t>
            </a:r>
          </a:p>
        </p:txBody>
      </p:sp>
      <p:sp>
        <p:nvSpPr>
          <p:cNvPr id="9" name="Freeform 8"/>
          <p:cNvSpPr/>
          <p:nvPr/>
        </p:nvSpPr>
        <p:spPr>
          <a:xfrm>
            <a:off x="987778" y="564444"/>
            <a:ext cx="7507111" cy="3473932"/>
          </a:xfrm>
          <a:custGeom>
            <a:avLst/>
            <a:gdLst>
              <a:gd name="connsiteX0" fmla="*/ 0 w 7507111"/>
              <a:gd name="connsiteY0" fmla="*/ 0 h 3473932"/>
              <a:gd name="connsiteX1" fmla="*/ 818444 w 7507111"/>
              <a:gd name="connsiteY1" fmla="*/ 1524000 h 3473932"/>
              <a:gd name="connsiteX2" fmla="*/ 2568222 w 7507111"/>
              <a:gd name="connsiteY2" fmla="*/ 2906889 h 3473932"/>
              <a:gd name="connsiteX3" fmla="*/ 3880555 w 7507111"/>
              <a:gd name="connsiteY3" fmla="*/ 3316112 h 3473932"/>
              <a:gd name="connsiteX4" fmla="*/ 5489222 w 7507111"/>
              <a:gd name="connsiteY4" fmla="*/ 3457223 h 3473932"/>
              <a:gd name="connsiteX5" fmla="*/ 6604000 w 7507111"/>
              <a:gd name="connsiteY5" fmla="*/ 2963334 h 3473932"/>
              <a:gd name="connsiteX6" fmla="*/ 7210778 w 7507111"/>
              <a:gd name="connsiteY6" fmla="*/ 2187223 h 3473932"/>
              <a:gd name="connsiteX7" fmla="*/ 7507111 w 7507111"/>
              <a:gd name="connsiteY7" fmla="*/ 1707445 h 3473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07111" h="3473932">
                <a:moveTo>
                  <a:pt x="0" y="0"/>
                </a:moveTo>
                <a:cubicBezTo>
                  <a:pt x="195203" y="519759"/>
                  <a:pt x="390407" y="1039519"/>
                  <a:pt x="818444" y="1524000"/>
                </a:cubicBezTo>
                <a:cubicBezTo>
                  <a:pt x="1246481" y="2008482"/>
                  <a:pt x="2057870" y="2608204"/>
                  <a:pt x="2568222" y="2906889"/>
                </a:cubicBezTo>
                <a:cubicBezTo>
                  <a:pt x="3078574" y="3205574"/>
                  <a:pt x="3393722" y="3224390"/>
                  <a:pt x="3880555" y="3316112"/>
                </a:cubicBezTo>
                <a:cubicBezTo>
                  <a:pt x="4367388" y="3407834"/>
                  <a:pt x="5035315" y="3516019"/>
                  <a:pt x="5489222" y="3457223"/>
                </a:cubicBezTo>
                <a:cubicBezTo>
                  <a:pt x="5943130" y="3398427"/>
                  <a:pt x="6317074" y="3175001"/>
                  <a:pt x="6604000" y="2963334"/>
                </a:cubicBezTo>
                <a:cubicBezTo>
                  <a:pt x="6890926" y="2751667"/>
                  <a:pt x="7060259" y="2396538"/>
                  <a:pt x="7210778" y="2187223"/>
                </a:cubicBezTo>
                <a:cubicBezTo>
                  <a:pt x="7361297" y="1977908"/>
                  <a:pt x="7434204" y="1842676"/>
                  <a:pt x="7507111" y="1707445"/>
                </a:cubicBezTo>
              </a:path>
            </a:pathLst>
          </a:custGeom>
          <a:ln>
            <a:solidFill>
              <a:schemeClr val="accent3"/>
            </a:solidFill>
            <a:prstDash val="sysDash"/>
          </a:ln>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Freeform 9"/>
          <p:cNvSpPr/>
          <p:nvPr/>
        </p:nvSpPr>
        <p:spPr>
          <a:xfrm>
            <a:off x="973667" y="1241778"/>
            <a:ext cx="7366000" cy="3137040"/>
          </a:xfrm>
          <a:custGeom>
            <a:avLst/>
            <a:gdLst>
              <a:gd name="connsiteX0" fmla="*/ 0 w 7366000"/>
              <a:gd name="connsiteY0" fmla="*/ 0 h 3137040"/>
              <a:gd name="connsiteX1" fmla="*/ 564444 w 7366000"/>
              <a:gd name="connsiteY1" fmla="*/ 832555 h 3137040"/>
              <a:gd name="connsiteX2" fmla="*/ 1806222 w 7366000"/>
              <a:gd name="connsiteY2" fmla="*/ 2483555 h 3137040"/>
              <a:gd name="connsiteX3" fmla="*/ 3372555 w 7366000"/>
              <a:gd name="connsiteY3" fmla="*/ 3019778 h 3137040"/>
              <a:gd name="connsiteX4" fmla="*/ 4882444 w 7366000"/>
              <a:gd name="connsiteY4" fmla="*/ 3118555 h 3137040"/>
              <a:gd name="connsiteX5" fmla="*/ 6208889 w 7366000"/>
              <a:gd name="connsiteY5" fmla="*/ 2751666 h 3137040"/>
              <a:gd name="connsiteX6" fmla="*/ 7041444 w 7366000"/>
              <a:gd name="connsiteY6" fmla="*/ 1566333 h 3137040"/>
              <a:gd name="connsiteX7" fmla="*/ 7366000 w 7366000"/>
              <a:gd name="connsiteY7" fmla="*/ 959555 h 3137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66000" h="3137040">
                <a:moveTo>
                  <a:pt x="0" y="0"/>
                </a:moveTo>
                <a:cubicBezTo>
                  <a:pt x="131703" y="209314"/>
                  <a:pt x="263407" y="418629"/>
                  <a:pt x="564444" y="832555"/>
                </a:cubicBezTo>
                <a:cubicBezTo>
                  <a:pt x="865481" y="1246481"/>
                  <a:pt x="1338204" y="2119018"/>
                  <a:pt x="1806222" y="2483555"/>
                </a:cubicBezTo>
                <a:cubicBezTo>
                  <a:pt x="2274241" y="2848092"/>
                  <a:pt x="2859851" y="2913945"/>
                  <a:pt x="3372555" y="3019778"/>
                </a:cubicBezTo>
                <a:cubicBezTo>
                  <a:pt x="3885259" y="3125611"/>
                  <a:pt x="4409722" y="3163240"/>
                  <a:pt x="4882444" y="3118555"/>
                </a:cubicBezTo>
                <a:cubicBezTo>
                  <a:pt x="5355166" y="3073870"/>
                  <a:pt x="5849056" y="3010370"/>
                  <a:pt x="6208889" y="2751666"/>
                </a:cubicBezTo>
                <a:cubicBezTo>
                  <a:pt x="6568722" y="2492962"/>
                  <a:pt x="6848592" y="1865018"/>
                  <a:pt x="7041444" y="1566333"/>
                </a:cubicBezTo>
                <a:cubicBezTo>
                  <a:pt x="7234296" y="1267648"/>
                  <a:pt x="7366000" y="959555"/>
                  <a:pt x="7366000" y="959555"/>
                </a:cubicBezTo>
              </a:path>
            </a:pathLst>
          </a:custGeom>
          <a:ln>
            <a:solidFill>
              <a:schemeClr val="accent3"/>
            </a:solidFill>
            <a:prstDash val="sysDash"/>
          </a:ln>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4" name="Freeform 13"/>
          <p:cNvSpPr/>
          <p:nvPr/>
        </p:nvSpPr>
        <p:spPr>
          <a:xfrm>
            <a:off x="1100667" y="2144889"/>
            <a:ext cx="6858000" cy="1855834"/>
          </a:xfrm>
          <a:custGeom>
            <a:avLst/>
            <a:gdLst>
              <a:gd name="connsiteX0" fmla="*/ 0 w 6858000"/>
              <a:gd name="connsiteY0" fmla="*/ 98778 h 1855834"/>
              <a:gd name="connsiteX1" fmla="*/ 1185333 w 6858000"/>
              <a:gd name="connsiteY1" fmla="*/ 1255889 h 1855834"/>
              <a:gd name="connsiteX2" fmla="*/ 2949222 w 6858000"/>
              <a:gd name="connsiteY2" fmla="*/ 1749778 h 1855834"/>
              <a:gd name="connsiteX3" fmla="*/ 5432777 w 6858000"/>
              <a:gd name="connsiteY3" fmla="*/ 1749778 h 1855834"/>
              <a:gd name="connsiteX4" fmla="*/ 6561666 w 6858000"/>
              <a:gd name="connsiteY4" fmla="*/ 606778 h 1855834"/>
              <a:gd name="connsiteX5" fmla="*/ 6858000 w 6858000"/>
              <a:gd name="connsiteY5" fmla="*/ 0 h 1855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58000" h="1855834">
                <a:moveTo>
                  <a:pt x="0" y="98778"/>
                </a:moveTo>
                <a:cubicBezTo>
                  <a:pt x="346898" y="539750"/>
                  <a:pt x="693796" y="980722"/>
                  <a:pt x="1185333" y="1255889"/>
                </a:cubicBezTo>
                <a:cubicBezTo>
                  <a:pt x="1676870" y="1531056"/>
                  <a:pt x="2241315" y="1667463"/>
                  <a:pt x="2949222" y="1749778"/>
                </a:cubicBezTo>
                <a:cubicBezTo>
                  <a:pt x="3657129" y="1832093"/>
                  <a:pt x="4830703" y="1940278"/>
                  <a:pt x="5432777" y="1749778"/>
                </a:cubicBezTo>
                <a:cubicBezTo>
                  <a:pt x="6034851" y="1559278"/>
                  <a:pt x="6324129" y="898408"/>
                  <a:pt x="6561666" y="606778"/>
                </a:cubicBezTo>
                <a:cubicBezTo>
                  <a:pt x="6799203" y="315148"/>
                  <a:pt x="6858000" y="0"/>
                  <a:pt x="6858000" y="0"/>
                </a:cubicBezTo>
              </a:path>
            </a:pathLst>
          </a:custGeom>
          <a:ln>
            <a:solidFill>
              <a:schemeClr val="accent3"/>
            </a:solidFill>
            <a:prstDash val="sysDash"/>
          </a:ln>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6" name="Freeform 15"/>
          <p:cNvSpPr/>
          <p:nvPr/>
        </p:nvSpPr>
        <p:spPr>
          <a:xfrm>
            <a:off x="1016000" y="691444"/>
            <a:ext cx="7140222" cy="4496351"/>
          </a:xfrm>
          <a:custGeom>
            <a:avLst/>
            <a:gdLst>
              <a:gd name="connsiteX0" fmla="*/ 0 w 7140222"/>
              <a:gd name="connsiteY0" fmla="*/ 0 h 4496351"/>
              <a:gd name="connsiteX1" fmla="*/ 1213556 w 7140222"/>
              <a:gd name="connsiteY1" fmla="*/ 2638778 h 4496351"/>
              <a:gd name="connsiteX2" fmla="*/ 2906889 w 7140222"/>
              <a:gd name="connsiteY2" fmla="*/ 3894667 h 4496351"/>
              <a:gd name="connsiteX3" fmla="*/ 5446889 w 7140222"/>
              <a:gd name="connsiteY3" fmla="*/ 4430889 h 4496351"/>
              <a:gd name="connsiteX4" fmla="*/ 7140222 w 7140222"/>
              <a:gd name="connsiteY4" fmla="*/ 4487334 h 44963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40222" h="4496351">
                <a:moveTo>
                  <a:pt x="0" y="0"/>
                </a:moveTo>
                <a:cubicBezTo>
                  <a:pt x="364537" y="994833"/>
                  <a:pt x="729075" y="1989667"/>
                  <a:pt x="1213556" y="2638778"/>
                </a:cubicBezTo>
                <a:cubicBezTo>
                  <a:pt x="1698038" y="3287889"/>
                  <a:pt x="2201334" y="3595982"/>
                  <a:pt x="2906889" y="3894667"/>
                </a:cubicBezTo>
                <a:cubicBezTo>
                  <a:pt x="3612444" y="4193352"/>
                  <a:pt x="4741334" y="4332111"/>
                  <a:pt x="5446889" y="4430889"/>
                </a:cubicBezTo>
                <a:cubicBezTo>
                  <a:pt x="6152445" y="4529667"/>
                  <a:pt x="7140222" y="4487334"/>
                  <a:pt x="7140222" y="4487334"/>
                </a:cubicBezTo>
              </a:path>
            </a:pathLst>
          </a:custGeom>
          <a:ln>
            <a:solidFill>
              <a:schemeClr val="accent1"/>
            </a:solidFill>
            <a:prstDash val="sysDash"/>
          </a:ln>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8" name="Freeform 17"/>
          <p:cNvSpPr/>
          <p:nvPr/>
        </p:nvSpPr>
        <p:spPr>
          <a:xfrm>
            <a:off x="1030111" y="1806222"/>
            <a:ext cx="7267222" cy="3781875"/>
          </a:xfrm>
          <a:custGeom>
            <a:avLst/>
            <a:gdLst>
              <a:gd name="connsiteX0" fmla="*/ 0 w 7267222"/>
              <a:gd name="connsiteY0" fmla="*/ 0 h 3781875"/>
              <a:gd name="connsiteX1" fmla="*/ 620889 w 7267222"/>
              <a:gd name="connsiteY1" fmla="*/ 1608667 h 3781875"/>
              <a:gd name="connsiteX2" fmla="*/ 2243667 w 7267222"/>
              <a:gd name="connsiteY2" fmla="*/ 3146778 h 3781875"/>
              <a:gd name="connsiteX3" fmla="*/ 4430889 w 7267222"/>
              <a:gd name="connsiteY3" fmla="*/ 3683000 h 3781875"/>
              <a:gd name="connsiteX4" fmla="*/ 7267222 w 7267222"/>
              <a:gd name="connsiteY4" fmla="*/ 3781778 h 3781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67222" h="3781875">
                <a:moveTo>
                  <a:pt x="0" y="0"/>
                </a:moveTo>
                <a:cubicBezTo>
                  <a:pt x="123472" y="542102"/>
                  <a:pt x="246945" y="1084204"/>
                  <a:pt x="620889" y="1608667"/>
                </a:cubicBezTo>
                <a:cubicBezTo>
                  <a:pt x="994834" y="2133130"/>
                  <a:pt x="1608667" y="2801056"/>
                  <a:pt x="2243667" y="3146778"/>
                </a:cubicBezTo>
                <a:cubicBezTo>
                  <a:pt x="2878667" y="3492500"/>
                  <a:pt x="3593630" y="3577167"/>
                  <a:pt x="4430889" y="3683000"/>
                </a:cubicBezTo>
                <a:cubicBezTo>
                  <a:pt x="5268148" y="3788833"/>
                  <a:pt x="7267222" y="3781778"/>
                  <a:pt x="7267222" y="3781778"/>
                </a:cubicBezTo>
              </a:path>
            </a:pathLst>
          </a:custGeom>
          <a:ln>
            <a:solidFill>
              <a:schemeClr val="accent1"/>
            </a:solidFill>
            <a:prstDash val="sysDash"/>
          </a:ln>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0" name="Freeform 19"/>
          <p:cNvSpPr/>
          <p:nvPr/>
        </p:nvSpPr>
        <p:spPr>
          <a:xfrm>
            <a:off x="1030111" y="1636889"/>
            <a:ext cx="7154333" cy="3752199"/>
          </a:xfrm>
          <a:custGeom>
            <a:avLst/>
            <a:gdLst>
              <a:gd name="connsiteX0" fmla="*/ 0 w 7154333"/>
              <a:gd name="connsiteY0" fmla="*/ 0 h 3752199"/>
              <a:gd name="connsiteX1" fmla="*/ 2102556 w 7154333"/>
              <a:gd name="connsiteY1" fmla="*/ 2892778 h 3752199"/>
              <a:gd name="connsiteX2" fmla="*/ 4261556 w 7154333"/>
              <a:gd name="connsiteY2" fmla="*/ 3697111 h 3752199"/>
              <a:gd name="connsiteX3" fmla="*/ 7154333 w 7154333"/>
              <a:gd name="connsiteY3" fmla="*/ 3683000 h 3752199"/>
            </a:gdLst>
            <a:ahLst/>
            <a:cxnLst>
              <a:cxn ang="0">
                <a:pos x="connsiteX0" y="connsiteY0"/>
              </a:cxn>
              <a:cxn ang="0">
                <a:pos x="connsiteX1" y="connsiteY1"/>
              </a:cxn>
              <a:cxn ang="0">
                <a:pos x="connsiteX2" y="connsiteY2"/>
              </a:cxn>
              <a:cxn ang="0">
                <a:pos x="connsiteX3" y="connsiteY3"/>
              </a:cxn>
            </a:cxnLst>
            <a:rect l="l" t="t" r="r" b="b"/>
            <a:pathLst>
              <a:path w="7154333" h="3752199">
                <a:moveTo>
                  <a:pt x="0" y="0"/>
                </a:moveTo>
                <a:cubicBezTo>
                  <a:pt x="696148" y="1138296"/>
                  <a:pt x="1392297" y="2276593"/>
                  <a:pt x="2102556" y="2892778"/>
                </a:cubicBezTo>
                <a:cubicBezTo>
                  <a:pt x="2812815" y="3508963"/>
                  <a:pt x="3419593" y="3565407"/>
                  <a:pt x="4261556" y="3697111"/>
                </a:cubicBezTo>
                <a:cubicBezTo>
                  <a:pt x="5103519" y="3828815"/>
                  <a:pt x="7154333" y="3683000"/>
                  <a:pt x="7154333" y="3683000"/>
                </a:cubicBezTo>
              </a:path>
            </a:pathLst>
          </a:custGeom>
          <a:ln>
            <a:solidFill>
              <a:schemeClr val="accent1"/>
            </a:solidFill>
            <a:prstDash val="sysDash"/>
          </a:ln>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663165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1867" y="1636889"/>
            <a:ext cx="8229600" cy="3400778"/>
          </a:xfrm>
        </p:spPr>
        <p:txBody>
          <a:bodyPr>
            <a:normAutofit/>
          </a:bodyPr>
          <a:lstStyle/>
          <a:p>
            <a:r>
              <a:rPr lang="en-US" dirty="0"/>
              <a:t>Besides helping us </a:t>
            </a:r>
            <a:r>
              <a:rPr lang="en-US" b="1" dirty="0"/>
              <a:t>select a model</a:t>
            </a:r>
            <a:r>
              <a:rPr lang="en-US" dirty="0"/>
              <a:t>, cross-validation also gives us an idea of </a:t>
            </a:r>
            <a:r>
              <a:rPr lang="en-US" b="1" dirty="0"/>
              <a:t>what our model’s error will be on new data</a:t>
            </a:r>
            <a:endParaRPr lang="en-US" dirty="0"/>
          </a:p>
        </p:txBody>
      </p:sp>
    </p:spTree>
    <p:extLst>
      <p:ext uri="{BB962C8B-B14F-4D97-AF65-F5344CB8AC3E}">
        <p14:creationId xmlns:p14="http://schemas.microsoft.com/office/powerpoint/2010/main" val="3088105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Pros and Cons of a few common model types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598276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oup 31"/>
          <p:cNvGrpSpPr/>
          <p:nvPr/>
        </p:nvGrpSpPr>
        <p:grpSpPr>
          <a:xfrm>
            <a:off x="0" y="62007"/>
            <a:ext cx="9144000" cy="5918200"/>
            <a:chOff x="0" y="418353"/>
            <a:chExt cx="9144000" cy="5918200"/>
          </a:xfrm>
        </p:grpSpPr>
        <p:pic>
          <p:nvPicPr>
            <p:cNvPr id="9" name="Picture 8" descr="tree advantage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9100" y="418353"/>
              <a:ext cx="7454900" cy="5918200"/>
            </a:xfrm>
            <a:prstGeom prst="rect">
              <a:avLst/>
            </a:prstGeom>
          </p:spPr>
        </p:pic>
        <p:pic>
          <p:nvPicPr>
            <p:cNvPr id="6" name="Picture 5" descr="tree advantages.png"/>
            <p:cNvPicPr>
              <a:picLocks noChangeAspect="1"/>
            </p:cNvPicPr>
            <p:nvPr/>
          </p:nvPicPr>
          <p:blipFill rotWithShape="1">
            <a:blip r:embed="rId3">
              <a:extLst>
                <a:ext uri="{28A0092B-C50C-407E-A947-70E740481C1C}">
                  <a14:useLocalDpi xmlns:a14="http://schemas.microsoft.com/office/drawing/2010/main" val="0"/>
                </a:ext>
              </a:extLst>
            </a:blip>
            <a:srcRect r="3650"/>
            <a:stretch/>
          </p:blipFill>
          <p:spPr>
            <a:xfrm>
              <a:off x="0" y="418353"/>
              <a:ext cx="7182779" cy="5918200"/>
            </a:xfrm>
            <a:prstGeom prst="rect">
              <a:avLst/>
            </a:prstGeom>
          </p:spPr>
        </p:pic>
        <p:sp>
          <p:nvSpPr>
            <p:cNvPr id="7" name="TextBox 6"/>
            <p:cNvSpPr txBox="1"/>
            <p:nvPr/>
          </p:nvSpPr>
          <p:spPr>
            <a:xfrm>
              <a:off x="7182779" y="642470"/>
              <a:ext cx="874444" cy="369332"/>
            </a:xfrm>
            <a:prstGeom prst="rect">
              <a:avLst/>
            </a:prstGeom>
            <a:solidFill>
              <a:schemeClr val="bg1"/>
            </a:solid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a:ea typeface="+mn-ea"/>
                  <a:cs typeface="Times"/>
                </a:rPr>
                <a:t>GLMs</a:t>
              </a:r>
            </a:p>
          </p:txBody>
        </p:sp>
        <p:sp>
          <p:nvSpPr>
            <p:cNvPr id="8" name="TextBox 7"/>
            <p:cNvSpPr txBox="1"/>
            <p:nvPr/>
          </p:nvSpPr>
          <p:spPr>
            <a:xfrm>
              <a:off x="7903137" y="627528"/>
              <a:ext cx="1181016" cy="646331"/>
            </a:xfrm>
            <a:prstGeom prst="rect">
              <a:avLst/>
            </a:prstGeom>
            <a:solidFill>
              <a:schemeClr val="bg1"/>
            </a:solid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a:ea typeface="+mn-ea"/>
                  <a:cs typeface="Times"/>
                </a:rPr>
                <a:t>Tree Ensembles</a:t>
              </a:r>
            </a:p>
          </p:txBody>
        </p:sp>
        <p:sp>
          <p:nvSpPr>
            <p:cNvPr id="10" name="Rectangle 9"/>
            <p:cNvSpPr/>
            <p:nvPr/>
          </p:nvSpPr>
          <p:spPr>
            <a:xfrm>
              <a:off x="7182779" y="1404471"/>
              <a:ext cx="1961221" cy="313764"/>
            </a:xfrm>
            <a:prstGeom prst="rect">
              <a:avLst/>
            </a:prstGeom>
            <a:solidFill>
              <a:srgbClr val="FFFFFF"/>
            </a:solidFill>
            <a:ln w="28575" cmpd="sng">
              <a:noFill/>
            </a:ln>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Rectangle 10"/>
            <p:cNvSpPr/>
            <p:nvPr/>
          </p:nvSpPr>
          <p:spPr>
            <a:xfrm>
              <a:off x="7182779" y="2057400"/>
              <a:ext cx="1961221" cy="204694"/>
            </a:xfrm>
            <a:prstGeom prst="rect">
              <a:avLst/>
            </a:prstGeom>
            <a:solidFill>
              <a:srgbClr val="FFFFFF"/>
            </a:solidFill>
            <a:ln w="28575" cmpd="sng">
              <a:noFill/>
            </a:ln>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2" name="Rectangle 11"/>
            <p:cNvSpPr/>
            <p:nvPr/>
          </p:nvSpPr>
          <p:spPr>
            <a:xfrm>
              <a:off x="7182779" y="2366682"/>
              <a:ext cx="1961221" cy="313764"/>
            </a:xfrm>
            <a:prstGeom prst="rect">
              <a:avLst/>
            </a:prstGeom>
            <a:solidFill>
              <a:srgbClr val="FFFFFF"/>
            </a:solidFill>
            <a:ln w="28575" cmpd="sng">
              <a:noFill/>
            </a:ln>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3" name="Rectangle 12"/>
            <p:cNvSpPr/>
            <p:nvPr/>
          </p:nvSpPr>
          <p:spPr>
            <a:xfrm>
              <a:off x="7182779" y="3021107"/>
              <a:ext cx="1961221" cy="313764"/>
            </a:xfrm>
            <a:prstGeom prst="rect">
              <a:avLst/>
            </a:prstGeom>
            <a:solidFill>
              <a:srgbClr val="FFFFFF"/>
            </a:solidFill>
            <a:ln w="28575" cmpd="sng">
              <a:noFill/>
            </a:ln>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4" name="Rectangle 13"/>
            <p:cNvSpPr/>
            <p:nvPr/>
          </p:nvSpPr>
          <p:spPr>
            <a:xfrm>
              <a:off x="7182779" y="3663577"/>
              <a:ext cx="1961221" cy="313764"/>
            </a:xfrm>
            <a:prstGeom prst="rect">
              <a:avLst/>
            </a:prstGeom>
            <a:solidFill>
              <a:srgbClr val="FFFFFF"/>
            </a:solidFill>
            <a:ln w="28575" cmpd="sng">
              <a:noFill/>
            </a:ln>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5" name="Rectangle 14"/>
            <p:cNvSpPr/>
            <p:nvPr/>
          </p:nvSpPr>
          <p:spPr>
            <a:xfrm>
              <a:off x="7170827" y="4276166"/>
              <a:ext cx="1961221" cy="313764"/>
            </a:xfrm>
            <a:prstGeom prst="rect">
              <a:avLst/>
            </a:prstGeom>
            <a:solidFill>
              <a:srgbClr val="FFFFFF"/>
            </a:solidFill>
            <a:ln w="28575" cmpd="sng">
              <a:noFill/>
            </a:ln>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6" name="Rectangle 15"/>
            <p:cNvSpPr/>
            <p:nvPr/>
          </p:nvSpPr>
          <p:spPr>
            <a:xfrm>
              <a:off x="7076612" y="4873812"/>
              <a:ext cx="1961221" cy="313764"/>
            </a:xfrm>
            <a:prstGeom prst="rect">
              <a:avLst/>
            </a:prstGeom>
            <a:solidFill>
              <a:srgbClr val="FFFFFF"/>
            </a:solidFill>
            <a:ln w="28575" cmpd="sng">
              <a:noFill/>
            </a:ln>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7" name="Rectangle 16"/>
            <p:cNvSpPr/>
            <p:nvPr/>
          </p:nvSpPr>
          <p:spPr>
            <a:xfrm>
              <a:off x="7122931" y="5543176"/>
              <a:ext cx="1961221" cy="222624"/>
            </a:xfrm>
            <a:prstGeom prst="rect">
              <a:avLst/>
            </a:prstGeom>
            <a:solidFill>
              <a:srgbClr val="FFFFFF"/>
            </a:solidFill>
            <a:ln w="28575" cmpd="sng">
              <a:noFill/>
            </a:ln>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8" name="Rectangle 17"/>
            <p:cNvSpPr/>
            <p:nvPr/>
          </p:nvSpPr>
          <p:spPr>
            <a:xfrm>
              <a:off x="7076612" y="5873376"/>
              <a:ext cx="1961221" cy="222624"/>
            </a:xfrm>
            <a:prstGeom prst="rect">
              <a:avLst/>
            </a:prstGeom>
            <a:solidFill>
              <a:srgbClr val="FFFFFF"/>
            </a:solidFill>
            <a:ln w="28575" cmpd="sng">
              <a:noFill/>
            </a:ln>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20" name="Picture 19" descr="tree advantages.png"/>
            <p:cNvPicPr>
              <a:picLocks noChangeAspect="1"/>
            </p:cNvPicPr>
            <p:nvPr/>
          </p:nvPicPr>
          <p:blipFill rotWithShape="1">
            <a:blip r:embed="rId3">
              <a:extLst>
                <a:ext uri="{28A0092B-C50C-407E-A947-70E740481C1C}">
                  <a14:useLocalDpi xmlns:a14="http://schemas.microsoft.com/office/drawing/2010/main" val="0"/>
                </a:ext>
              </a:extLst>
            </a:blip>
            <a:srcRect l="88103" t="85806" r="6780" b="9707"/>
            <a:stretch/>
          </p:blipFill>
          <p:spPr>
            <a:xfrm>
              <a:off x="7434549" y="2972921"/>
              <a:ext cx="381508" cy="265579"/>
            </a:xfrm>
            <a:prstGeom prst="rect">
              <a:avLst/>
            </a:prstGeom>
          </p:spPr>
        </p:pic>
        <p:pic>
          <p:nvPicPr>
            <p:cNvPr id="21" name="Picture 20" descr="tree advantages.png"/>
            <p:cNvPicPr>
              <a:picLocks noChangeAspect="1"/>
            </p:cNvPicPr>
            <p:nvPr/>
          </p:nvPicPr>
          <p:blipFill rotWithShape="1">
            <a:blip r:embed="rId3">
              <a:extLst>
                <a:ext uri="{28A0092B-C50C-407E-A947-70E740481C1C}">
                  <a14:useLocalDpi xmlns:a14="http://schemas.microsoft.com/office/drawing/2010/main" val="0"/>
                </a:ext>
              </a:extLst>
            </a:blip>
            <a:srcRect l="88103" t="92117" r="6694" b="3377"/>
            <a:stretch/>
          </p:blipFill>
          <p:spPr>
            <a:xfrm>
              <a:off x="7443808" y="3629711"/>
              <a:ext cx="387858" cy="266700"/>
            </a:xfrm>
            <a:prstGeom prst="rect">
              <a:avLst/>
            </a:prstGeom>
          </p:spPr>
        </p:pic>
        <p:pic>
          <p:nvPicPr>
            <p:cNvPr id="22" name="Picture 21" descr="tree advantages.png"/>
            <p:cNvPicPr>
              <a:picLocks noChangeAspect="1"/>
            </p:cNvPicPr>
            <p:nvPr/>
          </p:nvPicPr>
          <p:blipFill rotWithShape="1">
            <a:blip r:embed="rId3">
              <a:extLst>
                <a:ext uri="{28A0092B-C50C-407E-A947-70E740481C1C}">
                  <a14:useLocalDpi xmlns:a14="http://schemas.microsoft.com/office/drawing/2010/main" val="0"/>
                </a:ext>
              </a:extLst>
            </a:blip>
            <a:srcRect l="88103" t="92117" r="6694" b="3377"/>
            <a:stretch/>
          </p:blipFill>
          <p:spPr>
            <a:xfrm>
              <a:off x="7443808" y="4873812"/>
              <a:ext cx="387858" cy="266700"/>
            </a:xfrm>
            <a:prstGeom prst="rect">
              <a:avLst/>
            </a:prstGeom>
          </p:spPr>
        </p:pic>
        <p:pic>
          <p:nvPicPr>
            <p:cNvPr id="23" name="Picture 22" descr="tree advantages.png"/>
            <p:cNvPicPr>
              <a:picLocks noChangeAspect="1"/>
            </p:cNvPicPr>
            <p:nvPr/>
          </p:nvPicPr>
          <p:blipFill rotWithShape="1">
            <a:blip r:embed="rId3">
              <a:extLst>
                <a:ext uri="{28A0092B-C50C-407E-A947-70E740481C1C}">
                  <a14:useLocalDpi xmlns:a14="http://schemas.microsoft.com/office/drawing/2010/main" val="0"/>
                </a:ext>
              </a:extLst>
            </a:blip>
            <a:srcRect l="88103" t="92117" r="6694" b="3377"/>
            <a:stretch/>
          </p:blipFill>
          <p:spPr>
            <a:xfrm>
              <a:off x="7443808" y="5494491"/>
              <a:ext cx="387858" cy="266700"/>
            </a:xfrm>
            <a:prstGeom prst="rect">
              <a:avLst/>
            </a:prstGeom>
          </p:spPr>
        </p:pic>
        <p:pic>
          <p:nvPicPr>
            <p:cNvPr id="24" name="Picture 23" descr="tree advantages.png"/>
            <p:cNvPicPr>
              <a:picLocks noChangeAspect="1"/>
            </p:cNvPicPr>
            <p:nvPr/>
          </p:nvPicPr>
          <p:blipFill rotWithShape="1">
            <a:blip r:embed="rId3">
              <a:extLst>
                <a:ext uri="{28A0092B-C50C-407E-A947-70E740481C1C}">
                  <a14:useLocalDpi xmlns:a14="http://schemas.microsoft.com/office/drawing/2010/main" val="0"/>
                </a:ext>
              </a:extLst>
            </a:blip>
            <a:srcRect l="88103" t="75291" r="6965" b="19881"/>
            <a:stretch/>
          </p:blipFill>
          <p:spPr>
            <a:xfrm>
              <a:off x="7448358" y="5844116"/>
              <a:ext cx="367699" cy="285750"/>
            </a:xfrm>
            <a:prstGeom prst="rect">
              <a:avLst/>
            </a:prstGeom>
          </p:spPr>
        </p:pic>
        <p:pic>
          <p:nvPicPr>
            <p:cNvPr id="25" name="Picture 24" descr="tree advantages.png"/>
            <p:cNvPicPr>
              <a:picLocks noChangeAspect="1"/>
            </p:cNvPicPr>
            <p:nvPr/>
          </p:nvPicPr>
          <p:blipFill rotWithShape="1">
            <a:blip r:embed="rId3">
              <a:extLst>
                <a:ext uri="{28A0092B-C50C-407E-A947-70E740481C1C}">
                  <a14:useLocalDpi xmlns:a14="http://schemas.microsoft.com/office/drawing/2010/main" val="0"/>
                </a:ext>
              </a:extLst>
            </a:blip>
            <a:srcRect l="88103" t="85806" r="6780" b="9707"/>
            <a:stretch/>
          </p:blipFill>
          <p:spPr>
            <a:xfrm>
              <a:off x="7434549" y="2366682"/>
              <a:ext cx="381508" cy="265579"/>
            </a:xfrm>
            <a:prstGeom prst="rect">
              <a:avLst/>
            </a:prstGeom>
          </p:spPr>
        </p:pic>
        <p:pic>
          <p:nvPicPr>
            <p:cNvPr id="26" name="Picture 25" descr="tree advantages.png"/>
            <p:cNvPicPr>
              <a:picLocks noChangeAspect="1"/>
            </p:cNvPicPr>
            <p:nvPr/>
          </p:nvPicPr>
          <p:blipFill rotWithShape="1">
            <a:blip r:embed="rId3">
              <a:extLst>
                <a:ext uri="{28A0092B-C50C-407E-A947-70E740481C1C}">
                  <a14:useLocalDpi xmlns:a14="http://schemas.microsoft.com/office/drawing/2010/main" val="0"/>
                </a:ext>
              </a:extLst>
            </a:blip>
            <a:srcRect l="88103" t="85806" r="6780" b="9707"/>
            <a:stretch/>
          </p:blipFill>
          <p:spPr>
            <a:xfrm>
              <a:off x="7443808" y="1996515"/>
              <a:ext cx="381508" cy="265579"/>
            </a:xfrm>
            <a:prstGeom prst="rect">
              <a:avLst/>
            </a:prstGeom>
          </p:spPr>
        </p:pic>
        <p:pic>
          <p:nvPicPr>
            <p:cNvPr id="30" name="Picture 29" descr="tree advantages.png"/>
            <p:cNvPicPr>
              <a:picLocks noChangeAspect="1"/>
            </p:cNvPicPr>
            <p:nvPr/>
          </p:nvPicPr>
          <p:blipFill rotWithShape="1">
            <a:blip r:embed="rId3">
              <a:extLst>
                <a:ext uri="{28A0092B-C50C-407E-A947-70E740481C1C}">
                  <a14:useLocalDpi xmlns:a14="http://schemas.microsoft.com/office/drawing/2010/main" val="0"/>
                </a:ext>
              </a:extLst>
            </a:blip>
            <a:srcRect l="61576" t="14088" r="28935"/>
            <a:stretch/>
          </p:blipFill>
          <p:spPr>
            <a:xfrm>
              <a:off x="8183378" y="1252071"/>
              <a:ext cx="707404" cy="5084482"/>
            </a:xfrm>
            <a:prstGeom prst="rect">
              <a:avLst/>
            </a:prstGeom>
          </p:spPr>
        </p:pic>
        <p:pic>
          <p:nvPicPr>
            <p:cNvPr id="31" name="Picture 30" descr="tree advantages.png"/>
            <p:cNvPicPr>
              <a:picLocks noChangeAspect="1"/>
            </p:cNvPicPr>
            <p:nvPr/>
          </p:nvPicPr>
          <p:blipFill rotWithShape="1">
            <a:blip r:embed="rId3">
              <a:extLst>
                <a:ext uri="{28A0092B-C50C-407E-A947-70E740481C1C}">
                  <a14:useLocalDpi xmlns:a14="http://schemas.microsoft.com/office/drawing/2010/main" val="0"/>
                </a:ext>
              </a:extLst>
            </a:blip>
            <a:srcRect l="88103" t="92117" r="6694" b="3377"/>
            <a:stretch/>
          </p:blipFill>
          <p:spPr>
            <a:xfrm>
              <a:off x="8367920" y="5854263"/>
              <a:ext cx="387858" cy="266700"/>
            </a:xfrm>
            <a:prstGeom prst="rect">
              <a:avLst/>
            </a:prstGeom>
          </p:spPr>
        </p:pic>
      </p:grpSp>
      <p:sp>
        <p:nvSpPr>
          <p:cNvPr id="2" name="TextBox 1"/>
          <p:cNvSpPr txBox="1"/>
          <p:nvPr/>
        </p:nvSpPr>
        <p:spPr>
          <a:xfrm>
            <a:off x="5853592" y="6526768"/>
            <a:ext cx="3299539" cy="338554"/>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prstClr val="black"/>
                </a:solidFill>
                <a:effectLst/>
                <a:uLnTx/>
                <a:uFillTx/>
                <a:latin typeface="Calibri"/>
                <a:ea typeface="+mn-ea"/>
                <a:cs typeface="+mn-cs"/>
              </a:rPr>
              <a:t>from Elements of Statistical Learning</a:t>
            </a:r>
          </a:p>
        </p:txBody>
      </p:sp>
      <p:pic>
        <p:nvPicPr>
          <p:cNvPr id="29" name="Picture 28" descr="tree advantages.png"/>
          <p:cNvPicPr>
            <a:picLocks noChangeAspect="1"/>
          </p:cNvPicPr>
          <p:nvPr/>
        </p:nvPicPr>
        <p:blipFill rotWithShape="1">
          <a:blip r:embed="rId3">
            <a:extLst>
              <a:ext uri="{28A0092B-C50C-407E-A947-70E740481C1C}">
                <a14:useLocalDpi xmlns:a14="http://schemas.microsoft.com/office/drawing/2010/main" val="0"/>
              </a:ext>
            </a:extLst>
          </a:blip>
          <a:srcRect l="88103" t="92117" r="6694" b="3377"/>
          <a:stretch/>
        </p:blipFill>
        <p:spPr>
          <a:xfrm>
            <a:off x="7448358" y="3919820"/>
            <a:ext cx="387858" cy="266700"/>
          </a:xfrm>
          <a:prstGeom prst="rect">
            <a:avLst/>
          </a:prstGeom>
        </p:spPr>
      </p:pic>
      <p:pic>
        <p:nvPicPr>
          <p:cNvPr id="33" name="Picture 32" descr="tree advantages.png"/>
          <p:cNvPicPr>
            <a:picLocks noChangeAspect="1"/>
          </p:cNvPicPr>
          <p:nvPr/>
        </p:nvPicPr>
        <p:blipFill rotWithShape="1">
          <a:blip r:embed="rId3">
            <a:extLst>
              <a:ext uri="{28A0092B-C50C-407E-A947-70E740481C1C}">
                <a14:useLocalDpi xmlns:a14="http://schemas.microsoft.com/office/drawing/2010/main" val="0"/>
              </a:ext>
            </a:extLst>
          </a:blip>
          <a:srcRect l="88103" t="92117" r="6694" b="3377"/>
          <a:stretch/>
        </p:blipFill>
        <p:spPr>
          <a:xfrm>
            <a:off x="7448358" y="1017527"/>
            <a:ext cx="387858" cy="266700"/>
          </a:xfrm>
          <a:prstGeom prst="rect">
            <a:avLst/>
          </a:prstGeom>
        </p:spPr>
      </p:pic>
      <p:sp>
        <p:nvSpPr>
          <p:cNvPr id="49" name="Oval 48"/>
          <p:cNvSpPr/>
          <p:nvPr/>
        </p:nvSpPr>
        <p:spPr>
          <a:xfrm>
            <a:off x="2828127" y="741958"/>
            <a:ext cx="1876922" cy="3724656"/>
          </a:xfrm>
          <a:prstGeom prst="ellipse">
            <a:avLst/>
          </a:prstGeom>
          <a:noFill/>
          <a:ln w="28575" cmpd="sng">
            <a:solidFill>
              <a:schemeClr val="tx1"/>
            </a:solidFill>
            <a:prstDash val="dash"/>
          </a:ln>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TextBox 4"/>
          <p:cNvSpPr txBox="1"/>
          <p:nvPr/>
        </p:nvSpPr>
        <p:spPr>
          <a:xfrm>
            <a:off x="4874372" y="1361889"/>
            <a:ext cx="2756726" cy="2031325"/>
          </a:xfrm>
          <a:prstGeom prst="rect">
            <a:avLst/>
          </a:prstGeom>
          <a:solidFill>
            <a:schemeClr val="bg1">
              <a:lumMod val="75000"/>
              <a:alpha val="79000"/>
            </a:schemeClr>
          </a:solidFill>
          <a:ln>
            <a:no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Mixed data, missing values, outliers, ad-hoc transformations, and irrelevant inputs are rare in pictures of cats, but they are abundant in clinical data!</a:t>
            </a:r>
          </a:p>
        </p:txBody>
      </p:sp>
      <p:pic>
        <p:nvPicPr>
          <p:cNvPr id="48" name="Picture 47" descr="tree advantages.png"/>
          <p:cNvPicPr>
            <a:picLocks noChangeAspect="1"/>
          </p:cNvPicPr>
          <p:nvPr/>
        </p:nvPicPr>
        <p:blipFill rotWithShape="1">
          <a:blip r:embed="rId3">
            <a:extLst>
              <a:ext uri="{28A0092B-C50C-407E-A947-70E740481C1C}">
                <a14:useLocalDpi xmlns:a14="http://schemas.microsoft.com/office/drawing/2010/main" val="0"/>
              </a:ext>
            </a:extLst>
          </a:blip>
          <a:srcRect l="88103" t="75291" r="6965" b="19881"/>
          <a:stretch/>
        </p:blipFill>
        <p:spPr>
          <a:xfrm>
            <a:off x="3169183" y="3295091"/>
            <a:ext cx="367699" cy="285750"/>
          </a:xfrm>
          <a:prstGeom prst="rect">
            <a:avLst/>
          </a:prstGeom>
        </p:spPr>
      </p:pic>
      <p:sp>
        <p:nvSpPr>
          <p:cNvPr id="3" name="Rectangle 2">
            <a:extLst>
              <a:ext uri="{FF2B5EF4-FFF2-40B4-BE49-F238E27FC236}">
                <a16:creationId xmlns:a16="http://schemas.microsoft.com/office/drawing/2014/main" id="{3D369597-DC8F-354C-A775-8C82FF3AD3E8}"/>
              </a:ext>
            </a:extLst>
          </p:cNvPr>
          <p:cNvSpPr/>
          <p:nvPr/>
        </p:nvSpPr>
        <p:spPr>
          <a:xfrm>
            <a:off x="133005" y="6038388"/>
            <a:ext cx="8904828" cy="369332"/>
          </a:xfrm>
          <a:prstGeom prst="rect">
            <a:avLst/>
          </a:prstGeom>
        </p:spPr>
        <p:txBody>
          <a:bodyPr wrap="square">
            <a:spAutoFit/>
          </a:bodyPr>
          <a:lstStyle/>
          <a:p>
            <a:r>
              <a:rPr lang="en-US" dirty="0">
                <a:solidFill>
                  <a:srgbClr val="5F6368"/>
                </a:solidFill>
                <a:latin typeface="Source Sans Pro Light" panose="020B0403030403020204" pitchFamily="34" charset="0"/>
                <a:ea typeface="Source Sans Pro Light" panose="020B0403030403020204" pitchFamily="34" charset="0"/>
              </a:rPr>
              <a:t>Take </a:t>
            </a:r>
            <a:r>
              <a:rPr lang="en-US" b="1" dirty="0">
                <a:solidFill>
                  <a:srgbClr val="5F6368"/>
                </a:solidFill>
                <a:latin typeface="Source Sans Pro" panose="020B0503030403020204" pitchFamily="34" charset="0"/>
                <a:ea typeface="Source Sans Pro" panose="020B0503030403020204" pitchFamily="34" charset="0"/>
              </a:rPr>
              <a:t>Stats 315a</a:t>
            </a:r>
            <a:r>
              <a:rPr lang="en-US" dirty="0">
                <a:solidFill>
                  <a:srgbClr val="4D5156"/>
                </a:solidFill>
                <a:latin typeface="Source Sans Pro Light" panose="020B0403030403020204" pitchFamily="34" charset="0"/>
                <a:ea typeface="Source Sans Pro Light" panose="020B0403030403020204" pitchFamily="34" charset="0"/>
              </a:rPr>
              <a:t>. Modern Applied Statistics: Elements of Statistical Learning to learn in depth</a:t>
            </a:r>
            <a:endParaRPr lang="en-US" dirty="0">
              <a:latin typeface="Source Sans Pro Light" panose="020B0403030403020204" pitchFamily="34" charset="0"/>
              <a:ea typeface="Source Sans Pro Light" panose="020B0403030403020204" pitchFamily="34" charset="0"/>
            </a:endParaRPr>
          </a:p>
        </p:txBody>
      </p:sp>
    </p:spTree>
    <p:extLst>
      <p:ext uri="{BB962C8B-B14F-4D97-AF65-F5344CB8AC3E}">
        <p14:creationId xmlns:p14="http://schemas.microsoft.com/office/powerpoint/2010/main" val="409057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65EC0-1EFB-5446-96CF-BC5FFD856AC6}"/>
              </a:ext>
            </a:extLst>
          </p:cNvPr>
          <p:cNvSpPr>
            <a:spLocks noGrp="1"/>
          </p:cNvSpPr>
          <p:nvPr>
            <p:ph type="title"/>
          </p:nvPr>
        </p:nvSpPr>
        <p:spPr/>
        <p:txBody>
          <a:bodyPr/>
          <a:lstStyle/>
          <a:p>
            <a:r>
              <a:rPr lang="en-US" dirty="0"/>
              <a:t>Videos that cover methods details</a:t>
            </a:r>
          </a:p>
        </p:txBody>
      </p:sp>
      <p:pic>
        <p:nvPicPr>
          <p:cNvPr id="6" name="Content Placeholder 5">
            <a:extLst>
              <a:ext uri="{FF2B5EF4-FFF2-40B4-BE49-F238E27FC236}">
                <a16:creationId xmlns:a16="http://schemas.microsoft.com/office/drawing/2014/main" id="{43A3B7C9-2709-5D2C-259E-4E5D9D7D86AC}"/>
              </a:ext>
            </a:extLst>
          </p:cNvPr>
          <p:cNvPicPr>
            <a:picLocks noGrp="1" noChangeAspect="1"/>
          </p:cNvPicPr>
          <p:nvPr>
            <p:ph idx="1"/>
          </p:nvPr>
        </p:nvPicPr>
        <p:blipFill>
          <a:blip r:embed="rId3"/>
          <a:stretch>
            <a:fillRect/>
          </a:stretch>
        </p:blipFill>
        <p:spPr>
          <a:xfrm>
            <a:off x="764329" y="1143000"/>
            <a:ext cx="3239499" cy="5404212"/>
          </a:xfrm>
          <a:prstGeom prst="rect">
            <a:avLst/>
          </a:prstGeom>
        </p:spPr>
      </p:pic>
      <p:sp>
        <p:nvSpPr>
          <p:cNvPr id="9" name="TextBox 8">
            <a:extLst>
              <a:ext uri="{FF2B5EF4-FFF2-40B4-BE49-F238E27FC236}">
                <a16:creationId xmlns:a16="http://schemas.microsoft.com/office/drawing/2014/main" id="{179C8297-B949-D79C-FEAA-78B3FC69C47F}"/>
              </a:ext>
            </a:extLst>
          </p:cNvPr>
          <p:cNvSpPr txBox="1"/>
          <p:nvPr/>
        </p:nvSpPr>
        <p:spPr>
          <a:xfrm>
            <a:off x="4708769" y="2550718"/>
            <a:ext cx="3380154" cy="646331"/>
          </a:xfrm>
          <a:prstGeom prst="rect">
            <a:avLst/>
          </a:prstGeom>
          <a:noFill/>
        </p:spPr>
        <p:txBody>
          <a:bodyPr wrap="square">
            <a:spAutoFit/>
          </a:bodyPr>
          <a:lstStyle/>
          <a:p>
            <a:r>
              <a:rPr lang="en-US" dirty="0"/>
              <a:t>Associative Analyses lectures from 2017 (mentioned in lecture 12) </a:t>
            </a:r>
          </a:p>
        </p:txBody>
      </p:sp>
      <p:sp>
        <p:nvSpPr>
          <p:cNvPr id="10" name="TextBox 9">
            <a:extLst>
              <a:ext uri="{FF2B5EF4-FFF2-40B4-BE49-F238E27FC236}">
                <a16:creationId xmlns:a16="http://schemas.microsoft.com/office/drawing/2014/main" id="{116FAD33-C63B-5CB0-E26B-8306E041DCDE}"/>
              </a:ext>
            </a:extLst>
          </p:cNvPr>
          <p:cNvSpPr txBox="1"/>
          <p:nvPr/>
        </p:nvSpPr>
        <p:spPr>
          <a:xfrm>
            <a:off x="4708769" y="4977395"/>
            <a:ext cx="3380154" cy="646331"/>
          </a:xfrm>
          <a:prstGeom prst="rect">
            <a:avLst/>
          </a:prstGeom>
          <a:noFill/>
        </p:spPr>
        <p:txBody>
          <a:bodyPr wrap="square">
            <a:spAutoFit/>
          </a:bodyPr>
          <a:lstStyle/>
          <a:p>
            <a:r>
              <a:rPr lang="en-US" dirty="0"/>
              <a:t>Predictive Analyses lectures from 2017 (mentioned in lecture 15) </a:t>
            </a:r>
          </a:p>
        </p:txBody>
      </p:sp>
      <p:cxnSp>
        <p:nvCxnSpPr>
          <p:cNvPr id="12" name="Straight Arrow Connector 11">
            <a:extLst>
              <a:ext uri="{FF2B5EF4-FFF2-40B4-BE49-F238E27FC236}">
                <a16:creationId xmlns:a16="http://schemas.microsoft.com/office/drawing/2014/main" id="{68A65925-B046-CCF2-3E57-E52EB06AD44B}"/>
              </a:ext>
            </a:extLst>
          </p:cNvPr>
          <p:cNvCxnSpPr>
            <a:cxnSpLocks/>
            <a:stCxn id="9" idx="1"/>
          </p:cNvCxnSpPr>
          <p:nvPr/>
        </p:nvCxnSpPr>
        <p:spPr>
          <a:xfrm flipH="1" flipV="1">
            <a:off x="3798277" y="2227385"/>
            <a:ext cx="910492" cy="646499"/>
          </a:xfrm>
          <a:prstGeom prst="straightConnector1">
            <a:avLst/>
          </a:prstGeom>
          <a:ln w="19050">
            <a:headEnd type="none" w="med" len="med"/>
            <a:tailEnd type="stealth" w="med" len="med"/>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44D4DD45-FCCA-E33C-3050-5BB87159B67F}"/>
              </a:ext>
            </a:extLst>
          </p:cNvPr>
          <p:cNvCxnSpPr>
            <a:cxnSpLocks/>
            <a:stCxn id="9" idx="1"/>
          </p:cNvCxnSpPr>
          <p:nvPr/>
        </p:nvCxnSpPr>
        <p:spPr>
          <a:xfrm flipH="1">
            <a:off x="3798277" y="2873884"/>
            <a:ext cx="910492" cy="213193"/>
          </a:xfrm>
          <a:prstGeom prst="straightConnector1">
            <a:avLst/>
          </a:prstGeom>
          <a:ln w="19050">
            <a:headEnd type="none" w="med" len="med"/>
            <a:tailEnd type="stealth" w="med" len="med"/>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FDD3BB87-415C-AB4E-9601-602E4D946873}"/>
              </a:ext>
            </a:extLst>
          </p:cNvPr>
          <p:cNvCxnSpPr>
            <a:cxnSpLocks/>
            <a:stCxn id="9" idx="1"/>
          </p:cNvCxnSpPr>
          <p:nvPr/>
        </p:nvCxnSpPr>
        <p:spPr>
          <a:xfrm flipH="1">
            <a:off x="3743569" y="2873884"/>
            <a:ext cx="965200" cy="1110233"/>
          </a:xfrm>
          <a:prstGeom prst="straightConnector1">
            <a:avLst/>
          </a:prstGeom>
          <a:ln w="19050">
            <a:headEnd type="none" w="med" len="med"/>
            <a:tailEnd type="stealth" w="med" len="med"/>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95DBEFA4-1020-4FF3-D339-B783C07CE6E9}"/>
              </a:ext>
            </a:extLst>
          </p:cNvPr>
          <p:cNvCxnSpPr>
            <a:cxnSpLocks/>
            <a:stCxn id="10" idx="1"/>
          </p:cNvCxnSpPr>
          <p:nvPr/>
        </p:nvCxnSpPr>
        <p:spPr>
          <a:xfrm flipH="1" flipV="1">
            <a:off x="3665415" y="4867423"/>
            <a:ext cx="1043354" cy="433138"/>
          </a:xfrm>
          <a:prstGeom prst="straightConnector1">
            <a:avLst/>
          </a:prstGeom>
          <a:ln w="19050">
            <a:headEnd type="none" w="med" len="med"/>
            <a:tailEnd type="stealth" w="med" len="med"/>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A6B7F918-8E11-7B02-DE33-41910B78BC5F}"/>
              </a:ext>
            </a:extLst>
          </p:cNvPr>
          <p:cNvCxnSpPr>
            <a:cxnSpLocks/>
            <a:stCxn id="10" idx="1"/>
          </p:cNvCxnSpPr>
          <p:nvPr/>
        </p:nvCxnSpPr>
        <p:spPr>
          <a:xfrm flipH="1">
            <a:off x="3665415" y="5300561"/>
            <a:ext cx="1043354" cy="433137"/>
          </a:xfrm>
          <a:prstGeom prst="straightConnector1">
            <a:avLst/>
          </a:prstGeom>
          <a:ln w="19050">
            <a:headEnd type="none" w="med" len="med"/>
            <a:tailEnd type="stealth"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4058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8EF87-7FFD-0342-BB99-A619A4A19177}"/>
              </a:ext>
            </a:extLst>
          </p:cNvPr>
          <p:cNvSpPr>
            <a:spLocks noGrp="1"/>
          </p:cNvSpPr>
          <p:nvPr>
            <p:ph type="title"/>
          </p:nvPr>
        </p:nvSpPr>
        <p:spPr/>
        <p:txBody>
          <a:bodyPr/>
          <a:lstStyle/>
          <a:p>
            <a:r>
              <a:rPr lang="en-US" dirty="0"/>
              <a:t>Assigned viewing</a:t>
            </a:r>
          </a:p>
        </p:txBody>
      </p:sp>
      <p:sp>
        <p:nvSpPr>
          <p:cNvPr id="3" name="Content Placeholder 2">
            <a:extLst>
              <a:ext uri="{FF2B5EF4-FFF2-40B4-BE49-F238E27FC236}">
                <a16:creationId xmlns:a16="http://schemas.microsoft.com/office/drawing/2014/main" id="{71EF3CDC-1641-B04F-AA5C-67E60F5D2B10}"/>
              </a:ext>
            </a:extLst>
          </p:cNvPr>
          <p:cNvSpPr>
            <a:spLocks noGrp="1"/>
          </p:cNvSpPr>
          <p:nvPr>
            <p:ph idx="1"/>
          </p:nvPr>
        </p:nvSpPr>
        <p:spPr>
          <a:xfrm>
            <a:off x="457200" y="1233997"/>
            <a:ext cx="8229600" cy="4892168"/>
          </a:xfrm>
        </p:spPr>
        <p:txBody>
          <a:bodyPr/>
          <a:lstStyle/>
          <a:p>
            <a:r>
              <a:rPr lang="en-US" dirty="0"/>
              <a:t>Predicting delayed wound healing, 2018 – 60 min video lecture.</a:t>
            </a:r>
          </a:p>
          <a:p>
            <a:r>
              <a:rPr lang="en-US" dirty="0"/>
              <a:t>This is the equivalent of “</a:t>
            </a:r>
            <a:r>
              <a:rPr lang="en-US" b="1" dirty="0"/>
              <a:t>how to not be wrong</a:t>
            </a:r>
            <a:r>
              <a:rPr lang="en-US" dirty="0"/>
              <a:t>” lecture for associative analyses.</a:t>
            </a:r>
          </a:p>
        </p:txBody>
      </p:sp>
      <p:pic>
        <p:nvPicPr>
          <p:cNvPr id="5" name="Picture 4">
            <a:extLst>
              <a:ext uri="{FF2B5EF4-FFF2-40B4-BE49-F238E27FC236}">
                <a16:creationId xmlns:a16="http://schemas.microsoft.com/office/drawing/2014/main" id="{E4226C88-1F64-7A78-EA43-8AA07AD4B3AD}"/>
              </a:ext>
            </a:extLst>
          </p:cNvPr>
          <p:cNvPicPr>
            <a:picLocks noChangeAspect="1"/>
          </p:cNvPicPr>
          <p:nvPr/>
        </p:nvPicPr>
        <p:blipFill>
          <a:blip r:embed="rId3"/>
          <a:stretch>
            <a:fillRect/>
          </a:stretch>
        </p:blipFill>
        <p:spPr>
          <a:xfrm>
            <a:off x="3089602" y="3429001"/>
            <a:ext cx="5805326" cy="3389390"/>
          </a:xfrm>
          <a:prstGeom prst="rect">
            <a:avLst/>
          </a:prstGeom>
        </p:spPr>
      </p:pic>
    </p:spTree>
    <p:extLst>
      <p:ext uri="{BB962C8B-B14F-4D97-AF65-F5344CB8AC3E}">
        <p14:creationId xmlns:p14="http://schemas.microsoft.com/office/powerpoint/2010/main" val="332172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90" y="1130969"/>
            <a:ext cx="7772400" cy="2593308"/>
          </a:xfrm>
        </p:spPr>
        <p:txBody>
          <a:bodyPr anchor="ctr">
            <a:normAutofit/>
          </a:bodyPr>
          <a:lstStyle/>
          <a:p>
            <a:pPr algn="ctr"/>
            <a:r>
              <a:rPr lang="en-US" dirty="0"/>
              <a:t>Are we asking the right </a:t>
            </a:r>
            <a:r>
              <a:rPr lang="en-US"/>
              <a:t>questions?</a:t>
            </a:r>
            <a:br>
              <a:rPr lang="en-US" dirty="0"/>
            </a:br>
            <a:r>
              <a:rPr lang="en-US" dirty="0"/>
              <a:t>Does any of this matter? </a:t>
            </a:r>
            <a:br>
              <a:rPr lang="en-US" dirty="0"/>
            </a:br>
            <a:r>
              <a:rPr lang="en-US" dirty="0"/>
              <a:t>How will this evidence be used in practice?</a:t>
            </a:r>
          </a:p>
        </p:txBody>
      </p:sp>
      <p:sp>
        <p:nvSpPr>
          <p:cNvPr id="3" name="Text Placeholder 2"/>
          <p:cNvSpPr>
            <a:spLocks noGrp="1"/>
          </p:cNvSpPr>
          <p:nvPr>
            <p:ph type="body" idx="1"/>
          </p:nvPr>
        </p:nvSpPr>
        <p:spPr/>
        <p:txBody>
          <a:bodyPr anchor="ctr"/>
          <a:lstStyle/>
          <a:p>
            <a:pPr algn="ctr"/>
            <a:r>
              <a:rPr lang="en-US" dirty="0"/>
              <a:t>Preventing Type 3 errors!</a:t>
            </a:r>
          </a:p>
        </p:txBody>
      </p:sp>
    </p:spTree>
    <p:extLst>
      <p:ext uri="{BB962C8B-B14F-4D97-AF65-F5344CB8AC3E}">
        <p14:creationId xmlns:p14="http://schemas.microsoft.com/office/powerpoint/2010/main" val="487504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fontScale="90000"/>
          </a:bodyPr>
          <a:lstStyle/>
          <a:p>
            <a:r>
              <a:rPr lang="en-US" dirty="0"/>
              <a:t>Population level vs. personalized analysis</a:t>
            </a:r>
          </a:p>
        </p:txBody>
      </p:sp>
      <p:sp>
        <p:nvSpPr>
          <p:cNvPr id="3" name="Content Placeholder 2"/>
          <p:cNvSpPr>
            <a:spLocks noGrp="1"/>
          </p:cNvSpPr>
          <p:nvPr>
            <p:ph idx="1"/>
          </p:nvPr>
        </p:nvSpPr>
        <p:spPr/>
        <p:txBody>
          <a:bodyPr>
            <a:normAutofit lnSpcReduction="10000"/>
          </a:bodyPr>
          <a:lstStyle/>
          <a:p>
            <a:r>
              <a:rPr lang="en-US" dirty="0"/>
              <a:t>Is X associated with Y in patients with Z? </a:t>
            </a:r>
          </a:p>
          <a:p>
            <a:pPr lvl="1"/>
            <a:r>
              <a:rPr lang="en-US" dirty="0"/>
              <a:t>The usual analysis</a:t>
            </a:r>
            <a:br>
              <a:rPr lang="en-US" dirty="0"/>
            </a:br>
            <a:endParaRPr lang="en-US" dirty="0"/>
          </a:p>
          <a:p>
            <a:r>
              <a:rPr lang="en-US" dirty="0"/>
              <a:t>If I get X, what is the risk of Y for me?</a:t>
            </a:r>
          </a:p>
          <a:p>
            <a:pPr lvl="1"/>
            <a:r>
              <a:rPr lang="en-US" dirty="0"/>
              <a:t>summarize the rate of Y</a:t>
            </a:r>
          </a:p>
          <a:p>
            <a:pPr lvl="1"/>
            <a:r>
              <a:rPr lang="en-US" dirty="0"/>
              <a:t>predict the risk of Y</a:t>
            </a:r>
          </a:p>
          <a:p>
            <a:pPr lvl="1"/>
            <a:r>
              <a:rPr lang="en-US" dirty="0"/>
              <a:t>tell me what happens if I do not get X </a:t>
            </a:r>
          </a:p>
          <a:p>
            <a:pPr lvl="1"/>
            <a:endParaRPr lang="en-US" dirty="0"/>
          </a:p>
          <a:p>
            <a:r>
              <a:rPr lang="en-US" dirty="0"/>
              <a:t>Check out http://</a:t>
            </a:r>
            <a:r>
              <a:rPr lang="en-US" dirty="0" err="1"/>
              <a:t>greenbutton.stanford.edu</a:t>
            </a:r>
            <a:endParaRPr lang="en-US" dirty="0"/>
          </a:p>
        </p:txBody>
      </p:sp>
    </p:spTree>
    <p:extLst>
      <p:ext uri="{BB962C8B-B14F-4D97-AF65-F5344CB8AC3E}">
        <p14:creationId xmlns:p14="http://schemas.microsoft.com/office/powerpoint/2010/main" val="341667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 for today</a:t>
            </a:r>
          </a:p>
        </p:txBody>
      </p:sp>
      <p:sp>
        <p:nvSpPr>
          <p:cNvPr id="3" name="Content Placeholder 2"/>
          <p:cNvSpPr>
            <a:spLocks noGrp="1"/>
          </p:cNvSpPr>
          <p:nvPr>
            <p:ph idx="1"/>
          </p:nvPr>
        </p:nvSpPr>
        <p:spPr/>
        <p:txBody>
          <a:bodyPr>
            <a:normAutofit/>
          </a:bodyPr>
          <a:lstStyle/>
          <a:p>
            <a:r>
              <a:rPr lang="en-US" dirty="0"/>
              <a:t>Understand the relationship b/w risk scores and predictive models</a:t>
            </a:r>
          </a:p>
          <a:p>
            <a:r>
              <a:rPr lang="en-US" dirty="0"/>
              <a:t>De-mystify supervised learning algorithms</a:t>
            </a:r>
          </a:p>
          <a:p>
            <a:pPr lvl="1"/>
            <a:r>
              <a:rPr lang="en-US" dirty="0"/>
              <a:t>Search space, loss function, search strategy</a:t>
            </a:r>
          </a:p>
          <a:p>
            <a:r>
              <a:rPr lang="en-US" dirty="0"/>
              <a:t>Use of out-of-sample errors to assess models</a:t>
            </a:r>
          </a:p>
          <a:p>
            <a:r>
              <a:rPr lang="en-US" dirty="0"/>
              <a:t>List commonly used model types</a:t>
            </a:r>
          </a:p>
        </p:txBody>
      </p:sp>
    </p:spTree>
    <p:extLst>
      <p:ext uri="{BB962C8B-B14F-4D97-AF65-F5344CB8AC3E}">
        <p14:creationId xmlns:p14="http://schemas.microsoft.com/office/powerpoint/2010/main" val="119801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scores and Models</a:t>
            </a:r>
          </a:p>
        </p:txBody>
      </p:sp>
      <p:sp>
        <p:nvSpPr>
          <p:cNvPr id="3" name="Text Placeholder 2"/>
          <p:cNvSpPr>
            <a:spLocks noGrp="1"/>
          </p:cNvSpPr>
          <p:nvPr>
            <p:ph type="body" idx="1"/>
          </p:nvPr>
        </p:nvSpPr>
        <p:spPr/>
        <p:txBody>
          <a:bodyPr/>
          <a:lstStyle/>
          <a:p>
            <a:pPr algn="ctr"/>
            <a:endParaRPr lang="en-US" dirty="0"/>
          </a:p>
        </p:txBody>
      </p:sp>
    </p:spTree>
    <p:extLst>
      <p:ext uri="{BB962C8B-B14F-4D97-AF65-F5344CB8AC3E}">
        <p14:creationId xmlns:p14="http://schemas.microsoft.com/office/powerpoint/2010/main" val="2738818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APACHE III</a:t>
            </a:r>
          </a:p>
        </p:txBody>
      </p:sp>
      <p:sp>
        <p:nvSpPr>
          <p:cNvPr id="3" name="Content Placeholder 2"/>
          <p:cNvSpPr>
            <a:spLocks noGrp="1"/>
          </p:cNvSpPr>
          <p:nvPr>
            <p:ph idx="1"/>
          </p:nvPr>
        </p:nvSpPr>
        <p:spPr>
          <a:xfrm>
            <a:off x="457200" y="2066545"/>
            <a:ext cx="8229600" cy="2624328"/>
          </a:xfrm>
        </p:spPr>
        <p:txBody>
          <a:bodyPr/>
          <a:lstStyle/>
          <a:p>
            <a:pPr marL="203200" indent="0" algn="ctr">
              <a:buNone/>
            </a:pPr>
            <a:r>
              <a:rPr lang="en-US" dirty="0"/>
              <a:t>A 56 year old woman with acute leukemia is admitted to the ICU from her hospital room following an episode of aspiration pneumonia. She had not been treated in the ICU during this hospitalization.</a:t>
            </a:r>
          </a:p>
        </p:txBody>
      </p:sp>
    </p:spTree>
    <p:extLst>
      <p:ext uri="{BB962C8B-B14F-4D97-AF65-F5344CB8AC3E}">
        <p14:creationId xmlns:p14="http://schemas.microsoft.com/office/powerpoint/2010/main" val="3899193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APACHE III First day risk equation</a:t>
            </a:r>
          </a:p>
        </p:txBody>
      </p:sp>
      <p:sp>
        <p:nvSpPr>
          <p:cNvPr id="3" name="Content Placeholder 2"/>
          <p:cNvSpPr>
            <a:spLocks noGrp="1"/>
          </p:cNvSpPr>
          <p:nvPr>
            <p:ph idx="1"/>
          </p:nvPr>
        </p:nvSpPr>
        <p:spPr>
          <a:xfrm>
            <a:off x="457200" y="1600200"/>
            <a:ext cx="4567806" cy="4525963"/>
          </a:xfrm>
        </p:spPr>
        <p:txBody>
          <a:bodyPr>
            <a:normAutofit fontScale="70000" lnSpcReduction="20000"/>
          </a:bodyPr>
          <a:lstStyle/>
          <a:p>
            <a:r>
              <a:rPr lang="en-US" dirty="0"/>
              <a:t>Sum all points: 107</a:t>
            </a:r>
          </a:p>
          <a:p>
            <a:endParaRPr lang="en-US" dirty="0"/>
          </a:p>
          <a:p>
            <a:r>
              <a:rPr lang="en-US" dirty="0"/>
              <a:t>Scale by a fixed constant (0.0537): 5.7459</a:t>
            </a:r>
          </a:p>
          <a:p>
            <a:endParaRPr lang="en-US" dirty="0"/>
          </a:p>
          <a:p>
            <a:r>
              <a:rPr lang="en-US" dirty="0"/>
              <a:t>Consider additional factors</a:t>
            </a:r>
          </a:p>
          <a:p>
            <a:pPr lvl="1"/>
            <a:r>
              <a:rPr lang="en-US" dirty="0"/>
              <a:t>Aspiration pneumonia: -4.5575</a:t>
            </a:r>
          </a:p>
          <a:p>
            <a:pPr lvl="1"/>
            <a:r>
              <a:rPr lang="en-US" dirty="0"/>
              <a:t>Hospital floor admission: 0.2744</a:t>
            </a:r>
          </a:p>
          <a:p>
            <a:pPr lvl="1"/>
            <a:r>
              <a:rPr lang="en-US" dirty="0"/>
              <a:t>Log odds of death:</a:t>
            </a:r>
          </a:p>
          <a:p>
            <a:pPr lvl="2"/>
            <a:r>
              <a:rPr lang="en-US" dirty="0"/>
              <a:t>5.7459 + (-4.5575) + 0.2744 = 1.4628</a:t>
            </a:r>
          </a:p>
          <a:p>
            <a:pPr lvl="2"/>
            <a:r>
              <a:rPr lang="en-US" dirty="0"/>
              <a:t>Log(r/(1-r)) = 1.4628</a:t>
            </a:r>
          </a:p>
          <a:p>
            <a:pPr lvl="2"/>
            <a:r>
              <a:rPr lang="en-US" dirty="0"/>
              <a:t>Probability of death = 0.812</a:t>
            </a: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5475" y="1600200"/>
            <a:ext cx="2981325" cy="4343400"/>
          </a:xfrm>
          <a:prstGeom prst="rect">
            <a:avLst/>
          </a:prstGeom>
          <a:ln>
            <a:noFill/>
          </a:ln>
          <a:effectLst>
            <a:outerShdw blurRad="292100" dist="139700" dir="2700000" algn="tl" rotWithShape="0">
              <a:srgbClr val="333333">
                <a:alpha val="65000"/>
              </a:srgbClr>
            </a:outer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27751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2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AS_UNIQUEID" val="80"/>
</p:tagLst>
</file>

<file path=ppt/tags/tag2.xml><?xml version="1.0" encoding="utf-8"?>
<p:tagLst xmlns:a="http://schemas.openxmlformats.org/drawingml/2006/main" xmlns:r="http://schemas.openxmlformats.org/officeDocument/2006/relationships" xmlns:p="http://schemas.openxmlformats.org/presentationml/2006/main">
  <p:tag name="AS_UNIQUEID" val="83"/>
</p:tagLst>
</file>

<file path=ppt/tags/tag3.xml><?xml version="1.0" encoding="utf-8"?>
<p:tagLst xmlns:a="http://schemas.openxmlformats.org/drawingml/2006/main" xmlns:r="http://schemas.openxmlformats.org/officeDocument/2006/relationships" xmlns:p="http://schemas.openxmlformats.org/presentationml/2006/main">
  <p:tag name="AS_UNIQUEID" val="85"/>
</p:tagLst>
</file>

<file path=ppt/tags/tag4.xml><?xml version="1.0" encoding="utf-8"?>
<p:tagLst xmlns:a="http://schemas.openxmlformats.org/drawingml/2006/main" xmlns:r="http://schemas.openxmlformats.org/officeDocument/2006/relationships" xmlns:p="http://schemas.openxmlformats.org/presentationml/2006/main">
  <p:tag name="AS_UNIQUEID" val="88"/>
</p:tagLst>
</file>

<file path=ppt/tags/tag5.xml><?xml version="1.0" encoding="utf-8"?>
<p:tagLst xmlns:a="http://schemas.openxmlformats.org/drawingml/2006/main" xmlns:r="http://schemas.openxmlformats.org/officeDocument/2006/relationships" xmlns:p="http://schemas.openxmlformats.org/presentationml/2006/main">
  <p:tag name="AS_UNIQUEID" val="89"/>
</p:tagLst>
</file>

<file path=ppt/tags/tag6.xml><?xml version="1.0" encoding="utf-8"?>
<p:tagLst xmlns:a="http://schemas.openxmlformats.org/drawingml/2006/main" xmlns:r="http://schemas.openxmlformats.org/officeDocument/2006/relationships" xmlns:p="http://schemas.openxmlformats.org/presentationml/2006/main">
  <p:tag name="AS_UNIQUEID" val="90"/>
</p:tagLst>
</file>

<file path=ppt/theme/theme1.xml><?xml version="1.0" encoding="utf-8"?>
<a:theme xmlns:a="http://schemas.openxmlformats.org/drawingml/2006/main" name="Stanford-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tanford-Theme" id="{68EDAF9C-5982-844A-BA7A-781A7865145E}" vid="{F23EFE77-0E64-D84D-BC3B-58795D303D4C}"/>
    </a:ext>
  </a:extLst>
</a:theme>
</file>

<file path=ppt/theme/theme2.xml><?xml version="1.0" encoding="utf-8"?>
<a:theme xmlns:a="http://schemas.openxmlformats.org/drawingml/2006/main" name="1_Stanford-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Stanford-Theme</Template>
  <TotalTime>25403</TotalTime>
  <Words>1916</Words>
  <Application>Microsoft Macintosh PowerPoint</Application>
  <PresentationFormat>On-screen Show (4:3)</PresentationFormat>
  <Paragraphs>311</Paragraphs>
  <Slides>36</Slides>
  <Notes>36</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36</vt:i4>
      </vt:variant>
    </vt:vector>
  </HeadingPairs>
  <TitlesOfParts>
    <vt:vector size="44" baseType="lpstr">
      <vt:lpstr>Arial</vt:lpstr>
      <vt:lpstr>Calibri</vt:lpstr>
      <vt:lpstr>Helvetica</vt:lpstr>
      <vt:lpstr>Source Sans Pro</vt:lpstr>
      <vt:lpstr>Source Sans Pro Light</vt:lpstr>
      <vt:lpstr>Times</vt:lpstr>
      <vt:lpstr>Stanford-Theme</vt:lpstr>
      <vt:lpstr>1_Stanford-theme</vt:lpstr>
      <vt:lpstr>BIOMEDIN 215  Data Science in Medicine</vt:lpstr>
      <vt:lpstr>Recall: the two cultures</vt:lpstr>
      <vt:lpstr>PowerPoint Presentation</vt:lpstr>
      <vt:lpstr>Are we asking the right questions? Does any of this matter?  How will this evidence be used in practice?</vt:lpstr>
      <vt:lpstr>Population level vs. personalized analysis</vt:lpstr>
      <vt:lpstr>Goals for today</vt:lpstr>
      <vt:lpstr>Risk scores and Models</vt:lpstr>
      <vt:lpstr>Example: APACHE III</vt:lpstr>
      <vt:lpstr>APACHE III First day risk equation</vt:lpstr>
      <vt:lpstr>ASCVD risk estimator</vt:lpstr>
      <vt:lpstr>PowerPoint Presentation</vt:lpstr>
      <vt:lpstr>Demystifying Models</vt:lpstr>
      <vt:lpstr>Supervised Learning</vt:lpstr>
      <vt:lpstr>PowerPoint Presentation</vt:lpstr>
      <vt:lpstr>The components of a learning algorithm</vt:lpstr>
      <vt:lpstr>Example: Linear Regression</vt:lpstr>
      <vt:lpstr>The Search Space</vt:lpstr>
      <vt:lpstr>PowerPoint Presentation</vt:lpstr>
      <vt:lpstr>Bias – Variance trade off</vt:lpstr>
      <vt:lpstr>The Loss Function</vt:lpstr>
      <vt:lpstr>Losses compare predictions to observed outcomes</vt:lpstr>
      <vt:lpstr>PowerPoint Presentation</vt:lpstr>
      <vt:lpstr>The Search Strategy</vt:lpstr>
      <vt:lpstr>Other Search Strategies you may hear of: </vt:lpstr>
      <vt:lpstr>Model Selection and Evaluation</vt:lpstr>
      <vt:lpstr>PowerPoint Presentation</vt:lpstr>
      <vt:lpstr>Pick the model that has the lowest test error</vt:lpstr>
      <vt:lpstr>PowerPoint Presentation</vt:lpstr>
      <vt:lpstr>If we don’t have too much training data to begin with, we can’t afford to split off a large chunk of it.  What do we do for model selection then?</vt:lpstr>
      <vt:lpstr>Solution: Cross-Validation</vt:lpstr>
      <vt:lpstr>PowerPoint Presentation</vt:lpstr>
      <vt:lpstr>Besides helping us select a model, cross-validation also gives us an idea of what our model’s error will be on new data</vt:lpstr>
      <vt:lpstr>Pros and Cons of a few common model types</vt:lpstr>
      <vt:lpstr>PowerPoint Presentation</vt:lpstr>
      <vt:lpstr>Videos that cover methods details</vt:lpstr>
      <vt:lpstr>Assigned viewing</vt:lpstr>
    </vt:vector>
  </TitlesOfParts>
  <Company>Stanford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aschuler</dc:creator>
  <cp:lastModifiedBy>Nigam Shah</cp:lastModifiedBy>
  <cp:revision>444</cp:revision>
  <dcterms:created xsi:type="dcterms:W3CDTF">2016-09-27T16:22:23Z</dcterms:created>
  <dcterms:modified xsi:type="dcterms:W3CDTF">2024-11-10T00:01:46Z</dcterms:modified>
</cp:coreProperties>
</file>