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726" r:id="rId2"/>
    <p:sldId id="1171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gam Shah" initials="NS" lastIdx="1" clrIdx="0"/>
  <p:cmAuthor id="2" name="aschuler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1B31"/>
    <a:srgbClr val="0098DB"/>
    <a:srgbClr val="000000"/>
    <a:srgbClr val="EF0109"/>
    <a:srgbClr val="0A56B6"/>
    <a:srgbClr val="16A83A"/>
    <a:srgbClr val="00F8FF"/>
    <a:srgbClr val="FFE600"/>
    <a:srgbClr val="FF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9" autoAdjust="0"/>
    <p:restoredTop sz="91426" autoAdjust="0"/>
  </p:normalViewPr>
  <p:slideViewPr>
    <p:cSldViewPr snapToGrid="0" snapToObjects="1">
      <p:cViewPr varScale="1">
        <p:scale>
          <a:sx n="117" d="100"/>
          <a:sy n="117" d="100"/>
        </p:scale>
        <p:origin x="184" y="1688"/>
      </p:cViewPr>
      <p:guideLst>
        <p:guide orient="horz" pos="2160"/>
        <p:guide pos="2880"/>
      </p:guideLst>
    </p:cSldViewPr>
  </p:slideViewPr>
  <p:notesTextViewPr>
    <p:cViewPr>
      <p:scale>
        <a:sx n="90" d="100"/>
        <a:sy n="9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B42DD-36C4-DE44-9362-98C1A640C804}" type="datetimeFigureOut">
              <a:rPr lang="en-US" smtClean="0"/>
              <a:t>12/1/22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E3856-4C8C-5E4F-9DFD-C348D6494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2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 line is for d=1, which means act on every case.</a:t>
            </a:r>
          </a:p>
          <a:p>
            <a:r>
              <a:rPr lang="en-US" dirty="0"/>
              <a:t>Yellow line is for d=0, which means ignore every case.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1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37CD7D-5083-4743-9C01-168E601854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ource Sans Pro"/>
                <a:ea typeface="+mn-ea"/>
              </a:rPr>
              <a:pPr marL="0" marR="0" lvl="0" indent="0" algn="r" defTabSz="45712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Source Sans Pr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4075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61c540046b_2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1" name="Google Shape;501;g61c540046b_2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marR="0" lvl="0" indent="0" algn="l" defTabSz="4571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FN = 37,085 =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Source Sans Pro Light" panose="020B0403030403020204" pitchFamily="34" charset="0"/>
                <a:ea typeface="Source Sans Pro Light" panose="020B0403030403020204" pitchFamily="34" charset="0"/>
              </a:rPr>
              <a:t>Gade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et al.  original value of 21252 * inflation multiplier of 1.745</a:t>
            </a:r>
          </a:p>
          <a:p>
            <a:pPr marL="0" marR="0" lvl="0" indent="0" algn="l" defTabSz="4571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TP = 28,613 = </a:t>
            </a:r>
            <a:r>
              <a:rPr lang="en-US" sz="3200" b="0" i="0" u="none" strike="noStrike" dirty="0" err="1">
                <a:solidFill>
                  <a:srgbClr val="000000"/>
                </a:solidFill>
                <a:effectLst/>
                <a:latin typeface="Source Sans Pro Light" panose="020B0403030403020204" pitchFamily="34" charset="0"/>
                <a:ea typeface="Source Sans Pro Light" panose="020B0403030403020204" pitchFamily="34" charset="0"/>
              </a:rPr>
              <a:t>Gade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et al.  Net savings of 4855 * inflation multiplier, subtracted from </a:t>
            </a:r>
            <a:r>
              <a:rPr lang="en-US" sz="3200" dirty="0"/>
              <a:t>37,085</a:t>
            </a:r>
            <a:endParaRPr lang="en-US" sz="3200" b="0" i="0" u="none" strike="noStrike" baseline="-25000" dirty="0">
              <a:solidFill>
                <a:srgbClr val="000000"/>
              </a:solidFill>
              <a:effectLst/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0" marR="0" lvl="0" indent="0" algn="l" defTabSz="4571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i="0" u="none" strike="noStrike" baseline="0" dirty="0">
                <a:solidFill>
                  <a:srgbClr val="000000"/>
                </a:solidFill>
                <a:effectLst/>
                <a:latin typeface="Source Sans Pro Light" panose="020B0403030403020204" pitchFamily="34" charset="0"/>
                <a:ea typeface="Source Sans Pro Light" panose="020B0403030403020204" pitchFamily="34" charset="0"/>
              </a:rPr>
              <a:t>FP = 14,970 = </a:t>
            </a:r>
            <a:r>
              <a:rPr lang="en-US" sz="6000" b="0" i="0" u="none" strike="noStrike" dirty="0">
                <a:solidFill>
                  <a:srgbClr val="000000"/>
                </a:solidFill>
                <a:effectLst/>
                <a:latin typeface="Source Sans Pro Light" panose="020B0403030403020204" pitchFamily="34" charset="0"/>
                <a:ea typeface="Source Sans Pro Light" panose="020B0403030403020204" pitchFamily="34" charset="0"/>
              </a:rPr>
              <a:t>11,646</a:t>
            </a:r>
            <a:r>
              <a:rPr lang="en-US" sz="6000" b="0" i="0" u="none" strike="noStrike" baseline="-25000" dirty="0">
                <a:solidFill>
                  <a:srgbClr val="000000"/>
                </a:solidFill>
                <a:effectLst/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</a:t>
            </a:r>
            <a:r>
              <a:rPr lang="en-US" sz="6000" b="0" i="0" u="none" strike="noStrike" dirty="0">
                <a:solidFill>
                  <a:srgbClr val="000000"/>
                </a:solidFill>
                <a:effectLst/>
                <a:latin typeface="Source Sans Pro Light" panose="020B0403030403020204" pitchFamily="34" charset="0"/>
                <a:ea typeface="Source Sans Pro Light" panose="020B0403030403020204" pitchFamily="34" charset="0"/>
              </a:rPr>
              <a:t>+ inflation adjusted cost of intervention (3,324)</a:t>
            </a:r>
          </a:p>
          <a:p>
            <a:pPr marL="0" marR="0" lvl="0" indent="0" algn="l" defTabSz="4571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0" i="0" u="none" strike="noStrike" dirty="0">
                <a:solidFill>
                  <a:srgbClr val="000000"/>
                </a:solidFill>
                <a:effectLst/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TN = 11,646 = </a:t>
            </a:r>
            <a:r>
              <a:rPr lang="en-US" sz="9600" b="0" i="0" u="none" strike="noStrike" dirty="0">
                <a:solidFill>
                  <a:srgbClr val="000000"/>
                </a:solidFill>
                <a:effectLst/>
                <a:latin typeface="Source Sans Pro Light" panose="020B0403030403020204" pitchFamily="34" charset="0"/>
                <a:ea typeface="Source Sans Pro Light" panose="020B0403030403020204" pitchFamily="34" charset="0"/>
              </a:rPr>
              <a:t>Per capita spend in US, 2018, Peterson-Kaiser </a:t>
            </a:r>
            <a:endParaRPr lang="en-US" sz="9600" b="0" i="0" dirty="0">
              <a:effectLst/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0" marR="0" lvl="0" indent="0" algn="l" defTabSz="4571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0" b="0" i="0" baseline="0" dirty="0">
              <a:effectLst/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0" marR="0" lvl="0" indent="0" algn="l" defTabSz="4571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i="0" dirty="0">
                <a:effectLst/>
                <a:latin typeface="Source Sans Pro Light" panose="020B0403030403020204" pitchFamily="34" charset="0"/>
                <a:ea typeface="Source Sans Pro Light" panose="020B0403030403020204" pitchFamily="34" charset="0"/>
              </a:rPr>
              <a:t>U (TP – FN) = 28,613 – 37,085 = -8,472</a:t>
            </a:r>
          </a:p>
          <a:p>
            <a:pPr marL="0" marR="0" lvl="0" indent="0" algn="l" defTabSz="4571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="0" i="0" dirty="0">
              <a:effectLst/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0" marR="0" lvl="0" indent="0" algn="l" defTabSz="4571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i="0" dirty="0">
                <a:effectLst/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Spending $3,324 to save $8,472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502" name="Google Shape;502;g61c540046b_2_413:notes"/>
          <p:cNvSpPr txBox="1">
            <a:spLocks noGrp="1"/>
          </p:cNvSpPr>
          <p:nvPr>
            <p:ph type="sldNum" idx="12"/>
          </p:nvPr>
        </p:nvSpPr>
        <p:spPr>
          <a:xfrm>
            <a:off x="3884614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/>
          <a:p>
            <a:pPr marL="0" marR="0" lvl="0" indent="0" algn="r" defTabSz="4571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ource Sans Pro"/>
                <a:ea typeface="+mn-ea"/>
              </a:rPr>
              <a:pPr marL="0" marR="0" lvl="0" indent="0" algn="r" defTabSz="45712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Source Sans Pr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2156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8775"/>
            <a:ext cx="6400800" cy="106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B983-A0AD-B543-9642-B947F62D6A0C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673E-F8E9-D643-A1C3-6D036049D55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4" descr="C:\Users\nigam\Downloads\som_logo_dk2400.jpg"/>
          <p:cNvPicPr>
            <a:picLocks noChangeAspect="1" noChangeArrowheads="1"/>
          </p:cNvPicPr>
          <p:nvPr/>
        </p:nvPicPr>
        <p:blipFill>
          <a:blip r:embed="rId2" cstate="print"/>
          <a:srcRect b="38303"/>
          <a:stretch>
            <a:fillRect/>
          </a:stretch>
        </p:blipFill>
        <p:spPr bwMode="auto">
          <a:xfrm>
            <a:off x="1872337" y="4916715"/>
            <a:ext cx="5486400" cy="109754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B983-A0AD-B543-9642-B947F62D6A0C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673E-F8E9-D643-A1C3-6D036049D5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B983-A0AD-B543-9642-B947F62D6A0C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673E-F8E9-D643-A1C3-6D036049D5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B983-A0AD-B543-9642-B947F62D6A0C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673E-F8E9-D643-A1C3-6D036049D5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0" y="2362201"/>
            <a:ext cx="7772400" cy="1362075"/>
          </a:xfrm>
          <a:solidFill>
            <a:srgbClr val="FFFF99"/>
          </a:solidFill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449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B983-A0AD-B543-9642-B947F62D6A0C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673E-F8E9-D643-A1C3-6D036049D5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B983-A0AD-B543-9642-B947F62D6A0C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673E-F8E9-D643-A1C3-6D036049D5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B983-A0AD-B543-9642-B947F62D6A0C}" type="datetimeFigureOut">
              <a:rPr lang="en-US" smtClean="0"/>
              <a:t>12/1/22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673E-F8E9-D643-A1C3-6D036049D5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B983-A0AD-B543-9642-B947F62D6A0C}" type="datetimeFigureOut">
              <a:rPr lang="en-US" smtClean="0"/>
              <a:t>12/1/22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673E-F8E9-D643-A1C3-6D036049D5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B983-A0AD-B543-9642-B947F62D6A0C}" type="datetimeFigureOut">
              <a:rPr lang="en-US" smtClean="0"/>
              <a:t>12/1/22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673E-F8E9-D643-A1C3-6D036049D5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B983-A0AD-B543-9642-B947F62D6A0C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673E-F8E9-D643-A1C3-6D036049D5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B983-A0AD-B543-9642-B947F62D6A0C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673E-F8E9-D643-A1C3-6D036049D5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15BB983-A0AD-B543-9642-B947F62D6A0C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6673E-F8E9-D643-A1C3-6D036049D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4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A4F0B2F-394A-AC4D-9DDD-D5A067BAD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373" y="2189713"/>
            <a:ext cx="2670048" cy="267004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9166141-93C7-FB45-8671-2A93D280AA2F}"/>
              </a:ext>
            </a:extLst>
          </p:cNvPr>
          <p:cNvSpPr txBox="1"/>
          <p:nvPr/>
        </p:nvSpPr>
        <p:spPr>
          <a:xfrm>
            <a:off x="6365315" y="4847687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23"/>
            <a:r>
              <a:rPr lang="en-US" sz="1200" dirty="0">
                <a:solidFill>
                  <a:srgbClr val="55565A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False positive rate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2E838E-45E5-9448-927A-E919B1C16C2A}"/>
              </a:ext>
            </a:extLst>
          </p:cNvPr>
          <p:cNvSpPr txBox="1"/>
          <p:nvPr/>
        </p:nvSpPr>
        <p:spPr>
          <a:xfrm rot="16200000">
            <a:off x="4909125" y="349115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23"/>
            <a:r>
              <a:rPr lang="en-US" sz="1200" dirty="0">
                <a:solidFill>
                  <a:srgbClr val="55565A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True positive rate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1E4E587-7D8B-8249-A3E5-9ACFDB325729}"/>
              </a:ext>
            </a:extLst>
          </p:cNvPr>
          <p:cNvCxnSpPr>
            <a:cxnSpLocks/>
          </p:cNvCxnSpPr>
          <p:nvPr/>
        </p:nvCxnSpPr>
        <p:spPr>
          <a:xfrm flipV="1">
            <a:off x="5897072" y="2280529"/>
            <a:ext cx="2307194" cy="2276917"/>
          </a:xfrm>
          <a:prstGeom prst="line">
            <a:avLst/>
          </a:prstGeom>
          <a:noFill/>
          <a:ln w="12700" cap="flat" cmpd="sng" algn="ctr">
            <a:solidFill>
              <a:srgbClr val="A41F35">
                <a:shade val="95000"/>
                <a:satMod val="105000"/>
              </a:srgbClr>
            </a:solidFill>
            <a:prstDash val="dash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4C8E20-1A1F-E342-8F14-69FF6F695B6E}"/>
              </a:ext>
            </a:extLst>
          </p:cNvPr>
          <p:cNvCxnSpPr>
            <a:cxnSpLocks/>
          </p:cNvCxnSpPr>
          <p:nvPr/>
        </p:nvCxnSpPr>
        <p:spPr>
          <a:xfrm flipV="1">
            <a:off x="5897072" y="2389530"/>
            <a:ext cx="2307194" cy="2289029"/>
          </a:xfrm>
          <a:prstGeom prst="line">
            <a:avLst/>
          </a:prstGeom>
          <a:noFill/>
          <a:ln w="12700" cap="flat" cmpd="sng" algn="ctr">
            <a:solidFill>
              <a:srgbClr val="EDAA00">
                <a:shade val="95000"/>
                <a:satMod val="105000"/>
              </a:srgbClr>
            </a:solidFill>
            <a:prstDash val="dash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2BCBA10-7698-6C44-9CB3-1F06B2503585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5895833" y="2295325"/>
            <a:ext cx="1112292" cy="1112292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</a:ln>
          <a:effectLst/>
        </p:spPr>
      </p:cxnSp>
      <p:sp>
        <p:nvSpPr>
          <p:cNvPr id="21" name="Title 20">
            <a:extLst>
              <a:ext uri="{FF2B5EF4-FFF2-40B4-BE49-F238E27FC236}">
                <a16:creationId xmlns:a16="http://schemas.microsoft.com/office/drawing/2014/main" id="{2AAD9F90-CD55-D94E-AD24-0B0561324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History: ROC, Utility, and indifference lines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1AC516-0A96-5546-AD54-94DE7415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2066355A-084C-D24E-9AD2-7E4FC41EA627}" type="slidenum">
              <a:rPr lang="en-US"/>
              <a:pPr/>
              <a:t>1</a:t>
            </a:fld>
            <a:endParaRPr lang="en-US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BDAB83E2-2441-EA4C-A72F-7B4C4BB71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057894"/>
              </p:ext>
            </p:extLst>
          </p:nvPr>
        </p:nvGraphicFramePr>
        <p:xfrm>
          <a:off x="664080" y="2092843"/>
          <a:ext cx="3547466" cy="900678"/>
        </p:xfrm>
        <a:graphic>
          <a:graphicData uri="http://schemas.openxmlformats.org/drawingml/2006/table">
            <a:tbl>
              <a:tblPr firstRow="1" firstCol="1" bandRow="1"/>
              <a:tblGrid>
                <a:gridCol w="918165">
                  <a:extLst>
                    <a:ext uri="{9D8B030D-6E8A-4147-A177-3AD203B41FA5}">
                      <a16:colId xmlns:a16="http://schemas.microsoft.com/office/drawing/2014/main" val="602045200"/>
                    </a:ext>
                  </a:extLst>
                </a:gridCol>
                <a:gridCol w="1307514">
                  <a:extLst>
                    <a:ext uri="{9D8B030D-6E8A-4147-A177-3AD203B41FA5}">
                      <a16:colId xmlns:a16="http://schemas.microsoft.com/office/drawing/2014/main" val="2315511069"/>
                    </a:ext>
                  </a:extLst>
                </a:gridCol>
                <a:gridCol w="1321787">
                  <a:extLst>
                    <a:ext uri="{9D8B030D-6E8A-4147-A177-3AD203B41FA5}">
                      <a16:colId xmlns:a16="http://schemas.microsoft.com/office/drawing/2014/main" val="2344676070"/>
                    </a:ext>
                  </a:extLst>
                </a:gridCol>
              </a:tblGrid>
              <a:tr h="1964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200" b="0" i="0" dirty="0">
                        <a:latin typeface="Source Sans Pro Light" panose="020B0403030403020204" pitchFamily="34" charset="0"/>
                        <a:ea typeface="Source Sans Pro Light" panose="020B04030304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8D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b="0" i="0" dirty="0"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Positive (</a:t>
                      </a:r>
                      <a:r>
                        <a:rPr lang="en-US" sz="1200" b="0" i="0" dirty="0" err="1"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r</a:t>
                      </a:r>
                      <a:r>
                        <a:rPr lang="en-US" sz="1200" b="0" i="0" baseline="-25000" dirty="0" err="1"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p</a:t>
                      </a:r>
                      <a:r>
                        <a:rPr lang="en-US" sz="1200" b="0" i="0" dirty="0"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=5%)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8D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b="0" i="0" dirty="0"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Negative (</a:t>
                      </a:r>
                      <a:r>
                        <a:rPr lang="en-US" sz="1200" b="0" i="0" baseline="0" dirty="0" err="1"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r</a:t>
                      </a:r>
                      <a:r>
                        <a:rPr lang="en-US" sz="1200" b="0" i="0" baseline="-25000" dirty="0" err="1"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n</a:t>
                      </a:r>
                      <a:r>
                        <a:rPr lang="en-US" sz="1200" b="0" i="0" baseline="0" dirty="0"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=95</a:t>
                      </a:r>
                      <a:r>
                        <a:rPr lang="en-US" sz="1200" b="0" i="0" dirty="0"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%)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8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790063"/>
                  </a:ext>
                </a:extLst>
              </a:tr>
              <a:tr h="3131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b="0" i="0" dirty="0"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Positive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8D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4571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>
                          <a:solidFill>
                            <a:schemeClr val="tx2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u</a:t>
                      </a:r>
                      <a:r>
                        <a:rPr lang="en-US" sz="1200" b="0" i="0" baseline="-25000" dirty="0" err="1">
                          <a:solidFill>
                            <a:schemeClr val="tx2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tp</a:t>
                      </a:r>
                      <a:r>
                        <a:rPr lang="en-US" sz="1200" b="0" i="0" dirty="0">
                          <a:solidFill>
                            <a:schemeClr val="tx2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* </a:t>
                      </a:r>
                      <a:r>
                        <a:rPr lang="en-US" sz="1200" b="0" i="0" dirty="0" err="1">
                          <a:solidFill>
                            <a:schemeClr val="tx2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r</a:t>
                      </a:r>
                      <a:r>
                        <a:rPr lang="en-US" sz="1200" b="0" i="0" baseline="-25000" dirty="0" err="1">
                          <a:solidFill>
                            <a:schemeClr val="tx2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p</a:t>
                      </a:r>
                      <a:r>
                        <a:rPr lang="en-US" sz="1200" b="0" i="0" dirty="0">
                          <a:solidFill>
                            <a:schemeClr val="tx2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*TPR</a:t>
                      </a:r>
                      <a:endParaRPr lang="en-US" sz="1200" b="0" i="0" baseline="-25000" dirty="0">
                        <a:solidFill>
                          <a:schemeClr val="tx2"/>
                        </a:solidFill>
                        <a:latin typeface="Source Sans Pro Light" panose="020B0403030403020204" pitchFamily="34" charset="0"/>
                        <a:ea typeface="Source Sans Pro Light" panose="020B04030304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8D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4571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>
                          <a:solidFill>
                            <a:schemeClr val="tx2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u</a:t>
                      </a:r>
                      <a:r>
                        <a:rPr lang="en-US" sz="1200" b="0" i="0" baseline="-25000" dirty="0" err="1">
                          <a:solidFill>
                            <a:schemeClr val="tx2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fp</a:t>
                      </a:r>
                      <a:r>
                        <a:rPr lang="en-US" sz="1200" b="0" i="0" dirty="0">
                          <a:solidFill>
                            <a:schemeClr val="tx2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* </a:t>
                      </a:r>
                      <a:r>
                        <a:rPr lang="en-US" sz="1200" b="0" i="0" dirty="0" err="1">
                          <a:solidFill>
                            <a:schemeClr val="tx2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r</a:t>
                      </a:r>
                      <a:r>
                        <a:rPr lang="en-US" sz="1200" b="0" i="0" baseline="-25000" dirty="0" err="1">
                          <a:solidFill>
                            <a:schemeClr val="tx2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n</a:t>
                      </a:r>
                      <a:r>
                        <a:rPr lang="en-US" sz="1200" b="0" i="0" baseline="0" dirty="0">
                          <a:solidFill>
                            <a:schemeClr val="tx2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*</a:t>
                      </a:r>
                      <a:r>
                        <a:rPr lang="en-US" sz="1200" b="0" i="0" dirty="0">
                          <a:solidFill>
                            <a:schemeClr val="tx2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FPR</a:t>
                      </a:r>
                      <a:endParaRPr lang="en-US" sz="1200" b="0" i="0" baseline="0" dirty="0">
                        <a:solidFill>
                          <a:schemeClr val="tx2"/>
                        </a:solidFill>
                        <a:latin typeface="Source Sans Pro Light" panose="020B0403030403020204" pitchFamily="34" charset="0"/>
                        <a:ea typeface="Source Sans Pro Light" panose="020B04030304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8D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690323"/>
                  </a:ext>
                </a:extLst>
              </a:tr>
              <a:tr h="3131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b="0" i="0" dirty="0"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Negative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8D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4571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>
                          <a:solidFill>
                            <a:schemeClr val="tx2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u</a:t>
                      </a:r>
                      <a:r>
                        <a:rPr lang="en-US" sz="1200" b="0" i="0" baseline="-25000" dirty="0" err="1">
                          <a:solidFill>
                            <a:schemeClr val="tx2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fn</a:t>
                      </a:r>
                      <a:r>
                        <a:rPr lang="en-US" sz="1200" b="0" i="0" dirty="0">
                          <a:solidFill>
                            <a:schemeClr val="tx2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* </a:t>
                      </a:r>
                      <a:r>
                        <a:rPr lang="en-US" sz="1200" b="0" i="0" dirty="0" err="1">
                          <a:solidFill>
                            <a:schemeClr val="tx2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r</a:t>
                      </a:r>
                      <a:r>
                        <a:rPr lang="en-US" sz="1200" b="0" i="0" baseline="-25000" dirty="0" err="1">
                          <a:solidFill>
                            <a:schemeClr val="tx2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p</a:t>
                      </a:r>
                      <a:r>
                        <a:rPr lang="en-US" sz="1200" b="0" i="0" dirty="0">
                          <a:solidFill>
                            <a:schemeClr val="tx2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*(1-TPR)</a:t>
                      </a:r>
                      <a:endParaRPr lang="en-US" sz="1200" b="0" i="0" baseline="0" dirty="0">
                        <a:solidFill>
                          <a:schemeClr val="tx2"/>
                        </a:solidFill>
                        <a:latin typeface="Source Sans Pro Light" panose="020B0403030403020204" pitchFamily="34" charset="0"/>
                        <a:ea typeface="Source Sans Pro Light" panose="020B04030304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8D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4571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>
                          <a:solidFill>
                            <a:schemeClr val="tx2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u</a:t>
                      </a:r>
                      <a:r>
                        <a:rPr lang="en-US" sz="1200" b="0" i="0" baseline="-25000" dirty="0" err="1">
                          <a:solidFill>
                            <a:schemeClr val="tx2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tn</a:t>
                      </a:r>
                      <a:r>
                        <a:rPr lang="en-US" sz="1200" b="0" i="0" dirty="0">
                          <a:solidFill>
                            <a:schemeClr val="tx2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* </a:t>
                      </a:r>
                      <a:r>
                        <a:rPr lang="en-US" sz="1200" b="0" i="0" dirty="0" err="1">
                          <a:solidFill>
                            <a:schemeClr val="tx2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r</a:t>
                      </a:r>
                      <a:r>
                        <a:rPr lang="en-US" sz="1200" b="0" i="0" baseline="-25000" dirty="0" err="1">
                          <a:solidFill>
                            <a:schemeClr val="tx2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n</a:t>
                      </a:r>
                      <a:r>
                        <a:rPr lang="en-US" sz="1200" b="0" i="0" dirty="0">
                          <a:solidFill>
                            <a:schemeClr val="tx2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*(1-FPR)</a:t>
                      </a:r>
                      <a:endParaRPr lang="en-US" sz="1200" b="0" i="0" baseline="0" dirty="0">
                        <a:solidFill>
                          <a:schemeClr val="tx2"/>
                        </a:solidFill>
                        <a:latin typeface="Source Sans Pro Light" panose="020B0403030403020204" pitchFamily="34" charset="0"/>
                        <a:ea typeface="Source Sans Pro Light" panose="020B04030304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8D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347402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B7F06061-CD07-044B-A3B9-518343C11F9F}"/>
              </a:ext>
            </a:extLst>
          </p:cNvPr>
          <p:cNvSpPr txBox="1"/>
          <p:nvPr/>
        </p:nvSpPr>
        <p:spPr>
          <a:xfrm>
            <a:off x="206998" y="3253728"/>
            <a:ext cx="4679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23"/>
            <a:r>
              <a:rPr lang="en-US" sz="1400" dirty="0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E(u) = </a:t>
            </a:r>
            <a:r>
              <a:rPr lang="en-US" sz="1400" dirty="0" err="1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u</a:t>
            </a:r>
            <a:r>
              <a:rPr lang="en-US" sz="1400" baseline="-25000" dirty="0" err="1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tp</a:t>
            </a:r>
            <a:r>
              <a:rPr lang="en-US" sz="1400" dirty="0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* </a:t>
            </a:r>
            <a:r>
              <a:rPr lang="en-US" sz="1400" dirty="0" err="1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r</a:t>
            </a:r>
            <a:r>
              <a:rPr lang="en-US" sz="1400" baseline="-25000" dirty="0" err="1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p</a:t>
            </a:r>
            <a:r>
              <a:rPr lang="en-US" sz="1400" dirty="0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*TPR + </a:t>
            </a:r>
            <a:r>
              <a:rPr lang="en-US" sz="1400" dirty="0" err="1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u</a:t>
            </a:r>
            <a:r>
              <a:rPr lang="en-US" sz="1400" baseline="-25000" dirty="0" err="1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fn</a:t>
            </a:r>
            <a:r>
              <a:rPr lang="en-US" sz="1400" dirty="0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* </a:t>
            </a:r>
            <a:r>
              <a:rPr lang="en-US" sz="1400" dirty="0" err="1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r</a:t>
            </a:r>
            <a:r>
              <a:rPr lang="en-US" sz="1400" baseline="-25000" dirty="0" err="1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p</a:t>
            </a:r>
            <a:r>
              <a:rPr lang="en-US" sz="1400" dirty="0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*(1-TPR) + </a:t>
            </a:r>
            <a:r>
              <a:rPr lang="en-US" sz="1400" dirty="0" err="1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u</a:t>
            </a:r>
            <a:r>
              <a:rPr lang="en-US" sz="1400" baseline="-25000" dirty="0" err="1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fp</a:t>
            </a:r>
            <a:r>
              <a:rPr lang="en-US" sz="1400" dirty="0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* </a:t>
            </a:r>
            <a:r>
              <a:rPr lang="en-US" sz="1400" dirty="0" err="1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r</a:t>
            </a:r>
            <a:r>
              <a:rPr lang="en-US" sz="1400" baseline="-25000" dirty="0" err="1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n</a:t>
            </a:r>
            <a:r>
              <a:rPr lang="en-US" sz="1400" dirty="0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*FPR + </a:t>
            </a:r>
            <a:r>
              <a:rPr lang="en-US" sz="1400" dirty="0" err="1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u</a:t>
            </a:r>
            <a:r>
              <a:rPr lang="en-US" sz="1400" baseline="-25000" dirty="0" err="1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tn</a:t>
            </a:r>
            <a:r>
              <a:rPr lang="en-US" sz="1400" dirty="0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* </a:t>
            </a:r>
            <a:r>
              <a:rPr lang="en-US" sz="1400" dirty="0" err="1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r</a:t>
            </a:r>
            <a:r>
              <a:rPr lang="en-US" sz="1400" baseline="-25000" dirty="0" err="1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n</a:t>
            </a:r>
            <a:r>
              <a:rPr lang="en-US" sz="1400" dirty="0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*(1-FPR)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EC702D4-6EFA-DD47-9619-4A849ED490B8}"/>
              </a:ext>
            </a:extLst>
          </p:cNvPr>
          <p:cNvSpPr/>
          <p:nvPr/>
        </p:nvSpPr>
        <p:spPr>
          <a:xfrm>
            <a:off x="5146933" y="5401523"/>
            <a:ext cx="37718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23"/>
            <a:r>
              <a:rPr lang="en-US" sz="1200" dirty="0">
                <a:solidFill>
                  <a:srgbClr val="A41F3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Red line: act on every case.</a:t>
            </a:r>
          </a:p>
          <a:p>
            <a:pPr defTabSz="457123"/>
            <a:r>
              <a:rPr lang="en-US" sz="1200" dirty="0">
                <a:solidFill>
                  <a:srgbClr val="EDAA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Yellow line: ignore every case.</a:t>
            </a:r>
          </a:p>
          <a:p>
            <a:pPr defTabSz="457123"/>
            <a:r>
              <a:rPr lang="en-US" sz="1200" dirty="0">
                <a:solidFill>
                  <a:srgbClr val="00B05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Green line: current rule</a:t>
            </a:r>
          </a:p>
          <a:p>
            <a:pPr defTabSz="457123"/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Blue line: rule from a threshold on the model’s output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89E02556-BAF9-BD07-1956-C022A94F4267}"/>
              </a:ext>
            </a:extLst>
          </p:cNvPr>
          <p:cNvSpPr/>
          <p:nvPr/>
        </p:nvSpPr>
        <p:spPr>
          <a:xfrm>
            <a:off x="5895833" y="2274905"/>
            <a:ext cx="2316552" cy="2403655"/>
          </a:xfrm>
          <a:custGeom>
            <a:avLst/>
            <a:gdLst>
              <a:gd name="connsiteX0" fmla="*/ 0 w 2292824"/>
              <a:gd name="connsiteY0" fmla="*/ 2388985 h 2388985"/>
              <a:gd name="connsiteX1" fmla="*/ 13648 w 2292824"/>
              <a:gd name="connsiteY1" fmla="*/ 2259331 h 2388985"/>
              <a:gd name="connsiteX2" fmla="*/ 27295 w 2292824"/>
              <a:gd name="connsiteY2" fmla="*/ 2156973 h 2388985"/>
              <a:gd name="connsiteX3" fmla="*/ 34119 w 2292824"/>
              <a:gd name="connsiteY3" fmla="*/ 2102382 h 2388985"/>
              <a:gd name="connsiteX4" fmla="*/ 40943 w 2292824"/>
              <a:gd name="connsiteY4" fmla="*/ 2061439 h 2388985"/>
              <a:gd name="connsiteX5" fmla="*/ 47767 w 2292824"/>
              <a:gd name="connsiteY5" fmla="*/ 2006848 h 2388985"/>
              <a:gd name="connsiteX6" fmla="*/ 54591 w 2292824"/>
              <a:gd name="connsiteY6" fmla="*/ 1979552 h 2388985"/>
              <a:gd name="connsiteX7" fmla="*/ 68239 w 2292824"/>
              <a:gd name="connsiteY7" fmla="*/ 1911313 h 2388985"/>
              <a:gd name="connsiteX8" fmla="*/ 75063 w 2292824"/>
              <a:gd name="connsiteY8" fmla="*/ 1877194 h 2388985"/>
              <a:gd name="connsiteX9" fmla="*/ 81886 w 2292824"/>
              <a:gd name="connsiteY9" fmla="*/ 1849898 h 2388985"/>
              <a:gd name="connsiteX10" fmla="*/ 102358 w 2292824"/>
              <a:gd name="connsiteY10" fmla="*/ 1733892 h 2388985"/>
              <a:gd name="connsiteX11" fmla="*/ 129654 w 2292824"/>
              <a:gd name="connsiteY11" fmla="*/ 1638358 h 2388985"/>
              <a:gd name="connsiteX12" fmla="*/ 143301 w 2292824"/>
              <a:gd name="connsiteY12" fmla="*/ 1597415 h 2388985"/>
              <a:gd name="connsiteX13" fmla="*/ 150125 w 2292824"/>
              <a:gd name="connsiteY13" fmla="*/ 1576943 h 2388985"/>
              <a:gd name="connsiteX14" fmla="*/ 163773 w 2292824"/>
              <a:gd name="connsiteY14" fmla="*/ 1515528 h 2388985"/>
              <a:gd name="connsiteX15" fmla="*/ 204716 w 2292824"/>
              <a:gd name="connsiteY15" fmla="*/ 1399522 h 2388985"/>
              <a:gd name="connsiteX16" fmla="*/ 218364 w 2292824"/>
              <a:gd name="connsiteY16" fmla="*/ 1351755 h 2388985"/>
              <a:gd name="connsiteX17" fmla="*/ 232012 w 2292824"/>
              <a:gd name="connsiteY17" fmla="*/ 1303988 h 2388985"/>
              <a:gd name="connsiteX18" fmla="*/ 245660 w 2292824"/>
              <a:gd name="connsiteY18" fmla="*/ 1283516 h 2388985"/>
              <a:gd name="connsiteX19" fmla="*/ 272955 w 2292824"/>
              <a:gd name="connsiteY19" fmla="*/ 1222101 h 2388985"/>
              <a:gd name="connsiteX20" fmla="*/ 293427 w 2292824"/>
              <a:gd name="connsiteY20" fmla="*/ 1153863 h 2388985"/>
              <a:gd name="connsiteX21" fmla="*/ 307074 w 2292824"/>
              <a:gd name="connsiteY21" fmla="*/ 1133391 h 2388985"/>
              <a:gd name="connsiteX22" fmla="*/ 320722 w 2292824"/>
              <a:gd name="connsiteY22" fmla="*/ 1085624 h 2388985"/>
              <a:gd name="connsiteX23" fmla="*/ 334370 w 2292824"/>
              <a:gd name="connsiteY23" fmla="*/ 1065152 h 2388985"/>
              <a:gd name="connsiteX24" fmla="*/ 361666 w 2292824"/>
              <a:gd name="connsiteY24" fmla="*/ 996913 h 2388985"/>
              <a:gd name="connsiteX25" fmla="*/ 375313 w 2292824"/>
              <a:gd name="connsiteY25" fmla="*/ 962794 h 2388985"/>
              <a:gd name="connsiteX26" fmla="*/ 382137 w 2292824"/>
              <a:gd name="connsiteY26" fmla="*/ 942322 h 2388985"/>
              <a:gd name="connsiteX27" fmla="*/ 395785 w 2292824"/>
              <a:gd name="connsiteY27" fmla="*/ 915027 h 2388985"/>
              <a:gd name="connsiteX28" fmla="*/ 457200 w 2292824"/>
              <a:gd name="connsiteY28" fmla="*/ 778549 h 2388985"/>
              <a:gd name="connsiteX29" fmla="*/ 470848 w 2292824"/>
              <a:gd name="connsiteY29" fmla="*/ 751254 h 2388985"/>
              <a:gd name="connsiteX30" fmla="*/ 491319 w 2292824"/>
              <a:gd name="connsiteY30" fmla="*/ 717134 h 2388985"/>
              <a:gd name="connsiteX31" fmla="*/ 504967 w 2292824"/>
              <a:gd name="connsiteY31" fmla="*/ 696663 h 2388985"/>
              <a:gd name="connsiteX32" fmla="*/ 518615 w 2292824"/>
              <a:gd name="connsiteY32" fmla="*/ 669367 h 2388985"/>
              <a:gd name="connsiteX33" fmla="*/ 539086 w 2292824"/>
              <a:gd name="connsiteY33" fmla="*/ 642072 h 2388985"/>
              <a:gd name="connsiteX34" fmla="*/ 586854 w 2292824"/>
              <a:gd name="connsiteY34" fmla="*/ 567009 h 2388985"/>
              <a:gd name="connsiteX35" fmla="*/ 607325 w 2292824"/>
              <a:gd name="connsiteY35" fmla="*/ 539713 h 2388985"/>
              <a:gd name="connsiteX36" fmla="*/ 648268 w 2292824"/>
              <a:gd name="connsiteY36" fmla="*/ 491946 h 2388985"/>
              <a:gd name="connsiteX37" fmla="*/ 661916 w 2292824"/>
              <a:gd name="connsiteY37" fmla="*/ 471475 h 2388985"/>
              <a:gd name="connsiteX38" fmla="*/ 730155 w 2292824"/>
              <a:gd name="connsiteY38" fmla="*/ 437355 h 2388985"/>
              <a:gd name="connsiteX39" fmla="*/ 777922 w 2292824"/>
              <a:gd name="connsiteY39" fmla="*/ 410060 h 2388985"/>
              <a:gd name="connsiteX40" fmla="*/ 818866 w 2292824"/>
              <a:gd name="connsiteY40" fmla="*/ 382764 h 2388985"/>
              <a:gd name="connsiteX41" fmla="*/ 880280 w 2292824"/>
              <a:gd name="connsiteY41" fmla="*/ 355469 h 2388985"/>
              <a:gd name="connsiteX42" fmla="*/ 900752 w 2292824"/>
              <a:gd name="connsiteY42" fmla="*/ 348645 h 2388985"/>
              <a:gd name="connsiteX43" fmla="*/ 921224 w 2292824"/>
              <a:gd name="connsiteY43" fmla="*/ 334997 h 2388985"/>
              <a:gd name="connsiteX44" fmla="*/ 948519 w 2292824"/>
              <a:gd name="connsiteY44" fmla="*/ 321349 h 2388985"/>
              <a:gd name="connsiteX45" fmla="*/ 1003110 w 2292824"/>
              <a:gd name="connsiteY45" fmla="*/ 287230 h 2388985"/>
              <a:gd name="connsiteX46" fmla="*/ 1064525 w 2292824"/>
              <a:gd name="connsiteY46" fmla="*/ 266758 h 2388985"/>
              <a:gd name="connsiteX47" fmla="*/ 1119116 w 2292824"/>
              <a:gd name="connsiteY47" fmla="*/ 246286 h 2388985"/>
              <a:gd name="connsiteX48" fmla="*/ 1173707 w 2292824"/>
              <a:gd name="connsiteY48" fmla="*/ 232639 h 2388985"/>
              <a:gd name="connsiteX49" fmla="*/ 1201003 w 2292824"/>
              <a:gd name="connsiteY49" fmla="*/ 225815 h 2388985"/>
              <a:gd name="connsiteX50" fmla="*/ 1276066 w 2292824"/>
              <a:gd name="connsiteY50" fmla="*/ 205343 h 2388985"/>
              <a:gd name="connsiteX51" fmla="*/ 1371600 w 2292824"/>
              <a:gd name="connsiteY51" fmla="*/ 184872 h 2388985"/>
              <a:gd name="connsiteX52" fmla="*/ 1405719 w 2292824"/>
              <a:gd name="connsiteY52" fmla="*/ 171224 h 2388985"/>
              <a:gd name="connsiteX53" fmla="*/ 1426191 w 2292824"/>
              <a:gd name="connsiteY53" fmla="*/ 164400 h 2388985"/>
              <a:gd name="connsiteX54" fmla="*/ 1487606 w 2292824"/>
              <a:gd name="connsiteY54" fmla="*/ 137104 h 2388985"/>
              <a:gd name="connsiteX55" fmla="*/ 1508077 w 2292824"/>
              <a:gd name="connsiteY55" fmla="*/ 123457 h 2388985"/>
              <a:gd name="connsiteX56" fmla="*/ 1549021 w 2292824"/>
              <a:gd name="connsiteY56" fmla="*/ 109809 h 2388985"/>
              <a:gd name="connsiteX57" fmla="*/ 1569492 w 2292824"/>
              <a:gd name="connsiteY57" fmla="*/ 102985 h 2388985"/>
              <a:gd name="connsiteX58" fmla="*/ 1589964 w 2292824"/>
              <a:gd name="connsiteY58" fmla="*/ 96161 h 2388985"/>
              <a:gd name="connsiteX59" fmla="*/ 1760561 w 2292824"/>
              <a:gd name="connsiteY59" fmla="*/ 82513 h 2388985"/>
              <a:gd name="connsiteX60" fmla="*/ 1815152 w 2292824"/>
              <a:gd name="connsiteY60" fmla="*/ 75689 h 2388985"/>
              <a:gd name="connsiteX61" fmla="*/ 1842448 w 2292824"/>
              <a:gd name="connsiteY61" fmla="*/ 68866 h 2388985"/>
              <a:gd name="connsiteX62" fmla="*/ 1903863 w 2292824"/>
              <a:gd name="connsiteY62" fmla="*/ 62042 h 2388985"/>
              <a:gd name="connsiteX63" fmla="*/ 2047164 w 2292824"/>
              <a:gd name="connsiteY63" fmla="*/ 48394 h 2388985"/>
              <a:gd name="connsiteX64" fmla="*/ 2074460 w 2292824"/>
              <a:gd name="connsiteY64" fmla="*/ 41570 h 2388985"/>
              <a:gd name="connsiteX65" fmla="*/ 2129051 w 2292824"/>
              <a:gd name="connsiteY65" fmla="*/ 34746 h 2388985"/>
              <a:gd name="connsiteX66" fmla="*/ 2176818 w 2292824"/>
              <a:gd name="connsiteY66" fmla="*/ 21098 h 2388985"/>
              <a:gd name="connsiteX67" fmla="*/ 2238233 w 2292824"/>
              <a:gd name="connsiteY67" fmla="*/ 7451 h 2388985"/>
              <a:gd name="connsiteX68" fmla="*/ 2258704 w 2292824"/>
              <a:gd name="connsiteY68" fmla="*/ 627 h 2388985"/>
              <a:gd name="connsiteX69" fmla="*/ 2292824 w 2292824"/>
              <a:gd name="connsiteY69" fmla="*/ 627 h 238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292824" h="2388985">
                <a:moveTo>
                  <a:pt x="0" y="2388985"/>
                </a:moveTo>
                <a:cubicBezTo>
                  <a:pt x="5418" y="2334805"/>
                  <a:pt x="7413" y="2312331"/>
                  <a:pt x="13648" y="2259331"/>
                </a:cubicBezTo>
                <a:cubicBezTo>
                  <a:pt x="23430" y="2176180"/>
                  <a:pt x="17032" y="2233945"/>
                  <a:pt x="27295" y="2156973"/>
                </a:cubicBezTo>
                <a:cubicBezTo>
                  <a:pt x="29719" y="2138795"/>
                  <a:pt x="31525" y="2120536"/>
                  <a:pt x="34119" y="2102382"/>
                </a:cubicBezTo>
                <a:cubicBezTo>
                  <a:pt x="36076" y="2088685"/>
                  <a:pt x="38986" y="2075136"/>
                  <a:pt x="40943" y="2061439"/>
                </a:cubicBezTo>
                <a:cubicBezTo>
                  <a:pt x="43537" y="2043285"/>
                  <a:pt x="44752" y="2024937"/>
                  <a:pt x="47767" y="2006848"/>
                </a:cubicBezTo>
                <a:cubicBezTo>
                  <a:pt x="49309" y="1997597"/>
                  <a:pt x="52626" y="1988723"/>
                  <a:pt x="54591" y="1979552"/>
                </a:cubicBezTo>
                <a:cubicBezTo>
                  <a:pt x="59451" y="1956870"/>
                  <a:pt x="63690" y="1934059"/>
                  <a:pt x="68239" y="1911313"/>
                </a:cubicBezTo>
                <a:cubicBezTo>
                  <a:pt x="70514" y="1899940"/>
                  <a:pt x="72250" y="1888446"/>
                  <a:pt x="75063" y="1877194"/>
                </a:cubicBezTo>
                <a:cubicBezTo>
                  <a:pt x="77337" y="1868095"/>
                  <a:pt x="80158" y="1859116"/>
                  <a:pt x="81886" y="1849898"/>
                </a:cubicBezTo>
                <a:cubicBezTo>
                  <a:pt x="88321" y="1815577"/>
                  <a:pt x="93930" y="1770414"/>
                  <a:pt x="102358" y="1733892"/>
                </a:cubicBezTo>
                <a:cubicBezTo>
                  <a:pt x="115213" y="1678186"/>
                  <a:pt x="113358" y="1687247"/>
                  <a:pt x="129654" y="1638358"/>
                </a:cubicBezTo>
                <a:lnTo>
                  <a:pt x="143301" y="1597415"/>
                </a:lnTo>
                <a:cubicBezTo>
                  <a:pt x="145576" y="1590591"/>
                  <a:pt x="148565" y="1583965"/>
                  <a:pt x="150125" y="1576943"/>
                </a:cubicBezTo>
                <a:cubicBezTo>
                  <a:pt x="154674" y="1556471"/>
                  <a:pt x="157606" y="1535572"/>
                  <a:pt x="163773" y="1515528"/>
                </a:cubicBezTo>
                <a:cubicBezTo>
                  <a:pt x="175832" y="1476335"/>
                  <a:pt x="193450" y="1438951"/>
                  <a:pt x="204716" y="1399522"/>
                </a:cubicBezTo>
                <a:cubicBezTo>
                  <a:pt x="209265" y="1383600"/>
                  <a:pt x="214007" y="1367731"/>
                  <a:pt x="218364" y="1351755"/>
                </a:cubicBezTo>
                <a:cubicBezTo>
                  <a:pt x="220988" y="1342136"/>
                  <a:pt x="226782" y="1314448"/>
                  <a:pt x="232012" y="1303988"/>
                </a:cubicBezTo>
                <a:cubicBezTo>
                  <a:pt x="235680" y="1296652"/>
                  <a:pt x="241111" y="1290340"/>
                  <a:pt x="245660" y="1283516"/>
                </a:cubicBezTo>
                <a:cubicBezTo>
                  <a:pt x="261900" y="1234792"/>
                  <a:pt x="251327" y="1254543"/>
                  <a:pt x="272955" y="1222101"/>
                </a:cubicBezTo>
                <a:cubicBezTo>
                  <a:pt x="276770" y="1206842"/>
                  <a:pt x="286781" y="1163832"/>
                  <a:pt x="293427" y="1153863"/>
                </a:cubicBezTo>
                <a:cubicBezTo>
                  <a:pt x="297976" y="1147039"/>
                  <a:pt x="303406" y="1140726"/>
                  <a:pt x="307074" y="1133391"/>
                </a:cubicBezTo>
                <a:cubicBezTo>
                  <a:pt x="320357" y="1106823"/>
                  <a:pt x="307598" y="1116246"/>
                  <a:pt x="320722" y="1085624"/>
                </a:cubicBezTo>
                <a:cubicBezTo>
                  <a:pt x="323953" y="1078086"/>
                  <a:pt x="330933" y="1072599"/>
                  <a:pt x="334370" y="1065152"/>
                </a:cubicBezTo>
                <a:cubicBezTo>
                  <a:pt x="344636" y="1042908"/>
                  <a:pt x="352567" y="1019659"/>
                  <a:pt x="361666" y="996913"/>
                </a:cubicBezTo>
                <a:cubicBezTo>
                  <a:pt x="366215" y="985540"/>
                  <a:pt x="371440" y="974414"/>
                  <a:pt x="375313" y="962794"/>
                </a:cubicBezTo>
                <a:cubicBezTo>
                  <a:pt x="377588" y="955970"/>
                  <a:pt x="379303" y="948934"/>
                  <a:pt x="382137" y="942322"/>
                </a:cubicBezTo>
                <a:cubicBezTo>
                  <a:pt x="386144" y="932972"/>
                  <a:pt x="391708" y="924346"/>
                  <a:pt x="395785" y="915027"/>
                </a:cubicBezTo>
                <a:cubicBezTo>
                  <a:pt x="454506" y="780808"/>
                  <a:pt x="405137" y="882673"/>
                  <a:pt x="457200" y="778549"/>
                </a:cubicBezTo>
                <a:cubicBezTo>
                  <a:pt x="461749" y="769451"/>
                  <a:pt x="465615" y="759977"/>
                  <a:pt x="470848" y="751254"/>
                </a:cubicBezTo>
                <a:cubicBezTo>
                  <a:pt x="477672" y="739881"/>
                  <a:pt x="484290" y="728381"/>
                  <a:pt x="491319" y="717134"/>
                </a:cubicBezTo>
                <a:cubicBezTo>
                  <a:pt x="495666" y="710179"/>
                  <a:pt x="500898" y="703784"/>
                  <a:pt x="504967" y="696663"/>
                </a:cubicBezTo>
                <a:cubicBezTo>
                  <a:pt x="510014" y="687831"/>
                  <a:pt x="513224" y="677993"/>
                  <a:pt x="518615" y="669367"/>
                </a:cubicBezTo>
                <a:cubicBezTo>
                  <a:pt x="524643" y="659723"/>
                  <a:pt x="532564" y="651389"/>
                  <a:pt x="539086" y="642072"/>
                </a:cubicBezTo>
                <a:cubicBezTo>
                  <a:pt x="622487" y="522928"/>
                  <a:pt x="518526" y="669502"/>
                  <a:pt x="586854" y="567009"/>
                </a:cubicBezTo>
                <a:cubicBezTo>
                  <a:pt x="593163" y="557546"/>
                  <a:pt x="601016" y="549176"/>
                  <a:pt x="607325" y="539713"/>
                </a:cubicBezTo>
                <a:cubicBezTo>
                  <a:pt x="636953" y="495270"/>
                  <a:pt x="613709" y="514986"/>
                  <a:pt x="648268" y="491946"/>
                </a:cubicBezTo>
                <a:cubicBezTo>
                  <a:pt x="652817" y="485122"/>
                  <a:pt x="655744" y="476875"/>
                  <a:pt x="661916" y="471475"/>
                </a:cubicBezTo>
                <a:cubicBezTo>
                  <a:pt x="694415" y="443039"/>
                  <a:pt x="696237" y="445835"/>
                  <a:pt x="730155" y="437355"/>
                </a:cubicBezTo>
                <a:cubicBezTo>
                  <a:pt x="819702" y="370195"/>
                  <a:pt x="710932" y="447276"/>
                  <a:pt x="777922" y="410060"/>
                </a:cubicBezTo>
                <a:cubicBezTo>
                  <a:pt x="792261" y="402094"/>
                  <a:pt x="803305" y="387951"/>
                  <a:pt x="818866" y="382764"/>
                </a:cubicBezTo>
                <a:cubicBezTo>
                  <a:pt x="924502" y="347551"/>
                  <a:pt x="815395" y="387911"/>
                  <a:pt x="880280" y="355469"/>
                </a:cubicBezTo>
                <a:cubicBezTo>
                  <a:pt x="886714" y="352252"/>
                  <a:pt x="894318" y="351862"/>
                  <a:pt x="900752" y="348645"/>
                </a:cubicBezTo>
                <a:cubicBezTo>
                  <a:pt x="908088" y="344977"/>
                  <a:pt x="914103" y="339066"/>
                  <a:pt x="921224" y="334997"/>
                </a:cubicBezTo>
                <a:cubicBezTo>
                  <a:pt x="930056" y="329950"/>
                  <a:pt x="939687" y="326396"/>
                  <a:pt x="948519" y="321349"/>
                </a:cubicBezTo>
                <a:cubicBezTo>
                  <a:pt x="974031" y="306771"/>
                  <a:pt x="971654" y="301528"/>
                  <a:pt x="1003110" y="287230"/>
                </a:cubicBezTo>
                <a:cubicBezTo>
                  <a:pt x="1028116" y="275864"/>
                  <a:pt x="1041787" y="275853"/>
                  <a:pt x="1064525" y="266758"/>
                </a:cubicBezTo>
                <a:cubicBezTo>
                  <a:pt x="1079290" y="260852"/>
                  <a:pt x="1102311" y="250869"/>
                  <a:pt x="1119116" y="246286"/>
                </a:cubicBezTo>
                <a:cubicBezTo>
                  <a:pt x="1137212" y="241351"/>
                  <a:pt x="1155510" y="237188"/>
                  <a:pt x="1173707" y="232639"/>
                </a:cubicBezTo>
                <a:cubicBezTo>
                  <a:pt x="1182806" y="230364"/>
                  <a:pt x="1192106" y="228781"/>
                  <a:pt x="1201003" y="225815"/>
                </a:cubicBezTo>
                <a:cubicBezTo>
                  <a:pt x="1230417" y="216010"/>
                  <a:pt x="1237580" y="213040"/>
                  <a:pt x="1276066" y="205343"/>
                </a:cubicBezTo>
                <a:cubicBezTo>
                  <a:pt x="1276484" y="205259"/>
                  <a:pt x="1352938" y="191092"/>
                  <a:pt x="1371600" y="184872"/>
                </a:cubicBezTo>
                <a:cubicBezTo>
                  <a:pt x="1383221" y="180999"/>
                  <a:pt x="1394250" y="175525"/>
                  <a:pt x="1405719" y="171224"/>
                </a:cubicBezTo>
                <a:cubicBezTo>
                  <a:pt x="1412454" y="168698"/>
                  <a:pt x="1419456" y="166926"/>
                  <a:pt x="1426191" y="164400"/>
                </a:cubicBezTo>
                <a:cubicBezTo>
                  <a:pt x="1447461" y="156424"/>
                  <a:pt x="1467869" y="148382"/>
                  <a:pt x="1487606" y="137104"/>
                </a:cubicBezTo>
                <a:cubicBezTo>
                  <a:pt x="1494726" y="133035"/>
                  <a:pt x="1500583" y="126788"/>
                  <a:pt x="1508077" y="123457"/>
                </a:cubicBezTo>
                <a:cubicBezTo>
                  <a:pt x="1521223" y="117614"/>
                  <a:pt x="1535373" y="114358"/>
                  <a:pt x="1549021" y="109809"/>
                </a:cubicBezTo>
                <a:lnTo>
                  <a:pt x="1569492" y="102985"/>
                </a:lnTo>
                <a:cubicBezTo>
                  <a:pt x="1576316" y="100710"/>
                  <a:pt x="1582785" y="96610"/>
                  <a:pt x="1589964" y="96161"/>
                </a:cubicBezTo>
                <a:cubicBezTo>
                  <a:pt x="1699213" y="89333"/>
                  <a:pt x="1674478" y="92641"/>
                  <a:pt x="1760561" y="82513"/>
                </a:cubicBezTo>
                <a:cubicBezTo>
                  <a:pt x="1778774" y="80370"/>
                  <a:pt x="1797063" y="78704"/>
                  <a:pt x="1815152" y="75689"/>
                </a:cubicBezTo>
                <a:cubicBezTo>
                  <a:pt x="1824403" y="74147"/>
                  <a:pt x="1833178" y="70292"/>
                  <a:pt x="1842448" y="68866"/>
                </a:cubicBezTo>
                <a:cubicBezTo>
                  <a:pt x="1862806" y="65734"/>
                  <a:pt x="1883391" y="64317"/>
                  <a:pt x="1903863" y="62042"/>
                </a:cubicBezTo>
                <a:cubicBezTo>
                  <a:pt x="1966562" y="41141"/>
                  <a:pt x="1898193" y="61937"/>
                  <a:pt x="2047164" y="48394"/>
                </a:cubicBezTo>
                <a:cubicBezTo>
                  <a:pt x="2056504" y="47545"/>
                  <a:pt x="2065209" y="43112"/>
                  <a:pt x="2074460" y="41570"/>
                </a:cubicBezTo>
                <a:cubicBezTo>
                  <a:pt x="2092549" y="38555"/>
                  <a:pt x="2110854" y="37021"/>
                  <a:pt x="2129051" y="34746"/>
                </a:cubicBezTo>
                <a:cubicBezTo>
                  <a:pt x="2214430" y="13400"/>
                  <a:pt x="2108251" y="40687"/>
                  <a:pt x="2176818" y="21098"/>
                </a:cubicBezTo>
                <a:cubicBezTo>
                  <a:pt x="2225849" y="7090"/>
                  <a:pt x="2181952" y="21522"/>
                  <a:pt x="2238233" y="7451"/>
                </a:cubicBezTo>
                <a:cubicBezTo>
                  <a:pt x="2245211" y="5706"/>
                  <a:pt x="2251567" y="1519"/>
                  <a:pt x="2258704" y="627"/>
                </a:cubicBezTo>
                <a:cubicBezTo>
                  <a:pt x="2269990" y="-784"/>
                  <a:pt x="2281451" y="627"/>
                  <a:pt x="2292824" y="627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58DCF1-7885-8573-4254-123F555BF694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5916531" y="2295324"/>
            <a:ext cx="1396395" cy="1396395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dash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BFB7DA-E5A2-C9C4-B49F-A5D520FA31A4}"/>
              </a:ext>
            </a:extLst>
          </p:cNvPr>
          <p:cNvSpPr txBox="1"/>
          <p:nvPr/>
        </p:nvSpPr>
        <p:spPr>
          <a:xfrm>
            <a:off x="206998" y="3575163"/>
            <a:ext cx="4679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23"/>
            <a:r>
              <a:rPr lang="en-US" sz="1400" dirty="0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E(u) = </a:t>
            </a:r>
            <a:r>
              <a:rPr lang="en-US" sz="1400" dirty="0" err="1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u</a:t>
            </a:r>
            <a:r>
              <a:rPr lang="en-US" sz="1400" baseline="-25000" dirty="0" err="1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tp</a:t>
            </a:r>
            <a:r>
              <a:rPr lang="en-US" sz="1400" dirty="0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* </a:t>
            </a:r>
            <a:r>
              <a:rPr lang="en-US" sz="1400" dirty="0" err="1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r</a:t>
            </a:r>
            <a:r>
              <a:rPr lang="en-US" sz="1400" baseline="-25000" dirty="0" err="1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p</a:t>
            </a:r>
            <a:r>
              <a:rPr lang="en-US" sz="1400" dirty="0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*1 + </a:t>
            </a:r>
            <a:r>
              <a:rPr lang="en-US" sz="1400" dirty="0" err="1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u</a:t>
            </a:r>
            <a:r>
              <a:rPr lang="en-US" sz="1400" baseline="-25000" dirty="0" err="1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fn</a:t>
            </a:r>
            <a:r>
              <a:rPr lang="en-US" sz="1400" dirty="0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* </a:t>
            </a:r>
            <a:r>
              <a:rPr lang="en-US" sz="1400" dirty="0" err="1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r</a:t>
            </a:r>
            <a:r>
              <a:rPr lang="en-US" sz="1400" baseline="-25000" dirty="0" err="1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p</a:t>
            </a:r>
            <a:r>
              <a:rPr lang="en-US" sz="1400" dirty="0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*(1-1) + </a:t>
            </a:r>
            <a:r>
              <a:rPr lang="en-US" sz="1400" dirty="0" err="1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u</a:t>
            </a:r>
            <a:r>
              <a:rPr lang="en-US" sz="1400" baseline="-25000" dirty="0" err="1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fp</a:t>
            </a:r>
            <a:r>
              <a:rPr lang="en-US" sz="1400" dirty="0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* </a:t>
            </a:r>
            <a:r>
              <a:rPr lang="en-US" sz="1400" dirty="0" err="1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r</a:t>
            </a:r>
            <a:r>
              <a:rPr lang="en-US" sz="1400" baseline="-25000" dirty="0" err="1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n</a:t>
            </a:r>
            <a:r>
              <a:rPr lang="en-US" sz="1400" dirty="0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*1 + </a:t>
            </a:r>
            <a:r>
              <a:rPr lang="en-US" sz="1400" dirty="0" err="1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u</a:t>
            </a:r>
            <a:r>
              <a:rPr lang="en-US" sz="1400" baseline="-25000" dirty="0" err="1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tn</a:t>
            </a:r>
            <a:r>
              <a:rPr lang="en-US" sz="1400" dirty="0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* </a:t>
            </a:r>
            <a:r>
              <a:rPr lang="en-US" sz="1400" dirty="0" err="1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r</a:t>
            </a:r>
            <a:r>
              <a:rPr lang="en-US" sz="1400" baseline="-25000" dirty="0" err="1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n</a:t>
            </a:r>
            <a:r>
              <a:rPr lang="en-US" sz="1400" dirty="0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*(1-1)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8C5105-B62C-29B9-026C-55D6C1F7AB69}"/>
              </a:ext>
            </a:extLst>
          </p:cNvPr>
          <p:cNvSpPr txBox="1"/>
          <p:nvPr/>
        </p:nvSpPr>
        <p:spPr>
          <a:xfrm>
            <a:off x="206998" y="3882940"/>
            <a:ext cx="4679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23"/>
            <a:r>
              <a:rPr lang="en-US" sz="1400" dirty="0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E(u) = </a:t>
            </a:r>
            <a:r>
              <a:rPr lang="en-US" sz="1400" dirty="0" err="1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u</a:t>
            </a:r>
            <a:r>
              <a:rPr lang="en-US" sz="1400" baseline="-25000" dirty="0" err="1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tp</a:t>
            </a:r>
            <a:r>
              <a:rPr lang="en-US" sz="1400" dirty="0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* </a:t>
            </a:r>
            <a:r>
              <a:rPr lang="en-US" sz="1400" dirty="0" err="1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r</a:t>
            </a:r>
            <a:r>
              <a:rPr lang="en-US" sz="1400" baseline="-25000" dirty="0" err="1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p</a:t>
            </a:r>
            <a:r>
              <a:rPr lang="en-US" sz="1400" dirty="0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+ </a:t>
            </a:r>
            <a:r>
              <a:rPr lang="en-US" sz="1400" dirty="0" err="1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u</a:t>
            </a:r>
            <a:r>
              <a:rPr lang="en-US" sz="1400" baseline="-25000" dirty="0" err="1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fp</a:t>
            </a:r>
            <a:r>
              <a:rPr lang="en-US" sz="1400" dirty="0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* </a:t>
            </a:r>
            <a:r>
              <a:rPr lang="en-US" sz="1400" dirty="0" err="1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r</a:t>
            </a:r>
            <a:r>
              <a:rPr lang="en-US" sz="1400" baseline="-25000" dirty="0" err="1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n</a:t>
            </a:r>
            <a:endParaRPr lang="en-US" sz="1400" dirty="0">
              <a:solidFill>
                <a:srgbClr val="A31B31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906C5E-0B87-C0EC-D507-77DBCD19109F}"/>
              </a:ext>
            </a:extLst>
          </p:cNvPr>
          <p:cNvSpPr txBox="1"/>
          <p:nvPr/>
        </p:nvSpPr>
        <p:spPr>
          <a:xfrm>
            <a:off x="206998" y="4190717"/>
            <a:ext cx="4679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23"/>
            <a:r>
              <a:rPr lang="en-US" sz="1400" dirty="0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E(u) = 100*5 + 2*95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25A884-C43C-4E59-CAA2-36C3A9799764}"/>
              </a:ext>
            </a:extLst>
          </p:cNvPr>
          <p:cNvSpPr txBox="1"/>
          <p:nvPr/>
        </p:nvSpPr>
        <p:spPr>
          <a:xfrm>
            <a:off x="206998" y="4498494"/>
            <a:ext cx="4679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23"/>
            <a:r>
              <a:rPr lang="en-US" sz="1400" dirty="0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E(u) = 690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C7A19C-7E03-11C0-C7DB-6CB285F24331}"/>
              </a:ext>
            </a:extLst>
          </p:cNvPr>
          <p:cNvSpPr txBox="1"/>
          <p:nvPr/>
        </p:nvSpPr>
        <p:spPr>
          <a:xfrm>
            <a:off x="206998" y="4806271"/>
            <a:ext cx="4679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23"/>
            <a:r>
              <a:rPr lang="en-US" sz="1400" dirty="0">
                <a:solidFill>
                  <a:srgbClr val="A31B3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690 = 100*5*TPR + 200* 5*(1-TPR) + 2* 95*FPR + 1*95*(1-FPR) </a:t>
            </a:r>
          </a:p>
        </p:txBody>
      </p:sp>
    </p:spTree>
    <p:extLst>
      <p:ext uri="{BB962C8B-B14F-4D97-AF65-F5344CB8AC3E}">
        <p14:creationId xmlns:p14="http://schemas.microsoft.com/office/powerpoint/2010/main" val="27818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" grpId="0" animBg="1"/>
      <p:bldP spid="10" grpId="0"/>
      <p:bldP spid="13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Is there utility, given cost and benefit of actions?</a:t>
            </a:r>
          </a:p>
        </p:txBody>
      </p:sp>
      <p:sp>
        <p:nvSpPr>
          <p:cNvPr id="505" name="Google Shape;505;p66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858D23-7999-8F44-A2F9-5EF43FCC84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73" b="6034"/>
          <a:stretch/>
        </p:blipFill>
        <p:spPr>
          <a:xfrm>
            <a:off x="5654802" y="2424591"/>
            <a:ext cx="2765505" cy="2670048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17C7911-7611-BA48-BB96-90078A85A3F8}"/>
              </a:ext>
            </a:extLst>
          </p:cNvPr>
          <p:cNvGraphicFramePr>
            <a:graphicFrameLocks noGrp="1"/>
          </p:cNvGraphicFramePr>
          <p:nvPr/>
        </p:nvGraphicFramePr>
        <p:xfrm>
          <a:off x="777635" y="3036840"/>
          <a:ext cx="4012079" cy="900678"/>
        </p:xfrm>
        <a:graphic>
          <a:graphicData uri="http://schemas.openxmlformats.org/drawingml/2006/table">
            <a:tbl>
              <a:tblPr firstRow="1" firstCol="1" bandRow="1"/>
              <a:tblGrid>
                <a:gridCol w="1038417">
                  <a:extLst>
                    <a:ext uri="{9D8B030D-6E8A-4147-A177-3AD203B41FA5}">
                      <a16:colId xmlns:a16="http://schemas.microsoft.com/office/drawing/2014/main" val="602045200"/>
                    </a:ext>
                  </a:extLst>
                </a:gridCol>
                <a:gridCol w="1478760">
                  <a:extLst>
                    <a:ext uri="{9D8B030D-6E8A-4147-A177-3AD203B41FA5}">
                      <a16:colId xmlns:a16="http://schemas.microsoft.com/office/drawing/2014/main" val="2315511069"/>
                    </a:ext>
                  </a:extLst>
                </a:gridCol>
                <a:gridCol w="1494902">
                  <a:extLst>
                    <a:ext uri="{9D8B030D-6E8A-4147-A177-3AD203B41FA5}">
                      <a16:colId xmlns:a16="http://schemas.microsoft.com/office/drawing/2014/main" val="2344676070"/>
                    </a:ext>
                  </a:extLst>
                </a:gridCol>
              </a:tblGrid>
              <a:tr h="1964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200" b="0" i="0" dirty="0">
                        <a:latin typeface="Source Sans Pro Light" panose="020B0403030403020204" pitchFamily="34" charset="0"/>
                        <a:ea typeface="Source Sans Pro Light" panose="020B04030304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8D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b="0" i="0" dirty="0"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Positive (</a:t>
                      </a:r>
                      <a:r>
                        <a:rPr lang="en-US" sz="1200" b="0" i="0" dirty="0" err="1"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r</a:t>
                      </a:r>
                      <a:r>
                        <a:rPr lang="en-US" sz="1200" b="0" i="0" baseline="-25000" dirty="0" err="1"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p</a:t>
                      </a:r>
                      <a:r>
                        <a:rPr lang="en-US" sz="1200" b="0" i="0" dirty="0"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=?%)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8D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b="0" i="0" dirty="0"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Negative (</a:t>
                      </a:r>
                      <a:r>
                        <a:rPr lang="en-US" sz="1200" b="0" i="0" baseline="0" dirty="0" err="1"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r</a:t>
                      </a:r>
                      <a:r>
                        <a:rPr lang="en-US" sz="1200" b="0" i="0" baseline="-25000" dirty="0" err="1"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n</a:t>
                      </a:r>
                      <a:r>
                        <a:rPr lang="en-US" sz="1200" b="0" i="0" baseline="0" dirty="0"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=?</a:t>
                      </a:r>
                      <a:r>
                        <a:rPr lang="en-US" sz="1200" b="0" i="0" dirty="0"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%)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8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790063"/>
                  </a:ext>
                </a:extLst>
              </a:tr>
              <a:tr h="3131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b="0" i="0" dirty="0"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Positive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8D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4571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solidFill>
                            <a:schemeClr val="tx2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$28,613 * </a:t>
                      </a:r>
                      <a:r>
                        <a:rPr lang="en-US" sz="1200" b="0" i="0" dirty="0" err="1">
                          <a:solidFill>
                            <a:schemeClr val="tx2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r</a:t>
                      </a:r>
                      <a:r>
                        <a:rPr lang="en-US" sz="1200" b="0" i="0" baseline="-25000" dirty="0" err="1">
                          <a:solidFill>
                            <a:schemeClr val="tx2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p</a:t>
                      </a:r>
                      <a:r>
                        <a:rPr lang="en-US" sz="1200" b="0" i="0" dirty="0">
                          <a:solidFill>
                            <a:schemeClr val="tx2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*TPR</a:t>
                      </a:r>
                      <a:endParaRPr lang="en-US" sz="1200" b="0" i="0" baseline="-25000" dirty="0">
                        <a:solidFill>
                          <a:schemeClr val="tx2"/>
                        </a:solidFill>
                        <a:latin typeface="Source Sans Pro Light" panose="020B0403030403020204" pitchFamily="34" charset="0"/>
                        <a:ea typeface="Source Sans Pro Light" panose="020B04030304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8D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4571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solidFill>
                            <a:schemeClr val="tx2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$14,970 * </a:t>
                      </a:r>
                      <a:r>
                        <a:rPr lang="en-US" sz="1200" b="0" i="0" dirty="0" err="1">
                          <a:solidFill>
                            <a:schemeClr val="tx2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r</a:t>
                      </a:r>
                      <a:r>
                        <a:rPr lang="en-US" sz="1200" b="0" i="0" baseline="-25000" dirty="0" err="1">
                          <a:solidFill>
                            <a:schemeClr val="tx2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n</a:t>
                      </a:r>
                      <a:r>
                        <a:rPr lang="en-US" sz="1200" b="0" i="0" baseline="0" dirty="0">
                          <a:solidFill>
                            <a:schemeClr val="tx2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*</a:t>
                      </a:r>
                      <a:r>
                        <a:rPr lang="en-US" sz="1200" b="0" i="0" dirty="0">
                          <a:solidFill>
                            <a:schemeClr val="tx2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FPR</a:t>
                      </a:r>
                      <a:endParaRPr lang="en-US" sz="1200" b="0" i="0" baseline="0" dirty="0">
                        <a:solidFill>
                          <a:schemeClr val="tx2"/>
                        </a:solidFill>
                        <a:latin typeface="Source Sans Pro Light" panose="020B0403030403020204" pitchFamily="34" charset="0"/>
                        <a:ea typeface="Source Sans Pro Light" panose="020B04030304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8D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690323"/>
                  </a:ext>
                </a:extLst>
              </a:tr>
              <a:tr h="3131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b="0" i="0" dirty="0"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Negative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8D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4571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solidFill>
                            <a:schemeClr val="tx2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$37,085 * </a:t>
                      </a:r>
                      <a:r>
                        <a:rPr lang="en-US" sz="1200" b="0" i="0" dirty="0" err="1">
                          <a:solidFill>
                            <a:schemeClr val="tx2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r</a:t>
                      </a:r>
                      <a:r>
                        <a:rPr lang="en-US" sz="1200" b="0" i="0" baseline="-25000" dirty="0" err="1">
                          <a:solidFill>
                            <a:schemeClr val="tx2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p</a:t>
                      </a:r>
                      <a:r>
                        <a:rPr lang="en-US" sz="1200" b="0" i="0" dirty="0">
                          <a:solidFill>
                            <a:schemeClr val="tx2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*(1-TPR)</a:t>
                      </a:r>
                      <a:endParaRPr lang="en-US" sz="1200" b="0" i="0" baseline="0" dirty="0">
                        <a:solidFill>
                          <a:schemeClr val="tx2"/>
                        </a:solidFill>
                        <a:latin typeface="Source Sans Pro Light" panose="020B0403030403020204" pitchFamily="34" charset="0"/>
                        <a:ea typeface="Source Sans Pro Light" panose="020B04030304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8D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4571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solidFill>
                            <a:schemeClr val="tx2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$11,646* </a:t>
                      </a:r>
                      <a:r>
                        <a:rPr lang="en-US" sz="1200" b="0" i="0" dirty="0" err="1">
                          <a:solidFill>
                            <a:schemeClr val="tx2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r</a:t>
                      </a:r>
                      <a:r>
                        <a:rPr lang="en-US" sz="1200" b="0" i="0" baseline="-25000" dirty="0" err="1">
                          <a:solidFill>
                            <a:schemeClr val="tx2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n</a:t>
                      </a:r>
                      <a:r>
                        <a:rPr lang="en-US" sz="1200" b="0" i="0" dirty="0">
                          <a:solidFill>
                            <a:schemeClr val="tx2"/>
                          </a:solidFill>
                          <a:latin typeface="Source Sans Pro Light" panose="020B0403030403020204" pitchFamily="34" charset="0"/>
                          <a:ea typeface="Source Sans Pro Light" panose="020B0403030403020204" pitchFamily="34" charset="0"/>
                        </a:rPr>
                        <a:t>*(1-FPR)</a:t>
                      </a:r>
                      <a:endParaRPr lang="en-US" sz="1200" b="0" i="0" baseline="0" dirty="0">
                        <a:solidFill>
                          <a:schemeClr val="tx2"/>
                        </a:solidFill>
                        <a:latin typeface="Source Sans Pro Light" panose="020B0403030403020204" pitchFamily="34" charset="0"/>
                        <a:ea typeface="Source Sans Pro Light" panose="020B04030304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8D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347402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1A518A0F-75FF-E248-B211-24DDF6A54683}"/>
              </a:ext>
            </a:extLst>
          </p:cNvPr>
          <p:cNvSpPr/>
          <p:nvPr/>
        </p:nvSpPr>
        <p:spPr>
          <a:xfrm>
            <a:off x="1239821" y="4114317"/>
            <a:ext cx="3087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23">
              <a:defRPr/>
            </a:pPr>
            <a:r>
              <a:rPr lang="en-US" dirty="0">
                <a:solidFill>
                  <a:srgbClr val="55565A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Spending $3,324 to save $8,472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78F766-0007-694D-A5EC-DA69FCC64F7E}"/>
              </a:ext>
            </a:extLst>
          </p:cNvPr>
          <p:cNvSpPr txBox="1"/>
          <p:nvPr/>
        </p:nvSpPr>
        <p:spPr>
          <a:xfrm>
            <a:off x="6489527" y="5094640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23"/>
            <a:r>
              <a:rPr lang="en-US" sz="1200" dirty="0">
                <a:solidFill>
                  <a:srgbClr val="55565A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False positive rate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BB0989-0A7A-1046-BAB3-8EBF03347C55}"/>
              </a:ext>
            </a:extLst>
          </p:cNvPr>
          <p:cNvSpPr txBox="1"/>
          <p:nvPr/>
        </p:nvSpPr>
        <p:spPr>
          <a:xfrm rot="16200000">
            <a:off x="4885360" y="362111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23"/>
            <a:r>
              <a:rPr lang="en-US" sz="1200" dirty="0">
                <a:solidFill>
                  <a:srgbClr val="55565A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True positive rate</a:t>
            </a:r>
          </a:p>
        </p:txBody>
      </p:sp>
    </p:spTree>
    <p:extLst>
      <p:ext uri="{BB962C8B-B14F-4D97-AF65-F5344CB8AC3E}">
        <p14:creationId xmlns:p14="http://schemas.microsoft.com/office/powerpoint/2010/main" val="292979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theme1.xml><?xml version="1.0" encoding="utf-8"?>
<a:theme xmlns:a="http://schemas.openxmlformats.org/drawingml/2006/main" name="Stanford-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ford-Theme" id="{68EDAF9C-5982-844A-BA7A-781A7865145E}" vid="{F23EFE77-0E64-D84D-BC3B-58795D303D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367</Words>
  <Application>Microsoft Macintosh PowerPoint</Application>
  <PresentationFormat>On-screen Show (4:3)</PresentationFormat>
  <Paragraphs>47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Source Sans Pro</vt:lpstr>
      <vt:lpstr>Source Sans Pro Light</vt:lpstr>
      <vt:lpstr>Stanford-Theme</vt:lpstr>
      <vt:lpstr>History: ROC, Utility, and indifference lines</vt:lpstr>
      <vt:lpstr>Is there utility, given cost and benefit of actions?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BIOMEDIN 215  Data Driven Medicine</dc:title>
  <dc:creator>Nigam Shah</dc:creator>
  <cp:lastModifiedBy>Nigam Shah</cp:lastModifiedBy>
  <cp:revision>327</cp:revision>
  <dcterms:created xsi:type="dcterms:W3CDTF">2019-11-04T23:14:45Z</dcterms:created>
  <dcterms:modified xsi:type="dcterms:W3CDTF">2022-12-01T21:13:02Z</dcterms:modified>
</cp:coreProperties>
</file>