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3"/>
  </p:notesMasterIdLst>
  <p:sldIdLst>
    <p:sldId id="256" r:id="rId2"/>
    <p:sldId id="979" r:id="rId3"/>
    <p:sldId id="257" r:id="rId4"/>
    <p:sldId id="258" r:id="rId5"/>
    <p:sldId id="263" r:id="rId6"/>
    <p:sldId id="285" r:id="rId7"/>
    <p:sldId id="262" r:id="rId8"/>
    <p:sldId id="306" r:id="rId9"/>
    <p:sldId id="261" r:id="rId10"/>
    <p:sldId id="264" r:id="rId11"/>
    <p:sldId id="313" r:id="rId12"/>
    <p:sldId id="314" r:id="rId13"/>
    <p:sldId id="315" r:id="rId14"/>
    <p:sldId id="266" r:id="rId15"/>
    <p:sldId id="320" r:id="rId16"/>
    <p:sldId id="321" r:id="rId17"/>
    <p:sldId id="981" r:id="rId18"/>
    <p:sldId id="311" r:id="rId19"/>
    <p:sldId id="296" r:id="rId20"/>
    <p:sldId id="274" r:id="rId21"/>
    <p:sldId id="277" r:id="rId22"/>
    <p:sldId id="292" r:id="rId23"/>
    <p:sldId id="323" r:id="rId24"/>
    <p:sldId id="272" r:id="rId25"/>
    <p:sldId id="271" r:id="rId26"/>
    <p:sldId id="309" r:id="rId27"/>
    <p:sldId id="307" r:id="rId28"/>
    <p:sldId id="279" r:id="rId29"/>
    <p:sldId id="284" r:id="rId30"/>
    <p:sldId id="282" r:id="rId31"/>
    <p:sldId id="982"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jandro Schuler"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696969"/>
    <a:srgbClr val="767676"/>
    <a:srgbClr val="9DCEE4"/>
    <a:srgbClr val="B4A7D6"/>
    <a:srgbClr val="EA99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C233C-B7D1-4A04-A507-F2FA9C5B648D}">
  <a:tblStyle styleId="{FA9C233C-B7D1-4A04-A507-F2FA9C5B648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28" autoAdjust="0"/>
    <p:restoredTop sz="73539"/>
  </p:normalViewPr>
  <p:slideViewPr>
    <p:cSldViewPr snapToGrid="0" snapToObjects="1">
      <p:cViewPr varScale="1">
        <p:scale>
          <a:sx n="118" d="100"/>
          <a:sy n="118" d="100"/>
        </p:scale>
        <p:origin x="2064" y="192"/>
      </p:cViewPr>
      <p:guideLst>
        <p:guide orient="horz" pos="2184"/>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9-25T15:44:43.802" idx="3">
    <p:pos x="6000" y="0"/>
    <p:text>to do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9-25T15:44:43.817" idx="4">
    <p:pos x="6000" y="0"/>
    <p:text>to do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9-25T15:44:43.819" idx="4">
    <p:pos x="6000" y="0"/>
    <p:text>to do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35255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igdata.stanford.edu/event-videos/2013/page/2/"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ncbi.nlm.nih.gov/pubmed/24270849" TargetMode="External"/><Relationship Id="rId5" Type="http://schemas.openxmlformats.org/officeDocument/2006/relationships/hyperlink" Target="http://online.wsj.com/news/articles/SB10001424052702304536104579557851593416622" TargetMode="External"/><Relationship Id="rId4" Type="http://schemas.openxmlformats.org/officeDocument/2006/relationships/hyperlink" Target="http://www.ncbi.nlm.nih.gov/pubmed/24251361"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000000"/>
                </a:solidFill>
                <a:latin typeface="Calibri"/>
                <a:ea typeface="Calibri"/>
                <a:cs typeface="Calibri"/>
                <a:sym typeface="Calibri"/>
              </a:rPr>
              <a:t>1</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2565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How are these things all related?</a:t>
            </a:r>
          </a:p>
          <a:p>
            <a:pPr lvl="0">
              <a:spcBef>
                <a:spcPts val="0"/>
              </a:spcBef>
              <a:buNone/>
            </a:pPr>
            <a:endParaRPr lang="en-US" sz="1800" b="0" i="0" u="none" strike="noStrike" dirty="0">
              <a:solidFill>
                <a:srgbClr val="000000"/>
              </a:solidFill>
              <a:effectLst/>
              <a:latin typeface="Arial" panose="020B0604020202020204" pitchFamily="34" charset="0"/>
            </a:endParaRPr>
          </a:p>
          <a:p>
            <a:pPr lvl="0">
              <a:spcBef>
                <a:spcPts val="0"/>
              </a:spcBef>
              <a:buNone/>
            </a:pPr>
            <a:r>
              <a:rPr lang="en-US" sz="1800" b="0" i="0" u="none" strike="noStrike" dirty="0">
                <a:solidFill>
                  <a:srgbClr val="000000"/>
                </a:solidFill>
                <a:effectLst/>
                <a:latin typeface="Arial" panose="020B0604020202020204" pitchFamily="34" charset="0"/>
              </a:rPr>
              <a:t>sometimes you can’t make a study design match the categories/descriptions in slide 10/slide 14, don’t stress too much about making it match exactly!</a:t>
            </a:r>
            <a:endParaRPr lang="en-US" dirty="0"/>
          </a:p>
        </p:txBody>
      </p:sp>
      <p:sp>
        <p:nvSpPr>
          <p:cNvPr id="251" name="Shape 25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77606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8138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8138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813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sz="1800" b="0" i="0" u="none" strike="noStrike" dirty="0">
                <a:solidFill>
                  <a:srgbClr val="000000"/>
                </a:solidFill>
                <a:effectLst/>
                <a:latin typeface="Arial" panose="020B0604020202020204" pitchFamily="34" charset="0"/>
              </a:rPr>
              <a:t>sometimes you can’t make a study design match the categories/descriptions in slide 10/slide 14, don’t stress too much about making it match exactly!</a:t>
            </a:r>
            <a:endParaRPr dirty="0"/>
          </a:p>
        </p:txBody>
      </p:sp>
      <p:sp>
        <p:nvSpPr>
          <p:cNvPr id="268" name="Shape 26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extLst>
      <p:ext uri="{BB962C8B-B14F-4D97-AF65-F5344CB8AC3E}">
        <p14:creationId xmlns:p14="http://schemas.microsoft.com/office/powerpoint/2010/main" val="903851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Calibri"/>
                <a:ea typeface="Calibri"/>
                <a:cs typeface="Calibri"/>
                <a:sym typeface="Calibri"/>
              </a:rPr>
              <a:t>Better power for rare outcomes</a:t>
            </a:r>
          </a:p>
          <a:p>
            <a:pPr lvl="0">
              <a:spcBef>
                <a:spcPts val="0"/>
              </a:spcBef>
              <a:buNone/>
            </a:pPr>
            <a:endParaRPr dirty="0"/>
          </a:p>
        </p:txBody>
      </p:sp>
      <p:sp>
        <p:nvSpPr>
          <p:cNvPr id="553" name="Shape 5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extLst>
      <p:ext uri="{BB962C8B-B14F-4D97-AF65-F5344CB8AC3E}">
        <p14:creationId xmlns:p14="http://schemas.microsoft.com/office/powerpoint/2010/main" val="1944655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Better control for bias</a:t>
            </a:r>
            <a:endParaRPr dirty="0"/>
          </a:p>
        </p:txBody>
      </p:sp>
      <p:sp>
        <p:nvSpPr>
          <p:cNvPr id="553" name="Shape 5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extLst>
      <p:ext uri="{BB962C8B-B14F-4D97-AF65-F5344CB8AC3E}">
        <p14:creationId xmlns:p14="http://schemas.microsoft.com/office/powerpoint/2010/main" val="1389509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68" name="Shape 26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17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670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6" name="Shape 7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for hw0: http://</a:t>
            </a:r>
            <a:r>
              <a:rPr lang="en-US" dirty="0" err="1"/>
              <a:t>sphweb.bumc.bu.edu</a:t>
            </a:r>
            <a:r>
              <a:rPr lang="en-US" dirty="0"/>
              <a:t>/</a:t>
            </a:r>
            <a:r>
              <a:rPr lang="en-US" dirty="0" err="1"/>
              <a:t>otlt</a:t>
            </a:r>
            <a:r>
              <a:rPr lang="en-US" dirty="0"/>
              <a:t>/MPH-Modules/EP/EP713_Bias/EP713_Bias7.html#headingtaglink_1</a:t>
            </a:r>
          </a:p>
        </p:txBody>
      </p:sp>
      <p:sp>
        <p:nvSpPr>
          <p:cNvPr id="767" name="Shape 76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extLst>
      <p:ext uri="{BB962C8B-B14F-4D97-AF65-F5344CB8AC3E}">
        <p14:creationId xmlns:p14="http://schemas.microsoft.com/office/powerpoint/2010/main" val="1238084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0" name="Shape 7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What do you believe is the most common study type?</a:t>
            </a:r>
            <a:endParaRPr dirty="0"/>
          </a:p>
        </p:txBody>
      </p:sp>
      <p:sp>
        <p:nvSpPr>
          <p:cNvPr id="731" name="Shape 73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19</a:t>
            </a:fld>
            <a:endParaRPr lang="en-US"/>
          </a:p>
        </p:txBody>
      </p:sp>
    </p:spTree>
    <p:extLst>
      <p:ext uri="{BB962C8B-B14F-4D97-AF65-F5344CB8AC3E}">
        <p14:creationId xmlns:p14="http://schemas.microsoft.com/office/powerpoint/2010/main" val="120865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171435" marR="0" lvl="0" indent="-171435" algn="l" rtl="0">
              <a:spcBef>
                <a:spcPts val="0"/>
              </a:spcBef>
              <a:buClr>
                <a:schemeClr val="dk1"/>
              </a:buClr>
              <a:buSzPct val="100000"/>
              <a:buFont typeface="Arial"/>
              <a:buChar char="•"/>
            </a:pPr>
            <a:r>
              <a:rPr lang="en-US" sz="1200" b="0" i="0" u="none" strike="noStrike" cap="none" dirty="0">
                <a:solidFill>
                  <a:schemeClr val="dk1"/>
                </a:solidFill>
                <a:latin typeface="Calibri"/>
                <a:ea typeface="Calibri"/>
                <a:cs typeface="Calibri"/>
                <a:sym typeface="Calibri"/>
              </a:rPr>
              <a:t>Big Data plays a role in </a:t>
            </a:r>
            <a:r>
              <a:rPr lang="en-US" sz="1200" b="0" i="0" u="sng" strike="noStrike" cap="none" dirty="0">
                <a:solidFill>
                  <a:schemeClr val="dk1"/>
                </a:solidFill>
                <a:latin typeface="Calibri"/>
                <a:ea typeface="Calibri"/>
                <a:cs typeface="Calibri"/>
                <a:sym typeface="Calibri"/>
              </a:rPr>
              <a:t>both</a:t>
            </a:r>
            <a:r>
              <a:rPr lang="en-US" sz="1200" b="0" i="0" u="none" strike="noStrike" cap="none" dirty="0">
                <a:solidFill>
                  <a:schemeClr val="dk1"/>
                </a:solidFill>
                <a:latin typeface="Calibri"/>
                <a:ea typeface="Calibri"/>
                <a:cs typeface="Calibri"/>
                <a:sym typeface="Calibri"/>
              </a:rPr>
              <a:t> the science of medicine (i.e. biomedical research) and in the practice / operations of medicine (i.e. healthcare)</a:t>
            </a:r>
          </a:p>
          <a:p>
            <a:pPr marL="171435" marR="0" lvl="0" indent="-171435" algn="l" rtl="0">
              <a:spcBef>
                <a:spcPts val="0"/>
              </a:spcBef>
              <a:buClr>
                <a:schemeClr val="dk1"/>
              </a:buClr>
              <a:buSzPct val="100000"/>
              <a:buFont typeface="Arial"/>
              <a:buChar char="•"/>
            </a:pPr>
            <a:r>
              <a:rPr lang="en-US" sz="1200" b="0" i="0" u="none" strike="noStrike" cap="none" dirty="0">
                <a:solidFill>
                  <a:schemeClr val="dk1"/>
                </a:solidFill>
                <a:latin typeface="Calibri"/>
                <a:ea typeface="Calibri"/>
                <a:cs typeface="Calibri"/>
                <a:sym typeface="Calibri"/>
              </a:rPr>
              <a:t>What is great for the science of medicine (e.g. understanding the causation of cancer, heart defects </a:t>
            </a:r>
            <a:r>
              <a:rPr lang="en-US" sz="1200" b="0" i="0" u="none" strike="noStrike" cap="none" dirty="0" err="1">
                <a:solidFill>
                  <a:schemeClr val="dk1"/>
                </a:solidFill>
                <a:latin typeface="Calibri"/>
                <a:ea typeface="Calibri"/>
                <a:cs typeface="Calibri"/>
                <a:sym typeface="Calibri"/>
              </a:rPr>
              <a:t>etc</a:t>
            </a:r>
            <a:r>
              <a:rPr lang="en-US" sz="1200" b="0" i="0" u="none" strike="noStrike" cap="none" dirty="0">
                <a:solidFill>
                  <a:schemeClr val="dk1"/>
                </a:solidFill>
                <a:latin typeface="Calibri"/>
                <a:ea typeface="Calibri"/>
                <a:cs typeface="Calibri"/>
                <a:sym typeface="Calibri"/>
              </a:rPr>
              <a:t>) is not always directly useful for the practice of medicine (e.g. what to do for Mr. John Smith, with colon cancer). For a superb example of this "gap" between the science and the practice, see Alice Whittemore's talk on this last year </a:t>
            </a:r>
            <a:r>
              <a:rPr lang="en-US" sz="1200" b="0" i="0" u="sng" strike="noStrike" cap="none" dirty="0">
                <a:solidFill>
                  <a:schemeClr val="hlink"/>
                </a:solidFill>
                <a:latin typeface="Calibri"/>
                <a:ea typeface="Calibri"/>
                <a:cs typeface="Calibri"/>
                <a:sym typeface="Calibri"/>
                <a:hlinkClick r:id="rId3"/>
              </a:rPr>
              <a:t>http://bigdata.stanford.edu/event-videos/2013/page/2/</a:t>
            </a:r>
            <a:r>
              <a:rPr lang="en-US" sz="1200" b="0" i="0" u="none" strike="noStrike" cap="none" dirty="0">
                <a:solidFill>
                  <a:schemeClr val="dk1"/>
                </a:solidFill>
                <a:latin typeface="Calibri"/>
                <a:ea typeface="Calibri"/>
                <a:cs typeface="Calibri"/>
                <a:sym typeface="Calibri"/>
              </a:rPr>
              <a:t> .. last video. Using breast cancer testing as an example, she argues brilliantly how not everything that advances the science of medicine also advances the practice. Of course, we as researchers live by advancing the science but Alice makes a great point. There is also the </a:t>
            </a:r>
            <a:r>
              <a:rPr lang="en-US" sz="1200" b="0" i="0" u="sng" strike="noStrike" cap="none" dirty="0">
                <a:solidFill>
                  <a:schemeClr val="hlink"/>
                </a:solidFill>
                <a:latin typeface="Calibri"/>
                <a:ea typeface="Calibri"/>
                <a:cs typeface="Calibri"/>
                <a:sym typeface="Calibri"/>
                <a:hlinkClick r:id="rId4"/>
              </a:rPr>
              <a:t>debate around pharmacogenomics</a:t>
            </a:r>
            <a:r>
              <a:rPr lang="en-US" sz="1200" b="0" i="0" u="none" strike="noStrike" cap="none" dirty="0">
                <a:solidFill>
                  <a:schemeClr val="dk1"/>
                </a:solidFill>
                <a:latin typeface="Calibri"/>
                <a:ea typeface="Calibri"/>
                <a:cs typeface="Calibri"/>
                <a:sym typeface="Calibri"/>
              </a:rPr>
              <a:t>.</a:t>
            </a:r>
          </a:p>
          <a:p>
            <a:pPr marL="171435" marR="0" lvl="0" indent="-171435" algn="l" rtl="0">
              <a:spcBef>
                <a:spcPts val="0"/>
              </a:spcBef>
              <a:buClr>
                <a:schemeClr val="dk1"/>
              </a:buClr>
              <a:buSzPct val="100000"/>
              <a:buFont typeface="Arial"/>
              <a:buChar char="•"/>
            </a:pPr>
            <a:r>
              <a:rPr lang="en-US" sz="1200" b="0" i="0" u="none" strike="noStrike" cap="none" dirty="0">
                <a:solidFill>
                  <a:schemeClr val="dk1"/>
                </a:solidFill>
                <a:latin typeface="Calibri"/>
                <a:ea typeface="Calibri"/>
                <a:cs typeface="Calibri"/>
                <a:sym typeface="Calibri"/>
              </a:rPr>
              <a:t>Big Data has a role to make the practice of medicine better asap (</a:t>
            </a:r>
            <a:r>
              <a:rPr lang="en-US" sz="1200" b="0" i="0" u="sng" strike="noStrike" cap="none" dirty="0">
                <a:solidFill>
                  <a:schemeClr val="hlink"/>
                </a:solidFill>
                <a:latin typeface="Calibri"/>
                <a:ea typeface="Calibri"/>
                <a:cs typeface="Calibri"/>
                <a:sym typeface="Calibri"/>
                <a:hlinkClick r:id="rId5"/>
              </a:rPr>
              <a:t>example</a:t>
            </a:r>
            <a:r>
              <a:rPr lang="en-US" sz="1200" b="0" i="0" u="none" strike="noStrike" cap="none" dirty="0">
                <a:solidFill>
                  <a:schemeClr val="dk1"/>
                </a:solidFill>
                <a:latin typeface="Calibri"/>
                <a:ea typeface="Calibri"/>
                <a:cs typeface="Calibri"/>
                <a:sym typeface="Calibri"/>
              </a:rPr>
              <a:t>) and has the promise of advancing the science of medicine in the future.</a:t>
            </a:r>
          </a:p>
          <a:p>
            <a:pPr marL="171435" marR="0" lvl="0" indent="-171435" algn="l" rtl="0">
              <a:spcBef>
                <a:spcPts val="0"/>
              </a:spcBef>
              <a:buClr>
                <a:schemeClr val="dk1"/>
              </a:buClr>
              <a:buSzPct val="100000"/>
              <a:buFont typeface="Arial"/>
              <a:buChar char="•"/>
            </a:pPr>
            <a:r>
              <a:rPr lang="en-US" sz="1200" b="0" i="0" u="none" strike="noStrike" cap="none" dirty="0">
                <a:solidFill>
                  <a:schemeClr val="dk1"/>
                </a:solidFill>
                <a:latin typeface="Calibri"/>
                <a:ea typeface="Calibri"/>
                <a:cs typeface="Calibri"/>
                <a:sym typeface="Calibri"/>
              </a:rPr>
              <a:t>There are areas of activity that are at the intersection of the practice and the science (e.g. the </a:t>
            </a:r>
            <a:r>
              <a:rPr lang="en-US" sz="1200" b="0" i="0" u="sng" strike="noStrike" cap="none" dirty="0">
                <a:solidFill>
                  <a:schemeClr val="hlink"/>
                </a:solidFill>
                <a:latin typeface="Calibri"/>
                <a:ea typeface="Calibri"/>
                <a:cs typeface="Calibri"/>
                <a:sym typeface="Calibri"/>
                <a:hlinkClick r:id="rId6"/>
              </a:rPr>
              <a:t>PheWas efforts</a:t>
            </a:r>
            <a:r>
              <a:rPr lang="en-US" sz="1200" b="0" i="0" u="none" strike="noStrike" cap="none" dirty="0">
                <a:solidFill>
                  <a:schemeClr val="dk1"/>
                </a:solidFill>
                <a:latin typeface="Calibri"/>
                <a:ea typeface="Calibri"/>
                <a:cs typeface="Calibri"/>
                <a:sym typeface="Calibri"/>
              </a:rPr>
              <a:t>).</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88" name="Shape 2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Pct val="25000"/>
                <a:buFontTx/>
                <a:buNone/>
                <a:tabLst/>
                <a:defRPr/>
              </a:pPr>
              <a:t>2</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91566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0" name="Shape 7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761" name="Shape 76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20</a:t>
            </a:fld>
            <a:endParaRPr lang="en-US"/>
          </a:p>
        </p:txBody>
      </p:sp>
    </p:spTree>
    <p:extLst>
      <p:ext uri="{BB962C8B-B14F-4D97-AF65-F5344CB8AC3E}">
        <p14:creationId xmlns:p14="http://schemas.microsoft.com/office/powerpoint/2010/main" val="201595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1" name="Shape 7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The less prone to bias a study is, the more likely it will be able to confidently address harder questions</a:t>
            </a:r>
          </a:p>
        </p:txBody>
      </p:sp>
      <p:sp>
        <p:nvSpPr>
          <p:cNvPr id="782" name="Shape 78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21</a:t>
            </a:fld>
            <a:endParaRPr lang="en-US"/>
          </a:p>
        </p:txBody>
      </p:sp>
    </p:spTree>
    <p:extLst>
      <p:ext uri="{BB962C8B-B14F-4D97-AF65-F5344CB8AC3E}">
        <p14:creationId xmlns:p14="http://schemas.microsoft.com/office/powerpoint/2010/main" val="1273291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Shape 6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4" name="Shape 6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highlight>
                  <a:srgbClr val="FFFFFF"/>
                </a:highlight>
              </a:rPr>
              <a:t>Exposure/Treatment Misclassification:</a:t>
            </a:r>
            <a:r>
              <a:rPr lang="en-US" sz="1600" dirty="0">
                <a:highlight>
                  <a:srgbClr val="FFFFFF"/>
                </a:highlight>
              </a:rPr>
              <a:t> incorrect labeling of who got the exposure and who didn’t in one or both of the disease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highlight>
                  <a:srgbClr val="FFFFFF"/>
                </a:highlight>
              </a:rPr>
              <a:t>Disease</a:t>
            </a:r>
            <a:r>
              <a:rPr lang="en-US" sz="1600" b="1" dirty="0">
                <a:highlight>
                  <a:srgbClr val="FFFFFF"/>
                </a:highlight>
              </a:rPr>
              <a:t>/Outcome Misclassification:</a:t>
            </a:r>
            <a:r>
              <a:rPr lang="en-US" sz="1600" dirty="0">
                <a:highlight>
                  <a:srgbClr val="FFFFFF"/>
                </a:highlight>
              </a:rPr>
              <a:t> incorrect labeling of who got the disease and who didn’t in one or both of the exposure groups</a:t>
            </a:r>
          </a:p>
          <a:p>
            <a:pPr lvl="0">
              <a:spcBef>
                <a:spcPts val="0"/>
              </a:spcBef>
              <a:buNone/>
            </a:pPr>
            <a:endParaRPr lang="en-US" sz="1600" dirty="0">
              <a:highlight>
                <a:srgbClr val="FFFFFF"/>
              </a:highlight>
            </a:endParaRPr>
          </a:p>
        </p:txBody>
      </p:sp>
      <p:sp>
        <p:nvSpPr>
          <p:cNvPr id="655" name="Shape 65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22</a:t>
            </a:fld>
            <a:endParaRPr lang="en-US"/>
          </a:p>
        </p:txBody>
      </p:sp>
    </p:spTree>
    <p:extLst>
      <p:ext uri="{BB962C8B-B14F-4D97-AF65-F5344CB8AC3E}">
        <p14:creationId xmlns:p14="http://schemas.microsoft.com/office/powerpoint/2010/main" val="803606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examples from Jordan</a:t>
            </a:r>
            <a:r>
              <a:rPr lang="en-US" baseline="0" dirty="0"/>
              <a:t> </a:t>
            </a:r>
            <a:r>
              <a:rPr lang="en-US" baseline="0" dirty="0" err="1"/>
              <a:t>Ellenberg</a:t>
            </a:r>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latin typeface="Calibri"/>
                <a:ea typeface="Calibri"/>
                <a:cs typeface="Calibri"/>
                <a:sym typeface="Calibri"/>
              </a:rPr>
              <a:pPr algn="r">
                <a:buSzPct val="25000"/>
              </a:pPr>
              <a:t>23</a:t>
            </a:fld>
            <a:endParaRPr lang="en-US" sz="1200">
              <a:latin typeface="Calibri"/>
              <a:ea typeface="Calibri"/>
              <a:cs typeface="Calibri"/>
              <a:sym typeface="Calibri"/>
            </a:endParaRPr>
          </a:p>
        </p:txBody>
      </p:sp>
    </p:spTree>
    <p:extLst>
      <p:ext uri="{BB962C8B-B14F-4D97-AF65-F5344CB8AC3E}">
        <p14:creationId xmlns:p14="http://schemas.microsoft.com/office/powerpoint/2010/main" val="2114760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sz="1000" dirty="0">
              <a:highlight>
                <a:srgbClr val="FFFFFF"/>
              </a:highlight>
              <a:latin typeface="Verdana"/>
              <a:ea typeface="Verdana"/>
              <a:cs typeface="Verdana"/>
              <a:sym typeface="Verdana"/>
            </a:endParaRPr>
          </a:p>
        </p:txBody>
      </p:sp>
      <p:sp>
        <p:nvSpPr>
          <p:cNvPr id="706" name="Shape 70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extLst>
      <p:ext uri="{BB962C8B-B14F-4D97-AF65-F5344CB8AC3E}">
        <p14:creationId xmlns:p14="http://schemas.microsoft.com/office/powerpoint/2010/main" val="1123867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0" name="Shape 6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sz="3200" b="1" dirty="0">
                <a:highlight>
                  <a:srgbClr val="FFFFFF"/>
                </a:highlight>
                <a:latin typeface="Arial"/>
                <a:ea typeface="Arial"/>
                <a:cs typeface="Arial"/>
                <a:sym typeface="Arial"/>
              </a:rPr>
              <a:t>Question:</a:t>
            </a:r>
            <a:r>
              <a:rPr lang="en-US" sz="1600" b="1" dirty="0">
                <a:highlight>
                  <a:srgbClr val="FFFFFF"/>
                </a:highlight>
                <a:latin typeface="Arial"/>
                <a:ea typeface="Arial"/>
                <a:cs typeface="Arial"/>
                <a:sym typeface="Arial"/>
              </a:rPr>
              <a:t> Can self-selection bias occur in prospective cohort studies? </a:t>
            </a:r>
          </a:p>
          <a:p>
            <a:pPr lvl="0">
              <a:spcBef>
                <a:spcPts val="0"/>
              </a:spcBef>
              <a:buNone/>
            </a:pPr>
            <a:r>
              <a:rPr lang="en-US" sz="1600" dirty="0">
                <a:highlight>
                  <a:srgbClr val="FFFFFF"/>
                </a:highlight>
                <a:latin typeface="Verdana"/>
                <a:ea typeface="Verdana"/>
                <a:cs typeface="Verdana"/>
                <a:sym typeface="Verdana"/>
              </a:rPr>
              <a:t>No, because at the time of enrollment into a prospective cohort study nobody knows who will get the outcomes, and they are all part of the same cohort with common eligibility criteria, i.e., the entire cohort may be healthier than the general population. However, the comparison group is an internal one. It comes from the same healthy cohort. Consequently, if healthy people are more likely to volunteer for a cohort study, one might question whether the results are applicable to the broad population (external validity or generalizability), but at least for the study population the measure of association will not be biased the internal validity is ok.</a:t>
            </a:r>
          </a:p>
          <a:p>
            <a:pPr lvl="0">
              <a:spcBef>
                <a:spcPts val="0"/>
              </a:spcBef>
              <a:buNone/>
            </a:pPr>
            <a:endParaRPr lang="en-US" sz="1600" dirty="0">
              <a:highlight>
                <a:srgbClr val="FFFFFF"/>
              </a:highlight>
              <a:latin typeface="Verdana"/>
              <a:ea typeface="Verdana"/>
              <a:cs typeface="Verdana"/>
              <a:sym typeface="Verdana"/>
            </a:endParaRPr>
          </a:p>
          <a:p>
            <a:pPr lvl="0">
              <a:spcBef>
                <a:spcPts val="0"/>
              </a:spcBef>
              <a:buNone/>
            </a:pPr>
            <a:r>
              <a:rPr lang="en-US" sz="3200" b="1" dirty="0">
                <a:highlight>
                  <a:srgbClr val="FFFFFF"/>
                </a:highlight>
                <a:latin typeface="Arial"/>
                <a:ea typeface="Arial"/>
                <a:cs typeface="Arial"/>
                <a:sym typeface="Arial"/>
              </a:rPr>
              <a:t>Question: Why are cohort studies not prone to control selection bias?</a:t>
            </a:r>
          </a:p>
          <a:p>
            <a:pPr lvl="0">
              <a:spcBef>
                <a:spcPts val="0"/>
              </a:spcBef>
              <a:buNone/>
            </a:pPr>
            <a:r>
              <a:rPr lang="en-US" sz="3200" dirty="0">
                <a:highlight>
                  <a:srgbClr val="FFFFFF"/>
                </a:highlight>
                <a:latin typeface="Arial"/>
                <a:ea typeface="Arial"/>
                <a:cs typeface="Arial"/>
                <a:sym typeface="Arial"/>
              </a:rPr>
              <a:t>the sampling is done based on exposure, which happens before disease, so you don’t have the ability to select those who are called the controls in case-control studies</a:t>
            </a:r>
          </a:p>
          <a:p>
            <a:pPr lvl="0">
              <a:spcBef>
                <a:spcPts val="0"/>
              </a:spcBef>
              <a:buNone/>
            </a:pPr>
            <a:endParaRPr lang="en-US" sz="1600">
              <a:highlight>
                <a:srgbClr val="FFFFFF"/>
              </a:highlight>
              <a:latin typeface="Verdana"/>
              <a:ea typeface="Verdana"/>
              <a:cs typeface="Verdana"/>
              <a:sym typeface="Verdana"/>
            </a:endParaRPr>
          </a:p>
          <a:p>
            <a:pPr lvl="0" rtl="0">
              <a:spcBef>
                <a:spcPts val="0"/>
              </a:spcBef>
              <a:buNone/>
            </a:pPr>
            <a:endParaRPr sz="1500">
              <a:highlight>
                <a:srgbClr val="FFFFFF"/>
              </a:highlight>
              <a:latin typeface="Arial"/>
              <a:ea typeface="Arial"/>
              <a:cs typeface="Arial"/>
              <a:sym typeface="Arial"/>
            </a:endParaRPr>
          </a:p>
        </p:txBody>
      </p:sp>
      <p:sp>
        <p:nvSpPr>
          <p:cNvPr id="681" name="Shape 68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25</a:t>
            </a:fld>
            <a:endParaRPr lang="en-US"/>
          </a:p>
        </p:txBody>
      </p:sp>
    </p:spTree>
    <p:extLst>
      <p:ext uri="{BB962C8B-B14F-4D97-AF65-F5344CB8AC3E}">
        <p14:creationId xmlns:p14="http://schemas.microsoft.com/office/powerpoint/2010/main" val="706524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sz="1500" b="1" dirty="0">
                <a:highlight>
                  <a:srgbClr val="FFFFFF"/>
                </a:highlight>
                <a:latin typeface="Arial"/>
                <a:ea typeface="Arial"/>
                <a:cs typeface="Arial"/>
                <a:sym typeface="Arial"/>
              </a:rPr>
              <a:t>Question:</a:t>
            </a:r>
            <a:r>
              <a:rPr lang="en-US" sz="1000" b="1" dirty="0">
                <a:highlight>
                  <a:srgbClr val="FFFFFF"/>
                </a:highlight>
                <a:latin typeface="Arial"/>
                <a:ea typeface="Arial"/>
                <a:cs typeface="Arial"/>
                <a:sym typeface="Arial"/>
              </a:rPr>
              <a:t> Can self-selection bias occur in prospective cohort studies? </a:t>
            </a:r>
            <a:endParaRPr sz="1000" b="1" dirty="0">
              <a:highlight>
                <a:srgbClr val="FFFFFF"/>
              </a:highlight>
              <a:latin typeface="Arial"/>
              <a:ea typeface="Arial"/>
              <a:cs typeface="Arial"/>
              <a:sym typeface="Arial"/>
            </a:endParaRPr>
          </a:p>
          <a:p>
            <a:pPr lvl="0">
              <a:spcBef>
                <a:spcPts val="0"/>
              </a:spcBef>
              <a:buNone/>
            </a:pPr>
            <a:r>
              <a:rPr lang="en-US" sz="1000" dirty="0">
                <a:highlight>
                  <a:srgbClr val="FFFFFF"/>
                </a:highlight>
                <a:latin typeface="Verdana"/>
                <a:ea typeface="Verdana"/>
                <a:cs typeface="Verdana"/>
                <a:sym typeface="Verdana"/>
              </a:rPr>
              <a:t>No, because at the time of enrollment into a prospective cohort study nobody knows who will get the outcomes, and they are all part of the same cohort with common eligibility criteria, i.e., the entire cohort may be healthier than the general population. However, the comparison group is an internal one. It comes from the same healthy cohort. Consequently, if healthy people are more likely to volunteer for a cohort study, one might question whether the results are applicable to the broad population (external validity or generalizability), but at least for the study population the measure of association will not </a:t>
            </a:r>
            <a:r>
              <a:rPr lang="en-US" sz="1000">
                <a:highlight>
                  <a:srgbClr val="FFFFFF"/>
                </a:highlight>
                <a:latin typeface="Verdana"/>
                <a:ea typeface="Verdana"/>
                <a:cs typeface="Verdana"/>
                <a:sym typeface="Verdana"/>
              </a:rPr>
              <a:t>be biased; </a:t>
            </a:r>
            <a:r>
              <a:rPr lang="en-US" sz="1000" dirty="0">
                <a:highlight>
                  <a:srgbClr val="FFFFFF"/>
                </a:highlight>
                <a:latin typeface="Verdana"/>
                <a:ea typeface="Verdana"/>
                <a:cs typeface="Verdana"/>
                <a:sym typeface="Verdana"/>
              </a:rPr>
              <a:t>the internal validity is ok.</a:t>
            </a:r>
          </a:p>
          <a:p>
            <a:pPr lvl="0">
              <a:spcBef>
                <a:spcPts val="0"/>
              </a:spcBef>
              <a:buNone/>
            </a:pPr>
            <a:endParaRPr sz="1000" dirty="0">
              <a:highlight>
                <a:srgbClr val="FFFFFF"/>
              </a:highlight>
              <a:latin typeface="Verdana"/>
              <a:ea typeface="Verdana"/>
              <a:cs typeface="Verdana"/>
              <a:sym typeface="Verdana"/>
            </a:endParaRPr>
          </a:p>
          <a:p>
            <a:pPr lvl="0">
              <a:spcBef>
                <a:spcPts val="0"/>
              </a:spcBef>
              <a:buNone/>
            </a:pPr>
            <a:r>
              <a:rPr lang="en-US" sz="1500" b="1" dirty="0">
                <a:highlight>
                  <a:srgbClr val="FFFFFF"/>
                </a:highlight>
                <a:latin typeface="Arial"/>
                <a:ea typeface="Arial"/>
                <a:cs typeface="Arial"/>
                <a:sym typeface="Arial"/>
              </a:rPr>
              <a:t>Question: Why are cohort studies not prone to control selection bias?</a:t>
            </a:r>
          </a:p>
          <a:p>
            <a:pPr lvl="0">
              <a:spcBef>
                <a:spcPts val="0"/>
              </a:spcBef>
              <a:buNone/>
            </a:pPr>
            <a:r>
              <a:rPr lang="en-US" sz="1500" dirty="0">
                <a:highlight>
                  <a:srgbClr val="FFFFFF"/>
                </a:highlight>
                <a:latin typeface="Arial"/>
                <a:ea typeface="Arial"/>
                <a:cs typeface="Arial"/>
                <a:sym typeface="Arial"/>
              </a:rPr>
              <a:t>the sampling is done based on exposure, which happens before disease, so you don’t have the ability to select those who are called the controls in case-control studies</a:t>
            </a:r>
          </a:p>
          <a:p>
            <a:pPr lvl="0">
              <a:spcBef>
                <a:spcPts val="0"/>
              </a:spcBef>
              <a:buNone/>
            </a:pPr>
            <a:endParaRPr sz="1000" dirty="0">
              <a:highlight>
                <a:srgbClr val="FFFFFF"/>
              </a:highlight>
              <a:latin typeface="Verdana"/>
              <a:ea typeface="Verdana"/>
              <a:cs typeface="Verdana"/>
              <a:sym typeface="Verdana"/>
            </a:endParaRPr>
          </a:p>
        </p:txBody>
      </p:sp>
      <p:sp>
        <p:nvSpPr>
          <p:cNvPr id="706" name="Shape 70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extLst>
      <p:ext uri="{BB962C8B-B14F-4D97-AF65-F5344CB8AC3E}">
        <p14:creationId xmlns:p14="http://schemas.microsoft.com/office/powerpoint/2010/main" val="1123867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6" name="Shape 7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US" dirty="0"/>
          </a:p>
        </p:txBody>
      </p:sp>
      <p:sp>
        <p:nvSpPr>
          <p:cNvPr id="767" name="Shape 76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27</a:t>
            </a:fld>
            <a:endParaRPr lang="en-US"/>
          </a:p>
        </p:txBody>
      </p:sp>
    </p:spTree>
    <p:extLst>
      <p:ext uri="{BB962C8B-B14F-4D97-AF65-F5344CB8AC3E}">
        <p14:creationId xmlns:p14="http://schemas.microsoft.com/office/powerpoint/2010/main" val="1238084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Shape 8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0" name="Shape 8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Almost all “big data” is retrospective by definition (exception would be point-of-care randomization)</a:t>
            </a:r>
            <a:endParaRPr dirty="0"/>
          </a:p>
          <a:p>
            <a:pPr lvl="0" rtl="0">
              <a:spcBef>
                <a:spcPts val="0"/>
              </a:spcBef>
              <a:buNone/>
            </a:pPr>
            <a:r>
              <a:rPr lang="en-US" dirty="0"/>
              <a:t>big data primarily supports exploratory, inferential, and predictive analyses</a:t>
            </a:r>
          </a:p>
        </p:txBody>
      </p:sp>
      <p:sp>
        <p:nvSpPr>
          <p:cNvPr id="841" name="Shape 84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28</a:t>
            </a:fld>
            <a:endParaRPr lang="en-US"/>
          </a:p>
        </p:txBody>
      </p:sp>
    </p:spTree>
    <p:extLst>
      <p:ext uri="{BB962C8B-B14F-4D97-AF65-F5344CB8AC3E}">
        <p14:creationId xmlns:p14="http://schemas.microsoft.com/office/powerpoint/2010/main" val="696651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926" name="Shape 92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extLst>
      <p:ext uri="{BB962C8B-B14F-4D97-AF65-F5344CB8AC3E}">
        <p14:creationId xmlns:p14="http://schemas.microsoft.com/office/powerpoint/2010/main" val="141900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525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Shape 9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1" name="Shape 9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912" name="Shape 91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extLst>
      <p:ext uri="{BB962C8B-B14F-4D97-AF65-F5344CB8AC3E}">
        <p14:creationId xmlns:p14="http://schemas.microsoft.com/office/powerpoint/2010/main" val="114769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Each of these types of analysis has a different goal and the results can be used in different ways</a:t>
            </a:r>
          </a:p>
        </p:txBody>
      </p:sp>
      <p:sp>
        <p:nvSpPr>
          <p:cNvPr id="200" name="Shape 20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a:t>
            </a:fld>
            <a:endParaRPr lang="en-US"/>
          </a:p>
        </p:txBody>
      </p:sp>
    </p:spTree>
    <p:extLst>
      <p:ext uri="{BB962C8B-B14F-4D97-AF65-F5344CB8AC3E}">
        <p14:creationId xmlns:p14="http://schemas.microsoft.com/office/powerpoint/2010/main" val="1285330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228600" lvl="0" indent="0" rtl="0">
              <a:spcBef>
                <a:spcPts val="0"/>
              </a:spcBef>
              <a:buFont typeface="+mj-lt"/>
              <a:buNone/>
            </a:pPr>
            <a:r>
              <a:rPr lang="en-US" i="0" dirty="0">
                <a:solidFill>
                  <a:schemeClr val="bg1"/>
                </a:solidFill>
              </a:rPr>
              <a:t>Get</a:t>
            </a:r>
            <a:r>
              <a:rPr lang="en-US" i="0" baseline="0" dirty="0">
                <a:solidFill>
                  <a:schemeClr val="bg1"/>
                </a:solidFill>
              </a:rPr>
              <a:t> them to as</a:t>
            </a:r>
            <a:endParaRPr lang="en-US" i="1" dirty="0">
              <a:solidFill>
                <a:schemeClr val="bg1"/>
              </a:solidFill>
            </a:endParaRPr>
          </a:p>
        </p:txBody>
      </p:sp>
      <p:sp>
        <p:nvSpPr>
          <p:cNvPr id="243" name="Shape 24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695191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it’s important to practice categorizing questions into these categories</a:t>
            </a:r>
          </a:p>
          <a:p>
            <a:pPr lvl="0">
              <a:spcBef>
                <a:spcPts val="0"/>
              </a:spcBef>
              <a:buNone/>
            </a:pPr>
            <a:endParaRPr lang="en-US" dirty="0"/>
          </a:p>
          <a:p>
            <a:pPr lvl="0">
              <a:spcBef>
                <a:spcPts val="0"/>
              </a:spcBef>
              <a:buNone/>
            </a:pPr>
            <a:r>
              <a:rPr lang="en-US" dirty="0"/>
              <a:t>Do this for the</a:t>
            </a:r>
          </a:p>
        </p:txBody>
      </p:sp>
      <p:sp>
        <p:nvSpPr>
          <p:cNvPr id="212" name="Shape 21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a:buClr>
                <a:srgbClr val="000000"/>
              </a:buClr>
              <a:buSzPct val="25000"/>
              <a:buFont typeface="Arial"/>
              <a:buNone/>
            </a:pPr>
            <a:fld id="{00000000-1234-1234-1234-123412341234}" type="slidenum">
              <a:rPr lang="en-US">
                <a:solidFill>
                  <a:prstClr val="black"/>
                </a:solidFill>
                <a:latin typeface="Calibri"/>
              </a:rPr>
              <a:pPr>
                <a:buClr>
                  <a:srgbClr val="000000"/>
                </a:buClr>
                <a:buSzPct val="25000"/>
                <a:buFont typeface="Arial"/>
                <a:buNone/>
              </a:pPr>
              <a:t>6</a:t>
            </a:fld>
            <a:endParaRPr lang="en-US">
              <a:solidFill>
                <a:prstClr val="black"/>
              </a:solidFill>
              <a:latin typeface="Calibri"/>
            </a:endParaRPr>
          </a:p>
        </p:txBody>
      </p:sp>
    </p:spTree>
    <p:extLst>
      <p:ext uri="{BB962C8B-B14F-4D97-AF65-F5344CB8AC3E}">
        <p14:creationId xmlns:p14="http://schemas.microsoft.com/office/powerpoint/2010/main" val="2103224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191791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Font typeface="+mj-lt"/>
              <a:buAutoNum type="arabicPeriod"/>
            </a:pPr>
            <a:r>
              <a:rPr lang="en-US" dirty="0">
                <a:solidFill>
                  <a:schemeClr val="bg1"/>
                </a:solidFill>
              </a:rPr>
              <a:t>Is hospital construction associated with invasive mold infections? </a:t>
            </a:r>
            <a:r>
              <a:rPr lang="en-US" i="1" dirty="0">
                <a:solidFill>
                  <a:schemeClr val="bg1"/>
                </a:solidFill>
              </a:rPr>
              <a:t>(inferential)</a:t>
            </a:r>
          </a:p>
          <a:p>
            <a:pPr marL="457200" lvl="0" indent="-228600" rtl="0">
              <a:spcBef>
                <a:spcPts val="0"/>
              </a:spcBef>
              <a:buFont typeface="+mj-lt"/>
              <a:buAutoNum type="arabicPeriod"/>
            </a:pPr>
            <a:r>
              <a:rPr lang="en-US" dirty="0">
                <a:solidFill>
                  <a:schemeClr val="bg1"/>
                </a:solidFill>
              </a:rPr>
              <a:t>For immunocompromised patients, does transfer to construction-free wards or hospitals avert mold infections? </a:t>
            </a:r>
            <a:r>
              <a:rPr lang="en-US" i="1" dirty="0">
                <a:solidFill>
                  <a:schemeClr val="bg1"/>
                </a:solidFill>
              </a:rPr>
              <a:t>(causal)</a:t>
            </a:r>
          </a:p>
        </p:txBody>
      </p:sp>
      <p:sp>
        <p:nvSpPr>
          <p:cNvPr id="243" name="Shape 24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695191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1408429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1143000"/>
            <a:ext cx="7772400" cy="1470024"/>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7" name="Shape 17"/>
          <p:cNvSpPr txBox="1">
            <a:spLocks noGrp="1"/>
          </p:cNvSpPr>
          <p:nvPr>
            <p:ph type="subTitle" idx="1"/>
          </p:nvPr>
        </p:nvSpPr>
        <p:spPr>
          <a:xfrm>
            <a:off x="1371600" y="2898775"/>
            <a:ext cx="6400799" cy="1066799"/>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21" name="Shape 21" descr="C:\Users\nigam\Downloads\som_logo_dk2400.jpg"/>
          <p:cNvPicPr preferRelativeResize="0"/>
          <p:nvPr/>
        </p:nvPicPr>
        <p:blipFill rotWithShape="1">
          <a:blip r:embed="rId2">
            <a:alphaModFix/>
          </a:blip>
          <a:srcRect b="38303"/>
          <a:stretch/>
        </p:blipFill>
        <p:spPr>
          <a:xfrm>
            <a:off x="1364337" y="4887685"/>
            <a:ext cx="6422570" cy="1284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9" name="Shape 99"/>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marL="342900" marR="0" lvl="0" indent="-139700" algn="l" rtl="0">
              <a:spcBef>
                <a:spcPts val="0"/>
              </a:spcBef>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8472457" y="6217621"/>
            <a:ext cx="548700" cy="5247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18031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0089" y="2362200"/>
            <a:ext cx="7772400" cy="1362075"/>
          </a:xfrm>
          <a:prstGeom prst="rect">
            <a:avLst/>
          </a:prstGeom>
          <a:solidFill>
            <a:srgbClr val="FFFF99"/>
          </a:solid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722312" y="3744912"/>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8689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702" r:id="rId8"/>
    <p:sldLayoutId id="214748370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comments" Target="../comments/commen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ctrTitle"/>
          </p:nvPr>
        </p:nvSpPr>
        <p:spPr>
          <a:xfrm>
            <a:off x="394855" y="1524000"/>
            <a:ext cx="8354289" cy="1470024"/>
          </a:xfrm>
          <a:prstGeom prst="rect">
            <a:avLst/>
          </a:prstGeom>
          <a:noFill/>
          <a:ln>
            <a:noFill/>
          </a:ln>
        </p:spPr>
        <p:txBody>
          <a:bodyPr lIns="91425" tIns="45700" rIns="91425" bIns="45700" anchor="t" anchorCtr="0">
            <a:noAutofit/>
          </a:bodyPr>
          <a:lstStyle/>
          <a:p>
            <a:pPr lvl="0" algn="ctr">
              <a:buSzPct val="25000"/>
            </a:pPr>
            <a:r>
              <a:rPr lang="en-US" sz="4400" b="1" i="0" u="none" strike="noStrike" cap="none" dirty="0">
                <a:solidFill>
                  <a:schemeClr val="dk1"/>
                </a:solidFill>
                <a:latin typeface="Calibri"/>
                <a:ea typeface="Calibri"/>
                <a:cs typeface="Calibri"/>
                <a:sym typeface="Calibri"/>
              </a:rPr>
              <a:t>BIOMEDIN 215 </a:t>
            </a:r>
            <a:br>
              <a:rPr lang="en-US" sz="4400" b="1" i="0" u="none" strike="noStrike" cap="none">
                <a:solidFill>
                  <a:schemeClr val="dk1"/>
                </a:solidFill>
                <a:latin typeface="Calibri"/>
                <a:ea typeface="Calibri"/>
                <a:cs typeface="Calibri"/>
                <a:sym typeface="Calibri"/>
              </a:rPr>
            </a:br>
            <a:r>
              <a:rPr lang="en-US" b="1"/>
              <a:t>Data Science in Medicine</a:t>
            </a:r>
            <a:endParaRPr lang="en-US" sz="4400" b="1"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ubTitle" idx="1"/>
          </p:nvPr>
        </p:nvSpPr>
        <p:spPr>
          <a:xfrm>
            <a:off x="1371600" y="3200400"/>
            <a:ext cx="6400799"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Nigam Shah, MBBS, PhD</a:t>
            </a:r>
          </a:p>
          <a:p>
            <a:pPr marL="0" marR="0" lvl="0" indent="0" algn="ctr" rtl="0">
              <a:spcBef>
                <a:spcPts val="640"/>
              </a:spcBef>
              <a:buClr>
                <a:schemeClr val="dk1"/>
              </a:buClr>
              <a:buSzPct val="25000"/>
              <a:buFont typeface="Arial"/>
              <a:buNone/>
            </a:pPr>
            <a:r>
              <a:rPr lang="en-US" sz="3200" b="0" i="0" u="none" strike="noStrike" cap="none">
                <a:solidFill>
                  <a:schemeClr val="dk1"/>
                </a:solidFill>
                <a:latin typeface="Calibri"/>
                <a:ea typeface="Calibri"/>
                <a:cs typeface="Calibri"/>
                <a:sym typeface="Calibri"/>
              </a:rPr>
              <a:t>nigam@stanford.edu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b="1"/>
              <a:t>Study Designs in Clinical Research</a:t>
            </a:r>
          </a:p>
        </p:txBody>
      </p:sp>
      <p:sp>
        <p:nvSpPr>
          <p:cNvPr id="254" name="Shape 254"/>
          <p:cNvSpPr/>
          <p:nvPr/>
        </p:nvSpPr>
        <p:spPr>
          <a:xfrm>
            <a:off x="275475" y="1959750"/>
            <a:ext cx="3677400" cy="1391364"/>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observational study</a:t>
            </a:r>
          </a:p>
        </p:txBody>
      </p:sp>
      <p:sp>
        <p:nvSpPr>
          <p:cNvPr id="255" name="Shape 255"/>
          <p:cNvSpPr/>
          <p:nvPr/>
        </p:nvSpPr>
        <p:spPr>
          <a:xfrm>
            <a:off x="5144324" y="1566325"/>
            <a:ext cx="3677400" cy="1233576"/>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case/control</a:t>
            </a:r>
          </a:p>
        </p:txBody>
      </p:sp>
      <p:sp>
        <p:nvSpPr>
          <p:cNvPr id="256" name="Shape 256"/>
          <p:cNvSpPr/>
          <p:nvPr/>
        </p:nvSpPr>
        <p:spPr>
          <a:xfrm>
            <a:off x="3594824" y="3129424"/>
            <a:ext cx="3677400" cy="1233576"/>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randomized controlled trial</a:t>
            </a:r>
          </a:p>
        </p:txBody>
      </p:sp>
      <p:sp>
        <p:nvSpPr>
          <p:cNvPr id="257" name="Shape 257"/>
          <p:cNvSpPr/>
          <p:nvPr/>
        </p:nvSpPr>
        <p:spPr>
          <a:xfrm>
            <a:off x="454924" y="4301412"/>
            <a:ext cx="3677400" cy="1233576"/>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cohort study</a:t>
            </a:r>
          </a:p>
        </p:txBody>
      </p:sp>
      <p:sp>
        <p:nvSpPr>
          <p:cNvPr id="258" name="Shape 258"/>
          <p:cNvSpPr/>
          <p:nvPr/>
        </p:nvSpPr>
        <p:spPr>
          <a:xfrm>
            <a:off x="5144324" y="4873100"/>
            <a:ext cx="3677400" cy="1233576"/>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prospective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Studies of Patients: Exposures and Outcomes</a:t>
            </a:r>
          </a:p>
        </p:txBody>
      </p:sp>
      <p:cxnSp>
        <p:nvCxnSpPr>
          <p:cNvPr id="5" name="Straight Arrow Connector 4"/>
          <p:cNvCxnSpPr/>
          <p:nvPr/>
        </p:nvCxnSpPr>
        <p:spPr>
          <a:xfrm>
            <a:off x="210006" y="1840134"/>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346791" y="1578524"/>
            <a:ext cx="803312" cy="523220"/>
          </a:xfrm>
          <a:prstGeom prst="rect">
            <a:avLst/>
          </a:prstGeom>
          <a:noFill/>
        </p:spPr>
        <p:txBody>
          <a:bodyPr wrap="none" rtlCol="0">
            <a:spAutoFit/>
          </a:bodyPr>
          <a:lstStyle/>
          <a:p>
            <a:r>
              <a:rPr lang="en-US" dirty="0"/>
              <a:t>patient</a:t>
            </a:r>
          </a:p>
          <a:p>
            <a:r>
              <a:rPr lang="en-US" dirty="0"/>
              <a:t>timeline</a:t>
            </a:r>
          </a:p>
        </p:txBody>
      </p:sp>
      <p:sp>
        <p:nvSpPr>
          <p:cNvPr id="8" name="Oval 7"/>
          <p:cNvSpPr/>
          <p:nvPr/>
        </p:nvSpPr>
        <p:spPr>
          <a:xfrm>
            <a:off x="620016" y="1735126"/>
            <a:ext cx="230007"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rot="19787244">
            <a:off x="350010" y="1258173"/>
            <a:ext cx="1172817" cy="307777"/>
          </a:xfrm>
          <a:prstGeom prst="rect">
            <a:avLst/>
          </a:prstGeom>
          <a:noFill/>
        </p:spPr>
        <p:txBody>
          <a:bodyPr wrap="none" rtlCol="0">
            <a:spAutoFit/>
          </a:bodyPr>
          <a:lstStyle/>
          <a:p>
            <a:r>
              <a:rPr lang="en-US" dirty="0"/>
              <a:t>an exposure</a:t>
            </a:r>
          </a:p>
        </p:txBody>
      </p:sp>
      <p:sp>
        <p:nvSpPr>
          <p:cNvPr id="10" name="Rectangle 9"/>
          <p:cNvSpPr/>
          <p:nvPr/>
        </p:nvSpPr>
        <p:spPr>
          <a:xfrm>
            <a:off x="4640127" y="1709329"/>
            <a:ext cx="250007"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rot="19787244">
            <a:off x="4328711" y="1211580"/>
            <a:ext cx="1122848" cy="307777"/>
          </a:xfrm>
          <a:prstGeom prst="rect">
            <a:avLst/>
          </a:prstGeom>
          <a:noFill/>
        </p:spPr>
        <p:txBody>
          <a:bodyPr wrap="none" rtlCol="0">
            <a:spAutoFit/>
          </a:bodyPr>
          <a:lstStyle/>
          <a:p>
            <a:r>
              <a:rPr lang="en-US" dirty="0"/>
              <a:t>an outcome</a:t>
            </a:r>
          </a:p>
        </p:txBody>
      </p:sp>
      <p:sp>
        <p:nvSpPr>
          <p:cNvPr id="12" name="Oval 11"/>
          <p:cNvSpPr/>
          <p:nvPr/>
        </p:nvSpPr>
        <p:spPr>
          <a:xfrm>
            <a:off x="5337732" y="1730126"/>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6782582" y="1709329"/>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1730029" y="1735126"/>
            <a:ext cx="230007" cy="210015"/>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 name="Straight Arrow Connector 14"/>
          <p:cNvCxnSpPr/>
          <p:nvPr/>
        </p:nvCxnSpPr>
        <p:spPr>
          <a:xfrm>
            <a:off x="259141" y="2853492"/>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2399198" y="2748484"/>
            <a:ext cx="230007"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7606928" y="2743484"/>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2871608" y="2711765"/>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Arrow Connector 22"/>
          <p:cNvCxnSpPr/>
          <p:nvPr/>
        </p:nvCxnSpPr>
        <p:spPr>
          <a:xfrm>
            <a:off x="259141" y="3872671"/>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7209331" y="3744255"/>
            <a:ext cx="250007"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2284194" y="3785053"/>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7836935" y="3744255"/>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4730111" y="3767663"/>
            <a:ext cx="230007" cy="210015"/>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 name="Straight Arrow Connector 28"/>
          <p:cNvCxnSpPr/>
          <p:nvPr/>
        </p:nvCxnSpPr>
        <p:spPr>
          <a:xfrm>
            <a:off x="259141" y="4885134"/>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6231701" y="4756718"/>
            <a:ext cx="250007"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3160748" y="4782293"/>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2746604" y="4754329"/>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Arrow Connector 33"/>
          <p:cNvCxnSpPr/>
          <p:nvPr/>
        </p:nvCxnSpPr>
        <p:spPr>
          <a:xfrm>
            <a:off x="210006" y="5917598"/>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3932504" y="5776348"/>
            <a:ext cx="250007"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7376921" y="5821924"/>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p:cNvSpPr/>
          <p:nvPr/>
        </p:nvSpPr>
        <p:spPr>
          <a:xfrm>
            <a:off x="3537492" y="5784755"/>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1960036" y="5809181"/>
            <a:ext cx="230007"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7721931" y="5810330"/>
            <a:ext cx="230007" cy="210015"/>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51722" y="2595398"/>
            <a:ext cx="9013996" cy="2554545"/>
          </a:xfrm>
          <a:prstGeom prst="rect">
            <a:avLst/>
          </a:prstGeom>
          <a:solidFill>
            <a:schemeClr val="bg1">
              <a:alpha val="94000"/>
            </a:schemeClr>
          </a:solidFill>
        </p:spPr>
        <p:txBody>
          <a:bodyPr wrap="square" rtlCol="0">
            <a:spAutoFit/>
          </a:bodyPr>
          <a:lstStyle/>
          <a:p>
            <a:pPr algn="ctr"/>
            <a:r>
              <a:rPr lang="en-US" sz="3200" dirty="0"/>
              <a:t>Are this exposure and outcome associated?</a:t>
            </a:r>
          </a:p>
          <a:p>
            <a:pPr algn="ctr"/>
            <a:endParaRPr lang="en-US" sz="3200" dirty="0"/>
          </a:p>
          <a:p>
            <a:pPr algn="ctr"/>
            <a:r>
              <a:rPr lang="en-US" sz="3200" dirty="0"/>
              <a:t>What exposures predict this outcome?</a:t>
            </a:r>
          </a:p>
          <a:p>
            <a:pPr algn="ctr"/>
            <a:endParaRPr lang="en-US" sz="3200" dirty="0"/>
          </a:p>
          <a:p>
            <a:pPr algn="ctr"/>
            <a:r>
              <a:rPr lang="en-US" sz="3200" dirty="0"/>
              <a:t>Does this exposure cause this outcome?</a:t>
            </a:r>
          </a:p>
        </p:txBody>
      </p:sp>
    </p:spTree>
    <p:extLst>
      <p:ext uri="{BB962C8B-B14F-4D97-AF65-F5344CB8AC3E}">
        <p14:creationId xmlns:p14="http://schemas.microsoft.com/office/powerpoint/2010/main" val="369946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0" grpId="0" animBg="1"/>
      <p:bldP spid="11" grpId="0"/>
      <p:bldP spid="12" grpId="0" animBg="1"/>
      <p:bldP spid="13" grpId="0" animBg="1"/>
      <p:bldP spid="14" grpId="0" animBg="1"/>
      <p:bldP spid="16" grpId="0" animBg="1"/>
      <p:bldP spid="20" grpId="0" animBg="1"/>
      <p:bldP spid="21" grpId="0" animBg="1"/>
      <p:bldP spid="25" grpId="0" animBg="1"/>
      <p:bldP spid="26" grpId="0" animBg="1"/>
      <p:bldP spid="27" grpId="0" animBg="1"/>
      <p:bldP spid="28" grpId="0" animBg="1"/>
      <p:bldP spid="30" grpId="0" animBg="1"/>
      <p:bldP spid="31" grpId="0" animBg="1"/>
      <p:bldP spid="32" grpId="0" animBg="1"/>
      <p:bldP spid="35" grpId="0" animBg="1"/>
      <p:bldP spid="36" grpId="0" animBg="1"/>
      <p:bldP spid="37" grpId="0" animBg="1"/>
      <p:bldP spid="38" grpId="0" animBg="1"/>
      <p:bldP spid="39"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8346791" y="1578524"/>
            <a:ext cx="803312" cy="523220"/>
          </a:xfrm>
          <a:prstGeom prst="rect">
            <a:avLst/>
          </a:prstGeom>
          <a:noFill/>
        </p:spPr>
        <p:txBody>
          <a:bodyPr wrap="none" rtlCol="0">
            <a:spAutoFit/>
          </a:bodyPr>
          <a:lstStyle/>
          <a:p>
            <a:r>
              <a:rPr lang="en-US" dirty="0"/>
              <a:t>patient</a:t>
            </a:r>
          </a:p>
          <a:p>
            <a:r>
              <a:rPr lang="en-US" dirty="0"/>
              <a:t>timeline</a:t>
            </a:r>
          </a:p>
        </p:txBody>
      </p:sp>
      <p:sp>
        <p:nvSpPr>
          <p:cNvPr id="2" name="Title 1"/>
          <p:cNvSpPr>
            <a:spLocks noGrp="1"/>
          </p:cNvSpPr>
          <p:nvPr>
            <p:ph type="title"/>
          </p:nvPr>
        </p:nvSpPr>
        <p:spPr/>
        <p:txBody>
          <a:bodyPr/>
          <a:lstStyle/>
          <a:p>
            <a:r>
              <a:rPr lang="en-US" dirty="0"/>
              <a:t>Controlled Assignment (Random)</a:t>
            </a:r>
          </a:p>
        </p:txBody>
      </p:sp>
      <p:sp>
        <p:nvSpPr>
          <p:cNvPr id="72" name="Rectangle 71"/>
          <p:cNvSpPr/>
          <p:nvPr/>
        </p:nvSpPr>
        <p:spPr>
          <a:xfrm>
            <a:off x="6556456" y="1696594"/>
            <a:ext cx="233729" cy="26161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p:cNvSpPr/>
          <p:nvPr/>
        </p:nvSpPr>
        <p:spPr>
          <a:xfrm>
            <a:off x="8018892" y="2722687"/>
            <a:ext cx="233729" cy="26161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6556456" y="4764310"/>
            <a:ext cx="233729" cy="26161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7" name="Straight Arrow Connector 46"/>
          <p:cNvCxnSpPr/>
          <p:nvPr/>
        </p:nvCxnSpPr>
        <p:spPr>
          <a:xfrm>
            <a:off x="210006" y="1840134"/>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Oval 48"/>
          <p:cNvSpPr/>
          <p:nvPr/>
        </p:nvSpPr>
        <p:spPr>
          <a:xfrm>
            <a:off x="620016" y="1735126"/>
            <a:ext cx="230007"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5337732" y="1730126"/>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6782582" y="1709329"/>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1730029" y="1735126"/>
            <a:ext cx="230007" cy="210015"/>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Straight Arrow Connector 57"/>
          <p:cNvCxnSpPr/>
          <p:nvPr/>
        </p:nvCxnSpPr>
        <p:spPr>
          <a:xfrm>
            <a:off x="259141" y="2853492"/>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9" name="Oval 58"/>
          <p:cNvSpPr/>
          <p:nvPr/>
        </p:nvSpPr>
        <p:spPr>
          <a:xfrm>
            <a:off x="2399198" y="2748484"/>
            <a:ext cx="230007"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7606928" y="2743484"/>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p:cNvSpPr/>
          <p:nvPr/>
        </p:nvSpPr>
        <p:spPr>
          <a:xfrm>
            <a:off x="2871608" y="2711765"/>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Arrow Connector 62"/>
          <p:cNvCxnSpPr/>
          <p:nvPr/>
        </p:nvCxnSpPr>
        <p:spPr>
          <a:xfrm>
            <a:off x="259141" y="3872671"/>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7209331" y="3744255"/>
            <a:ext cx="250007"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2284194" y="3785053"/>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836935" y="3744255"/>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9" name="Straight Arrow Connector 68"/>
          <p:cNvCxnSpPr/>
          <p:nvPr/>
        </p:nvCxnSpPr>
        <p:spPr>
          <a:xfrm>
            <a:off x="259141" y="4885134"/>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231701" y="4756718"/>
            <a:ext cx="250007"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a:off x="3160748" y="4782293"/>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p:cNvSpPr/>
          <p:nvPr/>
        </p:nvSpPr>
        <p:spPr>
          <a:xfrm>
            <a:off x="2746604" y="4754329"/>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7" name="Straight Arrow Connector 76"/>
          <p:cNvCxnSpPr/>
          <p:nvPr/>
        </p:nvCxnSpPr>
        <p:spPr>
          <a:xfrm>
            <a:off x="210006" y="5917598"/>
            <a:ext cx="81367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8" name="Rectangle 77"/>
          <p:cNvSpPr/>
          <p:nvPr/>
        </p:nvSpPr>
        <p:spPr>
          <a:xfrm>
            <a:off x="3932504" y="5776348"/>
            <a:ext cx="250007"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7376921" y="5821924"/>
            <a:ext cx="230007"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3537492" y="5784755"/>
            <a:ext cx="250007"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1960036" y="5809181"/>
            <a:ext cx="230007"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7721931" y="5810330"/>
            <a:ext cx="230007" cy="210015"/>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4588368" y="1645794"/>
            <a:ext cx="4501029" cy="478387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Straight Connector 70"/>
          <p:cNvCxnSpPr/>
          <p:nvPr/>
        </p:nvCxnSpPr>
        <p:spPr>
          <a:xfrm>
            <a:off x="4700129" y="1390101"/>
            <a:ext cx="10000" cy="509037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1" name="Oval 40"/>
          <p:cNvSpPr/>
          <p:nvPr/>
        </p:nvSpPr>
        <p:spPr>
          <a:xfrm>
            <a:off x="4603595" y="1730126"/>
            <a:ext cx="196536" cy="215015"/>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4603595" y="2743484"/>
            <a:ext cx="196536" cy="215015"/>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4603595" y="3767663"/>
            <a:ext cx="196536" cy="215015"/>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4603595" y="5802143"/>
            <a:ext cx="196536" cy="215015"/>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4603595" y="4796471"/>
            <a:ext cx="196536" cy="215015"/>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7905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00539 -0.05834 L 0.5743 -0.05718 " pathEditMode="relative" rAng="0" ptsTypes="AA">
                                      <p:cBhvr>
                                        <p:cTn id="30" dur="1000" fill="hold"/>
                                        <p:tgtEl>
                                          <p:spTgt spid="84"/>
                                        </p:tgtEl>
                                        <p:attrNameLst>
                                          <p:attrName>ppt_x</p:attrName>
                                          <p:attrName>ppt_y</p:attrName>
                                        </p:attrNameLst>
                                      </p:cBhvr>
                                      <p:rCtr x="28976"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84" grpId="0" animBg="1"/>
      <p:bldP spid="84" grpId="1" animBg="1"/>
      <p:bldP spid="41" grpId="0" animBg="1"/>
      <p:bldP spid="42" grpId="0" animBg="1"/>
      <p:bldP spid="43" grpId="0" animBg="1"/>
      <p:bldP spid="44" grpId="0" animBg="1"/>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t>Uncontrolled Assignment (observational)</a:t>
            </a:r>
          </a:p>
        </p:txBody>
      </p:sp>
      <p:cxnSp>
        <p:nvCxnSpPr>
          <p:cNvPr id="5" name="Straight Arrow Connector 4"/>
          <p:cNvCxnSpPr/>
          <p:nvPr/>
        </p:nvCxnSpPr>
        <p:spPr>
          <a:xfrm>
            <a:off x="638455" y="1812628"/>
            <a:ext cx="780805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Oval 7"/>
          <p:cNvSpPr/>
          <p:nvPr/>
        </p:nvSpPr>
        <p:spPr>
          <a:xfrm>
            <a:off x="1031901" y="1707620"/>
            <a:ext cx="220715"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4889598" y="1681823"/>
            <a:ext cx="239906"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5559019" y="1702620"/>
            <a:ext cx="220715"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6945498" y="1681823"/>
            <a:ext cx="239906"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2097068" y="1707620"/>
            <a:ext cx="220715" cy="210015"/>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 name="Straight Arrow Connector 14"/>
          <p:cNvCxnSpPr/>
          <p:nvPr/>
        </p:nvCxnSpPr>
        <p:spPr>
          <a:xfrm>
            <a:off x="685605" y="2825986"/>
            <a:ext cx="780805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2739203" y="2720978"/>
            <a:ext cx="220715"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7736540" y="2715978"/>
            <a:ext cx="220715"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3192527" y="2684259"/>
            <a:ext cx="239906"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Arrow Connector 22"/>
          <p:cNvCxnSpPr/>
          <p:nvPr/>
        </p:nvCxnSpPr>
        <p:spPr>
          <a:xfrm>
            <a:off x="685605" y="3845165"/>
            <a:ext cx="780805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7355006" y="3716749"/>
            <a:ext cx="239906"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2628846" y="3757547"/>
            <a:ext cx="220715"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7957255" y="3716749"/>
            <a:ext cx="239906"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4975946" y="3740157"/>
            <a:ext cx="220715" cy="210015"/>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 name="Straight Arrow Connector 28"/>
          <p:cNvCxnSpPr/>
          <p:nvPr/>
        </p:nvCxnSpPr>
        <p:spPr>
          <a:xfrm>
            <a:off x="685605" y="4857628"/>
            <a:ext cx="780805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6416871" y="4729212"/>
            <a:ext cx="239906"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3469986" y="4754787"/>
            <a:ext cx="220715"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3072573" y="4726823"/>
            <a:ext cx="239906"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Arrow Connector 33"/>
          <p:cNvCxnSpPr/>
          <p:nvPr/>
        </p:nvCxnSpPr>
        <p:spPr>
          <a:xfrm>
            <a:off x="638455" y="5890092"/>
            <a:ext cx="780805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4210564" y="5748842"/>
            <a:ext cx="239906" cy="26161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7515826" y="5794418"/>
            <a:ext cx="220715" cy="210015"/>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p:cNvSpPr/>
          <p:nvPr/>
        </p:nvSpPr>
        <p:spPr>
          <a:xfrm>
            <a:off x="3831509" y="5757249"/>
            <a:ext cx="239906" cy="26161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2317783" y="5781675"/>
            <a:ext cx="220715" cy="210015"/>
          </a:xfrm>
          <a:prstGeom prst="ellipse">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7846896" y="5782824"/>
            <a:ext cx="220715" cy="210015"/>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1383507" y="1702620"/>
            <a:ext cx="196536" cy="215015"/>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6556456" y="1696594"/>
            <a:ext cx="233729" cy="26161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3592433" y="2728349"/>
            <a:ext cx="196536" cy="215015"/>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3032572" y="5774736"/>
            <a:ext cx="196536" cy="215015"/>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6123140" y="3705952"/>
            <a:ext cx="233729" cy="26161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21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p:nvPr/>
        </p:nvSpPr>
        <p:spPr>
          <a:xfrm>
            <a:off x="3921750" y="452175"/>
            <a:ext cx="19575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1800"/>
              <a:t>clinical study</a:t>
            </a:r>
          </a:p>
        </p:txBody>
      </p:sp>
      <p:sp>
        <p:nvSpPr>
          <p:cNvPr id="271" name="Shape 271"/>
          <p:cNvSpPr/>
          <p:nvPr/>
        </p:nvSpPr>
        <p:spPr>
          <a:xfrm>
            <a:off x="6089175" y="1459550"/>
            <a:ext cx="16056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experimental</a:t>
            </a:r>
          </a:p>
        </p:txBody>
      </p:sp>
      <p:sp>
        <p:nvSpPr>
          <p:cNvPr id="272" name="Shape 272"/>
          <p:cNvSpPr/>
          <p:nvPr/>
        </p:nvSpPr>
        <p:spPr>
          <a:xfrm>
            <a:off x="2215825" y="1459537"/>
            <a:ext cx="17157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observational</a:t>
            </a:r>
          </a:p>
        </p:txBody>
      </p:sp>
      <p:sp>
        <p:nvSpPr>
          <p:cNvPr id="273" name="Shape 273"/>
          <p:cNvSpPr/>
          <p:nvPr/>
        </p:nvSpPr>
        <p:spPr>
          <a:xfrm>
            <a:off x="4223250" y="3495450"/>
            <a:ext cx="13545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cohort</a:t>
            </a:r>
          </a:p>
        </p:txBody>
      </p:sp>
      <p:sp>
        <p:nvSpPr>
          <p:cNvPr id="274" name="Shape 274"/>
          <p:cNvSpPr/>
          <p:nvPr/>
        </p:nvSpPr>
        <p:spPr>
          <a:xfrm>
            <a:off x="3326050" y="2481025"/>
            <a:ext cx="13992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longitudinal</a:t>
            </a:r>
          </a:p>
        </p:txBody>
      </p:sp>
      <p:sp>
        <p:nvSpPr>
          <p:cNvPr id="275" name="Shape 275"/>
          <p:cNvSpPr/>
          <p:nvPr/>
        </p:nvSpPr>
        <p:spPr>
          <a:xfrm>
            <a:off x="1058825" y="2477500"/>
            <a:ext cx="17157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cross-sectional</a:t>
            </a:r>
          </a:p>
        </p:txBody>
      </p:sp>
      <p:sp>
        <p:nvSpPr>
          <p:cNvPr id="276" name="Shape 276"/>
          <p:cNvSpPr/>
          <p:nvPr/>
        </p:nvSpPr>
        <p:spPr>
          <a:xfrm>
            <a:off x="2304025" y="3495450"/>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case-control</a:t>
            </a:r>
          </a:p>
        </p:txBody>
      </p:sp>
      <p:cxnSp>
        <p:nvCxnSpPr>
          <p:cNvPr id="277" name="Shape 277"/>
          <p:cNvCxnSpPr>
            <a:stCxn id="270" idx="2"/>
            <a:endCxn id="272" idx="0"/>
          </p:cNvCxnSpPr>
          <p:nvPr/>
        </p:nvCxnSpPr>
        <p:spPr>
          <a:xfrm flipH="1">
            <a:off x="3073800" y="832275"/>
            <a:ext cx="1826700" cy="627300"/>
          </a:xfrm>
          <a:prstGeom prst="straightConnector1">
            <a:avLst/>
          </a:prstGeom>
          <a:noFill/>
          <a:ln w="9525" cap="flat" cmpd="sng">
            <a:solidFill>
              <a:schemeClr val="dk2"/>
            </a:solidFill>
            <a:prstDash val="solid"/>
            <a:round/>
            <a:headEnd type="none" w="lg" len="lg"/>
            <a:tailEnd type="triangle" w="lg" len="lg"/>
          </a:ln>
        </p:spPr>
      </p:cxnSp>
      <p:cxnSp>
        <p:nvCxnSpPr>
          <p:cNvPr id="278" name="Shape 278"/>
          <p:cNvCxnSpPr>
            <a:stCxn id="270" idx="2"/>
            <a:endCxn id="271" idx="0"/>
          </p:cNvCxnSpPr>
          <p:nvPr/>
        </p:nvCxnSpPr>
        <p:spPr>
          <a:xfrm>
            <a:off x="4900500" y="832275"/>
            <a:ext cx="1991400" cy="627300"/>
          </a:xfrm>
          <a:prstGeom prst="straightConnector1">
            <a:avLst/>
          </a:prstGeom>
          <a:noFill/>
          <a:ln w="9525" cap="flat" cmpd="sng">
            <a:solidFill>
              <a:schemeClr val="dk2"/>
            </a:solidFill>
            <a:prstDash val="solid"/>
            <a:round/>
            <a:headEnd type="none" w="lg" len="lg"/>
            <a:tailEnd type="triangle" w="lg" len="lg"/>
          </a:ln>
        </p:spPr>
      </p:cxnSp>
      <p:cxnSp>
        <p:nvCxnSpPr>
          <p:cNvPr id="279" name="Shape 279"/>
          <p:cNvCxnSpPr>
            <a:stCxn id="272" idx="2"/>
            <a:endCxn id="275" idx="0"/>
          </p:cNvCxnSpPr>
          <p:nvPr/>
        </p:nvCxnSpPr>
        <p:spPr>
          <a:xfrm flipH="1">
            <a:off x="1916575" y="1839637"/>
            <a:ext cx="1157100" cy="637800"/>
          </a:xfrm>
          <a:prstGeom prst="straightConnector1">
            <a:avLst/>
          </a:prstGeom>
          <a:noFill/>
          <a:ln w="9525" cap="flat" cmpd="sng">
            <a:solidFill>
              <a:schemeClr val="dk2"/>
            </a:solidFill>
            <a:prstDash val="solid"/>
            <a:round/>
            <a:headEnd type="none" w="lg" len="lg"/>
            <a:tailEnd type="triangle" w="lg" len="lg"/>
          </a:ln>
        </p:spPr>
      </p:cxnSp>
      <p:cxnSp>
        <p:nvCxnSpPr>
          <p:cNvPr id="280" name="Shape 280"/>
          <p:cNvCxnSpPr>
            <a:stCxn id="272" idx="2"/>
            <a:endCxn id="274" idx="0"/>
          </p:cNvCxnSpPr>
          <p:nvPr/>
        </p:nvCxnSpPr>
        <p:spPr>
          <a:xfrm>
            <a:off x="3073675" y="1839637"/>
            <a:ext cx="951900" cy="641400"/>
          </a:xfrm>
          <a:prstGeom prst="straightConnector1">
            <a:avLst/>
          </a:prstGeom>
          <a:noFill/>
          <a:ln w="9525" cap="flat" cmpd="sng">
            <a:solidFill>
              <a:schemeClr val="dk2"/>
            </a:solidFill>
            <a:prstDash val="solid"/>
            <a:round/>
            <a:headEnd type="none" w="lg" len="lg"/>
            <a:tailEnd type="triangle" w="lg" len="lg"/>
          </a:ln>
        </p:spPr>
      </p:cxnSp>
      <p:cxnSp>
        <p:nvCxnSpPr>
          <p:cNvPr id="281" name="Shape 281"/>
          <p:cNvCxnSpPr>
            <a:stCxn id="274" idx="2"/>
            <a:endCxn id="276" idx="0"/>
          </p:cNvCxnSpPr>
          <p:nvPr/>
        </p:nvCxnSpPr>
        <p:spPr>
          <a:xfrm flipH="1">
            <a:off x="3073750" y="2861125"/>
            <a:ext cx="951900" cy="634200"/>
          </a:xfrm>
          <a:prstGeom prst="straightConnector1">
            <a:avLst/>
          </a:prstGeom>
          <a:noFill/>
          <a:ln w="9525" cap="flat" cmpd="sng">
            <a:solidFill>
              <a:schemeClr val="dk2"/>
            </a:solidFill>
            <a:prstDash val="solid"/>
            <a:round/>
            <a:headEnd type="none" w="lg" len="lg"/>
            <a:tailEnd type="triangle" w="lg" len="lg"/>
          </a:ln>
        </p:spPr>
      </p:cxnSp>
      <p:cxnSp>
        <p:nvCxnSpPr>
          <p:cNvPr id="282" name="Shape 282"/>
          <p:cNvCxnSpPr>
            <a:stCxn id="274" idx="2"/>
            <a:endCxn id="273" idx="0"/>
          </p:cNvCxnSpPr>
          <p:nvPr/>
        </p:nvCxnSpPr>
        <p:spPr>
          <a:xfrm>
            <a:off x="4025650" y="2861125"/>
            <a:ext cx="874800" cy="634200"/>
          </a:xfrm>
          <a:prstGeom prst="straightConnector1">
            <a:avLst/>
          </a:prstGeom>
          <a:noFill/>
          <a:ln w="9525" cap="flat" cmpd="sng">
            <a:solidFill>
              <a:schemeClr val="dk2"/>
            </a:solidFill>
            <a:prstDash val="solid"/>
            <a:round/>
            <a:headEnd type="none" w="lg" len="lg"/>
            <a:tailEnd type="triangle" w="lg" len="lg"/>
          </a:ln>
        </p:spPr>
      </p:cxnSp>
      <p:cxnSp>
        <p:nvCxnSpPr>
          <p:cNvPr id="283" name="Shape 283"/>
          <p:cNvCxnSpPr/>
          <p:nvPr/>
        </p:nvCxnSpPr>
        <p:spPr>
          <a:xfrm rot="10800000" flipH="1">
            <a:off x="772800" y="5702925"/>
            <a:ext cx="7598400" cy="24300"/>
          </a:xfrm>
          <a:prstGeom prst="straightConnector1">
            <a:avLst/>
          </a:prstGeom>
          <a:noFill/>
          <a:ln w="76200" cap="flat" cmpd="sng">
            <a:solidFill>
              <a:schemeClr val="dk2"/>
            </a:solidFill>
            <a:prstDash val="solid"/>
            <a:round/>
            <a:headEnd type="triangle" w="lg" len="lg"/>
            <a:tailEnd type="triangle" w="lg" len="lg"/>
          </a:ln>
        </p:spPr>
      </p:cxnSp>
      <p:sp>
        <p:nvSpPr>
          <p:cNvPr id="284" name="Shape 284"/>
          <p:cNvSpPr txBox="1"/>
          <p:nvPr/>
        </p:nvSpPr>
        <p:spPr>
          <a:xfrm>
            <a:off x="4081492" y="5804302"/>
            <a:ext cx="1638000" cy="959700"/>
          </a:xfrm>
          <a:prstGeom prst="rect">
            <a:avLst/>
          </a:prstGeom>
          <a:noFill/>
          <a:ln>
            <a:noFill/>
          </a:ln>
        </p:spPr>
        <p:txBody>
          <a:bodyPr lIns="91425" tIns="91425" rIns="91425" bIns="91425" anchor="t" anchorCtr="0">
            <a:noAutofit/>
          </a:bodyPr>
          <a:lstStyle/>
          <a:p>
            <a:pPr lvl="0" rtl="0">
              <a:spcBef>
                <a:spcPts val="0"/>
              </a:spcBef>
              <a:buNone/>
            </a:pPr>
            <a:r>
              <a:rPr lang="en-US" sz="1800" b="1"/>
              <a:t>study design</a:t>
            </a:r>
          </a:p>
        </p:txBody>
      </p:sp>
      <p:sp>
        <p:nvSpPr>
          <p:cNvPr id="285" name="Shape 285"/>
          <p:cNvSpPr txBox="1"/>
          <p:nvPr/>
        </p:nvSpPr>
        <p:spPr>
          <a:xfrm>
            <a:off x="7471648" y="5905675"/>
            <a:ext cx="1354500" cy="959700"/>
          </a:xfrm>
          <a:prstGeom prst="rect">
            <a:avLst/>
          </a:prstGeom>
          <a:noFill/>
          <a:ln>
            <a:noFill/>
          </a:ln>
        </p:spPr>
        <p:txBody>
          <a:bodyPr lIns="91425" tIns="91425" rIns="91425" bIns="91425" anchor="t" anchorCtr="0">
            <a:noAutofit/>
          </a:bodyPr>
          <a:lstStyle/>
          <a:p>
            <a:pPr lvl="0" rtl="0">
              <a:spcBef>
                <a:spcPts val="0"/>
              </a:spcBef>
              <a:buNone/>
            </a:pPr>
            <a:r>
              <a:rPr lang="en-US" sz="1800" i="1" dirty="0">
                <a:solidFill>
                  <a:schemeClr val="dk1"/>
                </a:solidFill>
              </a:rPr>
              <a:t>more cost less bias</a:t>
            </a:r>
          </a:p>
        </p:txBody>
      </p:sp>
      <p:sp>
        <p:nvSpPr>
          <p:cNvPr id="286" name="Shape 286"/>
          <p:cNvSpPr txBox="1"/>
          <p:nvPr/>
        </p:nvSpPr>
        <p:spPr>
          <a:xfrm>
            <a:off x="352049" y="5905676"/>
            <a:ext cx="1448700" cy="630900"/>
          </a:xfrm>
          <a:prstGeom prst="rect">
            <a:avLst/>
          </a:prstGeom>
          <a:noFill/>
          <a:ln>
            <a:noFill/>
          </a:ln>
        </p:spPr>
        <p:txBody>
          <a:bodyPr lIns="91425" tIns="91425" rIns="91425" bIns="91425" anchor="t" anchorCtr="0">
            <a:noAutofit/>
          </a:bodyPr>
          <a:lstStyle/>
          <a:p>
            <a:pPr lvl="0" rtl="0">
              <a:spcBef>
                <a:spcPts val="0"/>
              </a:spcBef>
              <a:buNone/>
            </a:pPr>
            <a:r>
              <a:rPr lang="en-US" sz="1800" i="1" dirty="0">
                <a:solidFill>
                  <a:schemeClr val="dk1"/>
                </a:solidFill>
              </a:rPr>
              <a:t>more bias</a:t>
            </a:r>
          </a:p>
          <a:p>
            <a:pPr lvl="0" rtl="0">
              <a:spcBef>
                <a:spcPts val="0"/>
              </a:spcBef>
              <a:buNone/>
            </a:pPr>
            <a:r>
              <a:rPr lang="en-US" sz="1800" i="1" dirty="0">
                <a:solidFill>
                  <a:schemeClr val="dk1"/>
                </a:solidFill>
              </a:rPr>
              <a:t>less cost</a:t>
            </a:r>
          </a:p>
        </p:txBody>
      </p:sp>
      <p:sp>
        <p:nvSpPr>
          <p:cNvPr id="287" name="Shape 287"/>
          <p:cNvSpPr txBox="1"/>
          <p:nvPr/>
        </p:nvSpPr>
        <p:spPr>
          <a:xfrm>
            <a:off x="6661199" y="5811475"/>
            <a:ext cx="661500" cy="532200"/>
          </a:xfrm>
          <a:prstGeom prst="rect">
            <a:avLst/>
          </a:prstGeom>
          <a:noFill/>
          <a:ln>
            <a:noFill/>
          </a:ln>
        </p:spPr>
        <p:txBody>
          <a:bodyPr lIns="91425" tIns="91425" rIns="91425" bIns="91425" anchor="t" anchorCtr="0">
            <a:noAutofit/>
          </a:bodyPr>
          <a:lstStyle/>
          <a:p>
            <a:pPr lvl="0" rtl="0">
              <a:spcBef>
                <a:spcPts val="0"/>
              </a:spcBef>
              <a:buNone/>
            </a:pPr>
            <a:r>
              <a:rPr lang="en-US" sz="1800">
                <a:solidFill>
                  <a:schemeClr val="dk1"/>
                </a:solidFill>
              </a:rPr>
              <a:t>RCT</a:t>
            </a:r>
          </a:p>
        </p:txBody>
      </p:sp>
      <p:cxnSp>
        <p:nvCxnSpPr>
          <p:cNvPr id="288" name="Shape 288"/>
          <p:cNvCxnSpPr>
            <a:stCxn id="287" idx="0"/>
          </p:cNvCxnSpPr>
          <p:nvPr/>
        </p:nvCxnSpPr>
        <p:spPr>
          <a:xfrm rot="10800000" flipH="1">
            <a:off x="6991949" y="5540875"/>
            <a:ext cx="6900" cy="270600"/>
          </a:xfrm>
          <a:prstGeom prst="straightConnector1">
            <a:avLst/>
          </a:prstGeom>
          <a:noFill/>
          <a:ln w="9525" cap="flat" cmpd="sng">
            <a:solidFill>
              <a:schemeClr val="dk2"/>
            </a:solidFill>
            <a:prstDash val="solid"/>
            <a:round/>
            <a:headEnd type="none" w="lg" len="lg"/>
            <a:tailEnd type="none" w="lg" len="lg"/>
          </a:ln>
        </p:spPr>
      </p:cxnSp>
      <p:sp>
        <p:nvSpPr>
          <p:cNvPr id="289" name="Shape 289"/>
          <p:cNvSpPr txBox="1"/>
          <p:nvPr/>
        </p:nvSpPr>
        <p:spPr>
          <a:xfrm>
            <a:off x="1667849" y="5811475"/>
            <a:ext cx="1027200" cy="532200"/>
          </a:xfrm>
          <a:prstGeom prst="rect">
            <a:avLst/>
          </a:prstGeom>
          <a:noFill/>
          <a:ln>
            <a:noFill/>
          </a:ln>
        </p:spPr>
        <p:txBody>
          <a:bodyPr lIns="91425" tIns="91425" rIns="91425" bIns="91425" anchor="t" anchorCtr="0">
            <a:noAutofit/>
          </a:bodyPr>
          <a:lstStyle/>
          <a:p>
            <a:pPr lvl="0" rtl="0">
              <a:spcBef>
                <a:spcPts val="0"/>
              </a:spcBef>
              <a:buNone/>
            </a:pPr>
            <a:r>
              <a:rPr lang="en-US" sz="1800">
                <a:solidFill>
                  <a:schemeClr val="dk1"/>
                </a:solidFill>
              </a:rPr>
              <a:t>survey</a:t>
            </a:r>
          </a:p>
        </p:txBody>
      </p:sp>
      <p:cxnSp>
        <p:nvCxnSpPr>
          <p:cNvPr id="290" name="Shape 290"/>
          <p:cNvCxnSpPr/>
          <p:nvPr/>
        </p:nvCxnSpPr>
        <p:spPr>
          <a:xfrm rot="10800000" flipH="1">
            <a:off x="2181449" y="5540875"/>
            <a:ext cx="6900" cy="270600"/>
          </a:xfrm>
          <a:prstGeom prst="straightConnector1">
            <a:avLst/>
          </a:prstGeom>
          <a:noFill/>
          <a:ln w="9525" cap="flat" cmpd="sng">
            <a:solidFill>
              <a:schemeClr val="dk2"/>
            </a:solidFill>
            <a:prstDash val="solid"/>
            <a:round/>
            <a:headEnd type="none" w="lg" len="lg"/>
            <a:tailEnd type="none" w="lg" len="lg"/>
          </a:ln>
        </p:spPr>
      </p:cxnSp>
      <p:sp>
        <p:nvSpPr>
          <p:cNvPr id="291" name="Shape 291"/>
          <p:cNvSpPr/>
          <p:nvPr/>
        </p:nvSpPr>
        <p:spPr>
          <a:xfrm>
            <a:off x="3301350" y="4509862"/>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retrospective</a:t>
            </a:r>
          </a:p>
        </p:txBody>
      </p:sp>
      <p:sp>
        <p:nvSpPr>
          <p:cNvPr id="292" name="Shape 292"/>
          <p:cNvSpPr/>
          <p:nvPr/>
        </p:nvSpPr>
        <p:spPr>
          <a:xfrm>
            <a:off x="5121900" y="4509862"/>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prospective</a:t>
            </a:r>
          </a:p>
        </p:txBody>
      </p:sp>
      <p:cxnSp>
        <p:nvCxnSpPr>
          <p:cNvPr id="293" name="Shape 293"/>
          <p:cNvCxnSpPr>
            <a:stCxn id="273" idx="2"/>
            <a:endCxn id="292" idx="0"/>
          </p:cNvCxnSpPr>
          <p:nvPr/>
        </p:nvCxnSpPr>
        <p:spPr>
          <a:xfrm>
            <a:off x="4900500" y="3875550"/>
            <a:ext cx="991200" cy="634200"/>
          </a:xfrm>
          <a:prstGeom prst="straightConnector1">
            <a:avLst/>
          </a:prstGeom>
          <a:noFill/>
          <a:ln w="9525" cap="flat" cmpd="sng">
            <a:solidFill>
              <a:schemeClr val="dk2"/>
            </a:solidFill>
            <a:prstDash val="solid"/>
            <a:round/>
            <a:headEnd type="none" w="lg" len="lg"/>
            <a:tailEnd type="triangle" w="lg" len="lg"/>
          </a:ln>
        </p:spPr>
      </p:cxnSp>
      <p:cxnSp>
        <p:nvCxnSpPr>
          <p:cNvPr id="294" name="Shape 294"/>
          <p:cNvCxnSpPr>
            <a:stCxn id="273" idx="2"/>
            <a:endCxn id="291" idx="0"/>
          </p:cNvCxnSpPr>
          <p:nvPr/>
        </p:nvCxnSpPr>
        <p:spPr>
          <a:xfrm flipH="1">
            <a:off x="4071000" y="3875550"/>
            <a:ext cx="829500" cy="634200"/>
          </a:xfrm>
          <a:prstGeom prst="straightConnector1">
            <a:avLst/>
          </a:prstGeom>
          <a:noFill/>
          <a:ln w="9525" cap="flat" cmpd="sng">
            <a:solidFill>
              <a:schemeClr val="dk2"/>
            </a:solidFill>
            <a:prstDash val="solid"/>
            <a:round/>
            <a:headEnd type="none" w="lg" len="lg"/>
            <a:tailEnd type="triangle" w="lg" len="lg"/>
          </a:ln>
        </p:spPr>
      </p:cxnSp>
      <p:sp>
        <p:nvSpPr>
          <p:cNvPr id="2" name="Rectangle 1">
            <a:extLst>
              <a:ext uri="{FF2B5EF4-FFF2-40B4-BE49-F238E27FC236}">
                <a16:creationId xmlns:a16="http://schemas.microsoft.com/office/drawing/2014/main" id="{71AFC20B-6B97-7D48-BE12-AA3194E0CCB7}"/>
              </a:ext>
            </a:extLst>
          </p:cNvPr>
          <p:cNvSpPr/>
          <p:nvPr/>
        </p:nvSpPr>
        <p:spPr>
          <a:xfrm>
            <a:off x="6495839" y="680936"/>
            <a:ext cx="2730071" cy="600164"/>
          </a:xfrm>
          <a:prstGeom prst="rect">
            <a:avLst/>
          </a:prstGeom>
        </p:spPr>
        <p:txBody>
          <a:bodyPr wrap="square">
            <a:spAutoFit/>
          </a:bodyPr>
          <a:lstStyle/>
          <a:p>
            <a:r>
              <a:rPr lang="en-US" sz="1100" i="1" dirty="0">
                <a:solidFill>
                  <a:schemeClr val="dk1"/>
                </a:solidFill>
                <a:latin typeface="Calibri"/>
                <a:ea typeface="Calibri"/>
                <a:cs typeface="Calibri"/>
                <a:sym typeface="Calibri"/>
              </a:rPr>
              <a:t>The researcher interferes with the world. Subjects are split up into comparator groups by a known mechanism (e.g. coin flip).</a:t>
            </a:r>
            <a:endParaRPr lang="en-US" sz="1100" dirty="0"/>
          </a:p>
        </p:txBody>
      </p:sp>
      <p:sp>
        <p:nvSpPr>
          <p:cNvPr id="28" name="Rectangle 27">
            <a:extLst>
              <a:ext uri="{FF2B5EF4-FFF2-40B4-BE49-F238E27FC236}">
                <a16:creationId xmlns:a16="http://schemas.microsoft.com/office/drawing/2014/main" id="{12682260-C50A-F349-AC8F-E08B3915DDD8}"/>
              </a:ext>
            </a:extLst>
          </p:cNvPr>
          <p:cNvSpPr/>
          <p:nvPr/>
        </p:nvSpPr>
        <p:spPr>
          <a:xfrm>
            <a:off x="1169154" y="680936"/>
            <a:ext cx="2429188" cy="600164"/>
          </a:xfrm>
          <a:prstGeom prst="rect">
            <a:avLst/>
          </a:prstGeom>
        </p:spPr>
        <p:txBody>
          <a:bodyPr wrap="square">
            <a:spAutoFit/>
          </a:bodyPr>
          <a:lstStyle/>
          <a:p>
            <a:pPr lvl="0">
              <a:spcBef>
                <a:spcPts val="640"/>
              </a:spcBef>
            </a:pPr>
            <a:r>
              <a:rPr lang="en-US" sz="1100" i="1" dirty="0">
                <a:solidFill>
                  <a:schemeClr val="dk1"/>
                </a:solidFill>
                <a:latin typeface="Calibri"/>
                <a:ea typeface="Calibri"/>
                <a:cs typeface="Calibri"/>
                <a:sym typeface="Calibri"/>
              </a:rPr>
              <a:t>The researcher does not interfere with the world. Subjects self-select into comparator groups.</a:t>
            </a:r>
          </a:p>
        </p:txBody>
      </p:sp>
      <p:sp>
        <p:nvSpPr>
          <p:cNvPr id="29" name="Rectangle 28">
            <a:extLst>
              <a:ext uri="{FF2B5EF4-FFF2-40B4-BE49-F238E27FC236}">
                <a16:creationId xmlns:a16="http://schemas.microsoft.com/office/drawing/2014/main" id="{5336C6E4-1A6A-384E-9CF9-05F5193306E9}"/>
              </a:ext>
            </a:extLst>
          </p:cNvPr>
          <p:cNvSpPr/>
          <p:nvPr/>
        </p:nvSpPr>
        <p:spPr>
          <a:xfrm>
            <a:off x="465748" y="2022951"/>
            <a:ext cx="1715700" cy="430887"/>
          </a:xfrm>
          <a:prstGeom prst="rect">
            <a:avLst/>
          </a:prstGeom>
        </p:spPr>
        <p:txBody>
          <a:bodyPr wrap="square">
            <a:spAutoFit/>
          </a:bodyPr>
          <a:lstStyle/>
          <a:p>
            <a:r>
              <a:rPr lang="en-US" sz="1100" i="1" dirty="0">
                <a:solidFill>
                  <a:schemeClr val="dk1"/>
                </a:solidFill>
                <a:latin typeface="Calibri"/>
                <a:ea typeface="Calibri"/>
                <a:cs typeface="Calibri"/>
                <a:sym typeface="Calibri"/>
              </a:rPr>
              <a:t>All data are collected at one point in time.</a:t>
            </a:r>
            <a:endParaRPr lang="en-US" sz="1100" dirty="0"/>
          </a:p>
        </p:txBody>
      </p:sp>
      <p:sp>
        <p:nvSpPr>
          <p:cNvPr id="30" name="Rectangle 29">
            <a:extLst>
              <a:ext uri="{FF2B5EF4-FFF2-40B4-BE49-F238E27FC236}">
                <a16:creationId xmlns:a16="http://schemas.microsoft.com/office/drawing/2014/main" id="{C5221D6A-0631-E242-A6E2-966BBF9D1C54}"/>
              </a:ext>
            </a:extLst>
          </p:cNvPr>
          <p:cNvSpPr/>
          <p:nvPr/>
        </p:nvSpPr>
        <p:spPr>
          <a:xfrm>
            <a:off x="4003792" y="2021232"/>
            <a:ext cx="1715700" cy="430887"/>
          </a:xfrm>
          <a:prstGeom prst="rect">
            <a:avLst/>
          </a:prstGeom>
        </p:spPr>
        <p:txBody>
          <a:bodyPr wrap="square">
            <a:spAutoFit/>
          </a:bodyPr>
          <a:lstStyle/>
          <a:p>
            <a:r>
              <a:rPr lang="en-US" sz="1100" i="1" dirty="0">
                <a:solidFill>
                  <a:schemeClr val="dk1"/>
                </a:solidFill>
                <a:latin typeface="Calibri"/>
                <a:ea typeface="Calibri"/>
                <a:cs typeface="Calibri"/>
                <a:sym typeface="Calibri"/>
              </a:rPr>
              <a:t>Measurements are taken over time. </a:t>
            </a:r>
            <a:endParaRPr lang="en-US" sz="1100" dirty="0"/>
          </a:p>
        </p:txBody>
      </p:sp>
      <p:sp>
        <p:nvSpPr>
          <p:cNvPr id="31" name="Rectangle 30">
            <a:extLst>
              <a:ext uri="{FF2B5EF4-FFF2-40B4-BE49-F238E27FC236}">
                <a16:creationId xmlns:a16="http://schemas.microsoft.com/office/drawing/2014/main" id="{1EC9507D-F022-0D4A-8A0B-4B0523349F36}"/>
              </a:ext>
            </a:extLst>
          </p:cNvPr>
          <p:cNvSpPr/>
          <p:nvPr/>
        </p:nvSpPr>
        <p:spPr>
          <a:xfrm>
            <a:off x="213687" y="3433121"/>
            <a:ext cx="2251461" cy="769441"/>
          </a:xfrm>
          <a:prstGeom prst="rect">
            <a:avLst/>
          </a:prstGeom>
        </p:spPr>
        <p:txBody>
          <a:bodyPr wrap="square">
            <a:spAutoFit/>
          </a:bodyPr>
          <a:lstStyle/>
          <a:p>
            <a:r>
              <a:rPr lang="en-US" sz="1100" i="1" dirty="0">
                <a:solidFill>
                  <a:schemeClr val="dk1"/>
                </a:solidFill>
                <a:latin typeface="Calibri"/>
                <a:ea typeface="Calibri"/>
                <a:cs typeface="Calibri"/>
                <a:sym typeface="Calibri"/>
              </a:rPr>
              <a:t>The groups being compared are defined based on what ended up happening at the end of the study (the outcome)</a:t>
            </a:r>
            <a:endParaRPr lang="en-US" sz="1100" dirty="0"/>
          </a:p>
        </p:txBody>
      </p:sp>
      <p:sp>
        <p:nvSpPr>
          <p:cNvPr id="32" name="Rectangle 31">
            <a:extLst>
              <a:ext uri="{FF2B5EF4-FFF2-40B4-BE49-F238E27FC236}">
                <a16:creationId xmlns:a16="http://schemas.microsoft.com/office/drawing/2014/main" id="{BCF05C30-EB2A-1C41-8535-88A9CAB18DDE}"/>
              </a:ext>
            </a:extLst>
          </p:cNvPr>
          <p:cNvSpPr/>
          <p:nvPr/>
        </p:nvSpPr>
        <p:spPr>
          <a:xfrm>
            <a:off x="5579847" y="3422665"/>
            <a:ext cx="2251461" cy="769441"/>
          </a:xfrm>
          <a:prstGeom prst="rect">
            <a:avLst/>
          </a:prstGeom>
        </p:spPr>
        <p:txBody>
          <a:bodyPr wrap="square">
            <a:spAutoFit/>
          </a:bodyPr>
          <a:lstStyle/>
          <a:p>
            <a:r>
              <a:rPr lang="en-US" sz="1100" i="1" dirty="0">
                <a:solidFill>
                  <a:schemeClr val="dk1"/>
                </a:solidFill>
                <a:latin typeface="Calibri"/>
                <a:ea typeface="Calibri"/>
                <a:cs typeface="Calibri"/>
                <a:sym typeface="Calibri"/>
              </a:rPr>
              <a:t>The groups being compared are defined based on what happened to them at the beginning of the study (the treatment, or exposure).</a:t>
            </a:r>
            <a:endParaRPr lang="en-US"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p:bldP spid="272" grpId="0" animBg="1"/>
      <p:bldP spid="273" grpId="0" animBg="1"/>
      <p:bldP spid="274" grpId="0" animBg="1"/>
      <p:bldP spid="275" grpId="0" animBg="1"/>
      <p:bldP spid="276" grpId="0" animBg="1"/>
      <p:bldP spid="284" grpId="0"/>
      <p:bldP spid="285" grpId="0"/>
      <p:bldP spid="286" grpId="0"/>
      <p:bldP spid="287" grpId="0"/>
      <p:bldP spid="289" grpId="0"/>
      <p:bldP spid="291" grpId="0" animBg="1"/>
      <p:bldP spid="292" grpId="0" animBg="1"/>
      <p:bldP spid="2" grpId="0"/>
      <p:bldP spid="28" grpId="0"/>
      <p:bldP spid="29" grpId="0"/>
      <p:bldP spid="30" grpId="0"/>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Shape 555"/>
          <p:cNvPicPr preferRelativeResize="0"/>
          <p:nvPr/>
        </p:nvPicPr>
        <p:blipFill rotWithShape="1">
          <a:blip r:embed="rId3">
            <a:alphaModFix/>
          </a:blip>
          <a:srcRect t="3980" b="69627"/>
          <a:stretch/>
        </p:blipFill>
        <p:spPr>
          <a:xfrm>
            <a:off x="4207241" y="272949"/>
            <a:ext cx="4594617" cy="1810001"/>
          </a:xfrm>
          <a:prstGeom prst="rect">
            <a:avLst/>
          </a:prstGeom>
          <a:noFill/>
          <a:ln>
            <a:noFill/>
          </a:ln>
        </p:spPr>
      </p:pic>
      <p:sp>
        <p:nvSpPr>
          <p:cNvPr id="556" name="Shape 556"/>
          <p:cNvSpPr/>
          <p:nvPr/>
        </p:nvSpPr>
        <p:spPr>
          <a:xfrm>
            <a:off x="1871871" y="1556756"/>
            <a:ext cx="1234800" cy="526200"/>
          </a:xfrm>
          <a:prstGeom prst="rect">
            <a:avLst/>
          </a:prstGeom>
          <a:solidFill>
            <a:srgbClr val="948A54">
              <a:alpha val="2980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cohort</a:t>
            </a:r>
          </a:p>
        </p:txBody>
      </p:sp>
      <p:sp>
        <p:nvSpPr>
          <p:cNvPr id="557" name="Shape 557"/>
          <p:cNvSpPr/>
          <p:nvPr/>
        </p:nvSpPr>
        <p:spPr>
          <a:xfrm>
            <a:off x="906874" y="152400"/>
            <a:ext cx="1569600" cy="526200"/>
          </a:xfrm>
          <a:prstGeom prst="rect">
            <a:avLst/>
          </a:prstGeom>
          <a:solidFill>
            <a:srgbClr val="948A54">
              <a:alpha val="2980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longitudinal</a:t>
            </a:r>
          </a:p>
        </p:txBody>
      </p:sp>
      <p:sp>
        <p:nvSpPr>
          <p:cNvPr id="558" name="Shape 558"/>
          <p:cNvSpPr/>
          <p:nvPr/>
        </p:nvSpPr>
        <p:spPr>
          <a:xfrm>
            <a:off x="122075" y="1556750"/>
            <a:ext cx="1569600" cy="526200"/>
          </a:xfrm>
          <a:prstGeom prst="rect">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case-control</a:t>
            </a:r>
          </a:p>
        </p:txBody>
      </p:sp>
      <p:cxnSp>
        <p:nvCxnSpPr>
          <p:cNvPr id="559" name="Shape 559"/>
          <p:cNvCxnSpPr>
            <a:stCxn id="557" idx="2"/>
            <a:endCxn id="558" idx="0"/>
          </p:cNvCxnSpPr>
          <p:nvPr/>
        </p:nvCxnSpPr>
        <p:spPr>
          <a:xfrm flipH="1">
            <a:off x="906874" y="678600"/>
            <a:ext cx="784800" cy="878100"/>
          </a:xfrm>
          <a:prstGeom prst="straightConnector1">
            <a:avLst/>
          </a:prstGeom>
          <a:noFill/>
          <a:ln w="9525" cap="flat" cmpd="sng">
            <a:solidFill>
              <a:schemeClr val="dk2"/>
            </a:solidFill>
            <a:prstDash val="solid"/>
            <a:round/>
            <a:headEnd type="none" w="lg" len="lg"/>
            <a:tailEnd type="triangle" w="lg" len="lg"/>
          </a:ln>
        </p:spPr>
      </p:cxnSp>
      <p:cxnSp>
        <p:nvCxnSpPr>
          <p:cNvPr id="560" name="Shape 560"/>
          <p:cNvCxnSpPr>
            <a:stCxn id="557" idx="2"/>
            <a:endCxn id="556" idx="0"/>
          </p:cNvCxnSpPr>
          <p:nvPr/>
        </p:nvCxnSpPr>
        <p:spPr>
          <a:xfrm>
            <a:off x="1691674" y="678600"/>
            <a:ext cx="797700" cy="878100"/>
          </a:xfrm>
          <a:prstGeom prst="straightConnector1">
            <a:avLst/>
          </a:prstGeom>
          <a:noFill/>
          <a:ln w="9525" cap="flat" cmpd="sng">
            <a:solidFill>
              <a:schemeClr val="dk2"/>
            </a:solidFill>
            <a:prstDash val="solid"/>
            <a:round/>
            <a:headEnd type="none" w="lg" len="lg"/>
            <a:tailEnd type="triangle" w="lg" len="lg"/>
          </a:ln>
        </p:spPr>
      </p:cxnSp>
      <p:sp>
        <p:nvSpPr>
          <p:cNvPr id="561" name="Shape 561"/>
          <p:cNvSpPr/>
          <p:nvPr/>
        </p:nvSpPr>
        <p:spPr>
          <a:xfrm>
            <a:off x="721473" y="2961100"/>
            <a:ext cx="1713300" cy="526200"/>
          </a:xfrm>
          <a:prstGeom prst="rect">
            <a:avLst/>
          </a:prstGeom>
          <a:solidFill>
            <a:srgbClr val="B4A7D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retrospective</a:t>
            </a:r>
          </a:p>
        </p:txBody>
      </p:sp>
      <p:sp>
        <p:nvSpPr>
          <p:cNvPr id="562" name="Shape 562"/>
          <p:cNvSpPr/>
          <p:nvPr/>
        </p:nvSpPr>
        <p:spPr>
          <a:xfrm>
            <a:off x="2594400" y="2961100"/>
            <a:ext cx="1500300" cy="526200"/>
          </a:xfrm>
          <a:prstGeom prst="rect">
            <a:avLst/>
          </a:prstGeom>
          <a:solidFill>
            <a:srgbClr val="9DCEE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prospective</a:t>
            </a:r>
          </a:p>
        </p:txBody>
      </p:sp>
      <p:cxnSp>
        <p:nvCxnSpPr>
          <p:cNvPr id="563" name="Shape 563"/>
          <p:cNvCxnSpPr>
            <a:stCxn id="556" idx="2"/>
            <a:endCxn id="562" idx="0"/>
          </p:cNvCxnSpPr>
          <p:nvPr/>
        </p:nvCxnSpPr>
        <p:spPr>
          <a:xfrm>
            <a:off x="2489271" y="2082956"/>
            <a:ext cx="855299" cy="878100"/>
          </a:xfrm>
          <a:prstGeom prst="straightConnector1">
            <a:avLst/>
          </a:prstGeom>
          <a:noFill/>
          <a:ln w="9525" cap="flat" cmpd="sng">
            <a:solidFill>
              <a:schemeClr val="dk2"/>
            </a:solidFill>
            <a:prstDash val="solid"/>
            <a:round/>
            <a:headEnd type="none" w="lg" len="lg"/>
            <a:tailEnd type="triangle" w="lg" len="lg"/>
          </a:ln>
        </p:spPr>
      </p:cxnSp>
      <p:cxnSp>
        <p:nvCxnSpPr>
          <p:cNvPr id="564" name="Shape 564"/>
          <p:cNvCxnSpPr>
            <a:stCxn id="556" idx="2"/>
            <a:endCxn id="561" idx="0"/>
          </p:cNvCxnSpPr>
          <p:nvPr/>
        </p:nvCxnSpPr>
        <p:spPr>
          <a:xfrm flipH="1">
            <a:off x="1578171" y="2082956"/>
            <a:ext cx="911100" cy="878100"/>
          </a:xfrm>
          <a:prstGeom prst="straightConnector1">
            <a:avLst/>
          </a:prstGeom>
          <a:noFill/>
          <a:ln w="9525" cap="flat" cmpd="sng">
            <a:solidFill>
              <a:schemeClr val="dk2"/>
            </a:solidFill>
            <a:prstDash val="solid"/>
            <a:round/>
            <a:headEnd type="none" w="lg" len="lg"/>
            <a:tailEnd type="triangle" w="lg" len="lg"/>
          </a:ln>
        </p:spPr>
      </p:cxnSp>
      <p:cxnSp>
        <p:nvCxnSpPr>
          <p:cNvPr id="565" name="Shape 565"/>
          <p:cNvCxnSpPr>
            <a:stCxn id="558" idx="0"/>
            <a:endCxn id="555" idx="1"/>
          </p:cNvCxnSpPr>
          <p:nvPr/>
        </p:nvCxnSpPr>
        <p:spPr>
          <a:xfrm rot="5400000" flipH="1" flipV="1">
            <a:off x="2367658" y="-282833"/>
            <a:ext cx="378800" cy="3300366"/>
          </a:xfrm>
          <a:prstGeom prst="curvedConnector2">
            <a:avLst/>
          </a:prstGeom>
          <a:noFill/>
          <a:ln w="76200" cap="flat" cmpd="sng">
            <a:solidFill>
              <a:srgbClr val="FF0000"/>
            </a:solidFill>
            <a:prstDash val="solid"/>
            <a:round/>
            <a:headEnd type="triangle" w="lg" len="lg"/>
            <a:tailEnd type="triangle" w="lg" len="lg"/>
          </a:ln>
        </p:spPr>
      </p:cxnSp>
      <p:sp>
        <p:nvSpPr>
          <p:cNvPr id="566" name="Shape 566"/>
          <p:cNvSpPr/>
          <p:nvPr/>
        </p:nvSpPr>
        <p:spPr>
          <a:xfrm>
            <a:off x="4213750" y="1415950"/>
            <a:ext cx="3070800" cy="5262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 name="Shape 569"/>
          <p:cNvSpPr/>
          <p:nvPr/>
        </p:nvSpPr>
        <p:spPr>
          <a:xfrm>
            <a:off x="4284575" y="272950"/>
            <a:ext cx="4517400" cy="1669200"/>
          </a:xfrm>
          <a:prstGeom prst="rect">
            <a:avLst/>
          </a:prstGeom>
          <a:solidFill>
            <a:srgbClr val="FF0000">
              <a:alpha val="37310"/>
            </a:srgbClr>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573" name="Shape 573"/>
          <p:cNvPicPr preferRelativeResize="0"/>
          <p:nvPr/>
        </p:nvPicPr>
        <p:blipFill rotWithShape="1">
          <a:blip r:embed="rId3">
            <a:alphaModFix/>
          </a:blip>
          <a:srcRect t="75660" r="24851"/>
          <a:stretch/>
        </p:blipFill>
        <p:spPr>
          <a:xfrm>
            <a:off x="520300" y="4914250"/>
            <a:ext cx="3452698" cy="1669201"/>
          </a:xfrm>
          <a:prstGeom prst="rect">
            <a:avLst/>
          </a:prstGeom>
          <a:noFill/>
          <a:ln>
            <a:noFill/>
          </a:ln>
        </p:spPr>
      </p:pic>
      <p:sp>
        <p:nvSpPr>
          <p:cNvPr id="19" name="TextBox 18"/>
          <p:cNvSpPr txBox="1"/>
          <p:nvPr/>
        </p:nvSpPr>
        <p:spPr>
          <a:xfrm>
            <a:off x="5344809" y="2082950"/>
            <a:ext cx="2600253" cy="523220"/>
          </a:xfrm>
          <a:prstGeom prst="rect">
            <a:avLst/>
          </a:prstGeom>
          <a:noFill/>
        </p:spPr>
        <p:txBody>
          <a:bodyPr wrap="square" rtlCol="0">
            <a:spAutoFit/>
          </a:bodyPr>
          <a:lstStyle/>
          <a:p>
            <a:r>
              <a:rPr lang="en-US" dirty="0"/>
              <a:t>What counts as ‘not having’ the outcome?</a:t>
            </a:r>
          </a:p>
        </p:txBody>
      </p:sp>
    </p:spTree>
    <p:extLst>
      <p:ext uri="{BB962C8B-B14F-4D97-AF65-F5344CB8AC3E}">
        <p14:creationId xmlns:p14="http://schemas.microsoft.com/office/powerpoint/2010/main" val="74362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Shape 555"/>
          <p:cNvPicPr preferRelativeResize="0"/>
          <p:nvPr/>
        </p:nvPicPr>
        <p:blipFill rotWithShape="1">
          <a:blip r:embed="rId3">
            <a:alphaModFix/>
          </a:blip>
          <a:srcRect t="28320"/>
          <a:stretch/>
        </p:blipFill>
        <p:spPr>
          <a:xfrm>
            <a:off x="4207241" y="1942150"/>
            <a:ext cx="4594617" cy="4915849"/>
          </a:xfrm>
          <a:prstGeom prst="rect">
            <a:avLst/>
          </a:prstGeom>
          <a:noFill/>
          <a:ln>
            <a:noFill/>
          </a:ln>
        </p:spPr>
      </p:pic>
      <p:sp>
        <p:nvSpPr>
          <p:cNvPr id="556" name="Shape 556"/>
          <p:cNvSpPr/>
          <p:nvPr/>
        </p:nvSpPr>
        <p:spPr>
          <a:xfrm>
            <a:off x="1871871" y="1556756"/>
            <a:ext cx="1234800" cy="526200"/>
          </a:xfrm>
          <a:prstGeom prst="rect">
            <a:avLst/>
          </a:prstGeom>
          <a:solidFill>
            <a:srgbClr val="948A54">
              <a:alpha val="2980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cohort</a:t>
            </a:r>
          </a:p>
        </p:txBody>
      </p:sp>
      <p:sp>
        <p:nvSpPr>
          <p:cNvPr id="557" name="Shape 557"/>
          <p:cNvSpPr/>
          <p:nvPr/>
        </p:nvSpPr>
        <p:spPr>
          <a:xfrm>
            <a:off x="906874" y="152400"/>
            <a:ext cx="1569600" cy="526200"/>
          </a:xfrm>
          <a:prstGeom prst="rect">
            <a:avLst/>
          </a:prstGeom>
          <a:solidFill>
            <a:srgbClr val="948A54">
              <a:alpha val="2980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longitudinal</a:t>
            </a:r>
          </a:p>
        </p:txBody>
      </p:sp>
      <p:sp>
        <p:nvSpPr>
          <p:cNvPr id="558" name="Shape 558"/>
          <p:cNvSpPr/>
          <p:nvPr/>
        </p:nvSpPr>
        <p:spPr>
          <a:xfrm>
            <a:off x="122075" y="1556750"/>
            <a:ext cx="1569600" cy="526200"/>
          </a:xfrm>
          <a:prstGeom prst="rect">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case-control</a:t>
            </a:r>
          </a:p>
        </p:txBody>
      </p:sp>
      <p:cxnSp>
        <p:nvCxnSpPr>
          <p:cNvPr id="559" name="Shape 559"/>
          <p:cNvCxnSpPr>
            <a:stCxn id="557" idx="2"/>
            <a:endCxn id="558" idx="0"/>
          </p:cNvCxnSpPr>
          <p:nvPr/>
        </p:nvCxnSpPr>
        <p:spPr>
          <a:xfrm flipH="1">
            <a:off x="906874" y="678600"/>
            <a:ext cx="784800" cy="878100"/>
          </a:xfrm>
          <a:prstGeom prst="straightConnector1">
            <a:avLst/>
          </a:prstGeom>
          <a:noFill/>
          <a:ln w="9525" cap="flat" cmpd="sng">
            <a:solidFill>
              <a:schemeClr val="dk2"/>
            </a:solidFill>
            <a:prstDash val="solid"/>
            <a:round/>
            <a:headEnd type="none" w="lg" len="lg"/>
            <a:tailEnd type="triangle" w="lg" len="lg"/>
          </a:ln>
        </p:spPr>
      </p:cxnSp>
      <p:cxnSp>
        <p:nvCxnSpPr>
          <p:cNvPr id="560" name="Shape 560"/>
          <p:cNvCxnSpPr>
            <a:stCxn id="557" idx="2"/>
            <a:endCxn id="556" idx="0"/>
          </p:cNvCxnSpPr>
          <p:nvPr/>
        </p:nvCxnSpPr>
        <p:spPr>
          <a:xfrm>
            <a:off x="1691674" y="678600"/>
            <a:ext cx="797700" cy="878100"/>
          </a:xfrm>
          <a:prstGeom prst="straightConnector1">
            <a:avLst/>
          </a:prstGeom>
          <a:noFill/>
          <a:ln w="9525" cap="flat" cmpd="sng">
            <a:solidFill>
              <a:schemeClr val="dk2"/>
            </a:solidFill>
            <a:prstDash val="solid"/>
            <a:round/>
            <a:headEnd type="none" w="lg" len="lg"/>
            <a:tailEnd type="triangle" w="lg" len="lg"/>
          </a:ln>
        </p:spPr>
      </p:cxnSp>
      <p:sp>
        <p:nvSpPr>
          <p:cNvPr id="561" name="Shape 561"/>
          <p:cNvSpPr/>
          <p:nvPr/>
        </p:nvSpPr>
        <p:spPr>
          <a:xfrm>
            <a:off x="721473" y="2961100"/>
            <a:ext cx="1713300" cy="526200"/>
          </a:xfrm>
          <a:prstGeom prst="rect">
            <a:avLst/>
          </a:prstGeom>
          <a:solidFill>
            <a:srgbClr val="B4A7D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retrospective</a:t>
            </a:r>
          </a:p>
        </p:txBody>
      </p:sp>
      <p:sp>
        <p:nvSpPr>
          <p:cNvPr id="562" name="Shape 562"/>
          <p:cNvSpPr/>
          <p:nvPr/>
        </p:nvSpPr>
        <p:spPr>
          <a:xfrm>
            <a:off x="2594400" y="2961100"/>
            <a:ext cx="1500300" cy="526200"/>
          </a:xfrm>
          <a:prstGeom prst="rect">
            <a:avLst/>
          </a:prstGeom>
          <a:solidFill>
            <a:srgbClr val="9DCEE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prospective</a:t>
            </a:r>
          </a:p>
        </p:txBody>
      </p:sp>
      <p:cxnSp>
        <p:nvCxnSpPr>
          <p:cNvPr id="563" name="Shape 563"/>
          <p:cNvCxnSpPr>
            <a:stCxn id="556" idx="2"/>
            <a:endCxn id="562" idx="0"/>
          </p:cNvCxnSpPr>
          <p:nvPr/>
        </p:nvCxnSpPr>
        <p:spPr>
          <a:xfrm>
            <a:off x="2489271" y="2082956"/>
            <a:ext cx="855299" cy="878100"/>
          </a:xfrm>
          <a:prstGeom prst="straightConnector1">
            <a:avLst/>
          </a:prstGeom>
          <a:noFill/>
          <a:ln w="9525" cap="flat" cmpd="sng">
            <a:solidFill>
              <a:schemeClr val="dk2"/>
            </a:solidFill>
            <a:prstDash val="solid"/>
            <a:round/>
            <a:headEnd type="none" w="lg" len="lg"/>
            <a:tailEnd type="triangle" w="lg" len="lg"/>
          </a:ln>
        </p:spPr>
      </p:cxnSp>
      <p:cxnSp>
        <p:nvCxnSpPr>
          <p:cNvPr id="564" name="Shape 564"/>
          <p:cNvCxnSpPr>
            <a:stCxn id="556" idx="2"/>
            <a:endCxn id="561" idx="0"/>
          </p:cNvCxnSpPr>
          <p:nvPr/>
        </p:nvCxnSpPr>
        <p:spPr>
          <a:xfrm flipH="1">
            <a:off x="1578171" y="2082956"/>
            <a:ext cx="911100" cy="878100"/>
          </a:xfrm>
          <a:prstGeom prst="straightConnector1">
            <a:avLst/>
          </a:prstGeom>
          <a:noFill/>
          <a:ln w="9525" cap="flat" cmpd="sng">
            <a:solidFill>
              <a:schemeClr val="dk2"/>
            </a:solidFill>
            <a:prstDash val="solid"/>
            <a:round/>
            <a:headEnd type="none" w="lg" len="lg"/>
            <a:tailEnd type="triangle" w="lg" len="lg"/>
          </a:ln>
        </p:spPr>
      </p:cxnSp>
      <p:sp>
        <p:nvSpPr>
          <p:cNvPr id="566" name="Shape 566"/>
          <p:cNvSpPr/>
          <p:nvPr/>
        </p:nvSpPr>
        <p:spPr>
          <a:xfrm>
            <a:off x="4213750" y="1415950"/>
            <a:ext cx="3070800" cy="5262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p:nvPr/>
        </p:nvSpPr>
        <p:spPr>
          <a:xfrm>
            <a:off x="4213750" y="3563500"/>
            <a:ext cx="1962000" cy="5262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 name="Shape 568"/>
          <p:cNvSpPr/>
          <p:nvPr/>
        </p:nvSpPr>
        <p:spPr>
          <a:xfrm>
            <a:off x="3888475" y="3937675"/>
            <a:ext cx="1962000" cy="5262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 name="Shape 570"/>
          <p:cNvSpPr/>
          <p:nvPr/>
        </p:nvSpPr>
        <p:spPr>
          <a:xfrm>
            <a:off x="4284575" y="1942150"/>
            <a:ext cx="4517400" cy="1995600"/>
          </a:xfrm>
          <a:prstGeom prst="rect">
            <a:avLst/>
          </a:prstGeom>
          <a:solidFill>
            <a:srgbClr val="0AAAFF">
              <a:alpha val="37310"/>
            </a:srgbClr>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71" name="Shape 571"/>
          <p:cNvCxnSpPr>
            <a:stCxn id="562" idx="0"/>
          </p:cNvCxnSpPr>
          <p:nvPr/>
        </p:nvCxnSpPr>
        <p:spPr>
          <a:xfrm rot="-5400000">
            <a:off x="3501300" y="2180350"/>
            <a:ext cx="624000" cy="937500"/>
          </a:xfrm>
          <a:prstGeom prst="curvedConnector2">
            <a:avLst/>
          </a:prstGeom>
          <a:noFill/>
          <a:ln w="76200" cap="flat" cmpd="sng">
            <a:solidFill>
              <a:srgbClr val="6FA8DC"/>
            </a:solidFill>
            <a:prstDash val="solid"/>
            <a:round/>
            <a:headEnd type="triangle" w="lg" len="lg"/>
            <a:tailEnd type="triangle" w="lg" len="lg"/>
          </a:ln>
        </p:spPr>
      </p:cxnSp>
      <p:cxnSp>
        <p:nvCxnSpPr>
          <p:cNvPr id="572" name="Shape 572"/>
          <p:cNvCxnSpPr>
            <a:stCxn id="561" idx="2"/>
          </p:cNvCxnSpPr>
          <p:nvPr/>
        </p:nvCxnSpPr>
        <p:spPr>
          <a:xfrm rot="-5400000" flipH="1">
            <a:off x="2566923" y="2498500"/>
            <a:ext cx="726300" cy="2703900"/>
          </a:xfrm>
          <a:prstGeom prst="curvedConnector2">
            <a:avLst/>
          </a:prstGeom>
          <a:noFill/>
          <a:ln w="76200" cap="flat" cmpd="sng">
            <a:solidFill>
              <a:srgbClr val="B4A7D6"/>
            </a:solidFill>
            <a:prstDash val="solid"/>
            <a:round/>
            <a:headEnd type="triangle" w="lg" len="lg"/>
            <a:tailEnd type="triangle" w="lg" len="lg"/>
          </a:ln>
        </p:spPr>
      </p:cxnSp>
      <p:pic>
        <p:nvPicPr>
          <p:cNvPr id="573" name="Shape 573"/>
          <p:cNvPicPr preferRelativeResize="0"/>
          <p:nvPr/>
        </p:nvPicPr>
        <p:blipFill rotWithShape="1">
          <a:blip r:embed="rId3">
            <a:alphaModFix/>
          </a:blip>
          <a:srcRect t="75660" r="24851"/>
          <a:stretch/>
        </p:blipFill>
        <p:spPr>
          <a:xfrm>
            <a:off x="520300" y="4914250"/>
            <a:ext cx="3452698" cy="1669201"/>
          </a:xfrm>
          <a:prstGeom prst="rect">
            <a:avLst/>
          </a:prstGeom>
          <a:noFill/>
          <a:ln>
            <a:noFill/>
          </a:ln>
        </p:spPr>
      </p:pic>
      <p:sp>
        <p:nvSpPr>
          <p:cNvPr id="574" name="Shape 574"/>
          <p:cNvSpPr/>
          <p:nvPr/>
        </p:nvSpPr>
        <p:spPr>
          <a:xfrm>
            <a:off x="4207250" y="5186150"/>
            <a:ext cx="3452700" cy="16692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 name="Shape 575"/>
          <p:cNvSpPr/>
          <p:nvPr/>
        </p:nvSpPr>
        <p:spPr>
          <a:xfrm>
            <a:off x="4284575" y="3937675"/>
            <a:ext cx="4517400" cy="1788600"/>
          </a:xfrm>
          <a:prstGeom prst="rect">
            <a:avLst/>
          </a:prstGeom>
          <a:solidFill>
            <a:srgbClr val="2224FF">
              <a:alpha val="37310"/>
            </a:srgbClr>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TextBox 20"/>
          <p:cNvSpPr txBox="1"/>
          <p:nvPr/>
        </p:nvSpPr>
        <p:spPr>
          <a:xfrm>
            <a:off x="4213750" y="5796981"/>
            <a:ext cx="1983852" cy="523220"/>
          </a:xfrm>
          <a:prstGeom prst="rect">
            <a:avLst/>
          </a:prstGeom>
          <a:noFill/>
        </p:spPr>
        <p:txBody>
          <a:bodyPr wrap="square" rtlCol="0">
            <a:spAutoFit/>
          </a:bodyPr>
          <a:lstStyle/>
          <a:p>
            <a:r>
              <a:rPr lang="en-US" dirty="0"/>
              <a:t>What counts as not having the exposure?</a:t>
            </a:r>
          </a:p>
        </p:txBody>
      </p:sp>
    </p:spTree>
    <p:extLst>
      <p:ext uri="{BB962C8B-B14F-4D97-AF65-F5344CB8AC3E}">
        <p14:creationId xmlns:p14="http://schemas.microsoft.com/office/powerpoint/2010/main" val="164592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 grpId="0" animBg="1"/>
      <p:bldP spid="575"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p:nvPr/>
        </p:nvSpPr>
        <p:spPr>
          <a:xfrm>
            <a:off x="3921750" y="452175"/>
            <a:ext cx="19575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clinical study</a:t>
            </a:r>
          </a:p>
        </p:txBody>
      </p:sp>
      <p:sp>
        <p:nvSpPr>
          <p:cNvPr id="271" name="Shape 271"/>
          <p:cNvSpPr/>
          <p:nvPr/>
        </p:nvSpPr>
        <p:spPr>
          <a:xfrm>
            <a:off x="6089175" y="1459550"/>
            <a:ext cx="16056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experimental</a:t>
            </a:r>
          </a:p>
        </p:txBody>
      </p:sp>
      <p:sp>
        <p:nvSpPr>
          <p:cNvPr id="272" name="Shape 272"/>
          <p:cNvSpPr/>
          <p:nvPr/>
        </p:nvSpPr>
        <p:spPr>
          <a:xfrm>
            <a:off x="2215825" y="1459537"/>
            <a:ext cx="17157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observational</a:t>
            </a:r>
          </a:p>
        </p:txBody>
      </p:sp>
      <p:sp>
        <p:nvSpPr>
          <p:cNvPr id="273" name="Shape 273"/>
          <p:cNvSpPr/>
          <p:nvPr/>
        </p:nvSpPr>
        <p:spPr>
          <a:xfrm>
            <a:off x="4223250" y="3495450"/>
            <a:ext cx="13545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cohort</a:t>
            </a:r>
          </a:p>
        </p:txBody>
      </p:sp>
      <p:sp>
        <p:nvSpPr>
          <p:cNvPr id="274" name="Shape 274"/>
          <p:cNvSpPr/>
          <p:nvPr/>
        </p:nvSpPr>
        <p:spPr>
          <a:xfrm>
            <a:off x="3326050" y="2481025"/>
            <a:ext cx="13992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longitudinal</a:t>
            </a:r>
          </a:p>
        </p:txBody>
      </p:sp>
      <p:sp>
        <p:nvSpPr>
          <p:cNvPr id="275" name="Shape 275"/>
          <p:cNvSpPr/>
          <p:nvPr/>
        </p:nvSpPr>
        <p:spPr>
          <a:xfrm>
            <a:off x="1058825" y="2477500"/>
            <a:ext cx="17157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cross-sectional</a:t>
            </a:r>
          </a:p>
        </p:txBody>
      </p:sp>
      <p:sp>
        <p:nvSpPr>
          <p:cNvPr id="276" name="Shape 276"/>
          <p:cNvSpPr/>
          <p:nvPr/>
        </p:nvSpPr>
        <p:spPr>
          <a:xfrm>
            <a:off x="2304025" y="3495450"/>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case-control</a:t>
            </a:r>
          </a:p>
        </p:txBody>
      </p:sp>
      <p:cxnSp>
        <p:nvCxnSpPr>
          <p:cNvPr id="277" name="Shape 277"/>
          <p:cNvCxnSpPr>
            <a:stCxn id="270" idx="2"/>
            <a:endCxn id="272" idx="0"/>
          </p:cNvCxnSpPr>
          <p:nvPr/>
        </p:nvCxnSpPr>
        <p:spPr>
          <a:xfrm flipH="1">
            <a:off x="3073800" y="832275"/>
            <a:ext cx="1826700" cy="627300"/>
          </a:xfrm>
          <a:prstGeom prst="straightConnector1">
            <a:avLst/>
          </a:prstGeom>
          <a:noFill/>
          <a:ln w="9525" cap="flat" cmpd="sng">
            <a:solidFill>
              <a:schemeClr val="dk2"/>
            </a:solidFill>
            <a:prstDash val="solid"/>
            <a:round/>
            <a:headEnd type="none" w="lg" len="lg"/>
            <a:tailEnd type="triangle" w="lg" len="lg"/>
          </a:ln>
        </p:spPr>
      </p:cxnSp>
      <p:cxnSp>
        <p:nvCxnSpPr>
          <p:cNvPr id="278" name="Shape 278"/>
          <p:cNvCxnSpPr>
            <a:stCxn id="270" idx="2"/>
            <a:endCxn id="271" idx="0"/>
          </p:cNvCxnSpPr>
          <p:nvPr/>
        </p:nvCxnSpPr>
        <p:spPr>
          <a:xfrm>
            <a:off x="4900500" y="832275"/>
            <a:ext cx="1991400" cy="627300"/>
          </a:xfrm>
          <a:prstGeom prst="straightConnector1">
            <a:avLst/>
          </a:prstGeom>
          <a:noFill/>
          <a:ln w="9525" cap="flat" cmpd="sng">
            <a:solidFill>
              <a:schemeClr val="dk2"/>
            </a:solidFill>
            <a:prstDash val="solid"/>
            <a:round/>
            <a:headEnd type="none" w="lg" len="lg"/>
            <a:tailEnd type="triangle" w="lg" len="lg"/>
          </a:ln>
        </p:spPr>
      </p:cxnSp>
      <p:cxnSp>
        <p:nvCxnSpPr>
          <p:cNvPr id="279" name="Shape 279"/>
          <p:cNvCxnSpPr>
            <a:stCxn id="272" idx="2"/>
            <a:endCxn id="275" idx="0"/>
          </p:cNvCxnSpPr>
          <p:nvPr/>
        </p:nvCxnSpPr>
        <p:spPr>
          <a:xfrm flipH="1">
            <a:off x="1916575" y="1839637"/>
            <a:ext cx="1157100" cy="637800"/>
          </a:xfrm>
          <a:prstGeom prst="straightConnector1">
            <a:avLst/>
          </a:prstGeom>
          <a:noFill/>
          <a:ln w="9525" cap="flat" cmpd="sng">
            <a:solidFill>
              <a:schemeClr val="dk2"/>
            </a:solidFill>
            <a:prstDash val="solid"/>
            <a:round/>
            <a:headEnd type="none" w="lg" len="lg"/>
            <a:tailEnd type="triangle" w="lg" len="lg"/>
          </a:ln>
        </p:spPr>
      </p:cxnSp>
      <p:cxnSp>
        <p:nvCxnSpPr>
          <p:cNvPr id="280" name="Shape 280"/>
          <p:cNvCxnSpPr>
            <a:stCxn id="272" idx="2"/>
            <a:endCxn id="274" idx="0"/>
          </p:cNvCxnSpPr>
          <p:nvPr/>
        </p:nvCxnSpPr>
        <p:spPr>
          <a:xfrm>
            <a:off x="3073675" y="1839637"/>
            <a:ext cx="951900" cy="641400"/>
          </a:xfrm>
          <a:prstGeom prst="straightConnector1">
            <a:avLst/>
          </a:prstGeom>
          <a:noFill/>
          <a:ln w="9525" cap="flat" cmpd="sng">
            <a:solidFill>
              <a:schemeClr val="dk2"/>
            </a:solidFill>
            <a:prstDash val="solid"/>
            <a:round/>
            <a:headEnd type="none" w="lg" len="lg"/>
            <a:tailEnd type="triangle" w="lg" len="lg"/>
          </a:ln>
        </p:spPr>
      </p:cxnSp>
      <p:cxnSp>
        <p:nvCxnSpPr>
          <p:cNvPr id="281" name="Shape 281"/>
          <p:cNvCxnSpPr>
            <a:stCxn id="274" idx="2"/>
            <a:endCxn id="276" idx="0"/>
          </p:cNvCxnSpPr>
          <p:nvPr/>
        </p:nvCxnSpPr>
        <p:spPr>
          <a:xfrm flipH="1">
            <a:off x="3073750" y="2861125"/>
            <a:ext cx="951900" cy="634200"/>
          </a:xfrm>
          <a:prstGeom prst="straightConnector1">
            <a:avLst/>
          </a:prstGeom>
          <a:noFill/>
          <a:ln w="9525" cap="flat" cmpd="sng">
            <a:solidFill>
              <a:schemeClr val="dk2"/>
            </a:solidFill>
            <a:prstDash val="solid"/>
            <a:round/>
            <a:headEnd type="none" w="lg" len="lg"/>
            <a:tailEnd type="triangle" w="lg" len="lg"/>
          </a:ln>
        </p:spPr>
      </p:cxnSp>
      <p:cxnSp>
        <p:nvCxnSpPr>
          <p:cNvPr id="282" name="Shape 282"/>
          <p:cNvCxnSpPr>
            <a:stCxn id="274" idx="2"/>
            <a:endCxn id="273" idx="0"/>
          </p:cNvCxnSpPr>
          <p:nvPr/>
        </p:nvCxnSpPr>
        <p:spPr>
          <a:xfrm>
            <a:off x="4025650" y="2861125"/>
            <a:ext cx="874800" cy="634200"/>
          </a:xfrm>
          <a:prstGeom prst="straightConnector1">
            <a:avLst/>
          </a:prstGeom>
          <a:noFill/>
          <a:ln w="9525" cap="flat" cmpd="sng">
            <a:solidFill>
              <a:schemeClr val="dk2"/>
            </a:solidFill>
            <a:prstDash val="solid"/>
            <a:round/>
            <a:headEnd type="none" w="lg" len="lg"/>
            <a:tailEnd type="triangle" w="lg" len="lg"/>
          </a:ln>
        </p:spPr>
      </p:cxnSp>
      <p:cxnSp>
        <p:nvCxnSpPr>
          <p:cNvPr id="283" name="Shape 283"/>
          <p:cNvCxnSpPr/>
          <p:nvPr/>
        </p:nvCxnSpPr>
        <p:spPr>
          <a:xfrm rot="10800000" flipH="1">
            <a:off x="772800" y="5702925"/>
            <a:ext cx="7598400" cy="24300"/>
          </a:xfrm>
          <a:prstGeom prst="straightConnector1">
            <a:avLst/>
          </a:prstGeom>
          <a:noFill/>
          <a:ln w="76200" cap="flat" cmpd="sng">
            <a:solidFill>
              <a:schemeClr val="dk2"/>
            </a:solidFill>
            <a:prstDash val="solid"/>
            <a:round/>
            <a:headEnd type="triangle" w="lg" len="lg"/>
            <a:tailEnd type="triangle" w="lg" len="lg"/>
          </a:ln>
        </p:spPr>
      </p:cxnSp>
      <p:sp>
        <p:nvSpPr>
          <p:cNvPr id="284" name="Shape 284"/>
          <p:cNvSpPr txBox="1"/>
          <p:nvPr/>
        </p:nvSpPr>
        <p:spPr>
          <a:xfrm>
            <a:off x="4081492" y="5804302"/>
            <a:ext cx="1638000" cy="9597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a:cs typeface="Arial"/>
                <a:sym typeface="Arial"/>
              </a:rPr>
              <a:t>study design</a:t>
            </a:r>
          </a:p>
        </p:txBody>
      </p:sp>
      <p:sp>
        <p:nvSpPr>
          <p:cNvPr id="285" name="Shape 285"/>
          <p:cNvSpPr txBox="1"/>
          <p:nvPr/>
        </p:nvSpPr>
        <p:spPr>
          <a:xfrm>
            <a:off x="7471648" y="5905675"/>
            <a:ext cx="1354500" cy="9597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Arial"/>
                <a:cs typeface="Arial"/>
                <a:sym typeface="Arial"/>
              </a:rPr>
              <a:t>more cost less bias</a:t>
            </a:r>
          </a:p>
        </p:txBody>
      </p:sp>
      <p:sp>
        <p:nvSpPr>
          <p:cNvPr id="286" name="Shape 286"/>
          <p:cNvSpPr txBox="1"/>
          <p:nvPr/>
        </p:nvSpPr>
        <p:spPr>
          <a:xfrm>
            <a:off x="352049" y="5905676"/>
            <a:ext cx="1448700" cy="6309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Arial"/>
                <a:cs typeface="Arial"/>
                <a:sym typeface="Arial"/>
              </a:rPr>
              <a:t>more bias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Arial"/>
                <a:cs typeface="Arial"/>
                <a:sym typeface="Arial"/>
              </a:rPr>
              <a:t>less cost</a:t>
            </a:r>
          </a:p>
        </p:txBody>
      </p:sp>
      <p:sp>
        <p:nvSpPr>
          <p:cNvPr id="287" name="Shape 287"/>
          <p:cNvSpPr txBox="1"/>
          <p:nvPr/>
        </p:nvSpPr>
        <p:spPr>
          <a:xfrm>
            <a:off x="6661199" y="5811475"/>
            <a:ext cx="661500" cy="5322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RCT</a:t>
            </a:r>
          </a:p>
        </p:txBody>
      </p:sp>
      <p:cxnSp>
        <p:nvCxnSpPr>
          <p:cNvPr id="288" name="Shape 288"/>
          <p:cNvCxnSpPr>
            <a:stCxn id="287" idx="0"/>
          </p:cNvCxnSpPr>
          <p:nvPr/>
        </p:nvCxnSpPr>
        <p:spPr>
          <a:xfrm rot="10800000" flipH="1">
            <a:off x="6991949" y="5540875"/>
            <a:ext cx="6900" cy="270600"/>
          </a:xfrm>
          <a:prstGeom prst="straightConnector1">
            <a:avLst/>
          </a:prstGeom>
          <a:noFill/>
          <a:ln w="9525" cap="flat" cmpd="sng">
            <a:solidFill>
              <a:schemeClr val="dk2"/>
            </a:solidFill>
            <a:prstDash val="solid"/>
            <a:round/>
            <a:headEnd type="none" w="lg" len="lg"/>
            <a:tailEnd type="none" w="lg" len="lg"/>
          </a:ln>
        </p:spPr>
      </p:cxnSp>
      <p:sp>
        <p:nvSpPr>
          <p:cNvPr id="289" name="Shape 289"/>
          <p:cNvSpPr txBox="1"/>
          <p:nvPr/>
        </p:nvSpPr>
        <p:spPr>
          <a:xfrm>
            <a:off x="1667849" y="5811475"/>
            <a:ext cx="1027200" cy="5322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survey</a:t>
            </a:r>
          </a:p>
        </p:txBody>
      </p:sp>
      <p:cxnSp>
        <p:nvCxnSpPr>
          <p:cNvPr id="290" name="Shape 290"/>
          <p:cNvCxnSpPr/>
          <p:nvPr/>
        </p:nvCxnSpPr>
        <p:spPr>
          <a:xfrm rot="10800000" flipH="1">
            <a:off x="2181449" y="5540875"/>
            <a:ext cx="6900" cy="270600"/>
          </a:xfrm>
          <a:prstGeom prst="straightConnector1">
            <a:avLst/>
          </a:prstGeom>
          <a:noFill/>
          <a:ln w="9525" cap="flat" cmpd="sng">
            <a:solidFill>
              <a:schemeClr val="dk2"/>
            </a:solidFill>
            <a:prstDash val="solid"/>
            <a:round/>
            <a:headEnd type="none" w="lg" len="lg"/>
            <a:tailEnd type="none" w="lg" len="lg"/>
          </a:ln>
        </p:spPr>
      </p:cxnSp>
      <p:sp>
        <p:nvSpPr>
          <p:cNvPr id="291" name="Shape 291"/>
          <p:cNvSpPr/>
          <p:nvPr/>
        </p:nvSpPr>
        <p:spPr>
          <a:xfrm>
            <a:off x="3301350" y="4509862"/>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retrospective</a:t>
            </a:r>
          </a:p>
        </p:txBody>
      </p:sp>
      <p:sp>
        <p:nvSpPr>
          <p:cNvPr id="292" name="Shape 292"/>
          <p:cNvSpPr/>
          <p:nvPr/>
        </p:nvSpPr>
        <p:spPr>
          <a:xfrm>
            <a:off x="5121900" y="4509862"/>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cs typeface="Arial"/>
                <a:sym typeface="Arial"/>
              </a:rPr>
              <a:t>prospective</a:t>
            </a:r>
          </a:p>
        </p:txBody>
      </p:sp>
      <p:cxnSp>
        <p:nvCxnSpPr>
          <p:cNvPr id="293" name="Shape 293"/>
          <p:cNvCxnSpPr>
            <a:stCxn id="273" idx="2"/>
            <a:endCxn id="292" idx="0"/>
          </p:cNvCxnSpPr>
          <p:nvPr/>
        </p:nvCxnSpPr>
        <p:spPr>
          <a:xfrm>
            <a:off x="4900500" y="3875550"/>
            <a:ext cx="991200" cy="634200"/>
          </a:xfrm>
          <a:prstGeom prst="straightConnector1">
            <a:avLst/>
          </a:prstGeom>
          <a:noFill/>
          <a:ln w="9525" cap="flat" cmpd="sng">
            <a:solidFill>
              <a:schemeClr val="dk2"/>
            </a:solidFill>
            <a:prstDash val="solid"/>
            <a:round/>
            <a:headEnd type="none" w="lg" len="lg"/>
            <a:tailEnd type="triangle" w="lg" len="lg"/>
          </a:ln>
        </p:spPr>
      </p:cxnSp>
      <p:cxnSp>
        <p:nvCxnSpPr>
          <p:cNvPr id="294" name="Shape 294"/>
          <p:cNvCxnSpPr>
            <a:stCxn id="273" idx="2"/>
            <a:endCxn id="291" idx="0"/>
          </p:cNvCxnSpPr>
          <p:nvPr/>
        </p:nvCxnSpPr>
        <p:spPr>
          <a:xfrm flipH="1">
            <a:off x="4071000" y="3875550"/>
            <a:ext cx="829500" cy="634200"/>
          </a:xfrm>
          <a:prstGeom prst="straightConnector1">
            <a:avLst/>
          </a:prstGeom>
          <a:noFill/>
          <a:ln w="9525" cap="flat" cmpd="sng">
            <a:solidFill>
              <a:schemeClr val="dk2"/>
            </a:solidFill>
            <a:prstDash val="solid"/>
            <a:round/>
            <a:headEnd type="none" w="lg" len="lg"/>
            <a:tailEnd type="triangle" w="lg" len="lg"/>
          </a:ln>
        </p:spPr>
      </p:cxnSp>
      <p:sp>
        <p:nvSpPr>
          <p:cNvPr id="2" name="Rectangle 1">
            <a:extLst>
              <a:ext uri="{FF2B5EF4-FFF2-40B4-BE49-F238E27FC236}">
                <a16:creationId xmlns:a16="http://schemas.microsoft.com/office/drawing/2014/main" id="{71AFC20B-6B97-7D48-BE12-AA3194E0CCB7}"/>
              </a:ext>
            </a:extLst>
          </p:cNvPr>
          <p:cNvSpPr/>
          <p:nvPr/>
        </p:nvSpPr>
        <p:spPr>
          <a:xfrm>
            <a:off x="6495839" y="680936"/>
            <a:ext cx="2730071" cy="6001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The researcher interferes with the world. Subjects are split up into comparator groups by a known mechanism (e.g. coin flip).</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Rectangle 27">
            <a:extLst>
              <a:ext uri="{FF2B5EF4-FFF2-40B4-BE49-F238E27FC236}">
                <a16:creationId xmlns:a16="http://schemas.microsoft.com/office/drawing/2014/main" id="{12682260-C50A-F349-AC8F-E08B3915DDD8}"/>
              </a:ext>
            </a:extLst>
          </p:cNvPr>
          <p:cNvSpPr/>
          <p:nvPr/>
        </p:nvSpPr>
        <p:spPr>
          <a:xfrm>
            <a:off x="1169154" y="680936"/>
            <a:ext cx="2429188" cy="600164"/>
          </a:xfrm>
          <a:prstGeom prst="rect">
            <a:avLst/>
          </a:prstGeom>
        </p:spPr>
        <p:txBody>
          <a:bodyPr wrap="square">
            <a:spAutoFit/>
          </a:bodyPr>
          <a:lstStyle/>
          <a:p>
            <a:pPr marL="0" marR="0" lvl="0" indent="0" algn="l" defTabSz="914400" rtl="0" eaLnBrk="1" fontAlgn="auto" latinLnBrk="0" hangingPunct="1">
              <a:lnSpc>
                <a:spcPct val="100000"/>
              </a:lnSpc>
              <a:spcBef>
                <a:spcPts val="64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The researcher does not interfere with the world. Subjects self-select into comparator groups.</a:t>
            </a:r>
          </a:p>
        </p:txBody>
      </p:sp>
      <p:sp>
        <p:nvSpPr>
          <p:cNvPr id="3" name="Rectangle 2">
            <a:extLst>
              <a:ext uri="{FF2B5EF4-FFF2-40B4-BE49-F238E27FC236}">
                <a16:creationId xmlns:a16="http://schemas.microsoft.com/office/drawing/2014/main" id="{C38A7798-4DA4-0649-9D3F-74EF3CBE0B30}"/>
              </a:ext>
            </a:extLst>
          </p:cNvPr>
          <p:cNvSpPr/>
          <p:nvPr/>
        </p:nvSpPr>
        <p:spPr>
          <a:xfrm>
            <a:off x="465748" y="2022951"/>
            <a:ext cx="1715700"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All data are collected at one point in time.</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Rectangle 29">
            <a:extLst>
              <a:ext uri="{FF2B5EF4-FFF2-40B4-BE49-F238E27FC236}">
                <a16:creationId xmlns:a16="http://schemas.microsoft.com/office/drawing/2014/main" id="{2ADD117D-B0DF-714D-95ED-24E45EB446B6}"/>
              </a:ext>
            </a:extLst>
          </p:cNvPr>
          <p:cNvSpPr/>
          <p:nvPr/>
        </p:nvSpPr>
        <p:spPr>
          <a:xfrm>
            <a:off x="4003792" y="2021232"/>
            <a:ext cx="1715700"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Measurements are taken over time. </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Rectangle 3">
            <a:extLst>
              <a:ext uri="{FF2B5EF4-FFF2-40B4-BE49-F238E27FC236}">
                <a16:creationId xmlns:a16="http://schemas.microsoft.com/office/drawing/2014/main" id="{BD1C9CEA-EE7F-A44C-8CDE-63E6CF93BD8A}"/>
              </a:ext>
            </a:extLst>
          </p:cNvPr>
          <p:cNvSpPr/>
          <p:nvPr/>
        </p:nvSpPr>
        <p:spPr>
          <a:xfrm>
            <a:off x="213687" y="3433121"/>
            <a:ext cx="2251461"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The groups being compared are defined based on what ended up happening at the end of the study (the outcome)</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Rectangle 31">
            <a:extLst>
              <a:ext uri="{FF2B5EF4-FFF2-40B4-BE49-F238E27FC236}">
                <a16:creationId xmlns:a16="http://schemas.microsoft.com/office/drawing/2014/main" id="{BF9C74F5-D0B9-6C43-8C3F-FF1B7A6D6997}"/>
              </a:ext>
            </a:extLst>
          </p:cNvPr>
          <p:cNvSpPr/>
          <p:nvPr/>
        </p:nvSpPr>
        <p:spPr>
          <a:xfrm>
            <a:off x="5579847" y="3422665"/>
            <a:ext cx="2251461"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The groups being compared are defined based on what happened to them at the beginning of the study (the treatment, or exposure).</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03347040-C7C3-8442-9812-360004A8FF33}"/>
              </a:ext>
            </a:extLst>
          </p:cNvPr>
          <p:cNvSpPr/>
          <p:nvPr/>
        </p:nvSpPr>
        <p:spPr>
          <a:xfrm>
            <a:off x="5036699" y="5003589"/>
            <a:ext cx="1855201" cy="600164"/>
          </a:xfrm>
          <a:prstGeom prst="rect">
            <a:avLst/>
          </a:prstGeom>
        </p:spPr>
        <p:txBody>
          <a:bodyPr wrap="square">
            <a:spAutoFit/>
          </a:bodyPr>
          <a:lstStyle/>
          <a:p>
            <a:r>
              <a:rPr lang="en-US" sz="1100" i="1" dirty="0">
                <a:solidFill>
                  <a:schemeClr val="dk1"/>
                </a:solidFill>
                <a:latin typeface="Calibri"/>
                <a:ea typeface="Calibri"/>
                <a:cs typeface="Calibri"/>
                <a:sym typeface="Calibri"/>
              </a:rPr>
              <a:t>The data are collected in real time expressly for the purpose of the study.</a:t>
            </a:r>
            <a:endParaRPr lang="en-US" sz="1100" dirty="0"/>
          </a:p>
        </p:txBody>
      </p:sp>
      <p:sp>
        <p:nvSpPr>
          <p:cNvPr id="34" name="Rectangle 33">
            <a:extLst>
              <a:ext uri="{FF2B5EF4-FFF2-40B4-BE49-F238E27FC236}">
                <a16:creationId xmlns:a16="http://schemas.microsoft.com/office/drawing/2014/main" id="{3E68A964-FEC1-F045-AA09-357E7F1CD213}"/>
              </a:ext>
            </a:extLst>
          </p:cNvPr>
          <p:cNvSpPr/>
          <p:nvPr/>
        </p:nvSpPr>
        <p:spPr>
          <a:xfrm>
            <a:off x="3191122" y="5004062"/>
            <a:ext cx="1855201" cy="600164"/>
          </a:xfrm>
          <a:prstGeom prst="rect">
            <a:avLst/>
          </a:prstGeom>
        </p:spPr>
        <p:txBody>
          <a:bodyPr wrap="square">
            <a:spAutoFit/>
          </a:bodyPr>
          <a:lstStyle/>
          <a:p>
            <a:r>
              <a:rPr lang="en-US" sz="1100" i="1" dirty="0">
                <a:solidFill>
                  <a:schemeClr val="dk1"/>
                </a:solidFill>
                <a:latin typeface="Calibri"/>
                <a:ea typeface="Calibri"/>
                <a:cs typeface="Calibri"/>
                <a:sym typeface="Calibri"/>
              </a:rPr>
              <a:t>The data are collected for other purposes and are reused for research.</a:t>
            </a:r>
            <a:endParaRPr lang="en-US" sz="1100" dirty="0"/>
          </a:p>
        </p:txBody>
      </p:sp>
    </p:spTree>
    <p:extLst>
      <p:ext uri="{BB962C8B-B14F-4D97-AF65-F5344CB8AC3E}">
        <p14:creationId xmlns:p14="http://schemas.microsoft.com/office/powerpoint/2010/main" val="178200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1" y="0"/>
            <a:ext cx="9248503" cy="1143000"/>
          </a:xfrm>
          <a:prstGeom prst="rect">
            <a:avLst/>
          </a:prstGeom>
        </p:spPr>
        <p:txBody>
          <a:bodyPr lIns="91425" tIns="91425" rIns="91425" bIns="91425" anchor="t" anchorCtr="0">
            <a:noAutofit/>
          </a:bodyPr>
          <a:lstStyle/>
          <a:p>
            <a:pPr lvl="0" algn="l">
              <a:spcBef>
                <a:spcPts val="0"/>
              </a:spcBef>
              <a:buNone/>
            </a:pPr>
            <a:r>
              <a:rPr lang="en-US" sz="3600" dirty="0">
                <a:solidFill>
                  <a:schemeClr val="bg1"/>
                </a:solidFill>
              </a:rPr>
              <a:t>What kind of study is this? </a:t>
            </a:r>
          </a:p>
        </p:txBody>
      </p:sp>
      <p:sp>
        <p:nvSpPr>
          <p:cNvPr id="2" name="Text Placeholder 1"/>
          <p:cNvSpPr>
            <a:spLocks noGrp="1"/>
          </p:cNvSpPr>
          <p:nvPr>
            <p:ph type="body" idx="1"/>
          </p:nvPr>
        </p:nvSpPr>
        <p:spPr/>
        <p:txBody>
          <a:bodyPr>
            <a:normAutofit fontScale="92500" lnSpcReduction="20000"/>
          </a:bodyPr>
          <a:lstStyle/>
          <a:p>
            <a:pPr lvl="0" indent="-342900">
              <a:spcBef>
                <a:spcPts val="0"/>
              </a:spcBef>
              <a:buFont typeface="Arial" charset="0"/>
              <a:buChar char="•"/>
            </a:pPr>
            <a:r>
              <a:rPr lang="en-US" dirty="0">
                <a:solidFill>
                  <a:schemeClr val="bg1"/>
                </a:solidFill>
              </a:rPr>
              <a:t>We analyzed the electronic medical records of 1.8 million subjects from the Stanford clinical data warehouse. </a:t>
            </a:r>
          </a:p>
          <a:p>
            <a:pPr lvl="0" indent="-342900">
              <a:spcBef>
                <a:spcPts val="0"/>
              </a:spcBef>
              <a:buFont typeface="Arial" charset="0"/>
              <a:buChar char="•"/>
            </a:pPr>
            <a:endParaRPr lang="en-US" dirty="0">
              <a:solidFill>
                <a:schemeClr val="bg1"/>
              </a:solidFill>
            </a:endParaRPr>
          </a:p>
          <a:p>
            <a:pPr lvl="0" indent="-342900">
              <a:spcBef>
                <a:spcPts val="0"/>
              </a:spcBef>
              <a:buFont typeface="Arial" charset="0"/>
              <a:buChar char="•"/>
            </a:pPr>
            <a:r>
              <a:rPr lang="en-US" dirty="0">
                <a:solidFill>
                  <a:schemeClr val="bg1"/>
                </a:solidFill>
              </a:rPr>
              <a:t>We identified 232 PAD patients taking </a:t>
            </a:r>
            <a:r>
              <a:rPr lang="en-US" dirty="0" err="1">
                <a:solidFill>
                  <a:schemeClr val="bg1"/>
                </a:solidFill>
              </a:rPr>
              <a:t>Cilostazol</a:t>
            </a:r>
            <a:r>
              <a:rPr lang="en-US" dirty="0">
                <a:solidFill>
                  <a:schemeClr val="bg1"/>
                </a:solidFill>
              </a:rPr>
              <a:t> and created a control group of 1,160 PAD patients not taking this drug.</a:t>
            </a:r>
          </a:p>
          <a:p>
            <a:pPr lvl="0" indent="-342900">
              <a:spcBef>
                <a:spcPts val="0"/>
              </a:spcBef>
              <a:buFont typeface="Arial" charset="0"/>
              <a:buChar char="•"/>
            </a:pPr>
            <a:endParaRPr lang="en-US" dirty="0">
              <a:solidFill>
                <a:schemeClr val="bg1"/>
              </a:solidFill>
            </a:endParaRPr>
          </a:p>
          <a:p>
            <a:pPr lvl="0" indent="-342900">
              <a:spcBef>
                <a:spcPts val="0"/>
              </a:spcBef>
              <a:buFont typeface="Arial" charset="0"/>
              <a:buChar char="•"/>
            </a:pPr>
            <a:r>
              <a:rPr lang="en-US" dirty="0">
                <a:solidFill>
                  <a:schemeClr val="bg1"/>
                </a:solidFill>
              </a:rPr>
              <a:t>Over a mean follow up of 4.2 years, we observed no association between </a:t>
            </a:r>
            <a:r>
              <a:rPr lang="en-US" dirty="0" err="1">
                <a:solidFill>
                  <a:schemeClr val="bg1"/>
                </a:solidFill>
              </a:rPr>
              <a:t>Cilostazol</a:t>
            </a:r>
            <a:r>
              <a:rPr lang="en-US" dirty="0">
                <a:solidFill>
                  <a:schemeClr val="bg1"/>
                </a:solidFill>
              </a:rPr>
              <a:t> use and any major adverse cardiovascular events.</a:t>
            </a:r>
          </a:p>
        </p:txBody>
      </p:sp>
      <p:sp>
        <p:nvSpPr>
          <p:cNvPr id="3" name="TextBox 2"/>
          <p:cNvSpPr txBox="1"/>
          <p:nvPr/>
        </p:nvSpPr>
        <p:spPr>
          <a:xfrm>
            <a:off x="1558837" y="6195833"/>
            <a:ext cx="6322424" cy="523220"/>
          </a:xfrm>
          <a:prstGeom prst="rect">
            <a:avLst/>
          </a:prstGeom>
          <a:noFill/>
        </p:spPr>
        <p:txBody>
          <a:bodyPr wrap="square" rtlCol="0">
            <a:spAutoFit/>
          </a:bodyPr>
          <a:lstStyle/>
          <a:p>
            <a:pPr algn="ctr"/>
            <a:r>
              <a:rPr lang="en-US" sz="2800" b="1" dirty="0">
                <a:solidFill>
                  <a:schemeClr val="bg1"/>
                </a:solidFill>
                <a:latin typeface="Calibri" charset="0"/>
                <a:ea typeface="Calibri" charset="0"/>
                <a:cs typeface="Calibri" charset="0"/>
              </a:rPr>
              <a:t>Take 1 min, and write down your answer</a:t>
            </a:r>
          </a:p>
        </p:txBody>
      </p:sp>
    </p:spTree>
    <p:extLst>
      <p:ext uri="{BB962C8B-B14F-4D97-AF65-F5344CB8AC3E}">
        <p14:creationId xmlns:p14="http://schemas.microsoft.com/office/powerpoint/2010/main" val="348669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p:nvPr/>
        </p:nvSpPr>
        <p:spPr>
          <a:xfrm>
            <a:off x="3921750" y="452175"/>
            <a:ext cx="19575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clinical study</a:t>
            </a:r>
          </a:p>
        </p:txBody>
      </p:sp>
      <p:sp>
        <p:nvSpPr>
          <p:cNvPr id="734" name="Shape 734"/>
          <p:cNvSpPr/>
          <p:nvPr/>
        </p:nvSpPr>
        <p:spPr>
          <a:xfrm>
            <a:off x="6089175" y="1459550"/>
            <a:ext cx="16056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experimental</a:t>
            </a:r>
          </a:p>
        </p:txBody>
      </p:sp>
      <p:sp>
        <p:nvSpPr>
          <p:cNvPr id="735" name="Shape 735"/>
          <p:cNvSpPr/>
          <p:nvPr/>
        </p:nvSpPr>
        <p:spPr>
          <a:xfrm>
            <a:off x="2215825" y="1459537"/>
            <a:ext cx="17157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observational</a:t>
            </a:r>
          </a:p>
        </p:txBody>
      </p:sp>
      <p:sp>
        <p:nvSpPr>
          <p:cNvPr id="736" name="Shape 736"/>
          <p:cNvSpPr/>
          <p:nvPr/>
        </p:nvSpPr>
        <p:spPr>
          <a:xfrm>
            <a:off x="4223250" y="3495450"/>
            <a:ext cx="13545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cohort</a:t>
            </a:r>
          </a:p>
        </p:txBody>
      </p:sp>
      <p:sp>
        <p:nvSpPr>
          <p:cNvPr id="737" name="Shape 737"/>
          <p:cNvSpPr/>
          <p:nvPr/>
        </p:nvSpPr>
        <p:spPr>
          <a:xfrm>
            <a:off x="3326050" y="2481025"/>
            <a:ext cx="13992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longitudinal</a:t>
            </a:r>
          </a:p>
        </p:txBody>
      </p:sp>
      <p:sp>
        <p:nvSpPr>
          <p:cNvPr id="738" name="Shape 738"/>
          <p:cNvSpPr/>
          <p:nvPr/>
        </p:nvSpPr>
        <p:spPr>
          <a:xfrm>
            <a:off x="1058825" y="2477500"/>
            <a:ext cx="17157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cross-sectional</a:t>
            </a:r>
          </a:p>
        </p:txBody>
      </p:sp>
      <p:sp>
        <p:nvSpPr>
          <p:cNvPr id="739" name="Shape 739"/>
          <p:cNvSpPr/>
          <p:nvPr/>
        </p:nvSpPr>
        <p:spPr>
          <a:xfrm>
            <a:off x="2304025" y="3495450"/>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case-control</a:t>
            </a:r>
          </a:p>
        </p:txBody>
      </p:sp>
      <p:cxnSp>
        <p:nvCxnSpPr>
          <p:cNvPr id="740" name="Shape 740"/>
          <p:cNvCxnSpPr>
            <a:stCxn id="733" idx="2"/>
            <a:endCxn id="735" idx="0"/>
          </p:cNvCxnSpPr>
          <p:nvPr/>
        </p:nvCxnSpPr>
        <p:spPr>
          <a:xfrm flipH="1">
            <a:off x="3073800" y="832275"/>
            <a:ext cx="1826700" cy="627300"/>
          </a:xfrm>
          <a:prstGeom prst="straightConnector1">
            <a:avLst/>
          </a:prstGeom>
          <a:noFill/>
          <a:ln w="9525" cap="flat" cmpd="sng">
            <a:solidFill>
              <a:schemeClr val="dk2"/>
            </a:solidFill>
            <a:prstDash val="solid"/>
            <a:round/>
            <a:headEnd type="none" w="lg" len="lg"/>
            <a:tailEnd type="triangle" w="lg" len="lg"/>
          </a:ln>
        </p:spPr>
      </p:cxnSp>
      <p:cxnSp>
        <p:nvCxnSpPr>
          <p:cNvPr id="741" name="Shape 741"/>
          <p:cNvCxnSpPr>
            <a:stCxn id="733" idx="2"/>
            <a:endCxn id="734" idx="0"/>
          </p:cNvCxnSpPr>
          <p:nvPr/>
        </p:nvCxnSpPr>
        <p:spPr>
          <a:xfrm>
            <a:off x="4900500" y="832275"/>
            <a:ext cx="1991400" cy="627300"/>
          </a:xfrm>
          <a:prstGeom prst="straightConnector1">
            <a:avLst/>
          </a:prstGeom>
          <a:noFill/>
          <a:ln w="9525" cap="flat" cmpd="sng">
            <a:solidFill>
              <a:schemeClr val="dk2"/>
            </a:solidFill>
            <a:prstDash val="solid"/>
            <a:round/>
            <a:headEnd type="none" w="lg" len="lg"/>
            <a:tailEnd type="triangle" w="lg" len="lg"/>
          </a:ln>
        </p:spPr>
      </p:cxnSp>
      <p:cxnSp>
        <p:nvCxnSpPr>
          <p:cNvPr id="742" name="Shape 742"/>
          <p:cNvCxnSpPr>
            <a:stCxn id="735" idx="2"/>
            <a:endCxn id="738" idx="0"/>
          </p:cNvCxnSpPr>
          <p:nvPr/>
        </p:nvCxnSpPr>
        <p:spPr>
          <a:xfrm flipH="1">
            <a:off x="1916575" y="1839637"/>
            <a:ext cx="1157100" cy="637800"/>
          </a:xfrm>
          <a:prstGeom prst="straightConnector1">
            <a:avLst/>
          </a:prstGeom>
          <a:noFill/>
          <a:ln w="9525" cap="flat" cmpd="sng">
            <a:solidFill>
              <a:schemeClr val="dk2"/>
            </a:solidFill>
            <a:prstDash val="solid"/>
            <a:round/>
            <a:headEnd type="none" w="lg" len="lg"/>
            <a:tailEnd type="triangle" w="lg" len="lg"/>
          </a:ln>
        </p:spPr>
      </p:cxnSp>
      <p:cxnSp>
        <p:nvCxnSpPr>
          <p:cNvPr id="743" name="Shape 743"/>
          <p:cNvCxnSpPr>
            <a:stCxn id="735" idx="2"/>
            <a:endCxn id="737" idx="0"/>
          </p:cNvCxnSpPr>
          <p:nvPr/>
        </p:nvCxnSpPr>
        <p:spPr>
          <a:xfrm>
            <a:off x="3073675" y="1839637"/>
            <a:ext cx="951900" cy="641400"/>
          </a:xfrm>
          <a:prstGeom prst="straightConnector1">
            <a:avLst/>
          </a:prstGeom>
          <a:noFill/>
          <a:ln w="9525" cap="flat" cmpd="sng">
            <a:solidFill>
              <a:schemeClr val="dk2"/>
            </a:solidFill>
            <a:prstDash val="solid"/>
            <a:round/>
            <a:headEnd type="none" w="lg" len="lg"/>
            <a:tailEnd type="triangle" w="lg" len="lg"/>
          </a:ln>
        </p:spPr>
      </p:cxnSp>
      <p:cxnSp>
        <p:nvCxnSpPr>
          <p:cNvPr id="744" name="Shape 744"/>
          <p:cNvCxnSpPr>
            <a:stCxn id="737" idx="2"/>
            <a:endCxn id="739" idx="0"/>
          </p:cNvCxnSpPr>
          <p:nvPr/>
        </p:nvCxnSpPr>
        <p:spPr>
          <a:xfrm flipH="1">
            <a:off x="3073750" y="2861125"/>
            <a:ext cx="951900" cy="634200"/>
          </a:xfrm>
          <a:prstGeom prst="straightConnector1">
            <a:avLst/>
          </a:prstGeom>
          <a:noFill/>
          <a:ln w="9525" cap="flat" cmpd="sng">
            <a:solidFill>
              <a:schemeClr val="dk2"/>
            </a:solidFill>
            <a:prstDash val="solid"/>
            <a:round/>
            <a:headEnd type="none" w="lg" len="lg"/>
            <a:tailEnd type="triangle" w="lg" len="lg"/>
          </a:ln>
        </p:spPr>
      </p:cxnSp>
      <p:cxnSp>
        <p:nvCxnSpPr>
          <p:cNvPr id="745" name="Shape 745"/>
          <p:cNvCxnSpPr>
            <a:stCxn id="737" idx="2"/>
            <a:endCxn id="736" idx="0"/>
          </p:cNvCxnSpPr>
          <p:nvPr/>
        </p:nvCxnSpPr>
        <p:spPr>
          <a:xfrm>
            <a:off x="4025650" y="2861125"/>
            <a:ext cx="874800" cy="634200"/>
          </a:xfrm>
          <a:prstGeom prst="straightConnector1">
            <a:avLst/>
          </a:prstGeom>
          <a:noFill/>
          <a:ln w="9525" cap="flat" cmpd="sng">
            <a:solidFill>
              <a:schemeClr val="dk2"/>
            </a:solidFill>
            <a:prstDash val="solid"/>
            <a:round/>
            <a:headEnd type="none" w="lg" len="lg"/>
            <a:tailEnd type="triangle" w="lg" len="lg"/>
          </a:ln>
        </p:spPr>
      </p:cxnSp>
      <p:sp>
        <p:nvSpPr>
          <p:cNvPr id="754" name="Shape 754"/>
          <p:cNvSpPr/>
          <p:nvPr/>
        </p:nvSpPr>
        <p:spPr>
          <a:xfrm>
            <a:off x="3301350" y="4509862"/>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retrospective</a:t>
            </a:r>
          </a:p>
        </p:txBody>
      </p:sp>
      <p:sp>
        <p:nvSpPr>
          <p:cNvPr id="755" name="Shape 755"/>
          <p:cNvSpPr/>
          <p:nvPr/>
        </p:nvSpPr>
        <p:spPr>
          <a:xfrm>
            <a:off x="5121900" y="4509862"/>
            <a:ext cx="1539300" cy="380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prospective</a:t>
            </a:r>
          </a:p>
        </p:txBody>
      </p:sp>
      <p:cxnSp>
        <p:nvCxnSpPr>
          <p:cNvPr id="756" name="Shape 756"/>
          <p:cNvCxnSpPr>
            <a:stCxn id="736" idx="2"/>
            <a:endCxn id="755" idx="0"/>
          </p:cNvCxnSpPr>
          <p:nvPr/>
        </p:nvCxnSpPr>
        <p:spPr>
          <a:xfrm>
            <a:off x="4900500" y="3875550"/>
            <a:ext cx="991200" cy="634200"/>
          </a:xfrm>
          <a:prstGeom prst="straightConnector1">
            <a:avLst/>
          </a:prstGeom>
          <a:noFill/>
          <a:ln w="9525" cap="flat" cmpd="sng">
            <a:solidFill>
              <a:schemeClr val="dk2"/>
            </a:solidFill>
            <a:prstDash val="solid"/>
            <a:round/>
            <a:headEnd type="none" w="lg" len="lg"/>
            <a:tailEnd type="triangle" w="lg" len="lg"/>
          </a:ln>
        </p:spPr>
      </p:cxnSp>
      <p:cxnSp>
        <p:nvCxnSpPr>
          <p:cNvPr id="757" name="Shape 757"/>
          <p:cNvCxnSpPr>
            <a:stCxn id="736" idx="2"/>
            <a:endCxn id="754" idx="0"/>
          </p:cNvCxnSpPr>
          <p:nvPr/>
        </p:nvCxnSpPr>
        <p:spPr>
          <a:xfrm flipH="1">
            <a:off x="4071000" y="3875550"/>
            <a:ext cx="829500" cy="634200"/>
          </a:xfrm>
          <a:prstGeom prst="straightConnector1">
            <a:avLst/>
          </a:prstGeom>
          <a:noFill/>
          <a:ln w="9525" cap="flat" cmpd="sng">
            <a:solidFill>
              <a:schemeClr val="dk2"/>
            </a:solidFill>
            <a:prstDash val="solid"/>
            <a:round/>
            <a:headEnd type="none" w="lg" len="lg"/>
            <a:tailEnd type="triangle" w="lg" len="lg"/>
          </a:ln>
        </p:spPr>
      </p:cxnSp>
      <p:cxnSp>
        <p:nvCxnSpPr>
          <p:cNvPr id="27" name="Shape 283"/>
          <p:cNvCxnSpPr/>
          <p:nvPr/>
        </p:nvCxnSpPr>
        <p:spPr>
          <a:xfrm rot="10800000" flipH="1">
            <a:off x="772800" y="5702925"/>
            <a:ext cx="7598400" cy="24300"/>
          </a:xfrm>
          <a:prstGeom prst="straightConnector1">
            <a:avLst/>
          </a:prstGeom>
          <a:noFill/>
          <a:ln w="76200" cap="flat" cmpd="sng">
            <a:solidFill>
              <a:schemeClr val="dk2"/>
            </a:solidFill>
            <a:prstDash val="solid"/>
            <a:round/>
            <a:headEnd type="triangle" w="lg" len="lg"/>
            <a:tailEnd type="triangle" w="lg" len="lg"/>
          </a:ln>
        </p:spPr>
      </p:cxnSp>
      <p:sp>
        <p:nvSpPr>
          <p:cNvPr id="28" name="Shape 284"/>
          <p:cNvSpPr txBox="1"/>
          <p:nvPr/>
        </p:nvSpPr>
        <p:spPr>
          <a:xfrm>
            <a:off x="4081492" y="5804302"/>
            <a:ext cx="1638000" cy="959700"/>
          </a:xfrm>
          <a:prstGeom prst="rect">
            <a:avLst/>
          </a:prstGeom>
          <a:noFill/>
          <a:ln>
            <a:noFill/>
          </a:ln>
        </p:spPr>
        <p:txBody>
          <a:bodyPr lIns="91425" tIns="91425" rIns="91425" bIns="91425" anchor="t" anchorCtr="0">
            <a:noAutofit/>
          </a:bodyPr>
          <a:lstStyle/>
          <a:p>
            <a:pPr lvl="0" rtl="0">
              <a:spcBef>
                <a:spcPts val="0"/>
              </a:spcBef>
              <a:buNone/>
            </a:pPr>
            <a:r>
              <a:rPr lang="en-US" sz="1800" b="1"/>
              <a:t>study design</a:t>
            </a:r>
          </a:p>
        </p:txBody>
      </p:sp>
      <p:sp>
        <p:nvSpPr>
          <p:cNvPr id="29" name="Shape 285"/>
          <p:cNvSpPr txBox="1"/>
          <p:nvPr/>
        </p:nvSpPr>
        <p:spPr>
          <a:xfrm>
            <a:off x="7471648" y="5905675"/>
            <a:ext cx="1354500" cy="959700"/>
          </a:xfrm>
          <a:prstGeom prst="rect">
            <a:avLst/>
          </a:prstGeom>
          <a:noFill/>
          <a:ln>
            <a:noFill/>
          </a:ln>
        </p:spPr>
        <p:txBody>
          <a:bodyPr lIns="91425" tIns="91425" rIns="91425" bIns="91425" anchor="t" anchorCtr="0">
            <a:noAutofit/>
          </a:bodyPr>
          <a:lstStyle/>
          <a:p>
            <a:pPr lvl="0" rtl="0">
              <a:spcBef>
                <a:spcPts val="0"/>
              </a:spcBef>
              <a:buNone/>
            </a:pPr>
            <a:r>
              <a:rPr lang="en-US" sz="1800" i="1" dirty="0">
                <a:solidFill>
                  <a:schemeClr val="dk1"/>
                </a:solidFill>
              </a:rPr>
              <a:t>more cost less bias</a:t>
            </a:r>
          </a:p>
        </p:txBody>
      </p:sp>
      <p:sp>
        <p:nvSpPr>
          <p:cNvPr id="30" name="Shape 286"/>
          <p:cNvSpPr txBox="1"/>
          <p:nvPr/>
        </p:nvSpPr>
        <p:spPr>
          <a:xfrm>
            <a:off x="352049" y="5905676"/>
            <a:ext cx="1448700" cy="630900"/>
          </a:xfrm>
          <a:prstGeom prst="rect">
            <a:avLst/>
          </a:prstGeom>
          <a:noFill/>
          <a:ln>
            <a:noFill/>
          </a:ln>
        </p:spPr>
        <p:txBody>
          <a:bodyPr lIns="91425" tIns="91425" rIns="91425" bIns="91425" anchor="t" anchorCtr="0">
            <a:noAutofit/>
          </a:bodyPr>
          <a:lstStyle/>
          <a:p>
            <a:pPr lvl="0" rtl="0">
              <a:spcBef>
                <a:spcPts val="0"/>
              </a:spcBef>
              <a:buNone/>
            </a:pPr>
            <a:r>
              <a:rPr lang="en-US" sz="1800" i="1" dirty="0">
                <a:solidFill>
                  <a:schemeClr val="dk1"/>
                </a:solidFill>
              </a:rPr>
              <a:t>more bias</a:t>
            </a:r>
          </a:p>
          <a:p>
            <a:pPr lvl="0" rtl="0">
              <a:spcBef>
                <a:spcPts val="0"/>
              </a:spcBef>
              <a:buNone/>
            </a:pPr>
            <a:r>
              <a:rPr lang="en-US" sz="1800" i="1" dirty="0">
                <a:solidFill>
                  <a:schemeClr val="dk1"/>
                </a:solidFill>
              </a:rPr>
              <a:t>less cost</a:t>
            </a:r>
          </a:p>
        </p:txBody>
      </p:sp>
      <p:sp>
        <p:nvSpPr>
          <p:cNvPr id="31" name="Shape 287"/>
          <p:cNvSpPr txBox="1"/>
          <p:nvPr/>
        </p:nvSpPr>
        <p:spPr>
          <a:xfrm>
            <a:off x="6661199" y="5811475"/>
            <a:ext cx="661500" cy="532200"/>
          </a:xfrm>
          <a:prstGeom prst="rect">
            <a:avLst/>
          </a:prstGeom>
          <a:noFill/>
          <a:ln>
            <a:noFill/>
          </a:ln>
        </p:spPr>
        <p:txBody>
          <a:bodyPr lIns="91425" tIns="91425" rIns="91425" bIns="91425" anchor="t" anchorCtr="0">
            <a:noAutofit/>
          </a:bodyPr>
          <a:lstStyle/>
          <a:p>
            <a:pPr lvl="0" rtl="0">
              <a:spcBef>
                <a:spcPts val="0"/>
              </a:spcBef>
              <a:buNone/>
            </a:pPr>
            <a:r>
              <a:rPr lang="en-US" sz="1800">
                <a:solidFill>
                  <a:schemeClr val="dk1"/>
                </a:solidFill>
              </a:rPr>
              <a:t>RCT</a:t>
            </a:r>
          </a:p>
        </p:txBody>
      </p:sp>
      <p:cxnSp>
        <p:nvCxnSpPr>
          <p:cNvPr id="32" name="Shape 288"/>
          <p:cNvCxnSpPr/>
          <p:nvPr/>
        </p:nvCxnSpPr>
        <p:spPr>
          <a:xfrm rot="10800000" flipH="1">
            <a:off x="6991949" y="5540875"/>
            <a:ext cx="6900" cy="270600"/>
          </a:xfrm>
          <a:prstGeom prst="straightConnector1">
            <a:avLst/>
          </a:prstGeom>
          <a:noFill/>
          <a:ln w="9525" cap="flat" cmpd="sng">
            <a:solidFill>
              <a:schemeClr val="dk2"/>
            </a:solidFill>
            <a:prstDash val="solid"/>
            <a:round/>
            <a:headEnd type="none" w="lg" len="lg"/>
            <a:tailEnd type="none" w="lg" len="lg"/>
          </a:ln>
        </p:spPr>
      </p:cxnSp>
      <p:sp>
        <p:nvSpPr>
          <p:cNvPr id="33" name="Shape 289"/>
          <p:cNvSpPr txBox="1"/>
          <p:nvPr/>
        </p:nvSpPr>
        <p:spPr>
          <a:xfrm>
            <a:off x="1667849" y="5811475"/>
            <a:ext cx="1027200" cy="532200"/>
          </a:xfrm>
          <a:prstGeom prst="rect">
            <a:avLst/>
          </a:prstGeom>
          <a:noFill/>
          <a:ln>
            <a:noFill/>
          </a:ln>
        </p:spPr>
        <p:txBody>
          <a:bodyPr lIns="91425" tIns="91425" rIns="91425" bIns="91425" anchor="t" anchorCtr="0">
            <a:noAutofit/>
          </a:bodyPr>
          <a:lstStyle/>
          <a:p>
            <a:pPr lvl="0" rtl="0">
              <a:spcBef>
                <a:spcPts val="0"/>
              </a:spcBef>
              <a:buNone/>
            </a:pPr>
            <a:r>
              <a:rPr lang="en-US" sz="1800">
                <a:solidFill>
                  <a:schemeClr val="dk1"/>
                </a:solidFill>
              </a:rPr>
              <a:t>survey</a:t>
            </a:r>
          </a:p>
        </p:txBody>
      </p:sp>
      <p:cxnSp>
        <p:nvCxnSpPr>
          <p:cNvPr id="34" name="Shape 290"/>
          <p:cNvCxnSpPr/>
          <p:nvPr/>
        </p:nvCxnSpPr>
        <p:spPr>
          <a:xfrm rot="10800000" flipH="1">
            <a:off x="2181449" y="5540875"/>
            <a:ext cx="6900" cy="270600"/>
          </a:xfrm>
          <a:prstGeom prst="straightConnector1">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87237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733">
                                            <p:txEl>
                                              <p:charRg st="4294967295" end="4294967295"/>
                                            </p:txEl>
                                          </p:spTgt>
                                        </p:tgtEl>
                                        <p:attrNameLst>
                                          <p:attrName>style.color</p:attrName>
                                        </p:attrNameLst>
                                      </p:cBhvr>
                                      <p:to>
                                        <a:srgbClr val="DF5D5A"/>
                                      </p:to>
                                    </p:animClr>
                                    <p:animClr clrSpc="rgb" dir="cw">
                                      <p:cBhvr>
                                        <p:cTn id="7" dur="500" fill="hold"/>
                                        <p:tgtEl>
                                          <p:spTgt spid="733">
                                            <p:txEl>
                                              <p:charRg st="4294967295" end="4294967295"/>
                                            </p:txEl>
                                          </p:spTgt>
                                        </p:tgtEl>
                                        <p:attrNameLst>
                                          <p:attrName>fillcolor</p:attrName>
                                        </p:attrNameLst>
                                      </p:cBhvr>
                                      <p:to>
                                        <a:srgbClr val="DF5D5A"/>
                                      </p:to>
                                    </p:animClr>
                                    <p:set>
                                      <p:cBhvr>
                                        <p:cTn id="8" dur="500" fill="hold"/>
                                        <p:tgtEl>
                                          <p:spTgt spid="733">
                                            <p:txEl>
                                              <p:charRg st="4294967295" end="4294967295"/>
                                            </p:txEl>
                                          </p:spTgt>
                                        </p:tgtEl>
                                        <p:attrNameLst>
                                          <p:attrName>fill.type</p:attrName>
                                        </p:attrNameLst>
                                      </p:cBhvr>
                                      <p:to>
                                        <p:strVal val="solid"/>
                                      </p:to>
                                    </p:set>
                                    <p:set>
                                      <p:cBhvr>
                                        <p:cTn id="9" dur="500" fill="hold"/>
                                        <p:tgtEl>
                                          <p:spTgt spid="733">
                                            <p:txEl>
                                              <p:charRg st="4294967295" end="429496729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735">
                                            <p:txEl>
                                              <p:charRg st="4294967295" end="4294967295"/>
                                            </p:txEl>
                                          </p:spTgt>
                                        </p:tgtEl>
                                        <p:attrNameLst>
                                          <p:attrName>style.color</p:attrName>
                                        </p:attrNameLst>
                                      </p:cBhvr>
                                      <p:to>
                                        <a:srgbClr val="DF5D5A"/>
                                      </p:to>
                                    </p:animClr>
                                    <p:animClr clrSpc="rgb" dir="cw">
                                      <p:cBhvr>
                                        <p:cTn id="14" dur="500" fill="hold"/>
                                        <p:tgtEl>
                                          <p:spTgt spid="735">
                                            <p:txEl>
                                              <p:charRg st="4294967295" end="4294967295"/>
                                            </p:txEl>
                                          </p:spTgt>
                                        </p:tgtEl>
                                        <p:attrNameLst>
                                          <p:attrName>fillcolor</p:attrName>
                                        </p:attrNameLst>
                                      </p:cBhvr>
                                      <p:to>
                                        <a:srgbClr val="DF5D5A"/>
                                      </p:to>
                                    </p:animClr>
                                    <p:set>
                                      <p:cBhvr>
                                        <p:cTn id="15" dur="500" fill="hold"/>
                                        <p:tgtEl>
                                          <p:spTgt spid="735">
                                            <p:txEl>
                                              <p:charRg st="4294967295" end="4294967295"/>
                                            </p:txEl>
                                          </p:spTgt>
                                        </p:tgtEl>
                                        <p:attrNameLst>
                                          <p:attrName>fill.type</p:attrName>
                                        </p:attrNameLst>
                                      </p:cBhvr>
                                      <p:to>
                                        <p:strVal val="solid"/>
                                      </p:to>
                                    </p:set>
                                    <p:set>
                                      <p:cBhvr>
                                        <p:cTn id="16" dur="500" fill="hold"/>
                                        <p:tgtEl>
                                          <p:spTgt spid="735">
                                            <p:txEl>
                                              <p:charRg st="4294967295" end="4294967295"/>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737">
                                            <p:txEl>
                                              <p:charRg st="4294967295" end="4294967295"/>
                                            </p:txEl>
                                          </p:spTgt>
                                        </p:tgtEl>
                                        <p:attrNameLst>
                                          <p:attrName>style.color</p:attrName>
                                        </p:attrNameLst>
                                      </p:cBhvr>
                                      <p:to>
                                        <a:srgbClr val="DF5D5A"/>
                                      </p:to>
                                    </p:animClr>
                                    <p:animClr clrSpc="rgb" dir="cw">
                                      <p:cBhvr>
                                        <p:cTn id="21" dur="500" fill="hold"/>
                                        <p:tgtEl>
                                          <p:spTgt spid="737">
                                            <p:txEl>
                                              <p:charRg st="4294967295" end="4294967295"/>
                                            </p:txEl>
                                          </p:spTgt>
                                        </p:tgtEl>
                                        <p:attrNameLst>
                                          <p:attrName>fillcolor</p:attrName>
                                        </p:attrNameLst>
                                      </p:cBhvr>
                                      <p:to>
                                        <a:srgbClr val="DF5D5A"/>
                                      </p:to>
                                    </p:animClr>
                                    <p:set>
                                      <p:cBhvr>
                                        <p:cTn id="22" dur="500" fill="hold"/>
                                        <p:tgtEl>
                                          <p:spTgt spid="737">
                                            <p:txEl>
                                              <p:charRg st="4294967295" end="4294967295"/>
                                            </p:txEl>
                                          </p:spTgt>
                                        </p:tgtEl>
                                        <p:attrNameLst>
                                          <p:attrName>fill.type</p:attrName>
                                        </p:attrNameLst>
                                      </p:cBhvr>
                                      <p:to>
                                        <p:strVal val="solid"/>
                                      </p:to>
                                    </p:set>
                                    <p:set>
                                      <p:cBhvr>
                                        <p:cTn id="23" dur="500" fill="hold"/>
                                        <p:tgtEl>
                                          <p:spTgt spid="737">
                                            <p:txEl>
                                              <p:charRg st="4294967295" end="4294967295"/>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736">
                                            <p:txEl>
                                              <p:charRg st="4294967295" end="4294967295"/>
                                            </p:txEl>
                                          </p:spTgt>
                                        </p:tgtEl>
                                        <p:attrNameLst>
                                          <p:attrName>style.color</p:attrName>
                                        </p:attrNameLst>
                                      </p:cBhvr>
                                      <p:to>
                                        <a:srgbClr val="DF5D5A"/>
                                      </p:to>
                                    </p:animClr>
                                    <p:animClr clrSpc="rgb" dir="cw">
                                      <p:cBhvr>
                                        <p:cTn id="28" dur="500" fill="hold"/>
                                        <p:tgtEl>
                                          <p:spTgt spid="736">
                                            <p:txEl>
                                              <p:charRg st="4294967295" end="4294967295"/>
                                            </p:txEl>
                                          </p:spTgt>
                                        </p:tgtEl>
                                        <p:attrNameLst>
                                          <p:attrName>fillcolor</p:attrName>
                                        </p:attrNameLst>
                                      </p:cBhvr>
                                      <p:to>
                                        <a:srgbClr val="DF5D5A"/>
                                      </p:to>
                                    </p:animClr>
                                    <p:set>
                                      <p:cBhvr>
                                        <p:cTn id="29" dur="500" fill="hold"/>
                                        <p:tgtEl>
                                          <p:spTgt spid="736">
                                            <p:txEl>
                                              <p:charRg st="4294967295" end="4294967295"/>
                                            </p:txEl>
                                          </p:spTgt>
                                        </p:tgtEl>
                                        <p:attrNameLst>
                                          <p:attrName>fill.type</p:attrName>
                                        </p:attrNameLst>
                                      </p:cBhvr>
                                      <p:to>
                                        <p:strVal val="solid"/>
                                      </p:to>
                                    </p:set>
                                    <p:set>
                                      <p:cBhvr>
                                        <p:cTn id="30" dur="500" fill="hold"/>
                                        <p:tgtEl>
                                          <p:spTgt spid="736">
                                            <p:txEl>
                                              <p:charRg st="4294967295" end="4294967295"/>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754">
                                            <p:txEl>
                                              <p:charRg st="4294967295" end="4294967295"/>
                                            </p:txEl>
                                          </p:spTgt>
                                        </p:tgtEl>
                                        <p:attrNameLst>
                                          <p:attrName>style.color</p:attrName>
                                        </p:attrNameLst>
                                      </p:cBhvr>
                                      <p:to>
                                        <a:srgbClr val="DF5D5A"/>
                                      </p:to>
                                    </p:animClr>
                                    <p:animClr clrSpc="rgb" dir="cw">
                                      <p:cBhvr>
                                        <p:cTn id="35" dur="500" fill="hold"/>
                                        <p:tgtEl>
                                          <p:spTgt spid="754">
                                            <p:txEl>
                                              <p:charRg st="4294967295" end="4294967295"/>
                                            </p:txEl>
                                          </p:spTgt>
                                        </p:tgtEl>
                                        <p:attrNameLst>
                                          <p:attrName>fillcolor</p:attrName>
                                        </p:attrNameLst>
                                      </p:cBhvr>
                                      <p:to>
                                        <a:srgbClr val="DF5D5A"/>
                                      </p:to>
                                    </p:animClr>
                                    <p:set>
                                      <p:cBhvr>
                                        <p:cTn id="36" dur="500" fill="hold"/>
                                        <p:tgtEl>
                                          <p:spTgt spid="754">
                                            <p:txEl>
                                              <p:charRg st="4294967295" end="4294967295"/>
                                            </p:txEl>
                                          </p:spTgt>
                                        </p:tgtEl>
                                        <p:attrNameLst>
                                          <p:attrName>fill.type</p:attrName>
                                        </p:attrNameLst>
                                      </p:cBhvr>
                                      <p:to>
                                        <p:strVal val="solid"/>
                                      </p:to>
                                    </p:set>
                                    <p:set>
                                      <p:cBhvr>
                                        <p:cTn id="37" dur="500" fill="hold"/>
                                        <p:tgtEl>
                                          <p:spTgt spid="754">
                                            <p:txEl>
                                              <p:charRg st="4294967295" end="429496729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 grpId="0" autoUpdateAnimBg="0"/>
      <p:bldP spid="735" grpId="0" autoUpdateAnimBg="0"/>
      <p:bldP spid="736" grpId="0" autoUpdateAnimBg="0"/>
      <p:bldP spid="737" grpId="0" autoUpdateAnimBg="0"/>
      <p:bldP spid="75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Lecture 1 recap:</a:t>
            </a:r>
          </a:p>
        </p:txBody>
      </p:sp>
      <p:sp>
        <p:nvSpPr>
          <p:cNvPr id="291" name="Shape 291"/>
          <p:cNvSpPr txBox="1">
            <a:spLocks noGrp="1"/>
          </p:cNvSpPr>
          <p:nvPr>
            <p:ph type="body" idx="1"/>
          </p:nvPr>
        </p:nvSpPr>
        <p:spPr>
          <a:xfrm>
            <a:off x="3898900" y="1143000"/>
            <a:ext cx="4787900" cy="5590309"/>
          </a:xfrm>
          <a:prstGeom prst="rect">
            <a:avLst/>
          </a:prstGeom>
          <a:noFill/>
          <a:ln>
            <a:noFill/>
          </a:ln>
        </p:spPr>
        <p:txBody>
          <a:bodyPr lIns="91425" tIns="45700" rIns="91425" bIns="45700" anchor="t" anchorCtr="0">
            <a:normAutofit fontScale="70000" lnSpcReduction="20000"/>
          </a:bodyPr>
          <a:lstStyle/>
          <a:p>
            <a:pPr lvl="0" indent="-342900">
              <a:spcBef>
                <a:spcPts val="0"/>
              </a:spcBef>
            </a:pPr>
            <a:r>
              <a:rPr lang="en-US" dirty="0"/>
              <a:t>Health system anatomy (financial and physical) has a huge influence in what data get generated</a:t>
            </a:r>
          </a:p>
          <a:p>
            <a:pPr lvl="0" indent="-342900">
              <a:spcBef>
                <a:spcPts val="0"/>
              </a:spcBef>
            </a:pPr>
            <a:endParaRPr lang="en-US" dirty="0"/>
          </a:p>
          <a:p>
            <a:pPr lvl="0" indent="-342900">
              <a:spcBef>
                <a:spcPts val="0"/>
              </a:spcBef>
            </a:pPr>
            <a:endParaRPr lang="en-US" dirty="0"/>
          </a:p>
          <a:p>
            <a:pPr lvl="0" indent="-342900">
              <a:spcBef>
                <a:spcPts val="0"/>
              </a:spcBef>
            </a:pPr>
            <a:endParaRPr lang="en-US" dirty="0"/>
          </a:p>
          <a:p>
            <a:pPr marL="0" marR="0" lvl="0" indent="0" algn="l" rtl="0">
              <a:spcBef>
                <a:spcPts val="0"/>
              </a:spcBef>
              <a:spcAft>
                <a:spcPts val="0"/>
              </a:spcAft>
              <a:buClr>
                <a:schemeClr val="dk1"/>
              </a:buClr>
              <a:buSzPct val="100000"/>
              <a:buNone/>
            </a:pPr>
            <a:endParaRPr lang="en-US" sz="3200" b="0" i="0" u="none" strike="noStrike" cap="none" dirty="0">
              <a:solidFill>
                <a:schemeClr val="dk1"/>
              </a:solidFill>
              <a:latin typeface="Calibri"/>
              <a:ea typeface="Calibri"/>
              <a:cs typeface="Calibri"/>
              <a:sym typeface="Calibri"/>
            </a:endParaRPr>
          </a:p>
          <a:p>
            <a:pPr lvl="0" indent="-342900"/>
            <a:r>
              <a:rPr lang="en-US" dirty="0"/>
              <a:t>Cost (or disease burden) is a surrogate to help find important problems; ultimately, we are either risk stratifying or guiding treatment choice.</a:t>
            </a:r>
          </a:p>
          <a:p>
            <a:pPr lvl="0" indent="-342900"/>
            <a:endParaRPr lang="en-US" sz="3200" b="0" i="0" u="none" strike="noStrike" cap="none" dirty="0">
              <a:solidFill>
                <a:schemeClr val="dk1"/>
              </a:solidFill>
              <a:latin typeface="Calibri"/>
              <a:ea typeface="Calibri"/>
              <a:cs typeface="Calibri"/>
              <a:sym typeface="Calibri"/>
            </a:endParaRPr>
          </a:p>
          <a:p>
            <a:pPr lvl="0" indent="-342900"/>
            <a:endParaRPr lang="en-US" dirty="0"/>
          </a:p>
          <a:p>
            <a:pPr lvl="0" indent="-342900"/>
            <a:endParaRPr lang="en-US" sz="3200" b="0" i="0" u="none" strike="noStrike" cap="none" dirty="0">
              <a:solidFill>
                <a:schemeClr val="dk1"/>
              </a:solidFill>
              <a:latin typeface="Calibri"/>
              <a:ea typeface="Calibri"/>
              <a:cs typeface="Calibri"/>
              <a:sym typeface="Calibri"/>
            </a:endParaRPr>
          </a:p>
          <a:p>
            <a:pPr lvl="0" indent="-342900"/>
            <a:r>
              <a:rPr lang="en-US" dirty="0"/>
              <a:t>There is an inherent tension among the goals of the primary constituents (patients, providers, payers)</a:t>
            </a:r>
          </a:p>
        </p:txBody>
      </p:sp>
      <p:pic>
        <p:nvPicPr>
          <p:cNvPr id="3" name="Picture 2">
            <a:extLst>
              <a:ext uri="{FF2B5EF4-FFF2-40B4-BE49-F238E27FC236}">
                <a16:creationId xmlns:a16="http://schemas.microsoft.com/office/drawing/2014/main" id="{13D79FD5-BA3A-BE4B-8108-BEBC0DCB8773}"/>
              </a:ext>
            </a:extLst>
          </p:cNvPr>
          <p:cNvPicPr>
            <a:picLocks noChangeAspect="1"/>
          </p:cNvPicPr>
          <p:nvPr/>
        </p:nvPicPr>
        <p:blipFill>
          <a:blip r:embed="rId3"/>
          <a:stretch>
            <a:fillRect/>
          </a:stretch>
        </p:blipFill>
        <p:spPr>
          <a:xfrm>
            <a:off x="751256" y="930399"/>
            <a:ext cx="2880943" cy="1889001"/>
          </a:xfrm>
          <a:prstGeom prst="rect">
            <a:avLst/>
          </a:prstGeom>
        </p:spPr>
      </p:pic>
      <p:pic>
        <p:nvPicPr>
          <p:cNvPr id="7" name="Shape 133">
            <a:extLst>
              <a:ext uri="{FF2B5EF4-FFF2-40B4-BE49-F238E27FC236}">
                <a16:creationId xmlns:a16="http://schemas.microsoft.com/office/drawing/2014/main" id="{CF96737A-6809-B54C-8A28-5F83C42CCBB5}"/>
              </a:ext>
            </a:extLst>
          </p:cNvPr>
          <p:cNvPicPr preferRelativeResize="0">
            <a:picLocks noChangeAspect="1"/>
          </p:cNvPicPr>
          <p:nvPr/>
        </p:nvPicPr>
        <p:blipFill rotWithShape="1">
          <a:blip r:embed="rId4">
            <a:alphaModFix/>
          </a:blip>
          <a:srcRect l="23226" t="25954" r="19980" b="11851"/>
          <a:stretch/>
        </p:blipFill>
        <p:spPr>
          <a:xfrm>
            <a:off x="1218060" y="4690532"/>
            <a:ext cx="1947333" cy="1811867"/>
          </a:xfrm>
          <a:prstGeom prst="rect">
            <a:avLst/>
          </a:prstGeom>
          <a:noFill/>
          <a:ln>
            <a:noFill/>
          </a:ln>
        </p:spPr>
      </p:pic>
      <p:pic>
        <p:nvPicPr>
          <p:cNvPr id="4" name="Picture 3">
            <a:extLst>
              <a:ext uri="{FF2B5EF4-FFF2-40B4-BE49-F238E27FC236}">
                <a16:creationId xmlns:a16="http://schemas.microsoft.com/office/drawing/2014/main" id="{4E034DCD-A904-A348-B21E-C24B7CC5398D}"/>
              </a:ext>
            </a:extLst>
          </p:cNvPr>
          <p:cNvPicPr>
            <a:picLocks noChangeAspect="1"/>
          </p:cNvPicPr>
          <p:nvPr/>
        </p:nvPicPr>
        <p:blipFill>
          <a:blip r:embed="rId5"/>
          <a:stretch>
            <a:fillRect/>
          </a:stretch>
        </p:blipFill>
        <p:spPr>
          <a:xfrm>
            <a:off x="1158962" y="3014132"/>
            <a:ext cx="2065528" cy="1811867"/>
          </a:xfrm>
          <a:prstGeom prst="rect">
            <a:avLst/>
          </a:prstGeom>
        </p:spPr>
      </p:pic>
    </p:spTree>
    <p:extLst>
      <p:ext uri="{BB962C8B-B14F-4D97-AF65-F5344CB8AC3E}">
        <p14:creationId xmlns:p14="http://schemas.microsoft.com/office/powerpoint/2010/main" val="835971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txBox="1">
            <a:spLocks noGrp="1"/>
          </p:cNvSpPr>
          <p:nvPr>
            <p:ph type="title"/>
          </p:nvPr>
        </p:nvSpPr>
        <p:spPr>
          <a:xfrm>
            <a:off x="228600" y="2063100"/>
            <a:ext cx="8686800" cy="2731800"/>
          </a:xfrm>
          <a:prstGeom prst="rect">
            <a:avLst/>
          </a:prstGeom>
        </p:spPr>
        <p:txBody>
          <a:bodyPr lIns="91425" tIns="91425" rIns="91425" bIns="91425" anchor="t" anchorCtr="0">
            <a:noAutofit/>
          </a:bodyPr>
          <a:lstStyle/>
          <a:p>
            <a:pPr lvl="0" algn="ctr" rtl="0">
              <a:spcBef>
                <a:spcPts val="0"/>
              </a:spcBef>
              <a:buNone/>
            </a:pPr>
            <a:r>
              <a:rPr lang="en-US"/>
              <a:t>Understanding </a:t>
            </a:r>
            <a:r>
              <a:rPr lang="en-US" b="1"/>
              <a:t>study design</a:t>
            </a:r>
            <a:r>
              <a:rPr lang="en-US"/>
              <a:t> allows you to quickly identify and address potential biases in your work and that of others.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Shape 784"/>
          <p:cNvSpPr txBox="1">
            <a:spLocks noGrp="1"/>
          </p:cNvSpPr>
          <p:nvPr>
            <p:ph type="title"/>
          </p:nvPr>
        </p:nvSpPr>
        <p:spPr>
          <a:xfrm>
            <a:off x="0" y="-8"/>
            <a:ext cx="9144000" cy="1103358"/>
          </a:xfrm>
          <a:prstGeom prst="rect">
            <a:avLst/>
          </a:prstGeom>
        </p:spPr>
        <p:txBody>
          <a:bodyPr lIns="91425" tIns="91425" rIns="91425" bIns="91425" anchor="t" anchorCtr="0">
            <a:noAutofit/>
          </a:bodyPr>
          <a:lstStyle/>
          <a:p>
            <a:pPr lvl="0"/>
            <a:r>
              <a:rPr lang="en-US" sz="4000" dirty="0">
                <a:solidFill>
                  <a:srgbClr val="000000"/>
                </a:solidFill>
              </a:rPr>
              <a:t>Research questions and Study designs</a:t>
            </a:r>
            <a:endParaRPr lang="en-US" sz="3000" dirty="0">
              <a:latin typeface="Calibri"/>
              <a:ea typeface="Calibri"/>
              <a:cs typeface="Calibri"/>
              <a:sym typeface="Calibri"/>
            </a:endParaRPr>
          </a:p>
        </p:txBody>
      </p:sp>
      <p:sp>
        <p:nvSpPr>
          <p:cNvPr id="785" name="Shape 785"/>
          <p:cNvSpPr/>
          <p:nvPr/>
        </p:nvSpPr>
        <p:spPr>
          <a:xfrm>
            <a:off x="4355175" y="1275950"/>
            <a:ext cx="19575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clinical study</a:t>
            </a:r>
          </a:p>
        </p:txBody>
      </p:sp>
      <p:sp>
        <p:nvSpPr>
          <p:cNvPr id="786" name="Shape 786"/>
          <p:cNvSpPr/>
          <p:nvPr/>
        </p:nvSpPr>
        <p:spPr>
          <a:xfrm>
            <a:off x="6522600" y="2283325"/>
            <a:ext cx="16056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experimental</a:t>
            </a:r>
          </a:p>
        </p:txBody>
      </p:sp>
      <p:sp>
        <p:nvSpPr>
          <p:cNvPr id="787" name="Shape 787"/>
          <p:cNvSpPr/>
          <p:nvPr/>
        </p:nvSpPr>
        <p:spPr>
          <a:xfrm>
            <a:off x="2649250" y="2283312"/>
            <a:ext cx="17157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observational</a:t>
            </a:r>
          </a:p>
        </p:txBody>
      </p:sp>
      <p:sp>
        <p:nvSpPr>
          <p:cNvPr id="788" name="Shape 788"/>
          <p:cNvSpPr/>
          <p:nvPr/>
        </p:nvSpPr>
        <p:spPr>
          <a:xfrm>
            <a:off x="4656675" y="4319225"/>
            <a:ext cx="13545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cohort</a:t>
            </a:r>
          </a:p>
        </p:txBody>
      </p:sp>
      <p:sp>
        <p:nvSpPr>
          <p:cNvPr id="789" name="Shape 789"/>
          <p:cNvSpPr/>
          <p:nvPr/>
        </p:nvSpPr>
        <p:spPr>
          <a:xfrm>
            <a:off x="3759475" y="3304800"/>
            <a:ext cx="13992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longitudinal</a:t>
            </a:r>
          </a:p>
        </p:txBody>
      </p:sp>
      <p:sp>
        <p:nvSpPr>
          <p:cNvPr id="790" name="Shape 790"/>
          <p:cNvSpPr/>
          <p:nvPr/>
        </p:nvSpPr>
        <p:spPr>
          <a:xfrm>
            <a:off x="1492250" y="3301275"/>
            <a:ext cx="17157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cross-sectional</a:t>
            </a:r>
          </a:p>
        </p:txBody>
      </p:sp>
      <p:sp>
        <p:nvSpPr>
          <p:cNvPr id="791" name="Shape 791"/>
          <p:cNvSpPr/>
          <p:nvPr/>
        </p:nvSpPr>
        <p:spPr>
          <a:xfrm>
            <a:off x="2737450" y="4319225"/>
            <a:ext cx="15393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case-control</a:t>
            </a:r>
          </a:p>
        </p:txBody>
      </p:sp>
      <p:cxnSp>
        <p:nvCxnSpPr>
          <p:cNvPr id="792" name="Shape 792"/>
          <p:cNvCxnSpPr>
            <a:stCxn id="785" idx="2"/>
            <a:endCxn id="787" idx="0"/>
          </p:cNvCxnSpPr>
          <p:nvPr/>
        </p:nvCxnSpPr>
        <p:spPr>
          <a:xfrm flipH="1">
            <a:off x="3507225" y="1656050"/>
            <a:ext cx="1826700" cy="627300"/>
          </a:xfrm>
          <a:prstGeom prst="straightConnector1">
            <a:avLst/>
          </a:prstGeom>
          <a:noFill/>
          <a:ln w="9525" cap="flat" cmpd="sng">
            <a:solidFill>
              <a:srgbClr val="1F497D"/>
            </a:solidFill>
            <a:prstDash val="solid"/>
            <a:round/>
            <a:headEnd type="none" w="lg" len="lg"/>
            <a:tailEnd type="triangle" w="lg" len="lg"/>
          </a:ln>
        </p:spPr>
      </p:cxnSp>
      <p:cxnSp>
        <p:nvCxnSpPr>
          <p:cNvPr id="793" name="Shape 793"/>
          <p:cNvCxnSpPr>
            <a:stCxn id="785" idx="2"/>
            <a:endCxn id="786" idx="0"/>
          </p:cNvCxnSpPr>
          <p:nvPr/>
        </p:nvCxnSpPr>
        <p:spPr>
          <a:xfrm>
            <a:off x="5333925" y="1656050"/>
            <a:ext cx="1991400" cy="627300"/>
          </a:xfrm>
          <a:prstGeom prst="straightConnector1">
            <a:avLst/>
          </a:prstGeom>
          <a:noFill/>
          <a:ln w="9525" cap="flat" cmpd="sng">
            <a:solidFill>
              <a:srgbClr val="1F497D"/>
            </a:solidFill>
            <a:prstDash val="solid"/>
            <a:round/>
            <a:headEnd type="none" w="lg" len="lg"/>
            <a:tailEnd type="triangle" w="lg" len="lg"/>
          </a:ln>
        </p:spPr>
      </p:cxnSp>
      <p:cxnSp>
        <p:nvCxnSpPr>
          <p:cNvPr id="794" name="Shape 794"/>
          <p:cNvCxnSpPr>
            <a:stCxn id="787" idx="2"/>
            <a:endCxn id="790" idx="0"/>
          </p:cNvCxnSpPr>
          <p:nvPr/>
        </p:nvCxnSpPr>
        <p:spPr>
          <a:xfrm flipH="1">
            <a:off x="2350000" y="2663412"/>
            <a:ext cx="1157100" cy="637800"/>
          </a:xfrm>
          <a:prstGeom prst="straightConnector1">
            <a:avLst/>
          </a:prstGeom>
          <a:noFill/>
          <a:ln w="9525" cap="flat" cmpd="sng">
            <a:solidFill>
              <a:srgbClr val="1F497D"/>
            </a:solidFill>
            <a:prstDash val="solid"/>
            <a:round/>
            <a:headEnd type="none" w="lg" len="lg"/>
            <a:tailEnd type="triangle" w="lg" len="lg"/>
          </a:ln>
        </p:spPr>
      </p:cxnSp>
      <p:cxnSp>
        <p:nvCxnSpPr>
          <p:cNvPr id="795" name="Shape 795"/>
          <p:cNvCxnSpPr>
            <a:stCxn id="787" idx="2"/>
            <a:endCxn id="789" idx="0"/>
          </p:cNvCxnSpPr>
          <p:nvPr/>
        </p:nvCxnSpPr>
        <p:spPr>
          <a:xfrm>
            <a:off x="3507100" y="2663412"/>
            <a:ext cx="951900" cy="641400"/>
          </a:xfrm>
          <a:prstGeom prst="straightConnector1">
            <a:avLst/>
          </a:prstGeom>
          <a:noFill/>
          <a:ln w="9525" cap="flat" cmpd="sng">
            <a:solidFill>
              <a:srgbClr val="1F497D"/>
            </a:solidFill>
            <a:prstDash val="solid"/>
            <a:round/>
            <a:headEnd type="none" w="lg" len="lg"/>
            <a:tailEnd type="triangle" w="lg" len="lg"/>
          </a:ln>
        </p:spPr>
      </p:cxnSp>
      <p:cxnSp>
        <p:nvCxnSpPr>
          <p:cNvPr id="796" name="Shape 796"/>
          <p:cNvCxnSpPr>
            <a:stCxn id="789" idx="2"/>
            <a:endCxn id="791" idx="0"/>
          </p:cNvCxnSpPr>
          <p:nvPr/>
        </p:nvCxnSpPr>
        <p:spPr>
          <a:xfrm flipH="1">
            <a:off x="3507175" y="3684900"/>
            <a:ext cx="951900" cy="634200"/>
          </a:xfrm>
          <a:prstGeom prst="straightConnector1">
            <a:avLst/>
          </a:prstGeom>
          <a:noFill/>
          <a:ln w="9525" cap="flat" cmpd="sng">
            <a:solidFill>
              <a:srgbClr val="1F497D"/>
            </a:solidFill>
            <a:prstDash val="solid"/>
            <a:round/>
            <a:headEnd type="none" w="lg" len="lg"/>
            <a:tailEnd type="triangle" w="lg" len="lg"/>
          </a:ln>
        </p:spPr>
      </p:cxnSp>
      <p:cxnSp>
        <p:nvCxnSpPr>
          <p:cNvPr id="797" name="Shape 797"/>
          <p:cNvCxnSpPr>
            <a:stCxn id="789" idx="2"/>
            <a:endCxn id="788" idx="0"/>
          </p:cNvCxnSpPr>
          <p:nvPr/>
        </p:nvCxnSpPr>
        <p:spPr>
          <a:xfrm>
            <a:off x="4459075" y="3684900"/>
            <a:ext cx="874800" cy="634200"/>
          </a:xfrm>
          <a:prstGeom prst="straightConnector1">
            <a:avLst/>
          </a:prstGeom>
          <a:noFill/>
          <a:ln w="9525" cap="flat" cmpd="sng">
            <a:solidFill>
              <a:srgbClr val="1F497D"/>
            </a:solidFill>
            <a:prstDash val="solid"/>
            <a:round/>
            <a:headEnd type="none" w="lg" len="lg"/>
            <a:tailEnd type="triangle" w="lg" len="lg"/>
          </a:ln>
        </p:spPr>
      </p:cxnSp>
      <p:sp>
        <p:nvSpPr>
          <p:cNvPr id="798" name="Shape 798"/>
          <p:cNvSpPr/>
          <p:nvPr/>
        </p:nvSpPr>
        <p:spPr>
          <a:xfrm>
            <a:off x="3734775" y="5333637"/>
            <a:ext cx="15393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retrospective</a:t>
            </a:r>
          </a:p>
        </p:txBody>
      </p:sp>
      <p:sp>
        <p:nvSpPr>
          <p:cNvPr id="799" name="Shape 799"/>
          <p:cNvSpPr/>
          <p:nvPr/>
        </p:nvSpPr>
        <p:spPr>
          <a:xfrm>
            <a:off x="5555325" y="5333637"/>
            <a:ext cx="15393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prospective</a:t>
            </a:r>
          </a:p>
        </p:txBody>
      </p:sp>
      <p:cxnSp>
        <p:nvCxnSpPr>
          <p:cNvPr id="800" name="Shape 800"/>
          <p:cNvCxnSpPr>
            <a:stCxn id="788" idx="2"/>
            <a:endCxn id="799" idx="0"/>
          </p:cNvCxnSpPr>
          <p:nvPr/>
        </p:nvCxnSpPr>
        <p:spPr>
          <a:xfrm>
            <a:off x="5333925" y="4699325"/>
            <a:ext cx="991200" cy="634200"/>
          </a:xfrm>
          <a:prstGeom prst="straightConnector1">
            <a:avLst/>
          </a:prstGeom>
          <a:noFill/>
          <a:ln w="9525" cap="flat" cmpd="sng">
            <a:solidFill>
              <a:srgbClr val="1F497D"/>
            </a:solidFill>
            <a:prstDash val="solid"/>
            <a:round/>
            <a:headEnd type="none" w="lg" len="lg"/>
            <a:tailEnd type="triangle" w="lg" len="lg"/>
          </a:ln>
        </p:spPr>
      </p:cxnSp>
      <p:cxnSp>
        <p:nvCxnSpPr>
          <p:cNvPr id="801" name="Shape 801"/>
          <p:cNvCxnSpPr>
            <a:stCxn id="788" idx="2"/>
            <a:endCxn id="798" idx="0"/>
          </p:cNvCxnSpPr>
          <p:nvPr/>
        </p:nvCxnSpPr>
        <p:spPr>
          <a:xfrm flipH="1">
            <a:off x="4504425" y="4699325"/>
            <a:ext cx="829500" cy="634200"/>
          </a:xfrm>
          <a:prstGeom prst="straightConnector1">
            <a:avLst/>
          </a:prstGeom>
          <a:noFill/>
          <a:ln w="9525" cap="flat" cmpd="sng">
            <a:solidFill>
              <a:srgbClr val="1F497D"/>
            </a:solidFill>
            <a:prstDash val="solid"/>
            <a:round/>
            <a:headEnd type="none" w="lg" len="lg"/>
            <a:tailEnd type="triangle" w="lg" len="lg"/>
          </a:ln>
        </p:spPr>
      </p:cxnSp>
      <p:sp>
        <p:nvSpPr>
          <p:cNvPr id="802" name="Shape 802"/>
          <p:cNvSpPr/>
          <p:nvPr/>
        </p:nvSpPr>
        <p:spPr>
          <a:xfrm rot="2037420">
            <a:off x="731873" y="2344913"/>
            <a:ext cx="4393356" cy="2915868"/>
          </a:xfrm>
          <a:prstGeom prst="ellipse">
            <a:avLst/>
          </a:prstGeom>
          <a:solidFill>
            <a:srgbClr val="41DFF4">
              <a:alpha val="33850"/>
            </a:srgbClr>
          </a:solidFill>
          <a:ln>
            <a:noFill/>
          </a:ln>
        </p:spPr>
        <p:txBody>
          <a:bodyPr lIns="91425" tIns="91425" rIns="91425" bIns="91425" anchor="ctr" anchorCtr="0">
            <a:noAutofit/>
          </a:bodyPr>
          <a:lstStyle/>
          <a:p>
            <a:pPr lvl="0">
              <a:spcBef>
                <a:spcPts val="0"/>
              </a:spcBef>
              <a:buNone/>
            </a:pPr>
            <a:endParaRPr/>
          </a:p>
        </p:txBody>
      </p:sp>
      <p:sp>
        <p:nvSpPr>
          <p:cNvPr id="803" name="Shape 803"/>
          <p:cNvSpPr/>
          <p:nvPr/>
        </p:nvSpPr>
        <p:spPr>
          <a:xfrm rot="2455473">
            <a:off x="2282172" y="2667474"/>
            <a:ext cx="4683201" cy="3346100"/>
          </a:xfrm>
          <a:prstGeom prst="ellipse">
            <a:avLst/>
          </a:prstGeom>
          <a:solidFill>
            <a:srgbClr val="E5F445">
              <a:alpha val="33850"/>
            </a:srgbClr>
          </a:solidFill>
          <a:ln>
            <a:noFill/>
          </a:ln>
        </p:spPr>
        <p:txBody>
          <a:bodyPr lIns="91425" tIns="91425" rIns="91425" bIns="91425" anchor="ctr" anchorCtr="0">
            <a:noAutofit/>
          </a:bodyPr>
          <a:lstStyle/>
          <a:p>
            <a:pPr lvl="0" rtl="0">
              <a:spcBef>
                <a:spcPts val="0"/>
              </a:spcBef>
              <a:buNone/>
            </a:pPr>
            <a:endParaRPr/>
          </a:p>
        </p:txBody>
      </p:sp>
      <p:sp>
        <p:nvSpPr>
          <p:cNvPr id="804" name="Shape 804"/>
          <p:cNvSpPr/>
          <p:nvPr/>
        </p:nvSpPr>
        <p:spPr>
          <a:xfrm rot="-3657586">
            <a:off x="4032789" y="2440694"/>
            <a:ext cx="5113470" cy="2724311"/>
          </a:xfrm>
          <a:prstGeom prst="ellipse">
            <a:avLst/>
          </a:prstGeom>
          <a:solidFill>
            <a:srgbClr val="DB38F4">
              <a:alpha val="33850"/>
            </a:srgbClr>
          </a:solidFill>
          <a:ln>
            <a:noFill/>
          </a:ln>
        </p:spPr>
        <p:txBody>
          <a:bodyPr lIns="91425" tIns="91425" rIns="91425" bIns="91425" anchor="ctr" anchorCtr="0">
            <a:noAutofit/>
          </a:bodyPr>
          <a:lstStyle/>
          <a:p>
            <a:pPr lvl="0" rtl="0">
              <a:spcBef>
                <a:spcPts val="0"/>
              </a:spcBef>
              <a:buNone/>
            </a:pPr>
            <a:endParaRPr/>
          </a:p>
        </p:txBody>
      </p:sp>
      <p:sp>
        <p:nvSpPr>
          <p:cNvPr id="805" name="Shape 805"/>
          <p:cNvSpPr txBox="1"/>
          <p:nvPr/>
        </p:nvSpPr>
        <p:spPr>
          <a:xfrm>
            <a:off x="212950" y="5077550"/>
            <a:ext cx="2436300" cy="380100"/>
          </a:xfrm>
          <a:prstGeom prst="rect">
            <a:avLst/>
          </a:prstGeom>
          <a:noFill/>
          <a:ln w="28575" cap="flat" cmpd="sng">
            <a:solidFill>
              <a:srgbClr val="CCE6F2"/>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i="1"/>
              <a:t>Descriptive and Exploratory</a:t>
            </a:r>
          </a:p>
        </p:txBody>
      </p:sp>
      <p:sp>
        <p:nvSpPr>
          <p:cNvPr id="806" name="Shape 806"/>
          <p:cNvSpPr txBox="1"/>
          <p:nvPr/>
        </p:nvSpPr>
        <p:spPr>
          <a:xfrm>
            <a:off x="2288950" y="6064500"/>
            <a:ext cx="2436300" cy="380100"/>
          </a:xfrm>
          <a:prstGeom prst="rect">
            <a:avLst/>
          </a:prstGeom>
          <a:noFill/>
          <a:ln w="28575" cap="flat" cmpd="sng">
            <a:solidFill>
              <a:srgbClr val="E5F445"/>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i="1"/>
              <a:t>Inferential and Predictive</a:t>
            </a:r>
          </a:p>
        </p:txBody>
      </p:sp>
      <p:sp>
        <p:nvSpPr>
          <p:cNvPr id="807" name="Shape 807"/>
          <p:cNvSpPr txBox="1"/>
          <p:nvPr/>
        </p:nvSpPr>
        <p:spPr>
          <a:xfrm>
            <a:off x="7579050" y="4532450"/>
            <a:ext cx="1286700" cy="545100"/>
          </a:xfrm>
          <a:prstGeom prst="rect">
            <a:avLst/>
          </a:prstGeom>
          <a:noFill/>
          <a:ln w="28575" cap="flat" cmpd="sng">
            <a:solidFill>
              <a:srgbClr val="DB38F4"/>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i="1" dirty="0"/>
              <a:t>Causal and Mechanistic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 grpId="0" animBg="1"/>
      <p:bldP spid="803" grpId="0" animBg="1"/>
      <p:bldP spid="804" grpId="0" animBg="1"/>
      <p:bldP spid="805" grpId="0" animBg="1"/>
      <p:bldP spid="806" grpId="0" animBg="1"/>
      <p:bldP spid="80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8" name="Shape 668"/>
          <p:cNvSpPr txBox="1"/>
          <p:nvPr/>
        </p:nvSpPr>
        <p:spPr>
          <a:xfrm>
            <a:off x="2103400" y="1546365"/>
            <a:ext cx="4842299" cy="1047059"/>
          </a:xfrm>
          <a:prstGeom prst="rect">
            <a:avLst/>
          </a:prstGeom>
          <a:noFill/>
          <a:ln>
            <a:noFill/>
          </a:ln>
        </p:spPr>
        <p:txBody>
          <a:bodyPr lIns="91425" tIns="91425" rIns="91425" bIns="91425" anchor="t" anchorCtr="0">
            <a:noAutofit/>
          </a:bodyPr>
          <a:lstStyle/>
          <a:p>
            <a:pPr lvl="0" algn="ctr" rtl="0">
              <a:spcBef>
                <a:spcPts val="0"/>
              </a:spcBef>
              <a:buNone/>
            </a:pPr>
            <a:r>
              <a:rPr lang="en-US" sz="2000" dirty="0"/>
              <a:t>Everyone who got the disease is correctly labeled as such, everyone who got exposed is correctly labeled as such</a:t>
            </a:r>
          </a:p>
        </p:txBody>
      </p:sp>
      <p:sp>
        <p:nvSpPr>
          <p:cNvPr id="674" name="Shape 674"/>
          <p:cNvSpPr txBox="1">
            <a:spLocks noGrp="1"/>
          </p:cNvSpPr>
          <p:nvPr>
            <p:ph type="title"/>
          </p:nvPr>
        </p:nvSpPr>
        <p:spPr>
          <a:xfrm>
            <a:off x="0" y="-9"/>
            <a:ext cx="9144000" cy="1232565"/>
          </a:xfrm>
          <a:prstGeom prst="rect">
            <a:avLst/>
          </a:prstGeom>
        </p:spPr>
        <p:txBody>
          <a:bodyPr lIns="91425" tIns="91425" rIns="91425" bIns="91425" anchor="t" anchorCtr="0">
            <a:noAutofit/>
          </a:bodyPr>
          <a:lstStyle/>
          <a:p>
            <a:pPr lvl="0" rtl="0">
              <a:spcBef>
                <a:spcPts val="0"/>
              </a:spcBef>
              <a:buNone/>
            </a:pPr>
            <a:r>
              <a:rPr lang="en-US" sz="3600" dirty="0"/>
              <a:t>I have “Big Data” – what </a:t>
            </a:r>
            <a:r>
              <a:rPr lang="en-US" sz="3600"/>
              <a:t>could possibly go wrong?</a:t>
            </a:r>
            <a:endParaRPr lang="en-US" sz="3600" dirty="0"/>
          </a:p>
        </p:txBody>
      </p:sp>
      <p:sp>
        <p:nvSpPr>
          <p:cNvPr id="9" name="Shape 583">
            <a:extLst>
              <a:ext uri="{FF2B5EF4-FFF2-40B4-BE49-F238E27FC236}">
                <a16:creationId xmlns:a16="http://schemas.microsoft.com/office/drawing/2014/main" id="{8AA11501-2DC8-6B41-9CCA-475DE37436F9}"/>
              </a:ext>
            </a:extLst>
          </p:cNvPr>
          <p:cNvSpPr/>
          <p:nvPr/>
        </p:nvSpPr>
        <p:spPr>
          <a:xfrm>
            <a:off x="468122" y="3122633"/>
            <a:ext cx="3502946" cy="2924469"/>
          </a:xfrm>
          <a:prstGeom prst="roundRect">
            <a:avLst>
              <a:gd name="adj" fmla="val 16667"/>
            </a:avLst>
          </a:prstGeom>
          <a:solidFill>
            <a:srgbClr val="FFFFFF"/>
          </a:solid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10" name="Shape 584">
            <a:extLst>
              <a:ext uri="{FF2B5EF4-FFF2-40B4-BE49-F238E27FC236}">
                <a16:creationId xmlns:a16="http://schemas.microsoft.com/office/drawing/2014/main" id="{11219007-3D71-0D47-B002-07A06630371E}"/>
              </a:ext>
            </a:extLst>
          </p:cNvPr>
          <p:cNvGraphicFramePr/>
          <p:nvPr>
            <p:extLst>
              <p:ext uri="{D42A27DB-BD31-4B8C-83A1-F6EECF244321}">
                <p14:modId xmlns:p14="http://schemas.microsoft.com/office/powerpoint/2010/main" val="292530209"/>
              </p:ext>
            </p:extLst>
          </p:nvPr>
        </p:nvGraphicFramePr>
        <p:xfrm>
          <a:off x="4878634" y="3425256"/>
          <a:ext cx="3613775" cy="2194470"/>
        </p:xfrm>
        <a:graphic>
          <a:graphicData uri="http://schemas.openxmlformats.org/drawingml/2006/table">
            <a:tbl>
              <a:tblPr>
                <a:noFill/>
                <a:tableStyleId>{FA9C233C-B7D1-4A04-A507-F2FA9C5B648D}</a:tableStyleId>
              </a:tblPr>
              <a:tblGrid>
                <a:gridCol w="1346825">
                  <a:extLst>
                    <a:ext uri="{9D8B030D-6E8A-4147-A177-3AD203B41FA5}">
                      <a16:colId xmlns:a16="http://schemas.microsoft.com/office/drawing/2014/main" val="20000"/>
                    </a:ext>
                  </a:extLst>
                </a:gridCol>
                <a:gridCol w="1230300">
                  <a:extLst>
                    <a:ext uri="{9D8B030D-6E8A-4147-A177-3AD203B41FA5}">
                      <a16:colId xmlns:a16="http://schemas.microsoft.com/office/drawing/2014/main" val="20001"/>
                    </a:ext>
                  </a:extLst>
                </a:gridCol>
                <a:gridCol w="1036650">
                  <a:extLst>
                    <a:ext uri="{9D8B030D-6E8A-4147-A177-3AD203B41FA5}">
                      <a16:colId xmlns:a16="http://schemas.microsoft.com/office/drawing/2014/main" val="20002"/>
                    </a:ext>
                  </a:extLst>
                </a:gridCol>
              </a:tblGrid>
              <a:tr h="690925">
                <a:tc>
                  <a:txBody>
                    <a:bodyPr/>
                    <a:lstStyle/>
                    <a:p>
                      <a:pPr lvl="0" algn="ctr" rtl="0">
                        <a:spcBef>
                          <a:spcPts val="0"/>
                        </a:spcBef>
                        <a:buNone/>
                      </a:pPr>
                      <a:endParaRPr sz="1800"/>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800"/>
                        <a:t>disease (outcome)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800"/>
                        <a:t>no disease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0925">
                <a:tc>
                  <a:txBody>
                    <a:bodyPr/>
                    <a:lstStyle/>
                    <a:p>
                      <a:pPr lvl="0" algn="ctr" rtl="0">
                        <a:spcBef>
                          <a:spcPts val="0"/>
                        </a:spcBef>
                        <a:buNone/>
                      </a:pPr>
                      <a:r>
                        <a:rPr lang="en-US" sz="1800"/>
                        <a:t>exposed (treatment)</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18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18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0925">
                <a:tc>
                  <a:txBody>
                    <a:bodyPr/>
                    <a:lstStyle/>
                    <a:p>
                      <a:pPr lvl="0" algn="ctr" rtl="0">
                        <a:spcBef>
                          <a:spcPts val="0"/>
                        </a:spcBef>
                        <a:buNone/>
                      </a:pPr>
                      <a:r>
                        <a:rPr lang="en-US" sz="1800"/>
                        <a:t>not exposed</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18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18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Shape 585">
            <a:extLst>
              <a:ext uri="{FF2B5EF4-FFF2-40B4-BE49-F238E27FC236}">
                <a16:creationId xmlns:a16="http://schemas.microsoft.com/office/drawing/2014/main" id="{9F1E1951-0BE8-FF47-909F-EC88C5B6AB60}"/>
              </a:ext>
            </a:extLst>
          </p:cNvPr>
          <p:cNvSpPr/>
          <p:nvPr/>
        </p:nvSpPr>
        <p:spPr>
          <a:xfrm>
            <a:off x="6675055" y="4393804"/>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2" name="Shape 586">
            <a:extLst>
              <a:ext uri="{FF2B5EF4-FFF2-40B4-BE49-F238E27FC236}">
                <a16:creationId xmlns:a16="http://schemas.microsoft.com/office/drawing/2014/main" id="{FCA563CB-C020-3842-A5EA-9CF40B807A7D}"/>
              </a:ext>
            </a:extLst>
          </p:cNvPr>
          <p:cNvSpPr/>
          <p:nvPr/>
        </p:nvSpPr>
        <p:spPr>
          <a:xfrm>
            <a:off x="7732755" y="4393816"/>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3" name="Shape 587">
            <a:extLst>
              <a:ext uri="{FF2B5EF4-FFF2-40B4-BE49-F238E27FC236}">
                <a16:creationId xmlns:a16="http://schemas.microsoft.com/office/drawing/2014/main" id="{5C94067F-346F-1A42-A391-430FB793BA1D}"/>
              </a:ext>
            </a:extLst>
          </p:cNvPr>
          <p:cNvSpPr/>
          <p:nvPr/>
        </p:nvSpPr>
        <p:spPr>
          <a:xfrm>
            <a:off x="6665917" y="5180129"/>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4" name="Shape 588">
            <a:extLst>
              <a:ext uri="{FF2B5EF4-FFF2-40B4-BE49-F238E27FC236}">
                <a16:creationId xmlns:a16="http://schemas.microsoft.com/office/drawing/2014/main" id="{3EA63C6D-204C-BE46-8B80-CB6D6C88EFDE}"/>
              </a:ext>
            </a:extLst>
          </p:cNvPr>
          <p:cNvSpPr/>
          <p:nvPr/>
        </p:nvSpPr>
        <p:spPr>
          <a:xfrm>
            <a:off x="7732755" y="5143166"/>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nvGrpSpPr>
          <p:cNvPr id="3" name="Group 2">
            <a:extLst>
              <a:ext uri="{FF2B5EF4-FFF2-40B4-BE49-F238E27FC236}">
                <a16:creationId xmlns:a16="http://schemas.microsoft.com/office/drawing/2014/main" id="{45AF9E96-33E0-0448-ABAE-8267EB773ABA}"/>
              </a:ext>
            </a:extLst>
          </p:cNvPr>
          <p:cNvGrpSpPr/>
          <p:nvPr/>
        </p:nvGrpSpPr>
        <p:grpSpPr>
          <a:xfrm>
            <a:off x="661451" y="4605662"/>
            <a:ext cx="1484437" cy="1318929"/>
            <a:chOff x="585050" y="4056500"/>
            <a:chExt cx="2030100" cy="1842300"/>
          </a:xfrm>
        </p:grpSpPr>
        <p:grpSp>
          <p:nvGrpSpPr>
            <p:cNvPr id="30" name="Shape 604">
              <a:extLst>
                <a:ext uri="{FF2B5EF4-FFF2-40B4-BE49-F238E27FC236}">
                  <a16:creationId xmlns:a16="http://schemas.microsoft.com/office/drawing/2014/main" id="{1CC84C88-4FA4-F94E-9EF8-94B7CB077863}"/>
                </a:ext>
              </a:extLst>
            </p:cNvPr>
            <p:cNvGrpSpPr/>
            <p:nvPr/>
          </p:nvGrpSpPr>
          <p:grpSpPr>
            <a:xfrm>
              <a:off x="1038251" y="4185185"/>
              <a:ext cx="246111" cy="609635"/>
              <a:chOff x="-1787997" y="358965"/>
              <a:chExt cx="649200" cy="1206004"/>
            </a:xfrm>
          </p:grpSpPr>
          <p:sp>
            <p:nvSpPr>
              <p:cNvPr id="31" name="Shape 605">
                <a:extLst>
                  <a:ext uri="{FF2B5EF4-FFF2-40B4-BE49-F238E27FC236}">
                    <a16:creationId xmlns:a16="http://schemas.microsoft.com/office/drawing/2014/main" id="{094EBA2E-558C-C443-991A-37CF22452DBB}"/>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2" name="Shape 606">
                <a:extLst>
                  <a:ext uri="{FF2B5EF4-FFF2-40B4-BE49-F238E27FC236}">
                    <a16:creationId xmlns:a16="http://schemas.microsoft.com/office/drawing/2014/main" id="{98197E20-DFC8-9543-8604-D67BDA07C2B3}"/>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33" name="Shape 607">
              <a:extLst>
                <a:ext uri="{FF2B5EF4-FFF2-40B4-BE49-F238E27FC236}">
                  <a16:creationId xmlns:a16="http://schemas.microsoft.com/office/drawing/2014/main" id="{F1DD4013-C3B1-9E41-B999-615A88F21C9F}"/>
                </a:ext>
              </a:extLst>
            </p:cNvPr>
            <p:cNvGrpSpPr/>
            <p:nvPr/>
          </p:nvGrpSpPr>
          <p:grpSpPr>
            <a:xfrm>
              <a:off x="1457351" y="4427185"/>
              <a:ext cx="246111" cy="609635"/>
              <a:chOff x="-1787997" y="358965"/>
              <a:chExt cx="649200" cy="1206004"/>
            </a:xfrm>
          </p:grpSpPr>
          <p:sp>
            <p:nvSpPr>
              <p:cNvPr id="34" name="Shape 608">
                <a:extLst>
                  <a:ext uri="{FF2B5EF4-FFF2-40B4-BE49-F238E27FC236}">
                    <a16:creationId xmlns:a16="http://schemas.microsoft.com/office/drawing/2014/main" id="{6ED01CEC-197E-0544-A669-558D4CFA1B46}"/>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5" name="Shape 609">
                <a:extLst>
                  <a:ext uri="{FF2B5EF4-FFF2-40B4-BE49-F238E27FC236}">
                    <a16:creationId xmlns:a16="http://schemas.microsoft.com/office/drawing/2014/main" id="{8E4971E6-FEC7-3E42-9297-7B75F796335E}"/>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36" name="Shape 610">
              <a:extLst>
                <a:ext uri="{FF2B5EF4-FFF2-40B4-BE49-F238E27FC236}">
                  <a16:creationId xmlns:a16="http://schemas.microsoft.com/office/drawing/2014/main" id="{FADDA638-7CC7-0C44-BB05-14BF87CFA9DF}"/>
                </a:ext>
              </a:extLst>
            </p:cNvPr>
            <p:cNvGrpSpPr/>
            <p:nvPr/>
          </p:nvGrpSpPr>
          <p:grpSpPr>
            <a:xfrm>
              <a:off x="731176" y="4672835"/>
              <a:ext cx="246111" cy="609635"/>
              <a:chOff x="-1787997" y="358965"/>
              <a:chExt cx="649200" cy="1206004"/>
            </a:xfrm>
          </p:grpSpPr>
          <p:sp>
            <p:nvSpPr>
              <p:cNvPr id="37" name="Shape 611">
                <a:extLst>
                  <a:ext uri="{FF2B5EF4-FFF2-40B4-BE49-F238E27FC236}">
                    <a16:creationId xmlns:a16="http://schemas.microsoft.com/office/drawing/2014/main" id="{F401934B-8CD2-8445-B491-4BFE8F761925}"/>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8" name="Shape 612">
                <a:extLst>
                  <a:ext uri="{FF2B5EF4-FFF2-40B4-BE49-F238E27FC236}">
                    <a16:creationId xmlns:a16="http://schemas.microsoft.com/office/drawing/2014/main" id="{AA99D7E1-12FE-A646-A352-225BCFA8B8C1}"/>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39" name="Shape 613">
              <a:extLst>
                <a:ext uri="{FF2B5EF4-FFF2-40B4-BE49-F238E27FC236}">
                  <a16:creationId xmlns:a16="http://schemas.microsoft.com/office/drawing/2014/main" id="{D5DFCBD1-3220-5747-BBB1-662E0345A988}"/>
                </a:ext>
              </a:extLst>
            </p:cNvPr>
            <p:cNvGrpSpPr/>
            <p:nvPr/>
          </p:nvGrpSpPr>
          <p:grpSpPr>
            <a:xfrm>
              <a:off x="1876451" y="4337585"/>
              <a:ext cx="246111" cy="609635"/>
              <a:chOff x="-1787997" y="358965"/>
              <a:chExt cx="649200" cy="1206004"/>
            </a:xfrm>
          </p:grpSpPr>
          <p:sp>
            <p:nvSpPr>
              <p:cNvPr id="40" name="Shape 614">
                <a:extLst>
                  <a:ext uri="{FF2B5EF4-FFF2-40B4-BE49-F238E27FC236}">
                    <a16:creationId xmlns:a16="http://schemas.microsoft.com/office/drawing/2014/main" id="{21C62112-41C8-1849-8F5C-5578CA9D3964}"/>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41" name="Shape 615">
                <a:extLst>
                  <a:ext uri="{FF2B5EF4-FFF2-40B4-BE49-F238E27FC236}">
                    <a16:creationId xmlns:a16="http://schemas.microsoft.com/office/drawing/2014/main" id="{27548573-780E-F640-8B47-C52D6D23CE3A}"/>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42" name="Shape 616">
              <a:extLst>
                <a:ext uri="{FF2B5EF4-FFF2-40B4-BE49-F238E27FC236}">
                  <a16:creationId xmlns:a16="http://schemas.microsoft.com/office/drawing/2014/main" id="{823131DF-E23B-0F43-94B5-01BDC61B2FD4}"/>
                </a:ext>
              </a:extLst>
            </p:cNvPr>
            <p:cNvGrpSpPr/>
            <p:nvPr/>
          </p:nvGrpSpPr>
          <p:grpSpPr>
            <a:xfrm>
              <a:off x="1876451" y="5099635"/>
              <a:ext cx="246111" cy="609635"/>
              <a:chOff x="-1787997" y="358965"/>
              <a:chExt cx="649200" cy="1206004"/>
            </a:xfrm>
          </p:grpSpPr>
          <p:sp>
            <p:nvSpPr>
              <p:cNvPr id="43" name="Shape 617">
                <a:extLst>
                  <a:ext uri="{FF2B5EF4-FFF2-40B4-BE49-F238E27FC236}">
                    <a16:creationId xmlns:a16="http://schemas.microsoft.com/office/drawing/2014/main" id="{0D5A9FB2-D282-4E43-9841-332DD7D8348F}"/>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44" name="Shape 618">
                <a:extLst>
                  <a:ext uri="{FF2B5EF4-FFF2-40B4-BE49-F238E27FC236}">
                    <a16:creationId xmlns:a16="http://schemas.microsoft.com/office/drawing/2014/main" id="{C468B06F-E6EA-9B4A-A5D9-EB043FAF6251}"/>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45" name="Shape 619">
              <a:extLst>
                <a:ext uri="{FF2B5EF4-FFF2-40B4-BE49-F238E27FC236}">
                  <a16:creationId xmlns:a16="http://schemas.microsoft.com/office/drawing/2014/main" id="{C0A12223-953A-D147-88B2-BA5F39D73FCE}"/>
                </a:ext>
              </a:extLst>
            </p:cNvPr>
            <p:cNvGrpSpPr/>
            <p:nvPr/>
          </p:nvGrpSpPr>
          <p:grpSpPr>
            <a:xfrm>
              <a:off x="1122201" y="5081610"/>
              <a:ext cx="246111" cy="609635"/>
              <a:chOff x="-1787997" y="358965"/>
              <a:chExt cx="649200" cy="1206004"/>
            </a:xfrm>
          </p:grpSpPr>
          <p:sp>
            <p:nvSpPr>
              <p:cNvPr id="46" name="Shape 620">
                <a:extLst>
                  <a:ext uri="{FF2B5EF4-FFF2-40B4-BE49-F238E27FC236}">
                    <a16:creationId xmlns:a16="http://schemas.microsoft.com/office/drawing/2014/main" id="{FA23E9C9-EFE3-BD45-9D1E-D607D526776B}"/>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47" name="Shape 621">
                <a:extLst>
                  <a:ext uri="{FF2B5EF4-FFF2-40B4-BE49-F238E27FC236}">
                    <a16:creationId xmlns:a16="http://schemas.microsoft.com/office/drawing/2014/main" id="{949D96F4-AC61-A445-97C0-44ABB8939B98}"/>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48" name="Shape 622">
              <a:extLst>
                <a:ext uri="{FF2B5EF4-FFF2-40B4-BE49-F238E27FC236}">
                  <a16:creationId xmlns:a16="http://schemas.microsoft.com/office/drawing/2014/main" id="{D95DE273-FDB5-C44A-9914-5BAB9C2F2C15}"/>
                </a:ext>
              </a:extLst>
            </p:cNvPr>
            <p:cNvGrpSpPr/>
            <p:nvPr/>
          </p:nvGrpSpPr>
          <p:grpSpPr>
            <a:xfrm>
              <a:off x="2257451" y="4947185"/>
              <a:ext cx="246111" cy="609635"/>
              <a:chOff x="-1787997" y="358965"/>
              <a:chExt cx="649200" cy="1206004"/>
            </a:xfrm>
          </p:grpSpPr>
          <p:sp>
            <p:nvSpPr>
              <p:cNvPr id="49" name="Shape 623">
                <a:extLst>
                  <a:ext uri="{FF2B5EF4-FFF2-40B4-BE49-F238E27FC236}">
                    <a16:creationId xmlns:a16="http://schemas.microsoft.com/office/drawing/2014/main" id="{3DF223DC-BFB4-AE47-BBAA-1EC2B7C90439}"/>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50" name="Shape 624">
                <a:extLst>
                  <a:ext uri="{FF2B5EF4-FFF2-40B4-BE49-F238E27FC236}">
                    <a16:creationId xmlns:a16="http://schemas.microsoft.com/office/drawing/2014/main" id="{47733DF5-345D-524E-A133-2805AE7D2EB6}"/>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sp>
          <p:nvSpPr>
            <p:cNvPr id="69" name="Shape 643">
              <a:extLst>
                <a:ext uri="{FF2B5EF4-FFF2-40B4-BE49-F238E27FC236}">
                  <a16:creationId xmlns:a16="http://schemas.microsoft.com/office/drawing/2014/main" id="{EB6E9DC3-8CAB-E74B-8C17-A3788293231E}"/>
                </a:ext>
              </a:extLst>
            </p:cNvPr>
            <p:cNvSpPr/>
            <p:nvPr/>
          </p:nvSpPr>
          <p:spPr>
            <a:xfrm>
              <a:off x="585050" y="4056500"/>
              <a:ext cx="2030100" cy="18423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 name="Group 1">
            <a:extLst>
              <a:ext uri="{FF2B5EF4-FFF2-40B4-BE49-F238E27FC236}">
                <a16:creationId xmlns:a16="http://schemas.microsoft.com/office/drawing/2014/main" id="{5AE12D32-829E-6A41-961F-8E43F826EAF3}"/>
              </a:ext>
            </a:extLst>
          </p:cNvPr>
          <p:cNvGrpSpPr/>
          <p:nvPr/>
        </p:nvGrpSpPr>
        <p:grpSpPr>
          <a:xfrm>
            <a:off x="713239" y="3222956"/>
            <a:ext cx="1264774" cy="1318929"/>
            <a:chOff x="330650" y="2137675"/>
            <a:chExt cx="1665300" cy="1842300"/>
          </a:xfrm>
        </p:grpSpPr>
        <p:grpSp>
          <p:nvGrpSpPr>
            <p:cNvPr id="15" name="Shape 589">
              <a:extLst>
                <a:ext uri="{FF2B5EF4-FFF2-40B4-BE49-F238E27FC236}">
                  <a16:creationId xmlns:a16="http://schemas.microsoft.com/office/drawing/2014/main" id="{A8A005A1-9D5A-BE44-9624-E22BB0AA6FB4}"/>
                </a:ext>
              </a:extLst>
            </p:cNvPr>
            <p:cNvGrpSpPr/>
            <p:nvPr/>
          </p:nvGrpSpPr>
          <p:grpSpPr>
            <a:xfrm>
              <a:off x="731176" y="2413347"/>
              <a:ext cx="246111" cy="609635"/>
              <a:chOff x="-1787997" y="358965"/>
              <a:chExt cx="649200" cy="1206004"/>
            </a:xfrm>
          </p:grpSpPr>
          <p:sp>
            <p:nvSpPr>
              <p:cNvPr id="16" name="Shape 590">
                <a:extLst>
                  <a:ext uri="{FF2B5EF4-FFF2-40B4-BE49-F238E27FC236}">
                    <a16:creationId xmlns:a16="http://schemas.microsoft.com/office/drawing/2014/main" id="{AFD02B9D-D80F-2249-95F7-96F05B870C37}"/>
                  </a:ext>
                </a:extLst>
              </p:cNvPr>
              <p:cNvSpPr/>
              <p:nvPr/>
            </p:nvSpPr>
            <p:spPr>
              <a:xfrm>
                <a:off x="-1693332" y="358965"/>
                <a:ext cx="453600" cy="457800"/>
              </a:xfrm>
              <a:prstGeom prst="ellipse">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17" name="Shape 591">
                <a:extLst>
                  <a:ext uri="{FF2B5EF4-FFF2-40B4-BE49-F238E27FC236}">
                    <a16:creationId xmlns:a16="http://schemas.microsoft.com/office/drawing/2014/main" id="{69CCCA59-097D-1444-9936-03E71DFE6CB5}"/>
                  </a:ext>
                </a:extLst>
              </p:cNvPr>
              <p:cNvSpPr/>
              <p:nvPr/>
            </p:nvSpPr>
            <p:spPr>
              <a:xfrm>
                <a:off x="-1787997" y="874970"/>
                <a:ext cx="649200" cy="690000"/>
              </a:xfrm>
              <a:prstGeom prst="snip2SameRect">
                <a:avLst>
                  <a:gd name="adj1" fmla="val 16667"/>
                  <a:gd name="adj2" fmla="val 0"/>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18" name="Shape 592">
              <a:extLst>
                <a:ext uri="{FF2B5EF4-FFF2-40B4-BE49-F238E27FC236}">
                  <a16:creationId xmlns:a16="http://schemas.microsoft.com/office/drawing/2014/main" id="{7277BB30-0CCC-174B-ABFB-8E8DAF74E793}"/>
                </a:ext>
              </a:extLst>
            </p:cNvPr>
            <p:cNvGrpSpPr/>
            <p:nvPr/>
          </p:nvGrpSpPr>
          <p:grpSpPr>
            <a:xfrm>
              <a:off x="610601" y="3124185"/>
              <a:ext cx="246111" cy="609635"/>
              <a:chOff x="-1787997" y="358965"/>
              <a:chExt cx="649200" cy="1206004"/>
            </a:xfrm>
          </p:grpSpPr>
          <p:sp>
            <p:nvSpPr>
              <p:cNvPr id="19" name="Shape 593">
                <a:extLst>
                  <a:ext uri="{FF2B5EF4-FFF2-40B4-BE49-F238E27FC236}">
                    <a16:creationId xmlns:a16="http://schemas.microsoft.com/office/drawing/2014/main" id="{CAE1ABC6-6422-3B48-BBDB-19C8DE6577BF}"/>
                  </a:ext>
                </a:extLst>
              </p:cNvPr>
              <p:cNvSpPr/>
              <p:nvPr/>
            </p:nvSpPr>
            <p:spPr>
              <a:xfrm>
                <a:off x="-1693332" y="358965"/>
                <a:ext cx="453600" cy="457800"/>
              </a:xfrm>
              <a:prstGeom prst="ellipse">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0" name="Shape 594">
                <a:extLst>
                  <a:ext uri="{FF2B5EF4-FFF2-40B4-BE49-F238E27FC236}">
                    <a16:creationId xmlns:a16="http://schemas.microsoft.com/office/drawing/2014/main" id="{31ECDF6C-9DE0-4740-A662-9A114F728C8E}"/>
                  </a:ext>
                </a:extLst>
              </p:cNvPr>
              <p:cNvSpPr/>
              <p:nvPr/>
            </p:nvSpPr>
            <p:spPr>
              <a:xfrm>
                <a:off x="-1787997" y="874970"/>
                <a:ext cx="649200" cy="690000"/>
              </a:xfrm>
              <a:prstGeom prst="snip2SameRect">
                <a:avLst>
                  <a:gd name="adj1" fmla="val 16667"/>
                  <a:gd name="adj2" fmla="val 0"/>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21" name="Shape 595">
              <a:extLst>
                <a:ext uri="{FF2B5EF4-FFF2-40B4-BE49-F238E27FC236}">
                  <a16:creationId xmlns:a16="http://schemas.microsoft.com/office/drawing/2014/main" id="{89DB428B-C374-B040-950A-16092C8ECA25}"/>
                </a:ext>
              </a:extLst>
            </p:cNvPr>
            <p:cNvGrpSpPr/>
            <p:nvPr/>
          </p:nvGrpSpPr>
          <p:grpSpPr>
            <a:xfrm>
              <a:off x="1122201" y="3022972"/>
              <a:ext cx="246111" cy="609635"/>
              <a:chOff x="-1787997" y="358965"/>
              <a:chExt cx="649200" cy="1206004"/>
            </a:xfrm>
          </p:grpSpPr>
          <p:sp>
            <p:nvSpPr>
              <p:cNvPr id="22" name="Shape 596">
                <a:extLst>
                  <a:ext uri="{FF2B5EF4-FFF2-40B4-BE49-F238E27FC236}">
                    <a16:creationId xmlns:a16="http://schemas.microsoft.com/office/drawing/2014/main" id="{49536880-DC71-7441-9FCD-D16EA6ABC124}"/>
                  </a:ext>
                </a:extLst>
              </p:cNvPr>
              <p:cNvSpPr/>
              <p:nvPr/>
            </p:nvSpPr>
            <p:spPr>
              <a:xfrm>
                <a:off x="-1693332" y="358965"/>
                <a:ext cx="453600" cy="457800"/>
              </a:xfrm>
              <a:prstGeom prst="ellipse">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3" name="Shape 597">
                <a:extLst>
                  <a:ext uri="{FF2B5EF4-FFF2-40B4-BE49-F238E27FC236}">
                    <a16:creationId xmlns:a16="http://schemas.microsoft.com/office/drawing/2014/main" id="{F31A0CD2-5487-264E-8176-3CB1922D07AE}"/>
                  </a:ext>
                </a:extLst>
              </p:cNvPr>
              <p:cNvSpPr/>
              <p:nvPr/>
            </p:nvSpPr>
            <p:spPr>
              <a:xfrm>
                <a:off x="-1787997" y="874970"/>
                <a:ext cx="649200" cy="690000"/>
              </a:xfrm>
              <a:prstGeom prst="snip2SameRect">
                <a:avLst>
                  <a:gd name="adj1" fmla="val 16667"/>
                  <a:gd name="adj2" fmla="val 0"/>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24" name="Shape 598">
              <a:extLst>
                <a:ext uri="{FF2B5EF4-FFF2-40B4-BE49-F238E27FC236}">
                  <a16:creationId xmlns:a16="http://schemas.microsoft.com/office/drawing/2014/main" id="{EB49FABA-6247-0C4D-B228-AA8F3AF35A23}"/>
                </a:ext>
              </a:extLst>
            </p:cNvPr>
            <p:cNvGrpSpPr/>
            <p:nvPr/>
          </p:nvGrpSpPr>
          <p:grpSpPr>
            <a:xfrm>
              <a:off x="1495451" y="2290522"/>
              <a:ext cx="246111" cy="609635"/>
              <a:chOff x="-1787997" y="358965"/>
              <a:chExt cx="649200" cy="1206004"/>
            </a:xfrm>
          </p:grpSpPr>
          <p:sp>
            <p:nvSpPr>
              <p:cNvPr id="25" name="Shape 599">
                <a:extLst>
                  <a:ext uri="{FF2B5EF4-FFF2-40B4-BE49-F238E27FC236}">
                    <a16:creationId xmlns:a16="http://schemas.microsoft.com/office/drawing/2014/main" id="{51B9DE10-6146-1F41-8E54-2DCBC87F2703}"/>
                  </a:ext>
                </a:extLst>
              </p:cNvPr>
              <p:cNvSpPr/>
              <p:nvPr/>
            </p:nvSpPr>
            <p:spPr>
              <a:xfrm>
                <a:off x="-1693332" y="358965"/>
                <a:ext cx="453600" cy="457800"/>
              </a:xfrm>
              <a:prstGeom prst="ellipse">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6" name="Shape 600">
                <a:extLst>
                  <a:ext uri="{FF2B5EF4-FFF2-40B4-BE49-F238E27FC236}">
                    <a16:creationId xmlns:a16="http://schemas.microsoft.com/office/drawing/2014/main" id="{FC066FC4-D554-D244-B2E5-F26BC481EB18}"/>
                  </a:ext>
                </a:extLst>
              </p:cNvPr>
              <p:cNvSpPr/>
              <p:nvPr/>
            </p:nvSpPr>
            <p:spPr>
              <a:xfrm>
                <a:off x="-1787997" y="874970"/>
                <a:ext cx="649200" cy="690000"/>
              </a:xfrm>
              <a:prstGeom prst="snip2SameRect">
                <a:avLst>
                  <a:gd name="adj1" fmla="val 16667"/>
                  <a:gd name="adj2" fmla="val 0"/>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27" name="Shape 601">
              <a:extLst>
                <a:ext uri="{FF2B5EF4-FFF2-40B4-BE49-F238E27FC236}">
                  <a16:creationId xmlns:a16="http://schemas.microsoft.com/office/drawing/2014/main" id="{7FC56410-6B75-764E-977D-1B875E0C2610}"/>
                </a:ext>
              </a:extLst>
            </p:cNvPr>
            <p:cNvGrpSpPr/>
            <p:nvPr/>
          </p:nvGrpSpPr>
          <p:grpSpPr>
            <a:xfrm>
              <a:off x="1457351" y="3124185"/>
              <a:ext cx="246111" cy="609635"/>
              <a:chOff x="-1787997" y="358965"/>
              <a:chExt cx="649200" cy="1206004"/>
            </a:xfrm>
          </p:grpSpPr>
          <p:sp>
            <p:nvSpPr>
              <p:cNvPr id="28" name="Shape 602">
                <a:extLst>
                  <a:ext uri="{FF2B5EF4-FFF2-40B4-BE49-F238E27FC236}">
                    <a16:creationId xmlns:a16="http://schemas.microsoft.com/office/drawing/2014/main" id="{2F5A66E0-ED36-8A40-A834-897DB4DC9F43}"/>
                  </a:ext>
                </a:extLst>
              </p:cNvPr>
              <p:cNvSpPr/>
              <p:nvPr/>
            </p:nvSpPr>
            <p:spPr>
              <a:xfrm>
                <a:off x="-1693332" y="358965"/>
                <a:ext cx="453600" cy="457800"/>
              </a:xfrm>
              <a:prstGeom prst="ellipse">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9" name="Shape 603">
                <a:extLst>
                  <a:ext uri="{FF2B5EF4-FFF2-40B4-BE49-F238E27FC236}">
                    <a16:creationId xmlns:a16="http://schemas.microsoft.com/office/drawing/2014/main" id="{70BBDC7F-A0AA-4740-B9F9-7A8A583FB12B}"/>
                  </a:ext>
                </a:extLst>
              </p:cNvPr>
              <p:cNvSpPr/>
              <p:nvPr/>
            </p:nvSpPr>
            <p:spPr>
              <a:xfrm>
                <a:off x="-1787997" y="874970"/>
                <a:ext cx="649200" cy="690000"/>
              </a:xfrm>
              <a:prstGeom prst="snip2SameRect">
                <a:avLst>
                  <a:gd name="adj1" fmla="val 16667"/>
                  <a:gd name="adj2" fmla="val 0"/>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sp>
          <p:nvSpPr>
            <p:cNvPr id="70" name="Shape 644">
              <a:extLst>
                <a:ext uri="{FF2B5EF4-FFF2-40B4-BE49-F238E27FC236}">
                  <a16:creationId xmlns:a16="http://schemas.microsoft.com/office/drawing/2014/main" id="{3031162F-3957-7C45-ABC2-42A75F687ABC}"/>
                </a:ext>
              </a:extLst>
            </p:cNvPr>
            <p:cNvSpPr/>
            <p:nvPr/>
          </p:nvSpPr>
          <p:spPr>
            <a:xfrm>
              <a:off x="330650" y="2137675"/>
              <a:ext cx="1665300" cy="18423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 name="Group 3">
            <a:extLst>
              <a:ext uri="{FF2B5EF4-FFF2-40B4-BE49-F238E27FC236}">
                <a16:creationId xmlns:a16="http://schemas.microsoft.com/office/drawing/2014/main" id="{555087E6-63EB-0E4D-AD66-F132FA0874CE}"/>
              </a:ext>
            </a:extLst>
          </p:cNvPr>
          <p:cNvGrpSpPr/>
          <p:nvPr/>
        </p:nvGrpSpPr>
        <p:grpSpPr>
          <a:xfrm>
            <a:off x="2481942" y="4722874"/>
            <a:ext cx="1268954" cy="1086415"/>
            <a:chOff x="2870475" y="4047375"/>
            <a:chExt cx="1872000" cy="1605900"/>
          </a:xfrm>
        </p:grpSpPr>
        <p:grpSp>
          <p:nvGrpSpPr>
            <p:cNvPr id="51" name="Shape 625">
              <a:extLst>
                <a:ext uri="{FF2B5EF4-FFF2-40B4-BE49-F238E27FC236}">
                  <a16:creationId xmlns:a16="http://schemas.microsoft.com/office/drawing/2014/main" id="{777F6BA2-FC6F-AB41-8699-AF94114C3CF8}"/>
                </a:ext>
              </a:extLst>
            </p:cNvPr>
            <p:cNvGrpSpPr/>
            <p:nvPr/>
          </p:nvGrpSpPr>
          <p:grpSpPr>
            <a:xfrm rot="5400000">
              <a:off x="4219689" y="4216772"/>
              <a:ext cx="246111" cy="609635"/>
              <a:chOff x="-1787997" y="358965"/>
              <a:chExt cx="649200" cy="1206004"/>
            </a:xfrm>
          </p:grpSpPr>
          <p:sp>
            <p:nvSpPr>
              <p:cNvPr id="52" name="Shape 626">
                <a:extLst>
                  <a:ext uri="{FF2B5EF4-FFF2-40B4-BE49-F238E27FC236}">
                    <a16:creationId xmlns:a16="http://schemas.microsoft.com/office/drawing/2014/main" id="{280A43C5-EA6D-ED43-876D-401280582383}"/>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53" name="Shape 627">
                <a:extLst>
                  <a:ext uri="{FF2B5EF4-FFF2-40B4-BE49-F238E27FC236}">
                    <a16:creationId xmlns:a16="http://schemas.microsoft.com/office/drawing/2014/main" id="{B952E6F5-619F-5A43-8EFB-FEE3712965B2}"/>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54" name="Shape 628">
              <a:extLst>
                <a:ext uri="{FF2B5EF4-FFF2-40B4-BE49-F238E27FC236}">
                  <a16:creationId xmlns:a16="http://schemas.microsoft.com/office/drawing/2014/main" id="{8DBDFCA6-5E88-8B4B-A10B-E5838A5CCA66}"/>
                </a:ext>
              </a:extLst>
            </p:cNvPr>
            <p:cNvGrpSpPr/>
            <p:nvPr/>
          </p:nvGrpSpPr>
          <p:grpSpPr>
            <a:xfrm rot="5400000">
              <a:off x="3977689" y="4635872"/>
              <a:ext cx="246111" cy="609635"/>
              <a:chOff x="-1787997" y="358965"/>
              <a:chExt cx="649200" cy="1206004"/>
            </a:xfrm>
          </p:grpSpPr>
          <p:sp>
            <p:nvSpPr>
              <p:cNvPr id="55" name="Shape 629">
                <a:extLst>
                  <a:ext uri="{FF2B5EF4-FFF2-40B4-BE49-F238E27FC236}">
                    <a16:creationId xmlns:a16="http://schemas.microsoft.com/office/drawing/2014/main" id="{3D7477C5-BCB4-A74D-AA9C-1F4DF8B5002C}"/>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56" name="Shape 630">
                <a:extLst>
                  <a:ext uri="{FF2B5EF4-FFF2-40B4-BE49-F238E27FC236}">
                    <a16:creationId xmlns:a16="http://schemas.microsoft.com/office/drawing/2014/main" id="{A5C415C3-84AC-7745-BEF1-13DD3BDC1D5D}"/>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57" name="Shape 631">
              <a:extLst>
                <a:ext uri="{FF2B5EF4-FFF2-40B4-BE49-F238E27FC236}">
                  <a16:creationId xmlns:a16="http://schemas.microsoft.com/office/drawing/2014/main" id="{C0B130DE-5058-4744-BF3B-9A78215CF155}"/>
                </a:ext>
              </a:extLst>
            </p:cNvPr>
            <p:cNvGrpSpPr/>
            <p:nvPr/>
          </p:nvGrpSpPr>
          <p:grpSpPr>
            <a:xfrm rot="5400000">
              <a:off x="3203489" y="4216772"/>
              <a:ext cx="246111" cy="609635"/>
              <a:chOff x="-1787997" y="358965"/>
              <a:chExt cx="649200" cy="1206004"/>
            </a:xfrm>
          </p:grpSpPr>
          <p:sp>
            <p:nvSpPr>
              <p:cNvPr id="58" name="Shape 632">
                <a:extLst>
                  <a:ext uri="{FF2B5EF4-FFF2-40B4-BE49-F238E27FC236}">
                    <a16:creationId xmlns:a16="http://schemas.microsoft.com/office/drawing/2014/main" id="{9841FEDC-00B1-004A-998F-81E984BBF9DE}"/>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59" name="Shape 633">
                <a:extLst>
                  <a:ext uri="{FF2B5EF4-FFF2-40B4-BE49-F238E27FC236}">
                    <a16:creationId xmlns:a16="http://schemas.microsoft.com/office/drawing/2014/main" id="{A8BE6697-EDA7-EC4F-B829-76311917C880}"/>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60" name="Shape 634">
              <a:extLst>
                <a:ext uri="{FF2B5EF4-FFF2-40B4-BE49-F238E27FC236}">
                  <a16:creationId xmlns:a16="http://schemas.microsoft.com/office/drawing/2014/main" id="{12D076D5-550E-A74B-B70D-E654C0F3E3EA}"/>
                </a:ext>
              </a:extLst>
            </p:cNvPr>
            <p:cNvGrpSpPr/>
            <p:nvPr/>
          </p:nvGrpSpPr>
          <p:grpSpPr>
            <a:xfrm rot="5400000">
              <a:off x="3385351" y="4947185"/>
              <a:ext cx="246111" cy="609635"/>
              <a:chOff x="-1787997" y="358965"/>
              <a:chExt cx="649200" cy="1206004"/>
            </a:xfrm>
          </p:grpSpPr>
          <p:sp>
            <p:nvSpPr>
              <p:cNvPr id="61" name="Shape 635">
                <a:extLst>
                  <a:ext uri="{FF2B5EF4-FFF2-40B4-BE49-F238E27FC236}">
                    <a16:creationId xmlns:a16="http://schemas.microsoft.com/office/drawing/2014/main" id="{94B17F17-74A5-D545-99A1-4BF1A70F26D0}"/>
                  </a:ext>
                </a:extLst>
              </p:cNvPr>
              <p:cNvSpPr/>
              <p:nvPr/>
            </p:nvSpPr>
            <p:spPr>
              <a:xfrm>
                <a:off x="-1693332" y="358965"/>
                <a:ext cx="453600" cy="457800"/>
              </a:xfrm>
              <a:prstGeom prst="ellipse">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62" name="Shape 636">
                <a:extLst>
                  <a:ext uri="{FF2B5EF4-FFF2-40B4-BE49-F238E27FC236}">
                    <a16:creationId xmlns:a16="http://schemas.microsoft.com/office/drawing/2014/main" id="{BAC15050-AFF4-1C48-AECB-DC02C5BF5C7D}"/>
                  </a:ext>
                </a:extLst>
              </p:cNvPr>
              <p:cNvSpPr/>
              <p:nvPr/>
            </p:nvSpPr>
            <p:spPr>
              <a:xfrm>
                <a:off x="-1787997" y="874970"/>
                <a:ext cx="649200" cy="690000"/>
              </a:xfrm>
              <a:prstGeom prst="snip2SameRect">
                <a:avLst>
                  <a:gd name="adj1" fmla="val 16667"/>
                  <a:gd name="adj2" fmla="val 0"/>
                </a:avLst>
              </a:prstGeom>
              <a:solidFill>
                <a:srgbClr val="FFFFFF"/>
              </a:solidFill>
              <a:ln w="25400"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sp>
          <p:nvSpPr>
            <p:cNvPr id="71" name="Shape 645">
              <a:extLst>
                <a:ext uri="{FF2B5EF4-FFF2-40B4-BE49-F238E27FC236}">
                  <a16:creationId xmlns:a16="http://schemas.microsoft.com/office/drawing/2014/main" id="{D55FD609-F6F1-F14A-A4F2-E70AB73013A3}"/>
                </a:ext>
              </a:extLst>
            </p:cNvPr>
            <p:cNvSpPr/>
            <p:nvPr/>
          </p:nvSpPr>
          <p:spPr>
            <a:xfrm>
              <a:off x="2870475" y="4047375"/>
              <a:ext cx="1872000" cy="16059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 name="Group 4">
            <a:extLst>
              <a:ext uri="{FF2B5EF4-FFF2-40B4-BE49-F238E27FC236}">
                <a16:creationId xmlns:a16="http://schemas.microsoft.com/office/drawing/2014/main" id="{3A740B07-BCF0-154C-80AA-23F40ED33AA4}"/>
              </a:ext>
            </a:extLst>
          </p:cNvPr>
          <p:cNvGrpSpPr/>
          <p:nvPr/>
        </p:nvGrpSpPr>
        <p:grpSpPr>
          <a:xfrm>
            <a:off x="2495837" y="3388714"/>
            <a:ext cx="1081807" cy="846279"/>
            <a:chOff x="2691350" y="2718175"/>
            <a:chExt cx="1790400" cy="1018800"/>
          </a:xfrm>
        </p:grpSpPr>
        <p:grpSp>
          <p:nvGrpSpPr>
            <p:cNvPr id="63" name="Shape 637">
              <a:extLst>
                <a:ext uri="{FF2B5EF4-FFF2-40B4-BE49-F238E27FC236}">
                  <a16:creationId xmlns:a16="http://schemas.microsoft.com/office/drawing/2014/main" id="{68B562DE-39D9-0D43-8B9D-8DE3CD274492}"/>
                </a:ext>
              </a:extLst>
            </p:cNvPr>
            <p:cNvGrpSpPr/>
            <p:nvPr/>
          </p:nvGrpSpPr>
          <p:grpSpPr>
            <a:xfrm rot="5400000">
              <a:off x="3129539" y="2715872"/>
              <a:ext cx="246111" cy="609635"/>
              <a:chOff x="-1787997" y="358965"/>
              <a:chExt cx="649200" cy="1206004"/>
            </a:xfrm>
          </p:grpSpPr>
          <p:sp>
            <p:nvSpPr>
              <p:cNvPr id="64" name="Shape 638">
                <a:extLst>
                  <a:ext uri="{FF2B5EF4-FFF2-40B4-BE49-F238E27FC236}">
                    <a16:creationId xmlns:a16="http://schemas.microsoft.com/office/drawing/2014/main" id="{8AAC5BED-2CFF-684E-A5FF-6416B046CB6E}"/>
                  </a:ext>
                </a:extLst>
              </p:cNvPr>
              <p:cNvSpPr/>
              <p:nvPr/>
            </p:nvSpPr>
            <p:spPr>
              <a:xfrm>
                <a:off x="-1693332" y="358965"/>
                <a:ext cx="453600" cy="457800"/>
              </a:xfrm>
              <a:prstGeom prst="ellipse">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65" name="Shape 639">
                <a:extLst>
                  <a:ext uri="{FF2B5EF4-FFF2-40B4-BE49-F238E27FC236}">
                    <a16:creationId xmlns:a16="http://schemas.microsoft.com/office/drawing/2014/main" id="{9029B0B7-D578-7547-8AAB-419D2F6A03AA}"/>
                  </a:ext>
                </a:extLst>
              </p:cNvPr>
              <p:cNvSpPr/>
              <p:nvPr/>
            </p:nvSpPr>
            <p:spPr>
              <a:xfrm>
                <a:off x="-1787997" y="874970"/>
                <a:ext cx="649200" cy="690000"/>
              </a:xfrm>
              <a:prstGeom prst="snip2SameRect">
                <a:avLst>
                  <a:gd name="adj1" fmla="val 16667"/>
                  <a:gd name="adj2" fmla="val 0"/>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nvGrpSpPr>
            <p:cNvPr id="66" name="Shape 640">
              <a:extLst>
                <a:ext uri="{FF2B5EF4-FFF2-40B4-BE49-F238E27FC236}">
                  <a16:creationId xmlns:a16="http://schemas.microsoft.com/office/drawing/2014/main" id="{AA803A77-C385-E94B-89CE-FA462A0C44E5}"/>
                </a:ext>
              </a:extLst>
            </p:cNvPr>
            <p:cNvGrpSpPr/>
            <p:nvPr/>
          </p:nvGrpSpPr>
          <p:grpSpPr>
            <a:xfrm rot="5400000">
              <a:off x="3881551" y="3124185"/>
              <a:ext cx="246111" cy="609635"/>
              <a:chOff x="-1787997" y="358965"/>
              <a:chExt cx="649200" cy="1206004"/>
            </a:xfrm>
          </p:grpSpPr>
          <p:sp>
            <p:nvSpPr>
              <p:cNvPr id="67" name="Shape 641">
                <a:extLst>
                  <a:ext uri="{FF2B5EF4-FFF2-40B4-BE49-F238E27FC236}">
                    <a16:creationId xmlns:a16="http://schemas.microsoft.com/office/drawing/2014/main" id="{D4B48541-3924-D646-8DD8-20354BB47AF6}"/>
                  </a:ext>
                </a:extLst>
              </p:cNvPr>
              <p:cNvSpPr/>
              <p:nvPr/>
            </p:nvSpPr>
            <p:spPr>
              <a:xfrm>
                <a:off x="-1693332" y="358965"/>
                <a:ext cx="453600" cy="457800"/>
              </a:xfrm>
              <a:prstGeom prst="ellipse">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68" name="Shape 642">
                <a:extLst>
                  <a:ext uri="{FF2B5EF4-FFF2-40B4-BE49-F238E27FC236}">
                    <a16:creationId xmlns:a16="http://schemas.microsoft.com/office/drawing/2014/main" id="{1EC2F52B-2230-D344-91A0-227D1C4645D1}"/>
                  </a:ext>
                </a:extLst>
              </p:cNvPr>
              <p:cNvSpPr/>
              <p:nvPr/>
            </p:nvSpPr>
            <p:spPr>
              <a:xfrm>
                <a:off x="-1787997" y="874970"/>
                <a:ext cx="649200" cy="690000"/>
              </a:xfrm>
              <a:prstGeom prst="snip2SameRect">
                <a:avLst>
                  <a:gd name="adj1" fmla="val 16667"/>
                  <a:gd name="adj2" fmla="val 0"/>
                </a:avLst>
              </a:prstGeom>
              <a:solidFill>
                <a:schemeClr val="dk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sp>
          <p:nvSpPr>
            <p:cNvPr id="72" name="Shape 646">
              <a:extLst>
                <a:ext uri="{FF2B5EF4-FFF2-40B4-BE49-F238E27FC236}">
                  <a16:creationId xmlns:a16="http://schemas.microsoft.com/office/drawing/2014/main" id="{9678E196-0FDD-8D41-955F-C7B6CDF183B3}"/>
                </a:ext>
              </a:extLst>
            </p:cNvPr>
            <p:cNvSpPr/>
            <p:nvPr/>
          </p:nvSpPr>
          <p:spPr>
            <a:xfrm>
              <a:off x="2691350" y="2718175"/>
              <a:ext cx="1790400" cy="10188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3" name="Shape 647">
            <a:extLst>
              <a:ext uri="{FF2B5EF4-FFF2-40B4-BE49-F238E27FC236}">
                <a16:creationId xmlns:a16="http://schemas.microsoft.com/office/drawing/2014/main" id="{3D98F2ED-7C76-EE44-93AE-1BEA047A35A2}"/>
              </a:ext>
            </a:extLst>
          </p:cNvPr>
          <p:cNvSpPr/>
          <p:nvPr/>
        </p:nvSpPr>
        <p:spPr>
          <a:xfrm>
            <a:off x="1810287" y="2836326"/>
            <a:ext cx="5992045" cy="1561138"/>
          </a:xfrm>
          <a:custGeom>
            <a:avLst/>
            <a:gdLst/>
            <a:ahLst/>
            <a:cxnLst/>
            <a:rect l="0" t="0" r="0" b="0"/>
            <a:pathLst>
              <a:path w="257942" h="96045" extrusionOk="0">
                <a:moveTo>
                  <a:pt x="0" y="33265"/>
                </a:moveTo>
                <a:cubicBezTo>
                  <a:pt x="31276" y="28033"/>
                  <a:pt x="144665" y="-8588"/>
                  <a:pt x="187656" y="1875"/>
                </a:cubicBezTo>
                <a:cubicBezTo>
                  <a:pt x="230646" y="12338"/>
                  <a:pt x="246227" y="80350"/>
                  <a:pt x="257942" y="96045"/>
                </a:cubicBezTo>
              </a:path>
            </a:pathLst>
          </a:custGeom>
          <a:noFill/>
          <a:ln w="28575" cap="flat" cmpd="sng">
            <a:solidFill>
              <a:srgbClr val="FF0000"/>
            </a:solidFill>
            <a:prstDash val="solid"/>
            <a:round/>
            <a:headEnd type="none" w="lg" len="lg"/>
            <a:tailEnd type="triangle" w="lg" len="lg"/>
          </a:ln>
        </p:spPr>
        <p:txBody>
          <a:bodyPr/>
          <a:lstStyle/>
          <a:p>
            <a:endParaRPr lang="en-US"/>
          </a:p>
        </p:txBody>
      </p:sp>
      <p:sp>
        <p:nvSpPr>
          <p:cNvPr id="74" name="Shape 648">
            <a:extLst>
              <a:ext uri="{FF2B5EF4-FFF2-40B4-BE49-F238E27FC236}">
                <a16:creationId xmlns:a16="http://schemas.microsoft.com/office/drawing/2014/main" id="{A6563435-B26C-454D-B33F-C1339D387EBB}"/>
              </a:ext>
            </a:extLst>
          </p:cNvPr>
          <p:cNvSpPr/>
          <p:nvPr/>
        </p:nvSpPr>
        <p:spPr>
          <a:xfrm>
            <a:off x="3376470" y="3267012"/>
            <a:ext cx="3381344" cy="1130452"/>
          </a:xfrm>
          <a:custGeom>
            <a:avLst/>
            <a:gdLst/>
            <a:ahLst/>
            <a:cxnLst/>
            <a:rect l="0" t="0" r="0" b="0"/>
            <a:pathLst>
              <a:path w="116006" h="58696" extrusionOk="0">
                <a:moveTo>
                  <a:pt x="0" y="8882"/>
                </a:moveTo>
                <a:cubicBezTo>
                  <a:pt x="11145" y="7858"/>
                  <a:pt x="47539" y="-5562"/>
                  <a:pt x="66874" y="2740"/>
                </a:cubicBezTo>
                <a:cubicBezTo>
                  <a:pt x="86208" y="11042"/>
                  <a:pt x="107817" y="49370"/>
                  <a:pt x="116006" y="58696"/>
                </a:cubicBezTo>
              </a:path>
            </a:pathLst>
          </a:custGeom>
          <a:noFill/>
          <a:ln w="28575" cap="flat" cmpd="sng">
            <a:solidFill>
              <a:srgbClr val="FF0000"/>
            </a:solidFill>
            <a:prstDash val="solid"/>
            <a:round/>
            <a:headEnd type="none" w="lg" len="lg"/>
            <a:tailEnd type="triangle" w="lg" len="lg"/>
          </a:ln>
        </p:spPr>
        <p:txBody>
          <a:bodyPr/>
          <a:lstStyle/>
          <a:p>
            <a:endParaRPr lang="en-US"/>
          </a:p>
        </p:txBody>
      </p:sp>
      <p:sp>
        <p:nvSpPr>
          <p:cNvPr id="75" name="Shape 649">
            <a:extLst>
              <a:ext uri="{FF2B5EF4-FFF2-40B4-BE49-F238E27FC236}">
                <a16:creationId xmlns:a16="http://schemas.microsoft.com/office/drawing/2014/main" id="{F5C733C2-2831-9642-8C23-3730B97FD823}"/>
              </a:ext>
            </a:extLst>
          </p:cNvPr>
          <p:cNvSpPr/>
          <p:nvPr/>
        </p:nvSpPr>
        <p:spPr>
          <a:xfrm>
            <a:off x="1830913" y="5384577"/>
            <a:ext cx="5992045" cy="996960"/>
          </a:xfrm>
          <a:custGeom>
            <a:avLst/>
            <a:gdLst/>
            <a:ahLst/>
            <a:cxnLst/>
            <a:rect l="0" t="0" r="0" b="0"/>
            <a:pathLst>
              <a:path w="257943" h="66310" extrusionOk="0">
                <a:moveTo>
                  <a:pt x="0" y="33437"/>
                </a:moveTo>
                <a:cubicBezTo>
                  <a:pt x="33323" y="38782"/>
                  <a:pt x="156949" y="71081"/>
                  <a:pt x="199940" y="65509"/>
                </a:cubicBezTo>
                <a:cubicBezTo>
                  <a:pt x="242930" y="59936"/>
                  <a:pt x="248275" y="10918"/>
                  <a:pt x="257943" y="0"/>
                </a:cubicBezTo>
              </a:path>
            </a:pathLst>
          </a:custGeom>
          <a:noFill/>
          <a:ln w="28575" cap="flat" cmpd="sng">
            <a:solidFill>
              <a:srgbClr val="FF0000"/>
            </a:solidFill>
            <a:prstDash val="solid"/>
            <a:round/>
            <a:headEnd type="none" w="lg" len="lg"/>
            <a:tailEnd type="triangle" w="lg" len="lg"/>
          </a:ln>
        </p:spPr>
        <p:txBody>
          <a:bodyPr/>
          <a:lstStyle/>
          <a:p>
            <a:endParaRPr lang="en-US"/>
          </a:p>
        </p:txBody>
      </p:sp>
      <p:sp>
        <p:nvSpPr>
          <p:cNvPr id="76" name="Shape 650">
            <a:extLst>
              <a:ext uri="{FF2B5EF4-FFF2-40B4-BE49-F238E27FC236}">
                <a16:creationId xmlns:a16="http://schemas.microsoft.com/office/drawing/2014/main" id="{4805DD20-A58A-4747-8296-1BBF8BC52C12}"/>
              </a:ext>
            </a:extLst>
          </p:cNvPr>
          <p:cNvSpPr/>
          <p:nvPr/>
        </p:nvSpPr>
        <p:spPr>
          <a:xfrm>
            <a:off x="3697369" y="5408990"/>
            <a:ext cx="3060446" cy="604171"/>
          </a:xfrm>
          <a:custGeom>
            <a:avLst/>
            <a:gdLst/>
            <a:ahLst/>
            <a:cxnLst/>
            <a:rect l="0" t="0" r="0" b="0"/>
            <a:pathLst>
              <a:path w="109865" h="43304" extrusionOk="0">
                <a:moveTo>
                  <a:pt x="0" y="15013"/>
                </a:moveTo>
                <a:cubicBezTo>
                  <a:pt x="14898" y="19676"/>
                  <a:pt x="71082" y="45493"/>
                  <a:pt x="89393" y="42991"/>
                </a:cubicBezTo>
                <a:cubicBezTo>
                  <a:pt x="107703" y="40488"/>
                  <a:pt x="106453" y="7165"/>
                  <a:pt x="109865" y="0"/>
                </a:cubicBezTo>
              </a:path>
            </a:pathLst>
          </a:custGeom>
          <a:noFill/>
          <a:ln w="28575" cap="flat" cmpd="sng">
            <a:solidFill>
              <a:srgbClr val="FF0000"/>
            </a:solidFill>
            <a:prstDash val="solid"/>
            <a:round/>
            <a:headEnd type="none" w="lg" len="lg"/>
            <a:tailEnd type="triangle" w="lg" len="lg"/>
          </a:ln>
        </p:spPr>
        <p:txBody>
          <a:bodyPr/>
          <a:lstStyle/>
          <a:p>
            <a:endParaRPr lang="en-US"/>
          </a:p>
        </p:txBody>
      </p:sp>
    </p:spTree>
    <p:extLst>
      <p:ext uri="{BB962C8B-B14F-4D97-AF65-F5344CB8AC3E}">
        <p14:creationId xmlns:p14="http://schemas.microsoft.com/office/powerpoint/2010/main" val="15964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p:bldP spid="9"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89" y="2362200"/>
            <a:ext cx="7772400" cy="1906816"/>
          </a:xfrm>
        </p:spPr>
        <p:txBody>
          <a:bodyPr/>
          <a:lstStyle/>
          <a:p>
            <a:pPr algn="ctr"/>
            <a:r>
              <a:rPr lang="en-US" dirty="0"/>
              <a:t>The most important decision you will make is about who to include as the “not exposed”</a:t>
            </a:r>
          </a:p>
        </p:txBody>
      </p:sp>
      <p:sp>
        <p:nvSpPr>
          <p:cNvPr id="4" name="Text Placeholder 3"/>
          <p:cNvSpPr>
            <a:spLocks noGrp="1"/>
          </p:cNvSpPr>
          <p:nvPr>
            <p:ph type="body" idx="1"/>
          </p:nvPr>
        </p:nvSpPr>
        <p:spPr>
          <a:xfrm>
            <a:off x="722312" y="4269016"/>
            <a:ext cx="7772400" cy="1500187"/>
          </a:xfrm>
        </p:spPr>
        <p:txBody>
          <a:bodyPr anchor="ctr"/>
          <a:lstStyle/>
          <a:p>
            <a:pPr algn="ctr"/>
            <a:r>
              <a:rPr lang="en-US" dirty="0"/>
              <a:t>We will discuss this in detail during the lectures on Associative Analyses</a:t>
            </a:r>
          </a:p>
        </p:txBody>
      </p:sp>
    </p:spTree>
    <p:extLst>
      <p:ext uri="{BB962C8B-B14F-4D97-AF65-F5344CB8AC3E}">
        <p14:creationId xmlns:p14="http://schemas.microsoft.com/office/powerpoint/2010/main" val="1992237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11" name="Shape 711"/>
          <p:cNvSpPr/>
          <p:nvPr/>
        </p:nvSpPr>
        <p:spPr>
          <a:xfrm>
            <a:off x="7447677" y="5215639"/>
            <a:ext cx="536100" cy="480000"/>
          </a:xfrm>
          <a:prstGeom prst="ellipse">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16" name="Shape 716"/>
          <p:cNvSpPr/>
          <p:nvPr/>
        </p:nvSpPr>
        <p:spPr>
          <a:xfrm>
            <a:off x="2018852" y="4466902"/>
            <a:ext cx="536100" cy="480000"/>
          </a:xfrm>
          <a:prstGeom prst="ellipse">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08" name="Shape 708"/>
          <p:cNvSpPr txBox="1">
            <a:spLocks noGrp="1"/>
          </p:cNvSpPr>
          <p:nvPr>
            <p:ph type="title"/>
          </p:nvPr>
        </p:nvSpPr>
        <p:spPr>
          <a:xfrm>
            <a:off x="0" y="-8"/>
            <a:ext cx="8520600" cy="763500"/>
          </a:xfrm>
          <a:prstGeom prst="rect">
            <a:avLst/>
          </a:prstGeom>
        </p:spPr>
        <p:txBody>
          <a:bodyPr lIns="91425" tIns="91425" rIns="91425" bIns="91425" anchor="t" anchorCtr="0">
            <a:noAutofit/>
          </a:bodyPr>
          <a:lstStyle/>
          <a:p>
            <a:pPr lvl="0" algn="l">
              <a:spcBef>
                <a:spcPts val="0"/>
              </a:spcBef>
              <a:buNone/>
            </a:pPr>
            <a:r>
              <a:rPr lang="en-US" sz="3600" dirty="0"/>
              <a:t>Biases in Case-Control Studies</a:t>
            </a:r>
          </a:p>
        </p:txBody>
      </p:sp>
      <p:graphicFrame>
        <p:nvGraphicFramePr>
          <p:cNvPr id="709" name="Shape 709"/>
          <p:cNvGraphicFramePr/>
          <p:nvPr>
            <p:extLst>
              <p:ext uri="{D42A27DB-BD31-4B8C-83A1-F6EECF244321}">
                <p14:modId xmlns:p14="http://schemas.microsoft.com/office/powerpoint/2010/main" val="2259773364"/>
              </p:ext>
            </p:extLst>
          </p:nvPr>
        </p:nvGraphicFramePr>
        <p:xfrm>
          <a:off x="5009375" y="3749211"/>
          <a:ext cx="3306675" cy="2072775"/>
        </p:xfrm>
        <a:graphic>
          <a:graphicData uri="http://schemas.openxmlformats.org/drawingml/2006/table">
            <a:tbl>
              <a:tblPr>
                <a:noFill/>
                <a:tableStyleId>{FA9C233C-B7D1-4A04-A507-F2FA9C5B648D}</a:tableStyleId>
              </a:tblPr>
              <a:tblGrid>
                <a:gridCol w="1102225">
                  <a:extLst>
                    <a:ext uri="{9D8B030D-6E8A-4147-A177-3AD203B41FA5}">
                      <a16:colId xmlns:a16="http://schemas.microsoft.com/office/drawing/2014/main" val="20000"/>
                    </a:ext>
                  </a:extLst>
                </a:gridCol>
                <a:gridCol w="1102225">
                  <a:extLst>
                    <a:ext uri="{9D8B030D-6E8A-4147-A177-3AD203B41FA5}">
                      <a16:colId xmlns:a16="http://schemas.microsoft.com/office/drawing/2014/main" val="20001"/>
                    </a:ext>
                  </a:extLst>
                </a:gridCol>
                <a:gridCol w="1102225">
                  <a:extLst>
                    <a:ext uri="{9D8B030D-6E8A-4147-A177-3AD203B41FA5}">
                      <a16:colId xmlns:a16="http://schemas.microsoft.com/office/drawing/2014/main" val="20002"/>
                    </a:ext>
                  </a:extLst>
                </a:gridCol>
              </a:tblGrid>
              <a:tr h="690925">
                <a:tc>
                  <a:txBody>
                    <a:bodyPr/>
                    <a:lstStyle/>
                    <a:p>
                      <a:pPr lvl="0" algn="ctr" rtl="0">
                        <a:spcBef>
                          <a:spcPts val="0"/>
                        </a:spcBef>
                        <a:buNone/>
                      </a:pPr>
                      <a:endParaRP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a:t>disease (outcome)</a:t>
                      </a:r>
                    </a:p>
                  </a:txBody>
                  <a:tcPr marL="91425" marR="91425" marT="91425" marB="91425">
                    <a:lnL w="9525" cap="flat" cmpd="sng">
                      <a:solidFill>
                        <a:srgbClr val="000000"/>
                      </a:solidFill>
                      <a:prstDash val="solid"/>
                      <a:round/>
                      <a:headEnd type="none" w="med" len="med"/>
                      <a:tailEnd type="none" w="med" len="med"/>
                    </a:lnL>
                    <a:lnR w="76200"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a:t>no disease</a:t>
                      </a:r>
                    </a:p>
                  </a:txBody>
                  <a:tcPr marL="91425" marR="91425" marT="91425" marB="91425">
                    <a:lnL w="76200"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0925">
                <a:tc>
                  <a:txBody>
                    <a:bodyPr/>
                    <a:lstStyle/>
                    <a:p>
                      <a:pPr lvl="0" algn="ctr" rtl="0">
                        <a:spcBef>
                          <a:spcPts val="0"/>
                        </a:spcBef>
                        <a:buNone/>
                      </a:pPr>
                      <a:r>
                        <a:rPr lang="en-US"/>
                        <a:t>exposed (treatment)</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76200"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76200"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0925">
                <a:tc>
                  <a:txBody>
                    <a:bodyPr/>
                    <a:lstStyle/>
                    <a:p>
                      <a:pPr lvl="0" algn="ctr" rtl="0">
                        <a:spcBef>
                          <a:spcPts val="0"/>
                        </a:spcBef>
                        <a:buNone/>
                      </a:pPr>
                      <a:r>
                        <a:rPr lang="en-US"/>
                        <a:t>not exposed</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76200"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dirty="0"/>
                    </a:p>
                  </a:txBody>
                  <a:tcPr marL="91425" marR="91425" marT="91425" marB="91425">
                    <a:lnL w="76200"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10" name="Shape 710"/>
          <p:cNvSpPr/>
          <p:nvPr/>
        </p:nvSpPr>
        <p:spPr>
          <a:xfrm>
            <a:off x="6525621" y="4632009"/>
            <a:ext cx="302999"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12" name="Shape 712"/>
          <p:cNvSpPr/>
          <p:nvPr/>
        </p:nvSpPr>
        <p:spPr>
          <a:xfrm>
            <a:off x="6511208" y="5397434"/>
            <a:ext cx="302999"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aphicFrame>
        <p:nvGraphicFramePr>
          <p:cNvPr id="713" name="Shape 713"/>
          <p:cNvGraphicFramePr/>
          <p:nvPr>
            <p:extLst>
              <p:ext uri="{D42A27DB-BD31-4B8C-83A1-F6EECF244321}">
                <p14:modId xmlns:p14="http://schemas.microsoft.com/office/powerpoint/2010/main" val="2618208366"/>
              </p:ext>
            </p:extLst>
          </p:nvPr>
        </p:nvGraphicFramePr>
        <p:xfrm>
          <a:off x="633575" y="3689711"/>
          <a:ext cx="3306675" cy="2072775"/>
        </p:xfrm>
        <a:graphic>
          <a:graphicData uri="http://schemas.openxmlformats.org/drawingml/2006/table">
            <a:tbl>
              <a:tblPr>
                <a:noFill/>
                <a:tableStyleId>{FA9C233C-B7D1-4A04-A507-F2FA9C5B648D}</a:tableStyleId>
              </a:tblPr>
              <a:tblGrid>
                <a:gridCol w="1102225">
                  <a:extLst>
                    <a:ext uri="{9D8B030D-6E8A-4147-A177-3AD203B41FA5}">
                      <a16:colId xmlns:a16="http://schemas.microsoft.com/office/drawing/2014/main" val="20000"/>
                    </a:ext>
                  </a:extLst>
                </a:gridCol>
                <a:gridCol w="1102225">
                  <a:extLst>
                    <a:ext uri="{9D8B030D-6E8A-4147-A177-3AD203B41FA5}">
                      <a16:colId xmlns:a16="http://schemas.microsoft.com/office/drawing/2014/main" val="20001"/>
                    </a:ext>
                  </a:extLst>
                </a:gridCol>
                <a:gridCol w="1102225">
                  <a:extLst>
                    <a:ext uri="{9D8B030D-6E8A-4147-A177-3AD203B41FA5}">
                      <a16:colId xmlns:a16="http://schemas.microsoft.com/office/drawing/2014/main" val="20002"/>
                    </a:ext>
                  </a:extLst>
                </a:gridCol>
              </a:tblGrid>
              <a:tr h="690925">
                <a:tc>
                  <a:txBody>
                    <a:bodyPr/>
                    <a:lstStyle/>
                    <a:p>
                      <a:pPr lvl="0" algn="ctr" rtl="0">
                        <a:spcBef>
                          <a:spcPts val="0"/>
                        </a:spcBef>
                        <a:buNone/>
                      </a:pPr>
                      <a:endParaRP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a:t>disease (outcome)</a:t>
                      </a:r>
                    </a:p>
                  </a:txBody>
                  <a:tcPr marL="91425" marR="91425" marT="91425" marB="91425">
                    <a:lnL w="9525" cap="flat" cmpd="sng">
                      <a:solidFill>
                        <a:srgbClr val="000000"/>
                      </a:solidFill>
                      <a:prstDash val="solid"/>
                      <a:round/>
                      <a:headEnd type="none" w="med" len="med"/>
                      <a:tailEnd type="none" w="med" len="med"/>
                    </a:lnL>
                    <a:lnR w="76200"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a:t>no disease</a:t>
                      </a:r>
                    </a:p>
                  </a:txBody>
                  <a:tcPr marL="91425" marR="91425" marT="91425" marB="91425">
                    <a:lnL w="76200"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0925">
                <a:tc>
                  <a:txBody>
                    <a:bodyPr/>
                    <a:lstStyle/>
                    <a:p>
                      <a:pPr lvl="0" algn="ctr" rtl="0">
                        <a:spcBef>
                          <a:spcPts val="0"/>
                        </a:spcBef>
                        <a:buNone/>
                      </a:pPr>
                      <a:r>
                        <a:rPr lang="en-US"/>
                        <a:t>exposed (treatment)</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76200"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76200"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0925">
                <a:tc>
                  <a:txBody>
                    <a:bodyPr/>
                    <a:lstStyle/>
                    <a:p>
                      <a:pPr lvl="0" algn="ctr" rtl="0">
                        <a:spcBef>
                          <a:spcPts val="0"/>
                        </a:spcBef>
                        <a:buNone/>
                      </a:pPr>
                      <a:r>
                        <a:rPr lang="en-US"/>
                        <a:t>not exposed</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76200"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76200"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15" name="Shape 715"/>
          <p:cNvSpPr txBox="1"/>
          <p:nvPr/>
        </p:nvSpPr>
        <p:spPr>
          <a:xfrm>
            <a:off x="0" y="2762661"/>
            <a:ext cx="4309800" cy="1031100"/>
          </a:xfrm>
          <a:prstGeom prst="rect">
            <a:avLst/>
          </a:prstGeom>
          <a:noFill/>
          <a:ln>
            <a:noFill/>
          </a:ln>
        </p:spPr>
        <p:txBody>
          <a:bodyPr lIns="91425" tIns="91425" rIns="91425" bIns="91425" anchor="t" anchorCtr="0">
            <a:noAutofit/>
          </a:bodyPr>
          <a:lstStyle/>
          <a:p>
            <a:pPr lvl="0" algn="ctr" rtl="0">
              <a:spcBef>
                <a:spcPts val="0"/>
              </a:spcBef>
              <a:buNone/>
            </a:pPr>
            <a:r>
              <a:rPr lang="en-US" b="1"/>
              <a:t>Self-Selection Bias: </a:t>
            </a:r>
            <a:r>
              <a:rPr lang="en-US"/>
              <a:t>increased likelihood of sampling from a particular group (e.g. </a:t>
            </a:r>
            <a:r>
              <a:rPr lang="en-US" dirty="0"/>
              <a:t>sick exposed people more likely to participate in study)</a:t>
            </a:r>
          </a:p>
        </p:txBody>
      </p:sp>
      <p:sp>
        <p:nvSpPr>
          <p:cNvPr id="717" name="Shape 717"/>
          <p:cNvSpPr/>
          <p:nvPr/>
        </p:nvSpPr>
        <p:spPr>
          <a:xfrm>
            <a:off x="3221933" y="4572521"/>
            <a:ext cx="302999"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18" name="Shape 718"/>
          <p:cNvSpPr/>
          <p:nvPr/>
        </p:nvSpPr>
        <p:spPr>
          <a:xfrm>
            <a:off x="2150946" y="5318759"/>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19" name="Shape 719"/>
          <p:cNvSpPr/>
          <p:nvPr/>
        </p:nvSpPr>
        <p:spPr>
          <a:xfrm>
            <a:off x="3221933" y="5318759"/>
            <a:ext cx="302999"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20" name="Shape 720"/>
          <p:cNvSpPr txBox="1"/>
          <p:nvPr/>
        </p:nvSpPr>
        <p:spPr>
          <a:xfrm>
            <a:off x="4304700" y="2762661"/>
            <a:ext cx="4839300" cy="1031100"/>
          </a:xfrm>
          <a:prstGeom prst="rect">
            <a:avLst/>
          </a:prstGeom>
          <a:noFill/>
          <a:ln>
            <a:noFill/>
          </a:ln>
        </p:spPr>
        <p:txBody>
          <a:bodyPr lIns="91425" tIns="91425" rIns="91425" bIns="91425" anchor="t" anchorCtr="0">
            <a:noAutofit/>
          </a:bodyPr>
          <a:lstStyle/>
          <a:p>
            <a:pPr lvl="0" algn="ctr" rtl="0">
              <a:spcBef>
                <a:spcPts val="0"/>
              </a:spcBef>
              <a:buNone/>
            </a:pPr>
            <a:r>
              <a:rPr lang="en-US" b="1" dirty="0"/>
              <a:t>Control Selection Bias</a:t>
            </a:r>
            <a:r>
              <a:rPr lang="en-US" dirty="0"/>
              <a:t>: The process for picking controls means more controls are likely to have been not exposed (e.g. controls are drawn from the community)</a:t>
            </a:r>
          </a:p>
        </p:txBody>
      </p:sp>
      <p:sp>
        <p:nvSpPr>
          <p:cNvPr id="721" name="Shape 721"/>
          <p:cNvSpPr/>
          <p:nvPr/>
        </p:nvSpPr>
        <p:spPr>
          <a:xfrm>
            <a:off x="7564221" y="4632009"/>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nvGrpSpPr>
          <p:cNvPr id="15" name="Group 14">
            <a:extLst>
              <a:ext uri="{FF2B5EF4-FFF2-40B4-BE49-F238E27FC236}">
                <a16:creationId xmlns:a16="http://schemas.microsoft.com/office/drawing/2014/main" id="{43C21FCA-427D-AE4F-BCB6-B1383A32C41D}"/>
              </a:ext>
            </a:extLst>
          </p:cNvPr>
          <p:cNvGrpSpPr/>
          <p:nvPr/>
        </p:nvGrpSpPr>
        <p:grpSpPr>
          <a:xfrm>
            <a:off x="2453946" y="1150925"/>
            <a:ext cx="4594617" cy="1452775"/>
            <a:chOff x="2077763" y="4889699"/>
            <a:chExt cx="4594617" cy="1452775"/>
          </a:xfrm>
        </p:grpSpPr>
        <p:pic>
          <p:nvPicPr>
            <p:cNvPr id="16" name="Shape 555">
              <a:extLst>
                <a:ext uri="{FF2B5EF4-FFF2-40B4-BE49-F238E27FC236}">
                  <a16:creationId xmlns:a16="http://schemas.microsoft.com/office/drawing/2014/main" id="{3ED2ED90-22DD-C748-ACAF-F14878BABD4C}"/>
                </a:ext>
              </a:extLst>
            </p:cNvPr>
            <p:cNvPicPr preferRelativeResize="0"/>
            <p:nvPr/>
          </p:nvPicPr>
          <p:blipFill rotWithShape="1">
            <a:blip r:embed="rId3">
              <a:alphaModFix/>
            </a:blip>
            <a:srcRect t="5939" b="72878"/>
            <a:stretch/>
          </p:blipFill>
          <p:spPr>
            <a:xfrm>
              <a:off x="2077763" y="4889699"/>
              <a:ext cx="4594617" cy="1452775"/>
            </a:xfrm>
            <a:prstGeom prst="rect">
              <a:avLst/>
            </a:prstGeom>
            <a:noFill/>
            <a:ln>
              <a:noFill/>
            </a:ln>
          </p:spPr>
        </p:pic>
        <p:sp>
          <p:nvSpPr>
            <p:cNvPr id="17" name="Rectangle 16">
              <a:extLst>
                <a:ext uri="{FF2B5EF4-FFF2-40B4-BE49-F238E27FC236}">
                  <a16:creationId xmlns:a16="http://schemas.microsoft.com/office/drawing/2014/main" id="{DDE5700A-879B-9746-9DB9-EA917A14C428}"/>
                </a:ext>
              </a:extLst>
            </p:cNvPr>
            <p:cNvSpPr/>
            <p:nvPr/>
          </p:nvSpPr>
          <p:spPr>
            <a:xfrm>
              <a:off x="2196790" y="5977054"/>
              <a:ext cx="2899317" cy="3654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0" animBg="1"/>
      <p:bldP spid="716" grpId="0" animBg="1"/>
      <p:bldP spid="710" grpId="0" animBg="1"/>
      <p:bldP spid="712" grpId="0" animBg="1"/>
      <p:bldP spid="715" grpId="0"/>
      <p:bldP spid="717" grpId="0" animBg="1"/>
      <p:bldP spid="718" grpId="0" animBg="1"/>
      <p:bldP spid="719" grpId="0" animBg="1"/>
      <p:bldP spid="720" grpId="0"/>
      <p:bldP spid="7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701" name="Shape 701"/>
          <p:cNvSpPr/>
          <p:nvPr/>
        </p:nvSpPr>
        <p:spPr>
          <a:xfrm>
            <a:off x="6500415" y="4689182"/>
            <a:ext cx="536100" cy="480000"/>
          </a:xfrm>
          <a:prstGeom prst="ellipse">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83" name="Shape 683"/>
          <p:cNvSpPr txBox="1">
            <a:spLocks noGrp="1"/>
          </p:cNvSpPr>
          <p:nvPr>
            <p:ph type="title"/>
          </p:nvPr>
        </p:nvSpPr>
        <p:spPr>
          <a:xfrm>
            <a:off x="0" y="-8"/>
            <a:ext cx="8520600" cy="763500"/>
          </a:xfrm>
          <a:prstGeom prst="rect">
            <a:avLst/>
          </a:prstGeom>
        </p:spPr>
        <p:txBody>
          <a:bodyPr lIns="91425" tIns="91425" rIns="91425" bIns="91425" anchor="t" anchorCtr="0">
            <a:noAutofit/>
          </a:bodyPr>
          <a:lstStyle/>
          <a:p>
            <a:pPr lvl="0" algn="l" rtl="0">
              <a:spcBef>
                <a:spcPts val="0"/>
              </a:spcBef>
              <a:buNone/>
            </a:pPr>
            <a:r>
              <a:rPr lang="en-US" sz="3600" dirty="0"/>
              <a:t>Biases in Cohort Studies</a:t>
            </a:r>
          </a:p>
        </p:txBody>
      </p:sp>
      <p:graphicFrame>
        <p:nvGraphicFramePr>
          <p:cNvPr id="689" name="Shape 689"/>
          <p:cNvGraphicFramePr/>
          <p:nvPr>
            <p:extLst>
              <p:ext uri="{D42A27DB-BD31-4B8C-83A1-F6EECF244321}">
                <p14:modId xmlns:p14="http://schemas.microsoft.com/office/powerpoint/2010/main" val="1802201849"/>
              </p:ext>
            </p:extLst>
          </p:nvPr>
        </p:nvGraphicFramePr>
        <p:xfrm>
          <a:off x="638675" y="3911991"/>
          <a:ext cx="3306675" cy="2072775"/>
        </p:xfrm>
        <a:graphic>
          <a:graphicData uri="http://schemas.openxmlformats.org/drawingml/2006/table">
            <a:tbl>
              <a:tblPr>
                <a:noFill/>
                <a:tableStyleId>{FA9C233C-B7D1-4A04-A507-F2FA9C5B648D}</a:tableStyleId>
              </a:tblPr>
              <a:tblGrid>
                <a:gridCol w="1102225">
                  <a:extLst>
                    <a:ext uri="{9D8B030D-6E8A-4147-A177-3AD203B41FA5}">
                      <a16:colId xmlns:a16="http://schemas.microsoft.com/office/drawing/2014/main" val="20000"/>
                    </a:ext>
                  </a:extLst>
                </a:gridCol>
                <a:gridCol w="1102225">
                  <a:extLst>
                    <a:ext uri="{9D8B030D-6E8A-4147-A177-3AD203B41FA5}">
                      <a16:colId xmlns:a16="http://schemas.microsoft.com/office/drawing/2014/main" val="20001"/>
                    </a:ext>
                  </a:extLst>
                </a:gridCol>
                <a:gridCol w="1102225">
                  <a:extLst>
                    <a:ext uri="{9D8B030D-6E8A-4147-A177-3AD203B41FA5}">
                      <a16:colId xmlns:a16="http://schemas.microsoft.com/office/drawing/2014/main" val="20002"/>
                    </a:ext>
                  </a:extLst>
                </a:gridCol>
              </a:tblGrid>
              <a:tr h="690925">
                <a:tc>
                  <a:txBody>
                    <a:bodyPr/>
                    <a:lstStyle/>
                    <a:p>
                      <a:pPr lvl="0" algn="ctr" rtl="0">
                        <a:spcBef>
                          <a:spcPts val="0"/>
                        </a:spcBef>
                        <a:buNone/>
                      </a:pPr>
                      <a:endParaRP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a:t>disease (outcome)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a:t>no disease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0925">
                <a:tc>
                  <a:txBody>
                    <a:bodyPr/>
                    <a:lstStyle/>
                    <a:p>
                      <a:pPr lvl="0" algn="ctr" rtl="0">
                        <a:spcBef>
                          <a:spcPts val="0"/>
                        </a:spcBef>
                        <a:buNone/>
                      </a:pPr>
                      <a:r>
                        <a:rPr lang="en-US"/>
                        <a:t>exposed (treatment)</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76200" cap="flat" cmpd="sng">
                      <a:solidFill>
                        <a:srgbClr val="000000"/>
                      </a:solidFill>
                      <a:prstDash val="solid"/>
                      <a:round/>
                      <a:headEnd type="none" w="med" len="med"/>
                      <a:tailEnd type="none" w="med" len="med"/>
                    </a:lnB>
                  </a:tcPr>
                </a:tc>
                <a:tc>
                  <a:txBody>
                    <a:bodyPr/>
                    <a:lstStyle/>
                    <a:p>
                      <a:pPr lvl="0" algn="ctr" rtl="0">
                        <a:spcBef>
                          <a:spcPts val="0"/>
                        </a:spcBef>
                        <a:buNone/>
                      </a:pPr>
                      <a:endParaRPr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76200"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762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0925">
                <a:tc>
                  <a:txBody>
                    <a:bodyPr/>
                    <a:lstStyle/>
                    <a:p>
                      <a:pPr lvl="0" algn="ctr" rtl="0">
                        <a:spcBef>
                          <a:spcPts val="0"/>
                        </a:spcBef>
                        <a:buNone/>
                      </a:pPr>
                      <a:r>
                        <a:rPr lang="en-US"/>
                        <a:t>not exposed</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76200"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76200"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76200"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90" name="Shape 690"/>
          <p:cNvSpPr/>
          <p:nvPr/>
        </p:nvSpPr>
        <p:spPr>
          <a:xfrm>
            <a:off x="2154921" y="4794789"/>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aphicFrame>
        <p:nvGraphicFramePr>
          <p:cNvPr id="691" name="Shape 691"/>
          <p:cNvGraphicFramePr/>
          <p:nvPr>
            <p:extLst>
              <p:ext uri="{D42A27DB-BD31-4B8C-83A1-F6EECF244321}">
                <p14:modId xmlns:p14="http://schemas.microsoft.com/office/powerpoint/2010/main" val="1201664595"/>
              </p:ext>
            </p:extLst>
          </p:nvPr>
        </p:nvGraphicFramePr>
        <p:xfrm>
          <a:off x="5115112" y="3911991"/>
          <a:ext cx="3306675" cy="2072775"/>
        </p:xfrm>
        <a:graphic>
          <a:graphicData uri="http://schemas.openxmlformats.org/drawingml/2006/table">
            <a:tbl>
              <a:tblPr>
                <a:noFill/>
                <a:tableStyleId>{FA9C233C-B7D1-4A04-A507-F2FA9C5B648D}</a:tableStyleId>
              </a:tblPr>
              <a:tblGrid>
                <a:gridCol w="1102225">
                  <a:extLst>
                    <a:ext uri="{9D8B030D-6E8A-4147-A177-3AD203B41FA5}">
                      <a16:colId xmlns:a16="http://schemas.microsoft.com/office/drawing/2014/main" val="20000"/>
                    </a:ext>
                  </a:extLst>
                </a:gridCol>
                <a:gridCol w="1102225">
                  <a:extLst>
                    <a:ext uri="{9D8B030D-6E8A-4147-A177-3AD203B41FA5}">
                      <a16:colId xmlns:a16="http://schemas.microsoft.com/office/drawing/2014/main" val="20001"/>
                    </a:ext>
                  </a:extLst>
                </a:gridCol>
                <a:gridCol w="1102225">
                  <a:extLst>
                    <a:ext uri="{9D8B030D-6E8A-4147-A177-3AD203B41FA5}">
                      <a16:colId xmlns:a16="http://schemas.microsoft.com/office/drawing/2014/main" val="20002"/>
                    </a:ext>
                  </a:extLst>
                </a:gridCol>
              </a:tblGrid>
              <a:tr h="690925">
                <a:tc>
                  <a:txBody>
                    <a:bodyPr/>
                    <a:lstStyle/>
                    <a:p>
                      <a:pPr lvl="0" algn="ctr" rtl="0">
                        <a:spcBef>
                          <a:spcPts val="0"/>
                        </a:spcBef>
                        <a:buNone/>
                      </a:pPr>
                      <a:endParaRP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a:t>disease (outcome)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a:t>no disease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0925">
                <a:tc>
                  <a:txBody>
                    <a:bodyPr/>
                    <a:lstStyle/>
                    <a:p>
                      <a:pPr lvl="0" algn="ctr" rtl="0">
                        <a:spcBef>
                          <a:spcPts val="0"/>
                        </a:spcBef>
                        <a:buNone/>
                      </a:pPr>
                      <a:r>
                        <a:rPr lang="en-US"/>
                        <a:t>exposed (treatment)</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76200"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76200"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762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0925">
                <a:tc>
                  <a:txBody>
                    <a:bodyPr/>
                    <a:lstStyle/>
                    <a:p>
                      <a:pPr lvl="0" algn="ctr" rtl="0">
                        <a:spcBef>
                          <a:spcPts val="0"/>
                        </a:spcBef>
                        <a:buNone/>
                      </a:pPr>
                      <a:r>
                        <a:rPr lang="en-US"/>
                        <a:t>not exposed</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000000"/>
                      </a:solidFill>
                      <a:prstDash val="solid"/>
                      <a:round/>
                      <a:headEnd type="none" w="med" len="med"/>
                      <a:tailEnd type="none" w="med" len="med"/>
                    </a:lnR>
                    <a:lnT w="76200"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76200"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76200"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93" name="Shape 693"/>
          <p:cNvSpPr/>
          <p:nvPr/>
        </p:nvSpPr>
        <p:spPr>
          <a:xfrm>
            <a:off x="7687933" y="4813976"/>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94" name="Shape 694"/>
          <p:cNvSpPr/>
          <p:nvPr/>
        </p:nvSpPr>
        <p:spPr>
          <a:xfrm>
            <a:off x="6616946" y="5560214"/>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95" name="Shape 695"/>
          <p:cNvSpPr/>
          <p:nvPr/>
        </p:nvSpPr>
        <p:spPr>
          <a:xfrm>
            <a:off x="7687933" y="5560214"/>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97" name="Shape 697"/>
          <p:cNvSpPr txBox="1"/>
          <p:nvPr/>
        </p:nvSpPr>
        <p:spPr>
          <a:xfrm>
            <a:off x="0" y="2551903"/>
            <a:ext cx="4584000" cy="1031100"/>
          </a:xfrm>
          <a:prstGeom prst="rect">
            <a:avLst/>
          </a:prstGeom>
          <a:noFill/>
          <a:ln>
            <a:noFill/>
          </a:ln>
        </p:spPr>
        <p:txBody>
          <a:bodyPr lIns="91425" tIns="91425" rIns="91425" bIns="91425" anchor="t" anchorCtr="0">
            <a:noAutofit/>
          </a:bodyPr>
          <a:lstStyle/>
          <a:p>
            <a:pPr lvl="0" algn="ctr" rtl="0">
              <a:spcBef>
                <a:spcPts val="0"/>
              </a:spcBef>
              <a:buNone/>
            </a:pPr>
            <a:r>
              <a:rPr lang="en-US" b="1" dirty="0"/>
              <a:t>Loss to Follow-Up Bias: </a:t>
            </a:r>
            <a:r>
              <a:rPr lang="en-US" dirty="0"/>
              <a:t>people who didn’t get the treatment have less interaction with the health system and are less likely to follow up, so their disease goes unobserved</a:t>
            </a:r>
          </a:p>
        </p:txBody>
      </p:sp>
      <p:sp>
        <p:nvSpPr>
          <p:cNvPr id="698" name="Shape 698"/>
          <p:cNvSpPr txBox="1"/>
          <p:nvPr/>
        </p:nvSpPr>
        <p:spPr>
          <a:xfrm>
            <a:off x="4490858" y="2551903"/>
            <a:ext cx="4584000" cy="1031100"/>
          </a:xfrm>
          <a:prstGeom prst="rect">
            <a:avLst/>
          </a:prstGeom>
          <a:noFill/>
          <a:ln>
            <a:noFill/>
          </a:ln>
        </p:spPr>
        <p:txBody>
          <a:bodyPr lIns="91425" tIns="91425" rIns="91425" bIns="91425" anchor="t" anchorCtr="0">
            <a:noAutofit/>
          </a:bodyPr>
          <a:lstStyle/>
          <a:p>
            <a:pPr lvl="0" algn="ctr" rtl="0">
              <a:spcBef>
                <a:spcPts val="0"/>
              </a:spcBef>
              <a:buNone/>
            </a:pPr>
            <a:r>
              <a:rPr lang="en-US" b="1" dirty="0"/>
              <a:t>Recording Bias: </a:t>
            </a:r>
            <a:r>
              <a:rPr lang="en-US" dirty="0"/>
              <a:t>the exposure is more likely to have been recorded if the disease is likely (e.g. if the doctor suspects the patient could get lung cancer, they are more likely to ask if they smoke)</a:t>
            </a:r>
          </a:p>
        </p:txBody>
      </p:sp>
      <p:sp>
        <p:nvSpPr>
          <p:cNvPr id="699" name="Shape 699"/>
          <p:cNvSpPr/>
          <p:nvPr/>
        </p:nvSpPr>
        <p:spPr>
          <a:xfrm>
            <a:off x="3227033" y="4794801"/>
            <a:ext cx="302999"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00" name="Shape 700"/>
          <p:cNvSpPr/>
          <p:nvPr/>
        </p:nvSpPr>
        <p:spPr>
          <a:xfrm>
            <a:off x="2156046" y="5541039"/>
            <a:ext cx="303000" cy="2688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02" name="Shape 702"/>
          <p:cNvSpPr/>
          <p:nvPr/>
        </p:nvSpPr>
        <p:spPr>
          <a:xfrm>
            <a:off x="3272623" y="5601915"/>
            <a:ext cx="211800" cy="185400"/>
          </a:xfrm>
          <a:prstGeom prst="ellipse">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pic>
        <p:nvPicPr>
          <p:cNvPr id="15" name="Shape 555">
            <a:extLst>
              <a:ext uri="{FF2B5EF4-FFF2-40B4-BE49-F238E27FC236}">
                <a16:creationId xmlns:a16="http://schemas.microsoft.com/office/drawing/2014/main" id="{25C6DA63-8FBC-9048-9C76-ACE0557B2DEE}"/>
              </a:ext>
            </a:extLst>
          </p:cNvPr>
          <p:cNvPicPr preferRelativeResize="0"/>
          <p:nvPr/>
        </p:nvPicPr>
        <p:blipFill rotWithShape="1">
          <a:blip r:embed="rId3">
            <a:alphaModFix/>
          </a:blip>
          <a:srcRect t="33827" r="86" b="48342"/>
          <a:stretch/>
        </p:blipFill>
        <p:spPr>
          <a:xfrm>
            <a:off x="2329277" y="1000057"/>
            <a:ext cx="4590669" cy="12228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 grpId="0" animBg="1"/>
      <p:bldP spid="690" grpId="0" animBg="1"/>
      <p:bldP spid="693" grpId="0" animBg="1"/>
      <p:bldP spid="694" grpId="0" animBg="1"/>
      <p:bldP spid="695" grpId="0" animBg="1"/>
      <p:bldP spid="697" grpId="0"/>
      <p:bldP spid="698" grpId="0"/>
      <p:bldP spid="699" grpId="0" animBg="1"/>
      <p:bldP spid="700" grpId="0" animBg="1"/>
      <p:bldP spid="70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Shape 708"/>
          <p:cNvSpPr txBox="1">
            <a:spLocks noGrp="1"/>
          </p:cNvSpPr>
          <p:nvPr>
            <p:ph type="title"/>
          </p:nvPr>
        </p:nvSpPr>
        <p:spPr>
          <a:xfrm>
            <a:off x="0" y="-8"/>
            <a:ext cx="8520600" cy="763500"/>
          </a:xfrm>
          <a:prstGeom prst="rect">
            <a:avLst/>
          </a:prstGeom>
        </p:spPr>
        <p:txBody>
          <a:bodyPr lIns="91425" tIns="91425" rIns="91425" bIns="91425" anchor="t" anchorCtr="0">
            <a:noAutofit/>
          </a:bodyPr>
          <a:lstStyle/>
          <a:p>
            <a:pPr lvl="0" algn="l">
              <a:spcBef>
                <a:spcPts val="0"/>
              </a:spcBef>
              <a:buNone/>
            </a:pPr>
            <a:r>
              <a:rPr lang="en-US" sz="3600" dirty="0"/>
              <a:t>Who counts as “not exposed”?</a:t>
            </a:r>
          </a:p>
        </p:txBody>
      </p:sp>
      <p:sp>
        <p:nvSpPr>
          <p:cNvPr id="15" name="Shape 196"/>
          <p:cNvSpPr txBox="1">
            <a:spLocks noGrp="1"/>
          </p:cNvSpPr>
          <p:nvPr>
            <p:ph type="body" idx="1"/>
          </p:nvPr>
        </p:nvSpPr>
        <p:spPr>
          <a:xfrm>
            <a:off x="457200" y="1485881"/>
            <a:ext cx="8229600" cy="4526100"/>
          </a:xfrm>
          <a:prstGeom prst="rect">
            <a:avLst/>
          </a:prstGeom>
          <a:noFill/>
          <a:ln>
            <a:noFill/>
          </a:ln>
        </p:spPr>
        <p:txBody>
          <a:bodyPr lIns="91425" tIns="45700" rIns="91425" bIns="45700" anchor="t" anchorCtr="0">
            <a:normAutofit/>
          </a:bodyPr>
          <a:lstStyle/>
          <a:p>
            <a:pPr lvl="0" indent="-342900"/>
            <a:r>
              <a:rPr lang="en-US" dirty="0"/>
              <a:t>“Control group”</a:t>
            </a:r>
          </a:p>
          <a:p>
            <a:pPr marL="0" marR="0" lvl="0" indent="0" algn="l" rtl="0">
              <a:spcBef>
                <a:spcPts val="0"/>
              </a:spcBef>
              <a:spcAft>
                <a:spcPts val="0"/>
              </a:spcAft>
              <a:buClr>
                <a:schemeClr val="dk1"/>
              </a:buClr>
              <a:buSzPct val="100000"/>
              <a:buNone/>
            </a:pPr>
            <a:endParaRPr i="1" dirty="0">
              <a:solidFill>
                <a:srgbClr val="FF0000"/>
              </a:solidFill>
            </a:endParaRPr>
          </a:p>
          <a:p>
            <a:pPr lvl="0" indent="-342900">
              <a:spcBef>
                <a:spcPts val="0"/>
              </a:spcBef>
            </a:pPr>
            <a:r>
              <a:rPr lang="en-US" dirty="0"/>
              <a:t>Changes the research question subtly</a:t>
            </a:r>
          </a:p>
          <a:p>
            <a:pPr lvl="0" indent="-342900">
              <a:spcBef>
                <a:spcPts val="0"/>
              </a:spcBef>
            </a:pPr>
            <a:endParaRPr lang="en-US" dirty="0"/>
          </a:p>
          <a:p>
            <a:pPr indent="-342900"/>
            <a:r>
              <a:rPr lang="en-US" dirty="0"/>
              <a:t>Usually where bias comes in</a:t>
            </a:r>
          </a:p>
          <a:p>
            <a:pPr lvl="0" indent="-342900">
              <a:spcBef>
                <a:spcPts val="0"/>
              </a:spcBef>
            </a:pPr>
            <a:endParaRPr lang="en-US"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318607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68"/>
        <p:cNvGrpSpPr/>
        <p:nvPr/>
      </p:nvGrpSpPr>
      <p:grpSpPr>
        <a:xfrm>
          <a:off x="0" y="0"/>
          <a:ext cx="0" cy="0"/>
          <a:chOff x="0" y="0"/>
          <a:chExt cx="0" cy="0"/>
        </a:xfrm>
      </p:grpSpPr>
      <p:sp>
        <p:nvSpPr>
          <p:cNvPr id="2" name="Text Placeholder 1"/>
          <p:cNvSpPr>
            <a:spLocks noGrp="1"/>
          </p:cNvSpPr>
          <p:nvPr>
            <p:ph type="body" idx="1"/>
          </p:nvPr>
        </p:nvSpPr>
        <p:spPr>
          <a:xfrm>
            <a:off x="457200" y="173194"/>
            <a:ext cx="8229600" cy="4580018"/>
          </a:xfrm>
        </p:spPr>
        <p:txBody>
          <a:bodyPr>
            <a:normAutofit lnSpcReduction="10000"/>
          </a:bodyPr>
          <a:lstStyle/>
          <a:p>
            <a:pPr lvl="0" indent="-342900">
              <a:spcBef>
                <a:spcPts val="0"/>
              </a:spcBef>
              <a:buFont typeface="Arial" charset="0"/>
              <a:buChar char="•"/>
            </a:pPr>
            <a:r>
              <a:rPr lang="en-US" dirty="0">
                <a:solidFill>
                  <a:schemeClr val="bg1"/>
                </a:solidFill>
              </a:rPr>
              <a:t>It is known that smoking increases the risk of emphysema. </a:t>
            </a:r>
          </a:p>
          <a:p>
            <a:pPr lvl="0" indent="-342900">
              <a:spcBef>
                <a:spcPts val="0"/>
              </a:spcBef>
              <a:buFont typeface="Arial" charset="0"/>
              <a:buChar char="•"/>
            </a:pPr>
            <a:endParaRPr lang="en-US" dirty="0">
              <a:solidFill>
                <a:schemeClr val="bg1"/>
              </a:solidFill>
            </a:endParaRPr>
          </a:p>
          <a:p>
            <a:pPr lvl="0" indent="-342900">
              <a:spcBef>
                <a:spcPts val="0"/>
              </a:spcBef>
              <a:buFont typeface="Arial" charset="0"/>
              <a:buChar char="•"/>
            </a:pPr>
            <a:r>
              <a:rPr lang="en-US" dirty="0">
                <a:solidFill>
                  <a:schemeClr val="bg1"/>
                </a:solidFill>
              </a:rPr>
              <a:t>Let’s say we do a prospective cohort study of smoking and emphysema but find no association. Describe a bias that might be at play in our study. </a:t>
            </a:r>
          </a:p>
          <a:p>
            <a:pPr lvl="0" indent="-342900">
              <a:spcBef>
                <a:spcPts val="0"/>
              </a:spcBef>
              <a:buFont typeface="Arial" charset="0"/>
              <a:buChar char="•"/>
            </a:pPr>
            <a:endParaRPr lang="en-US" i="1" dirty="0">
              <a:solidFill>
                <a:schemeClr val="bg1"/>
              </a:solidFill>
            </a:endParaRPr>
          </a:p>
          <a:p>
            <a:pPr lvl="0" indent="-342900">
              <a:spcBef>
                <a:spcPts val="0"/>
              </a:spcBef>
              <a:buFont typeface="Arial" charset="0"/>
              <a:buChar char="•"/>
            </a:pPr>
            <a:r>
              <a:rPr lang="en-US" i="1" dirty="0">
                <a:solidFill>
                  <a:schemeClr val="bg1"/>
                </a:solidFill>
              </a:rPr>
              <a:t>tip: consider the question in terms of who we could be over- or under-counting</a:t>
            </a:r>
            <a:endParaRPr lang="en-US" dirty="0">
              <a:solidFill>
                <a:schemeClr val="bg1"/>
              </a:solidFill>
            </a:endParaRPr>
          </a:p>
        </p:txBody>
      </p:sp>
      <p:sp>
        <p:nvSpPr>
          <p:cNvPr id="3" name="TextBox 2"/>
          <p:cNvSpPr txBox="1"/>
          <p:nvPr/>
        </p:nvSpPr>
        <p:spPr>
          <a:xfrm>
            <a:off x="1558837" y="4889028"/>
            <a:ext cx="6322424" cy="523220"/>
          </a:xfrm>
          <a:prstGeom prst="rect">
            <a:avLst/>
          </a:prstGeom>
          <a:noFill/>
        </p:spPr>
        <p:txBody>
          <a:bodyPr wrap="square" rtlCol="0">
            <a:spAutoFit/>
          </a:bodyPr>
          <a:lstStyle/>
          <a:p>
            <a:pPr algn="ctr"/>
            <a:r>
              <a:rPr lang="en-US" sz="2800" b="1" dirty="0">
                <a:solidFill>
                  <a:schemeClr val="bg1"/>
                </a:solidFill>
                <a:latin typeface="Calibri" charset="0"/>
                <a:ea typeface="Calibri" charset="0"/>
                <a:cs typeface="Calibri" charset="0"/>
              </a:rPr>
              <a:t>Discuss with the person next to you</a:t>
            </a:r>
          </a:p>
        </p:txBody>
      </p:sp>
      <p:sp>
        <p:nvSpPr>
          <p:cNvPr id="6" name="TextBox 5"/>
          <p:cNvSpPr txBox="1"/>
          <p:nvPr/>
        </p:nvSpPr>
        <p:spPr>
          <a:xfrm>
            <a:off x="1558837" y="5878580"/>
            <a:ext cx="6322424" cy="523220"/>
          </a:xfrm>
          <a:prstGeom prst="rect">
            <a:avLst/>
          </a:prstGeom>
          <a:noFill/>
        </p:spPr>
        <p:txBody>
          <a:bodyPr wrap="square" rtlCol="0">
            <a:spAutoFit/>
          </a:bodyPr>
          <a:lstStyle/>
          <a:p>
            <a:pPr algn="ctr"/>
            <a:r>
              <a:rPr lang="en-US" sz="2800" b="1" dirty="0">
                <a:solidFill>
                  <a:schemeClr val="bg1"/>
                </a:solidFill>
                <a:latin typeface="Calibri" charset="0"/>
                <a:ea typeface="Calibri" charset="0"/>
                <a:cs typeface="Calibri" charset="0"/>
              </a:rPr>
              <a:t>Draw the 2x2 table</a:t>
            </a:r>
          </a:p>
        </p:txBody>
      </p:sp>
    </p:spTree>
    <p:extLst>
      <p:ext uri="{BB962C8B-B14F-4D97-AF65-F5344CB8AC3E}">
        <p14:creationId xmlns:p14="http://schemas.microsoft.com/office/powerpoint/2010/main" val="775058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Shape 843"/>
          <p:cNvSpPr/>
          <p:nvPr/>
        </p:nvSpPr>
        <p:spPr>
          <a:xfrm>
            <a:off x="4355175" y="1275950"/>
            <a:ext cx="19575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clinical study</a:t>
            </a:r>
          </a:p>
        </p:txBody>
      </p:sp>
      <p:sp>
        <p:nvSpPr>
          <p:cNvPr id="844" name="Shape 844"/>
          <p:cNvSpPr/>
          <p:nvPr/>
        </p:nvSpPr>
        <p:spPr>
          <a:xfrm>
            <a:off x="6522600" y="2283325"/>
            <a:ext cx="16056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experimental</a:t>
            </a:r>
          </a:p>
        </p:txBody>
      </p:sp>
      <p:sp>
        <p:nvSpPr>
          <p:cNvPr id="845" name="Shape 845"/>
          <p:cNvSpPr/>
          <p:nvPr/>
        </p:nvSpPr>
        <p:spPr>
          <a:xfrm>
            <a:off x="2649250" y="2283312"/>
            <a:ext cx="17157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observational</a:t>
            </a:r>
          </a:p>
        </p:txBody>
      </p:sp>
      <p:sp>
        <p:nvSpPr>
          <p:cNvPr id="846" name="Shape 846"/>
          <p:cNvSpPr/>
          <p:nvPr/>
        </p:nvSpPr>
        <p:spPr>
          <a:xfrm>
            <a:off x="4656675" y="4319225"/>
            <a:ext cx="13545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cohort</a:t>
            </a:r>
          </a:p>
        </p:txBody>
      </p:sp>
      <p:sp>
        <p:nvSpPr>
          <p:cNvPr id="847" name="Shape 847"/>
          <p:cNvSpPr/>
          <p:nvPr/>
        </p:nvSpPr>
        <p:spPr>
          <a:xfrm>
            <a:off x="3759475" y="3304800"/>
            <a:ext cx="13992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longitudinal</a:t>
            </a:r>
          </a:p>
        </p:txBody>
      </p:sp>
      <p:sp>
        <p:nvSpPr>
          <p:cNvPr id="848" name="Shape 848"/>
          <p:cNvSpPr/>
          <p:nvPr/>
        </p:nvSpPr>
        <p:spPr>
          <a:xfrm>
            <a:off x="1492250" y="3301275"/>
            <a:ext cx="17157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cross-sectional</a:t>
            </a:r>
          </a:p>
        </p:txBody>
      </p:sp>
      <p:sp>
        <p:nvSpPr>
          <p:cNvPr id="849" name="Shape 849"/>
          <p:cNvSpPr/>
          <p:nvPr/>
        </p:nvSpPr>
        <p:spPr>
          <a:xfrm>
            <a:off x="2737450" y="4319225"/>
            <a:ext cx="15393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case-control</a:t>
            </a:r>
          </a:p>
        </p:txBody>
      </p:sp>
      <p:cxnSp>
        <p:nvCxnSpPr>
          <p:cNvPr id="850" name="Shape 850"/>
          <p:cNvCxnSpPr>
            <a:stCxn id="843" idx="2"/>
            <a:endCxn id="845" idx="0"/>
          </p:cNvCxnSpPr>
          <p:nvPr/>
        </p:nvCxnSpPr>
        <p:spPr>
          <a:xfrm flipH="1">
            <a:off x="3507225" y="1656050"/>
            <a:ext cx="1826700" cy="627300"/>
          </a:xfrm>
          <a:prstGeom prst="straightConnector1">
            <a:avLst/>
          </a:prstGeom>
          <a:noFill/>
          <a:ln w="9525" cap="flat" cmpd="sng">
            <a:solidFill>
              <a:srgbClr val="1F497D"/>
            </a:solidFill>
            <a:prstDash val="solid"/>
            <a:round/>
            <a:headEnd type="none" w="lg" len="lg"/>
            <a:tailEnd type="triangle" w="lg" len="lg"/>
          </a:ln>
        </p:spPr>
      </p:cxnSp>
      <p:cxnSp>
        <p:nvCxnSpPr>
          <p:cNvPr id="851" name="Shape 851"/>
          <p:cNvCxnSpPr>
            <a:stCxn id="843" idx="2"/>
            <a:endCxn id="844" idx="0"/>
          </p:cNvCxnSpPr>
          <p:nvPr/>
        </p:nvCxnSpPr>
        <p:spPr>
          <a:xfrm>
            <a:off x="5333925" y="1656050"/>
            <a:ext cx="1991400" cy="627300"/>
          </a:xfrm>
          <a:prstGeom prst="straightConnector1">
            <a:avLst/>
          </a:prstGeom>
          <a:noFill/>
          <a:ln w="9525" cap="flat" cmpd="sng">
            <a:solidFill>
              <a:srgbClr val="1F497D"/>
            </a:solidFill>
            <a:prstDash val="solid"/>
            <a:round/>
            <a:headEnd type="none" w="lg" len="lg"/>
            <a:tailEnd type="triangle" w="lg" len="lg"/>
          </a:ln>
        </p:spPr>
      </p:cxnSp>
      <p:cxnSp>
        <p:nvCxnSpPr>
          <p:cNvPr id="852" name="Shape 852"/>
          <p:cNvCxnSpPr>
            <a:stCxn id="845" idx="2"/>
            <a:endCxn id="848" idx="0"/>
          </p:cNvCxnSpPr>
          <p:nvPr/>
        </p:nvCxnSpPr>
        <p:spPr>
          <a:xfrm flipH="1">
            <a:off x="2350000" y="2663412"/>
            <a:ext cx="1157100" cy="637800"/>
          </a:xfrm>
          <a:prstGeom prst="straightConnector1">
            <a:avLst/>
          </a:prstGeom>
          <a:noFill/>
          <a:ln w="9525" cap="flat" cmpd="sng">
            <a:solidFill>
              <a:srgbClr val="1F497D"/>
            </a:solidFill>
            <a:prstDash val="solid"/>
            <a:round/>
            <a:headEnd type="none" w="lg" len="lg"/>
            <a:tailEnd type="triangle" w="lg" len="lg"/>
          </a:ln>
        </p:spPr>
      </p:cxnSp>
      <p:cxnSp>
        <p:nvCxnSpPr>
          <p:cNvPr id="853" name="Shape 853"/>
          <p:cNvCxnSpPr>
            <a:stCxn id="845" idx="2"/>
            <a:endCxn id="847" idx="0"/>
          </p:cNvCxnSpPr>
          <p:nvPr/>
        </p:nvCxnSpPr>
        <p:spPr>
          <a:xfrm>
            <a:off x="3507100" y="2663412"/>
            <a:ext cx="951900" cy="641400"/>
          </a:xfrm>
          <a:prstGeom prst="straightConnector1">
            <a:avLst/>
          </a:prstGeom>
          <a:noFill/>
          <a:ln w="9525" cap="flat" cmpd="sng">
            <a:solidFill>
              <a:srgbClr val="1F497D"/>
            </a:solidFill>
            <a:prstDash val="solid"/>
            <a:round/>
            <a:headEnd type="none" w="lg" len="lg"/>
            <a:tailEnd type="triangle" w="lg" len="lg"/>
          </a:ln>
        </p:spPr>
      </p:cxnSp>
      <p:cxnSp>
        <p:nvCxnSpPr>
          <p:cNvPr id="854" name="Shape 854"/>
          <p:cNvCxnSpPr>
            <a:stCxn id="847" idx="2"/>
            <a:endCxn id="849" idx="0"/>
          </p:cNvCxnSpPr>
          <p:nvPr/>
        </p:nvCxnSpPr>
        <p:spPr>
          <a:xfrm flipH="1">
            <a:off x="3507175" y="3684900"/>
            <a:ext cx="951900" cy="634200"/>
          </a:xfrm>
          <a:prstGeom prst="straightConnector1">
            <a:avLst/>
          </a:prstGeom>
          <a:noFill/>
          <a:ln w="9525" cap="flat" cmpd="sng">
            <a:solidFill>
              <a:srgbClr val="1F497D"/>
            </a:solidFill>
            <a:prstDash val="solid"/>
            <a:round/>
            <a:headEnd type="none" w="lg" len="lg"/>
            <a:tailEnd type="triangle" w="lg" len="lg"/>
          </a:ln>
        </p:spPr>
      </p:cxnSp>
      <p:cxnSp>
        <p:nvCxnSpPr>
          <p:cNvPr id="855" name="Shape 855"/>
          <p:cNvCxnSpPr>
            <a:stCxn id="847" idx="2"/>
            <a:endCxn id="846" idx="0"/>
          </p:cNvCxnSpPr>
          <p:nvPr/>
        </p:nvCxnSpPr>
        <p:spPr>
          <a:xfrm>
            <a:off x="4459075" y="3684900"/>
            <a:ext cx="874800" cy="634200"/>
          </a:xfrm>
          <a:prstGeom prst="straightConnector1">
            <a:avLst/>
          </a:prstGeom>
          <a:noFill/>
          <a:ln w="9525" cap="flat" cmpd="sng">
            <a:solidFill>
              <a:srgbClr val="1F497D"/>
            </a:solidFill>
            <a:prstDash val="solid"/>
            <a:round/>
            <a:headEnd type="none" w="lg" len="lg"/>
            <a:tailEnd type="triangle" w="lg" len="lg"/>
          </a:ln>
        </p:spPr>
      </p:cxnSp>
      <p:sp>
        <p:nvSpPr>
          <p:cNvPr id="856" name="Shape 856"/>
          <p:cNvSpPr/>
          <p:nvPr/>
        </p:nvSpPr>
        <p:spPr>
          <a:xfrm>
            <a:off x="3734775" y="5333637"/>
            <a:ext cx="15393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retrospective</a:t>
            </a:r>
          </a:p>
        </p:txBody>
      </p:sp>
      <p:sp>
        <p:nvSpPr>
          <p:cNvPr id="857" name="Shape 857"/>
          <p:cNvSpPr/>
          <p:nvPr/>
        </p:nvSpPr>
        <p:spPr>
          <a:xfrm>
            <a:off x="5555325" y="5333637"/>
            <a:ext cx="1539300" cy="380100"/>
          </a:xfrm>
          <a:prstGeom prst="rect">
            <a:avLst/>
          </a:prstGeom>
          <a:solidFill>
            <a:srgbClr val="EEECE1"/>
          </a:solidFill>
          <a:ln w="9525"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t>prospective</a:t>
            </a:r>
          </a:p>
        </p:txBody>
      </p:sp>
      <p:cxnSp>
        <p:nvCxnSpPr>
          <p:cNvPr id="858" name="Shape 858"/>
          <p:cNvCxnSpPr>
            <a:stCxn id="846" idx="2"/>
            <a:endCxn id="857" idx="0"/>
          </p:cNvCxnSpPr>
          <p:nvPr/>
        </p:nvCxnSpPr>
        <p:spPr>
          <a:xfrm>
            <a:off x="5333925" y="4699325"/>
            <a:ext cx="991200" cy="634200"/>
          </a:xfrm>
          <a:prstGeom prst="straightConnector1">
            <a:avLst/>
          </a:prstGeom>
          <a:noFill/>
          <a:ln w="9525" cap="flat" cmpd="sng">
            <a:solidFill>
              <a:srgbClr val="1F497D"/>
            </a:solidFill>
            <a:prstDash val="solid"/>
            <a:round/>
            <a:headEnd type="none" w="lg" len="lg"/>
            <a:tailEnd type="triangle" w="lg" len="lg"/>
          </a:ln>
        </p:spPr>
      </p:cxnSp>
      <p:cxnSp>
        <p:nvCxnSpPr>
          <p:cNvPr id="859" name="Shape 859"/>
          <p:cNvCxnSpPr>
            <a:stCxn id="846" idx="2"/>
            <a:endCxn id="856" idx="0"/>
          </p:cNvCxnSpPr>
          <p:nvPr/>
        </p:nvCxnSpPr>
        <p:spPr>
          <a:xfrm flipH="1">
            <a:off x="4504425" y="4699325"/>
            <a:ext cx="829500" cy="634200"/>
          </a:xfrm>
          <a:prstGeom prst="straightConnector1">
            <a:avLst/>
          </a:prstGeom>
          <a:noFill/>
          <a:ln w="9525" cap="flat" cmpd="sng">
            <a:solidFill>
              <a:srgbClr val="1F497D"/>
            </a:solidFill>
            <a:prstDash val="solid"/>
            <a:round/>
            <a:headEnd type="none" w="lg" len="lg"/>
            <a:tailEnd type="triangle" w="lg" len="lg"/>
          </a:ln>
        </p:spPr>
      </p:cxnSp>
      <p:sp>
        <p:nvSpPr>
          <p:cNvPr id="860" name="Shape 860"/>
          <p:cNvSpPr/>
          <p:nvPr/>
        </p:nvSpPr>
        <p:spPr>
          <a:xfrm rot="2037420">
            <a:off x="731873" y="2344913"/>
            <a:ext cx="4393356" cy="2915868"/>
          </a:xfrm>
          <a:prstGeom prst="ellipse">
            <a:avLst/>
          </a:prstGeom>
          <a:solidFill>
            <a:srgbClr val="41DFF4">
              <a:alpha val="33850"/>
            </a:srgbClr>
          </a:solidFill>
          <a:ln>
            <a:noFill/>
          </a:ln>
        </p:spPr>
        <p:txBody>
          <a:bodyPr lIns="91425" tIns="91425" rIns="91425" bIns="91425" anchor="ctr" anchorCtr="0">
            <a:noAutofit/>
          </a:bodyPr>
          <a:lstStyle/>
          <a:p>
            <a:pPr lvl="0">
              <a:spcBef>
                <a:spcPts val="0"/>
              </a:spcBef>
              <a:buNone/>
            </a:pPr>
            <a:endParaRPr/>
          </a:p>
        </p:txBody>
      </p:sp>
      <p:sp>
        <p:nvSpPr>
          <p:cNvPr id="861" name="Shape 861"/>
          <p:cNvSpPr/>
          <p:nvPr/>
        </p:nvSpPr>
        <p:spPr>
          <a:xfrm rot="2455473">
            <a:off x="2282172" y="2667474"/>
            <a:ext cx="4683201" cy="3346100"/>
          </a:xfrm>
          <a:prstGeom prst="ellipse">
            <a:avLst/>
          </a:prstGeom>
          <a:solidFill>
            <a:srgbClr val="E5F445">
              <a:alpha val="33850"/>
            </a:srgbClr>
          </a:solidFill>
          <a:ln>
            <a:noFill/>
          </a:ln>
        </p:spPr>
        <p:txBody>
          <a:bodyPr lIns="91425" tIns="91425" rIns="91425" bIns="91425" anchor="ctr" anchorCtr="0">
            <a:noAutofit/>
          </a:bodyPr>
          <a:lstStyle/>
          <a:p>
            <a:pPr lvl="0" rtl="0">
              <a:spcBef>
                <a:spcPts val="0"/>
              </a:spcBef>
              <a:buNone/>
            </a:pPr>
            <a:endParaRPr/>
          </a:p>
        </p:txBody>
      </p:sp>
      <p:sp>
        <p:nvSpPr>
          <p:cNvPr id="862" name="Shape 862"/>
          <p:cNvSpPr/>
          <p:nvPr/>
        </p:nvSpPr>
        <p:spPr>
          <a:xfrm rot="-3657586">
            <a:off x="4032789" y="2440694"/>
            <a:ext cx="5113470" cy="2724311"/>
          </a:xfrm>
          <a:prstGeom prst="ellipse">
            <a:avLst/>
          </a:prstGeom>
          <a:solidFill>
            <a:srgbClr val="DB38F4">
              <a:alpha val="33850"/>
            </a:srgbClr>
          </a:solidFill>
          <a:ln>
            <a:noFill/>
          </a:ln>
        </p:spPr>
        <p:txBody>
          <a:bodyPr lIns="91425" tIns="91425" rIns="91425" bIns="91425" anchor="ctr" anchorCtr="0">
            <a:noAutofit/>
          </a:bodyPr>
          <a:lstStyle/>
          <a:p>
            <a:pPr lvl="0" rtl="0">
              <a:spcBef>
                <a:spcPts val="0"/>
              </a:spcBef>
              <a:buNone/>
            </a:pPr>
            <a:endParaRPr/>
          </a:p>
        </p:txBody>
      </p:sp>
      <p:sp>
        <p:nvSpPr>
          <p:cNvPr id="863" name="Shape 863"/>
          <p:cNvSpPr txBox="1"/>
          <p:nvPr/>
        </p:nvSpPr>
        <p:spPr>
          <a:xfrm>
            <a:off x="212950" y="5077550"/>
            <a:ext cx="2436300" cy="380100"/>
          </a:xfrm>
          <a:prstGeom prst="rect">
            <a:avLst/>
          </a:prstGeom>
          <a:noFill/>
          <a:ln w="28575" cap="flat" cmpd="sng">
            <a:solidFill>
              <a:srgbClr val="CCE6F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i="1"/>
              <a:t>Descriptive and Exploratory</a:t>
            </a:r>
          </a:p>
        </p:txBody>
      </p:sp>
      <p:sp>
        <p:nvSpPr>
          <p:cNvPr id="864" name="Shape 864"/>
          <p:cNvSpPr txBox="1"/>
          <p:nvPr/>
        </p:nvSpPr>
        <p:spPr>
          <a:xfrm>
            <a:off x="2288950" y="6064500"/>
            <a:ext cx="2436300" cy="380100"/>
          </a:xfrm>
          <a:prstGeom prst="rect">
            <a:avLst/>
          </a:prstGeom>
          <a:noFill/>
          <a:ln w="28575" cap="flat" cmpd="sng">
            <a:solidFill>
              <a:srgbClr val="E5F445"/>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i="1" dirty="0"/>
              <a:t>Inferential and Predictive</a:t>
            </a:r>
          </a:p>
        </p:txBody>
      </p:sp>
      <p:sp>
        <p:nvSpPr>
          <p:cNvPr id="865" name="Shape 865"/>
          <p:cNvSpPr txBox="1"/>
          <p:nvPr/>
        </p:nvSpPr>
        <p:spPr>
          <a:xfrm>
            <a:off x="7579050" y="4532450"/>
            <a:ext cx="1286700" cy="545100"/>
          </a:xfrm>
          <a:prstGeom prst="rect">
            <a:avLst/>
          </a:prstGeom>
          <a:noFill/>
          <a:ln w="28575" cap="flat" cmpd="sng">
            <a:solidFill>
              <a:srgbClr val="DB38F4"/>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i="1"/>
              <a:t>Causal and Mechanistic</a:t>
            </a:r>
          </a:p>
        </p:txBody>
      </p:sp>
      <p:sp>
        <p:nvSpPr>
          <p:cNvPr id="866" name="Shape 866"/>
          <p:cNvSpPr/>
          <p:nvPr/>
        </p:nvSpPr>
        <p:spPr>
          <a:xfrm>
            <a:off x="111250" y="978925"/>
            <a:ext cx="8932500" cy="5720400"/>
          </a:xfrm>
          <a:prstGeom prst="rect">
            <a:avLst/>
          </a:prstGeom>
          <a:solidFill>
            <a:srgbClr val="FFFFFF">
              <a:alpha val="44230"/>
            </a:srgbClr>
          </a:solidFill>
          <a:ln>
            <a:noFill/>
          </a:ln>
        </p:spPr>
        <p:txBody>
          <a:bodyPr lIns="91425" tIns="91425" rIns="91425" bIns="91425" anchor="ctr" anchorCtr="0">
            <a:noAutofit/>
          </a:bodyPr>
          <a:lstStyle/>
          <a:p>
            <a:pPr lvl="0" algn="ctr" rtl="0">
              <a:spcBef>
                <a:spcPts val="0"/>
              </a:spcBef>
              <a:buNone/>
            </a:pPr>
            <a:endParaRPr sz="9600"/>
          </a:p>
        </p:txBody>
      </p:sp>
      <p:sp>
        <p:nvSpPr>
          <p:cNvPr id="867" name="Shape 867"/>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US" dirty="0"/>
              <a:t>Where does “Big Data” fit into this?</a:t>
            </a:r>
          </a:p>
        </p:txBody>
      </p:sp>
      <p:sp>
        <p:nvSpPr>
          <p:cNvPr id="868" name="Shape 868"/>
          <p:cNvSpPr txBox="1"/>
          <p:nvPr/>
        </p:nvSpPr>
        <p:spPr>
          <a:xfrm>
            <a:off x="2820837" y="4710198"/>
            <a:ext cx="2258100" cy="700800"/>
          </a:xfrm>
          <a:prstGeom prst="rect">
            <a:avLst/>
          </a:prstGeom>
          <a:noFill/>
          <a:ln>
            <a:noFill/>
          </a:ln>
        </p:spPr>
        <p:txBody>
          <a:bodyPr lIns="91425" tIns="91425" rIns="91425" bIns="91425" anchor="t" anchorCtr="0">
            <a:noAutofit/>
          </a:bodyPr>
          <a:lstStyle/>
          <a:p>
            <a:pPr lvl="0" algn="ctr" rtl="0">
              <a:spcBef>
                <a:spcPts val="0"/>
              </a:spcBef>
              <a:buNone/>
            </a:pPr>
            <a:r>
              <a:rPr lang="en-US" sz="1800" b="1" dirty="0"/>
              <a:t>new kinds of measurements</a:t>
            </a:r>
          </a:p>
        </p:txBody>
      </p:sp>
      <p:sp>
        <p:nvSpPr>
          <p:cNvPr id="869" name="Shape 869"/>
          <p:cNvSpPr txBox="1"/>
          <p:nvPr/>
        </p:nvSpPr>
        <p:spPr>
          <a:xfrm>
            <a:off x="5014537" y="4706350"/>
            <a:ext cx="1826700" cy="700800"/>
          </a:xfrm>
          <a:prstGeom prst="rect">
            <a:avLst/>
          </a:prstGeom>
          <a:noFill/>
          <a:ln>
            <a:noFill/>
          </a:ln>
        </p:spPr>
        <p:txBody>
          <a:bodyPr lIns="91425" tIns="91425" rIns="91425" bIns="91425" anchor="t" anchorCtr="0">
            <a:noAutofit/>
          </a:bodyPr>
          <a:lstStyle/>
          <a:p>
            <a:pPr lvl="0" algn="ctr" rtl="0">
              <a:spcBef>
                <a:spcPts val="0"/>
              </a:spcBef>
              <a:buNone/>
            </a:pPr>
            <a:r>
              <a:rPr lang="en-US" sz="1800" b="1"/>
              <a:t>natural experiments</a:t>
            </a:r>
          </a:p>
        </p:txBody>
      </p:sp>
      <p:sp>
        <p:nvSpPr>
          <p:cNvPr id="870" name="Shape 870"/>
          <p:cNvSpPr txBox="1"/>
          <p:nvPr/>
        </p:nvSpPr>
        <p:spPr>
          <a:xfrm>
            <a:off x="3125700" y="2584145"/>
            <a:ext cx="1826700" cy="637800"/>
          </a:xfrm>
          <a:prstGeom prst="rect">
            <a:avLst/>
          </a:prstGeom>
          <a:noFill/>
          <a:ln>
            <a:noFill/>
          </a:ln>
        </p:spPr>
        <p:txBody>
          <a:bodyPr lIns="91425" tIns="91425" rIns="91425" bIns="91425" anchor="t" anchorCtr="0">
            <a:noAutofit/>
          </a:bodyPr>
          <a:lstStyle/>
          <a:p>
            <a:pPr lvl="0" algn="ctr" rtl="0">
              <a:spcBef>
                <a:spcPts val="0"/>
              </a:spcBef>
              <a:buNone/>
            </a:pPr>
            <a:r>
              <a:rPr lang="en-US" sz="1800" b="1"/>
              <a:t>better cohort building </a:t>
            </a:r>
          </a:p>
        </p:txBody>
      </p:sp>
      <p:sp>
        <p:nvSpPr>
          <p:cNvPr id="871" name="Shape 871"/>
          <p:cNvSpPr txBox="1"/>
          <p:nvPr/>
        </p:nvSpPr>
        <p:spPr>
          <a:xfrm>
            <a:off x="689400" y="3866220"/>
            <a:ext cx="1826700" cy="981300"/>
          </a:xfrm>
          <a:prstGeom prst="rect">
            <a:avLst/>
          </a:prstGeom>
          <a:noFill/>
          <a:ln>
            <a:noFill/>
          </a:ln>
        </p:spPr>
        <p:txBody>
          <a:bodyPr lIns="91425" tIns="91425" rIns="91425" bIns="91425" anchor="t" anchorCtr="0">
            <a:noAutofit/>
          </a:bodyPr>
          <a:lstStyle/>
          <a:p>
            <a:pPr lvl="0" algn="ctr" rtl="0">
              <a:spcBef>
                <a:spcPts val="0"/>
              </a:spcBef>
              <a:buNone/>
            </a:pPr>
            <a:r>
              <a:rPr lang="en-US" sz="1800" b="1" dirty="0"/>
              <a:t>more power to detect subgroups</a:t>
            </a:r>
          </a:p>
        </p:txBody>
      </p:sp>
      <p:sp>
        <p:nvSpPr>
          <p:cNvPr id="872" name="Shape 872"/>
          <p:cNvSpPr txBox="1"/>
          <p:nvPr/>
        </p:nvSpPr>
        <p:spPr>
          <a:xfrm>
            <a:off x="4676675" y="3812012"/>
            <a:ext cx="1991400" cy="380100"/>
          </a:xfrm>
          <a:prstGeom prst="rect">
            <a:avLst/>
          </a:prstGeom>
          <a:noFill/>
          <a:ln>
            <a:noFill/>
          </a:ln>
        </p:spPr>
        <p:txBody>
          <a:bodyPr lIns="91425" tIns="91425" rIns="91425" bIns="91425" anchor="t" anchorCtr="0">
            <a:noAutofit/>
          </a:bodyPr>
          <a:lstStyle/>
          <a:p>
            <a:pPr lvl="0" algn="ctr" rtl="0">
              <a:spcBef>
                <a:spcPts val="0"/>
              </a:spcBef>
              <a:buNone/>
            </a:pPr>
            <a:r>
              <a:rPr lang="en-US" sz="1800" b="1"/>
              <a:t>personalization</a:t>
            </a:r>
          </a:p>
        </p:txBody>
      </p:sp>
      <p:sp>
        <p:nvSpPr>
          <p:cNvPr id="873" name="Shape 873"/>
          <p:cNvSpPr txBox="1"/>
          <p:nvPr/>
        </p:nvSpPr>
        <p:spPr>
          <a:xfrm>
            <a:off x="2288950" y="3635036"/>
            <a:ext cx="2258100" cy="700800"/>
          </a:xfrm>
          <a:prstGeom prst="rect">
            <a:avLst/>
          </a:prstGeom>
          <a:noFill/>
          <a:ln>
            <a:noFill/>
          </a:ln>
        </p:spPr>
        <p:txBody>
          <a:bodyPr lIns="91425" tIns="91425" rIns="91425" bIns="91425" anchor="t" anchorCtr="0">
            <a:noAutofit/>
          </a:bodyPr>
          <a:lstStyle/>
          <a:p>
            <a:pPr lvl="0" algn="ctr" rtl="0">
              <a:spcBef>
                <a:spcPts val="0"/>
              </a:spcBef>
              <a:buNone/>
            </a:pPr>
            <a:r>
              <a:rPr lang="en-US" sz="1800" b="1" dirty="0"/>
              <a:t>detecting rare events</a:t>
            </a:r>
          </a:p>
        </p:txBody>
      </p:sp>
      <p:sp>
        <p:nvSpPr>
          <p:cNvPr id="874" name="Shape 874"/>
          <p:cNvSpPr txBox="1"/>
          <p:nvPr/>
        </p:nvSpPr>
        <p:spPr>
          <a:xfrm>
            <a:off x="3069699" y="1758137"/>
            <a:ext cx="1826700" cy="380100"/>
          </a:xfrm>
          <a:prstGeom prst="rect">
            <a:avLst/>
          </a:prstGeom>
          <a:noFill/>
          <a:ln>
            <a:noFill/>
          </a:ln>
        </p:spPr>
        <p:txBody>
          <a:bodyPr lIns="91425" tIns="91425" rIns="91425" bIns="91425" anchor="t" anchorCtr="0">
            <a:noAutofit/>
          </a:bodyPr>
          <a:lstStyle/>
          <a:p>
            <a:pPr lvl="0" algn="ctr" rtl="0">
              <a:spcBef>
                <a:spcPts val="0"/>
              </a:spcBef>
              <a:buNone/>
            </a:pPr>
            <a:r>
              <a:rPr lang="en-US" sz="1800" b="1"/>
              <a:t>rapid iteration</a:t>
            </a:r>
          </a:p>
        </p:txBody>
      </p:sp>
      <p:sp>
        <p:nvSpPr>
          <p:cNvPr id="875" name="Shape 875"/>
          <p:cNvSpPr txBox="1"/>
          <p:nvPr/>
        </p:nvSpPr>
        <p:spPr>
          <a:xfrm>
            <a:off x="4530424" y="2223900"/>
            <a:ext cx="1826700" cy="380100"/>
          </a:xfrm>
          <a:prstGeom prst="rect">
            <a:avLst/>
          </a:prstGeom>
          <a:noFill/>
          <a:ln>
            <a:noFill/>
          </a:ln>
        </p:spPr>
        <p:txBody>
          <a:bodyPr lIns="91425" tIns="91425" rIns="91425" bIns="91425" anchor="t" anchorCtr="0">
            <a:noAutofit/>
          </a:bodyPr>
          <a:lstStyle/>
          <a:p>
            <a:pPr lvl="0" algn="ctr" rtl="0">
              <a:spcBef>
                <a:spcPts val="0"/>
              </a:spcBef>
              <a:buNone/>
            </a:pPr>
            <a:r>
              <a:rPr lang="en-US" sz="1800" b="1"/>
              <a:t>low-cost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 grpId="0"/>
      <p:bldP spid="869" grpId="0"/>
      <p:bldP spid="870" grpId="0"/>
      <p:bldP spid="871" grpId="0"/>
      <p:bldP spid="872" grpId="0"/>
      <p:bldP spid="873" grpId="0"/>
      <p:bldP spid="874" grpId="0"/>
      <p:bldP spid="87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Shape 928"/>
          <p:cNvSpPr txBox="1">
            <a:spLocks noGrp="1"/>
          </p:cNvSpPr>
          <p:nvPr>
            <p:ph type="title"/>
          </p:nvPr>
        </p:nvSpPr>
        <p:spPr>
          <a:xfrm>
            <a:off x="0" y="0"/>
            <a:ext cx="9144000" cy="1143000"/>
          </a:xfrm>
          <a:prstGeom prst="rect">
            <a:avLst/>
          </a:prstGeom>
        </p:spPr>
        <p:txBody>
          <a:bodyPr lIns="91425" tIns="91425" rIns="91425" bIns="91425" anchor="t" anchorCtr="0">
            <a:noAutofit/>
          </a:bodyPr>
          <a:lstStyle/>
          <a:p>
            <a:pPr lvl="0">
              <a:spcBef>
                <a:spcPts val="0"/>
              </a:spcBef>
              <a:buNone/>
            </a:pPr>
            <a:r>
              <a:rPr lang="en-US" dirty="0"/>
              <a:t>When designing or reading a study:</a:t>
            </a:r>
          </a:p>
        </p:txBody>
      </p:sp>
      <p:sp>
        <p:nvSpPr>
          <p:cNvPr id="929" name="Shape 929"/>
          <p:cNvSpPr txBox="1">
            <a:spLocks noGrp="1"/>
          </p:cNvSpPr>
          <p:nvPr>
            <p:ph type="body" idx="1"/>
          </p:nvPr>
        </p:nvSpPr>
        <p:spPr>
          <a:xfrm>
            <a:off x="457200" y="1236372"/>
            <a:ext cx="8229600" cy="5062828"/>
          </a:xfrm>
          <a:prstGeom prst="rect">
            <a:avLst/>
          </a:prstGeom>
        </p:spPr>
        <p:txBody>
          <a:bodyPr lIns="91425" tIns="91425" rIns="91425" bIns="91425" anchor="t" anchorCtr="0">
            <a:normAutofit lnSpcReduction="10000"/>
          </a:bodyPr>
          <a:lstStyle/>
          <a:p>
            <a:pPr marL="742950" lvl="0" indent="-514350" rtl="0">
              <a:spcBef>
                <a:spcPts val="0"/>
              </a:spcBef>
              <a:buFont typeface="+mj-lt"/>
              <a:buAutoNum type="arabicPeriod"/>
            </a:pPr>
            <a:r>
              <a:rPr lang="en-US" dirty="0"/>
              <a:t>What is the goal of the analysis? What kind of </a:t>
            </a:r>
            <a:r>
              <a:rPr lang="en-US" b="1" dirty="0"/>
              <a:t>question</a:t>
            </a:r>
            <a:r>
              <a:rPr lang="en-US" dirty="0"/>
              <a:t> is being asked?</a:t>
            </a:r>
          </a:p>
          <a:p>
            <a:pPr marL="742950" lvl="0" indent="-514350" rtl="0">
              <a:spcBef>
                <a:spcPts val="0"/>
              </a:spcBef>
              <a:buFont typeface="+mj-lt"/>
              <a:buAutoNum type="arabicPeriod"/>
            </a:pPr>
            <a:endParaRPr lang="en-US" dirty="0"/>
          </a:p>
          <a:p>
            <a:pPr marL="742950" lvl="0" indent="-514350" rtl="0">
              <a:spcBef>
                <a:spcPts val="0"/>
              </a:spcBef>
              <a:buFont typeface="+mj-lt"/>
              <a:buAutoNum type="arabicPeriod"/>
            </a:pPr>
            <a:r>
              <a:rPr lang="en-US" dirty="0"/>
              <a:t>What is the appropriate </a:t>
            </a:r>
            <a:r>
              <a:rPr lang="en-US" b="1" dirty="0"/>
              <a:t>study design </a:t>
            </a:r>
            <a:r>
              <a:rPr lang="en-US" dirty="0"/>
              <a:t>for this question? What are the </a:t>
            </a:r>
            <a:r>
              <a:rPr lang="en-US" b="1" dirty="0"/>
              <a:t>potential biases</a:t>
            </a:r>
            <a:r>
              <a:rPr lang="en-US" dirty="0"/>
              <a:t> and how can they be addressed?</a:t>
            </a:r>
          </a:p>
          <a:p>
            <a:pPr marL="742950" lvl="0" indent="-514350" rtl="0">
              <a:spcBef>
                <a:spcPts val="0"/>
              </a:spcBef>
              <a:buFont typeface="+mj-lt"/>
              <a:buAutoNum type="arabicPeriod"/>
            </a:pPr>
            <a:endParaRPr lang="en-US" dirty="0"/>
          </a:p>
          <a:p>
            <a:pPr marL="742950" lvl="0" indent="-514350" rtl="0">
              <a:spcBef>
                <a:spcPts val="0"/>
              </a:spcBef>
              <a:buFont typeface="+mj-lt"/>
              <a:buAutoNum type="arabicPeriod"/>
            </a:pPr>
            <a:r>
              <a:rPr lang="en-US" dirty="0"/>
              <a:t>Are these the </a:t>
            </a:r>
            <a:r>
              <a:rPr lang="en-US" b="1" dirty="0"/>
              <a:t>right data </a:t>
            </a:r>
            <a:r>
              <a:rPr lang="en-US" dirty="0"/>
              <a:t>to use?</a:t>
            </a:r>
          </a:p>
          <a:p>
            <a:pPr marL="742950" lvl="0" indent="-514350" rtl="0">
              <a:spcBef>
                <a:spcPts val="0"/>
              </a:spcBef>
              <a:buFont typeface="+mj-lt"/>
              <a:buAutoNum type="arabicPeriod"/>
            </a:pPr>
            <a:endParaRPr lang="en-US" dirty="0"/>
          </a:p>
          <a:p>
            <a:pPr marL="742950" lvl="0" indent="-514350">
              <a:spcBef>
                <a:spcPts val="0"/>
              </a:spcBef>
              <a:buFont typeface="+mj-lt"/>
              <a:buAutoNum type="arabicPeriod"/>
            </a:pPr>
            <a:r>
              <a:rPr lang="en-US" dirty="0"/>
              <a:t>Will the results of the study be </a:t>
            </a:r>
            <a:r>
              <a:rPr lang="en-US" b="1" dirty="0"/>
              <a:t>relevant and useful</a:t>
            </a:r>
            <a:r>
              <a:rPr lang="en-US" dirty="0"/>
              <a:t>? (and to whom)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4800" dirty="0"/>
              <a:t>Learning goals</a:t>
            </a:r>
          </a:p>
        </p:txBody>
      </p:sp>
      <p:sp>
        <p:nvSpPr>
          <p:cNvPr id="196" name="Shape 196"/>
          <p:cNvSpPr txBox="1">
            <a:spLocks noGrp="1"/>
          </p:cNvSpPr>
          <p:nvPr>
            <p:ph type="body" idx="1"/>
          </p:nvPr>
        </p:nvSpPr>
        <p:spPr>
          <a:xfrm>
            <a:off x="457200" y="1485881"/>
            <a:ext cx="8229600" cy="4526100"/>
          </a:xfrm>
          <a:prstGeom prst="rect">
            <a:avLst/>
          </a:prstGeom>
          <a:noFill/>
          <a:ln>
            <a:noFill/>
          </a:ln>
        </p:spPr>
        <p:txBody>
          <a:bodyPr lIns="91425" tIns="45700" rIns="91425" bIns="45700" anchor="t" anchorCtr="0">
            <a:normAutofit fontScale="92500" lnSpcReduction="20000"/>
          </a:bodyPr>
          <a:lstStyle/>
          <a:p>
            <a:pPr lvl="0" indent="-342900">
              <a:spcBef>
                <a:spcPts val="0"/>
              </a:spcBef>
            </a:pPr>
            <a:r>
              <a:rPr lang="en-US" sz="3200" b="0" i="0" u="none" strike="noStrike" cap="none" dirty="0">
                <a:solidFill>
                  <a:schemeClr val="dk1"/>
                </a:solidFill>
                <a:latin typeface="Calibri"/>
                <a:ea typeface="Calibri"/>
                <a:cs typeface="Calibri"/>
                <a:sym typeface="Calibri"/>
              </a:rPr>
              <a:t>W</a:t>
            </a:r>
            <a:r>
              <a:rPr lang="en-US" dirty="0"/>
              <a:t>hat are the </a:t>
            </a:r>
            <a:r>
              <a:rPr lang="en-US" b="1" dirty="0"/>
              <a:t>kinds of questions </a:t>
            </a:r>
            <a:r>
              <a:rPr lang="en-US" dirty="0"/>
              <a:t>that we want answered? (slide 4 – 9)</a:t>
            </a:r>
          </a:p>
          <a:p>
            <a:pPr marL="342900" marR="0" lvl="0" indent="-342900" algn="l" rtl="0">
              <a:spcBef>
                <a:spcPts val="0"/>
              </a:spcBef>
              <a:spcAft>
                <a:spcPts val="0"/>
              </a:spcAft>
              <a:buClr>
                <a:schemeClr val="dk1"/>
              </a:buClr>
              <a:buSzPct val="100000"/>
              <a:buFont typeface="Arial"/>
              <a:buChar char="•"/>
            </a:pPr>
            <a:endParaRPr lang="en-US" i="1" dirty="0">
              <a:solidFill>
                <a:srgbClr val="FF0000"/>
              </a:solidFill>
            </a:endParaRPr>
          </a:p>
          <a:p>
            <a:pPr marL="342900" marR="0" lvl="0" indent="-342900" algn="l" rtl="0">
              <a:spcBef>
                <a:spcPts val="0"/>
              </a:spcBef>
              <a:spcAft>
                <a:spcPts val="0"/>
              </a:spcAft>
              <a:buClr>
                <a:schemeClr val="dk1"/>
              </a:buClr>
              <a:buSzPct val="100000"/>
              <a:buFont typeface="Arial"/>
              <a:buChar char="•"/>
            </a:pPr>
            <a:r>
              <a:rPr lang="en-US" dirty="0"/>
              <a:t>What are the </a:t>
            </a:r>
            <a:r>
              <a:rPr lang="en-US" b="1" dirty="0"/>
              <a:t>different study designs </a:t>
            </a:r>
            <a:r>
              <a:rPr lang="en-US" dirty="0"/>
              <a:t>that can be used to answer them? (slide 10 – 20)</a:t>
            </a:r>
          </a:p>
          <a:p>
            <a:pPr lvl="1" indent="-342900">
              <a:spcBef>
                <a:spcPts val="0"/>
              </a:spcBef>
              <a:buFont typeface="Arial"/>
              <a:buChar char="•"/>
            </a:pPr>
            <a:r>
              <a:rPr lang="en-US" dirty="0">
                <a:solidFill>
                  <a:schemeClr val="tx1"/>
                </a:solidFill>
              </a:rPr>
              <a:t>Slide 20 = how research questions and study designs related</a:t>
            </a:r>
          </a:p>
          <a:p>
            <a:pPr lvl="1" indent="-342900">
              <a:spcBef>
                <a:spcPts val="0"/>
              </a:spcBef>
              <a:buFont typeface="Arial"/>
              <a:buChar char="•"/>
            </a:pPr>
            <a:endParaRPr dirty="0">
              <a:solidFill>
                <a:schemeClr val="tx1"/>
              </a:solidFill>
            </a:endParaRPr>
          </a:p>
          <a:p>
            <a:pPr lvl="0" indent="-342900">
              <a:spcBef>
                <a:spcPts val="0"/>
              </a:spcBef>
            </a:pPr>
            <a:r>
              <a:rPr lang="en-US" dirty="0"/>
              <a:t>How do we design studies to </a:t>
            </a:r>
            <a:r>
              <a:rPr lang="en-US" b="1" dirty="0"/>
              <a:t>avoid bias</a:t>
            </a:r>
            <a:r>
              <a:rPr lang="en-US" dirty="0"/>
              <a:t>? (slide 22 – 27)</a:t>
            </a:r>
          </a:p>
          <a:p>
            <a:pPr marL="0" marR="0" lvl="0" indent="0" algn="l" rtl="0">
              <a:spcBef>
                <a:spcPts val="0"/>
              </a:spcBef>
              <a:spcAft>
                <a:spcPts val="0"/>
              </a:spcAft>
              <a:buNone/>
            </a:pPr>
            <a:endParaRPr dirty="0"/>
          </a:p>
          <a:p>
            <a:pPr marL="342900" marR="0" lvl="0" indent="-342900" algn="l" rtl="0">
              <a:spcBef>
                <a:spcPts val="0"/>
              </a:spcBef>
              <a:spcAft>
                <a:spcPts val="0"/>
              </a:spcAft>
              <a:buClr>
                <a:schemeClr val="dk1"/>
              </a:buClr>
              <a:buSzPct val="100000"/>
              <a:buFont typeface="Arial"/>
              <a:buChar char="•"/>
            </a:pPr>
            <a:r>
              <a:rPr lang="en-US" dirty="0"/>
              <a:t>What is a </a:t>
            </a:r>
            <a:r>
              <a:rPr lang="en-US" b="1" dirty="0"/>
              <a:t>useful study</a:t>
            </a:r>
            <a:r>
              <a:rPr lang="en-US" dirty="0"/>
              <a:t>? (slide 28 – 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pic>
        <p:nvPicPr>
          <p:cNvPr id="914" name="Shape 914"/>
          <p:cNvPicPr preferRelativeResize="0"/>
          <p:nvPr/>
        </p:nvPicPr>
        <p:blipFill>
          <a:blip r:embed="rId3">
            <a:alphaModFix/>
          </a:blip>
          <a:stretch>
            <a:fillRect/>
          </a:stretch>
        </p:blipFill>
        <p:spPr>
          <a:xfrm>
            <a:off x="0" y="2048811"/>
            <a:ext cx="9144001" cy="3670397"/>
          </a:xfrm>
          <a:prstGeom prst="rect">
            <a:avLst/>
          </a:prstGeom>
          <a:noFill/>
          <a:ln>
            <a:noFill/>
          </a:ln>
        </p:spPr>
      </p:pic>
      <p:sp>
        <p:nvSpPr>
          <p:cNvPr id="915" name="Shape 915"/>
          <p:cNvSpPr txBox="1">
            <a:spLocks noGrp="1"/>
          </p:cNvSpPr>
          <p:nvPr>
            <p:ph type="title"/>
          </p:nvPr>
        </p:nvSpPr>
        <p:spPr>
          <a:xfrm>
            <a:off x="0" y="0"/>
            <a:ext cx="9144000" cy="1143000"/>
          </a:xfrm>
          <a:prstGeom prst="rect">
            <a:avLst/>
          </a:prstGeom>
        </p:spPr>
        <p:txBody>
          <a:bodyPr lIns="91425" tIns="91425" rIns="91425" bIns="91425" anchor="t" anchorCtr="0">
            <a:normAutofit fontScale="90000"/>
          </a:bodyPr>
          <a:lstStyle/>
          <a:p>
            <a:pPr lvl="0" rtl="0">
              <a:spcBef>
                <a:spcPts val="0"/>
              </a:spcBef>
              <a:buNone/>
            </a:pPr>
            <a:r>
              <a:rPr lang="en-US" dirty="0"/>
              <a:t>What combinations of research </a:t>
            </a:r>
            <a:r>
              <a:rPr lang="en-US" b="1" dirty="0"/>
              <a:t>questions</a:t>
            </a:r>
            <a:r>
              <a:rPr lang="en-US" dirty="0"/>
              <a:t>, study </a:t>
            </a:r>
            <a:r>
              <a:rPr lang="en-US" b="1" dirty="0"/>
              <a:t>designs</a:t>
            </a:r>
            <a:r>
              <a:rPr lang="en-US" dirty="0"/>
              <a:t>, and </a:t>
            </a:r>
            <a:r>
              <a:rPr lang="en-US" b="1" dirty="0"/>
              <a:t>data</a:t>
            </a:r>
            <a:r>
              <a:rPr lang="en-US" dirty="0"/>
              <a:t> are worthwhile?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4BE0-4B44-8243-8E00-50385F54F355}"/>
              </a:ext>
            </a:extLst>
          </p:cNvPr>
          <p:cNvSpPr>
            <a:spLocks noGrp="1"/>
          </p:cNvSpPr>
          <p:nvPr>
            <p:ph type="title"/>
          </p:nvPr>
        </p:nvSpPr>
        <p:spPr/>
        <p:txBody>
          <a:bodyPr/>
          <a:lstStyle/>
          <a:p>
            <a:r>
              <a:rPr lang="en-US"/>
              <a:t>Optional </a:t>
            </a:r>
            <a:r>
              <a:rPr lang="en-US" dirty="0"/>
              <a:t>reading</a:t>
            </a:r>
          </a:p>
        </p:txBody>
      </p:sp>
      <p:sp>
        <p:nvSpPr>
          <p:cNvPr id="3" name="Text Placeholder 2">
            <a:extLst>
              <a:ext uri="{FF2B5EF4-FFF2-40B4-BE49-F238E27FC236}">
                <a16:creationId xmlns:a16="http://schemas.microsoft.com/office/drawing/2014/main" id="{94838711-CE4E-1D4F-A4DE-52D60F16FD53}"/>
              </a:ext>
            </a:extLst>
          </p:cNvPr>
          <p:cNvSpPr>
            <a:spLocks noGrp="1"/>
          </p:cNvSpPr>
          <p:nvPr>
            <p:ph type="body" idx="1"/>
          </p:nvPr>
        </p:nvSpPr>
        <p:spPr>
          <a:xfrm>
            <a:off x="457200" y="1600201"/>
            <a:ext cx="8229600" cy="1866900"/>
          </a:xfrm>
        </p:spPr>
        <p:txBody>
          <a:bodyPr/>
          <a:lstStyle/>
          <a:p>
            <a:pPr marL="7937" indent="0">
              <a:buNone/>
            </a:pPr>
            <a:r>
              <a:rPr lang="en-US" sz="2000" b="1" dirty="0"/>
              <a:t>Ioannidis JPA</a:t>
            </a:r>
          </a:p>
          <a:p>
            <a:pPr marL="7937" indent="0">
              <a:buNone/>
            </a:pPr>
            <a:r>
              <a:rPr lang="en-US" sz="2000" dirty="0"/>
              <a:t>Why Most Clinical Research Is Not Useful.</a:t>
            </a:r>
          </a:p>
          <a:p>
            <a:pPr marL="7937" indent="0">
              <a:buNone/>
            </a:pPr>
            <a:r>
              <a:rPr lang="en-US" sz="2000" dirty="0"/>
              <a:t>PLOS Medicine 13(6): e1002049. https://</a:t>
            </a:r>
            <a:r>
              <a:rPr lang="en-US" sz="2000" dirty="0" err="1"/>
              <a:t>doi.org</a:t>
            </a:r>
            <a:r>
              <a:rPr lang="en-US" sz="2000" dirty="0"/>
              <a:t>/10.1371/journal.pmed.1002049</a:t>
            </a:r>
          </a:p>
        </p:txBody>
      </p:sp>
      <p:sp>
        <p:nvSpPr>
          <p:cNvPr id="4" name="Shape 189">
            <a:extLst>
              <a:ext uri="{FF2B5EF4-FFF2-40B4-BE49-F238E27FC236}">
                <a16:creationId xmlns:a16="http://schemas.microsoft.com/office/drawing/2014/main" id="{4EFFF618-E6CA-4F46-B84E-02E45CE68D2D}"/>
              </a:ext>
            </a:extLst>
          </p:cNvPr>
          <p:cNvSpPr txBox="1">
            <a:spLocks/>
          </p:cNvSpPr>
          <p:nvPr/>
        </p:nvSpPr>
        <p:spPr>
          <a:xfrm>
            <a:off x="394855" y="4322467"/>
            <a:ext cx="8354289" cy="1470024"/>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1" dirty="0"/>
              <a:t>Lecture Review Survey is up on Canvas</a:t>
            </a:r>
          </a:p>
        </p:txBody>
      </p:sp>
    </p:spTree>
    <p:extLst>
      <p:ext uri="{BB962C8B-B14F-4D97-AF65-F5344CB8AC3E}">
        <p14:creationId xmlns:p14="http://schemas.microsoft.com/office/powerpoint/2010/main" val="320439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prstGeom prst="rect">
            <a:avLst/>
          </a:prstGeom>
          <a:noFill/>
        </p:spPr>
        <p:txBody>
          <a:bodyPr lIns="91425" tIns="91425" rIns="91425" bIns="91425" anchor="t" anchorCtr="0">
            <a:noAutofit/>
          </a:bodyPr>
          <a:lstStyle/>
          <a:p>
            <a:pPr lvl="0" rtl="0">
              <a:spcBef>
                <a:spcPts val="0"/>
              </a:spcBef>
              <a:buNone/>
            </a:pPr>
            <a:r>
              <a:rPr lang="en-US" b="1"/>
              <a:t>Example Questions</a:t>
            </a:r>
            <a:endParaRPr lang="en-US" b="1" dirty="0"/>
          </a:p>
        </p:txBody>
      </p:sp>
      <p:sp>
        <p:nvSpPr>
          <p:cNvPr id="203" name="Shape 203"/>
          <p:cNvSpPr/>
          <p:nvPr/>
        </p:nvSpPr>
        <p:spPr>
          <a:xfrm>
            <a:off x="0" y="1381225"/>
            <a:ext cx="5996160" cy="1541591"/>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Clr>
                <a:schemeClr val="dk1"/>
              </a:buClr>
              <a:buSzPct val="45833"/>
              <a:buFont typeface="Arial"/>
              <a:buNone/>
            </a:pPr>
            <a:r>
              <a:rPr lang="en-US" sz="2400">
                <a:solidFill>
                  <a:schemeClr val="dk1"/>
                </a:solidFill>
                <a:latin typeface="Calibri"/>
                <a:ea typeface="Calibri"/>
                <a:cs typeface="Calibri"/>
                <a:sym typeface="Calibri"/>
              </a:rPr>
              <a:t>What proportion of the US population has familial hyperlipidemia?</a:t>
            </a:r>
          </a:p>
        </p:txBody>
      </p:sp>
      <p:sp>
        <p:nvSpPr>
          <p:cNvPr id="204" name="Shape 204"/>
          <p:cNvSpPr/>
          <p:nvPr/>
        </p:nvSpPr>
        <p:spPr>
          <a:xfrm>
            <a:off x="5106862" y="437975"/>
            <a:ext cx="3964572" cy="1744416"/>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What are the subtypes of autism?</a:t>
            </a:r>
          </a:p>
        </p:txBody>
      </p:sp>
      <p:sp>
        <p:nvSpPr>
          <p:cNvPr id="205" name="Shape 205"/>
          <p:cNvSpPr/>
          <p:nvPr/>
        </p:nvSpPr>
        <p:spPr>
          <a:xfrm>
            <a:off x="290523" y="4966200"/>
            <a:ext cx="4873608" cy="2015819"/>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Is there a relationship between gut bacteria and depression?</a:t>
            </a:r>
          </a:p>
        </p:txBody>
      </p:sp>
      <p:sp>
        <p:nvSpPr>
          <p:cNvPr id="206" name="Shape 206"/>
          <p:cNvSpPr/>
          <p:nvPr/>
        </p:nvSpPr>
        <p:spPr>
          <a:xfrm>
            <a:off x="71400" y="2922827"/>
            <a:ext cx="4873608" cy="2137644"/>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Can we predict which patients will be high-cost in the next year?</a:t>
            </a:r>
          </a:p>
        </p:txBody>
      </p:sp>
      <p:sp>
        <p:nvSpPr>
          <p:cNvPr id="207" name="Shape 207"/>
          <p:cNvSpPr/>
          <p:nvPr/>
        </p:nvSpPr>
        <p:spPr>
          <a:xfrm>
            <a:off x="4839575" y="3926799"/>
            <a:ext cx="4037904" cy="2666303"/>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640"/>
              </a:spcBef>
              <a:buNone/>
            </a:pPr>
            <a:r>
              <a:rPr lang="en-US" sz="2400">
                <a:solidFill>
                  <a:schemeClr val="dk1"/>
                </a:solidFill>
                <a:latin typeface="Calibri"/>
                <a:ea typeface="Calibri"/>
                <a:cs typeface="Calibri"/>
                <a:sym typeface="Calibri"/>
              </a:rPr>
              <a:t>Is mitral valve repair or replacement better for patients with prolapse?</a:t>
            </a:r>
          </a:p>
        </p:txBody>
      </p:sp>
      <p:sp>
        <p:nvSpPr>
          <p:cNvPr id="208" name="Shape 208"/>
          <p:cNvSpPr/>
          <p:nvPr/>
        </p:nvSpPr>
        <p:spPr>
          <a:xfrm>
            <a:off x="4577325" y="2278987"/>
            <a:ext cx="4222726" cy="1683230"/>
          </a:xfrm>
          <a:prstGeom prst="clou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640"/>
              </a:spcBef>
            </a:pPr>
            <a:r>
              <a:rPr lang="en-US" sz="2400">
                <a:solidFill>
                  <a:schemeClr val="dk1"/>
                </a:solidFill>
                <a:latin typeface="Calibri"/>
                <a:ea typeface="Calibri"/>
                <a:cs typeface="Calibri"/>
                <a:sym typeface="Calibri"/>
              </a:rPr>
              <a:t>How does androgen deprivation increase dementia Risk?</a:t>
            </a:r>
            <a:endParaRPr lang="en-US" sz="2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4" grpId="0" animBg="1"/>
      <p:bldP spid="205" grpId="0" animBg="1"/>
      <p:bldP spid="206" grpId="0" animBg="1"/>
      <p:bldP spid="207" grpId="0" animBg="1"/>
      <p:bldP spid="2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0" y="0"/>
            <a:ext cx="9144000" cy="1143000"/>
          </a:xfrm>
          <a:prstGeom prst="rect">
            <a:avLst/>
          </a:prstGeom>
        </p:spPr>
        <p:txBody>
          <a:bodyPr lIns="91425" tIns="91425" rIns="91425" bIns="91425" anchor="t" anchorCtr="0">
            <a:noAutofit/>
          </a:bodyPr>
          <a:lstStyle/>
          <a:p>
            <a:pPr lvl="0">
              <a:spcBef>
                <a:spcPts val="0"/>
              </a:spcBef>
              <a:buNone/>
            </a:pPr>
            <a:r>
              <a:rPr lang="en-US" dirty="0">
                <a:solidFill>
                  <a:schemeClr val="bg1"/>
                </a:solidFill>
              </a:rPr>
              <a:t>Think of a question</a:t>
            </a:r>
          </a:p>
        </p:txBody>
      </p:sp>
      <p:sp>
        <p:nvSpPr>
          <p:cNvPr id="246" name="Shape 246"/>
          <p:cNvSpPr txBox="1">
            <a:spLocks noGrp="1"/>
          </p:cNvSpPr>
          <p:nvPr>
            <p:ph type="body" idx="1"/>
          </p:nvPr>
        </p:nvSpPr>
        <p:spPr>
          <a:xfrm>
            <a:off x="457200" y="2073728"/>
            <a:ext cx="8229600" cy="1890489"/>
          </a:xfrm>
          <a:prstGeom prst="rect">
            <a:avLst/>
          </a:prstGeom>
        </p:spPr>
        <p:txBody>
          <a:bodyPr lIns="91425" tIns="91425" rIns="91425" bIns="91425" anchor="t" anchorCtr="0">
            <a:noAutofit/>
          </a:bodyPr>
          <a:lstStyle/>
          <a:p>
            <a:pPr lvl="0" algn="ctr" rtl="0">
              <a:spcBef>
                <a:spcPts val="0"/>
              </a:spcBef>
              <a:buNone/>
            </a:pPr>
            <a:r>
              <a:rPr lang="en-US" sz="3600" dirty="0">
                <a:solidFill>
                  <a:schemeClr val="bg1"/>
                </a:solidFill>
              </a:rPr>
              <a:t>Take one minute to think of a potential clinical research question</a:t>
            </a:r>
          </a:p>
        </p:txBody>
      </p:sp>
      <p:sp>
        <p:nvSpPr>
          <p:cNvPr id="5" name="Shape 246"/>
          <p:cNvSpPr txBox="1">
            <a:spLocks/>
          </p:cNvSpPr>
          <p:nvPr/>
        </p:nvSpPr>
        <p:spPr>
          <a:xfrm>
            <a:off x="457200" y="4631600"/>
            <a:ext cx="8229600" cy="106455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algn="ctr">
              <a:spcBef>
                <a:spcPts val="0"/>
              </a:spcBef>
              <a:buFont typeface="Arial"/>
              <a:buNone/>
            </a:pPr>
            <a:r>
              <a:rPr lang="en-US" sz="3600" dirty="0">
                <a:solidFill>
                  <a:schemeClr val="bg1"/>
                </a:solidFill>
              </a:rPr>
              <a:t>Save this question; we will use it soon.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19100" y="680453"/>
            <a:ext cx="7696200" cy="6075947"/>
          </a:xfrm>
          <a:prstGeom prst="rect">
            <a:avLst/>
          </a:prstGeom>
        </p:spPr>
      </p:pic>
      <p:sp>
        <p:nvSpPr>
          <p:cNvPr id="214" name="Shape 21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a:t>Understanding the question</a:t>
            </a:r>
          </a:p>
        </p:txBody>
      </p:sp>
      <p:sp>
        <p:nvSpPr>
          <p:cNvPr id="2" name="Rectangle 1"/>
          <p:cNvSpPr/>
          <p:nvPr/>
        </p:nvSpPr>
        <p:spPr>
          <a:xfrm>
            <a:off x="-9368" y="1833625"/>
            <a:ext cx="308841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259">
              <a:spcBef>
                <a:spcPts val="640"/>
              </a:spcBef>
            </a:pPr>
            <a:r>
              <a:rPr lang="en-US" sz="1600" kern="1200" dirty="0">
                <a:solidFill>
                  <a:prstClr val="white"/>
                </a:solidFill>
                <a:latin typeface="Source Sans Pro Light" panose="020B0403030403020204" pitchFamily="34" charset="0"/>
                <a:ea typeface="Source Sans Pro Light" panose="020B0403030403020204" pitchFamily="34" charset="0"/>
                <a:cs typeface="Calibri"/>
                <a:sym typeface="Calibri"/>
              </a:rPr>
              <a:t>What proportion of the population has familial hyperlipidemia?</a:t>
            </a:r>
          </a:p>
        </p:txBody>
      </p:sp>
      <p:sp>
        <p:nvSpPr>
          <p:cNvPr id="3" name="Rectangle 2"/>
          <p:cNvSpPr/>
          <p:nvPr/>
        </p:nvSpPr>
        <p:spPr>
          <a:xfrm>
            <a:off x="-9369" y="2656402"/>
            <a:ext cx="3088413"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259">
              <a:spcBef>
                <a:spcPts val="640"/>
              </a:spcBef>
            </a:pPr>
            <a:r>
              <a:rPr lang="en-US" sz="1600" kern="1200" dirty="0">
                <a:solidFill>
                  <a:prstClr val="white"/>
                </a:solidFill>
                <a:latin typeface="Source Sans Pro Light" panose="020B0403030403020204" pitchFamily="34" charset="0"/>
                <a:ea typeface="Source Sans Pro Light" panose="020B0403030403020204" pitchFamily="34" charset="0"/>
                <a:cs typeface="Calibri"/>
                <a:sym typeface="Calibri"/>
              </a:rPr>
              <a:t>What are the subtypes of autism?</a:t>
            </a:r>
          </a:p>
        </p:txBody>
      </p:sp>
      <p:sp>
        <p:nvSpPr>
          <p:cNvPr id="4" name="Rectangle 3"/>
          <p:cNvSpPr/>
          <p:nvPr/>
        </p:nvSpPr>
        <p:spPr>
          <a:xfrm>
            <a:off x="-12700" y="4917759"/>
            <a:ext cx="2033639"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259">
              <a:spcBef>
                <a:spcPts val="640"/>
              </a:spcBef>
            </a:pPr>
            <a:r>
              <a:rPr lang="en-US" sz="1600" kern="1200" dirty="0">
                <a:solidFill>
                  <a:prstClr val="white"/>
                </a:solidFill>
                <a:latin typeface="Source Sans Pro Light" panose="020B0403030403020204" pitchFamily="34" charset="0"/>
                <a:ea typeface="Source Sans Pro Light" panose="020B0403030403020204" pitchFamily="34" charset="0"/>
                <a:cs typeface="Calibri"/>
                <a:sym typeface="Calibri"/>
              </a:rPr>
              <a:t>Is there a relation between gut bacteria and depression?</a:t>
            </a:r>
          </a:p>
        </p:txBody>
      </p:sp>
      <p:sp>
        <p:nvSpPr>
          <p:cNvPr id="5" name="Rectangle 4"/>
          <p:cNvSpPr/>
          <p:nvPr/>
        </p:nvSpPr>
        <p:spPr>
          <a:xfrm>
            <a:off x="2128915" y="4917759"/>
            <a:ext cx="1636359"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259">
              <a:spcBef>
                <a:spcPts val="640"/>
              </a:spcBef>
            </a:pPr>
            <a:r>
              <a:rPr lang="en-US" sz="1600" kern="1200" dirty="0">
                <a:solidFill>
                  <a:prstClr val="white"/>
                </a:solidFill>
                <a:latin typeface="Source Sans Pro Light" panose="020B0403030403020204" pitchFamily="34" charset="0"/>
                <a:ea typeface="Source Sans Pro Light" panose="020B0403030403020204" pitchFamily="34" charset="0"/>
                <a:cs typeface="Calibri"/>
                <a:sym typeface="Calibri"/>
              </a:rPr>
              <a:t>Which patients will be high-cost next year?</a:t>
            </a:r>
          </a:p>
        </p:txBody>
      </p:sp>
      <p:sp>
        <p:nvSpPr>
          <p:cNvPr id="6" name="Rectangle 5"/>
          <p:cNvSpPr/>
          <p:nvPr/>
        </p:nvSpPr>
        <p:spPr>
          <a:xfrm>
            <a:off x="2876390" y="6273225"/>
            <a:ext cx="3279913"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259">
              <a:spcBef>
                <a:spcPts val="640"/>
              </a:spcBef>
            </a:pPr>
            <a:r>
              <a:rPr lang="en-US" sz="1600" kern="1200" dirty="0">
                <a:solidFill>
                  <a:prstClr val="white"/>
                </a:solidFill>
                <a:latin typeface="Source Sans Pro Light" panose="020B0403030403020204" pitchFamily="34" charset="0"/>
                <a:ea typeface="Source Sans Pro Light" panose="020B0403030403020204" pitchFamily="34" charset="0"/>
                <a:cs typeface="Calibri"/>
                <a:sym typeface="Calibri"/>
              </a:rPr>
              <a:t>Is mitral valve repair or replacement better for patients with prolapse?</a:t>
            </a:r>
          </a:p>
        </p:txBody>
      </p:sp>
      <p:sp>
        <p:nvSpPr>
          <p:cNvPr id="7" name="Rectangle 6"/>
          <p:cNvSpPr/>
          <p:nvPr/>
        </p:nvSpPr>
        <p:spPr>
          <a:xfrm>
            <a:off x="6250849" y="6263240"/>
            <a:ext cx="2880451"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259">
              <a:spcBef>
                <a:spcPts val="640"/>
              </a:spcBef>
            </a:pPr>
            <a:r>
              <a:rPr lang="en-US" sz="1600" kern="1200" dirty="0">
                <a:solidFill>
                  <a:prstClr val="white"/>
                </a:solidFill>
                <a:latin typeface="Source Sans Pro Light" panose="020B0403030403020204" pitchFamily="34" charset="0"/>
                <a:ea typeface="Source Sans Pro Light" panose="020B0403030403020204" pitchFamily="34" charset="0"/>
                <a:cs typeface="Calibri"/>
                <a:sym typeface="Calibri"/>
              </a:rPr>
              <a:t>How does androgen deprivation increase dementia Risk?</a:t>
            </a:r>
          </a:p>
        </p:txBody>
      </p:sp>
      <p:sp>
        <p:nvSpPr>
          <p:cNvPr id="9" name="TextBox 8">
            <a:extLst>
              <a:ext uri="{FF2B5EF4-FFF2-40B4-BE49-F238E27FC236}">
                <a16:creationId xmlns:a16="http://schemas.microsoft.com/office/drawing/2014/main" id="{50E54480-EED3-D33B-0700-5193D8971101}"/>
              </a:ext>
            </a:extLst>
          </p:cNvPr>
          <p:cNvSpPr txBox="1"/>
          <p:nvPr/>
        </p:nvSpPr>
        <p:spPr>
          <a:xfrm>
            <a:off x="4188177" y="1867490"/>
            <a:ext cx="3364090" cy="457200"/>
          </a:xfrm>
          <a:prstGeom prst="rect">
            <a:avLst/>
          </a:prstGeom>
          <a:solidFill>
            <a:schemeClr val="bg1"/>
          </a:solidFill>
        </p:spPr>
        <p:txBody>
          <a:bodyPr wrap="square" rtlCol="0">
            <a:spAutoFit/>
          </a:bodyPr>
          <a:lstStyle/>
          <a:p>
            <a:r>
              <a:rPr lang="en-US" dirty="0">
                <a:solidFill>
                  <a:srgbClr val="5E5E5E"/>
                </a:solidFill>
              </a:rPr>
              <a:t>Did you interpret the summary created?</a:t>
            </a:r>
          </a:p>
        </p:txBody>
      </p:sp>
      <p:sp>
        <p:nvSpPr>
          <p:cNvPr id="10" name="TextBox 9">
            <a:extLst>
              <a:ext uri="{FF2B5EF4-FFF2-40B4-BE49-F238E27FC236}">
                <a16:creationId xmlns:a16="http://schemas.microsoft.com/office/drawing/2014/main" id="{9A19EDA1-5F02-8566-0BAA-825B7C03811C}"/>
              </a:ext>
            </a:extLst>
          </p:cNvPr>
          <p:cNvSpPr txBox="1"/>
          <p:nvPr/>
        </p:nvSpPr>
        <p:spPr>
          <a:xfrm>
            <a:off x="6194404" y="2318224"/>
            <a:ext cx="578929" cy="307777"/>
          </a:xfrm>
          <a:prstGeom prst="rect">
            <a:avLst/>
          </a:prstGeom>
          <a:solidFill>
            <a:schemeClr val="bg1"/>
          </a:solidFill>
        </p:spPr>
        <p:txBody>
          <a:bodyPr wrap="square" rtlCol="0">
            <a:spAutoFit/>
          </a:bodyPr>
          <a:lstStyle/>
          <a:p>
            <a:r>
              <a:rPr lang="en-US" i="1" dirty="0">
                <a:solidFill>
                  <a:srgbClr val="5E5E5E"/>
                </a:solidFill>
              </a:rPr>
              <a:t>Yes</a:t>
            </a:r>
          </a:p>
        </p:txBody>
      </p:sp>
      <p:sp>
        <p:nvSpPr>
          <p:cNvPr id="11" name="TextBox 10">
            <a:extLst>
              <a:ext uri="{FF2B5EF4-FFF2-40B4-BE49-F238E27FC236}">
                <a16:creationId xmlns:a16="http://schemas.microsoft.com/office/drawing/2014/main" id="{87D82A31-0A15-D0E1-5208-74BF36F2ED20}"/>
              </a:ext>
            </a:extLst>
          </p:cNvPr>
          <p:cNvSpPr txBox="1"/>
          <p:nvPr/>
        </p:nvSpPr>
        <p:spPr>
          <a:xfrm>
            <a:off x="3445747" y="1713601"/>
            <a:ext cx="505366" cy="307777"/>
          </a:xfrm>
          <a:prstGeom prst="rect">
            <a:avLst/>
          </a:prstGeom>
          <a:solidFill>
            <a:schemeClr val="bg1"/>
          </a:solidFill>
        </p:spPr>
        <p:txBody>
          <a:bodyPr wrap="square" rtlCol="0">
            <a:spAutoFit/>
          </a:bodyPr>
          <a:lstStyle/>
          <a:p>
            <a:r>
              <a:rPr lang="en-US" i="1" dirty="0">
                <a:solidFill>
                  <a:srgbClr val="5E5E5E"/>
                </a:solidFill>
              </a:rPr>
              <a:t>No</a:t>
            </a:r>
          </a:p>
        </p:txBody>
      </p:sp>
    </p:spTree>
    <p:extLst>
      <p:ext uri="{BB962C8B-B14F-4D97-AF65-F5344CB8AC3E}">
        <p14:creationId xmlns:p14="http://schemas.microsoft.com/office/powerpoint/2010/main" val="11217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28600" y="1436375"/>
            <a:ext cx="8686800" cy="3830400"/>
          </a:xfrm>
          <a:prstGeom prst="rect">
            <a:avLst/>
          </a:prstGeom>
        </p:spPr>
        <p:txBody>
          <a:bodyPr lIns="91425" tIns="91425" rIns="91425" bIns="91425" anchor="t" anchorCtr="0">
            <a:noAutofit/>
          </a:bodyPr>
          <a:lstStyle/>
          <a:p>
            <a:pPr lvl="0" algn="ctr">
              <a:spcBef>
                <a:spcPts val="0"/>
              </a:spcBef>
              <a:buNone/>
            </a:pPr>
            <a:r>
              <a:rPr lang="en-US" dirty="0"/>
              <a:t>Understanding </a:t>
            </a:r>
            <a:r>
              <a:rPr lang="en-US" b="1" dirty="0"/>
              <a:t>research questions </a:t>
            </a:r>
            <a:r>
              <a:rPr lang="en-US" dirty="0"/>
              <a:t>helps you pin down your own aims and assess what others attempted, and whether they succeeded.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0" y="0"/>
            <a:ext cx="9144000" cy="1143000"/>
          </a:xfrm>
          <a:prstGeom prst="rect">
            <a:avLst/>
          </a:prstGeom>
        </p:spPr>
        <p:txBody>
          <a:bodyPr lIns="91425" tIns="91425" rIns="91425" bIns="91425" anchor="t" anchorCtr="0">
            <a:noAutofit/>
          </a:bodyPr>
          <a:lstStyle/>
          <a:p>
            <a:pPr lvl="0">
              <a:spcBef>
                <a:spcPts val="0"/>
              </a:spcBef>
              <a:buNone/>
            </a:pPr>
            <a:r>
              <a:rPr lang="en-US" dirty="0">
                <a:solidFill>
                  <a:schemeClr val="bg1"/>
                </a:solidFill>
              </a:rPr>
              <a:t>Breakout: What kind of question is it?</a:t>
            </a:r>
          </a:p>
        </p:txBody>
      </p:sp>
      <p:sp>
        <p:nvSpPr>
          <p:cNvPr id="246" name="Shape 246"/>
          <p:cNvSpPr txBox="1">
            <a:spLocks noGrp="1"/>
          </p:cNvSpPr>
          <p:nvPr>
            <p:ph type="body" idx="1"/>
          </p:nvPr>
        </p:nvSpPr>
        <p:spPr>
          <a:xfrm>
            <a:off x="5927173" y="1944361"/>
            <a:ext cx="3164805" cy="3615832"/>
          </a:xfrm>
          <a:prstGeom prst="rect">
            <a:avLst/>
          </a:prstGeom>
        </p:spPr>
        <p:txBody>
          <a:bodyPr lIns="91425" tIns="91425" rIns="91425" bIns="91425" anchor="t" anchorCtr="0">
            <a:noAutofit/>
          </a:bodyPr>
          <a:lstStyle/>
          <a:p>
            <a:pPr lvl="0" algn="ctr" rtl="0">
              <a:spcBef>
                <a:spcPts val="0"/>
              </a:spcBef>
              <a:buNone/>
            </a:pPr>
            <a:r>
              <a:rPr lang="en-US" sz="2800" dirty="0">
                <a:solidFill>
                  <a:schemeClr val="bg1"/>
                </a:solidFill>
              </a:rPr>
              <a:t>Pick one question among the members of your group and decide which kind of research question it is.</a:t>
            </a:r>
          </a:p>
        </p:txBody>
      </p:sp>
      <p:pic>
        <p:nvPicPr>
          <p:cNvPr id="2" name="Picture 1">
            <a:extLst>
              <a:ext uri="{FF2B5EF4-FFF2-40B4-BE49-F238E27FC236}">
                <a16:creationId xmlns:a16="http://schemas.microsoft.com/office/drawing/2014/main" id="{6A667F82-A1C0-A99A-FFA5-5A6A7F91B046}"/>
              </a:ext>
            </a:extLst>
          </p:cNvPr>
          <p:cNvPicPr>
            <a:picLocks noChangeAspect="1"/>
          </p:cNvPicPr>
          <p:nvPr/>
        </p:nvPicPr>
        <p:blipFill>
          <a:blip r:embed="rId3"/>
          <a:stretch>
            <a:fillRect/>
          </a:stretch>
        </p:blipFill>
        <p:spPr>
          <a:xfrm>
            <a:off x="223951" y="1498281"/>
            <a:ext cx="5703222" cy="4507992"/>
          </a:xfrm>
          <a:prstGeom prst="rect">
            <a:avLst/>
          </a:prstGeom>
        </p:spPr>
      </p:pic>
    </p:spTree>
    <p:extLst>
      <p:ext uri="{BB962C8B-B14F-4D97-AF65-F5344CB8AC3E}">
        <p14:creationId xmlns:p14="http://schemas.microsoft.com/office/powerpoint/2010/main" val="415474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endParaRPr/>
          </a:p>
        </p:txBody>
      </p:sp>
      <p:pic>
        <p:nvPicPr>
          <p:cNvPr id="233" name="Shape 233"/>
          <p:cNvPicPr preferRelativeResize="0"/>
          <p:nvPr/>
        </p:nvPicPr>
        <p:blipFill>
          <a:blip r:embed="rId3">
            <a:alphaModFix/>
          </a:blip>
          <a:stretch>
            <a:fillRect/>
          </a:stretch>
        </p:blipFill>
        <p:spPr>
          <a:xfrm>
            <a:off x="0" y="2005460"/>
            <a:ext cx="9144000" cy="2847080"/>
          </a:xfrm>
          <a:prstGeom prst="rect">
            <a:avLst/>
          </a:prstGeom>
          <a:noFill/>
          <a:ln>
            <a:noFill/>
          </a:ln>
        </p:spPr>
      </p:pic>
    </p:spTree>
  </p:cSld>
  <p:clrMapOvr>
    <a:masterClrMapping/>
  </p:clrMapOvr>
</p:sld>
</file>

<file path=ppt/theme/theme1.xml><?xml version="1.0" encoding="utf-8"?>
<a:theme xmlns:a="http://schemas.openxmlformats.org/drawingml/2006/main" name="Stanfor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3996</TotalTime>
  <Words>2295</Words>
  <Application>Microsoft Macintosh PowerPoint</Application>
  <PresentationFormat>On-screen Show (4:3)</PresentationFormat>
  <Paragraphs>300</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Source Sans Pro Light</vt:lpstr>
      <vt:lpstr>Verdana</vt:lpstr>
      <vt:lpstr>Stanford</vt:lpstr>
      <vt:lpstr>BIOMEDIN 215  Data Science in Medicine</vt:lpstr>
      <vt:lpstr>Lecture 1 recap:</vt:lpstr>
      <vt:lpstr>Learning goals</vt:lpstr>
      <vt:lpstr>Example Questions</vt:lpstr>
      <vt:lpstr>Think of a question</vt:lpstr>
      <vt:lpstr>Understanding the question</vt:lpstr>
      <vt:lpstr>Understanding research questions helps you pin down your own aims and assess what others attempted, and whether they succeeded.</vt:lpstr>
      <vt:lpstr>Breakout: What kind of question is it?</vt:lpstr>
      <vt:lpstr>PowerPoint Presentation</vt:lpstr>
      <vt:lpstr>Study Designs in Clinical Research</vt:lpstr>
      <vt:lpstr>Studies of Patients: Exposures and Outcomes</vt:lpstr>
      <vt:lpstr>Controlled Assignment (Random)</vt:lpstr>
      <vt:lpstr>Uncontrolled Assignment (observational)</vt:lpstr>
      <vt:lpstr>PowerPoint Presentation</vt:lpstr>
      <vt:lpstr>PowerPoint Presentation</vt:lpstr>
      <vt:lpstr>PowerPoint Presentation</vt:lpstr>
      <vt:lpstr>PowerPoint Presentation</vt:lpstr>
      <vt:lpstr>What kind of study is this? </vt:lpstr>
      <vt:lpstr>PowerPoint Presentation</vt:lpstr>
      <vt:lpstr>Understanding study design allows you to quickly identify and address potential biases in your work and that of others.</vt:lpstr>
      <vt:lpstr>Research questions and Study designs</vt:lpstr>
      <vt:lpstr>I have “Big Data” – what could possibly go wrong?</vt:lpstr>
      <vt:lpstr>The most important decision you will make is about who to include as the “not exposed”</vt:lpstr>
      <vt:lpstr>Biases in Case-Control Studies</vt:lpstr>
      <vt:lpstr>Biases in Cohort Studies</vt:lpstr>
      <vt:lpstr>Who counts as “not exposed”?</vt:lpstr>
      <vt:lpstr>PowerPoint Presentation</vt:lpstr>
      <vt:lpstr>Where does “Big Data” fit into this?</vt:lpstr>
      <vt:lpstr>When designing or reading a study:</vt:lpstr>
      <vt:lpstr>What combinations of research questions, study designs, and data are worthwhile?</vt:lpstr>
      <vt:lpstr>Optional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BIOMEDIN 215  Data Driven Medicine</dc:title>
  <cp:lastModifiedBy>Nigam Shah</cp:lastModifiedBy>
  <cp:revision>237</cp:revision>
  <dcterms:modified xsi:type="dcterms:W3CDTF">2024-09-21T22:22:30Z</dcterms:modified>
</cp:coreProperties>
</file>