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8.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9.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0" r:id="rId1"/>
    <p:sldMasterId id="2147483741" r:id="rId2"/>
    <p:sldMasterId id="2147483742" r:id="rId3"/>
    <p:sldMasterId id="2147483743" r:id="rId4"/>
    <p:sldMasterId id="2147483745" r:id="rId5"/>
    <p:sldMasterId id="2147483746" r:id="rId6"/>
    <p:sldMasterId id="2147483760" r:id="rId7"/>
    <p:sldMasterId id="2147483772" r:id="rId8"/>
    <p:sldMasterId id="2147483795" r:id="rId9"/>
    <p:sldMasterId id="2147483807" r:id="rId10"/>
  </p:sldMasterIdLst>
  <p:notesMasterIdLst>
    <p:notesMasterId r:id="rId44"/>
  </p:notesMasterIdLst>
  <p:sldIdLst>
    <p:sldId id="256" r:id="rId11"/>
    <p:sldId id="311" r:id="rId12"/>
    <p:sldId id="314" r:id="rId13"/>
    <p:sldId id="262" r:id="rId14"/>
    <p:sldId id="1033" r:id="rId15"/>
    <p:sldId id="315" r:id="rId16"/>
    <p:sldId id="272" r:id="rId17"/>
    <p:sldId id="276" r:id="rId18"/>
    <p:sldId id="277" r:id="rId19"/>
    <p:sldId id="278" r:id="rId20"/>
    <p:sldId id="319" r:id="rId21"/>
    <p:sldId id="281" r:id="rId22"/>
    <p:sldId id="280" r:id="rId23"/>
    <p:sldId id="328" r:id="rId24"/>
    <p:sldId id="326" r:id="rId25"/>
    <p:sldId id="263" r:id="rId26"/>
    <p:sldId id="1035" r:id="rId27"/>
    <p:sldId id="265" r:id="rId28"/>
    <p:sldId id="268" r:id="rId29"/>
    <p:sldId id="269" r:id="rId30"/>
    <p:sldId id="327" r:id="rId31"/>
    <p:sldId id="285" r:id="rId32"/>
    <p:sldId id="347" r:id="rId33"/>
    <p:sldId id="345" r:id="rId34"/>
    <p:sldId id="346" r:id="rId35"/>
    <p:sldId id="1034" r:id="rId36"/>
    <p:sldId id="287" r:id="rId37"/>
    <p:sldId id="307" r:id="rId38"/>
    <p:sldId id="290" r:id="rId39"/>
    <p:sldId id="292" r:id="rId40"/>
    <p:sldId id="324" r:id="rId41"/>
    <p:sldId id="343" r:id="rId42"/>
    <p:sldId id="1031"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jandro Schul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A65BFF-97A3-4EED-B041-B9B94D50F9C4}">
  <a:tblStyle styleId="{0AA65BFF-97A3-4EED-B041-B9B94D50F9C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3EB376E-1278-49A6-B020-CBB66247179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Style>
        <a:tcBdr/>
        <a:fill>
          <a:solidFill>
            <a:srgbClr val="CACACA"/>
          </a:solidFill>
        </a:fill>
      </a:tcStyle>
    </a:band1H>
    <a:band1V>
      <a:tcStyle>
        <a:tcBdr/>
        <a:fill>
          <a:solidFill>
            <a:srgbClr val="CACACA"/>
          </a:solidFill>
        </a:fill>
      </a:tcStyle>
    </a:band1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dk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dk1"/>
          </a:solidFill>
        </a:fill>
      </a:tcStyle>
    </a:firstRow>
  </a:tblStyle>
  <a:tblStyle styleId="{BC37AAA7-3921-426D-AA13-5CFB6E765883}" styleName="Table_2">
    <a:wholeTbl>
      <a:tcTxStyle b="off" i="off">
        <a:font>
          <a:latin typeface="Calibri"/>
          <a:ea typeface="Calibri"/>
          <a:cs typeface="Calibri"/>
        </a:font>
        <a:schemeClr val="lt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2"/>
          </a:solidFill>
        </a:fill>
      </a:tcStyle>
    </a:wholeTbl>
    <a:band1H>
      <a:tcStyle>
        <a:tcBdr/>
        <a:fill>
          <a:solidFill>
            <a:srgbClr val="983F3D"/>
          </a:solidFill>
        </a:fill>
      </a:tcStyle>
    </a:band1H>
    <a:band1V>
      <a:tcStyle>
        <a:tcBdr/>
        <a:fill>
          <a:solidFill>
            <a:srgbClr val="983F3D"/>
          </a:solidFill>
        </a:fill>
      </a:tcStyle>
    </a:band1V>
    <a:lastCol>
      <a:tcTxStyle b="on" i="off"/>
      <a:tcStyle>
        <a:tcBdr>
          <a:left>
            <a:ln w="25400" cap="flat" cmpd="sng">
              <a:solidFill>
                <a:schemeClr val="lt1"/>
              </a:solidFill>
              <a:prstDash val="solid"/>
              <a:round/>
              <a:headEnd type="none" w="med" len="med"/>
              <a:tailEnd type="none" w="med" len="med"/>
            </a:ln>
          </a:left>
        </a:tcBdr>
        <a:fill>
          <a:solidFill>
            <a:srgbClr val="983F3D"/>
          </a:solidFill>
        </a:fill>
      </a:tcStyle>
    </a:lastCol>
    <a:firstCol>
      <a:tcTxStyle b="on" i="off"/>
      <a:tcStyle>
        <a:tcBdr>
          <a:right>
            <a:ln w="25400" cap="flat" cmpd="sng">
              <a:solidFill>
                <a:schemeClr val="lt1"/>
              </a:solidFill>
              <a:prstDash val="solid"/>
              <a:round/>
              <a:headEnd type="none" w="med" len="med"/>
              <a:tailEnd type="none" w="med" len="med"/>
            </a:ln>
          </a:right>
        </a:tcBdr>
        <a:fill>
          <a:solidFill>
            <a:srgbClr val="983F3D"/>
          </a:solidFill>
        </a:fill>
      </a:tcStyle>
    </a:firstCol>
    <a:lastRow>
      <a:tcTxStyle b="on" i="off"/>
      <a:tcStyle>
        <a:tcBdr>
          <a:top>
            <a:ln w="25400" cap="flat" cmpd="sng">
              <a:solidFill>
                <a:schemeClr val="lt1"/>
              </a:solidFill>
              <a:prstDash val="solid"/>
              <a:round/>
              <a:headEnd type="none" w="med" len="med"/>
              <a:tailEnd type="none" w="med" len="med"/>
            </a:ln>
          </a:top>
        </a:tcBdr>
        <a:fill>
          <a:solidFill>
            <a:srgbClr val="7E3432"/>
          </a:solidFill>
        </a:fill>
      </a:tcStyle>
    </a:lastRow>
    <a:seCell>
      <a:tcStyle>
        <a:tcBdr>
          <a:left>
            <a:ln w="9525" cap="flat" cmpd="sng">
              <a:solidFill>
                <a:srgbClr val="000000">
                  <a:alpha val="0"/>
                </a:srgbClr>
              </a:solidFill>
              <a:prstDash val="solid"/>
              <a:round/>
              <a:headEnd type="none" w="med" len="med"/>
              <a:tailEnd type="none" w="med" len="med"/>
            </a:ln>
          </a:left>
        </a:tcBdr>
      </a:tcStyle>
    </a:seCell>
    <a:swCell>
      <a:tcStyle>
        <a:tcBdr>
          <a:right>
            <a:ln w="9525" cap="flat" cmpd="sng">
              <a:solidFill>
                <a:srgbClr val="000000">
                  <a:alpha val="0"/>
                </a:srgbClr>
              </a:solidFill>
              <a:prstDash val="solid"/>
              <a:round/>
              <a:headEnd type="none" w="med" len="med"/>
              <a:tailEnd type="none" w="med" len="med"/>
            </a:ln>
          </a:right>
        </a:tcBdr>
      </a:tcStyle>
    </a:swCell>
    <a:firstRow>
      <a:tcTxStyle b="on" i="off"/>
      <a:tcStyle>
        <a:tcBdr>
          <a:bottom>
            <a:ln w="25400" cap="flat" cmpd="sng">
              <a:solidFill>
                <a:schemeClr val="lt1"/>
              </a:solidFill>
              <a:prstDash val="solid"/>
              <a:round/>
              <a:headEnd type="none" w="med" len="med"/>
              <a:tailEnd type="none" w="med" len="med"/>
            </a:ln>
          </a:bottom>
        </a:tcBdr>
        <a:fill>
          <a:solidFill>
            <a:schemeClr val="dk1"/>
          </a:solidFill>
        </a:fill>
      </a:tcStyle>
    </a:firstRow>
    <a:neCell>
      <a:tcStyle>
        <a:tcBdr>
          <a:left>
            <a:ln w="9525" cap="flat" cmpd="sng">
              <a:solidFill>
                <a:srgbClr val="000000">
                  <a:alpha val="0"/>
                </a:srgbClr>
              </a:solidFill>
              <a:prstDash val="solid"/>
              <a:round/>
              <a:headEnd type="none" w="med" len="med"/>
              <a:tailEnd type="none" w="med" len="med"/>
            </a:ln>
          </a:left>
        </a:tcBdr>
      </a:tcStyle>
    </a:neCell>
    <a:nwCell>
      <a:tcStyle>
        <a:tcBdr>
          <a:right>
            <a:ln w="9525" cap="flat" cmpd="sng">
              <a:solidFill>
                <a:srgbClr val="000000">
                  <a:alpha val="0"/>
                </a:srgbClr>
              </a:solidFill>
              <a:prstDash val="solid"/>
              <a:round/>
              <a:headEnd type="none" w="med" len="med"/>
              <a:tailEnd type="none" w="med" len="med"/>
            </a:ln>
          </a:right>
        </a:tcBdr>
      </a:tcStyle>
    </a:nwCell>
  </a:tblStyle>
  <a:tblStyle styleId="{82DCC63E-05B1-4614-B830-954DE2378D7F}" styleName="Table_3">
    <a:wholeTbl>
      <a:tcTxStyle b="off" i="off">
        <a:font>
          <a:latin typeface="Calibri"/>
          <a:ea typeface="Calibri"/>
          <a:cs typeface="Calibri"/>
        </a:font>
        <a:schemeClr val="lt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1"/>
          </a:solidFill>
        </a:fill>
      </a:tcStyle>
    </a:wholeTbl>
    <a:band1H>
      <a:tcStyle>
        <a:tcBdr/>
        <a:fill>
          <a:solidFill>
            <a:srgbClr val="3E6695"/>
          </a:solidFill>
        </a:fill>
      </a:tcStyle>
    </a:band1H>
    <a:band1V>
      <a:tcStyle>
        <a:tcBdr/>
        <a:fill>
          <a:solidFill>
            <a:srgbClr val="3E6695"/>
          </a:solidFill>
        </a:fill>
      </a:tcStyle>
    </a:band1V>
    <a:lastCol>
      <a:tcTxStyle b="on" i="off"/>
      <a:tcStyle>
        <a:tcBdr>
          <a:left>
            <a:ln w="25400" cap="flat" cmpd="sng">
              <a:solidFill>
                <a:schemeClr val="lt1"/>
              </a:solidFill>
              <a:prstDash val="solid"/>
              <a:round/>
              <a:headEnd type="none" w="med" len="med"/>
              <a:tailEnd type="none" w="med" len="med"/>
            </a:ln>
          </a:left>
        </a:tcBdr>
        <a:fill>
          <a:solidFill>
            <a:srgbClr val="3E6695"/>
          </a:solidFill>
        </a:fill>
      </a:tcStyle>
    </a:lastCol>
    <a:firstCol>
      <a:tcTxStyle b="on" i="off"/>
      <a:tcStyle>
        <a:tcBdr>
          <a:right>
            <a:ln w="25400" cap="flat" cmpd="sng">
              <a:solidFill>
                <a:schemeClr val="lt1"/>
              </a:solidFill>
              <a:prstDash val="solid"/>
              <a:round/>
              <a:headEnd type="none" w="med" len="med"/>
              <a:tailEnd type="none" w="med" len="med"/>
            </a:ln>
          </a:right>
        </a:tcBdr>
        <a:fill>
          <a:solidFill>
            <a:srgbClr val="3E6695"/>
          </a:solidFill>
        </a:fill>
      </a:tcStyle>
    </a:firstCol>
    <a:lastRow>
      <a:tcTxStyle b="on" i="off"/>
      <a:tcStyle>
        <a:tcBdr>
          <a:top>
            <a:ln w="25400" cap="flat" cmpd="sng">
              <a:solidFill>
                <a:schemeClr val="lt1"/>
              </a:solidFill>
              <a:prstDash val="solid"/>
              <a:round/>
              <a:headEnd type="none" w="med" len="med"/>
              <a:tailEnd type="none" w="med" len="med"/>
            </a:ln>
          </a:top>
        </a:tcBdr>
        <a:fill>
          <a:solidFill>
            <a:srgbClr val="34557C"/>
          </a:solidFill>
        </a:fill>
      </a:tcStyle>
    </a:lastRow>
    <a:seCell>
      <a:tcStyle>
        <a:tcBdr>
          <a:left>
            <a:ln w="9525" cap="flat" cmpd="sng">
              <a:solidFill>
                <a:srgbClr val="000000">
                  <a:alpha val="0"/>
                </a:srgbClr>
              </a:solidFill>
              <a:prstDash val="solid"/>
              <a:round/>
              <a:headEnd type="none" w="med" len="med"/>
              <a:tailEnd type="none" w="med" len="med"/>
            </a:ln>
          </a:left>
        </a:tcBdr>
      </a:tcStyle>
    </a:seCell>
    <a:swCell>
      <a:tcStyle>
        <a:tcBdr>
          <a:right>
            <a:ln w="9525" cap="flat" cmpd="sng">
              <a:solidFill>
                <a:srgbClr val="000000">
                  <a:alpha val="0"/>
                </a:srgbClr>
              </a:solidFill>
              <a:prstDash val="solid"/>
              <a:round/>
              <a:headEnd type="none" w="med" len="med"/>
              <a:tailEnd type="none" w="med" len="med"/>
            </a:ln>
          </a:right>
        </a:tcBdr>
      </a:tcStyle>
    </a:swCell>
    <a:firstRow>
      <a:tcTxStyle b="on" i="off"/>
      <a:tcStyle>
        <a:tcBdr>
          <a:bottom>
            <a:ln w="25400" cap="flat" cmpd="sng">
              <a:solidFill>
                <a:schemeClr val="lt1"/>
              </a:solidFill>
              <a:prstDash val="solid"/>
              <a:round/>
              <a:headEnd type="none" w="med" len="med"/>
              <a:tailEnd type="none" w="med" len="med"/>
            </a:ln>
          </a:bottom>
        </a:tcBdr>
        <a:fill>
          <a:solidFill>
            <a:schemeClr val="dk1"/>
          </a:solidFill>
        </a:fill>
      </a:tcStyle>
    </a:firstRow>
    <a:neCell>
      <a:tcStyle>
        <a:tcBdr>
          <a:left>
            <a:ln w="9525" cap="flat" cmpd="sng">
              <a:solidFill>
                <a:srgbClr val="000000">
                  <a:alpha val="0"/>
                </a:srgbClr>
              </a:solidFill>
              <a:prstDash val="solid"/>
              <a:round/>
              <a:headEnd type="none" w="med" len="med"/>
              <a:tailEnd type="none" w="med" len="med"/>
            </a:ln>
          </a:left>
        </a:tcBdr>
      </a:tcStyle>
    </a:neCell>
    <a:nwCell>
      <a:tcStyle>
        <a:tcBdr>
          <a:right>
            <a:ln w="9525" cap="flat" cmpd="sng">
              <a:solidFill>
                <a:srgbClr val="000000">
                  <a:alpha val="0"/>
                </a:srgbClr>
              </a:solidFill>
              <a:prstDash val="solid"/>
              <a:round/>
              <a:headEnd type="none" w="med" len="med"/>
              <a:tailEnd type="none" w="med" len="med"/>
            </a:ln>
          </a:right>
        </a:tcBdr>
      </a:tcStyle>
    </a:nwCell>
  </a:tblStyle>
  <a:tblStyle styleId="{E9025F32-B5CC-46D4-9E15-667536FD7889}" styleName="Table_4">
    <a:wholeTbl>
      <a:tcTxStyle b="off" i="off">
        <a:font>
          <a:latin typeface="Calibri"/>
          <a:ea typeface="Calibri"/>
          <a:cs typeface="Calibri"/>
        </a:font>
        <a:schemeClr val="lt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4"/>
          </a:solidFill>
        </a:fill>
      </a:tcStyle>
    </a:wholeTbl>
    <a:band1H>
      <a:tcStyle>
        <a:tcBdr/>
        <a:fill>
          <a:solidFill>
            <a:srgbClr val="654F80"/>
          </a:solidFill>
        </a:fill>
      </a:tcStyle>
    </a:band1H>
    <a:band1V>
      <a:tcStyle>
        <a:tcBdr/>
        <a:fill>
          <a:solidFill>
            <a:srgbClr val="654F80"/>
          </a:solidFill>
        </a:fill>
      </a:tcStyle>
    </a:band1V>
    <a:lastCol>
      <a:tcTxStyle b="on" i="off"/>
      <a:tcStyle>
        <a:tcBdr>
          <a:left>
            <a:ln w="25400" cap="flat" cmpd="sng">
              <a:solidFill>
                <a:schemeClr val="lt1"/>
              </a:solidFill>
              <a:prstDash val="solid"/>
              <a:round/>
              <a:headEnd type="none" w="med" len="med"/>
              <a:tailEnd type="none" w="med" len="med"/>
            </a:ln>
          </a:left>
        </a:tcBdr>
        <a:fill>
          <a:solidFill>
            <a:srgbClr val="654F80"/>
          </a:solidFill>
        </a:fill>
      </a:tcStyle>
    </a:lastCol>
    <a:firstCol>
      <a:tcTxStyle b="on" i="off"/>
      <a:tcStyle>
        <a:tcBdr>
          <a:right>
            <a:ln w="25400" cap="flat" cmpd="sng">
              <a:solidFill>
                <a:schemeClr val="lt1"/>
              </a:solidFill>
              <a:prstDash val="solid"/>
              <a:round/>
              <a:headEnd type="none" w="med" len="med"/>
              <a:tailEnd type="none" w="med" len="med"/>
            </a:ln>
          </a:right>
        </a:tcBdr>
        <a:fill>
          <a:solidFill>
            <a:srgbClr val="654F80"/>
          </a:solidFill>
        </a:fill>
      </a:tcStyle>
    </a:firstCol>
    <a:lastRow>
      <a:tcTxStyle b="on" i="off"/>
      <a:tcStyle>
        <a:tcBdr>
          <a:top>
            <a:ln w="25400" cap="flat" cmpd="sng">
              <a:solidFill>
                <a:schemeClr val="lt1"/>
              </a:solidFill>
              <a:prstDash val="solid"/>
              <a:round/>
              <a:headEnd type="none" w="med" len="med"/>
              <a:tailEnd type="none" w="med" len="med"/>
            </a:ln>
          </a:top>
        </a:tcBdr>
        <a:fill>
          <a:solidFill>
            <a:srgbClr val="54416A"/>
          </a:solidFill>
        </a:fill>
      </a:tcStyle>
    </a:lastRow>
    <a:seCell>
      <a:tcStyle>
        <a:tcBdr>
          <a:left>
            <a:ln w="9525" cap="flat" cmpd="sng">
              <a:solidFill>
                <a:srgbClr val="000000">
                  <a:alpha val="0"/>
                </a:srgbClr>
              </a:solidFill>
              <a:prstDash val="solid"/>
              <a:round/>
              <a:headEnd type="none" w="med" len="med"/>
              <a:tailEnd type="none" w="med" len="med"/>
            </a:ln>
          </a:left>
        </a:tcBdr>
      </a:tcStyle>
    </a:seCell>
    <a:swCell>
      <a:tcStyle>
        <a:tcBdr>
          <a:right>
            <a:ln w="9525" cap="flat" cmpd="sng">
              <a:solidFill>
                <a:srgbClr val="000000">
                  <a:alpha val="0"/>
                </a:srgbClr>
              </a:solidFill>
              <a:prstDash val="solid"/>
              <a:round/>
              <a:headEnd type="none" w="med" len="med"/>
              <a:tailEnd type="none" w="med" len="med"/>
            </a:ln>
          </a:right>
        </a:tcBdr>
      </a:tcStyle>
    </a:swCell>
    <a:firstRow>
      <a:tcTxStyle b="on" i="off"/>
      <a:tcStyle>
        <a:tcBdr>
          <a:bottom>
            <a:ln w="25400" cap="flat" cmpd="sng">
              <a:solidFill>
                <a:schemeClr val="lt1"/>
              </a:solidFill>
              <a:prstDash val="solid"/>
              <a:round/>
              <a:headEnd type="none" w="med" len="med"/>
              <a:tailEnd type="none" w="med" len="med"/>
            </a:ln>
          </a:bottom>
        </a:tcBdr>
        <a:fill>
          <a:solidFill>
            <a:schemeClr val="dk1"/>
          </a:solidFill>
        </a:fill>
      </a:tcStyle>
    </a:firstRow>
    <a:neCell>
      <a:tcStyle>
        <a:tcBdr>
          <a:left>
            <a:ln w="9525" cap="flat" cmpd="sng">
              <a:solidFill>
                <a:srgbClr val="000000">
                  <a:alpha val="0"/>
                </a:srgbClr>
              </a:solidFill>
              <a:prstDash val="solid"/>
              <a:round/>
              <a:headEnd type="none" w="med" len="med"/>
              <a:tailEnd type="none" w="med" len="med"/>
            </a:ln>
          </a:left>
        </a:tcBdr>
      </a:tcStyle>
    </a:neCell>
    <a:nwCell>
      <a:tcStyle>
        <a:tcBdr>
          <a:right>
            <a:ln w="9525" cap="flat" cmpd="sng">
              <a:solidFill>
                <a:srgbClr val="000000">
                  <a:alpha val="0"/>
                </a:srgbClr>
              </a:solidFill>
              <a:prstDash val="solid"/>
              <a:round/>
              <a:headEnd type="none" w="med" len="med"/>
              <a:tailEnd type="none" w="med" len="med"/>
            </a:ln>
          </a:right>
        </a:tcBdr>
      </a:tcStyle>
    </a:nwCell>
  </a:tblStyle>
  <a:tblStyle styleId="{72BB4D78-9758-4540-BC5D-16B79C2070B5}" styleName="Table_5">
    <a:wholeTbl>
      <a:tcTxStyle b="off" i="off">
        <a:font>
          <a:latin typeface="Calibri"/>
          <a:ea typeface="Calibri"/>
          <a:cs typeface="Calibri"/>
        </a:font>
        <a:schemeClr val="lt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3"/>
          </a:solidFill>
        </a:fill>
      </a:tcStyle>
    </a:wholeTbl>
    <a:band1H>
      <a:tcStyle>
        <a:tcBdr/>
        <a:fill>
          <a:solidFill>
            <a:srgbClr val="7A9446"/>
          </a:solidFill>
        </a:fill>
      </a:tcStyle>
    </a:band1H>
    <a:band1V>
      <a:tcStyle>
        <a:tcBdr/>
        <a:fill>
          <a:solidFill>
            <a:srgbClr val="7A9446"/>
          </a:solidFill>
        </a:fill>
      </a:tcStyle>
    </a:band1V>
    <a:lastCol>
      <a:tcTxStyle b="on" i="off"/>
      <a:tcStyle>
        <a:tcBdr>
          <a:left>
            <a:ln w="25400" cap="flat" cmpd="sng">
              <a:solidFill>
                <a:schemeClr val="lt1"/>
              </a:solidFill>
              <a:prstDash val="solid"/>
              <a:round/>
              <a:headEnd type="none" w="med" len="med"/>
              <a:tailEnd type="none" w="med" len="med"/>
            </a:ln>
          </a:left>
        </a:tcBdr>
        <a:fill>
          <a:solidFill>
            <a:srgbClr val="7A9446"/>
          </a:solidFill>
        </a:fill>
      </a:tcStyle>
    </a:lastCol>
    <a:firstCol>
      <a:tcTxStyle b="on" i="off"/>
      <a:tcStyle>
        <a:tcBdr>
          <a:right>
            <a:ln w="25400" cap="flat" cmpd="sng">
              <a:solidFill>
                <a:schemeClr val="lt1"/>
              </a:solidFill>
              <a:prstDash val="solid"/>
              <a:round/>
              <a:headEnd type="none" w="med" len="med"/>
              <a:tailEnd type="none" w="med" len="med"/>
            </a:ln>
          </a:right>
        </a:tcBdr>
        <a:fill>
          <a:solidFill>
            <a:srgbClr val="7A9446"/>
          </a:solidFill>
        </a:fill>
      </a:tcStyle>
    </a:firstCol>
    <a:lastRow>
      <a:tcTxStyle b="on" i="off"/>
      <a:tcStyle>
        <a:tcBdr>
          <a:top>
            <a:ln w="25400" cap="flat" cmpd="sng">
              <a:solidFill>
                <a:schemeClr val="lt1"/>
              </a:solidFill>
              <a:prstDash val="solid"/>
              <a:round/>
              <a:headEnd type="none" w="med" len="med"/>
              <a:tailEnd type="none" w="med" len="med"/>
            </a:ln>
          </a:top>
        </a:tcBdr>
        <a:fill>
          <a:solidFill>
            <a:srgbClr val="667B3A"/>
          </a:solidFill>
        </a:fill>
      </a:tcStyle>
    </a:lastRow>
    <a:seCell>
      <a:tcStyle>
        <a:tcBdr>
          <a:left>
            <a:ln w="9525" cap="flat" cmpd="sng">
              <a:solidFill>
                <a:srgbClr val="000000">
                  <a:alpha val="0"/>
                </a:srgbClr>
              </a:solidFill>
              <a:prstDash val="solid"/>
              <a:round/>
              <a:headEnd type="none" w="med" len="med"/>
              <a:tailEnd type="none" w="med" len="med"/>
            </a:ln>
          </a:left>
        </a:tcBdr>
      </a:tcStyle>
    </a:seCell>
    <a:swCell>
      <a:tcStyle>
        <a:tcBdr>
          <a:right>
            <a:ln w="9525" cap="flat" cmpd="sng">
              <a:solidFill>
                <a:srgbClr val="000000">
                  <a:alpha val="0"/>
                </a:srgbClr>
              </a:solidFill>
              <a:prstDash val="solid"/>
              <a:round/>
              <a:headEnd type="none" w="med" len="med"/>
              <a:tailEnd type="none" w="med" len="med"/>
            </a:ln>
          </a:right>
        </a:tcBdr>
      </a:tcStyle>
    </a:swCell>
    <a:firstRow>
      <a:tcTxStyle b="on" i="off"/>
      <a:tcStyle>
        <a:tcBdr>
          <a:bottom>
            <a:ln w="25400" cap="flat" cmpd="sng">
              <a:solidFill>
                <a:schemeClr val="lt1"/>
              </a:solidFill>
              <a:prstDash val="solid"/>
              <a:round/>
              <a:headEnd type="none" w="med" len="med"/>
              <a:tailEnd type="none" w="med" len="med"/>
            </a:ln>
          </a:bottom>
        </a:tcBdr>
        <a:fill>
          <a:solidFill>
            <a:schemeClr val="dk1"/>
          </a:solidFill>
        </a:fill>
      </a:tcStyle>
    </a:firstRow>
    <a:neCell>
      <a:tcStyle>
        <a:tcBdr>
          <a:left>
            <a:ln w="9525" cap="flat" cmpd="sng">
              <a:solidFill>
                <a:srgbClr val="000000">
                  <a:alpha val="0"/>
                </a:srgbClr>
              </a:solidFill>
              <a:prstDash val="solid"/>
              <a:round/>
              <a:headEnd type="none" w="med" len="med"/>
              <a:tailEnd type="none" w="med" len="med"/>
            </a:ln>
          </a:left>
        </a:tcBdr>
      </a:tcStyle>
    </a:neCell>
    <a:nwCell>
      <a:tcStyle>
        <a:tcBdr>
          <a:right>
            <a:ln w="9525" cap="flat" cmpd="sng">
              <a:solidFill>
                <a:srgbClr val="000000">
                  <a:alpha val="0"/>
                </a:srgbClr>
              </a:solidFill>
              <a:prstDash val="solid"/>
              <a:round/>
              <a:headEnd type="none" w="med" len="med"/>
              <a:tailEnd type="none" w="med" len="med"/>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1"/>
    <p:restoredTop sz="68681" autoAdjust="0"/>
  </p:normalViewPr>
  <p:slideViewPr>
    <p:cSldViewPr snapToGrid="0" snapToObjects="1">
      <p:cViewPr varScale="1">
        <p:scale>
          <a:sx n="80" d="100"/>
          <a:sy n="80" d="100"/>
        </p:scale>
        <p:origin x="2632" y="192"/>
      </p:cViewPr>
      <p:guideLst>
        <p:guide orient="horz" pos="2160"/>
        <p:guide pos="2880"/>
      </p:guideLst>
    </p:cSldViewPr>
  </p:slideViewPr>
  <p:notesTextViewPr>
    <p:cViewPr>
      <p:scale>
        <a:sx n="1" d="1"/>
        <a:sy n="1" d="1"/>
      </p:scale>
      <p:origin x="0" y="0"/>
    </p:cViewPr>
  </p:notesTextViewPr>
  <p:sorterViewPr>
    <p:cViewPr varScale="1">
      <p:scale>
        <a:sx n="1" d="1"/>
        <a:sy n="1" d="1"/>
      </p:scale>
      <p:origin x="0" y="13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495466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3" name="Shape 60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dirty="0"/>
          </a:p>
        </p:txBody>
      </p:sp>
      <p:sp>
        <p:nvSpPr>
          <p:cNvPr id="604" name="Shape 60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2603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There are many syntactically valid parses of an input sentence but only one that is correct in</a:t>
            </a:r>
            <a:r>
              <a:rPr lang="en-US" sz="1200" kern="1200" baseline="0" dirty="0">
                <a:solidFill>
                  <a:schemeClr val="tx1"/>
                </a:solidFill>
                <a:latin typeface="+mn-lt"/>
                <a:ea typeface="+mn-ea"/>
                <a:cs typeface="+mn-cs"/>
              </a:rPr>
              <a:t> terms of what the author meant</a:t>
            </a:r>
            <a:r>
              <a:rPr lang="en-US" sz="1200" kern="1200" dirty="0">
                <a:solidFill>
                  <a:schemeClr val="tx1"/>
                </a:solidFill>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idea behind s</a:t>
            </a:r>
            <a:r>
              <a:rPr lang="en-US" baseline="0" dirty="0"/>
              <a:t>tatistical parsing, pioneered by Chris Manning here at Stanford, </a:t>
            </a:r>
            <a:r>
              <a:rPr lang="en-US" sz="1200" kern="1200" dirty="0">
                <a:solidFill>
                  <a:schemeClr val="tx1"/>
                </a:solidFill>
                <a:latin typeface="+mn-lt"/>
                <a:ea typeface="+mn-ea"/>
                <a:cs typeface="+mn-cs"/>
              </a:rPr>
              <a:t>was to </a:t>
            </a:r>
            <a:r>
              <a:rPr lang="en-US" sz="1200" b="1" kern="1200" dirty="0">
                <a:solidFill>
                  <a:schemeClr val="tx1"/>
                </a:solidFill>
                <a:latin typeface="+mn-lt"/>
                <a:ea typeface="+mn-ea"/>
                <a:cs typeface="+mn-cs"/>
              </a:rPr>
              <a:t>take a guess at the most likely parse </a:t>
            </a:r>
            <a:r>
              <a:rPr lang="en-US" sz="1200" kern="1200" dirty="0">
                <a:solidFill>
                  <a:schemeClr val="tx1"/>
                </a:solidFill>
                <a:latin typeface="+mn-lt"/>
                <a:ea typeface="+mn-ea"/>
                <a:cs typeface="+mn-cs"/>
              </a:rPr>
              <a:t>based on frequency of use </a:t>
            </a:r>
            <a:r>
              <a:rPr lang="en-US" sz="1200" kern="1200" baseline="0" dirty="0">
                <a:solidFill>
                  <a:schemeClr val="tx1"/>
                </a:solidFill>
                <a:latin typeface="+mn-lt"/>
                <a:ea typeface="+mn-ea"/>
                <a:cs typeface="+mn-cs"/>
              </a:rPr>
              <a:t>of various sentence structures</a:t>
            </a:r>
            <a:r>
              <a:rPr lang="en-US" sz="1200" kern="1200" dirty="0">
                <a:solidFill>
                  <a:schemeClr val="tx1"/>
                </a:solidFill>
                <a:latin typeface="+mn-lt"/>
                <a:ea typeface="+mn-ea"/>
                <a:cs typeface="+mn-cs"/>
              </a:rPr>
              <a:t>. </a:t>
            </a:r>
            <a:r>
              <a:rPr lang="en-US" baseline="0" dirty="0"/>
              <a:t>It relies on a corpus of training data which has already been annotated (parsed by hand). Typically the one used is a collection of Wall Street Journal articles. </a:t>
            </a:r>
            <a:r>
              <a:rPr lang="en-US" sz="1200" kern="1200" dirty="0">
                <a:solidFill>
                  <a:schemeClr val="tx1"/>
                </a:solidFill>
                <a:latin typeface="+mn-lt"/>
                <a:ea typeface="+mn-ea"/>
                <a:cs typeface="+mn-cs"/>
              </a:rPr>
              <a:t>In our work we have found that even without retraining a parser on medical text, from WSJ,</a:t>
            </a:r>
            <a:r>
              <a:rPr lang="en-US" sz="1200" kern="1200" baseline="0" dirty="0">
                <a:solidFill>
                  <a:schemeClr val="tx1"/>
                </a:solidFill>
                <a:latin typeface="+mn-lt"/>
                <a:ea typeface="+mn-ea"/>
                <a:cs typeface="+mn-cs"/>
              </a:rPr>
              <a:t> it works well.</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04B949C-73C7-D243-BE9C-8698B43FE17D}"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90285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13" name="Shape 81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200" b="0" i="0" u="none" strike="noStrike" cap="none">
                <a:solidFill>
                  <a:schemeClr val="dk1"/>
                </a:solidFill>
                <a:latin typeface="Calibri"/>
                <a:ea typeface="Calibri"/>
                <a:cs typeface="Calibri"/>
                <a:sym typeface="Calibri"/>
              </a:rPr>
              <a:t>Named entity recognition (NER) (also known as entity identification and entity extraction) is a subtask of information extraction that seeks to locate and classify atomic elements in text into predefined categories such as the names of persons, organizations, locations, expressions of times, quantities, monetary values, percentages, etc.</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SzPct val="25000"/>
              <a:buNone/>
            </a:pPr>
            <a:r>
              <a:rPr lang="en" sz="1200" b="0" i="0" u="none" strike="noStrike" cap="none">
                <a:solidFill>
                  <a:schemeClr val="dk1"/>
                </a:solidFill>
                <a:latin typeface="Calibri"/>
                <a:ea typeface="Calibri"/>
                <a:cs typeface="Calibri"/>
                <a:sym typeface="Calibri"/>
              </a:rPr>
              <a:t>For medical entities, remember the UMLS Semantic Network.</a:t>
            </a:r>
          </a:p>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814" name="Shape 81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12</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746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Shape 8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02" name="Shape 80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803" name="Shape 80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13</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5965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427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Shape 100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1009" name="Shape 10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287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Shape 65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54" name="Shape 6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603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44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669" name="Shape 6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580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91" name="Shape 6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70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699" name="Shape 6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98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Tx/>
              <a:buChar char="-"/>
            </a:pPr>
            <a:r>
              <a:rPr lang="en-US" dirty="0"/>
              <a:t>I am still a little confused by the discussion of missing data, particularly the phrase "are the 0s an absence of the feature, or was it just not measured, or not needed?”</a:t>
            </a:r>
          </a:p>
          <a:p>
            <a:pPr marL="171450" indent="-171450">
              <a:buFontTx/>
              <a:buChar char="-"/>
            </a:pPr>
            <a:r>
              <a:rPr lang="en-US" dirty="0"/>
              <a:t>"Think about whether distinctions between low-level features are relevant to your problem”</a:t>
            </a:r>
          </a:p>
          <a:p>
            <a:pPr marL="171450" indent="-171450">
              <a:buFontTx/>
              <a:buChar char="-"/>
            </a:pPr>
            <a:r>
              <a:rPr lang="en-US" dirty="0"/>
              <a:t>How we can merge features based on existing knowledge</a:t>
            </a:r>
          </a:p>
          <a:p>
            <a:pPr marL="171450" indent="-171450">
              <a:buFontTx/>
              <a:buChar char="-"/>
            </a:pPr>
            <a:r>
              <a:rPr lang="en-US"/>
              <a:t>Information content</a:t>
            </a:r>
            <a:endParaRPr lang="en-US" dirty="0"/>
          </a:p>
        </p:txBody>
      </p:sp>
    </p:spTree>
    <p:extLst>
      <p:ext uri="{BB962C8B-B14F-4D97-AF65-F5344CB8AC3E}">
        <p14:creationId xmlns:p14="http://schemas.microsoft.com/office/powerpoint/2010/main" val="149605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624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255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24602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a:t>De-identification = identifiers are hidden, masked or removed</a:t>
            </a:r>
          </a:p>
          <a:p>
            <a:r>
              <a:rPr lang="en-US" baseline="0" dirty="0" err="1"/>
              <a:t>Anonymization</a:t>
            </a:r>
            <a:r>
              <a:rPr lang="en-US" baseline="0" dirty="0"/>
              <a:t> = data cannot be linked to identify the patient … impossible to guarantee</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413D15A-680C-4424-9050-EC022F12C863}" type="slidenum">
              <a:rPr kumimoji="0" lang="en-US" sz="1400" b="0" i="0" u="none" strike="noStrike" kern="0" cap="none" spc="0" normalizeH="0" baseline="0" noProof="0" smtClean="0">
                <a:ln>
                  <a:noFill/>
                </a:ln>
                <a:solidFill>
                  <a:srgbClr val="000000"/>
                </a:solidFill>
                <a:effectLst/>
                <a:uLnTx/>
                <a:uFillTx/>
                <a:latin typeface="Arial"/>
                <a:ea typeface="+mn-ea"/>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131767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Slide provided by Bradley</a:t>
            </a:r>
            <a:r>
              <a:rPr lang="en-US" baseline="0" dirty="0"/>
              <a:t> </a:t>
            </a:r>
            <a:r>
              <a:rPr lang="en-US" dirty="0" err="1"/>
              <a:t>Malin</a:t>
            </a:r>
            <a:r>
              <a:rPr lang="en-US" dirty="0"/>
              <a:t>, at Vanderbilt</a:t>
            </a:r>
            <a:r>
              <a:rPr lang="en-US" baseline="0" dirty="0"/>
              <a:t> University</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413D15A-680C-4424-9050-EC022F12C863}" type="slidenum">
              <a:rPr kumimoji="0" lang="en-US" sz="1400" b="0" i="0" u="none" strike="noStrike" kern="0" cap="none" spc="0" normalizeH="0" baseline="0" noProof="0" smtClean="0">
                <a:ln>
                  <a:noFill/>
                </a:ln>
                <a:solidFill>
                  <a:srgbClr val="000000"/>
                </a:solidFill>
                <a:effectLst/>
                <a:uLnTx/>
                <a:uFillTx/>
                <a:latin typeface="Arial"/>
                <a:ea typeface="+mn-ea"/>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632498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7" name="Shape 91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 sz="1200" b="0" i="0" u="none" strike="noStrike" cap="none" dirty="0">
              <a:solidFill>
                <a:schemeClr val="dk1"/>
              </a:solidFill>
              <a:latin typeface="Calibri"/>
              <a:ea typeface="Calibri"/>
              <a:cs typeface="Calibri"/>
              <a:sym typeface="Calibri"/>
            </a:endParaRPr>
          </a:p>
        </p:txBody>
      </p:sp>
      <p:sp>
        <p:nvSpPr>
          <p:cNvPr id="918" name="Shape 91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26</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2324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Shape 87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880" name="Shape 8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733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rtl="0">
              <a:spcBef>
                <a:spcPts val="0"/>
              </a:spcBef>
              <a:buSzPct val="25000"/>
              <a:buNone/>
            </a:pPr>
            <a:r>
              <a:rPr lang="en" sz="1200" b="0" i="0" u="none" strike="noStrike" cap="none" dirty="0">
                <a:solidFill>
                  <a:schemeClr val="dk1"/>
                </a:solidFill>
                <a:latin typeface="Calibri"/>
                <a:ea typeface="Calibri"/>
                <a:cs typeface="Calibri"/>
                <a:sym typeface="Calibri"/>
              </a:rPr>
              <a:t>Focus on the “most frequent” things</a:t>
            </a:r>
          </a:p>
          <a:p>
            <a:pPr marL="457149" marR="0" lvl="1" indent="-12649" algn="l" rtl="0">
              <a:spcBef>
                <a:spcPts val="0"/>
              </a:spcBef>
              <a:buSzPct val="25000"/>
              <a:buNone/>
            </a:pPr>
            <a:r>
              <a:rPr lang="en" sz="1200" b="0" i="0" u="none" strike="noStrike" cap="none" dirty="0">
                <a:solidFill>
                  <a:schemeClr val="dk1"/>
                </a:solidFill>
                <a:latin typeface="Calibri"/>
                <a:ea typeface="Calibri"/>
                <a:cs typeface="Calibri"/>
                <a:sym typeface="Calibri"/>
              </a:rPr>
              <a:t>E.g. </a:t>
            </a:r>
            <a:r>
              <a:rPr lang="en" sz="1200" b="0" i="0" u="none" strike="noStrike" cap="none" dirty="0" err="1">
                <a:solidFill>
                  <a:schemeClr val="dk1"/>
                </a:solidFill>
                <a:latin typeface="Calibri"/>
                <a:ea typeface="Calibri"/>
                <a:cs typeface="Calibri"/>
                <a:sym typeface="Calibri"/>
              </a:rPr>
              <a:t>Coden</a:t>
            </a:r>
            <a:r>
              <a:rPr lang="en" sz="1200" b="0" i="0" u="none" strike="noStrike" cap="none" dirty="0">
                <a:solidFill>
                  <a:schemeClr val="dk1"/>
                </a:solidFill>
                <a:latin typeface="Calibri"/>
                <a:ea typeface="Calibri"/>
                <a:cs typeface="Calibri"/>
                <a:sym typeface="Calibri"/>
              </a:rPr>
              <a:t> et al train a classifier for the top 50 ambiguous terms</a:t>
            </a:r>
          </a:p>
          <a:p>
            <a:endParaRPr lang="en-US" dirty="0"/>
          </a:p>
        </p:txBody>
      </p:sp>
    </p:spTree>
    <p:extLst>
      <p:ext uri="{BB962C8B-B14F-4D97-AF65-F5344CB8AC3E}">
        <p14:creationId xmlns:p14="http://schemas.microsoft.com/office/powerpoint/2010/main" val="1799169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Shape 9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3" name="Shape 9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891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7" name="Shape 91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Section headings are all caps followed by a colon … easy to identify, and give lots of contextual information.</a:t>
            </a:r>
          </a:p>
        </p:txBody>
      </p:sp>
      <p:sp>
        <p:nvSpPr>
          <p:cNvPr id="918" name="Shape 91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30</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34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8527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4488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Shape 10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7" name="Shape 105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dirty="0">
                <a:solidFill>
                  <a:schemeClr val="dk1"/>
                </a:solidFill>
                <a:latin typeface="Calibri"/>
                <a:ea typeface="Calibri"/>
                <a:cs typeface="Calibri"/>
                <a:sym typeface="Calibri"/>
              </a:rPr>
              <a:t>You can evaluate your “text processing” ability at many levels:</a:t>
            </a:r>
          </a:p>
          <a:p>
            <a:pPr marL="228600" marR="0" lvl="0" indent="-228600" algn="l" rtl="0">
              <a:spcBef>
                <a:spcPts val="0"/>
              </a:spcBef>
              <a:buAutoNum type="arabicPeriod"/>
            </a:pPr>
            <a:r>
              <a:rPr lang="en-US" sz="1200" b="0" i="0" u="none" strike="noStrike" cap="none" dirty="0">
                <a:solidFill>
                  <a:schemeClr val="dk1"/>
                </a:solidFill>
                <a:latin typeface="Calibri"/>
                <a:ea typeface="Calibri"/>
                <a:cs typeface="Calibri"/>
                <a:sym typeface="Calibri"/>
              </a:rPr>
              <a:t>The ability to find terms, disambiguate, handle typos etc.</a:t>
            </a:r>
          </a:p>
          <a:p>
            <a:pPr marL="228600" marR="0" lvl="0" indent="-228600" algn="l" rtl="0">
              <a:spcBef>
                <a:spcPts val="0"/>
              </a:spcBef>
              <a:buAutoNum type="arabicPeriod"/>
            </a:pPr>
            <a:r>
              <a:rPr lang="en-US" sz="1200" b="0" i="0" u="none" strike="noStrike" cap="none" dirty="0">
                <a:solidFill>
                  <a:schemeClr val="dk1"/>
                </a:solidFill>
                <a:latin typeface="Calibri"/>
                <a:ea typeface="Calibri"/>
                <a:cs typeface="Calibri"/>
                <a:sym typeface="Calibri"/>
              </a:rPr>
              <a:t>The ability to deduce which terms are used interchangeably.</a:t>
            </a:r>
          </a:p>
          <a:p>
            <a:pPr marL="228600" marR="0" lvl="0" indent="-228600" algn="l" rtl="0">
              <a:spcBef>
                <a:spcPts val="0"/>
              </a:spcBef>
              <a:buAutoNum type="arabicPeriod"/>
            </a:pPr>
            <a:r>
              <a:rPr lang="en-US" sz="1200" b="0" i="0" u="none" strike="noStrike" cap="none" dirty="0">
                <a:solidFill>
                  <a:schemeClr val="dk1"/>
                </a:solidFill>
                <a:latin typeface="Calibri"/>
                <a:ea typeface="Calibri"/>
                <a:cs typeface="Calibri"/>
                <a:sym typeface="Calibri"/>
              </a:rPr>
              <a:t>The ability to infer conditions (e.g. mention of a cluster of words that indicate the person having a disease)</a:t>
            </a:r>
          </a:p>
          <a:p>
            <a:pPr marL="228600" marR="0" lvl="0" indent="-228600" algn="l" rtl="0">
              <a:spcBef>
                <a:spcPts val="0"/>
              </a:spcBef>
              <a:buAutoNum type="arabicPeriod"/>
            </a:pPr>
            <a:r>
              <a:rPr lang="en-US" sz="1200" b="0" i="0" u="none" strike="noStrike" cap="none" dirty="0">
                <a:solidFill>
                  <a:schemeClr val="dk1"/>
                </a:solidFill>
                <a:latin typeface="Calibri"/>
                <a:ea typeface="Calibri"/>
                <a:cs typeface="Calibri"/>
                <a:sym typeface="Calibri"/>
              </a:rPr>
              <a:t>The ability to create accurate parse trees, identify named entities etc.</a:t>
            </a:r>
          </a:p>
          <a:p>
            <a:pPr marL="228600" marR="0" lvl="0" indent="-228600" algn="l" rtl="0">
              <a:spcBef>
                <a:spcPts val="0"/>
              </a:spcBef>
              <a:buAutoNum type="arabicPeriod"/>
            </a:pPr>
            <a:r>
              <a:rPr lang="en-US" sz="1200" b="0" i="0" u="none" strike="noStrike" cap="none" dirty="0">
                <a:solidFill>
                  <a:schemeClr val="dk1"/>
                </a:solidFill>
                <a:latin typeface="Calibri"/>
                <a:ea typeface="Calibri"/>
                <a:cs typeface="Calibri"/>
                <a:sym typeface="Calibri"/>
              </a:rPr>
              <a:t>The increase in phenotyping fidelity you get</a:t>
            </a:r>
          </a:p>
          <a:p>
            <a:pPr marL="228600" marR="0" lvl="0" indent="-228600" algn="l" rtl="0">
              <a:spcBef>
                <a:spcPts val="0"/>
              </a:spcBef>
              <a:buAutoNum type="arabicPeriod"/>
            </a:pPr>
            <a:r>
              <a:rPr lang="en-US" sz="1200" b="0" i="0" u="none" strike="noStrike" cap="none" dirty="0">
                <a:solidFill>
                  <a:schemeClr val="dk1"/>
                </a:solidFill>
                <a:latin typeface="Calibri"/>
                <a:ea typeface="Calibri"/>
                <a:cs typeface="Calibri"/>
                <a:sym typeface="Calibri"/>
              </a:rPr>
              <a:t>The increase in the ability to answer the question you have --- a </a:t>
            </a:r>
            <a:r>
              <a:rPr lang="en-US" sz="1200" b="0" i="0" u="none" strike="noStrike" cap="none">
                <a:solidFill>
                  <a:schemeClr val="dk1"/>
                </a:solidFill>
                <a:latin typeface="Calibri"/>
                <a:ea typeface="Calibri"/>
                <a:cs typeface="Calibri"/>
                <a:sym typeface="Calibri"/>
              </a:rPr>
              <a:t>FUNCTIONAL evaluation</a:t>
            </a:r>
            <a:endParaRPr sz="1200" b="0" i="0" u="none" strike="noStrike" cap="none" dirty="0">
              <a:solidFill>
                <a:schemeClr val="dk1"/>
              </a:solidFill>
              <a:latin typeface="Calibri"/>
              <a:ea typeface="Calibri"/>
              <a:cs typeface="Calibri"/>
              <a:sym typeface="Calibri"/>
            </a:endParaRPr>
          </a:p>
        </p:txBody>
      </p:sp>
      <p:sp>
        <p:nvSpPr>
          <p:cNvPr id="1058" name="Shape 105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32</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440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57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68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8" name="Shape 7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671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Shape 7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50" name="Shape 75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751" name="Shape 75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8</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866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0" name="Shape 76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761" name="Shape 76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9</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9150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9" name="Shape 7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770" name="Shape 7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10</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9627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1143000"/>
            <a:ext cx="7772400" cy="1470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8" name="Shape 58"/>
          <p:cNvSpPr txBox="1">
            <a:spLocks noGrp="1"/>
          </p:cNvSpPr>
          <p:nvPr>
            <p:ph type="subTitle" idx="1"/>
          </p:nvPr>
        </p:nvSpPr>
        <p:spPr>
          <a:xfrm>
            <a:off x="1371600" y="2898775"/>
            <a:ext cx="6400800" cy="10668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pic>
        <p:nvPicPr>
          <p:cNvPr id="62" name="Shape 62" descr="C:\Users\nigam\Downloads\som_logo_dk2400.jpg"/>
          <p:cNvPicPr preferRelativeResize="0"/>
          <p:nvPr/>
        </p:nvPicPr>
        <p:blipFill rotWithShape="1">
          <a:blip r:embed="rId2">
            <a:alphaModFix/>
          </a:blip>
          <a:srcRect b="38302"/>
          <a:stretch/>
        </p:blipFill>
        <p:spPr>
          <a:xfrm>
            <a:off x="1872336" y="4916714"/>
            <a:ext cx="5486400" cy="1097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0" y="0"/>
            <a:ext cx="8686800" cy="11433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6" name="Shape 116"/>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44475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50119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758856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8756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871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rot="5400000">
            <a:off x="4732350" y="2171687"/>
            <a:ext cx="5851500" cy="20574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2" name="Shape 122"/>
          <p:cNvSpPr txBox="1">
            <a:spLocks noGrp="1"/>
          </p:cNvSpPr>
          <p:nvPr>
            <p:ph type="body" idx="1"/>
          </p:nvPr>
        </p:nvSpPr>
        <p:spPr>
          <a:xfrm rot="5400000">
            <a:off x="541350" y="190487"/>
            <a:ext cx="5851500" cy="60198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1143000" y="1122362"/>
            <a:ext cx="6858000" cy="23877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4" name="Shape 134"/>
          <p:cNvSpPr txBox="1">
            <a:spLocks noGrp="1"/>
          </p:cNvSpPr>
          <p:nvPr>
            <p:ph type="subTitle" idx="1"/>
          </p:nvPr>
        </p:nvSpPr>
        <p:spPr>
          <a:xfrm>
            <a:off x="1143000" y="3602037"/>
            <a:ext cx="6858000" cy="1655700"/>
          </a:xfrm>
          <a:prstGeom prst="rect">
            <a:avLst/>
          </a:prstGeom>
          <a:noFill/>
          <a:ln>
            <a:noFill/>
          </a:ln>
        </p:spPr>
        <p:txBody>
          <a:bodyPr lIns="91425" tIns="91425" rIns="91425" bIns="91425" anchor="t" anchorCtr="0"/>
          <a:lstStyle>
            <a:lvl1pPr marL="0" marR="0" lvl="0" indent="0" algn="ctr" rtl="0">
              <a:lnSpc>
                <a:spcPct val="90000"/>
              </a:lnSpc>
              <a:spcBef>
                <a:spcPts val="75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40" name="Shape 140"/>
          <p:cNvSpPr txBox="1">
            <a:spLocks noGrp="1"/>
          </p:cNvSpPr>
          <p:nvPr>
            <p:ph type="body" idx="1"/>
          </p:nvPr>
        </p:nvSpPr>
        <p:spPr>
          <a:xfrm>
            <a:off x="628650" y="1825625"/>
            <a:ext cx="7886700" cy="43512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2" name="Shape 142"/>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4"/>
        <p:cNvGrpSpPr/>
        <p:nvPr/>
      </p:nvGrpSpPr>
      <p:grpSpPr>
        <a:xfrm>
          <a:off x="0" y="0"/>
          <a:ext cx="0" cy="0"/>
          <a:chOff x="0" y="0"/>
          <a:chExt cx="0" cy="0"/>
        </a:xfrm>
      </p:grpSpPr>
      <p:sp>
        <p:nvSpPr>
          <p:cNvPr id="145" name="Shape 145"/>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7" name="Shape 147"/>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887" y="1709739"/>
            <a:ext cx="7886700" cy="28527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50" name="Shape 150"/>
          <p:cNvSpPr txBox="1">
            <a:spLocks noGrp="1"/>
          </p:cNvSpPr>
          <p:nvPr>
            <p:ph type="body" idx="1"/>
          </p:nvPr>
        </p:nvSpPr>
        <p:spPr>
          <a:xfrm>
            <a:off x="623887" y="4589464"/>
            <a:ext cx="7886700" cy="1500300"/>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375"/>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51" name="Shape 151"/>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29841"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63" name="Shape 163"/>
          <p:cNvSpPr txBox="1">
            <a:spLocks noGrp="1"/>
          </p:cNvSpPr>
          <p:nvPr>
            <p:ph type="body" idx="1"/>
          </p:nvPr>
        </p:nvSpPr>
        <p:spPr>
          <a:xfrm>
            <a:off x="629841" y="1681163"/>
            <a:ext cx="3868200" cy="823800"/>
          </a:xfrm>
          <a:prstGeom prst="rect">
            <a:avLst/>
          </a:prstGeom>
          <a:noFill/>
          <a:ln>
            <a:noFill/>
          </a:ln>
        </p:spPr>
        <p:txBody>
          <a:bodyPr lIns="91425" tIns="91425" rIns="91425" bIns="91425" anchor="b" anchorCtr="0"/>
          <a:lstStyle>
            <a:lvl1pPr marL="0" marR="0" lvl="0" indent="0" algn="l" rtl="0">
              <a:lnSpc>
                <a:spcPct val="90000"/>
              </a:lnSpc>
              <a:spcBef>
                <a:spcPts val="75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body" idx="2"/>
          </p:nvPr>
        </p:nvSpPr>
        <p:spPr>
          <a:xfrm>
            <a:off x="629841" y="2505075"/>
            <a:ext cx="3868200" cy="36846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body" idx="3"/>
          </p:nvPr>
        </p:nvSpPr>
        <p:spPr>
          <a:xfrm>
            <a:off x="4629150" y="1681163"/>
            <a:ext cx="3887400" cy="823800"/>
          </a:xfrm>
          <a:prstGeom prst="rect">
            <a:avLst/>
          </a:prstGeom>
          <a:noFill/>
          <a:ln>
            <a:noFill/>
          </a:ln>
        </p:spPr>
        <p:txBody>
          <a:bodyPr lIns="91425" tIns="91425" rIns="91425" bIns="91425" anchor="b" anchorCtr="0"/>
          <a:lstStyle>
            <a:lvl1pPr marL="0" marR="0" lvl="0" indent="0" algn="l" rtl="0">
              <a:lnSpc>
                <a:spcPct val="90000"/>
              </a:lnSpc>
              <a:spcBef>
                <a:spcPts val="75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body" idx="4"/>
          </p:nvPr>
        </p:nvSpPr>
        <p:spPr>
          <a:xfrm>
            <a:off x="4629150" y="2505075"/>
            <a:ext cx="3887400" cy="36846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2" name="Shape 172"/>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29841" y="457200"/>
            <a:ext cx="2949299" cy="16002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7" name="Shape 177"/>
          <p:cNvSpPr txBox="1">
            <a:spLocks noGrp="1"/>
          </p:cNvSpPr>
          <p:nvPr>
            <p:ph type="body" idx="1"/>
          </p:nvPr>
        </p:nvSpPr>
        <p:spPr>
          <a:xfrm>
            <a:off x="3887391" y="987425"/>
            <a:ext cx="4629300" cy="4873500"/>
          </a:xfrm>
          <a:prstGeom prst="rect">
            <a:avLst/>
          </a:prstGeom>
          <a:noFill/>
          <a:ln>
            <a:noFill/>
          </a:ln>
        </p:spPr>
        <p:txBody>
          <a:bodyPr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78" name="Shape 178"/>
          <p:cNvSpPr txBox="1">
            <a:spLocks noGrp="1"/>
          </p:cNvSpPr>
          <p:nvPr>
            <p:ph type="body" idx="2"/>
          </p:nvPr>
        </p:nvSpPr>
        <p:spPr>
          <a:xfrm>
            <a:off x="629841" y="2057400"/>
            <a:ext cx="2949299" cy="3811500"/>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179" name="Shape 179"/>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0" name="Shape 180"/>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1" name="Shape 181"/>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629841" y="457200"/>
            <a:ext cx="2949299" cy="16002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84" name="Shape 184"/>
          <p:cNvSpPr>
            <a:spLocks noGrp="1"/>
          </p:cNvSpPr>
          <p:nvPr>
            <p:ph type="pic" idx="2"/>
          </p:nvPr>
        </p:nvSpPr>
        <p:spPr>
          <a:xfrm>
            <a:off x="3887391" y="987425"/>
            <a:ext cx="4629300" cy="4873500"/>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body" idx="1"/>
          </p:nvPr>
        </p:nvSpPr>
        <p:spPr>
          <a:xfrm>
            <a:off x="629841" y="2057400"/>
            <a:ext cx="2949299" cy="3811500"/>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186" name="Shape 186"/>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7" name="Shape 187"/>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8" name="Shape 188"/>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0" y="0"/>
            <a:ext cx="8686800" cy="11433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5" name="Shape 65"/>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91" name="Shape 191"/>
          <p:cNvSpPr txBox="1">
            <a:spLocks noGrp="1"/>
          </p:cNvSpPr>
          <p:nvPr>
            <p:ph type="body" idx="1"/>
          </p:nvPr>
        </p:nvSpPr>
        <p:spPr>
          <a:xfrm rot="5400000">
            <a:off x="2396400" y="57875"/>
            <a:ext cx="4351200" cy="78867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2" name="Shape 192"/>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3" name="Shape 193"/>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4" name="Shape 194"/>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rot="5400000">
            <a:off x="4623600" y="2285275"/>
            <a:ext cx="5811900" cy="19716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97" name="Shape 197"/>
          <p:cNvSpPr txBox="1">
            <a:spLocks noGrp="1"/>
          </p:cNvSpPr>
          <p:nvPr>
            <p:ph type="body" idx="1"/>
          </p:nvPr>
        </p:nvSpPr>
        <p:spPr>
          <a:xfrm rot="5400000">
            <a:off x="623025" y="370675"/>
            <a:ext cx="5811900" cy="58008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Shape 198"/>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9" name="Shape 199"/>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0" name="Shape 200"/>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01"/>
        <p:cNvGrpSpPr/>
        <p:nvPr/>
      </p:nvGrpSpPr>
      <p:grpSpPr>
        <a:xfrm>
          <a:off x="0" y="0"/>
          <a:ext cx="0" cy="0"/>
          <a:chOff x="0" y="0"/>
          <a:chExt cx="0" cy="0"/>
        </a:xfrm>
      </p:grpSpPr>
      <p:pic>
        <p:nvPicPr>
          <p:cNvPr id="202" name="Shape 202" descr="SUSig_White.eps"/>
          <p:cNvPicPr preferRelativeResize="0"/>
          <p:nvPr/>
        </p:nvPicPr>
        <p:blipFill rotWithShape="1">
          <a:blip r:embed="rId2">
            <a:alphaModFix/>
          </a:blip>
          <a:srcRect/>
          <a:stretch/>
        </p:blipFill>
        <p:spPr>
          <a:xfrm>
            <a:off x="6610350" y="6415087"/>
            <a:ext cx="2046300" cy="250800"/>
          </a:xfrm>
          <a:prstGeom prst="rect">
            <a:avLst/>
          </a:prstGeom>
          <a:noFill/>
          <a:ln>
            <a:noFill/>
          </a:ln>
        </p:spPr>
      </p:pic>
      <p:sp>
        <p:nvSpPr>
          <p:cNvPr id="203" name="Shape 203"/>
          <p:cNvSpPr/>
          <p:nvPr/>
        </p:nvSpPr>
        <p:spPr>
          <a:xfrm>
            <a:off x="0" y="6410325"/>
            <a:ext cx="9155100" cy="457200"/>
          </a:xfrm>
          <a:prstGeom prst="rect">
            <a:avLst/>
          </a:prstGeom>
          <a:solidFill>
            <a:schemeClr val="lt2"/>
          </a:solidFill>
          <a:ln w="9525"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04" name="Shape 204" title="Stanford University"/>
          <p:cNvPicPr preferRelativeResize="0"/>
          <p:nvPr/>
        </p:nvPicPr>
        <p:blipFill rotWithShape="1">
          <a:blip r:embed="rId3">
            <a:alphaModFix/>
          </a:blip>
          <a:srcRect/>
          <a:stretch/>
        </p:blipFill>
        <p:spPr>
          <a:xfrm>
            <a:off x="6950075" y="6510337"/>
            <a:ext cx="1817700" cy="223800"/>
          </a:xfrm>
          <a:prstGeom prst="rect">
            <a:avLst/>
          </a:prstGeom>
          <a:noFill/>
          <a:ln>
            <a:noFill/>
          </a:ln>
        </p:spPr>
      </p:pic>
      <p:sp>
        <p:nvSpPr>
          <p:cNvPr id="205" name="Shape 205"/>
          <p:cNvSpPr txBox="1">
            <a:spLocks noGrp="1"/>
          </p:cNvSpPr>
          <p:nvPr>
            <p:ph type="ctrTitle"/>
          </p:nvPr>
        </p:nvSpPr>
        <p:spPr>
          <a:xfrm>
            <a:off x="457200" y="2403850"/>
            <a:ext cx="8229600" cy="824700"/>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dk1"/>
              </a:buClr>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06" name="Shape 206"/>
          <p:cNvSpPr txBox="1">
            <a:spLocks noGrp="1"/>
          </p:cNvSpPr>
          <p:nvPr>
            <p:ph type="body" idx="1"/>
          </p:nvPr>
        </p:nvSpPr>
        <p:spPr>
          <a:xfrm>
            <a:off x="1603375" y="4798696"/>
            <a:ext cx="6059400" cy="274200"/>
          </a:xfrm>
          <a:prstGeom prst="rect">
            <a:avLst/>
          </a:prstGeom>
          <a:noFill/>
          <a:ln>
            <a:noFill/>
          </a:ln>
        </p:spPr>
        <p:txBody>
          <a:bodyPr lIns="91425" tIns="91425" rIns="91425" bIns="91425" anchor="ctr" anchorCtr="1"/>
          <a:lstStyle>
            <a:lvl1pPr marL="171450" marR="0" lvl="0" indent="-171450" algn="ctr" rtl="0">
              <a:lnSpc>
                <a:spcPct val="90000"/>
              </a:lnSpc>
              <a:spcBef>
                <a:spcPts val="750"/>
              </a:spcBef>
              <a:buClr>
                <a:srgbClr val="595959"/>
              </a:buClr>
              <a:buFont typeface="Arial"/>
              <a:buNone/>
              <a:defRPr sz="1800" b="0" i="0" u="none" strike="noStrike" cap="none">
                <a:solidFill>
                  <a:srgbClr val="595959"/>
                </a:solidFill>
                <a:latin typeface="Calibri"/>
                <a:ea typeface="Calibri"/>
                <a:cs typeface="Calibri"/>
                <a:sym typeface="Calibri"/>
              </a:defRPr>
            </a:lvl1pPr>
            <a:lvl2pPr marL="514350" marR="0" lvl="1" indent="-171450" algn="l" rtl="0">
              <a:lnSpc>
                <a:spcPct val="90000"/>
              </a:lnSpc>
              <a:spcBef>
                <a:spcPts val="375"/>
              </a:spcBef>
              <a:buClr>
                <a:schemeClr val="dk1"/>
              </a:buClr>
              <a:buFont typeface="Arial"/>
              <a:buNone/>
              <a:defRPr sz="1800" b="0" i="0" u="none" strike="noStrike" cap="none">
                <a:solidFill>
                  <a:schemeClr val="dk1"/>
                </a:solidFill>
                <a:latin typeface="Calibri"/>
                <a:ea typeface="Calibri"/>
                <a:cs typeface="Calibri"/>
                <a:sym typeface="Calibri"/>
              </a:defRPr>
            </a:lvl2pPr>
            <a:lvl3pPr marL="857250" marR="0" lvl="2" indent="-17145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3pPr>
            <a:lvl4pPr marL="1200150" marR="0" lvl="3" indent="-171450" algn="l"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4pPr>
            <a:lvl5pPr marL="1543050" marR="0" lvl="4" indent="-171450" algn="l"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7" name="Shape 207"/>
          <p:cNvSpPr txBox="1">
            <a:spLocks noGrp="1"/>
          </p:cNvSpPr>
          <p:nvPr>
            <p:ph type="subTitle" idx="2"/>
          </p:nvPr>
        </p:nvSpPr>
        <p:spPr>
          <a:xfrm>
            <a:off x="457200" y="3228481"/>
            <a:ext cx="8229600" cy="615899"/>
          </a:xfrm>
          <a:prstGeom prst="rect">
            <a:avLst/>
          </a:prstGeom>
          <a:noFill/>
          <a:ln>
            <a:noFill/>
          </a:ln>
        </p:spPr>
        <p:txBody>
          <a:bodyPr lIns="91425" tIns="91425" rIns="91425" bIns="91425" anchor="t" anchorCtr="0"/>
          <a:lstStyle>
            <a:lvl1pPr marL="0" marR="0" lvl="0" indent="0" algn="ctr" rtl="0">
              <a:lnSpc>
                <a:spcPct val="90000"/>
              </a:lnSpc>
              <a:spcBef>
                <a:spcPts val="750"/>
              </a:spcBef>
              <a:buClr>
                <a:srgbClr val="A4001D"/>
              </a:buClr>
              <a:buFont typeface="Arial"/>
              <a:buNone/>
              <a:defRPr sz="2000" b="0" i="0" u="none" strike="noStrike" cap="small">
                <a:solidFill>
                  <a:srgbClr val="A4001D"/>
                </a:solidFill>
                <a:latin typeface="Calibri"/>
                <a:ea typeface="Calibri"/>
                <a:cs typeface="Calibri"/>
                <a:sym typeface="Calibri"/>
              </a:defRPr>
            </a:lvl1pPr>
            <a:lvl2pPr marL="457200" marR="0" lvl="1" indent="0" algn="ctr" rtl="0">
              <a:lnSpc>
                <a:spcPct val="90000"/>
              </a:lnSpc>
              <a:spcBef>
                <a:spcPts val="375"/>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ctr" rtl="0">
              <a:lnSpc>
                <a:spcPct val="90000"/>
              </a:lnSpc>
              <a:spcBef>
                <a:spcPts val="375"/>
              </a:spcBef>
              <a:buClr>
                <a:srgbClr val="888888"/>
              </a:buClr>
              <a:buFont typeface="Arial"/>
              <a:buNone/>
              <a:defRPr sz="1500" b="0" i="0" u="none" strike="noStrike" cap="none">
                <a:solidFill>
                  <a:srgbClr val="888888"/>
                </a:solidFill>
                <a:latin typeface="Calibri"/>
                <a:ea typeface="Calibri"/>
                <a:cs typeface="Calibri"/>
                <a:sym typeface="Calibri"/>
              </a:defRPr>
            </a:lvl3pPr>
            <a:lvl4pPr marL="1371600" marR="0" lvl="3"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4pPr>
            <a:lvl5pPr marL="1828800" marR="0" lvl="4"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5pPr>
            <a:lvl6pPr marL="2286000" marR="0" lvl="5"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6pPr>
            <a:lvl7pPr marL="2743200" marR="0" lvl="6"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7pPr>
            <a:lvl8pPr marL="3200400" marR="0" lvl="7"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8pPr>
            <a:lvl9pPr marL="3657600" marR="0" lvl="8"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208"/>
        <p:cNvGrpSpPr/>
        <p:nvPr/>
      </p:nvGrpSpPr>
      <p:grpSpPr>
        <a:xfrm>
          <a:off x="0" y="0"/>
          <a:ext cx="0" cy="0"/>
          <a:chOff x="0" y="0"/>
          <a:chExt cx="0" cy="0"/>
        </a:xfrm>
      </p:grpSpPr>
      <p:pic>
        <p:nvPicPr>
          <p:cNvPr id="209" name="Shape 209" descr="SUSig_White.eps"/>
          <p:cNvPicPr preferRelativeResize="0"/>
          <p:nvPr/>
        </p:nvPicPr>
        <p:blipFill rotWithShape="1">
          <a:blip r:embed="rId2">
            <a:alphaModFix/>
          </a:blip>
          <a:srcRect/>
          <a:stretch/>
        </p:blipFill>
        <p:spPr>
          <a:xfrm>
            <a:off x="6610350" y="6415087"/>
            <a:ext cx="2046300" cy="250800"/>
          </a:xfrm>
          <a:prstGeom prst="rect">
            <a:avLst/>
          </a:prstGeom>
          <a:noFill/>
          <a:ln>
            <a:noFill/>
          </a:ln>
        </p:spPr>
      </p:pic>
      <p:sp>
        <p:nvSpPr>
          <p:cNvPr id="210" name="Shape 210"/>
          <p:cNvSpPr/>
          <p:nvPr/>
        </p:nvSpPr>
        <p:spPr>
          <a:xfrm>
            <a:off x="0" y="6410325"/>
            <a:ext cx="9155100" cy="457200"/>
          </a:xfrm>
          <a:prstGeom prst="rect">
            <a:avLst/>
          </a:prstGeom>
          <a:solidFill>
            <a:schemeClr val="lt2"/>
          </a:solidFill>
          <a:ln w="9525"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1" name="Shape 211" title="Stanford University"/>
          <p:cNvPicPr preferRelativeResize="0"/>
          <p:nvPr/>
        </p:nvPicPr>
        <p:blipFill rotWithShape="1">
          <a:blip r:embed="rId3">
            <a:alphaModFix/>
          </a:blip>
          <a:srcRect/>
          <a:stretch/>
        </p:blipFill>
        <p:spPr>
          <a:xfrm>
            <a:off x="6950075" y="6510337"/>
            <a:ext cx="1817700" cy="223800"/>
          </a:xfrm>
          <a:prstGeom prst="rect">
            <a:avLst/>
          </a:prstGeom>
          <a:noFill/>
          <a:ln>
            <a:noFill/>
          </a:ln>
        </p:spPr>
      </p:pic>
      <p:sp>
        <p:nvSpPr>
          <p:cNvPr id="212" name="Shape 212"/>
          <p:cNvSpPr txBox="1">
            <a:spLocks noGrp="1"/>
          </p:cNvSpPr>
          <p:nvPr>
            <p:ph type="ctrTitle"/>
          </p:nvPr>
        </p:nvSpPr>
        <p:spPr>
          <a:xfrm>
            <a:off x="457200" y="2403850"/>
            <a:ext cx="8229600" cy="824700"/>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dk1"/>
              </a:buClr>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13" name="Shape 213"/>
          <p:cNvSpPr txBox="1">
            <a:spLocks noGrp="1"/>
          </p:cNvSpPr>
          <p:nvPr>
            <p:ph type="body" idx="1"/>
          </p:nvPr>
        </p:nvSpPr>
        <p:spPr>
          <a:xfrm>
            <a:off x="1603375" y="4798696"/>
            <a:ext cx="6059400" cy="274200"/>
          </a:xfrm>
          <a:prstGeom prst="rect">
            <a:avLst/>
          </a:prstGeom>
          <a:noFill/>
          <a:ln>
            <a:noFill/>
          </a:ln>
        </p:spPr>
        <p:txBody>
          <a:bodyPr lIns="91425" tIns="91425" rIns="91425" bIns="91425" anchor="ctr" anchorCtr="1"/>
          <a:lstStyle>
            <a:lvl1pPr marL="171450" marR="0" lvl="0" indent="-171450" algn="ctr" rtl="0">
              <a:lnSpc>
                <a:spcPct val="90000"/>
              </a:lnSpc>
              <a:spcBef>
                <a:spcPts val="750"/>
              </a:spcBef>
              <a:buClr>
                <a:srgbClr val="595959"/>
              </a:buClr>
              <a:buFont typeface="Arial"/>
              <a:buNone/>
              <a:defRPr sz="1800" b="0" i="0" u="none" strike="noStrike" cap="none">
                <a:solidFill>
                  <a:srgbClr val="595959"/>
                </a:solidFill>
                <a:latin typeface="Calibri"/>
                <a:ea typeface="Calibri"/>
                <a:cs typeface="Calibri"/>
                <a:sym typeface="Calibri"/>
              </a:defRPr>
            </a:lvl1pPr>
            <a:lvl2pPr marL="514350" marR="0" lvl="1" indent="-171450" algn="l" rtl="0">
              <a:lnSpc>
                <a:spcPct val="90000"/>
              </a:lnSpc>
              <a:spcBef>
                <a:spcPts val="375"/>
              </a:spcBef>
              <a:buClr>
                <a:schemeClr val="dk1"/>
              </a:buClr>
              <a:buFont typeface="Arial"/>
              <a:buNone/>
              <a:defRPr sz="1800" b="0" i="0" u="none" strike="noStrike" cap="none">
                <a:solidFill>
                  <a:schemeClr val="dk1"/>
                </a:solidFill>
                <a:latin typeface="Calibri"/>
                <a:ea typeface="Calibri"/>
                <a:cs typeface="Calibri"/>
                <a:sym typeface="Calibri"/>
              </a:defRPr>
            </a:lvl2pPr>
            <a:lvl3pPr marL="857250" marR="0" lvl="2" indent="-17145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3pPr>
            <a:lvl4pPr marL="1200150" marR="0" lvl="3" indent="-171450" algn="l"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4pPr>
            <a:lvl5pPr marL="1543050" marR="0" lvl="4" indent="-171450" algn="l"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4" name="Shape 214"/>
          <p:cNvSpPr txBox="1">
            <a:spLocks noGrp="1"/>
          </p:cNvSpPr>
          <p:nvPr>
            <p:ph type="subTitle" idx="2"/>
          </p:nvPr>
        </p:nvSpPr>
        <p:spPr>
          <a:xfrm>
            <a:off x="457200" y="3228481"/>
            <a:ext cx="8229600" cy="615899"/>
          </a:xfrm>
          <a:prstGeom prst="rect">
            <a:avLst/>
          </a:prstGeom>
          <a:noFill/>
          <a:ln>
            <a:noFill/>
          </a:ln>
        </p:spPr>
        <p:txBody>
          <a:bodyPr lIns="91425" tIns="91425" rIns="91425" bIns="91425" anchor="t" anchorCtr="0"/>
          <a:lstStyle>
            <a:lvl1pPr marL="0" marR="0" lvl="0" indent="0" algn="ctr" rtl="0">
              <a:lnSpc>
                <a:spcPct val="90000"/>
              </a:lnSpc>
              <a:spcBef>
                <a:spcPts val="750"/>
              </a:spcBef>
              <a:buClr>
                <a:srgbClr val="A4001D"/>
              </a:buClr>
              <a:buFont typeface="Arial"/>
              <a:buNone/>
              <a:defRPr sz="2000" b="0" i="0" u="none" strike="noStrike" cap="small">
                <a:solidFill>
                  <a:srgbClr val="A4001D"/>
                </a:solidFill>
                <a:latin typeface="Calibri"/>
                <a:ea typeface="Calibri"/>
                <a:cs typeface="Calibri"/>
                <a:sym typeface="Calibri"/>
              </a:defRPr>
            </a:lvl1pPr>
            <a:lvl2pPr marL="457200" marR="0" lvl="1" indent="0" algn="ctr" rtl="0">
              <a:lnSpc>
                <a:spcPct val="90000"/>
              </a:lnSpc>
              <a:spcBef>
                <a:spcPts val="375"/>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ctr" rtl="0">
              <a:lnSpc>
                <a:spcPct val="90000"/>
              </a:lnSpc>
              <a:spcBef>
                <a:spcPts val="375"/>
              </a:spcBef>
              <a:buClr>
                <a:srgbClr val="888888"/>
              </a:buClr>
              <a:buFont typeface="Arial"/>
              <a:buNone/>
              <a:defRPr sz="1500" b="0" i="0" u="none" strike="noStrike" cap="none">
                <a:solidFill>
                  <a:srgbClr val="888888"/>
                </a:solidFill>
                <a:latin typeface="Calibri"/>
                <a:ea typeface="Calibri"/>
                <a:cs typeface="Calibri"/>
                <a:sym typeface="Calibri"/>
              </a:defRPr>
            </a:lvl3pPr>
            <a:lvl4pPr marL="1371600" marR="0" lvl="3"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4pPr>
            <a:lvl5pPr marL="1828800" marR="0" lvl="4"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5pPr>
            <a:lvl6pPr marL="2286000" marR="0" lvl="5"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6pPr>
            <a:lvl7pPr marL="2743200" marR="0" lvl="6"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7pPr>
            <a:lvl8pPr marL="3200400" marR="0" lvl="7"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8pPr>
            <a:lvl9pPr marL="3657600" marR="0" lvl="8"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215"/>
        <p:cNvGrpSpPr/>
        <p:nvPr/>
      </p:nvGrpSpPr>
      <p:grpSpPr>
        <a:xfrm>
          <a:off x="0" y="0"/>
          <a:ext cx="0" cy="0"/>
          <a:chOff x="0" y="0"/>
          <a:chExt cx="0" cy="0"/>
        </a:xfrm>
      </p:grpSpPr>
      <p:pic>
        <p:nvPicPr>
          <p:cNvPr id="216" name="Shape 216" descr="SUSig_White.eps"/>
          <p:cNvPicPr preferRelativeResize="0"/>
          <p:nvPr/>
        </p:nvPicPr>
        <p:blipFill rotWithShape="1">
          <a:blip r:embed="rId2">
            <a:alphaModFix/>
          </a:blip>
          <a:srcRect/>
          <a:stretch/>
        </p:blipFill>
        <p:spPr>
          <a:xfrm>
            <a:off x="6610350" y="6415087"/>
            <a:ext cx="2046300" cy="250800"/>
          </a:xfrm>
          <a:prstGeom prst="rect">
            <a:avLst/>
          </a:prstGeom>
          <a:noFill/>
          <a:ln>
            <a:noFill/>
          </a:ln>
        </p:spPr>
      </p:pic>
      <p:sp>
        <p:nvSpPr>
          <p:cNvPr id="217" name="Shape 217"/>
          <p:cNvSpPr/>
          <p:nvPr/>
        </p:nvSpPr>
        <p:spPr>
          <a:xfrm>
            <a:off x="0" y="6410325"/>
            <a:ext cx="9155100" cy="457200"/>
          </a:xfrm>
          <a:prstGeom prst="rect">
            <a:avLst/>
          </a:prstGeom>
          <a:solidFill>
            <a:schemeClr val="lt2"/>
          </a:solidFill>
          <a:ln w="9525"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8" name="Shape 218" title="Stanford University"/>
          <p:cNvPicPr preferRelativeResize="0"/>
          <p:nvPr/>
        </p:nvPicPr>
        <p:blipFill rotWithShape="1">
          <a:blip r:embed="rId3">
            <a:alphaModFix/>
          </a:blip>
          <a:srcRect/>
          <a:stretch/>
        </p:blipFill>
        <p:spPr>
          <a:xfrm>
            <a:off x="6950075" y="6510337"/>
            <a:ext cx="1817700" cy="223800"/>
          </a:xfrm>
          <a:prstGeom prst="rect">
            <a:avLst/>
          </a:prstGeom>
          <a:noFill/>
          <a:ln>
            <a:noFill/>
          </a:ln>
        </p:spPr>
      </p:pic>
      <p:sp>
        <p:nvSpPr>
          <p:cNvPr id="219" name="Shape 219"/>
          <p:cNvSpPr txBox="1">
            <a:spLocks noGrp="1"/>
          </p:cNvSpPr>
          <p:nvPr>
            <p:ph type="ctrTitle"/>
          </p:nvPr>
        </p:nvSpPr>
        <p:spPr>
          <a:xfrm>
            <a:off x="457200" y="2403850"/>
            <a:ext cx="8229600" cy="824700"/>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dk1"/>
              </a:buClr>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20" name="Shape 220"/>
          <p:cNvSpPr txBox="1">
            <a:spLocks noGrp="1"/>
          </p:cNvSpPr>
          <p:nvPr>
            <p:ph type="body" idx="1"/>
          </p:nvPr>
        </p:nvSpPr>
        <p:spPr>
          <a:xfrm>
            <a:off x="1603375" y="4798696"/>
            <a:ext cx="6059400" cy="274200"/>
          </a:xfrm>
          <a:prstGeom prst="rect">
            <a:avLst/>
          </a:prstGeom>
          <a:noFill/>
          <a:ln>
            <a:noFill/>
          </a:ln>
        </p:spPr>
        <p:txBody>
          <a:bodyPr lIns="91425" tIns="91425" rIns="91425" bIns="91425" anchor="ctr" anchorCtr="1"/>
          <a:lstStyle>
            <a:lvl1pPr marL="171450" marR="0" lvl="0" indent="-171450" algn="ctr" rtl="0">
              <a:lnSpc>
                <a:spcPct val="90000"/>
              </a:lnSpc>
              <a:spcBef>
                <a:spcPts val="750"/>
              </a:spcBef>
              <a:buClr>
                <a:srgbClr val="595959"/>
              </a:buClr>
              <a:buFont typeface="Arial"/>
              <a:buNone/>
              <a:defRPr sz="1800" b="0" i="0" u="none" strike="noStrike" cap="none">
                <a:solidFill>
                  <a:srgbClr val="595959"/>
                </a:solidFill>
                <a:latin typeface="Calibri"/>
                <a:ea typeface="Calibri"/>
                <a:cs typeface="Calibri"/>
                <a:sym typeface="Calibri"/>
              </a:defRPr>
            </a:lvl1pPr>
            <a:lvl2pPr marL="514350" marR="0" lvl="1" indent="-171450" algn="l" rtl="0">
              <a:lnSpc>
                <a:spcPct val="90000"/>
              </a:lnSpc>
              <a:spcBef>
                <a:spcPts val="375"/>
              </a:spcBef>
              <a:buClr>
                <a:schemeClr val="dk1"/>
              </a:buClr>
              <a:buFont typeface="Arial"/>
              <a:buNone/>
              <a:defRPr sz="1800" b="0" i="0" u="none" strike="noStrike" cap="none">
                <a:solidFill>
                  <a:schemeClr val="dk1"/>
                </a:solidFill>
                <a:latin typeface="Calibri"/>
                <a:ea typeface="Calibri"/>
                <a:cs typeface="Calibri"/>
                <a:sym typeface="Calibri"/>
              </a:defRPr>
            </a:lvl2pPr>
            <a:lvl3pPr marL="857250" marR="0" lvl="2" indent="-17145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3pPr>
            <a:lvl4pPr marL="1200150" marR="0" lvl="3" indent="-171450" algn="l"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4pPr>
            <a:lvl5pPr marL="1543050" marR="0" lvl="4" indent="-171450" algn="l"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1" name="Shape 221"/>
          <p:cNvSpPr txBox="1">
            <a:spLocks noGrp="1"/>
          </p:cNvSpPr>
          <p:nvPr>
            <p:ph type="subTitle" idx="2"/>
          </p:nvPr>
        </p:nvSpPr>
        <p:spPr>
          <a:xfrm>
            <a:off x="457200" y="3228481"/>
            <a:ext cx="8229600" cy="615899"/>
          </a:xfrm>
          <a:prstGeom prst="rect">
            <a:avLst/>
          </a:prstGeom>
          <a:noFill/>
          <a:ln>
            <a:noFill/>
          </a:ln>
        </p:spPr>
        <p:txBody>
          <a:bodyPr lIns="91425" tIns="91425" rIns="91425" bIns="91425" anchor="t" anchorCtr="0"/>
          <a:lstStyle>
            <a:lvl1pPr marL="0" marR="0" lvl="0" indent="0" algn="ctr" rtl="0">
              <a:lnSpc>
                <a:spcPct val="90000"/>
              </a:lnSpc>
              <a:spcBef>
                <a:spcPts val="750"/>
              </a:spcBef>
              <a:buClr>
                <a:srgbClr val="A4001D"/>
              </a:buClr>
              <a:buFont typeface="Arial"/>
              <a:buNone/>
              <a:defRPr sz="2000" b="0" i="0" u="none" strike="noStrike" cap="small">
                <a:solidFill>
                  <a:srgbClr val="A4001D"/>
                </a:solidFill>
                <a:latin typeface="Calibri"/>
                <a:ea typeface="Calibri"/>
                <a:cs typeface="Calibri"/>
                <a:sym typeface="Calibri"/>
              </a:defRPr>
            </a:lvl1pPr>
            <a:lvl2pPr marL="457200" marR="0" lvl="1" indent="0" algn="ctr" rtl="0">
              <a:lnSpc>
                <a:spcPct val="90000"/>
              </a:lnSpc>
              <a:spcBef>
                <a:spcPts val="375"/>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ctr" rtl="0">
              <a:lnSpc>
                <a:spcPct val="90000"/>
              </a:lnSpc>
              <a:spcBef>
                <a:spcPts val="375"/>
              </a:spcBef>
              <a:buClr>
                <a:srgbClr val="888888"/>
              </a:buClr>
              <a:buFont typeface="Arial"/>
              <a:buNone/>
              <a:defRPr sz="1500" b="0" i="0" u="none" strike="noStrike" cap="none">
                <a:solidFill>
                  <a:srgbClr val="888888"/>
                </a:solidFill>
                <a:latin typeface="Calibri"/>
                <a:ea typeface="Calibri"/>
                <a:cs typeface="Calibri"/>
                <a:sym typeface="Calibri"/>
              </a:defRPr>
            </a:lvl3pPr>
            <a:lvl4pPr marL="1371600" marR="0" lvl="3"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4pPr>
            <a:lvl5pPr marL="1828800" marR="0" lvl="4"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5pPr>
            <a:lvl6pPr marL="2286000" marR="0" lvl="5"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6pPr>
            <a:lvl7pPr marL="2743200" marR="0" lvl="6"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7pPr>
            <a:lvl8pPr marL="3200400" marR="0" lvl="7"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8pPr>
            <a:lvl9pPr marL="3657600" marR="0" lvl="8" indent="0" algn="ctr"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37" name="Shape 23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8" name="Shape 23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9" name="Shape 23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0"/>
        <p:cNvGrpSpPr/>
        <p:nvPr/>
      </p:nvGrpSpPr>
      <p:grpSpPr>
        <a:xfrm>
          <a:off x="0" y="0"/>
          <a:ext cx="0" cy="0"/>
          <a:chOff x="0" y="0"/>
          <a:chExt cx="0" cy="0"/>
        </a:xfrm>
      </p:grpSpPr>
      <p:sp>
        <p:nvSpPr>
          <p:cNvPr id="241" name="Shape 24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2" name="Shape 24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3" name="Shape 24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53" name="Shape 253"/>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4" name="Shape 254"/>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5" name="Shape 255"/>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6" name="Shape 256"/>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720089" y="2362200"/>
            <a:ext cx="7772400" cy="1362000"/>
          </a:xfrm>
          <a:prstGeom prst="rect">
            <a:avLst/>
          </a:prstGeom>
          <a:solidFill>
            <a:srgbClr val="FFFF99"/>
          </a:solid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59" name="Shape 259"/>
          <p:cNvSpPr txBox="1">
            <a:spLocks noGrp="1"/>
          </p:cNvSpPr>
          <p:nvPr>
            <p:ph type="body" idx="1"/>
          </p:nvPr>
        </p:nvSpPr>
        <p:spPr>
          <a:xfrm>
            <a:off x="722312" y="3744912"/>
            <a:ext cx="7772400" cy="1500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0" name="Shape 260"/>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1" name="Shape 261"/>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2" name="Shape 262"/>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65" name="Shape 265"/>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66" name="Shape 266"/>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67" name="Shape 267"/>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68" name="Shape 268"/>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69" name="Shape 269"/>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0" name="Shape 270"/>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1" name="Shape 271"/>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0" y="0"/>
            <a:ext cx="8686800" cy="11433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1" name="Shape 7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273050"/>
            <a:ext cx="3008400" cy="1161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74" name="Shape 274"/>
          <p:cNvSpPr txBox="1">
            <a:spLocks noGrp="1"/>
          </p:cNvSpPr>
          <p:nvPr>
            <p:ph type="body" idx="1"/>
          </p:nvPr>
        </p:nvSpPr>
        <p:spPr>
          <a:xfrm>
            <a:off x="3575050" y="273050"/>
            <a:ext cx="5111700" cy="58530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5" name="Shape 275"/>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76" name="Shape 27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7" name="Shape 27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8" name="Shape 27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1792288" y="4800600"/>
            <a:ext cx="5486400" cy="5667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81" name="Shape 281"/>
          <p:cNvSpPr>
            <a:spLocks noGrp="1"/>
          </p:cNvSpPr>
          <p:nvPr>
            <p:ph type="pic" idx="2"/>
          </p:nvPr>
        </p:nvSpPr>
        <p:spPr>
          <a:xfrm>
            <a:off x="1792288" y="612775"/>
            <a:ext cx="5486400"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82" name="Shape 282"/>
          <p:cNvSpPr txBox="1">
            <a:spLocks noGrp="1"/>
          </p:cNvSpPr>
          <p:nvPr>
            <p:ph type="body" idx="1"/>
          </p:nvPr>
        </p:nvSpPr>
        <p:spPr>
          <a:xfrm>
            <a:off x="1792288" y="5367337"/>
            <a:ext cx="5486400" cy="8049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83" name="Shape 283"/>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4" name="Shape 284"/>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5" name="Shape 285"/>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88" name="Shape 288"/>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9" name="Shape 289"/>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0" name="Shape 290"/>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1" name="Shape 291"/>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rot="5400000">
            <a:off x="4732350" y="2171687"/>
            <a:ext cx="5851500" cy="20574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94" name="Shape 294"/>
          <p:cNvSpPr txBox="1">
            <a:spLocks noGrp="1"/>
          </p:cNvSpPr>
          <p:nvPr>
            <p:ph type="body" idx="1"/>
          </p:nvPr>
        </p:nvSpPr>
        <p:spPr>
          <a:xfrm rot="5400000">
            <a:off x="541350" y="190487"/>
            <a:ext cx="5851500" cy="60198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5" name="Shape 29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6" name="Shape 29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7" name="Shape 29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720089" y="2362200"/>
            <a:ext cx="7772400" cy="1362000"/>
          </a:xfrm>
          <a:prstGeom prst="rect">
            <a:avLst/>
          </a:prstGeom>
          <a:solidFill>
            <a:srgbClr val="FFFF99"/>
          </a:solidFill>
          <a:ln>
            <a:noFill/>
          </a:ln>
        </p:spPr>
        <p:txBody>
          <a:bodyPr lIns="91425" tIns="91425" rIns="91425" bIns="91425" anchor="ctr" anchorCtr="0"/>
          <a:lstStyle>
            <a:lvl1pPr marL="0" marR="0" lvl="0" indent="0" algn="ctr"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10" name="Shape 310"/>
          <p:cNvSpPr txBox="1">
            <a:spLocks noGrp="1"/>
          </p:cNvSpPr>
          <p:nvPr>
            <p:ph type="body" idx="1"/>
          </p:nvPr>
        </p:nvSpPr>
        <p:spPr>
          <a:xfrm>
            <a:off x="722312" y="3744912"/>
            <a:ext cx="7772400" cy="1500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1" name="Shape 31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2" name="Shape 31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3" name="Shape 31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16" name="Shape 31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7" name="Shape 31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8" name="Shape 31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21" name="Shape 32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2" name="Shape 32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3" name="Shape 32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4" name="Shape 32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25"/>
        <p:cNvGrpSpPr/>
        <p:nvPr/>
      </p:nvGrpSpPr>
      <p:grpSpPr>
        <a:xfrm>
          <a:off x="0" y="0"/>
          <a:ext cx="0" cy="0"/>
          <a:chOff x="0" y="0"/>
          <a:chExt cx="0" cy="0"/>
        </a:xfrm>
      </p:grpSpPr>
      <p:sp>
        <p:nvSpPr>
          <p:cNvPr id="326" name="Shape 326"/>
          <p:cNvSpPr txBox="1">
            <a:spLocks noGrp="1"/>
          </p:cNvSpPr>
          <p:nvPr>
            <p:ph type="ctrTitle"/>
          </p:nvPr>
        </p:nvSpPr>
        <p:spPr>
          <a:xfrm>
            <a:off x="685800" y="1143000"/>
            <a:ext cx="7772400" cy="1470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27" name="Shape 327"/>
          <p:cNvSpPr txBox="1">
            <a:spLocks noGrp="1"/>
          </p:cNvSpPr>
          <p:nvPr>
            <p:ph type="subTitle" idx="1"/>
          </p:nvPr>
        </p:nvSpPr>
        <p:spPr>
          <a:xfrm>
            <a:off x="1371600" y="2898775"/>
            <a:ext cx="6400800" cy="10668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28" name="Shape 32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9" name="Shape 32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0" name="Shape 33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pic>
        <p:nvPicPr>
          <p:cNvPr id="331" name="Shape 331" descr="C:\Users\nigam\Downloads\som_logo_dk2400.jpg"/>
          <p:cNvPicPr preferRelativeResize="0"/>
          <p:nvPr/>
        </p:nvPicPr>
        <p:blipFill rotWithShape="1">
          <a:blip r:embed="rId2">
            <a:alphaModFix/>
          </a:blip>
          <a:srcRect b="38302"/>
          <a:stretch/>
        </p:blipFill>
        <p:spPr>
          <a:xfrm>
            <a:off x="1364337" y="4887685"/>
            <a:ext cx="6422699" cy="12846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34" name="Shape 334"/>
          <p:cNvSpPr txBox="1">
            <a:spLocks noGrp="1"/>
          </p:cNvSpPr>
          <p:nvPr>
            <p:ph type="body" idx="1"/>
          </p:nvPr>
        </p:nvSpPr>
        <p:spPr>
          <a:xfrm>
            <a:off x="457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5" name="Shape 335"/>
          <p:cNvSpPr txBox="1">
            <a:spLocks noGrp="1"/>
          </p:cNvSpPr>
          <p:nvPr>
            <p:ph type="body" idx="2"/>
          </p:nvPr>
        </p:nvSpPr>
        <p:spPr>
          <a:xfrm>
            <a:off x="4648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6" name="Shape 33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7" name="Shape 33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8" name="Shape 33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41" name="Shape 341"/>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42" name="Shape 342"/>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43" name="Shape 343"/>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44" name="Shape 34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45" name="Shape 34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6" name="Shape 34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7" name="Shape 34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720089" y="2362200"/>
            <a:ext cx="7772400" cy="1362000"/>
          </a:xfrm>
          <a:prstGeom prst="rect">
            <a:avLst/>
          </a:prstGeom>
          <a:solidFill>
            <a:srgbClr val="FFFF99"/>
          </a:solid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6" name="Shape 76"/>
          <p:cNvSpPr txBox="1">
            <a:spLocks noGrp="1"/>
          </p:cNvSpPr>
          <p:nvPr>
            <p:ph type="body" idx="1"/>
          </p:nvPr>
        </p:nvSpPr>
        <p:spPr>
          <a:xfrm>
            <a:off x="722312" y="3744912"/>
            <a:ext cx="7772400" cy="1500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457200" y="273050"/>
            <a:ext cx="3008400" cy="1161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50" name="Shape 350"/>
          <p:cNvSpPr txBox="1">
            <a:spLocks noGrp="1"/>
          </p:cNvSpPr>
          <p:nvPr>
            <p:ph type="body" idx="1"/>
          </p:nvPr>
        </p:nvSpPr>
        <p:spPr>
          <a:xfrm>
            <a:off x="3575050" y="273050"/>
            <a:ext cx="5111700" cy="58530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1" name="Shape 35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2" name="Shape 35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3" name="Shape 35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4" name="Shape 35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792288" y="4800600"/>
            <a:ext cx="5486400" cy="5667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57" name="Shape 357"/>
          <p:cNvSpPr>
            <a:spLocks noGrp="1"/>
          </p:cNvSpPr>
          <p:nvPr>
            <p:ph type="pic" idx="2"/>
          </p:nvPr>
        </p:nvSpPr>
        <p:spPr>
          <a:xfrm>
            <a:off x="1792288" y="612775"/>
            <a:ext cx="5486400"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8" name="Shape 358"/>
          <p:cNvSpPr txBox="1">
            <a:spLocks noGrp="1"/>
          </p:cNvSpPr>
          <p:nvPr>
            <p:ph type="body" idx="1"/>
          </p:nvPr>
        </p:nvSpPr>
        <p:spPr>
          <a:xfrm>
            <a:off x="1792288" y="5367337"/>
            <a:ext cx="5486400" cy="8049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9" name="Shape 359"/>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0" name="Shape 360"/>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1" name="Shape 361"/>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64" name="Shape 364"/>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5" name="Shape 36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6" name="Shape 36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7" name="Shape 36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rot="5400000">
            <a:off x="4732350" y="2171687"/>
            <a:ext cx="5851500" cy="20574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70" name="Shape 370"/>
          <p:cNvSpPr txBox="1">
            <a:spLocks noGrp="1"/>
          </p:cNvSpPr>
          <p:nvPr>
            <p:ph type="body" idx="1"/>
          </p:nvPr>
        </p:nvSpPr>
        <p:spPr>
          <a:xfrm rot="5400000">
            <a:off x="541350" y="190487"/>
            <a:ext cx="5851500" cy="60198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1" name="Shape 37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2" name="Shape 37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3" name="Shape 37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55"/>
        <p:cNvGrpSpPr/>
        <p:nvPr/>
      </p:nvGrpSpPr>
      <p:grpSpPr>
        <a:xfrm>
          <a:off x="0" y="0"/>
          <a:ext cx="0" cy="0"/>
          <a:chOff x="0" y="0"/>
          <a:chExt cx="0" cy="0"/>
        </a:xfrm>
      </p:grpSpPr>
      <p:sp>
        <p:nvSpPr>
          <p:cNvPr id="456" name="Shape 456"/>
          <p:cNvSpPr txBox="1">
            <a:spLocks noGrp="1"/>
          </p:cNvSpPr>
          <p:nvPr>
            <p:ph type="ctrTitle"/>
          </p:nvPr>
        </p:nvSpPr>
        <p:spPr>
          <a:xfrm>
            <a:off x="685800" y="1143000"/>
            <a:ext cx="7772400" cy="146999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57" name="Shape 457"/>
          <p:cNvSpPr txBox="1">
            <a:spLocks noGrp="1"/>
          </p:cNvSpPr>
          <p:nvPr>
            <p:ph type="subTitle" idx="1"/>
          </p:nvPr>
        </p:nvSpPr>
        <p:spPr>
          <a:xfrm>
            <a:off x="1371600" y="2898775"/>
            <a:ext cx="6400800" cy="10668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149" marR="0" lvl="1" indent="-12649"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298" marR="0" lvl="2" indent="-12598"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446" marR="0" lvl="3" indent="-12546"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596" marR="0" lvl="4" indent="-12496"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5746" marR="0" lvl="5" indent="-12445"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2895" marR="0" lvl="6" indent="-12395"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044" marR="0" lvl="7" indent="-12344"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193" marR="0" lvl="8" indent="-12293"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458" name="Shape 458"/>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9" name="Shape 459"/>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60" name="Shape 460"/>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pic>
        <p:nvPicPr>
          <p:cNvPr id="461" name="Shape 461" descr="C:\Users\nigam\Downloads\som_logo_dk2400.jpg"/>
          <p:cNvPicPr preferRelativeResize="0"/>
          <p:nvPr/>
        </p:nvPicPr>
        <p:blipFill rotWithShape="1">
          <a:blip r:embed="rId2">
            <a:alphaModFix/>
          </a:blip>
          <a:srcRect b="38302"/>
          <a:stretch/>
        </p:blipFill>
        <p:spPr>
          <a:xfrm>
            <a:off x="1364337" y="4887685"/>
            <a:ext cx="6422700" cy="12846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64" name="Shape 46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861" marR="0" lvl="0" indent="-139661"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1"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19"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8" marR="0" lvl="6" indent="-113968"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5" name="Shape 465"/>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66" name="Shape 466"/>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67" name="Shape 467"/>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5"/>
        <p:cNvGrpSpPr/>
        <p:nvPr/>
      </p:nvGrpSpPr>
      <p:grpSpPr>
        <a:xfrm>
          <a:off x="0" y="0"/>
          <a:ext cx="0" cy="0"/>
          <a:chOff x="0" y="0"/>
          <a:chExt cx="0" cy="0"/>
        </a:xfrm>
      </p:grpSpPr>
      <p:sp>
        <p:nvSpPr>
          <p:cNvPr id="486" name="Shape 486"/>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87" name="Shape 487"/>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8" name="Shape 488"/>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9" name="Shape 489"/>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92" name="Shape 49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149" marR="0" lvl="1" indent="-12649"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298" marR="0" lvl="2" indent="-12598"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446" marR="0" lvl="3" indent="-12546"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596" marR="0" lvl="4" indent="-12496"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746" marR="0" lvl="5" indent="-12445"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895" marR="0" lvl="6" indent="-12395"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044" marR="0" lvl="7" indent="-12344"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193" marR="0" lvl="8" indent="-12293"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3" name="Shape 49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861" marR="0" lvl="0" indent="-190461"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867" marR="0" lvl="1" indent="-1713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2873" marR="0" lvl="2" indent="-126872"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022" marR="0" lvl="3" indent="-139522"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171" marR="0" lvl="4" indent="-139471"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319" marR="0" lvl="5" indent="-139419"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468" marR="0" lvl="6" indent="-139368"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8617" marR="0" lvl="7" indent="-13931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5767" marR="0" lvl="8" indent="-13926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4" name="Shape 494"/>
          <p:cNvSpPr txBox="1">
            <a:spLocks noGrp="1"/>
          </p:cNvSpPr>
          <p:nvPr>
            <p:ph type="body" idx="3"/>
          </p:nvPr>
        </p:nvSpPr>
        <p:spPr>
          <a:xfrm>
            <a:off x="4645026" y="1535112"/>
            <a:ext cx="4041899"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149" marR="0" lvl="1" indent="-12649"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298" marR="0" lvl="2" indent="-12598"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446" marR="0" lvl="3" indent="-12546"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596" marR="0" lvl="4" indent="-12496"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746" marR="0" lvl="5" indent="-12445"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895" marR="0" lvl="6" indent="-12395"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044" marR="0" lvl="7" indent="-12344"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193" marR="0" lvl="8" indent="-12293"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5" name="Shape 495"/>
          <p:cNvSpPr txBox="1">
            <a:spLocks noGrp="1"/>
          </p:cNvSpPr>
          <p:nvPr>
            <p:ph type="body" idx="4"/>
          </p:nvPr>
        </p:nvSpPr>
        <p:spPr>
          <a:xfrm>
            <a:off x="4645026" y="2174875"/>
            <a:ext cx="4041899" cy="3951300"/>
          </a:xfrm>
          <a:prstGeom prst="rect">
            <a:avLst/>
          </a:prstGeom>
          <a:noFill/>
          <a:ln>
            <a:noFill/>
          </a:ln>
        </p:spPr>
        <p:txBody>
          <a:bodyPr lIns="91425" tIns="91425" rIns="91425" bIns="91425" anchor="t" anchorCtr="0"/>
          <a:lstStyle>
            <a:lvl1pPr marL="342861" marR="0" lvl="0" indent="-190461"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867" marR="0" lvl="1" indent="-1713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2873" marR="0" lvl="2" indent="-126872"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022" marR="0" lvl="3" indent="-139522"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171" marR="0" lvl="4" indent="-139471"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319" marR="0" lvl="5" indent="-139419"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468" marR="0" lvl="6" indent="-139368"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8617" marR="0" lvl="7" indent="-13931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5767" marR="0" lvl="8" indent="-13926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6" name="Shape 496"/>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7" name="Shape 497"/>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8" name="Shape 498"/>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457200" y="273050"/>
            <a:ext cx="3008400" cy="1161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01" name="Shape 501"/>
          <p:cNvSpPr txBox="1">
            <a:spLocks noGrp="1"/>
          </p:cNvSpPr>
          <p:nvPr>
            <p:ph type="body" idx="1"/>
          </p:nvPr>
        </p:nvSpPr>
        <p:spPr>
          <a:xfrm>
            <a:off x="3575050" y="273051"/>
            <a:ext cx="5111700" cy="5853000"/>
          </a:xfrm>
          <a:prstGeom prst="rect">
            <a:avLst/>
          </a:prstGeom>
          <a:noFill/>
          <a:ln>
            <a:noFill/>
          </a:ln>
        </p:spPr>
        <p:txBody>
          <a:bodyPr lIns="91425" tIns="91425" rIns="91425" bIns="91425" anchor="t" anchorCtr="0"/>
          <a:lstStyle>
            <a:lvl1pPr marL="342861" marR="0" lvl="0" indent="-139661"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1"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19"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8" marR="0" lvl="6" indent="-113968"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2" name="Shape 502"/>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149" marR="0" lvl="1" indent="-12649"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298" marR="0" lvl="2" indent="-12598"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446" marR="0" lvl="3" indent="-12546"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596" marR="0" lvl="4" indent="-12496"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5746" marR="0" lvl="5" indent="-12445"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2895" marR="0" lvl="6" indent="-12395"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044" marR="0" lvl="7" indent="-12344"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193" marR="0" lvl="8" indent="-12293"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03" name="Shape 503"/>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04" name="Shape 504"/>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05" name="Shape 505"/>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1792288" y="4800600"/>
            <a:ext cx="5486400" cy="5667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08" name="Shape 508"/>
          <p:cNvSpPr>
            <a:spLocks noGrp="1"/>
          </p:cNvSpPr>
          <p:nvPr>
            <p:ph type="pic" idx="2"/>
          </p:nvPr>
        </p:nvSpPr>
        <p:spPr>
          <a:xfrm>
            <a:off x="1792288" y="612775"/>
            <a:ext cx="5486400"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149" marR="0" lvl="1" indent="-12649"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298" marR="0" lvl="2" indent="-12598"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446" marR="0" lvl="3" indent="-12546"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596" marR="0" lvl="4" indent="-12496"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5746" marR="0" lvl="5" indent="-12445"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2895" marR="0" lvl="6" indent="-12395"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044" marR="0" lvl="7" indent="-12344"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193" marR="0" lvl="8" indent="-12293"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09" name="Shape 509"/>
          <p:cNvSpPr txBox="1">
            <a:spLocks noGrp="1"/>
          </p:cNvSpPr>
          <p:nvPr>
            <p:ph type="body" idx="1"/>
          </p:nvPr>
        </p:nvSpPr>
        <p:spPr>
          <a:xfrm>
            <a:off x="1792288" y="5367337"/>
            <a:ext cx="5486400" cy="8049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149" marR="0" lvl="1" indent="-12649"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298" marR="0" lvl="2" indent="-12598"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446" marR="0" lvl="3" indent="-12546"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596" marR="0" lvl="4" indent="-12496"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5746" marR="0" lvl="5" indent="-12445"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2895" marR="0" lvl="6" indent="-12395"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044" marR="0" lvl="7" indent="-12344"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193" marR="0" lvl="8" indent="-12293"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10" name="Shape 510"/>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1" name="Shape 511"/>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2" name="Shape 512"/>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15" name="Shape 515"/>
          <p:cNvSpPr txBox="1">
            <a:spLocks noGrp="1"/>
          </p:cNvSpPr>
          <p:nvPr>
            <p:ph type="body" idx="1"/>
          </p:nvPr>
        </p:nvSpPr>
        <p:spPr>
          <a:xfrm rot="5400000">
            <a:off x="2308950" y="-251549"/>
            <a:ext cx="4526100" cy="8229600"/>
          </a:xfrm>
          <a:prstGeom prst="rect">
            <a:avLst/>
          </a:prstGeom>
          <a:noFill/>
          <a:ln>
            <a:noFill/>
          </a:ln>
        </p:spPr>
        <p:txBody>
          <a:bodyPr lIns="91425" tIns="91425" rIns="91425" bIns="91425" anchor="t" anchorCtr="0"/>
          <a:lstStyle>
            <a:lvl1pPr marL="342861" marR="0" lvl="0" indent="-139661"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1"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19"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8" marR="0" lvl="6" indent="-113968"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6" name="Shape 516"/>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7" name="Shape 517"/>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8" name="Shape 518"/>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rot="5400000">
            <a:off x="4732350" y="2171688"/>
            <a:ext cx="5851500" cy="20574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21" name="Shape 521"/>
          <p:cNvSpPr txBox="1">
            <a:spLocks noGrp="1"/>
          </p:cNvSpPr>
          <p:nvPr>
            <p:ph type="body" idx="1"/>
          </p:nvPr>
        </p:nvSpPr>
        <p:spPr>
          <a:xfrm rot="5400000">
            <a:off x="541350" y="190488"/>
            <a:ext cx="5851500" cy="6019800"/>
          </a:xfrm>
          <a:prstGeom prst="rect">
            <a:avLst/>
          </a:prstGeom>
          <a:noFill/>
          <a:ln>
            <a:noFill/>
          </a:ln>
        </p:spPr>
        <p:txBody>
          <a:bodyPr lIns="91425" tIns="91425" rIns="91425" bIns="91425" anchor="t" anchorCtr="0"/>
          <a:lstStyle>
            <a:lvl1pPr marL="342861" marR="0" lvl="0" indent="-139661"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1"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19"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8" marR="0" lvl="6" indent="-113968"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2" name="Shape 522"/>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3" name="Shape 523"/>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4" name="Shape 524"/>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33" name="Shape 53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862" marR="0" lvl="0" indent="-1396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20"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9" marR="0" lvl="6" indent="-11396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4" name="Shape 534"/>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5" name="Shape 535"/>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6" name="Shape 536"/>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720089" y="2362200"/>
            <a:ext cx="7772400" cy="1362075"/>
          </a:xfrm>
          <a:prstGeom prst="rect">
            <a:avLst/>
          </a:prstGeom>
          <a:solidFill>
            <a:srgbClr val="FFFF99"/>
          </a:solidFill>
          <a:ln>
            <a:noFill/>
          </a:ln>
        </p:spPr>
        <p:txBody>
          <a:bodyPr lIns="91425" tIns="91425" rIns="91425" bIns="91425" anchor="ctr" anchorCtr="0"/>
          <a:lstStyle>
            <a:lvl1pPr marL="0" marR="0" lvl="0" indent="0" algn="ctr"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6" name="Shape 546"/>
          <p:cNvSpPr txBox="1">
            <a:spLocks noGrp="1"/>
          </p:cNvSpPr>
          <p:nvPr>
            <p:ph type="body" idx="1"/>
          </p:nvPr>
        </p:nvSpPr>
        <p:spPr>
          <a:xfrm>
            <a:off x="722312" y="3744914"/>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149" marR="0" lvl="1" indent="-12648"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298" marR="0" lvl="2" indent="-12597"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447" marR="0" lvl="3" indent="-12547"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596" marR="0" lvl="4" indent="-12496"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5746" marR="0" lvl="5" indent="-12445"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2895" marR="0" lvl="6" indent="-12394"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044" marR="0" lvl="7" indent="-12344"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193" marR="0" lvl="8" indent="-12293"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47" name="Shape 547"/>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8" name="Shape 548"/>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9" name="Shape 549"/>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2" name="Shape 55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862" marR="0" lvl="0" indent="-165062"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867" marR="0" lvl="1" indent="-145967"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73" marR="0" lvl="2" indent="-11417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22" marR="0" lvl="3" indent="-126822"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71" marR="0" lvl="4" indent="-12677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20" marR="0" lvl="5" indent="-126719"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469" marR="0" lvl="6" indent="-126669"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17" marR="0" lvl="7" indent="-126617"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767" marR="0" lvl="8" indent="-126567"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3" name="Shape 55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862" marR="0" lvl="0" indent="-165062"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867" marR="0" lvl="1" indent="-145967"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73" marR="0" lvl="2" indent="-11417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22" marR="0" lvl="3" indent="-126822"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71" marR="0" lvl="4" indent="-12677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20" marR="0" lvl="5" indent="-126719"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469" marR="0" lvl="6" indent="-126669"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17" marR="0" lvl="7" indent="-126617"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767" marR="0" lvl="8" indent="-126567"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4" name="Shape 554"/>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5" name="Shape 555"/>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6" name="Shape 556"/>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9" name="Shape 559"/>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149" marR="0" lvl="1" indent="-12648"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298" marR="0" lvl="2" indent="-12597"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447" marR="0" lvl="3" indent="-12547"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596" marR="0" lvl="4" indent="-12496"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746" marR="0" lvl="5" indent="-12445"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895" marR="0" lvl="6" indent="-12394"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044" marR="0" lvl="7" indent="-12344"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193" marR="0" lvl="8" indent="-12293"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0" name="Shape 560"/>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862" marR="0" lvl="0" indent="-19046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867" marR="0" lvl="1" indent="-1713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2873" marR="0" lvl="2" indent="-126872"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022" marR="0" lvl="3" indent="-139522"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171" marR="0" lvl="4" indent="-13947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320" marR="0" lvl="5" indent="-139419"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469" marR="0" lvl="6" indent="-139369"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8617" marR="0" lvl="7" indent="-13931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5767" marR="0" lvl="8" indent="-13926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1" name="Shape 561"/>
          <p:cNvSpPr txBox="1">
            <a:spLocks noGrp="1"/>
          </p:cNvSpPr>
          <p:nvPr>
            <p:ph type="body" idx="3"/>
          </p:nvPr>
        </p:nvSpPr>
        <p:spPr>
          <a:xfrm>
            <a:off x="4645026"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149" marR="0" lvl="1" indent="-12648"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298" marR="0" lvl="2" indent="-12597"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447" marR="0" lvl="3" indent="-12547"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596" marR="0" lvl="4" indent="-12496"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746" marR="0" lvl="5" indent="-12445"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895" marR="0" lvl="6" indent="-12394"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044" marR="0" lvl="7" indent="-12344"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193" marR="0" lvl="8" indent="-12293"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2" name="Shape 562"/>
          <p:cNvSpPr txBox="1">
            <a:spLocks noGrp="1"/>
          </p:cNvSpPr>
          <p:nvPr>
            <p:ph type="body" idx="4"/>
          </p:nvPr>
        </p:nvSpPr>
        <p:spPr>
          <a:xfrm>
            <a:off x="4645026" y="2174875"/>
            <a:ext cx="4041774" cy="3951287"/>
          </a:xfrm>
          <a:prstGeom prst="rect">
            <a:avLst/>
          </a:prstGeom>
          <a:noFill/>
          <a:ln>
            <a:noFill/>
          </a:ln>
        </p:spPr>
        <p:txBody>
          <a:bodyPr lIns="91425" tIns="91425" rIns="91425" bIns="91425" anchor="t" anchorCtr="0"/>
          <a:lstStyle>
            <a:lvl1pPr marL="342862" marR="0" lvl="0" indent="-19046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867" marR="0" lvl="1" indent="-1713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2873" marR="0" lvl="2" indent="-126872"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022" marR="0" lvl="3" indent="-139522"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171" marR="0" lvl="4" indent="-13947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320" marR="0" lvl="5" indent="-139419"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469" marR="0" lvl="6" indent="-139369"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8617" marR="0" lvl="7" indent="-13931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5767" marR="0" lvl="8" indent="-139267"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3" name="Shape 563"/>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4" name="Shape 564"/>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5" name="Shape 565"/>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8" name="Shape 568"/>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9" name="Shape 569"/>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0" name="Shape 570"/>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1"/>
        <p:cNvGrpSpPr/>
        <p:nvPr/>
      </p:nvGrpSpPr>
      <p:grpSpPr>
        <a:xfrm>
          <a:off x="0" y="0"/>
          <a:ext cx="0" cy="0"/>
          <a:chOff x="0" y="0"/>
          <a:chExt cx="0" cy="0"/>
        </a:xfrm>
      </p:grpSpPr>
      <p:sp>
        <p:nvSpPr>
          <p:cNvPr id="572" name="Shape 572"/>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3" name="Shape 573"/>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4" name="Shape 574"/>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5"/>
        <p:cNvGrpSpPr/>
        <p:nvPr/>
      </p:nvGrpSpPr>
      <p:grpSpPr>
        <a:xfrm>
          <a:off x="0" y="0"/>
          <a:ext cx="0" cy="0"/>
          <a:chOff x="0" y="0"/>
          <a:chExt cx="0" cy="0"/>
        </a:xfrm>
      </p:grpSpPr>
      <p:sp>
        <p:nvSpPr>
          <p:cNvPr id="576" name="Shape 57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7" name="Shape 577"/>
          <p:cNvSpPr txBox="1">
            <a:spLocks noGrp="1"/>
          </p:cNvSpPr>
          <p:nvPr>
            <p:ph type="body" idx="1"/>
          </p:nvPr>
        </p:nvSpPr>
        <p:spPr>
          <a:xfrm>
            <a:off x="3575050" y="273051"/>
            <a:ext cx="5111750" cy="5853112"/>
          </a:xfrm>
          <a:prstGeom prst="rect">
            <a:avLst/>
          </a:prstGeom>
          <a:noFill/>
          <a:ln>
            <a:noFill/>
          </a:ln>
        </p:spPr>
        <p:txBody>
          <a:bodyPr lIns="91425" tIns="91425" rIns="91425" bIns="91425" anchor="t" anchorCtr="0"/>
          <a:lstStyle>
            <a:lvl1pPr marL="342862" marR="0" lvl="0" indent="-1396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20"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9" marR="0" lvl="6" indent="-11396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8" name="Shape 57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149" marR="0" lvl="1" indent="-12648"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298" marR="0" lvl="2" indent="-12597"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447" marR="0" lvl="3" indent="-12547"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596" marR="0" lvl="4" indent="-12496"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5746" marR="0" lvl="5" indent="-12445"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2895" marR="0" lvl="6" indent="-12394"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044" marR="0" lvl="7" indent="-12344"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193" marR="0" lvl="8" indent="-12293"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79" name="Shape 579"/>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0" name="Shape 580"/>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1" name="Shape 581"/>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4" name="Shape 58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149" marR="0" lvl="1" indent="-12648"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298" marR="0" lvl="2" indent="-12597"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447" marR="0" lvl="3" indent="-12547"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596" marR="0" lvl="4" indent="-12496"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5746" marR="0" lvl="5" indent="-12445"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2895" marR="0" lvl="6" indent="-12394"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044" marR="0" lvl="7" indent="-12344"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193" marR="0" lvl="8" indent="-12293"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5" name="Shape 58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149" marR="0" lvl="1" indent="-12648"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298" marR="0" lvl="2" indent="-12597"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447" marR="0" lvl="3" indent="-12547"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596" marR="0" lvl="4" indent="-12496"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5746" marR="0" lvl="5" indent="-12445"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2895" marR="0" lvl="6" indent="-12394"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044" marR="0" lvl="7" indent="-12344"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193" marR="0" lvl="8" indent="-12293"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6" name="Shape 586"/>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7" name="Shape 587"/>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8" name="Shape 588"/>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0" y="0"/>
            <a:ext cx="8686800" cy="11433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6" name="Shape 86"/>
          <p:cNvSpPr txBox="1">
            <a:spLocks noGrp="1"/>
          </p:cNvSpPr>
          <p:nvPr>
            <p:ph type="body" idx="1"/>
          </p:nvPr>
        </p:nvSpPr>
        <p:spPr>
          <a:xfrm>
            <a:off x="457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2"/>
          </p:nvPr>
        </p:nvSpPr>
        <p:spPr>
          <a:xfrm>
            <a:off x="4648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89"/>
        <p:cNvGrpSpPr/>
        <p:nvPr/>
      </p:nvGrpSpPr>
      <p:grpSpPr>
        <a:xfrm>
          <a:off x="0" y="0"/>
          <a:ext cx="0" cy="0"/>
          <a:chOff x="0" y="0"/>
          <a:chExt cx="0" cy="0"/>
        </a:xfrm>
      </p:grpSpPr>
      <p:sp>
        <p:nvSpPr>
          <p:cNvPr id="590" name="Shape 590"/>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1" name="Shape 591"/>
          <p:cNvSpPr txBox="1">
            <a:spLocks noGrp="1"/>
          </p:cNvSpPr>
          <p:nvPr>
            <p:ph type="body" idx="1"/>
          </p:nvPr>
        </p:nvSpPr>
        <p:spPr>
          <a:xfrm rot="5400000">
            <a:off x="2309018" y="-251617"/>
            <a:ext cx="4525963" cy="8229600"/>
          </a:xfrm>
          <a:prstGeom prst="rect">
            <a:avLst/>
          </a:prstGeom>
          <a:noFill/>
          <a:ln>
            <a:noFill/>
          </a:ln>
        </p:spPr>
        <p:txBody>
          <a:bodyPr lIns="91425" tIns="91425" rIns="91425" bIns="91425" anchor="t" anchorCtr="0"/>
          <a:lstStyle>
            <a:lvl1pPr marL="342862" marR="0" lvl="0" indent="-1396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20"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9" marR="0" lvl="6" indent="-11396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2" name="Shape 592"/>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3" name="Shape 593"/>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4" name="Shape 594"/>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rot="5400000">
            <a:off x="4732337" y="2171701"/>
            <a:ext cx="5851525" cy="20574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7" name="Shape 597"/>
          <p:cNvSpPr txBox="1">
            <a:spLocks noGrp="1"/>
          </p:cNvSpPr>
          <p:nvPr>
            <p:ph type="body" idx="1"/>
          </p:nvPr>
        </p:nvSpPr>
        <p:spPr>
          <a:xfrm rot="5400000">
            <a:off x="541337" y="190501"/>
            <a:ext cx="5851525" cy="6019799"/>
          </a:xfrm>
          <a:prstGeom prst="rect">
            <a:avLst/>
          </a:prstGeom>
          <a:noFill/>
          <a:ln>
            <a:noFill/>
          </a:ln>
        </p:spPr>
        <p:txBody>
          <a:bodyPr lIns="91425" tIns="91425" rIns="91425" bIns="91425" anchor="t" anchorCtr="0"/>
          <a:lstStyle>
            <a:lvl1pPr marL="342862" marR="0" lvl="0" indent="-1396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20"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9" marR="0" lvl="6" indent="-11396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8" name="Shape 598"/>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9" name="Shape 599"/>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0" name="Shape 600"/>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2898775"/>
            <a:ext cx="6400800" cy="106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8" name="Picture 4" descr="C:\Users\nigam\Downloads\som_logo_dk2400.jpg"/>
          <p:cNvPicPr>
            <a:picLocks noChangeAspect="1" noChangeArrowheads="1"/>
          </p:cNvPicPr>
          <p:nvPr userDrawn="1"/>
        </p:nvPicPr>
        <p:blipFill>
          <a:blip r:embed="rId2" cstate="print"/>
          <a:srcRect b="38303"/>
          <a:stretch>
            <a:fillRect/>
          </a:stretch>
        </p:blipFill>
        <p:spPr bwMode="auto">
          <a:xfrm>
            <a:off x="1364337" y="4887686"/>
            <a:ext cx="6422571" cy="1284514"/>
          </a:xfrm>
          <a:prstGeom prst="rect">
            <a:avLst/>
          </a:prstGeom>
          <a:noFill/>
        </p:spPr>
      </p:pic>
    </p:spTree>
    <p:extLst>
      <p:ext uri="{BB962C8B-B14F-4D97-AF65-F5344CB8AC3E}">
        <p14:creationId xmlns:p14="http://schemas.microsoft.com/office/powerpoint/2010/main" val="14994929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52297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2362200"/>
            <a:ext cx="7772400" cy="1362075"/>
          </a:xfrm>
          <a:solidFill>
            <a:srgbClr val="FFFF99"/>
          </a:solidFill>
        </p:spPr>
        <p:txBody>
          <a:bodyPr anchor="t"/>
          <a:lstStyle>
            <a:lvl1pPr algn="l">
              <a:defRPr sz="4000" b="1" cap="none" baseline="0"/>
            </a:lvl1pPr>
          </a:lstStyle>
          <a:p>
            <a:r>
              <a:rPr lang="en-US" dirty="0"/>
              <a:t>Click to edit Master title style</a:t>
            </a:r>
          </a:p>
        </p:txBody>
      </p:sp>
      <p:sp>
        <p:nvSpPr>
          <p:cNvPr id="3" name="Text Placeholder 2"/>
          <p:cNvSpPr>
            <a:spLocks noGrp="1"/>
          </p:cNvSpPr>
          <p:nvPr>
            <p:ph type="body" idx="1"/>
          </p:nvPr>
        </p:nvSpPr>
        <p:spPr>
          <a:xfrm>
            <a:off x="722313" y="37449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80486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6829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18547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5469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78456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214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0" y="0"/>
            <a:ext cx="8686800" cy="11433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3" name="Shape 93"/>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39213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4872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99789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1143000"/>
            <a:ext cx="7772400" cy="1470024"/>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2898775"/>
            <a:ext cx="6400799" cy="1066799"/>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pic>
        <p:nvPicPr>
          <p:cNvPr id="21" name="Shape 21" descr="C:\Users\nigam\Downloads\som_logo_dk2400.jpg"/>
          <p:cNvPicPr preferRelativeResize="0"/>
          <p:nvPr/>
        </p:nvPicPr>
        <p:blipFill rotWithShape="1">
          <a:blip r:embed="rId2">
            <a:alphaModFix/>
          </a:blip>
          <a:srcRect b="38303"/>
          <a:stretch/>
        </p:blipFill>
        <p:spPr>
          <a:xfrm>
            <a:off x="1364337" y="4887685"/>
            <a:ext cx="6422570" cy="1284514"/>
          </a:xfrm>
          <a:prstGeom prst="rect">
            <a:avLst/>
          </a:prstGeom>
          <a:noFill/>
          <a:ln>
            <a:noFill/>
          </a:ln>
        </p:spPr>
      </p:pic>
    </p:spTree>
    <p:extLst>
      <p:ext uri="{BB962C8B-B14F-4D97-AF65-F5344CB8AC3E}">
        <p14:creationId xmlns:p14="http://schemas.microsoft.com/office/powerpoint/2010/main" val="16446273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8796966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850048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0089" y="2362200"/>
            <a:ext cx="7772400" cy="1362075"/>
          </a:xfrm>
          <a:prstGeom prst="rect">
            <a:avLst/>
          </a:prstGeom>
          <a:solidFill>
            <a:srgbClr val="FFFF99"/>
          </a:solid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722312" y="3744912"/>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94868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297143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80036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07853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3050"/>
            <a:ext cx="3008400" cy="1161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2" name="Shape 102"/>
          <p:cNvSpPr txBox="1">
            <a:spLocks noGrp="1"/>
          </p:cNvSpPr>
          <p:nvPr>
            <p:ph type="body" idx="1"/>
          </p:nvPr>
        </p:nvSpPr>
        <p:spPr>
          <a:xfrm>
            <a:off x="3575050" y="273050"/>
            <a:ext cx="5111700" cy="58527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040279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9600090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83" name="Shape 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269465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2898775"/>
            <a:ext cx="6400800" cy="106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8" name="Picture 4" descr="C:\Users\nigam\Downloads\som_logo_dk2400.jpg"/>
          <p:cNvPicPr>
            <a:picLocks noChangeAspect="1" noChangeArrowheads="1"/>
          </p:cNvPicPr>
          <p:nvPr userDrawn="1"/>
        </p:nvPicPr>
        <p:blipFill>
          <a:blip r:embed="rId2" cstate="print"/>
          <a:srcRect b="38303"/>
          <a:stretch>
            <a:fillRect/>
          </a:stretch>
        </p:blipFill>
        <p:spPr bwMode="auto">
          <a:xfrm>
            <a:off x="1364337" y="4887686"/>
            <a:ext cx="6422571" cy="1284514"/>
          </a:xfrm>
          <a:prstGeom prst="rect">
            <a:avLst/>
          </a:prstGeom>
          <a:noFill/>
        </p:spPr>
      </p:pic>
    </p:spTree>
    <p:extLst>
      <p:ext uri="{BB962C8B-B14F-4D97-AF65-F5344CB8AC3E}">
        <p14:creationId xmlns:p14="http://schemas.microsoft.com/office/powerpoint/2010/main" val="123519314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87346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2362200"/>
            <a:ext cx="7772400" cy="1362075"/>
          </a:xfrm>
          <a:solidFill>
            <a:srgbClr val="FFFF99"/>
          </a:solidFill>
        </p:spPr>
        <p:txBody>
          <a:bodyPr anchor="t"/>
          <a:lstStyle>
            <a:lvl1pPr algn="l">
              <a:defRPr sz="4000" b="1" cap="none" baseline="0"/>
            </a:lvl1pPr>
          </a:lstStyle>
          <a:p>
            <a:r>
              <a:rPr lang="en-US" dirty="0"/>
              <a:t>Click to edit Master title style</a:t>
            </a:r>
          </a:p>
        </p:txBody>
      </p:sp>
      <p:sp>
        <p:nvSpPr>
          <p:cNvPr id="3" name="Text Placeholder 2"/>
          <p:cNvSpPr>
            <a:spLocks noGrp="1"/>
          </p:cNvSpPr>
          <p:nvPr>
            <p:ph type="body" idx="1"/>
          </p:nvPr>
        </p:nvSpPr>
        <p:spPr>
          <a:xfrm>
            <a:off x="722313" y="37449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338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943702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470250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34233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328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792288" y="4800600"/>
            <a:ext cx="5486400" cy="5667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9" name="Shape 109"/>
          <p:cNvSpPr>
            <a:spLocks noGrp="1"/>
          </p:cNvSpPr>
          <p:nvPr>
            <p:ph type="pic" idx="2"/>
          </p:nvPr>
        </p:nvSpPr>
        <p:spPr>
          <a:xfrm>
            <a:off x="1792288" y="612775"/>
            <a:ext cx="5486400"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body" idx="1"/>
          </p:nvPr>
        </p:nvSpPr>
        <p:spPr>
          <a:xfrm>
            <a:off x="1792288" y="5367337"/>
            <a:ext cx="5486400" cy="8049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80872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5726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7258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35996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2898775"/>
            <a:ext cx="6400800" cy="106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8" name="Picture 4" descr="C:\Users\nigam\Downloads\som_logo_dk2400.jpg"/>
          <p:cNvPicPr>
            <a:picLocks noChangeAspect="1" noChangeArrowheads="1"/>
          </p:cNvPicPr>
          <p:nvPr userDrawn="1"/>
        </p:nvPicPr>
        <p:blipFill>
          <a:blip r:embed="rId2" cstate="print"/>
          <a:srcRect b="38303"/>
          <a:stretch>
            <a:fillRect/>
          </a:stretch>
        </p:blipFill>
        <p:spPr bwMode="auto">
          <a:xfrm>
            <a:off x="1364337" y="4887686"/>
            <a:ext cx="6422571" cy="1284514"/>
          </a:xfrm>
          <a:prstGeom prst="rect">
            <a:avLst/>
          </a:prstGeom>
          <a:noFill/>
        </p:spPr>
      </p:pic>
    </p:spTree>
    <p:extLst>
      <p:ext uri="{BB962C8B-B14F-4D97-AF65-F5344CB8AC3E}">
        <p14:creationId xmlns:p14="http://schemas.microsoft.com/office/powerpoint/2010/main" val="7772036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138379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2362200"/>
            <a:ext cx="7772400" cy="1362075"/>
          </a:xfrm>
          <a:solidFill>
            <a:srgbClr val="FFFF99"/>
          </a:solidFill>
        </p:spPr>
        <p:txBody>
          <a:bodyPr anchor="t"/>
          <a:lstStyle>
            <a:lvl1pPr algn="l">
              <a:defRPr sz="4000" b="1" cap="none" baseline="0"/>
            </a:lvl1pPr>
          </a:lstStyle>
          <a:p>
            <a:r>
              <a:rPr lang="en-US" dirty="0"/>
              <a:t>Click to edit Master title style</a:t>
            </a:r>
          </a:p>
        </p:txBody>
      </p:sp>
      <p:sp>
        <p:nvSpPr>
          <p:cNvPr id="3" name="Text Placeholder 2"/>
          <p:cNvSpPr>
            <a:spLocks noGrp="1"/>
          </p:cNvSpPr>
          <p:nvPr>
            <p:ph type="body" idx="1"/>
          </p:nvPr>
        </p:nvSpPr>
        <p:spPr>
          <a:xfrm>
            <a:off x="722313" y="37449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5431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375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75836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solidFill>
              </a:rPr>
              <a:pPr/>
              <a:t>10/13/22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83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1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heme" Target="../theme/theme6.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7.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theme" Target="../theme/theme8.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8686800" cy="11433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2" name="Shape 5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686800" cy="11430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1D8BD707-D9CF-40AE-B4C6-C98DA3205C09}" type="datetimeFigureOut">
              <a:rPr lang="en-US" kern="1200" smtClean="0">
                <a:solidFill>
                  <a:prstClr val="black"/>
                </a:solidFill>
                <a:latin typeface="Calibri"/>
                <a:ea typeface=""/>
                <a:cs typeface=""/>
              </a:rPr>
              <a:pPr/>
              <a:t>10/13/22</a:t>
            </a:fld>
            <a:endParaRPr lang="en-US" kern="1200" dirty="0">
              <a:solidFill>
                <a:prstClr val="black"/>
              </a:solidFill>
              <a:latin typeface="Calibri"/>
              <a:ea typeface=""/>
              <a:cs typeface=""/>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
              <a:cs typeface=""/>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kern="1200" smtClean="0">
                <a:solidFill>
                  <a:prstClr val="black">
                    <a:tint val="75000"/>
                  </a:prstClr>
                </a:solidFill>
                <a:latin typeface="Calibri"/>
                <a:ea typeface=""/>
                <a:cs typeface=""/>
              </a:rPr>
              <a:pPr/>
              <a:t>‹#›</a:t>
            </a:fld>
            <a:endParaRPr lang="en-US" kern="1200">
              <a:solidFill>
                <a:prstClr val="black">
                  <a:tint val="75000"/>
                </a:prstClr>
              </a:solidFill>
              <a:latin typeface="Calibri"/>
              <a:ea typeface=""/>
              <a:cs typeface=""/>
            </a:endParaRPr>
          </a:p>
        </p:txBody>
      </p:sp>
    </p:spTree>
    <p:extLst>
      <p:ext uri="{BB962C8B-B14F-4D97-AF65-F5344CB8AC3E}">
        <p14:creationId xmlns:p14="http://schemas.microsoft.com/office/powerpoint/2010/main" val="5339932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8" name="Shape 128"/>
          <p:cNvSpPr txBox="1">
            <a:spLocks noGrp="1"/>
          </p:cNvSpPr>
          <p:nvPr>
            <p:ph type="body" idx="1"/>
          </p:nvPr>
        </p:nvSpPr>
        <p:spPr>
          <a:xfrm>
            <a:off x="628650" y="1825625"/>
            <a:ext cx="7886700" cy="43512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24" name="Shape 2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5" name="Shape 22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6" name="Shape 22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7" name="Shape 22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8" r:id="rId3"/>
    <p:sldLayoutId id="2147483689" r:id="rId4"/>
    <p:sldLayoutId id="2147483690" r:id="rId5"/>
    <p:sldLayoutId id="2147483691" r:id="rId6"/>
    <p:sldLayoutId id="2147483692" r:id="rId7"/>
    <p:sldLayoutId id="2147483693" r:id="rId8"/>
    <p:sldLayoutId id="214748369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00" name="Shape 300"/>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1" name="Shape 30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2" name="Shape 30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3" name="Shape 30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51" name="Shape 45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861" marR="0" lvl="0" indent="-139661"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1"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19"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8" marR="0" lvl="6" indent="-113968"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2" name="Shape 452"/>
          <p:cNvSpPr txBox="1">
            <a:spLocks noGrp="1"/>
          </p:cNvSpPr>
          <p:nvPr>
            <p:ph type="dt" idx="10"/>
          </p:nvPr>
        </p:nvSpPr>
        <p:spPr>
          <a:xfrm>
            <a:off x="457200" y="6356351"/>
            <a:ext cx="2133600" cy="36509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3" name="Shape 453"/>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149" marR="0" lvl="1" indent="-12649"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8" algn="l" rtl="0">
              <a:spcBef>
                <a:spcPts val="0"/>
              </a:spcBef>
              <a:buNone/>
              <a:defRPr sz="1800" b="0" i="0" u="none" strike="noStrike" cap="none">
                <a:solidFill>
                  <a:schemeClr val="dk1"/>
                </a:solidFill>
                <a:latin typeface="Calibri"/>
                <a:ea typeface="Calibri"/>
                <a:cs typeface="Calibri"/>
                <a:sym typeface="Calibri"/>
              </a:defRPr>
            </a:lvl3pPr>
            <a:lvl4pPr marL="1371446" marR="0" lvl="3" indent="-12546"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5"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4" name="Shape 454"/>
          <p:cNvSpPr txBox="1">
            <a:spLocks noGrp="1"/>
          </p:cNvSpPr>
          <p:nvPr>
            <p:ph type="sldNum" idx="12"/>
          </p:nvPr>
        </p:nvSpPr>
        <p:spPr>
          <a:xfrm>
            <a:off x="6553200" y="6356351"/>
            <a:ext cx="21336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17" r:id="rId1"/>
    <p:sldLayoutId id="2147483718" r:id="rId2"/>
    <p:sldLayoutId id="2147483722" r:id="rId3"/>
    <p:sldLayoutId id="2147483723" r:id="rId4"/>
    <p:sldLayoutId id="2147483724" r:id="rId5"/>
    <p:sldLayoutId id="2147483725" r:id="rId6"/>
    <p:sldLayoutId id="2147483726" r:id="rId7"/>
    <p:sldLayoutId id="214748372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5"/>
        <p:cNvGrpSpPr/>
        <p:nvPr/>
      </p:nvGrpSpPr>
      <p:grpSpPr>
        <a:xfrm>
          <a:off x="0" y="0"/>
          <a:ext cx="0" cy="0"/>
          <a:chOff x="0" y="0"/>
          <a:chExt cx="0" cy="0"/>
        </a:xfrm>
      </p:grpSpPr>
      <p:sp>
        <p:nvSpPr>
          <p:cNvPr id="526" name="Shape 526"/>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7" name="Shape 52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862" marR="0" lvl="0" indent="-1396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67" marR="0" lvl="1" indent="-120567"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73" marR="0" lvl="2" indent="-887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22" marR="0" lvl="3" indent="-114122"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71" marR="0" lvl="4" indent="-11407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20" marR="0" lvl="5" indent="-11401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469" marR="0" lvl="6" indent="-11396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17" marR="0" lvl="7" indent="-11391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767" marR="0" lvl="8" indent="-11386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8" name="Shape 528"/>
          <p:cNvSpPr txBox="1">
            <a:spLocks noGrp="1"/>
          </p:cNvSpPr>
          <p:nvPr>
            <p:ph type="dt" idx="10"/>
          </p:nvPr>
        </p:nvSpPr>
        <p:spPr>
          <a:xfrm>
            <a:off x="457200" y="6356351"/>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9" name="Shape 529"/>
          <p:cNvSpPr txBox="1">
            <a:spLocks noGrp="1"/>
          </p:cNvSpPr>
          <p:nvPr>
            <p:ph type="ftr" idx="11"/>
          </p:nvPr>
        </p:nvSpPr>
        <p:spPr>
          <a:xfrm>
            <a:off x="3124200" y="6356351"/>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149" marR="0" lvl="1" indent="-12648" algn="l" rtl="0">
              <a:spcBef>
                <a:spcPts val="0"/>
              </a:spcBef>
              <a:buNone/>
              <a:defRPr sz="1800" b="0" i="0" u="none" strike="noStrike" cap="none">
                <a:solidFill>
                  <a:schemeClr val="dk1"/>
                </a:solidFill>
                <a:latin typeface="Calibri"/>
                <a:ea typeface="Calibri"/>
                <a:cs typeface="Calibri"/>
                <a:sym typeface="Calibri"/>
              </a:defRPr>
            </a:lvl2pPr>
            <a:lvl3pPr marL="914298" marR="0" lvl="2" indent="-12597" algn="l" rtl="0">
              <a:spcBef>
                <a:spcPts val="0"/>
              </a:spcBef>
              <a:buNone/>
              <a:defRPr sz="1800" b="0" i="0" u="none" strike="noStrike" cap="none">
                <a:solidFill>
                  <a:schemeClr val="dk1"/>
                </a:solidFill>
                <a:latin typeface="Calibri"/>
                <a:ea typeface="Calibri"/>
                <a:cs typeface="Calibri"/>
                <a:sym typeface="Calibri"/>
              </a:defRPr>
            </a:lvl3pPr>
            <a:lvl4pPr marL="1371447" marR="0" lvl="3" indent="-12547" algn="l" rtl="0">
              <a:spcBef>
                <a:spcPts val="0"/>
              </a:spcBef>
              <a:buNone/>
              <a:defRPr sz="1800" b="0" i="0" u="none" strike="noStrike" cap="none">
                <a:solidFill>
                  <a:schemeClr val="dk1"/>
                </a:solidFill>
                <a:latin typeface="Calibri"/>
                <a:ea typeface="Calibri"/>
                <a:cs typeface="Calibri"/>
                <a:sym typeface="Calibri"/>
              </a:defRPr>
            </a:lvl4pPr>
            <a:lvl5pPr marL="1828596" marR="0" lvl="4" indent="-12496" algn="l" rtl="0">
              <a:spcBef>
                <a:spcPts val="0"/>
              </a:spcBef>
              <a:buNone/>
              <a:defRPr sz="1800" b="0" i="0" u="none" strike="noStrike" cap="none">
                <a:solidFill>
                  <a:schemeClr val="dk1"/>
                </a:solidFill>
                <a:latin typeface="Calibri"/>
                <a:ea typeface="Calibri"/>
                <a:cs typeface="Calibri"/>
                <a:sym typeface="Calibri"/>
              </a:defRPr>
            </a:lvl5pPr>
            <a:lvl6pPr marL="2285746" marR="0" lvl="5" indent="-12445" algn="l" rtl="0">
              <a:spcBef>
                <a:spcPts val="0"/>
              </a:spcBef>
              <a:buNone/>
              <a:defRPr sz="1800" b="0" i="0" u="none" strike="noStrike" cap="none">
                <a:solidFill>
                  <a:schemeClr val="dk1"/>
                </a:solidFill>
                <a:latin typeface="Calibri"/>
                <a:ea typeface="Calibri"/>
                <a:cs typeface="Calibri"/>
                <a:sym typeface="Calibri"/>
              </a:defRPr>
            </a:lvl6pPr>
            <a:lvl7pPr marL="2742895" marR="0" lvl="6" indent="-12394" algn="l" rtl="0">
              <a:spcBef>
                <a:spcPts val="0"/>
              </a:spcBef>
              <a:buNone/>
              <a:defRPr sz="1800" b="0" i="0" u="none" strike="noStrike" cap="none">
                <a:solidFill>
                  <a:schemeClr val="dk1"/>
                </a:solidFill>
                <a:latin typeface="Calibri"/>
                <a:ea typeface="Calibri"/>
                <a:cs typeface="Calibri"/>
                <a:sym typeface="Calibri"/>
              </a:defRPr>
            </a:lvl7pPr>
            <a:lvl8pPr marL="3200044" marR="0" lvl="7" indent="-12344" algn="l" rtl="0">
              <a:spcBef>
                <a:spcPts val="0"/>
              </a:spcBef>
              <a:buNone/>
              <a:defRPr sz="1800" b="0" i="0" u="none" strike="noStrike" cap="none">
                <a:solidFill>
                  <a:schemeClr val="dk1"/>
                </a:solidFill>
                <a:latin typeface="Calibri"/>
                <a:ea typeface="Calibri"/>
                <a:cs typeface="Calibri"/>
                <a:sym typeface="Calibri"/>
              </a:defRPr>
            </a:lvl8pPr>
            <a:lvl9pPr marL="3657193" marR="0" lvl="8" indent="-12293"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0" name="Shape 530"/>
          <p:cNvSpPr txBox="1">
            <a:spLocks noGrp="1"/>
          </p:cNvSpPr>
          <p:nvPr>
            <p:ph type="sldNum" idx="12"/>
          </p:nvPr>
        </p:nvSpPr>
        <p:spPr>
          <a:xfrm>
            <a:off x="6553200" y="6356351"/>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686800" cy="11430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1D8BD707-D9CF-40AE-B4C6-C98DA3205C09}" type="datetimeFigureOut">
              <a:rPr lang="en-US" kern="1200" smtClean="0">
                <a:solidFill>
                  <a:prstClr val="black"/>
                </a:solidFill>
                <a:latin typeface="Calibri"/>
                <a:ea typeface=""/>
                <a:cs typeface=""/>
              </a:rPr>
              <a:pPr/>
              <a:t>10/13/22</a:t>
            </a:fld>
            <a:endParaRPr lang="en-US" kern="1200" dirty="0">
              <a:solidFill>
                <a:prstClr val="black"/>
              </a:solidFill>
              <a:latin typeface="Calibri"/>
              <a:ea typeface=""/>
              <a:cs typeface=""/>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
              <a:cs typeface=""/>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kern="1200" smtClean="0">
                <a:solidFill>
                  <a:prstClr val="black">
                    <a:tint val="75000"/>
                  </a:prstClr>
                </a:solidFill>
                <a:latin typeface="Calibri"/>
                <a:ea typeface=""/>
                <a:cs typeface=""/>
              </a:rPr>
              <a:pPr/>
              <a:t>‹#›</a:t>
            </a:fld>
            <a:endParaRPr lang="en-US" kern="1200">
              <a:solidFill>
                <a:prstClr val="black">
                  <a:tint val="75000"/>
                </a:prstClr>
              </a:solidFill>
              <a:latin typeface="Calibri"/>
              <a:ea typeface=""/>
              <a:cs typeface=""/>
            </a:endParaRPr>
          </a:p>
        </p:txBody>
      </p:sp>
    </p:spTree>
    <p:extLst>
      <p:ext uri="{BB962C8B-B14F-4D97-AF65-F5344CB8AC3E}">
        <p14:creationId xmlns:p14="http://schemas.microsoft.com/office/powerpoint/2010/main" val="66939681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0" y="0"/>
            <a:ext cx="8686800" cy="1143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solidFill>
                <a:srgbClr val="000000"/>
              </a:solidFill>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46546272"/>
      </p:ext>
    </p:extLst>
  </p:cSld>
  <p:clrMap bg1="lt1" tx1="dk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686800" cy="11430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1D8BD707-D9CF-40AE-B4C6-C98DA3205C09}" type="datetimeFigureOut">
              <a:rPr lang="en-US" kern="1200" smtClean="0">
                <a:solidFill>
                  <a:prstClr val="black"/>
                </a:solidFill>
                <a:latin typeface="Calibri"/>
                <a:ea typeface=""/>
                <a:cs typeface=""/>
              </a:rPr>
              <a:pPr/>
              <a:t>10/13/22</a:t>
            </a:fld>
            <a:endParaRPr lang="en-US" kern="1200" dirty="0">
              <a:solidFill>
                <a:prstClr val="black"/>
              </a:solidFill>
              <a:latin typeface="Calibri"/>
              <a:ea typeface=""/>
              <a:cs typeface=""/>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
              <a:cs typeface=""/>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kern="1200" smtClean="0">
                <a:solidFill>
                  <a:prstClr val="black">
                    <a:tint val="75000"/>
                  </a:prstClr>
                </a:solidFill>
                <a:latin typeface="Calibri"/>
                <a:ea typeface=""/>
                <a:cs typeface=""/>
              </a:rPr>
              <a:pPr/>
              <a:t>‹#›</a:t>
            </a:fld>
            <a:endParaRPr lang="en-US" kern="1200">
              <a:solidFill>
                <a:prstClr val="black">
                  <a:tint val="75000"/>
                </a:prstClr>
              </a:solidFill>
              <a:latin typeface="Calibri"/>
              <a:ea typeface=""/>
              <a:cs typeface=""/>
            </a:endParaRPr>
          </a:p>
        </p:txBody>
      </p:sp>
    </p:spTree>
    <p:extLst>
      <p:ext uri="{BB962C8B-B14F-4D97-AF65-F5344CB8AC3E}">
        <p14:creationId xmlns:p14="http://schemas.microsoft.com/office/powerpoint/2010/main" val="28566860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84.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46.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1.xml"/><Relationship Id="rId1" Type="http://schemas.openxmlformats.org/officeDocument/2006/relationships/slideLayout" Target="../slideLayouts/slideLayout5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ctrTitle"/>
          </p:nvPr>
        </p:nvSpPr>
        <p:spPr>
          <a:prstGeom prst="rect">
            <a:avLst/>
          </a:prstGeom>
          <a:noFill/>
          <a:ln>
            <a:noFill/>
          </a:ln>
        </p:spPr>
        <p:txBody>
          <a:bodyPr lIns="91425" tIns="45700" rIns="91425" bIns="45700" anchor="t" anchorCtr="0">
            <a:noAutofit/>
          </a:bodyPr>
          <a:lstStyle/>
          <a:p>
            <a:pPr lvl="0" algn="ctr">
              <a:buSzPct val="25000"/>
            </a:pPr>
            <a:r>
              <a:rPr lang="en" sz="4400" b="1" i="0" u="none" strike="noStrike" cap="none" dirty="0">
                <a:solidFill>
                  <a:schemeClr val="dk1"/>
                </a:solidFill>
                <a:latin typeface="Calibri"/>
                <a:ea typeface="Calibri"/>
                <a:cs typeface="Calibri"/>
                <a:sym typeface="Calibri"/>
              </a:rPr>
              <a:t>BIOMEDIN 215 </a:t>
            </a:r>
            <a:br>
              <a:rPr lang="en" sz="4400" b="1" i="0" u="none" strike="noStrike" cap="none" dirty="0">
                <a:solidFill>
                  <a:schemeClr val="dk1"/>
                </a:solidFill>
                <a:latin typeface="Calibri"/>
                <a:ea typeface="Calibri"/>
                <a:cs typeface="Calibri"/>
                <a:sym typeface="Calibri"/>
              </a:rPr>
            </a:br>
            <a:r>
              <a:rPr lang="en-US" b="1"/>
              <a:t>Data Science in Medicine</a:t>
            </a:r>
            <a:endParaRPr lang="en" sz="4400" b="1" i="0" u="none" strike="noStrike" cap="none" dirty="0">
              <a:solidFill>
                <a:schemeClr val="dk1"/>
              </a:solidFill>
              <a:latin typeface="Calibri"/>
              <a:ea typeface="Calibri"/>
              <a:cs typeface="Calibri"/>
              <a:sym typeface="Calibri"/>
            </a:endParaRPr>
          </a:p>
        </p:txBody>
      </p:sp>
      <p:sp>
        <p:nvSpPr>
          <p:cNvPr id="607" name="Shape 607"/>
          <p:cNvSpPr txBox="1">
            <a:spLocks noGrp="1"/>
          </p:cNvSpPr>
          <p:nvPr>
            <p:ph type="subTitle" idx="1"/>
          </p:nvPr>
        </p:nvSpPr>
        <p:spPr>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 sz="2400" b="0" i="0" u="none" strike="noStrike" cap="none">
                <a:solidFill>
                  <a:schemeClr val="dk1"/>
                </a:solidFill>
                <a:latin typeface="Calibri"/>
                <a:ea typeface="Calibri"/>
                <a:cs typeface="Calibri"/>
                <a:sym typeface="Calibri"/>
              </a:rPr>
              <a:t>Nigam Shah, MBBS, PhD</a:t>
            </a:r>
          </a:p>
          <a:p>
            <a:pPr marL="0" marR="0" lvl="0" indent="0" algn="ctr" rtl="0">
              <a:spcBef>
                <a:spcPts val="480"/>
              </a:spcBef>
              <a:buClr>
                <a:schemeClr val="dk1"/>
              </a:buClr>
              <a:buSzPct val="25000"/>
              <a:buFont typeface="Arial"/>
              <a:buNone/>
            </a:pPr>
            <a:r>
              <a:rPr lang="en" sz="2400" b="0" i="0" u="none" strike="noStrike" cap="none">
                <a:solidFill>
                  <a:schemeClr val="dk1"/>
                </a:solidFill>
                <a:latin typeface="Calibri"/>
                <a:ea typeface="Calibri"/>
                <a:cs typeface="Calibri"/>
                <a:sym typeface="Calibri"/>
              </a:rPr>
              <a:t>nigam@stanford.edu</a:t>
            </a:r>
          </a:p>
        </p:txBody>
      </p:sp>
      <p:sp>
        <p:nvSpPr>
          <p:cNvPr id="3" name="TextBox 2"/>
          <p:cNvSpPr txBox="1"/>
          <p:nvPr/>
        </p:nvSpPr>
        <p:spPr>
          <a:xfrm>
            <a:off x="4625163" y="5263116"/>
            <a:ext cx="184731" cy="307777"/>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20" name="Rectangle 19"/>
          <p:cNvSpPr/>
          <p:nvPr/>
        </p:nvSpPr>
        <p:spPr>
          <a:xfrm>
            <a:off x="580806" y="3965174"/>
            <a:ext cx="7610633" cy="1645920"/>
          </a:xfrm>
          <a:prstGeom prst="rect">
            <a:avLst/>
          </a:prstGeom>
          <a:solidFill>
            <a:schemeClr val="bg1">
              <a:lumMod val="75000"/>
              <a:alpha val="1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3" name="Shape 773"/>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rtl="0">
              <a:lnSpc>
                <a:spcPct val="90000"/>
              </a:lnSpc>
              <a:spcBef>
                <a:spcPts val="0"/>
              </a:spcBef>
              <a:buClr>
                <a:schemeClr val="dk1"/>
              </a:buClr>
              <a:buSzPct val="25000"/>
              <a:buFont typeface="Calibri"/>
              <a:buNone/>
            </a:pPr>
            <a:r>
              <a:rPr lang="en" sz="4000" b="0" i="0" u="none" strike="noStrike" cap="none" dirty="0">
                <a:solidFill>
                  <a:schemeClr val="dk1"/>
                </a:solidFill>
                <a:latin typeface="Calibri"/>
                <a:ea typeface="Calibri"/>
                <a:cs typeface="Calibri"/>
                <a:sym typeface="Calibri"/>
              </a:rPr>
              <a:t>Shallow and deep parsing</a:t>
            </a:r>
          </a:p>
        </p:txBody>
      </p:sp>
      <p:sp>
        <p:nvSpPr>
          <p:cNvPr id="776" name="Shape 776"/>
          <p:cNvSpPr txBox="1"/>
          <p:nvPr/>
        </p:nvSpPr>
        <p:spPr>
          <a:xfrm>
            <a:off x="4591364" y="4645264"/>
            <a:ext cx="13698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a:solidFill>
                  <a:schemeClr val="dk1"/>
                </a:solidFill>
                <a:latin typeface="Courier New"/>
                <a:ea typeface="Courier New"/>
                <a:cs typeface="Courier New"/>
                <a:sym typeface="Courier New"/>
              </a:rPr>
              <a:t>noun phrase</a:t>
            </a:r>
          </a:p>
        </p:txBody>
      </p:sp>
      <p:sp>
        <p:nvSpPr>
          <p:cNvPr id="777" name="Shape 777"/>
          <p:cNvSpPr txBox="1"/>
          <p:nvPr/>
        </p:nvSpPr>
        <p:spPr>
          <a:xfrm>
            <a:off x="4515366" y="5363928"/>
            <a:ext cx="13698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a:solidFill>
                  <a:schemeClr val="dk1"/>
                </a:solidFill>
                <a:latin typeface="Courier New"/>
                <a:ea typeface="Courier New"/>
                <a:cs typeface="Courier New"/>
                <a:sym typeface="Courier New"/>
              </a:rPr>
              <a:t>noun phrase</a:t>
            </a:r>
          </a:p>
        </p:txBody>
      </p:sp>
      <p:sp>
        <p:nvSpPr>
          <p:cNvPr id="778" name="Shape 778"/>
          <p:cNvSpPr txBox="1"/>
          <p:nvPr/>
        </p:nvSpPr>
        <p:spPr>
          <a:xfrm>
            <a:off x="1367974" y="5363928"/>
            <a:ext cx="13698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dirty="0">
                <a:solidFill>
                  <a:schemeClr val="dk1"/>
                </a:solidFill>
                <a:latin typeface="Courier New"/>
                <a:ea typeface="Courier New"/>
                <a:cs typeface="Courier New"/>
                <a:sym typeface="Courier New"/>
              </a:rPr>
              <a:t>verb phrase</a:t>
            </a:r>
          </a:p>
        </p:txBody>
      </p:sp>
      <p:sp>
        <p:nvSpPr>
          <p:cNvPr id="779" name="Shape 779"/>
          <p:cNvSpPr txBox="1"/>
          <p:nvPr/>
        </p:nvSpPr>
        <p:spPr>
          <a:xfrm>
            <a:off x="1640144" y="3917405"/>
            <a:ext cx="9387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a:solidFill>
                  <a:schemeClr val="dk1"/>
                </a:solidFill>
                <a:latin typeface="Courier New"/>
                <a:ea typeface="Courier New"/>
                <a:cs typeface="Courier New"/>
                <a:sym typeface="Courier New"/>
              </a:rPr>
              <a:t>subject</a:t>
            </a:r>
          </a:p>
        </p:txBody>
      </p:sp>
      <p:sp>
        <p:nvSpPr>
          <p:cNvPr id="780" name="Shape 780"/>
          <p:cNvSpPr txBox="1"/>
          <p:nvPr/>
        </p:nvSpPr>
        <p:spPr>
          <a:xfrm>
            <a:off x="4730844" y="3901928"/>
            <a:ext cx="8310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a:solidFill>
                  <a:schemeClr val="dk1"/>
                </a:solidFill>
                <a:latin typeface="Courier New"/>
                <a:ea typeface="Courier New"/>
                <a:cs typeface="Courier New"/>
                <a:sym typeface="Courier New"/>
              </a:rPr>
              <a:t>object</a:t>
            </a:r>
          </a:p>
        </p:txBody>
      </p:sp>
      <p:cxnSp>
        <p:nvCxnSpPr>
          <p:cNvPr id="781" name="Shape 781"/>
          <p:cNvCxnSpPr/>
          <p:nvPr/>
        </p:nvCxnSpPr>
        <p:spPr>
          <a:xfrm>
            <a:off x="3525519" y="4665584"/>
            <a:ext cx="3312299" cy="0"/>
          </a:xfrm>
          <a:prstGeom prst="straightConnector1">
            <a:avLst/>
          </a:prstGeom>
          <a:noFill/>
          <a:ln w="12700" cap="flat" cmpd="sng">
            <a:solidFill>
              <a:srgbClr val="7F7F7F"/>
            </a:solidFill>
            <a:prstDash val="solid"/>
            <a:miter/>
            <a:headEnd type="none" w="med" len="med"/>
            <a:tailEnd type="none" w="med" len="med"/>
          </a:ln>
        </p:spPr>
      </p:cxnSp>
      <p:cxnSp>
        <p:nvCxnSpPr>
          <p:cNvPr id="782" name="Shape 782"/>
          <p:cNvCxnSpPr/>
          <p:nvPr/>
        </p:nvCxnSpPr>
        <p:spPr>
          <a:xfrm>
            <a:off x="3373119" y="5389714"/>
            <a:ext cx="4155299" cy="0"/>
          </a:xfrm>
          <a:prstGeom prst="straightConnector1">
            <a:avLst/>
          </a:prstGeom>
          <a:noFill/>
          <a:ln w="12700" cap="flat" cmpd="sng">
            <a:solidFill>
              <a:srgbClr val="7F7F7F"/>
            </a:solidFill>
            <a:prstDash val="solid"/>
            <a:miter/>
            <a:headEnd type="none" w="med" len="med"/>
            <a:tailEnd type="none" w="med" len="med"/>
          </a:ln>
        </p:spPr>
      </p:cxnSp>
      <p:cxnSp>
        <p:nvCxnSpPr>
          <p:cNvPr id="783" name="Shape 783"/>
          <p:cNvCxnSpPr/>
          <p:nvPr/>
        </p:nvCxnSpPr>
        <p:spPr>
          <a:xfrm>
            <a:off x="965200" y="5389714"/>
            <a:ext cx="2143800" cy="0"/>
          </a:xfrm>
          <a:prstGeom prst="straightConnector1">
            <a:avLst/>
          </a:prstGeom>
          <a:noFill/>
          <a:ln w="12700" cap="flat" cmpd="sng">
            <a:solidFill>
              <a:srgbClr val="7F7F7F"/>
            </a:solidFill>
            <a:prstDash val="solid"/>
            <a:miter/>
            <a:headEnd type="none" w="med" len="med"/>
            <a:tailEnd type="none" w="med" len="med"/>
          </a:ln>
        </p:spPr>
      </p:cxnSp>
      <p:sp>
        <p:nvSpPr>
          <p:cNvPr id="784" name="Shape 784"/>
          <p:cNvSpPr txBox="1"/>
          <p:nvPr/>
        </p:nvSpPr>
        <p:spPr>
          <a:xfrm>
            <a:off x="1798683" y="4645264"/>
            <a:ext cx="6156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a:solidFill>
                  <a:schemeClr val="dk1"/>
                </a:solidFill>
                <a:latin typeface="Courier New"/>
                <a:ea typeface="Courier New"/>
                <a:cs typeface="Courier New"/>
                <a:sym typeface="Courier New"/>
              </a:rPr>
              <a:t>noun</a:t>
            </a:r>
          </a:p>
        </p:txBody>
      </p:sp>
      <p:cxnSp>
        <p:nvCxnSpPr>
          <p:cNvPr id="785" name="Shape 785"/>
          <p:cNvCxnSpPr/>
          <p:nvPr/>
        </p:nvCxnSpPr>
        <p:spPr>
          <a:xfrm>
            <a:off x="1605279" y="4665584"/>
            <a:ext cx="922800" cy="0"/>
          </a:xfrm>
          <a:prstGeom prst="straightConnector1">
            <a:avLst/>
          </a:prstGeom>
          <a:noFill/>
          <a:ln w="12700" cap="flat" cmpd="sng">
            <a:solidFill>
              <a:srgbClr val="7F7F7F"/>
            </a:solidFill>
            <a:prstDash val="solid"/>
            <a:miter/>
            <a:headEnd type="none" w="med" len="med"/>
            <a:tailEnd type="none" w="med" len="med"/>
          </a:ln>
        </p:spPr>
      </p:cxnSp>
      <p:sp>
        <p:nvSpPr>
          <p:cNvPr id="21" name="TextBox 20"/>
          <p:cNvSpPr txBox="1"/>
          <p:nvPr/>
        </p:nvSpPr>
        <p:spPr>
          <a:xfrm>
            <a:off x="809148" y="3881609"/>
            <a:ext cx="7681582" cy="1569660"/>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glow rad="139700">
                    <a:schemeClr val="accent5">
                      <a:satMod val="175000"/>
                      <a:alpha val="40000"/>
                    </a:schemeClr>
                  </a:glow>
                </a:effectLst>
              </a:rPr>
              <a:t>The</a:t>
            </a:r>
            <a:r>
              <a:rPr lang="en-US" sz="2400" dirty="0"/>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patient</a:t>
            </a:r>
            <a:r>
              <a:rPr lang="en-US" sz="2400" dirty="0">
                <a:effectLst/>
              </a:rPr>
              <a:t> </a:t>
            </a:r>
            <a:r>
              <a:rPr lang="en-US" sz="2400" dirty="0">
                <a:effectLst>
                  <a:glow rad="139700">
                    <a:schemeClr val="accent1">
                      <a:satMod val="175000"/>
                      <a:alpha val="40000"/>
                    </a:schemeClr>
                  </a:glow>
                </a:effectLst>
              </a:rPr>
              <a:t>|</a:t>
            </a:r>
            <a:r>
              <a:rPr lang="en-US" sz="2400" dirty="0">
                <a:effectLst/>
              </a:rPr>
              <a:t> </a:t>
            </a:r>
            <a:r>
              <a:rPr lang="en-US" sz="2400" dirty="0">
                <a:effectLst>
                  <a:glow rad="139700">
                    <a:schemeClr val="accent6">
                      <a:satMod val="175000"/>
                      <a:alpha val="40000"/>
                    </a:schemeClr>
                  </a:glow>
                </a:effectLst>
              </a:rPr>
              <a:t>has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coronary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artery</a:t>
            </a:r>
            <a:r>
              <a:rPr lang="en-US" sz="2400" dirty="0">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disease </a:t>
            </a:r>
            <a:r>
              <a:rPr lang="en-US" sz="2400" dirty="0">
                <a:effectLst>
                  <a:glow rad="139700">
                    <a:schemeClr val="accent1">
                      <a:satMod val="175000"/>
                      <a:alpha val="40000"/>
                    </a:schemeClr>
                  </a:glow>
                </a:effectLst>
              </a:rPr>
              <a:t>|</a:t>
            </a:r>
            <a:r>
              <a:rPr lang="en-US" sz="2400" dirty="0"/>
              <a:t> </a:t>
            </a:r>
            <a:r>
              <a:rPr lang="en-US" sz="2400" dirty="0">
                <a:effectLst>
                  <a:glow rad="101600">
                    <a:srgbClr val="FFFF00">
                      <a:alpha val="75000"/>
                    </a:srgbClr>
                  </a:glow>
                </a:effectLst>
              </a:rPr>
              <a:t>and</a:t>
            </a:r>
            <a:r>
              <a:rPr lang="en-US" sz="2400" dirty="0">
                <a:effectLst>
                  <a:glow rad="101600">
                    <a:schemeClr val="accent3">
                      <a:lumMod val="75000"/>
                      <a:alpha val="75000"/>
                    </a:schemeClr>
                  </a:glow>
                </a:effectLst>
              </a:rPr>
              <a:t> </a:t>
            </a:r>
            <a:r>
              <a:rPr lang="en-US" sz="2400" dirty="0">
                <a:effectLst>
                  <a:glow rad="139700">
                    <a:schemeClr val="accent1">
                      <a:satMod val="175000"/>
                      <a:alpha val="40000"/>
                    </a:schemeClr>
                  </a:glow>
                </a:effectLst>
              </a:rPr>
              <a:t>|</a:t>
            </a:r>
            <a:r>
              <a:rPr lang="en-US" sz="2400" dirty="0"/>
              <a:t> </a:t>
            </a:r>
          </a:p>
          <a:p>
            <a:pPr>
              <a:lnSpc>
                <a:spcPct val="200000"/>
              </a:lnSpc>
            </a:pPr>
            <a:r>
              <a:rPr lang="en-US" sz="2400" dirty="0">
                <a:effectLst>
                  <a:glow rad="139700">
                    <a:schemeClr val="accent6">
                      <a:satMod val="175000"/>
                      <a:alpha val="40000"/>
                    </a:schemeClr>
                  </a:glow>
                </a:effectLst>
              </a:rPr>
              <a:t>has</a:t>
            </a:r>
            <a:r>
              <a:rPr lang="en-US" sz="2400" dirty="0">
                <a:effectLst/>
              </a:rPr>
              <a:t> </a:t>
            </a:r>
            <a:r>
              <a:rPr lang="en-US" sz="2400" dirty="0">
                <a:effectLst>
                  <a:glow rad="139700">
                    <a:schemeClr val="accent6">
                      <a:satMod val="175000"/>
                      <a:alpha val="40000"/>
                    </a:schemeClr>
                  </a:glow>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6">
                      <a:satMod val="175000"/>
                      <a:alpha val="40000"/>
                    </a:schemeClr>
                  </a:glow>
                </a:effectLst>
              </a:rPr>
              <a:t>undergone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multiple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balloon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angioplasties </a:t>
            </a:r>
            <a:r>
              <a:rPr lang="en-US" sz="2400" dirty="0">
                <a:effectLst>
                  <a:glow rad="139700">
                    <a:schemeClr val="accent1">
                      <a:satMod val="175000"/>
                      <a:alpha val="40000"/>
                    </a:schemeClr>
                  </a:glow>
                </a:effectLst>
              </a:rPr>
              <a:t>|</a:t>
            </a:r>
            <a:r>
              <a:rPr lang="en-US" sz="2400" dirty="0"/>
              <a:t> </a:t>
            </a:r>
            <a:r>
              <a:rPr lang="en-US" sz="2400" dirty="0">
                <a:effectLst>
                  <a:glow rad="228600">
                    <a:schemeClr val="accent4">
                      <a:satMod val="175000"/>
                      <a:alpha val="40000"/>
                    </a:schemeClr>
                  </a:glow>
                </a:effectLst>
              </a:rPr>
              <a:t>.</a:t>
            </a:r>
          </a:p>
        </p:txBody>
      </p:sp>
      <p:sp>
        <p:nvSpPr>
          <p:cNvPr id="18" name="Rectangle 17"/>
          <p:cNvSpPr/>
          <p:nvPr/>
        </p:nvSpPr>
        <p:spPr>
          <a:xfrm>
            <a:off x="881052" y="1041066"/>
            <a:ext cx="7380300" cy="2123658"/>
          </a:xfrm>
          <a:prstGeom prst="rect">
            <a:avLst/>
          </a:prstGeom>
        </p:spPr>
        <p:txBody>
          <a:bodyPr wrap="square">
            <a:spAutoFit/>
          </a:bodyPr>
          <a:lstStyle/>
          <a:p>
            <a:r>
              <a:rPr lang="en-US" sz="2200" b="1" dirty="0">
                <a:latin typeface="Calibri" charset="0"/>
                <a:ea typeface="Calibri" charset="0"/>
                <a:cs typeface="Calibri" charset="0"/>
              </a:rPr>
              <a:t>Shallow parsing </a:t>
            </a:r>
            <a:r>
              <a:rPr lang="en-US" sz="2200" dirty="0">
                <a:latin typeface="Calibri" charset="0"/>
                <a:ea typeface="Calibri" charset="0"/>
                <a:cs typeface="Calibri" charset="0"/>
              </a:rPr>
              <a:t>is an analysis of a sentence which identifies the constituents (noun groups, verbs, verb groups, etc.).</a:t>
            </a:r>
          </a:p>
          <a:p>
            <a:endParaRPr lang="en-US" sz="2200" dirty="0">
              <a:latin typeface="Calibri" charset="0"/>
              <a:ea typeface="Calibri" charset="0"/>
              <a:cs typeface="Calibri" charset="0"/>
            </a:endParaRPr>
          </a:p>
          <a:p>
            <a:r>
              <a:rPr lang="en-US" sz="2200" b="1" dirty="0">
                <a:latin typeface="Calibri" charset="0"/>
                <a:ea typeface="Calibri" charset="0"/>
                <a:cs typeface="Calibri" charset="0"/>
              </a:rPr>
              <a:t>Deep parsing </a:t>
            </a:r>
            <a:r>
              <a:rPr lang="en-US" sz="2200" dirty="0">
                <a:latin typeface="Calibri" charset="0"/>
                <a:ea typeface="Calibri" charset="0"/>
                <a:cs typeface="Calibri" charset="0"/>
              </a:rPr>
              <a:t>does all the above and specifies the interrelationships among different grammatical parts of the sentence.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 grpId="0"/>
      <p:bldP spid="777" grpId="0"/>
      <p:bldP spid="778" grpId="0"/>
      <p:bldP spid="779" grpId="0"/>
      <p:bldP spid="780" grpId="0"/>
      <p:bldP spid="7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emanticPGx_TextMiningLevelsOfAnalysisStateOfArt.pdf"/>
          <p:cNvPicPr>
            <a:picLocks noChangeAspect="1"/>
          </p:cNvPicPr>
          <p:nvPr/>
        </p:nvPicPr>
        <p:blipFill>
          <a:blip r:embed="rId3"/>
          <a:stretch>
            <a:fillRect/>
          </a:stretch>
        </p:blipFill>
        <p:spPr>
          <a:xfrm>
            <a:off x="240040" y="1417638"/>
            <a:ext cx="6551866" cy="4665256"/>
          </a:xfrm>
          <a:prstGeom prst="rect">
            <a:avLst/>
          </a:prstGeom>
        </p:spPr>
      </p:pic>
      <p:sp>
        <p:nvSpPr>
          <p:cNvPr id="2" name="Title 1"/>
          <p:cNvSpPr>
            <a:spLocks noGrp="1"/>
          </p:cNvSpPr>
          <p:nvPr>
            <p:ph type="title"/>
          </p:nvPr>
        </p:nvSpPr>
        <p:spPr/>
        <p:txBody>
          <a:bodyPr>
            <a:normAutofit/>
          </a:bodyPr>
          <a:lstStyle/>
          <a:p>
            <a:r>
              <a:rPr lang="en-US" dirty="0"/>
              <a:t>Syntactic Parsing</a:t>
            </a:r>
          </a:p>
        </p:txBody>
      </p:sp>
      <p:sp>
        <p:nvSpPr>
          <p:cNvPr id="12" name="Rectangle 11"/>
          <p:cNvSpPr/>
          <p:nvPr/>
        </p:nvSpPr>
        <p:spPr>
          <a:xfrm>
            <a:off x="6732006" y="1845083"/>
            <a:ext cx="2399664" cy="4726268"/>
          </a:xfrm>
          <a:prstGeom prst="rect">
            <a:avLst/>
          </a:prstGeom>
          <a:solidFill>
            <a:srgbClr val="FFFFFF"/>
          </a:solidFill>
        </p:spPr>
        <p:txBody>
          <a:bodyPr wrap="square" rtlCol="0" anchor="ctr">
            <a:spAutoFit/>
          </a:bodyPr>
          <a:lstStyle/>
          <a:p>
            <a:pPr algn="ctr"/>
            <a:endParaRPr lang="en-US" sz="1800" kern="1200" dirty="0">
              <a:solidFill>
                <a:prstClr val="black"/>
              </a:solidFill>
              <a:latin typeface="Gill Sans"/>
              <a:ea typeface=""/>
              <a:cs typeface="Gill Sans"/>
            </a:endParaRPr>
          </a:p>
        </p:txBody>
      </p:sp>
      <p:sp>
        <p:nvSpPr>
          <p:cNvPr id="9" name="Rectangle 8"/>
          <p:cNvSpPr/>
          <p:nvPr/>
        </p:nvSpPr>
        <p:spPr>
          <a:xfrm>
            <a:off x="4900708" y="2433762"/>
            <a:ext cx="343650" cy="3645646"/>
          </a:xfrm>
          <a:prstGeom prst="rect">
            <a:avLst/>
          </a:prstGeom>
          <a:solidFill>
            <a:schemeClr val="bg1"/>
          </a:solidFill>
        </p:spPr>
        <p:txBody>
          <a:bodyPr wrap="square" rtlCol="0" anchor="ctr">
            <a:spAutoFit/>
          </a:bodyPr>
          <a:lstStyle/>
          <a:p>
            <a:pPr algn="ctr"/>
            <a:endParaRPr lang="en-US" sz="1800" kern="1200" dirty="0">
              <a:solidFill>
                <a:prstClr val="black"/>
              </a:solidFill>
              <a:latin typeface="Gill Sans"/>
              <a:ea typeface=""/>
              <a:cs typeface="Gill Sans"/>
            </a:endParaRPr>
          </a:p>
        </p:txBody>
      </p:sp>
      <p:sp>
        <p:nvSpPr>
          <p:cNvPr id="10" name="Rectangle 9"/>
          <p:cNvSpPr/>
          <p:nvPr/>
        </p:nvSpPr>
        <p:spPr>
          <a:xfrm>
            <a:off x="5232400" y="2406870"/>
            <a:ext cx="343650" cy="3645646"/>
          </a:xfrm>
          <a:prstGeom prst="rect">
            <a:avLst/>
          </a:prstGeom>
          <a:solidFill>
            <a:schemeClr val="bg1"/>
          </a:solidFill>
        </p:spPr>
        <p:txBody>
          <a:bodyPr wrap="square" rtlCol="0" anchor="ctr">
            <a:spAutoFit/>
          </a:bodyPr>
          <a:lstStyle/>
          <a:p>
            <a:pPr algn="ctr"/>
            <a:endParaRPr lang="en-US" sz="1800" kern="1200" dirty="0">
              <a:solidFill>
                <a:prstClr val="black"/>
              </a:solidFill>
              <a:latin typeface="Gill Sans"/>
              <a:ea typeface=""/>
              <a:cs typeface="Gill Sans"/>
            </a:endParaRPr>
          </a:p>
        </p:txBody>
      </p:sp>
      <p:sp>
        <p:nvSpPr>
          <p:cNvPr id="11" name="Rectangle 10"/>
          <p:cNvSpPr/>
          <p:nvPr/>
        </p:nvSpPr>
        <p:spPr>
          <a:xfrm>
            <a:off x="4530172" y="5109882"/>
            <a:ext cx="370535" cy="1032279"/>
          </a:xfrm>
          <a:prstGeom prst="rect">
            <a:avLst/>
          </a:prstGeom>
          <a:solidFill>
            <a:schemeClr val="bg1"/>
          </a:solidFill>
        </p:spPr>
        <p:txBody>
          <a:bodyPr wrap="square" rtlCol="0" anchor="ctr">
            <a:spAutoFit/>
          </a:bodyPr>
          <a:lstStyle/>
          <a:p>
            <a:pPr algn="ctr"/>
            <a:endParaRPr lang="en-US" sz="1800" kern="1200" dirty="0">
              <a:solidFill>
                <a:prstClr val="black"/>
              </a:solidFill>
              <a:latin typeface="Gill Sans"/>
              <a:ea typeface=""/>
              <a:cs typeface="Gill Sans"/>
            </a:endParaRPr>
          </a:p>
        </p:txBody>
      </p:sp>
      <p:sp>
        <p:nvSpPr>
          <p:cNvPr id="13" name="Rectangle 12"/>
          <p:cNvSpPr/>
          <p:nvPr/>
        </p:nvSpPr>
        <p:spPr>
          <a:xfrm>
            <a:off x="5561109" y="1812211"/>
            <a:ext cx="1388380" cy="4282138"/>
          </a:xfrm>
          <a:prstGeom prst="rect">
            <a:avLst/>
          </a:prstGeom>
          <a:solidFill>
            <a:schemeClr val="bg1"/>
          </a:solidFill>
        </p:spPr>
        <p:txBody>
          <a:bodyPr wrap="square" rtlCol="0" anchor="ctr">
            <a:spAutoFit/>
          </a:bodyPr>
          <a:lstStyle/>
          <a:p>
            <a:pPr algn="ctr"/>
            <a:endParaRPr lang="en-US" sz="1800" kern="1200" dirty="0">
              <a:solidFill>
                <a:prstClr val="black"/>
              </a:solidFill>
              <a:latin typeface="Gill Sans"/>
              <a:ea typeface=""/>
              <a:cs typeface="Gill Sans"/>
            </a:endParaRPr>
          </a:p>
        </p:txBody>
      </p:sp>
      <p:sp>
        <p:nvSpPr>
          <p:cNvPr id="14" name="Rectangle 13"/>
          <p:cNvSpPr/>
          <p:nvPr/>
        </p:nvSpPr>
        <p:spPr>
          <a:xfrm>
            <a:off x="3974353" y="1417638"/>
            <a:ext cx="4213412" cy="4679701"/>
          </a:xfrm>
          <a:prstGeom prst="rect">
            <a:avLst/>
          </a:prstGeom>
          <a:solidFill>
            <a:schemeClr val="bg1"/>
          </a:solidFill>
        </p:spPr>
        <p:txBody>
          <a:bodyPr wrap="square" rtlCol="0" anchor="ctr">
            <a:spAutoFit/>
          </a:bodyPr>
          <a:lstStyle/>
          <a:p>
            <a:pPr algn="ctr"/>
            <a:endParaRPr lang="en-US" sz="1800" kern="1200" dirty="0">
              <a:solidFill>
                <a:prstClr val="black"/>
              </a:solidFill>
              <a:latin typeface="Gill Sans"/>
              <a:ea typeface=""/>
              <a:cs typeface="Gill Sans"/>
            </a:endParaRPr>
          </a:p>
        </p:txBody>
      </p:sp>
      <p:pic>
        <p:nvPicPr>
          <p:cNvPr id="17" name="Picture 9" descr="parse tree"/>
          <p:cNvPicPr>
            <a:picLocks noChangeAspect="1" noChangeArrowheads="1"/>
          </p:cNvPicPr>
          <p:nvPr/>
        </p:nvPicPr>
        <p:blipFill>
          <a:blip r:embed="rId4"/>
          <a:srcRect/>
          <a:stretch>
            <a:fillRect/>
          </a:stretch>
        </p:blipFill>
        <p:spPr bwMode="auto">
          <a:xfrm>
            <a:off x="4245858" y="2100879"/>
            <a:ext cx="4804308" cy="3233155"/>
          </a:xfrm>
          <a:prstGeom prst="rect">
            <a:avLst/>
          </a:prstGeom>
          <a:noFill/>
        </p:spPr>
      </p:pic>
    </p:spTree>
    <p:extLst>
      <p:ext uri="{BB962C8B-B14F-4D97-AF65-F5344CB8AC3E}">
        <p14:creationId xmlns:p14="http://schemas.microsoft.com/office/powerpoint/2010/main" val="11413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12" name="TextBox 11"/>
          <p:cNvSpPr txBox="1"/>
          <p:nvPr/>
        </p:nvSpPr>
        <p:spPr>
          <a:xfrm>
            <a:off x="1005218" y="3824511"/>
            <a:ext cx="7681582" cy="1569660"/>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glow rad="139700">
                    <a:schemeClr val="accent5">
                      <a:satMod val="175000"/>
                      <a:alpha val="40000"/>
                    </a:schemeClr>
                  </a:glow>
                </a:effectLst>
              </a:rPr>
              <a:t>The</a:t>
            </a:r>
            <a:r>
              <a:rPr lang="en-US" sz="2400" dirty="0"/>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patient</a:t>
            </a:r>
            <a:r>
              <a:rPr lang="en-US" sz="2400" dirty="0">
                <a:effectLst/>
              </a:rPr>
              <a:t> </a:t>
            </a:r>
            <a:r>
              <a:rPr lang="en-US" sz="2400" dirty="0">
                <a:effectLst>
                  <a:glow rad="139700">
                    <a:schemeClr val="accent1">
                      <a:satMod val="175000"/>
                      <a:alpha val="40000"/>
                    </a:schemeClr>
                  </a:glow>
                </a:effectLst>
              </a:rPr>
              <a:t>|</a:t>
            </a:r>
            <a:r>
              <a:rPr lang="en-US" sz="2400" dirty="0">
                <a:effectLst/>
              </a:rPr>
              <a:t> </a:t>
            </a:r>
            <a:r>
              <a:rPr lang="en-US" sz="2400" dirty="0">
                <a:effectLst>
                  <a:glow rad="139700">
                    <a:schemeClr val="accent6">
                      <a:satMod val="175000"/>
                      <a:alpha val="40000"/>
                    </a:schemeClr>
                  </a:glow>
                </a:effectLst>
              </a:rPr>
              <a:t>has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coronary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artery</a:t>
            </a:r>
            <a:r>
              <a:rPr lang="en-US" sz="2400" dirty="0">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disease </a:t>
            </a:r>
            <a:r>
              <a:rPr lang="en-US" sz="2400" dirty="0">
                <a:effectLst>
                  <a:glow rad="139700">
                    <a:schemeClr val="accent1">
                      <a:satMod val="175000"/>
                      <a:alpha val="40000"/>
                    </a:schemeClr>
                  </a:glow>
                </a:effectLst>
              </a:rPr>
              <a:t>|</a:t>
            </a:r>
            <a:r>
              <a:rPr lang="en-US" sz="2400" dirty="0"/>
              <a:t> </a:t>
            </a:r>
            <a:r>
              <a:rPr lang="en-US" sz="2400" dirty="0">
                <a:effectLst>
                  <a:glow rad="101600">
                    <a:srgbClr val="FFFF00">
                      <a:alpha val="75000"/>
                    </a:srgbClr>
                  </a:glow>
                </a:effectLst>
              </a:rPr>
              <a:t>and</a:t>
            </a:r>
            <a:r>
              <a:rPr lang="en-US" sz="2400" dirty="0">
                <a:effectLst>
                  <a:glow rad="101600">
                    <a:schemeClr val="accent3">
                      <a:lumMod val="75000"/>
                      <a:alpha val="75000"/>
                    </a:schemeClr>
                  </a:glow>
                </a:effectLst>
              </a:rPr>
              <a:t> </a:t>
            </a:r>
            <a:r>
              <a:rPr lang="en-US" sz="2400" dirty="0">
                <a:effectLst>
                  <a:glow rad="139700">
                    <a:schemeClr val="accent1">
                      <a:satMod val="175000"/>
                      <a:alpha val="40000"/>
                    </a:schemeClr>
                  </a:glow>
                </a:effectLst>
              </a:rPr>
              <a:t>|</a:t>
            </a:r>
            <a:r>
              <a:rPr lang="en-US" sz="2400" dirty="0"/>
              <a:t> </a:t>
            </a:r>
          </a:p>
          <a:p>
            <a:pPr>
              <a:lnSpc>
                <a:spcPct val="200000"/>
              </a:lnSpc>
            </a:pPr>
            <a:r>
              <a:rPr lang="en-US" sz="2400" dirty="0">
                <a:effectLst>
                  <a:glow rad="139700">
                    <a:schemeClr val="accent6">
                      <a:satMod val="175000"/>
                      <a:alpha val="40000"/>
                    </a:schemeClr>
                  </a:glow>
                </a:effectLst>
              </a:rPr>
              <a:t>has</a:t>
            </a:r>
            <a:r>
              <a:rPr lang="en-US" sz="2400" dirty="0">
                <a:effectLst/>
              </a:rPr>
              <a:t> </a:t>
            </a:r>
            <a:r>
              <a:rPr lang="en-US" sz="2400" dirty="0">
                <a:effectLst>
                  <a:glow rad="139700">
                    <a:schemeClr val="accent6">
                      <a:satMod val="175000"/>
                      <a:alpha val="40000"/>
                    </a:schemeClr>
                  </a:glow>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6">
                      <a:satMod val="175000"/>
                      <a:alpha val="40000"/>
                    </a:schemeClr>
                  </a:glow>
                </a:effectLst>
              </a:rPr>
              <a:t>undergone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multiple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balloon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angioplasties </a:t>
            </a:r>
            <a:r>
              <a:rPr lang="en-US" sz="2400" dirty="0">
                <a:effectLst>
                  <a:glow rad="139700">
                    <a:schemeClr val="accent1">
                      <a:satMod val="175000"/>
                      <a:alpha val="40000"/>
                    </a:schemeClr>
                  </a:glow>
                </a:effectLst>
              </a:rPr>
              <a:t>|</a:t>
            </a:r>
            <a:r>
              <a:rPr lang="en-US" sz="2400" dirty="0"/>
              <a:t> </a:t>
            </a:r>
            <a:r>
              <a:rPr lang="en-US" sz="2400" dirty="0">
                <a:effectLst>
                  <a:glow rad="228600">
                    <a:schemeClr val="accent4">
                      <a:satMod val="175000"/>
                      <a:alpha val="40000"/>
                    </a:schemeClr>
                  </a:glow>
                </a:effectLst>
              </a:rPr>
              <a:t>.</a:t>
            </a:r>
          </a:p>
        </p:txBody>
      </p:sp>
      <p:sp>
        <p:nvSpPr>
          <p:cNvPr id="817" name="Shape 817"/>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rtl="0">
              <a:lnSpc>
                <a:spcPct val="90000"/>
              </a:lnSpc>
              <a:spcBef>
                <a:spcPts val="0"/>
              </a:spcBef>
              <a:buClr>
                <a:schemeClr val="dk1"/>
              </a:buClr>
              <a:buSzPct val="25000"/>
              <a:buFont typeface="Calibri"/>
              <a:buNone/>
            </a:pPr>
            <a:r>
              <a:rPr lang="en" sz="4000" b="0" i="0" u="none" strike="noStrike" cap="none" dirty="0">
                <a:solidFill>
                  <a:schemeClr val="dk1"/>
                </a:solidFill>
                <a:latin typeface="Calibri"/>
                <a:ea typeface="Calibri"/>
                <a:cs typeface="Calibri"/>
                <a:sym typeface="Calibri"/>
              </a:rPr>
              <a:t>Named entity recognition</a:t>
            </a:r>
          </a:p>
        </p:txBody>
      </p:sp>
      <p:sp>
        <p:nvSpPr>
          <p:cNvPr id="819" name="Shape 819"/>
          <p:cNvSpPr/>
          <p:nvPr/>
        </p:nvSpPr>
        <p:spPr>
          <a:xfrm>
            <a:off x="922703" y="1626173"/>
            <a:ext cx="7280400" cy="189172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dirty="0">
                <a:solidFill>
                  <a:schemeClr val="dk1"/>
                </a:solidFill>
                <a:latin typeface="Calibri"/>
                <a:ea typeface="Calibri"/>
                <a:cs typeface="Calibri"/>
                <a:sym typeface="Calibri"/>
              </a:rPr>
              <a:t>Task</a:t>
            </a:r>
            <a:r>
              <a:rPr lang="en" sz="2800" dirty="0">
                <a:solidFill>
                  <a:schemeClr val="dk1"/>
                </a:solidFill>
                <a:latin typeface="Calibri"/>
                <a:ea typeface="Calibri"/>
                <a:cs typeface="Calibri"/>
                <a:sym typeface="Calibri"/>
              </a:rPr>
              <a:t>: Identify entities of interest in a block of text and </a:t>
            </a:r>
            <a:r>
              <a:rPr lang="en-US" sz="2800" dirty="0">
                <a:solidFill>
                  <a:schemeClr val="dk1"/>
                </a:solidFill>
                <a:latin typeface="Calibri"/>
                <a:ea typeface="Calibri"/>
                <a:cs typeface="Calibri"/>
                <a:sym typeface="Calibri"/>
              </a:rPr>
              <a:t>assign</a:t>
            </a:r>
            <a:r>
              <a:rPr lang="en" sz="2800" dirty="0">
                <a:solidFill>
                  <a:schemeClr val="dk1"/>
                </a:solidFill>
                <a:latin typeface="Calibri"/>
                <a:ea typeface="Calibri"/>
                <a:cs typeface="Calibri"/>
                <a:sym typeface="Calibri"/>
              </a:rPr>
              <a:t> appropriate category label(s).</a:t>
            </a:r>
          </a:p>
          <a:p>
            <a:pPr marL="0" marR="0" lvl="0" indent="0" algn="l" rtl="0">
              <a:spcBef>
                <a:spcPts val="0"/>
              </a:spcBef>
              <a:buNone/>
            </a:pPr>
            <a:endParaRPr sz="3600" dirty="0">
              <a:solidFill>
                <a:schemeClr val="dk1"/>
              </a:solidFill>
              <a:latin typeface="Calibri"/>
              <a:ea typeface="Calibri"/>
              <a:cs typeface="Calibri"/>
              <a:sym typeface="Calibri"/>
            </a:endParaRPr>
          </a:p>
        </p:txBody>
      </p:sp>
      <p:sp>
        <p:nvSpPr>
          <p:cNvPr id="820" name="Shape 820"/>
          <p:cNvSpPr txBox="1"/>
          <p:nvPr/>
        </p:nvSpPr>
        <p:spPr>
          <a:xfrm>
            <a:off x="4787434" y="4588166"/>
            <a:ext cx="9387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a:solidFill>
                  <a:schemeClr val="dk1"/>
                </a:solidFill>
                <a:latin typeface="Courier New"/>
                <a:ea typeface="Courier New"/>
                <a:cs typeface="Courier New"/>
                <a:sym typeface="Courier New"/>
              </a:rPr>
              <a:t>disease</a:t>
            </a:r>
          </a:p>
        </p:txBody>
      </p:sp>
      <p:sp>
        <p:nvSpPr>
          <p:cNvPr id="821" name="Shape 821"/>
          <p:cNvSpPr txBox="1"/>
          <p:nvPr/>
        </p:nvSpPr>
        <p:spPr>
          <a:xfrm>
            <a:off x="5615675" y="5306830"/>
            <a:ext cx="1154399"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400" dirty="0">
                <a:solidFill>
                  <a:schemeClr val="dk1"/>
                </a:solidFill>
                <a:latin typeface="Courier New"/>
                <a:ea typeface="Courier New"/>
                <a:cs typeface="Courier New"/>
                <a:sym typeface="Courier New"/>
              </a:rPr>
              <a:t>procedure</a:t>
            </a:r>
          </a:p>
        </p:txBody>
      </p:sp>
      <p:cxnSp>
        <p:nvCxnSpPr>
          <p:cNvPr id="822" name="Shape 822"/>
          <p:cNvCxnSpPr/>
          <p:nvPr/>
        </p:nvCxnSpPr>
        <p:spPr>
          <a:xfrm>
            <a:off x="3721589" y="4608486"/>
            <a:ext cx="3312299" cy="0"/>
          </a:xfrm>
          <a:prstGeom prst="straightConnector1">
            <a:avLst/>
          </a:prstGeom>
          <a:noFill/>
          <a:ln w="12700" cap="flat" cmpd="sng">
            <a:solidFill>
              <a:srgbClr val="7F7F7F"/>
            </a:solidFill>
            <a:prstDash val="solid"/>
            <a:miter/>
            <a:headEnd type="none" w="med" len="med"/>
            <a:tailEnd type="none" w="med" len="med"/>
          </a:ln>
        </p:spPr>
      </p:cxnSp>
      <p:cxnSp>
        <p:nvCxnSpPr>
          <p:cNvPr id="823" name="Shape 823"/>
          <p:cNvCxnSpPr/>
          <p:nvPr/>
        </p:nvCxnSpPr>
        <p:spPr>
          <a:xfrm>
            <a:off x="4787434" y="5306830"/>
            <a:ext cx="2937300" cy="25800"/>
          </a:xfrm>
          <a:prstGeom prst="straightConnector1">
            <a:avLst/>
          </a:prstGeom>
          <a:noFill/>
          <a:ln w="12700" cap="flat" cmpd="sng">
            <a:solidFill>
              <a:srgbClr val="7F7F7F"/>
            </a:solidFill>
            <a:prstDash val="solid"/>
            <a:miter/>
            <a:headEnd type="none" w="med" len="med"/>
            <a:tailEnd type="none" w="med" len="med"/>
          </a:ln>
        </p:spPr>
      </p:cxnSp>
      <p:sp>
        <p:nvSpPr>
          <p:cNvPr id="11" name="Rectangle 10"/>
          <p:cNvSpPr/>
          <p:nvPr/>
        </p:nvSpPr>
        <p:spPr>
          <a:xfrm>
            <a:off x="824720" y="3968122"/>
            <a:ext cx="7610633" cy="1645920"/>
          </a:xfrm>
          <a:prstGeom prst="rect">
            <a:avLst/>
          </a:prstGeom>
          <a:solidFill>
            <a:schemeClr val="bg1">
              <a:lumMod val="75000"/>
              <a:alpha val="1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 grpId="0"/>
      <p:bldP spid="8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6" name="Shape 806"/>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rtl="0">
              <a:lnSpc>
                <a:spcPct val="90000"/>
              </a:lnSpc>
              <a:spcBef>
                <a:spcPts val="0"/>
              </a:spcBef>
              <a:buClr>
                <a:schemeClr val="dk1"/>
              </a:buClr>
              <a:buSzPct val="25000"/>
              <a:buFont typeface="Calibri"/>
              <a:buNone/>
            </a:pPr>
            <a:r>
              <a:rPr lang="en" sz="4000" b="0" i="0" u="none" strike="noStrike" cap="none" dirty="0">
                <a:solidFill>
                  <a:schemeClr val="dk1"/>
                </a:solidFill>
                <a:latin typeface="Calibri"/>
                <a:ea typeface="Calibri"/>
                <a:cs typeface="Calibri"/>
                <a:sym typeface="Calibri"/>
              </a:rPr>
              <a:t>Section detection</a:t>
            </a:r>
          </a:p>
        </p:txBody>
      </p:sp>
      <p:sp>
        <p:nvSpPr>
          <p:cNvPr id="808" name="Shape 808"/>
          <p:cNvSpPr/>
          <p:nvPr/>
        </p:nvSpPr>
        <p:spPr>
          <a:xfrm>
            <a:off x="922703" y="1626173"/>
            <a:ext cx="7280400" cy="23806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dirty="0">
                <a:solidFill>
                  <a:schemeClr val="dk1"/>
                </a:solidFill>
                <a:latin typeface="Calibri"/>
                <a:ea typeface="Calibri"/>
                <a:cs typeface="Calibri"/>
                <a:sym typeface="Calibri"/>
              </a:rPr>
              <a:t>Task</a:t>
            </a:r>
            <a:r>
              <a:rPr lang="en"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Understand </a:t>
            </a:r>
            <a:r>
              <a:rPr lang="en" sz="2800" dirty="0">
                <a:solidFill>
                  <a:schemeClr val="dk1"/>
                </a:solidFill>
                <a:latin typeface="Calibri"/>
                <a:ea typeface="Calibri"/>
                <a:cs typeface="Calibri"/>
                <a:sym typeface="Calibri"/>
              </a:rPr>
              <a:t>document structure </a:t>
            </a:r>
            <a:r>
              <a:rPr lang="en-US" sz="2800" dirty="0">
                <a:solidFill>
                  <a:schemeClr val="dk1"/>
                </a:solidFill>
                <a:latin typeface="Calibri"/>
                <a:ea typeface="Calibri"/>
                <a:cs typeface="Calibri"/>
                <a:sym typeface="Calibri"/>
              </a:rPr>
              <a:t>to </a:t>
            </a:r>
            <a:r>
              <a:rPr lang="en" sz="2800" dirty="0">
                <a:solidFill>
                  <a:schemeClr val="dk1"/>
                </a:solidFill>
                <a:latin typeface="Calibri"/>
                <a:ea typeface="Calibri"/>
                <a:cs typeface="Calibri"/>
                <a:sym typeface="Calibri"/>
              </a:rPr>
              <a:t>find parts of documents – </a:t>
            </a:r>
            <a:r>
              <a:rPr lang="en" sz="2800" i="1" dirty="0">
                <a:solidFill>
                  <a:schemeClr val="dk1"/>
                </a:solidFill>
                <a:latin typeface="Calibri"/>
                <a:ea typeface="Calibri"/>
                <a:cs typeface="Calibri"/>
                <a:sym typeface="Calibri"/>
              </a:rPr>
              <a:t>e.g.</a:t>
            </a:r>
            <a:r>
              <a:rPr lang="en" sz="2800" dirty="0">
                <a:solidFill>
                  <a:schemeClr val="dk1"/>
                </a:solidFill>
                <a:latin typeface="Calibri"/>
                <a:ea typeface="Calibri"/>
                <a:cs typeface="Calibri"/>
                <a:sym typeface="Calibri"/>
              </a:rPr>
              <a:t> the past medical history section of a clinical note.</a:t>
            </a:r>
          </a:p>
          <a:p>
            <a:pPr marL="0" marR="0" lvl="0" indent="0" algn="l" rtl="0">
              <a:spcBef>
                <a:spcPts val="0"/>
              </a:spcBef>
              <a:buNone/>
            </a:pPr>
            <a:endParaRPr sz="3600" dirty="0">
              <a:solidFill>
                <a:schemeClr val="dk1"/>
              </a:solidFill>
              <a:latin typeface="Calibri"/>
              <a:ea typeface="Calibri"/>
              <a:cs typeface="Calibri"/>
              <a:sym typeface="Calibri"/>
            </a:endParaRPr>
          </a:p>
        </p:txBody>
      </p:sp>
      <p:sp>
        <p:nvSpPr>
          <p:cNvPr id="8" name="Rectangle 7"/>
          <p:cNvSpPr/>
          <p:nvPr/>
        </p:nvSpPr>
        <p:spPr>
          <a:xfrm>
            <a:off x="576756" y="3964833"/>
            <a:ext cx="8061061" cy="1645920"/>
          </a:xfrm>
          <a:prstGeom prst="rect">
            <a:avLst/>
          </a:prstGeom>
          <a:solidFill>
            <a:schemeClr val="bg1">
              <a:lumMod val="75000"/>
              <a:alpha val="1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34930" y="3899743"/>
            <a:ext cx="8240382" cy="1508105"/>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glow rad="139700">
                    <a:srgbClr val="FFFF00">
                      <a:alpha val="40000"/>
                    </a:srgbClr>
                  </a:glow>
                </a:effectLst>
              </a:rPr>
              <a:t>Medical history : </a:t>
            </a:r>
            <a:r>
              <a:rPr lang="en-US" sz="2400" dirty="0">
                <a:effectLst/>
              </a:rPr>
              <a:t>The patient has coronary artery disease and has  undergone multiple balloon  angioplasties .</a:t>
            </a:r>
          </a:p>
        </p:txBody>
      </p:sp>
      <p:sp>
        <p:nvSpPr>
          <p:cNvPr id="10" name="TextBox 9"/>
          <p:cNvSpPr txBox="1"/>
          <p:nvPr/>
        </p:nvSpPr>
        <p:spPr>
          <a:xfrm>
            <a:off x="1134980" y="3900841"/>
            <a:ext cx="7681582" cy="1569660"/>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glow rad="139700">
                    <a:schemeClr val="accent5">
                      <a:satMod val="175000"/>
                      <a:alpha val="40000"/>
                    </a:schemeClr>
                  </a:glow>
                </a:effectLst>
              </a:rPr>
              <a:t>The</a:t>
            </a:r>
            <a:r>
              <a:rPr lang="en-US" sz="2400" dirty="0"/>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patient</a:t>
            </a:r>
            <a:r>
              <a:rPr lang="en-US" sz="2400" dirty="0">
                <a:effectLst/>
              </a:rPr>
              <a:t> </a:t>
            </a:r>
            <a:r>
              <a:rPr lang="en-US" sz="2400" dirty="0">
                <a:effectLst>
                  <a:glow rad="139700">
                    <a:schemeClr val="accent1">
                      <a:satMod val="175000"/>
                      <a:alpha val="40000"/>
                    </a:schemeClr>
                  </a:glow>
                </a:effectLst>
              </a:rPr>
              <a:t>|</a:t>
            </a:r>
            <a:r>
              <a:rPr lang="en-US" sz="2400" dirty="0">
                <a:effectLst/>
              </a:rPr>
              <a:t> </a:t>
            </a:r>
            <a:r>
              <a:rPr lang="en-US" sz="2400" dirty="0">
                <a:effectLst>
                  <a:glow rad="139700">
                    <a:schemeClr val="accent6">
                      <a:satMod val="175000"/>
                      <a:alpha val="40000"/>
                    </a:schemeClr>
                  </a:glow>
                </a:effectLst>
              </a:rPr>
              <a:t>has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coronary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artery</a:t>
            </a:r>
            <a:r>
              <a:rPr lang="en-US" sz="2400" dirty="0">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disease </a:t>
            </a:r>
            <a:r>
              <a:rPr lang="en-US" sz="2400" dirty="0">
                <a:effectLst>
                  <a:glow rad="139700">
                    <a:schemeClr val="accent1">
                      <a:satMod val="175000"/>
                      <a:alpha val="40000"/>
                    </a:schemeClr>
                  </a:glow>
                </a:effectLst>
              </a:rPr>
              <a:t>|</a:t>
            </a:r>
            <a:r>
              <a:rPr lang="en-US" sz="2400" dirty="0"/>
              <a:t> </a:t>
            </a:r>
            <a:r>
              <a:rPr lang="en-US" sz="2400" dirty="0">
                <a:effectLst>
                  <a:glow rad="101600">
                    <a:srgbClr val="FFFF00">
                      <a:alpha val="75000"/>
                    </a:srgbClr>
                  </a:glow>
                </a:effectLst>
              </a:rPr>
              <a:t>and</a:t>
            </a:r>
            <a:r>
              <a:rPr lang="en-US" sz="2400" dirty="0">
                <a:effectLst>
                  <a:glow rad="101600">
                    <a:schemeClr val="accent3">
                      <a:lumMod val="75000"/>
                      <a:alpha val="75000"/>
                    </a:schemeClr>
                  </a:glow>
                </a:effectLst>
              </a:rPr>
              <a:t> </a:t>
            </a:r>
            <a:r>
              <a:rPr lang="en-US" sz="2400" dirty="0">
                <a:effectLst>
                  <a:glow rad="139700">
                    <a:schemeClr val="accent1">
                      <a:satMod val="175000"/>
                      <a:alpha val="40000"/>
                    </a:schemeClr>
                  </a:glow>
                </a:effectLst>
              </a:rPr>
              <a:t>|</a:t>
            </a:r>
            <a:r>
              <a:rPr lang="en-US" sz="2400" dirty="0"/>
              <a:t> </a:t>
            </a:r>
          </a:p>
          <a:p>
            <a:pPr>
              <a:lnSpc>
                <a:spcPct val="200000"/>
              </a:lnSpc>
            </a:pPr>
            <a:r>
              <a:rPr lang="en-US" sz="2400" dirty="0">
                <a:effectLst>
                  <a:glow rad="139700">
                    <a:schemeClr val="accent6">
                      <a:satMod val="175000"/>
                      <a:alpha val="40000"/>
                    </a:schemeClr>
                  </a:glow>
                </a:effectLst>
              </a:rPr>
              <a:t>has</a:t>
            </a:r>
            <a:r>
              <a:rPr lang="en-US" sz="2400" dirty="0">
                <a:effectLst/>
              </a:rPr>
              <a:t> </a:t>
            </a:r>
            <a:r>
              <a:rPr lang="en-US" sz="2400" dirty="0">
                <a:effectLst>
                  <a:glow rad="139700">
                    <a:schemeClr val="accent6">
                      <a:satMod val="175000"/>
                      <a:alpha val="40000"/>
                    </a:schemeClr>
                  </a:glow>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6">
                      <a:satMod val="175000"/>
                      <a:alpha val="40000"/>
                    </a:schemeClr>
                  </a:glow>
                </a:effectLst>
              </a:rPr>
              <a:t>undergone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multiple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balloon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angioplasties </a:t>
            </a:r>
            <a:r>
              <a:rPr lang="en-US" sz="2400" dirty="0">
                <a:effectLst>
                  <a:glow rad="139700">
                    <a:schemeClr val="accent1">
                      <a:satMod val="175000"/>
                      <a:alpha val="40000"/>
                    </a:schemeClr>
                  </a:glow>
                </a:effectLst>
              </a:rPr>
              <a:t>|</a:t>
            </a:r>
            <a:r>
              <a:rPr lang="en-US" sz="2400" dirty="0"/>
              <a:t> </a:t>
            </a:r>
            <a:r>
              <a:rPr lang="en-US" sz="2400" dirty="0">
                <a:effectLst>
                  <a:glow rad="228600">
                    <a:schemeClr val="accent4">
                      <a:satMod val="175000"/>
                      <a:alpha val="40000"/>
                    </a:schemeClr>
                  </a:glo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4" y="1173014"/>
            <a:ext cx="9070577" cy="533861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cTAKES</a:t>
            </a:r>
            <a:r>
              <a:rPr lang="en-US" dirty="0"/>
              <a:t> example processing</a:t>
            </a:r>
          </a:p>
        </p:txBody>
      </p:sp>
      <p:sp>
        <p:nvSpPr>
          <p:cNvPr id="3" name="Rectangle 2"/>
          <p:cNvSpPr/>
          <p:nvPr/>
        </p:nvSpPr>
        <p:spPr>
          <a:xfrm>
            <a:off x="36944" y="1173014"/>
            <a:ext cx="9070577" cy="45258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36478" y="1671786"/>
            <a:ext cx="9070577" cy="45258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45715" y="2687777"/>
            <a:ext cx="9070577" cy="5357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45715" y="3366646"/>
            <a:ext cx="9070577" cy="54033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46180" y="4008577"/>
            <a:ext cx="9070577" cy="120073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46179" y="5315521"/>
            <a:ext cx="9070577" cy="77124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31866" y="2184390"/>
            <a:ext cx="9070577" cy="45258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3029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Shape 1011"/>
          <p:cNvSpPr txBox="1">
            <a:spLocks noGrp="1"/>
          </p:cNvSpPr>
          <p:nvPr>
            <p:ph type="title"/>
          </p:nvPr>
        </p:nvSpPr>
        <p:spPr>
          <a:xfrm>
            <a:off x="0" y="0"/>
            <a:ext cx="91440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3600" b="0" i="0" u="none" strike="noStrike" cap="none" dirty="0">
                <a:solidFill>
                  <a:schemeClr val="dk1"/>
                </a:solidFill>
                <a:latin typeface="Calibri"/>
                <a:ea typeface="Calibri"/>
                <a:cs typeface="Calibri"/>
                <a:sym typeface="Calibri"/>
              </a:rPr>
              <a:t>Lessons from decades of clinical text processing</a:t>
            </a:r>
            <a:endParaRPr lang="en" sz="3600" b="0" i="0" u="none" strike="noStrike" cap="none" dirty="0">
              <a:solidFill>
                <a:schemeClr val="dk1"/>
              </a:solidFill>
              <a:latin typeface="Calibri"/>
              <a:ea typeface="Calibri"/>
              <a:cs typeface="Calibri"/>
              <a:sym typeface="Calibri"/>
            </a:endParaRPr>
          </a:p>
        </p:txBody>
      </p:sp>
      <p:sp>
        <p:nvSpPr>
          <p:cNvPr id="1012" name="Shape 1012"/>
          <p:cNvSpPr txBox="1">
            <a:spLocks noGrp="1"/>
          </p:cNvSpPr>
          <p:nvPr>
            <p:ph type="body" idx="1"/>
          </p:nvPr>
        </p:nvSpPr>
        <p:spPr>
          <a:xfrm>
            <a:off x="481264" y="1427249"/>
            <a:ext cx="8229600" cy="4600575"/>
          </a:xfrm>
          <a:prstGeom prst="rect">
            <a:avLst/>
          </a:prstGeom>
          <a:noFill/>
          <a:ln>
            <a:noFill/>
          </a:ln>
        </p:spPr>
        <p:txBody>
          <a:bodyPr lIns="91425" tIns="45700" rIns="91425" bIns="45700" anchor="t" anchorCtr="0">
            <a:normAutofit lnSpcReduction="10000"/>
          </a:bodyPr>
          <a:lstStyle/>
          <a:p>
            <a:pPr marL="342861" marR="0" lvl="0" indent="-342861" algn="l" rtl="0">
              <a:lnSpc>
                <a:spcPct val="80000"/>
              </a:lnSpc>
              <a:spcBef>
                <a:spcPts val="0"/>
              </a:spcBef>
              <a:spcAft>
                <a:spcPts val="0"/>
              </a:spcAft>
              <a:buClr>
                <a:schemeClr val="dk1"/>
              </a:buClr>
              <a:buSzPct val="100000"/>
              <a:buFont typeface="Arial"/>
              <a:buChar char="•"/>
            </a:pPr>
            <a:r>
              <a:rPr lang="en" sz="2800" b="0" i="0" u="none" strike="noStrike" cap="none" dirty="0">
                <a:solidFill>
                  <a:schemeClr val="dk1"/>
                </a:solidFill>
                <a:latin typeface="Calibri"/>
                <a:ea typeface="Calibri"/>
                <a:cs typeface="Calibri"/>
                <a:sym typeface="Calibri"/>
              </a:rPr>
              <a:t>There </a:t>
            </a:r>
            <a:r>
              <a:rPr lang="en-US" sz="2800" b="0" i="0" u="none" strike="noStrike" cap="none" dirty="0">
                <a:solidFill>
                  <a:schemeClr val="dk1"/>
                </a:solidFill>
                <a:latin typeface="Calibri"/>
                <a:ea typeface="Calibri"/>
                <a:cs typeface="Calibri"/>
                <a:sym typeface="Calibri"/>
              </a:rPr>
              <a:t>are </a:t>
            </a:r>
            <a:r>
              <a:rPr lang="en" sz="2800" b="0" i="0" u="none" strike="noStrike" cap="none" dirty="0">
                <a:solidFill>
                  <a:schemeClr val="dk1"/>
                </a:solidFill>
                <a:latin typeface="Calibri"/>
                <a:ea typeface="Calibri"/>
                <a:cs typeface="Calibri"/>
                <a:sym typeface="Calibri"/>
              </a:rPr>
              <a:t>a small number of ways things are said</a:t>
            </a:r>
            <a:endParaRPr lang="en-US" sz="2800" b="0" i="0" u="none" strike="noStrike" cap="none" dirty="0">
              <a:solidFill>
                <a:schemeClr val="dk1"/>
              </a:solidFill>
              <a:latin typeface="Calibri"/>
              <a:ea typeface="Calibri"/>
              <a:cs typeface="Calibri"/>
              <a:sym typeface="Calibri"/>
            </a:endParaRPr>
          </a:p>
          <a:p>
            <a:pPr marL="342861" marR="0" lvl="0" indent="-342861" algn="l" rtl="0">
              <a:lnSpc>
                <a:spcPct val="80000"/>
              </a:lnSpc>
              <a:spcBef>
                <a:spcPts val="0"/>
              </a:spcBef>
              <a:spcAft>
                <a:spcPts val="0"/>
              </a:spcAft>
              <a:buClr>
                <a:schemeClr val="dk1"/>
              </a:buClr>
              <a:buSzPct val="100000"/>
              <a:buFont typeface="Arial"/>
              <a:buChar char="•"/>
            </a:pPr>
            <a:endParaRPr lang="en" sz="2800" b="0" i="0" u="none" strike="noStrike" cap="none" dirty="0">
              <a:solidFill>
                <a:schemeClr val="dk1"/>
              </a:solidFill>
              <a:latin typeface="Calibri"/>
              <a:ea typeface="Calibri"/>
              <a:cs typeface="Calibri"/>
              <a:sym typeface="Calibri"/>
            </a:endParaRPr>
          </a:p>
          <a:p>
            <a:pPr marL="342861" marR="0" lvl="0" indent="-342861" algn="l" rtl="0">
              <a:lnSpc>
                <a:spcPct val="80000"/>
              </a:lnSpc>
              <a:spcBef>
                <a:spcPts val="400"/>
              </a:spcBef>
              <a:spcAft>
                <a:spcPts val="0"/>
              </a:spcAft>
              <a:buClr>
                <a:schemeClr val="dk1"/>
              </a:buClr>
              <a:buSzPct val="100000"/>
              <a:buFont typeface="Arial"/>
              <a:buChar char="•"/>
            </a:pPr>
            <a:r>
              <a:rPr lang="en" sz="2800" b="0" i="0" u="none" strike="noStrike" cap="none" dirty="0">
                <a:solidFill>
                  <a:schemeClr val="dk1"/>
                </a:solidFill>
                <a:latin typeface="Calibri"/>
                <a:ea typeface="Calibri"/>
                <a:cs typeface="Calibri"/>
                <a:sym typeface="Calibri"/>
              </a:rPr>
              <a:t>Information on co-occurrence of diseases, drugs, procedures </a:t>
            </a:r>
            <a:r>
              <a:rPr lang="en-US" sz="2800" b="0" i="0" u="none" strike="noStrike" cap="none" dirty="0">
                <a:solidFill>
                  <a:schemeClr val="dk1"/>
                </a:solidFill>
                <a:latin typeface="Calibri"/>
                <a:ea typeface="Calibri"/>
                <a:cs typeface="Calibri"/>
                <a:sym typeface="Calibri"/>
              </a:rPr>
              <a:t>is useful in </a:t>
            </a:r>
            <a:r>
              <a:rPr lang="en-US" sz="2800" b="0" i="0" u="none" strike="noStrike" cap="none">
                <a:solidFill>
                  <a:schemeClr val="dk1"/>
                </a:solidFill>
                <a:latin typeface="Calibri"/>
                <a:ea typeface="Calibri"/>
                <a:cs typeface="Calibri"/>
                <a:sym typeface="Calibri"/>
              </a:rPr>
              <a:t>many ways</a:t>
            </a:r>
            <a:endParaRPr lang="en-US" sz="2800" b="0" i="0" u="none" strike="noStrike" cap="none" dirty="0">
              <a:solidFill>
                <a:schemeClr val="dk1"/>
              </a:solidFill>
              <a:latin typeface="Calibri"/>
              <a:ea typeface="Calibri"/>
              <a:cs typeface="Calibri"/>
              <a:sym typeface="Calibri"/>
            </a:endParaRPr>
          </a:p>
          <a:p>
            <a:pPr marL="685761" lvl="1" indent="-342861">
              <a:lnSpc>
                <a:spcPct val="80000"/>
              </a:lnSpc>
              <a:spcBef>
                <a:spcPts val="400"/>
              </a:spcBef>
            </a:pPr>
            <a:r>
              <a:rPr lang="en-US" sz="2500" dirty="0"/>
              <a:t>Feature engineering</a:t>
            </a:r>
          </a:p>
          <a:p>
            <a:pPr marL="685761" lvl="1" indent="-342861">
              <a:lnSpc>
                <a:spcPct val="80000"/>
              </a:lnSpc>
              <a:spcBef>
                <a:spcPts val="400"/>
              </a:spcBef>
            </a:pPr>
            <a:r>
              <a:rPr lang="en-US" sz="2500" dirty="0"/>
              <a:t>Electronic phenotyping</a:t>
            </a:r>
            <a:endParaRPr lang="en-US" sz="2500" b="0" i="0" u="none" strike="noStrike" cap="none" dirty="0">
              <a:solidFill>
                <a:schemeClr val="dk1"/>
              </a:solidFill>
              <a:latin typeface="Calibri"/>
              <a:ea typeface="Calibri"/>
              <a:cs typeface="Calibri"/>
              <a:sym typeface="Calibri"/>
            </a:endParaRPr>
          </a:p>
          <a:p>
            <a:pPr marL="342861" marR="0" lvl="0" indent="-342861" algn="l" rtl="0">
              <a:lnSpc>
                <a:spcPct val="80000"/>
              </a:lnSpc>
              <a:spcBef>
                <a:spcPts val="400"/>
              </a:spcBef>
              <a:spcAft>
                <a:spcPts val="0"/>
              </a:spcAft>
              <a:buClr>
                <a:schemeClr val="dk1"/>
              </a:buClr>
              <a:buSzPct val="100000"/>
              <a:buFont typeface="Arial"/>
              <a:buChar char="•"/>
            </a:pPr>
            <a:endParaRPr lang="en" sz="2800" b="0" i="0" u="none" strike="noStrike" cap="none" dirty="0">
              <a:solidFill>
                <a:schemeClr val="dk1"/>
              </a:solidFill>
              <a:latin typeface="Calibri"/>
              <a:ea typeface="Calibri"/>
              <a:cs typeface="Calibri"/>
              <a:sym typeface="Calibri"/>
            </a:endParaRPr>
          </a:p>
          <a:p>
            <a:pPr marL="342861" marR="0" lvl="0" indent="-342861" algn="l" rtl="0">
              <a:lnSpc>
                <a:spcPct val="80000"/>
              </a:lnSpc>
              <a:spcBef>
                <a:spcPts val="400"/>
              </a:spcBef>
              <a:spcAft>
                <a:spcPts val="0"/>
              </a:spcAft>
              <a:buClr>
                <a:schemeClr val="dk1"/>
              </a:buClr>
              <a:buSzPct val="100000"/>
              <a:buFont typeface="Arial"/>
              <a:buChar char="•"/>
            </a:pPr>
            <a:r>
              <a:rPr lang="en" sz="2800" b="0" i="0" u="none" strike="noStrike" cap="none" dirty="0">
                <a:solidFill>
                  <a:schemeClr val="dk1"/>
                </a:solidFill>
                <a:latin typeface="Calibri"/>
                <a:ea typeface="Calibri"/>
                <a:cs typeface="Calibri"/>
                <a:sym typeface="Calibri"/>
              </a:rPr>
              <a:t>Most factual and objective information </a:t>
            </a:r>
            <a:r>
              <a:rPr lang="en-US" sz="2800" b="0" i="0" u="none" strike="noStrike" cap="none" dirty="0">
                <a:solidFill>
                  <a:schemeClr val="dk1"/>
                </a:solidFill>
                <a:latin typeface="Calibri"/>
                <a:ea typeface="Calibri"/>
                <a:cs typeface="Calibri"/>
                <a:sym typeface="Calibri"/>
              </a:rPr>
              <a:t>is </a:t>
            </a:r>
            <a:r>
              <a:rPr lang="en" sz="2800" b="0" i="0" u="none" strike="noStrike" cap="none" dirty="0">
                <a:solidFill>
                  <a:schemeClr val="dk1"/>
                </a:solidFill>
                <a:latin typeface="Calibri"/>
                <a:ea typeface="Calibri"/>
                <a:cs typeface="Calibri"/>
                <a:sym typeface="Calibri"/>
              </a:rPr>
              <a:t>identified by simple </a:t>
            </a:r>
            <a:r>
              <a:rPr lang="en-US" sz="2800" dirty="0"/>
              <a:t>rules,</a:t>
            </a:r>
            <a:r>
              <a:rPr lang="en" sz="2800" b="0" i="0" u="none" strike="noStrike" cap="none" dirty="0">
                <a:solidFill>
                  <a:schemeClr val="dk1"/>
                </a:solidFill>
                <a:latin typeface="Calibri"/>
                <a:ea typeface="Calibri"/>
                <a:cs typeface="Calibri"/>
                <a:sym typeface="Calibri"/>
              </a:rPr>
              <a:t> dictionaries of terms and negation extraction modules</a:t>
            </a:r>
            <a:endParaRPr lang="en-US" sz="2800" b="0" i="0" u="none" strike="noStrike" cap="none" dirty="0">
              <a:solidFill>
                <a:schemeClr val="dk1"/>
              </a:solidFill>
              <a:latin typeface="Calibri"/>
              <a:ea typeface="Calibri"/>
              <a:cs typeface="Calibri"/>
              <a:sym typeface="Calibri"/>
            </a:endParaRPr>
          </a:p>
          <a:p>
            <a:pPr marL="342861" marR="0" lvl="0" indent="-342861" algn="l" rtl="0">
              <a:lnSpc>
                <a:spcPct val="80000"/>
              </a:lnSpc>
              <a:spcBef>
                <a:spcPts val="400"/>
              </a:spcBef>
              <a:spcAft>
                <a:spcPts val="0"/>
              </a:spcAft>
              <a:buClr>
                <a:schemeClr val="dk1"/>
              </a:buClr>
              <a:buSzPct val="100000"/>
              <a:buFont typeface="Arial"/>
              <a:buChar char="•"/>
            </a:pPr>
            <a:endParaRPr lang="en" sz="2800" b="0" i="0" u="none" strike="noStrike" cap="none" dirty="0">
              <a:solidFill>
                <a:schemeClr val="dk1"/>
              </a:solidFill>
              <a:latin typeface="Calibri"/>
              <a:ea typeface="Calibri"/>
              <a:cs typeface="Calibri"/>
              <a:sym typeface="Calibri"/>
            </a:endParaRPr>
          </a:p>
          <a:p>
            <a:pPr marL="342861" marR="0" lvl="0" indent="-342861" algn="l" rtl="0">
              <a:lnSpc>
                <a:spcPct val="80000"/>
              </a:lnSpc>
              <a:spcBef>
                <a:spcPts val="400"/>
              </a:spcBef>
              <a:spcAft>
                <a:spcPts val="0"/>
              </a:spcAft>
              <a:buClr>
                <a:schemeClr val="dk1"/>
              </a:buClr>
              <a:buSzPct val="100000"/>
              <a:buFont typeface="Arial"/>
              <a:buChar char="•"/>
            </a:pPr>
            <a:r>
              <a:rPr lang="en" sz="2800" b="0" i="0" u="none" strike="noStrike" cap="none" dirty="0">
                <a:solidFill>
                  <a:schemeClr val="dk1"/>
                </a:solidFill>
                <a:latin typeface="Calibri"/>
                <a:ea typeface="Calibri"/>
                <a:cs typeface="Calibri"/>
                <a:sym typeface="Calibri"/>
              </a:rPr>
              <a:t>Systems could be greatly simplified with only minor and possibly insignificant sacrifices to accuracy. (Jung et al paper)</a:t>
            </a:r>
          </a:p>
        </p:txBody>
      </p:sp>
    </p:spTree>
    <p:extLst>
      <p:ext uri="{BB962C8B-B14F-4D97-AF65-F5344CB8AC3E}">
        <p14:creationId xmlns:p14="http://schemas.microsoft.com/office/powerpoint/2010/main" val="146192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720089" y="2362200"/>
            <a:ext cx="7772400" cy="1362000"/>
          </a:xfrm>
          <a:prstGeom prst="rect">
            <a:avLst/>
          </a:prstGeom>
          <a:solidFill>
            <a:srgbClr val="FFFF99"/>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4000" b="1" i="0" u="none" strike="noStrike" cap="none" dirty="0">
                <a:solidFill>
                  <a:schemeClr val="dk1"/>
                </a:solidFill>
                <a:latin typeface="Calibri"/>
                <a:ea typeface="Calibri"/>
                <a:cs typeface="Calibri"/>
                <a:sym typeface="Calibri"/>
              </a:rPr>
              <a:t>Examples </a:t>
            </a:r>
            <a:r>
              <a:rPr lang="en" dirty="0"/>
              <a:t>of </a:t>
            </a:r>
            <a:r>
              <a:rPr lang="en" sz="4000" b="1" i="0" u="none" strike="noStrike" cap="none" dirty="0">
                <a:solidFill>
                  <a:schemeClr val="dk1"/>
                </a:solidFill>
                <a:latin typeface="Calibri"/>
                <a:ea typeface="Calibri"/>
                <a:cs typeface="Calibri"/>
                <a:sym typeface="Calibri"/>
              </a:rPr>
              <a:t>clinical notes</a:t>
            </a:r>
          </a:p>
        </p:txBody>
      </p:sp>
      <p:sp>
        <p:nvSpPr>
          <p:cNvPr id="657" name="Shape 657"/>
          <p:cNvSpPr txBox="1">
            <a:spLocks noGrp="1"/>
          </p:cNvSpPr>
          <p:nvPr>
            <p:ph type="body" idx="1"/>
          </p:nvPr>
        </p:nvSpPr>
        <p:spPr>
          <a:xfrm>
            <a:off x="722312" y="3744912"/>
            <a:ext cx="7772400" cy="1500300"/>
          </a:xfrm>
          <a:prstGeom prst="rect">
            <a:avLst/>
          </a:prstGeom>
          <a:noFill/>
          <a:ln>
            <a:noFill/>
          </a:ln>
        </p:spPr>
        <p:txBody>
          <a:bodyPr lIns="91425" tIns="45700" rIns="91425" bIns="45700" anchor="b" anchorCtr="0">
            <a:noAutofit/>
          </a:bodyPr>
          <a:lstStyle/>
          <a:p>
            <a:pPr marL="0" marR="0" lvl="0" indent="0" algn="l" rtl="0">
              <a:spcBef>
                <a:spcPts val="0"/>
              </a:spcBef>
              <a:buClr>
                <a:srgbClr val="888888"/>
              </a:buClr>
              <a:buSzPct val="25000"/>
              <a:buFont typeface="Arial"/>
              <a:buNone/>
            </a:pPr>
            <a:endParaRPr sz="2000" b="0" i="0" u="none" strike="noStrike" cap="non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1690-B756-E84B-BABA-2C0B89BBD8F7}"/>
              </a:ext>
            </a:extLst>
          </p:cNvPr>
          <p:cNvSpPr>
            <a:spLocks noGrp="1"/>
          </p:cNvSpPr>
          <p:nvPr>
            <p:ph type="title"/>
          </p:nvPr>
        </p:nvSpPr>
        <p:spPr/>
        <p:txBody>
          <a:bodyPr/>
          <a:lstStyle/>
          <a:p>
            <a:r>
              <a:rPr lang="en-US" dirty="0"/>
              <a:t>Imagine doing NLP on that!</a:t>
            </a:r>
          </a:p>
        </p:txBody>
      </p:sp>
      <p:sp>
        <p:nvSpPr>
          <p:cNvPr id="4" name="TextBox 3">
            <a:extLst>
              <a:ext uri="{FF2B5EF4-FFF2-40B4-BE49-F238E27FC236}">
                <a16:creationId xmlns:a16="http://schemas.microsoft.com/office/drawing/2014/main" id="{86642A4B-789A-9840-984A-51DFA63E890C}"/>
              </a:ext>
            </a:extLst>
          </p:cNvPr>
          <p:cNvSpPr txBox="1"/>
          <p:nvPr/>
        </p:nvSpPr>
        <p:spPr>
          <a:xfrm>
            <a:off x="580293" y="1143000"/>
            <a:ext cx="7895492" cy="5232202"/>
          </a:xfrm>
          <a:prstGeom prst="rect">
            <a:avLst/>
          </a:prstGeom>
          <a:noFill/>
        </p:spPr>
        <p:txBody>
          <a:bodyPr wrap="square">
            <a:spAutoFit/>
          </a:bodyPr>
          <a:lstStyle/>
          <a:p>
            <a:pPr algn="l"/>
            <a:r>
              <a:rPr lang="en-US" sz="1600" b="1" i="0" u="none" strike="noStrike" dirty="0">
                <a:solidFill>
                  <a:srgbClr val="1B1B1B"/>
                </a:solidFill>
                <a:effectLst/>
                <a:latin typeface="Calibri" panose="020F0502020204030204" pitchFamily="34" charset="0"/>
                <a:cs typeface="Calibri" panose="020F0502020204030204" pitchFamily="34" charset="0"/>
              </a:rPr>
              <a:t>PGY1 IM H&amp;P</a:t>
            </a:r>
            <a:endParaRPr lang="en-US" sz="1600" b="0" i="0" u="none" strike="noStrike" dirty="0">
              <a:solidFill>
                <a:srgbClr val="1B1B1B"/>
              </a:solidFill>
              <a:effectLst/>
              <a:latin typeface="Calibri" panose="020F0502020204030204" pitchFamily="34" charset="0"/>
              <a:cs typeface="Calibri" panose="020F0502020204030204" pitchFamily="34" charset="0"/>
            </a:endParaRPr>
          </a:p>
          <a:p>
            <a:r>
              <a:rPr lang="en-US" sz="1600" b="0" i="0" u="none" strike="noStrike" dirty="0">
                <a:solidFill>
                  <a:srgbClr val="1B1B1B"/>
                </a:solidFill>
                <a:effectLst/>
                <a:latin typeface="Calibri" panose="020F0502020204030204" pitchFamily="34" charset="0"/>
                <a:cs typeface="Calibri" panose="020F0502020204030204" pitchFamily="34" charset="0"/>
              </a:rPr>
              <a:t>HPI: </a:t>
            </a:r>
            <a:r>
              <a:rPr lang="en-US" sz="1600" dirty="0">
                <a:solidFill>
                  <a:srgbClr val="1B1B1B"/>
                </a:solidFill>
                <a:latin typeface="Calibri" panose="020F0502020204030204" pitchFamily="34" charset="0"/>
                <a:cs typeface="Calibri" panose="020F0502020204030204" pitchFamily="34" charset="0"/>
              </a:rPr>
              <a:t>54M w/ MMP incl. COPD, </a:t>
            </a:r>
            <a:r>
              <a:rPr lang="en-US" sz="1600" dirty="0" err="1">
                <a:solidFill>
                  <a:srgbClr val="1B1B1B"/>
                </a:solidFill>
                <a:latin typeface="Calibri" panose="020F0502020204030204" pitchFamily="34" charset="0"/>
                <a:cs typeface="Calibri" panose="020F0502020204030204" pitchFamily="34" charset="0"/>
              </a:rPr>
              <a:t>HFrEF</a:t>
            </a:r>
            <a:r>
              <a:rPr lang="en-US" sz="1600" dirty="0">
                <a:solidFill>
                  <a:srgbClr val="1B1B1B"/>
                </a:solidFill>
                <a:latin typeface="Calibri" panose="020F0502020204030204" pitchFamily="34" charset="0"/>
                <a:cs typeface="Calibri" panose="020F0502020204030204" pitchFamily="34" charset="0"/>
              </a:rPr>
              <a:t>, stg. IV SSC (?1°, w/ </a:t>
            </a:r>
            <a:r>
              <a:rPr lang="en-US" sz="1600" dirty="0" err="1">
                <a:solidFill>
                  <a:srgbClr val="1B1B1B"/>
                </a:solidFill>
                <a:latin typeface="Calibri" panose="020F0502020204030204" pitchFamily="34" charset="0"/>
                <a:cs typeface="Calibri" panose="020F0502020204030204" pitchFamily="34" charset="0"/>
              </a:rPr>
              <a:t>mets</a:t>
            </a:r>
            <a:r>
              <a:rPr lang="en-US" sz="1600" dirty="0">
                <a:solidFill>
                  <a:srgbClr val="1B1B1B"/>
                </a:solidFill>
                <a:latin typeface="Calibri" panose="020F0502020204030204" pitchFamily="34" charset="0"/>
                <a:cs typeface="Calibri" panose="020F0502020204030204" pitchFamily="34" charset="0"/>
              </a:rPr>
              <a:t> to LLL c/b CAP x 3, </a:t>
            </a:r>
            <a:r>
              <a:rPr lang="en-US" sz="1600" dirty="0" err="1">
                <a:solidFill>
                  <a:srgbClr val="1B1B1B"/>
                </a:solidFill>
                <a:latin typeface="Calibri" panose="020F0502020204030204" pitchFamily="34" charset="0"/>
                <a:cs typeface="Calibri" panose="020F0502020204030204" pitchFamily="34" charset="0"/>
              </a:rPr>
              <a:t>mets</a:t>
            </a:r>
            <a:r>
              <a:rPr lang="en-US" sz="1600" dirty="0">
                <a:solidFill>
                  <a:srgbClr val="1B1B1B"/>
                </a:solidFill>
                <a:latin typeface="Calibri" panose="020F0502020204030204" pitchFamily="34" charset="0"/>
                <a:cs typeface="Calibri" panose="020F0502020204030204" pitchFamily="34" charset="0"/>
              </a:rPr>
              <a:t> to L-S c/b LBP), p/w CP x 2hr </a:t>
            </a:r>
            <a:r>
              <a:rPr lang="en-US" sz="1600" dirty="0" err="1">
                <a:solidFill>
                  <a:srgbClr val="1B1B1B"/>
                </a:solidFill>
                <a:latin typeface="Calibri" panose="020F0502020204030204" pitchFamily="34" charset="0"/>
                <a:cs typeface="Calibri" panose="020F0502020204030204" pitchFamily="34" charset="0"/>
              </a:rPr>
              <a:t>i</a:t>
            </a:r>
            <a:r>
              <a:rPr lang="en-US" sz="1600" dirty="0">
                <a:solidFill>
                  <a:srgbClr val="1B1B1B"/>
                </a:solidFill>
                <a:latin typeface="Calibri" panose="020F0502020204030204" pitchFamily="34" charset="0"/>
                <a:cs typeface="Calibri" panose="020F0502020204030204" pitchFamily="34" charset="0"/>
              </a:rPr>
              <a:t>/s/o SOB &amp; F/C x 3 d. </a:t>
            </a:r>
            <a:r>
              <a:rPr lang="en-US" sz="1600" dirty="0" err="1">
                <a:solidFill>
                  <a:srgbClr val="1B1B1B"/>
                </a:solidFill>
                <a:latin typeface="Calibri" panose="020F0502020204030204" pitchFamily="34" charset="0"/>
                <a:cs typeface="Calibri" panose="020F0502020204030204" pitchFamily="34" charset="0"/>
              </a:rPr>
              <a:t>Tmax</a:t>
            </a:r>
            <a:r>
              <a:rPr lang="en-US" sz="1600" dirty="0">
                <a:solidFill>
                  <a:srgbClr val="1B1B1B"/>
                </a:solidFill>
                <a:latin typeface="Calibri" panose="020F0502020204030204" pitchFamily="34" charset="0"/>
                <a:cs typeface="Calibri" panose="020F0502020204030204" pitchFamily="34" charset="0"/>
              </a:rPr>
              <a:t> 102. ROS neg 4 N/V/D, DVT/PE.</a:t>
            </a:r>
          </a:p>
          <a:p>
            <a:endParaRPr lang="en-US" sz="1600" dirty="0">
              <a:solidFill>
                <a:srgbClr val="1B1B1B"/>
              </a:solidFill>
              <a:latin typeface="Calibri" panose="020F0502020204030204" pitchFamily="34" charset="0"/>
              <a:cs typeface="Calibri" panose="020F0502020204030204" pitchFamily="34" charset="0"/>
            </a:endParaRPr>
          </a:p>
          <a:p>
            <a:r>
              <a:rPr lang="en-US" sz="1600" dirty="0">
                <a:solidFill>
                  <a:srgbClr val="1B1B1B"/>
                </a:solidFill>
                <a:latin typeface="Calibri" panose="020F0502020204030204" pitchFamily="34" charset="0"/>
                <a:cs typeface="Calibri" panose="020F0502020204030204" pitchFamily="34" charset="0"/>
              </a:rPr>
              <a:t>ED: AF BP 99/60 P 120 RR 16, CBC w/ WBC 20 w 90% PMN, Cr 1.4 (</a:t>
            </a:r>
            <a:r>
              <a:rPr lang="en-US" sz="1600" dirty="0" err="1">
                <a:solidFill>
                  <a:srgbClr val="1B1B1B"/>
                </a:solidFill>
                <a:latin typeface="Calibri" panose="020F0502020204030204" pitchFamily="34" charset="0"/>
                <a:cs typeface="Calibri" panose="020F0502020204030204" pitchFamily="34" charset="0"/>
              </a:rPr>
              <a:t>b/l</a:t>
            </a:r>
            <a:r>
              <a:rPr lang="en-US" sz="1600" dirty="0">
                <a:solidFill>
                  <a:srgbClr val="1B1B1B"/>
                </a:solidFill>
                <a:latin typeface="Calibri" panose="020F0502020204030204" pitchFamily="34" charset="0"/>
                <a:cs typeface="Calibri" panose="020F0502020204030204" pitchFamily="34" charset="0"/>
              </a:rPr>
              <a:t> 1.0), </a:t>
            </a:r>
            <a:r>
              <a:rPr lang="en-US" sz="1600" dirty="0" err="1">
                <a:solidFill>
                  <a:srgbClr val="1B1B1B"/>
                </a:solidFill>
                <a:latin typeface="Calibri" panose="020F0502020204030204" pitchFamily="34" charset="0"/>
                <a:cs typeface="Calibri" panose="020F0502020204030204" pitchFamily="34" charset="0"/>
              </a:rPr>
              <a:t>lact</a:t>
            </a:r>
            <a:r>
              <a:rPr lang="en-US" sz="1600" dirty="0">
                <a:solidFill>
                  <a:srgbClr val="1B1B1B"/>
                </a:solidFill>
                <a:latin typeface="Calibri" panose="020F0502020204030204" pitchFamily="34" charset="0"/>
                <a:cs typeface="Calibri" panose="020F0502020204030204" pitchFamily="34" charset="0"/>
              </a:rPr>
              <a:t> neg, rec’d 2L NS, </a:t>
            </a:r>
            <a:r>
              <a:rPr lang="en-US" sz="1600" dirty="0" err="1">
                <a:solidFill>
                  <a:srgbClr val="1B1B1B"/>
                </a:solidFill>
                <a:latin typeface="Calibri" panose="020F0502020204030204" pitchFamily="34" charset="0"/>
                <a:cs typeface="Calibri" panose="020F0502020204030204" pitchFamily="34" charset="0"/>
              </a:rPr>
              <a:t>BCx</a:t>
            </a:r>
            <a:r>
              <a:rPr lang="en-US" sz="1600" dirty="0">
                <a:solidFill>
                  <a:srgbClr val="1B1B1B"/>
                </a:solidFill>
                <a:latin typeface="Calibri" panose="020F0502020204030204" pitchFamily="34" charset="0"/>
                <a:cs typeface="Calibri" panose="020F0502020204030204" pitchFamily="34" charset="0"/>
              </a:rPr>
              <a:t>, 1 g IV </a:t>
            </a:r>
            <a:r>
              <a:rPr lang="en-US" sz="1600" dirty="0" err="1">
                <a:solidFill>
                  <a:srgbClr val="1B1B1B"/>
                </a:solidFill>
                <a:latin typeface="Calibri" panose="020F0502020204030204" pitchFamily="34" charset="0"/>
                <a:cs typeface="Calibri" panose="020F0502020204030204" pitchFamily="34" charset="0"/>
              </a:rPr>
              <a:t>vanc</a:t>
            </a:r>
            <a:r>
              <a:rPr lang="en-US" sz="1600" dirty="0">
                <a:solidFill>
                  <a:srgbClr val="1B1B1B"/>
                </a:solidFill>
                <a:latin typeface="Calibri" panose="020F0502020204030204" pitchFamily="34" charset="0"/>
                <a:cs typeface="Calibri" panose="020F0502020204030204" pitchFamily="34" charset="0"/>
              </a:rPr>
              <a:t>, 3.375 g IV pip-</a:t>
            </a:r>
            <a:r>
              <a:rPr lang="en-US" sz="1600" dirty="0" err="1">
                <a:solidFill>
                  <a:srgbClr val="1B1B1B"/>
                </a:solidFill>
                <a:latin typeface="Calibri" panose="020F0502020204030204" pitchFamily="34" charset="0"/>
                <a:cs typeface="Calibri" panose="020F0502020204030204" pitchFamily="34" charset="0"/>
              </a:rPr>
              <a:t>tazo</a:t>
            </a:r>
            <a:r>
              <a:rPr lang="en-US" sz="1600" dirty="0">
                <a:solidFill>
                  <a:srgbClr val="1B1B1B"/>
                </a:solidFill>
                <a:latin typeface="Calibri" panose="020F0502020204030204" pitchFamily="34" charset="0"/>
                <a:cs typeface="Calibri" panose="020F0502020204030204" pitchFamily="34" charset="0"/>
              </a:rPr>
              <a:t>.</a:t>
            </a:r>
          </a:p>
          <a:p>
            <a:pPr algn="l"/>
            <a:endParaRPr lang="en-US" sz="1600" b="0" i="0" u="none" strike="noStrike" dirty="0">
              <a:solidFill>
                <a:srgbClr val="1B1B1B"/>
              </a:solidFill>
              <a:effectLst/>
              <a:latin typeface="Calibri" panose="020F0502020204030204" pitchFamily="34" charset="0"/>
              <a:cs typeface="Calibri" panose="020F0502020204030204" pitchFamily="34" charset="0"/>
            </a:endParaRPr>
          </a:p>
          <a:p>
            <a:r>
              <a:rPr lang="en-US" sz="1600" dirty="0" err="1">
                <a:solidFill>
                  <a:srgbClr val="1B1B1B"/>
                </a:solidFill>
                <a:latin typeface="Calibri" panose="020F0502020204030204" pitchFamily="34" charset="0"/>
                <a:cs typeface="Calibri" panose="020F0502020204030204" pitchFamily="34" charset="0"/>
              </a:rPr>
              <a:t>Add’l</a:t>
            </a:r>
            <a:r>
              <a:rPr lang="en-US" sz="1600" dirty="0">
                <a:solidFill>
                  <a:srgbClr val="1B1B1B"/>
                </a:solidFill>
                <a:latin typeface="Calibri" panose="020F0502020204030204" pitchFamily="34" charset="0"/>
                <a:cs typeface="Calibri" panose="020F0502020204030204" pitchFamily="34" charset="0"/>
              </a:rPr>
              <a:t> PMH:</a:t>
            </a:r>
          </a:p>
          <a:p>
            <a:r>
              <a:rPr lang="en-US" sz="1600" dirty="0" err="1">
                <a:solidFill>
                  <a:srgbClr val="1B1B1B"/>
                </a:solidFill>
                <a:latin typeface="Calibri" panose="020F0502020204030204" pitchFamily="34" charset="0"/>
                <a:cs typeface="Calibri" panose="020F0502020204030204" pitchFamily="34" charset="0"/>
              </a:rPr>
              <a:t>pAF</a:t>
            </a:r>
            <a:r>
              <a:rPr lang="en-US" sz="1600" dirty="0">
                <a:solidFill>
                  <a:srgbClr val="1B1B1B"/>
                </a:solidFill>
                <a:latin typeface="Calibri" panose="020F0502020204030204" pitchFamily="34" charset="0"/>
                <a:cs typeface="Calibri" panose="020F0502020204030204" pitchFamily="34" charset="0"/>
              </a:rPr>
              <a:t>, AC (CHADS-VASC 4)</a:t>
            </a:r>
          </a:p>
          <a:p>
            <a:r>
              <a:rPr lang="en-US" sz="1600" dirty="0">
                <a:solidFill>
                  <a:srgbClr val="1B1B1B"/>
                </a:solidFill>
                <a:latin typeface="Calibri" panose="020F0502020204030204" pitchFamily="34" charset="0"/>
                <a:cs typeface="Calibri" panose="020F0502020204030204" pitchFamily="34" charset="0"/>
              </a:rPr>
              <a:t>DM2 (A1C 9)</a:t>
            </a:r>
          </a:p>
          <a:p>
            <a:r>
              <a:rPr lang="en-US" sz="1600" dirty="0">
                <a:solidFill>
                  <a:srgbClr val="1B1B1B"/>
                </a:solidFill>
                <a:latin typeface="Calibri" panose="020F0502020204030204" pitchFamily="34" charset="0"/>
                <a:cs typeface="Calibri" panose="020F0502020204030204" pitchFamily="34" charset="0"/>
              </a:rPr>
              <a:t>HTN (</a:t>
            </a:r>
            <a:r>
              <a:rPr lang="en-US" sz="1600" dirty="0" err="1">
                <a:solidFill>
                  <a:srgbClr val="1B1B1B"/>
                </a:solidFill>
                <a:latin typeface="Calibri" panose="020F0502020204030204" pitchFamily="34" charset="0"/>
                <a:cs typeface="Calibri" panose="020F0502020204030204" pitchFamily="34" charset="0"/>
              </a:rPr>
              <a:t>b/l</a:t>
            </a:r>
            <a:r>
              <a:rPr lang="en-US" sz="1600" dirty="0">
                <a:solidFill>
                  <a:srgbClr val="1B1B1B"/>
                </a:solidFill>
                <a:latin typeface="Calibri" panose="020F0502020204030204" pitchFamily="34" charset="0"/>
                <a:cs typeface="Calibri" panose="020F0502020204030204" pitchFamily="34" charset="0"/>
              </a:rPr>
              <a:t> SBP ~160s)</a:t>
            </a:r>
          </a:p>
          <a:p>
            <a:r>
              <a:rPr lang="en-US" sz="1600" dirty="0">
                <a:solidFill>
                  <a:srgbClr val="1B1B1B"/>
                </a:solidFill>
                <a:latin typeface="Calibri" panose="020F0502020204030204" pitchFamily="34" charset="0"/>
                <a:cs typeface="Calibri" panose="020F0502020204030204" pitchFamily="34" charset="0"/>
              </a:rPr>
              <a:t>COPD (FEV1/FVC 60%)</a:t>
            </a:r>
          </a:p>
          <a:p>
            <a:r>
              <a:rPr lang="en-US" sz="1600" dirty="0" err="1">
                <a:solidFill>
                  <a:srgbClr val="1B1B1B"/>
                </a:solidFill>
                <a:latin typeface="Calibri" panose="020F0502020204030204" pitchFamily="34" charset="0"/>
                <a:cs typeface="Calibri" panose="020F0502020204030204" pitchFamily="34" charset="0"/>
              </a:rPr>
              <a:t>HFrEF</a:t>
            </a:r>
            <a:r>
              <a:rPr lang="en-US" sz="1600" dirty="0">
                <a:solidFill>
                  <a:srgbClr val="1B1B1B"/>
                </a:solidFill>
                <a:latin typeface="Calibri" panose="020F0502020204030204" pitchFamily="34" charset="0"/>
                <a:cs typeface="Calibri" panose="020F0502020204030204" pitchFamily="34" charset="0"/>
              </a:rPr>
              <a:t> (EF 15% s/p AICD)</a:t>
            </a:r>
          </a:p>
          <a:p>
            <a:r>
              <a:rPr lang="en-US" sz="1600" dirty="0">
                <a:solidFill>
                  <a:srgbClr val="1B1B1B"/>
                </a:solidFill>
                <a:latin typeface="Calibri" panose="020F0502020204030204" pitchFamily="34" charset="0"/>
                <a:cs typeface="Calibri" panose="020F0502020204030204" pitchFamily="34" charset="0"/>
              </a:rPr>
              <a:t>CAD (s/p CABG 2012, LHC w/ PCI x 2, 2014 LAD DES, 2015 RCA DES)</a:t>
            </a:r>
          </a:p>
          <a:p>
            <a:endParaRPr lang="en-US" sz="1600" dirty="0">
              <a:solidFill>
                <a:srgbClr val="1B1B1B"/>
              </a:solidFill>
              <a:latin typeface="Calibri" panose="020F0502020204030204" pitchFamily="34" charset="0"/>
              <a:cs typeface="Calibri" panose="020F0502020204030204" pitchFamily="34" charset="0"/>
            </a:endParaRPr>
          </a:p>
          <a:p>
            <a:r>
              <a:rPr lang="en-US" sz="1600" dirty="0">
                <a:solidFill>
                  <a:srgbClr val="1B1B1B"/>
                </a:solidFill>
                <a:latin typeface="Calibri" panose="020F0502020204030204" pitchFamily="34" charset="0"/>
                <a:cs typeface="Calibri" panose="020F0502020204030204" pitchFamily="34" charset="0"/>
              </a:rPr>
              <a:t>PSH:</a:t>
            </a:r>
          </a:p>
          <a:p>
            <a:r>
              <a:rPr lang="en-US" sz="1600" dirty="0">
                <a:solidFill>
                  <a:srgbClr val="1B1B1B"/>
                </a:solidFill>
                <a:latin typeface="Calibri" panose="020F0502020204030204" pitchFamily="34" charset="0"/>
                <a:cs typeface="Calibri" panose="020F0502020204030204" pitchFamily="34" charset="0"/>
              </a:rPr>
              <a:t>LLL Bx 4/2017 w/ VATS</a:t>
            </a:r>
          </a:p>
          <a:p>
            <a:r>
              <a:rPr lang="en-US" sz="1600" dirty="0">
                <a:solidFill>
                  <a:srgbClr val="1B1B1B"/>
                </a:solidFill>
                <a:latin typeface="Calibri" panose="020F0502020204030204" pitchFamily="34" charset="0"/>
                <a:cs typeface="Calibri" panose="020F0502020204030204" pitchFamily="34" charset="0"/>
              </a:rPr>
              <a:t>Ex-lap 1990 </a:t>
            </a:r>
            <a:r>
              <a:rPr lang="en-US" sz="1600" dirty="0" err="1">
                <a:solidFill>
                  <a:srgbClr val="1B1B1B"/>
                </a:solidFill>
                <a:latin typeface="Calibri" panose="020F0502020204030204" pitchFamily="34" charset="0"/>
                <a:cs typeface="Calibri" panose="020F0502020204030204" pitchFamily="34" charset="0"/>
              </a:rPr>
              <a:t>i</a:t>
            </a:r>
            <a:r>
              <a:rPr lang="en-US" sz="1600" dirty="0">
                <a:solidFill>
                  <a:srgbClr val="1B1B1B"/>
                </a:solidFill>
                <a:latin typeface="Calibri" panose="020F0502020204030204" pitchFamily="34" charset="0"/>
                <a:cs typeface="Calibri" panose="020F0502020204030204" pitchFamily="34" charset="0"/>
              </a:rPr>
              <a:t>/s/o GSW</a:t>
            </a:r>
          </a:p>
          <a:p>
            <a:r>
              <a:rPr lang="en-US" sz="1600" dirty="0">
                <a:solidFill>
                  <a:srgbClr val="1B1B1B"/>
                </a:solidFill>
                <a:latin typeface="Calibri" panose="020F0502020204030204" pitchFamily="34" charset="0"/>
                <a:cs typeface="Calibri" panose="020F0502020204030204" pitchFamily="34" charset="0"/>
              </a:rPr>
              <a:t>Lap-</a:t>
            </a:r>
            <a:r>
              <a:rPr lang="en-US" sz="1600" dirty="0" err="1">
                <a:solidFill>
                  <a:srgbClr val="1B1B1B"/>
                </a:solidFill>
                <a:latin typeface="Calibri" panose="020F0502020204030204" pitchFamily="34" charset="0"/>
                <a:cs typeface="Calibri" panose="020F0502020204030204" pitchFamily="34" charset="0"/>
              </a:rPr>
              <a:t>Choly</a:t>
            </a:r>
            <a:r>
              <a:rPr lang="en-US" sz="1600" dirty="0">
                <a:solidFill>
                  <a:srgbClr val="1B1B1B"/>
                </a:solidFill>
                <a:latin typeface="Calibri" panose="020F0502020204030204" pitchFamily="34" charset="0"/>
                <a:cs typeface="Calibri" panose="020F0502020204030204" pitchFamily="34" charset="0"/>
              </a:rPr>
              <a:t> 1992</a:t>
            </a:r>
          </a:p>
          <a:p>
            <a:endParaRPr lang="en-US" sz="1600" dirty="0">
              <a:solidFill>
                <a:srgbClr val="1B1B1B"/>
              </a:solidFill>
              <a:latin typeface="Calibri" panose="020F0502020204030204" pitchFamily="34" charset="0"/>
              <a:cs typeface="Calibri" panose="020F0502020204030204" pitchFamily="34" charset="0"/>
            </a:endParaRPr>
          </a:p>
          <a:p>
            <a:r>
              <a:rPr lang="en-US" sz="1600" dirty="0">
                <a:solidFill>
                  <a:srgbClr val="1B1B1B"/>
                </a:solidFill>
                <a:latin typeface="Calibri" panose="020F0502020204030204" pitchFamily="34" charset="0"/>
                <a:cs typeface="Calibri" panose="020F0502020204030204" pitchFamily="34" charset="0"/>
              </a:rPr>
              <a:t>Rx: BB, ARB, </a:t>
            </a:r>
            <a:r>
              <a:rPr lang="en-US" sz="1600" dirty="0" err="1">
                <a:solidFill>
                  <a:srgbClr val="1B1B1B"/>
                </a:solidFill>
                <a:latin typeface="Calibri" panose="020F0502020204030204" pitchFamily="34" charset="0"/>
                <a:cs typeface="Calibri" panose="020F0502020204030204" pitchFamily="34" charset="0"/>
              </a:rPr>
              <a:t>Atorva</a:t>
            </a:r>
            <a:r>
              <a:rPr lang="en-US" sz="1600" dirty="0">
                <a:solidFill>
                  <a:srgbClr val="1B1B1B"/>
                </a:solidFill>
                <a:latin typeface="Calibri" panose="020F0502020204030204" pitchFamily="34" charset="0"/>
                <a:cs typeface="Calibri" panose="020F0502020204030204" pitchFamily="34" charset="0"/>
              </a:rPr>
              <a:t>, NOAC, NKDA</a:t>
            </a:r>
            <a:endParaRPr lang="en-US" sz="1600" b="0" i="0" u="none" strike="noStrike" dirty="0">
              <a:solidFill>
                <a:srgbClr val="1B1B1B"/>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202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 dirty="0"/>
              <a:t>Radiology notes</a:t>
            </a:r>
            <a:endParaRPr lang="en" sz="4400" b="0" i="0" u="none" strike="noStrike" cap="none" dirty="0">
              <a:solidFill>
                <a:schemeClr val="dk1"/>
              </a:solidFill>
              <a:latin typeface="Calibri"/>
              <a:ea typeface="Calibri"/>
              <a:cs typeface="Calibri"/>
              <a:sym typeface="Calibri"/>
            </a:endParaRPr>
          </a:p>
        </p:txBody>
      </p:sp>
      <p:sp>
        <p:nvSpPr>
          <p:cNvPr id="2" name="Text Placeholder 1">
            <a:extLst>
              <a:ext uri="{FF2B5EF4-FFF2-40B4-BE49-F238E27FC236}">
                <a16:creationId xmlns:a16="http://schemas.microsoft.com/office/drawing/2014/main" id="{8D40F4AD-5902-CE4C-A10F-21FF6267D7E0}"/>
              </a:ext>
            </a:extLst>
          </p:cNvPr>
          <p:cNvSpPr>
            <a:spLocks noGrp="1"/>
          </p:cNvSpPr>
          <p:nvPr>
            <p:ph type="body" idx="1"/>
          </p:nvPr>
        </p:nvSpPr>
        <p:spPr>
          <a:xfrm>
            <a:off x="497306" y="1265222"/>
            <a:ext cx="3571592" cy="4526100"/>
          </a:xfrm>
        </p:spPr>
        <p:txBody>
          <a:bodyPr/>
          <a:lstStyle/>
          <a:p>
            <a:pPr marL="458788" indent="-342900"/>
            <a:r>
              <a:rPr lang="en" dirty="0"/>
              <a:t>CT scan of liver</a:t>
            </a:r>
          </a:p>
          <a:p>
            <a:pPr marL="458788" indent="-342900"/>
            <a:endParaRPr lang="en" dirty="0"/>
          </a:p>
          <a:p>
            <a:pPr marL="458788" indent="-342900"/>
            <a:endParaRPr lang="en" dirty="0"/>
          </a:p>
          <a:p>
            <a:pPr marL="458788" indent="-342900"/>
            <a:r>
              <a:rPr lang="en" dirty="0"/>
              <a:t>MRI of wrist</a:t>
            </a:r>
          </a:p>
          <a:p>
            <a:pPr marL="458788" indent="-342900"/>
            <a:endParaRPr lang="en" dirty="0"/>
          </a:p>
          <a:p>
            <a:pPr marL="458788" indent="-342900"/>
            <a:endParaRPr lang="en" dirty="0"/>
          </a:p>
          <a:p>
            <a:pPr marL="458788" indent="-342900"/>
            <a:endParaRPr lang="en" dirty="0"/>
          </a:p>
          <a:p>
            <a:pPr marL="458788" indent="-342900"/>
            <a:r>
              <a:rPr lang="en" dirty="0"/>
              <a:t>X-ray of foot</a:t>
            </a:r>
            <a:endParaRPr lang="en-US" dirty="0"/>
          </a:p>
        </p:txBody>
      </p:sp>
      <p:pic>
        <p:nvPicPr>
          <p:cNvPr id="672" name="Shape 672" descr="Screen shot 2011-08-01 at 1.58.57 PM.png"/>
          <p:cNvPicPr preferRelativeResize="0">
            <a:picLocks noChangeAspect="1"/>
          </p:cNvPicPr>
          <p:nvPr/>
        </p:nvPicPr>
        <p:blipFill rotWithShape="1">
          <a:blip r:embed="rId3">
            <a:alphaModFix/>
          </a:blip>
          <a:srcRect/>
          <a:stretch/>
        </p:blipFill>
        <p:spPr>
          <a:xfrm>
            <a:off x="4115428" y="1165640"/>
            <a:ext cx="5028572" cy="1251713"/>
          </a:xfrm>
          <a:prstGeom prst="rect">
            <a:avLst/>
          </a:prstGeom>
          <a:noFill/>
          <a:ln>
            <a:noFill/>
          </a:ln>
        </p:spPr>
      </p:pic>
      <p:sp>
        <p:nvSpPr>
          <p:cNvPr id="673" name="Shape 673"/>
          <p:cNvSpPr txBox="1"/>
          <p:nvPr/>
        </p:nvSpPr>
        <p:spPr>
          <a:xfrm>
            <a:off x="5265903" y="6488667"/>
            <a:ext cx="38781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a:solidFill>
                  <a:schemeClr val="dk1"/>
                </a:solidFill>
                <a:latin typeface="Calibri"/>
                <a:ea typeface="Calibri"/>
                <a:cs typeface="Calibri"/>
                <a:sym typeface="Calibri"/>
              </a:rPr>
              <a:t>© Stanford University, radTF database</a:t>
            </a:r>
          </a:p>
        </p:txBody>
      </p:sp>
      <p:pic>
        <p:nvPicPr>
          <p:cNvPr id="6" name="Shape 680" descr="Screen shot 2011-08-01 at 1.59.32 PM.png">
            <a:extLst>
              <a:ext uri="{FF2B5EF4-FFF2-40B4-BE49-F238E27FC236}">
                <a16:creationId xmlns:a16="http://schemas.microsoft.com/office/drawing/2014/main" id="{8F94D4CC-3D35-BF4F-9076-BBF0F63AF88B}"/>
              </a:ext>
            </a:extLst>
          </p:cNvPr>
          <p:cNvPicPr preferRelativeResize="0">
            <a:picLocks noChangeAspect="1"/>
          </p:cNvPicPr>
          <p:nvPr/>
        </p:nvPicPr>
        <p:blipFill rotWithShape="1">
          <a:blip r:embed="rId4">
            <a:alphaModFix/>
          </a:blip>
          <a:srcRect/>
          <a:stretch/>
        </p:blipFill>
        <p:spPr>
          <a:xfrm>
            <a:off x="4092163" y="2438018"/>
            <a:ext cx="5028572" cy="1420964"/>
          </a:xfrm>
          <a:prstGeom prst="rect">
            <a:avLst/>
          </a:prstGeom>
          <a:noFill/>
          <a:ln>
            <a:noFill/>
          </a:ln>
        </p:spPr>
      </p:pic>
      <p:pic>
        <p:nvPicPr>
          <p:cNvPr id="7" name="Shape 687" descr="Screen shot 2011-08-01 at 2.00.02 PM.png">
            <a:extLst>
              <a:ext uri="{FF2B5EF4-FFF2-40B4-BE49-F238E27FC236}">
                <a16:creationId xmlns:a16="http://schemas.microsoft.com/office/drawing/2014/main" id="{672B1EEE-A535-6E4D-9590-BCFE9BED3C35}"/>
              </a:ext>
            </a:extLst>
          </p:cNvPr>
          <p:cNvPicPr preferRelativeResize="0">
            <a:picLocks noChangeAspect="1"/>
          </p:cNvPicPr>
          <p:nvPr/>
        </p:nvPicPr>
        <p:blipFill rotWithShape="1">
          <a:blip r:embed="rId5">
            <a:alphaModFix/>
          </a:blip>
          <a:srcRect/>
          <a:stretch/>
        </p:blipFill>
        <p:spPr>
          <a:xfrm>
            <a:off x="4092163" y="3804657"/>
            <a:ext cx="5051837" cy="26599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pic>
        <p:nvPicPr>
          <p:cNvPr id="693" name="Shape 693" descr="fcp_edwards_progress.pdf"/>
          <p:cNvPicPr preferRelativeResize="0"/>
          <p:nvPr/>
        </p:nvPicPr>
        <p:blipFill rotWithShape="1">
          <a:blip r:embed="rId3">
            <a:alphaModFix/>
          </a:blip>
          <a:srcRect t="13517" b="35550"/>
          <a:stretch/>
        </p:blipFill>
        <p:spPr>
          <a:xfrm>
            <a:off x="927150" y="1142999"/>
            <a:ext cx="7759800" cy="5114700"/>
          </a:xfrm>
          <a:prstGeom prst="rect">
            <a:avLst/>
          </a:prstGeom>
          <a:noFill/>
          <a:ln>
            <a:noFill/>
          </a:ln>
        </p:spPr>
      </p:pic>
      <p:sp>
        <p:nvSpPr>
          <p:cNvPr id="694" name="Shape 694"/>
          <p:cNvSpPr/>
          <p:nvPr/>
        </p:nvSpPr>
        <p:spPr>
          <a:xfrm>
            <a:off x="3466575" y="582979"/>
            <a:ext cx="2769000" cy="6246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95" name="Shape 695"/>
          <p:cNvSpPr txBox="1">
            <a:spLocks noGrp="1"/>
          </p:cNvSpPr>
          <p:nvPr>
            <p:ph type="title"/>
          </p:nvPr>
        </p:nvSpPr>
        <p:spPr>
          <a:xfrm>
            <a:off x="0" y="0"/>
            <a:ext cx="86868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 sz="4400" b="0" i="0" u="none" strike="noStrike" cap="none">
                <a:solidFill>
                  <a:schemeClr val="dk1"/>
                </a:solidFill>
                <a:latin typeface="Calibri"/>
                <a:ea typeface="Calibri"/>
                <a:cs typeface="Calibri"/>
                <a:sym typeface="Calibri"/>
              </a:rPr>
              <a:t>Progress note: SOAP format </a:t>
            </a:r>
          </a:p>
        </p:txBody>
      </p:sp>
      <p:sp>
        <p:nvSpPr>
          <p:cNvPr id="696" name="Shape 696"/>
          <p:cNvSpPr txBox="1"/>
          <p:nvPr/>
        </p:nvSpPr>
        <p:spPr>
          <a:xfrm>
            <a:off x="4511594" y="6517051"/>
            <a:ext cx="47364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a:solidFill>
                  <a:schemeClr val="dk1"/>
                </a:solidFill>
                <a:latin typeface="Calibri"/>
                <a:ea typeface="Calibri"/>
                <a:cs typeface="Calibri"/>
                <a:sym typeface="Calibri"/>
              </a:rPr>
              <a:t>© University of New Mexico School of Medicine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r>
              <a:rPr lang="en-US" dirty="0"/>
              <a:t>Quick recap</a:t>
            </a:r>
          </a:p>
        </p:txBody>
      </p:sp>
      <p:sp>
        <p:nvSpPr>
          <p:cNvPr id="3" name="Rectangle 2">
            <a:extLst>
              <a:ext uri="{FF2B5EF4-FFF2-40B4-BE49-F238E27FC236}">
                <a16:creationId xmlns:a16="http://schemas.microsoft.com/office/drawing/2014/main" id="{D6506305-5FBD-224C-8C7B-2FC20440B8EB}"/>
              </a:ext>
            </a:extLst>
          </p:cNvPr>
          <p:cNvSpPr/>
          <p:nvPr/>
        </p:nvSpPr>
        <p:spPr>
          <a:xfrm>
            <a:off x="4485690" y="2395072"/>
            <a:ext cx="4572000" cy="2462213"/>
          </a:xfrm>
          <a:prstGeom prst="rect">
            <a:avLst/>
          </a:prstGeom>
        </p:spPr>
        <p:txBody>
          <a:bodyPr>
            <a:spAutoFit/>
          </a:bodyPr>
          <a:lstStyle/>
          <a:p>
            <a:pPr marL="342900" indent="-342900">
              <a:buFont typeface="+mj-lt"/>
              <a:buAutoNum type="arabicPeriod"/>
            </a:pPr>
            <a:r>
              <a:rPr lang="en-US" dirty="0"/>
              <a:t>Structured </a:t>
            </a:r>
            <a:r>
              <a:rPr lang="en-US" b="1" dirty="0"/>
              <a:t>data will need be transformed </a:t>
            </a:r>
            <a:r>
              <a:rPr lang="en-US" dirty="0"/>
              <a:t>into analysis ready datasets from databases.</a:t>
            </a:r>
          </a:p>
          <a:p>
            <a:pPr marL="342900" indent="-342900">
              <a:buFont typeface="+mj-lt"/>
              <a:buAutoNum type="arabicPeriod"/>
            </a:pPr>
            <a:r>
              <a:rPr lang="en-US" b="1" dirty="0"/>
              <a:t>Feature spaces are often reduced </a:t>
            </a:r>
            <a:r>
              <a:rPr lang="en-US" dirty="0"/>
              <a:t>using knowledge-graphs or via data-driven methods.</a:t>
            </a:r>
          </a:p>
          <a:p>
            <a:pPr marL="342900" indent="-342900">
              <a:buFont typeface="+mj-lt"/>
              <a:buAutoNum type="arabicPeriod"/>
            </a:pPr>
            <a:r>
              <a:rPr lang="en-US" dirty="0"/>
              <a:t>You can</a:t>
            </a:r>
            <a:r>
              <a:rPr lang="en-US" b="1" dirty="0"/>
              <a:t> create additional features </a:t>
            </a:r>
            <a:r>
              <a:rPr lang="en-US" dirty="0"/>
              <a:t>from the raw data.</a:t>
            </a:r>
          </a:p>
          <a:p>
            <a:pPr marL="342900" indent="-342900">
              <a:buFont typeface="+mj-lt"/>
              <a:buAutoNum type="arabicPeriod"/>
            </a:pPr>
            <a:r>
              <a:rPr lang="en-US" b="1" dirty="0"/>
              <a:t>Missing data can be imputed </a:t>
            </a:r>
            <a:r>
              <a:rPr lang="en-US" dirty="0"/>
              <a:t>with varying levels of sophistication (but be careful!).</a:t>
            </a:r>
          </a:p>
          <a:p>
            <a:pPr marL="342900" indent="-342900">
              <a:buFont typeface="+mj-lt"/>
              <a:buAutoNum type="arabicPeriod"/>
            </a:pPr>
            <a:r>
              <a:rPr lang="en-US" dirty="0"/>
              <a:t>Your effectiveness in doing these tasks will increase by </a:t>
            </a:r>
            <a:r>
              <a:rPr lang="en-US" b="1" dirty="0"/>
              <a:t>knowing some biology and medicine</a:t>
            </a:r>
            <a:r>
              <a:rPr lang="en-US" dirty="0"/>
              <a:t>.</a:t>
            </a:r>
          </a:p>
        </p:txBody>
      </p:sp>
      <p:pic>
        <p:nvPicPr>
          <p:cNvPr id="4" name="Picture 3">
            <a:extLst>
              <a:ext uri="{FF2B5EF4-FFF2-40B4-BE49-F238E27FC236}">
                <a16:creationId xmlns:a16="http://schemas.microsoft.com/office/drawing/2014/main" id="{94ACF683-FDB7-794E-8BCC-370B90BDA023}"/>
              </a:ext>
            </a:extLst>
          </p:cNvPr>
          <p:cNvPicPr>
            <a:picLocks noChangeAspect="1"/>
          </p:cNvPicPr>
          <p:nvPr/>
        </p:nvPicPr>
        <p:blipFill>
          <a:blip r:embed="rId3"/>
          <a:stretch>
            <a:fillRect/>
          </a:stretch>
        </p:blipFill>
        <p:spPr>
          <a:xfrm>
            <a:off x="278635" y="2163421"/>
            <a:ext cx="4069250" cy="2860270"/>
          </a:xfrm>
          <a:prstGeom prst="rect">
            <a:avLst/>
          </a:prstGeom>
        </p:spPr>
      </p:pic>
    </p:spTree>
    <p:extLst>
      <p:ext uri="{BB962C8B-B14F-4D97-AF65-F5344CB8AC3E}">
        <p14:creationId xmlns:p14="http://schemas.microsoft.com/office/powerpoint/2010/main" val="18187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701" name="Shape 701" descr="SOAP.pdf"/>
          <p:cNvPicPr preferRelativeResize="0"/>
          <p:nvPr/>
        </p:nvPicPr>
        <p:blipFill rotWithShape="1">
          <a:blip r:embed="rId3">
            <a:alphaModFix/>
          </a:blip>
          <a:srcRect t="15612" b="30899"/>
          <a:stretch/>
        </p:blipFill>
        <p:spPr>
          <a:xfrm>
            <a:off x="803823" y="1143000"/>
            <a:ext cx="7407669" cy="5411709"/>
          </a:xfrm>
          <a:prstGeom prst="rect">
            <a:avLst/>
          </a:prstGeom>
          <a:noFill/>
          <a:ln>
            <a:noFill/>
          </a:ln>
        </p:spPr>
      </p:pic>
      <p:sp>
        <p:nvSpPr>
          <p:cNvPr id="702" name="Shape 702"/>
          <p:cNvSpPr txBox="1">
            <a:spLocks noGrp="1"/>
          </p:cNvSpPr>
          <p:nvPr>
            <p:ph type="title"/>
          </p:nvPr>
        </p:nvSpPr>
        <p:spPr>
          <a:xfrm>
            <a:off x="0" y="0"/>
            <a:ext cx="86868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 sz="4400" b="0" i="0" u="none" strike="noStrike" cap="none">
                <a:solidFill>
                  <a:schemeClr val="dk1"/>
                </a:solidFill>
                <a:latin typeface="Calibri"/>
                <a:ea typeface="Calibri"/>
                <a:cs typeface="Calibri"/>
                <a:sym typeface="Calibri"/>
              </a:rPr>
              <a:t>Progress note: SOAP format II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t>My take: Problems unique to clinical text</a:t>
            </a:r>
          </a:p>
        </p:txBody>
      </p:sp>
      <p:sp>
        <p:nvSpPr>
          <p:cNvPr id="3" name="Content Placeholder 2"/>
          <p:cNvSpPr>
            <a:spLocks noGrp="1"/>
          </p:cNvSpPr>
          <p:nvPr>
            <p:ph idx="1"/>
          </p:nvPr>
        </p:nvSpPr>
        <p:spPr>
          <a:xfrm>
            <a:off x="457200" y="1193800"/>
            <a:ext cx="8229600" cy="5458590"/>
          </a:xfrm>
        </p:spPr>
        <p:txBody>
          <a:bodyPr>
            <a:normAutofit fontScale="70000" lnSpcReduction="20000"/>
          </a:bodyPr>
          <a:lstStyle/>
          <a:p>
            <a:r>
              <a:rPr lang="en-US" dirty="0"/>
              <a:t>Ungrammatical, has misspellings and concatenations. Contains short telegraphic phrases, acronyms, abbreviations, which are often overloaded </a:t>
            </a:r>
            <a:r>
              <a:rPr lang="en-US" b="1" dirty="0"/>
              <a:t>= haiku of acronyms</a:t>
            </a:r>
          </a:p>
          <a:p>
            <a:endParaRPr lang="en-US" dirty="0"/>
          </a:p>
          <a:p>
            <a:r>
              <a:rPr lang="en-US" dirty="0"/>
              <a:t>Some sources are dictated and composed deliberately for clear communication (radiology reports) while others are written for documentation (progress notes) </a:t>
            </a:r>
            <a:r>
              <a:rPr lang="en-US" b="1" dirty="0"/>
              <a:t>= high variance in quality</a:t>
            </a:r>
          </a:p>
          <a:p>
            <a:endParaRPr lang="en-US" dirty="0"/>
          </a:p>
          <a:p>
            <a:r>
              <a:rPr lang="en-US" dirty="0"/>
              <a:t>Can contain many things that can be typed or pasted, such as long sets of lab values or vital signs </a:t>
            </a:r>
            <a:r>
              <a:rPr lang="en-US" b="1" dirty="0"/>
              <a:t>= pasted in junk</a:t>
            </a:r>
          </a:p>
          <a:p>
            <a:endParaRPr lang="en-US" dirty="0"/>
          </a:p>
          <a:p>
            <a:r>
              <a:rPr lang="en-US" dirty="0"/>
              <a:t>Idiosyncratic and institution-specific template-use is common </a:t>
            </a:r>
            <a:r>
              <a:rPr lang="en-US" b="1" dirty="0"/>
              <a:t>= lot of copy-pasting</a:t>
            </a:r>
          </a:p>
          <a:p>
            <a:endParaRPr lang="en-US" dirty="0"/>
          </a:p>
          <a:p>
            <a:r>
              <a:rPr lang="en-US" dirty="0"/>
              <a:t>Pervasive fear, misunderstanding, and confusion around security, privacy, de-identification, and anonymization </a:t>
            </a:r>
            <a:r>
              <a:rPr lang="en-US" b="1" dirty="0"/>
              <a:t>= ridiculous amount of agony in getting access</a:t>
            </a:r>
          </a:p>
        </p:txBody>
      </p:sp>
    </p:spTree>
    <p:extLst>
      <p:ext uri="{BB962C8B-B14F-4D97-AF65-F5344CB8AC3E}">
        <p14:creationId xmlns:p14="http://schemas.microsoft.com/office/powerpoint/2010/main" val="745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xfrm>
            <a:off x="720089" y="2362200"/>
            <a:ext cx="7772400" cy="1362000"/>
          </a:xfrm>
          <a:prstGeom prst="rect">
            <a:avLst/>
          </a:prstGeom>
        </p:spPr>
        <p:txBody>
          <a:bodyPr lIns="91425" tIns="91425" rIns="91425" bIns="91425" anchor="ctr" anchorCtr="0">
            <a:noAutofit/>
          </a:bodyPr>
          <a:lstStyle/>
          <a:p>
            <a:pPr lvl="0">
              <a:spcBef>
                <a:spcPts val="0"/>
              </a:spcBef>
              <a:buNone/>
            </a:pPr>
            <a:r>
              <a:rPr lang="en-US" dirty="0"/>
              <a:t>‘Just enough’ </a:t>
            </a:r>
            <a:r>
              <a:rPr lang="en" dirty="0"/>
              <a:t>text processing </a:t>
            </a:r>
          </a:p>
        </p:txBody>
      </p:sp>
      <p:sp>
        <p:nvSpPr>
          <p:cNvPr id="854" name="Shape 854"/>
          <p:cNvSpPr txBox="1">
            <a:spLocks noGrp="1"/>
          </p:cNvSpPr>
          <p:nvPr>
            <p:ph type="body" idx="1"/>
          </p:nvPr>
        </p:nvSpPr>
        <p:spPr>
          <a:xfrm>
            <a:off x="722312" y="3744912"/>
            <a:ext cx="7772400" cy="1500300"/>
          </a:xfrm>
          <a:prstGeom prst="rect">
            <a:avLst/>
          </a:prstGeom>
        </p:spPr>
        <p:txBody>
          <a:bodyPr lIns="91425" tIns="91425" rIns="91425" bIns="91425" anchor="t" anchorCtr="0">
            <a:noAutofit/>
          </a:bodyPr>
          <a:lstStyle/>
          <a:p>
            <a:pPr lvl="0" algn="ctr">
              <a:spcBef>
                <a:spcPts val="0"/>
              </a:spcBef>
              <a:buClr>
                <a:schemeClr val="dk1"/>
              </a:buClr>
              <a:buSzPct val="30555"/>
              <a:buFont typeface="Arial"/>
              <a:buNone/>
            </a:pPr>
            <a:r>
              <a:rPr lang="en" sz="2800" dirty="0">
                <a:solidFill>
                  <a:schemeClr val="dk1"/>
                </a:solidFill>
              </a:rPr>
              <a:t>Practical tips from our </a:t>
            </a:r>
            <a:r>
              <a:rPr lang="en-US" sz="2800" dirty="0">
                <a:solidFill>
                  <a:schemeClr val="dk1"/>
                </a:solidFill>
              </a:rPr>
              <a:t>research group</a:t>
            </a:r>
            <a:endParaRPr lang="en" sz="2800"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0" y="0"/>
            <a:ext cx="9144000" cy="1143000"/>
          </a:xfrm>
        </p:spPr>
        <p:txBody>
          <a:bodyPr>
            <a:normAutofit/>
          </a:bodyPr>
          <a:lstStyle/>
          <a:p>
            <a:r>
              <a:rPr lang="en-US" dirty="0"/>
              <a:t>Two options for how to handle text</a:t>
            </a:r>
          </a:p>
        </p:txBody>
      </p:sp>
      <p:sp>
        <p:nvSpPr>
          <p:cNvPr id="55" name="Shape 55"/>
          <p:cNvSpPr txBox="1"/>
          <p:nvPr/>
        </p:nvSpPr>
        <p:spPr>
          <a:xfrm>
            <a:off x="239853" y="2685613"/>
            <a:ext cx="3182700" cy="137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Dr. Nigam Shah examined a patient with osteoarthritis. The patient is a female CEO of an internet company on page mill road, with several buildings requiring her to walk between offices. Patient complains that pain worsens on walking.</a:t>
            </a: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6" name="Shape 56"/>
          <p:cNvSpPr txBox="1"/>
          <p:nvPr/>
        </p:nvSpPr>
        <p:spPr>
          <a:xfrm>
            <a:off x="3992578" y="2016106"/>
            <a:ext cx="3182700" cy="137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 name ***] examined a patient with osteoarthritis. The patient is a female CEO of an internet company on page mill road, with several buildings requiring her to walk between offices. Patient complains that pain worsens on walking.</a:t>
            </a:r>
            <a:endParaRPr kumimoji="0" sz="1100" b="0" i="0" u="none" strike="noStrike" kern="1200" cap="none" spc="0" normalizeH="0" baseline="0" noProof="0" dirty="0">
              <a:ln>
                <a:noFill/>
              </a:ln>
              <a:solidFill>
                <a:prstClr val="black"/>
              </a:solidFill>
              <a:effectLst/>
              <a:uLnTx/>
              <a:uFillTx/>
              <a:latin typeface="Courier New"/>
              <a:ea typeface="Courier New"/>
              <a:cs typeface="Courier New"/>
              <a:sym typeface="Courier New"/>
            </a:endParaRPr>
          </a:p>
        </p:txBody>
      </p:sp>
      <p:sp>
        <p:nvSpPr>
          <p:cNvPr id="57" name="Shape 57"/>
          <p:cNvSpPr txBox="1"/>
          <p:nvPr/>
        </p:nvSpPr>
        <p:spPr>
          <a:xfrm>
            <a:off x="3992578" y="3908393"/>
            <a:ext cx="3182700" cy="137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                          patient      osteoarthritis. 	patient   </a:t>
            </a:r>
            <a:endParaRPr kumimoji="0" sz="1100" b="0" i="0" u="none" strike="noStrike" kern="1200" cap="none" spc="0" normalizeH="0" baseline="0" noProof="0" dirty="0">
              <a:ln>
                <a:noFill/>
              </a:ln>
              <a:solidFill>
                <a:prstClr val="black"/>
              </a:solidFill>
              <a:effectLst/>
              <a:uLnTx/>
              <a:uFillTx/>
              <a:latin typeface="Courier New"/>
              <a:ea typeface="Courier New"/>
              <a:cs typeface="Courier New"/>
              <a:sym typeface="Courier New"/>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   female                      	</a:t>
            </a:r>
            <a:endParaRPr kumimoji="0" sz="1100" b="0" i="0" u="none" strike="noStrike" kern="1200" cap="none" spc="0" normalizeH="0" baseline="0" noProof="0" dirty="0">
              <a:ln>
                <a:noFill/>
              </a:ln>
              <a:solidFill>
                <a:prstClr val="black"/>
              </a:solidFill>
              <a:effectLst/>
              <a:uLnTx/>
              <a:uFillTx/>
              <a:latin typeface="Courier New"/>
              <a:ea typeface="Courier New"/>
              <a:cs typeface="Courier New"/>
              <a:sym typeface="Courier New"/>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                           walk    </a:t>
            </a:r>
            <a:endParaRPr kumimoji="0" sz="1100" b="0" i="0" u="none" strike="noStrike" kern="1200" cap="none" spc="0" normalizeH="0" baseline="0" noProof="0" dirty="0">
              <a:ln>
                <a:noFill/>
              </a:ln>
              <a:solidFill>
                <a:prstClr val="black"/>
              </a:solidFill>
              <a:effectLst/>
              <a:uLnTx/>
              <a:uFillTx/>
              <a:latin typeface="Courier New"/>
              <a:ea typeface="Courier New"/>
              <a:cs typeface="Courier New"/>
              <a:sym typeface="Courier New"/>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     	       Patient complains        pain worsens  walking.</a:t>
            </a:r>
            <a:endParaRPr kumimoji="0" sz="1100" b="0" i="0" u="none" strike="noStrike" kern="1200" cap="none" spc="0" normalizeH="0" baseline="0" noProof="0" dirty="0">
              <a:ln>
                <a:noFill/>
              </a:ln>
              <a:solidFill>
                <a:prstClr val="black"/>
              </a:solidFill>
              <a:effectLst/>
              <a:uLnTx/>
              <a:uFillTx/>
              <a:latin typeface="Courier New"/>
              <a:ea typeface="Courier New"/>
              <a:cs typeface="Courier New"/>
              <a:sym typeface="Courier New"/>
            </a:endParaRPr>
          </a:p>
        </p:txBody>
      </p:sp>
      <p:sp>
        <p:nvSpPr>
          <p:cNvPr id="58" name="Shape 58"/>
          <p:cNvSpPr txBox="1"/>
          <p:nvPr/>
        </p:nvSpPr>
        <p:spPr>
          <a:xfrm>
            <a:off x="3992578" y="1648420"/>
            <a:ext cx="3182700" cy="36576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400" b="1" i="0" u="none" strike="noStrike" kern="1200" cap="none" spc="0" normalizeH="0" baseline="0" noProof="0" dirty="0">
                <a:ln>
                  <a:noFill/>
                </a:ln>
                <a:solidFill>
                  <a:prstClr val="black"/>
                </a:solidFill>
                <a:effectLst/>
                <a:uLnTx/>
                <a:uFillTx/>
                <a:latin typeface="Calibri"/>
                <a:ea typeface="+mn-ea"/>
                <a:cs typeface="+mn-cs"/>
              </a:rPr>
              <a:t>Redact “PHI”</a:t>
            </a:r>
          </a:p>
        </p:txBody>
      </p:sp>
      <p:sp>
        <p:nvSpPr>
          <p:cNvPr id="59" name="Shape 59"/>
          <p:cNvSpPr txBox="1"/>
          <p:nvPr/>
        </p:nvSpPr>
        <p:spPr>
          <a:xfrm>
            <a:off x="3992578" y="3533943"/>
            <a:ext cx="3182700" cy="36576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400" b="1" i="0" u="none" strike="noStrike" kern="1200" cap="none" spc="0" normalizeH="0" baseline="0" noProof="0" dirty="0">
                <a:ln>
                  <a:noFill/>
                </a:ln>
                <a:solidFill>
                  <a:prstClr val="black"/>
                </a:solidFill>
                <a:effectLst/>
                <a:uLnTx/>
                <a:uFillTx/>
                <a:latin typeface="Calibri"/>
                <a:ea typeface="+mn-ea"/>
                <a:cs typeface="+mn-cs"/>
              </a:rPr>
              <a:t>Keep “medical terms”</a:t>
            </a:r>
          </a:p>
        </p:txBody>
      </p:sp>
      <p:cxnSp>
        <p:nvCxnSpPr>
          <p:cNvPr id="6" name="Straight Arrow Connector 5">
            <a:extLst>
              <a:ext uri="{FF2B5EF4-FFF2-40B4-BE49-F238E27FC236}">
                <a16:creationId xmlns:a16="http://schemas.microsoft.com/office/drawing/2014/main" id="{4BEE31F2-9859-854A-85B5-73510B6EC178}"/>
              </a:ext>
            </a:extLst>
          </p:cNvPr>
          <p:cNvCxnSpPr>
            <a:cxnSpLocks/>
            <a:stCxn id="55" idx="3"/>
            <a:endCxn id="56" idx="1"/>
          </p:cNvCxnSpPr>
          <p:nvPr/>
        </p:nvCxnSpPr>
        <p:spPr>
          <a:xfrm flipV="1">
            <a:off x="3422553" y="2701756"/>
            <a:ext cx="570025" cy="66950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4B7BA89-D257-D143-B3E2-DF9A90AA786A}"/>
              </a:ext>
            </a:extLst>
          </p:cNvPr>
          <p:cNvCxnSpPr>
            <a:cxnSpLocks/>
            <a:stCxn id="55" idx="3"/>
            <a:endCxn id="57" idx="1"/>
          </p:cNvCxnSpPr>
          <p:nvPr/>
        </p:nvCxnSpPr>
        <p:spPr>
          <a:xfrm>
            <a:off x="3422553" y="3371263"/>
            <a:ext cx="570025" cy="122278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5">
            <a:extLst>
              <a:ext uri="{FF2B5EF4-FFF2-40B4-BE49-F238E27FC236}">
                <a16:creationId xmlns:a16="http://schemas.microsoft.com/office/drawing/2014/main" id="{69BD47EE-9264-884D-AA0A-D9EB6904B607}"/>
              </a:ext>
            </a:extLst>
          </p:cNvPr>
          <p:cNvCxnSpPr>
            <a:cxnSpLocks/>
            <a:stCxn id="56" idx="3"/>
          </p:cNvCxnSpPr>
          <p:nvPr/>
        </p:nvCxnSpPr>
        <p:spPr>
          <a:xfrm>
            <a:off x="7175278" y="2701756"/>
            <a:ext cx="520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hape 57">
            <a:extLst>
              <a:ext uri="{FF2B5EF4-FFF2-40B4-BE49-F238E27FC236}">
                <a16:creationId xmlns:a16="http://schemas.microsoft.com/office/drawing/2014/main" id="{FED6923D-5A92-DD42-8644-699F13B4902C}"/>
              </a:ext>
            </a:extLst>
          </p:cNvPr>
          <p:cNvSpPr txBox="1"/>
          <p:nvPr/>
        </p:nvSpPr>
        <p:spPr>
          <a:xfrm>
            <a:off x="7695446" y="2520544"/>
            <a:ext cx="1395743" cy="330138"/>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Proceed</a:t>
            </a:r>
            <a:r>
              <a:rPr kumimoji="0" lang="en-US" sz="1100" b="0" i="0" u="none" strike="noStrike" kern="1200" cap="none" spc="0" normalizeH="0" noProof="0" dirty="0">
                <a:ln>
                  <a:noFill/>
                </a:ln>
                <a:solidFill>
                  <a:prstClr val="black"/>
                </a:solidFill>
                <a:effectLst/>
                <a:uLnTx/>
                <a:uFillTx/>
                <a:latin typeface="Courier New"/>
                <a:ea typeface="Courier New"/>
                <a:cs typeface="Courier New"/>
                <a:sym typeface="Courier New"/>
              </a:rPr>
              <a:t> to NLP</a:t>
            </a:r>
            <a:endParaRPr kumimoji="0" sz="1100" b="0" i="0" u="none" strike="noStrike" kern="1200" cap="none" spc="0" normalizeH="0" baseline="0" noProof="0" dirty="0">
              <a:ln>
                <a:noFill/>
              </a:ln>
              <a:solidFill>
                <a:prstClr val="black"/>
              </a:solidFill>
              <a:effectLst/>
              <a:uLnTx/>
              <a:uFillTx/>
              <a:latin typeface="Courier New"/>
              <a:ea typeface="Courier New"/>
              <a:cs typeface="Courier New"/>
              <a:sym typeface="Courier New"/>
            </a:endParaRPr>
          </a:p>
        </p:txBody>
      </p:sp>
      <p:cxnSp>
        <p:nvCxnSpPr>
          <p:cNvPr id="16" name="Straight Arrow Connector 5">
            <a:extLst>
              <a:ext uri="{FF2B5EF4-FFF2-40B4-BE49-F238E27FC236}">
                <a16:creationId xmlns:a16="http://schemas.microsoft.com/office/drawing/2014/main" id="{6D3B4BED-0A06-774E-958C-64EE783F748C}"/>
              </a:ext>
            </a:extLst>
          </p:cNvPr>
          <p:cNvCxnSpPr>
            <a:cxnSpLocks/>
          </p:cNvCxnSpPr>
          <p:nvPr/>
        </p:nvCxnSpPr>
        <p:spPr>
          <a:xfrm>
            <a:off x="7175278" y="4585195"/>
            <a:ext cx="520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Shape 57">
            <a:extLst>
              <a:ext uri="{FF2B5EF4-FFF2-40B4-BE49-F238E27FC236}">
                <a16:creationId xmlns:a16="http://schemas.microsoft.com/office/drawing/2014/main" id="{89100999-3F78-B641-A208-7E448B379D36}"/>
              </a:ext>
            </a:extLst>
          </p:cNvPr>
          <p:cNvSpPr txBox="1"/>
          <p:nvPr/>
        </p:nvSpPr>
        <p:spPr>
          <a:xfrm>
            <a:off x="7695445" y="4339277"/>
            <a:ext cx="1395743" cy="49183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urier New"/>
                <a:ea typeface="Courier New"/>
                <a:cs typeface="Courier New"/>
                <a:sym typeface="Courier New"/>
              </a:rPr>
              <a:t>Proceed</a:t>
            </a:r>
            <a:r>
              <a:rPr kumimoji="0" lang="en-US" sz="1100" b="0" i="0" u="none" strike="noStrike" kern="1200" cap="none" spc="0" normalizeH="0" noProof="0" dirty="0">
                <a:ln>
                  <a:noFill/>
                </a:ln>
                <a:solidFill>
                  <a:prstClr val="black"/>
                </a:solidFill>
                <a:effectLst/>
                <a:uLnTx/>
                <a:uFillTx/>
                <a:latin typeface="Courier New"/>
                <a:ea typeface="Courier New"/>
                <a:cs typeface="Courier New"/>
                <a:sym typeface="Courier New"/>
              </a:rPr>
              <a:t> to “data mining”</a:t>
            </a:r>
            <a:endParaRPr kumimoji="0" sz="1100" b="0" i="0" u="none" strike="noStrike" kern="1200" cap="none" spc="0" normalizeH="0" baseline="0" noProof="0" dirty="0">
              <a:ln>
                <a:noFill/>
              </a:ln>
              <a:solidFill>
                <a:prstClr val="black"/>
              </a:solidFill>
              <a:effectLst/>
              <a:uLnTx/>
              <a:uFillTx/>
              <a:latin typeface="Courier New"/>
              <a:ea typeface="Courier New"/>
              <a:cs typeface="Courier New"/>
              <a:sym typeface="Courier New"/>
            </a:endParaRPr>
          </a:p>
        </p:txBody>
      </p:sp>
    </p:spTree>
    <p:extLst>
      <p:ext uri="{BB962C8B-B14F-4D97-AF65-F5344CB8AC3E}">
        <p14:creationId xmlns:p14="http://schemas.microsoft.com/office/powerpoint/2010/main" val="51923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p:bldP spid="59" grpId="0"/>
      <p:bldP spid="14"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9600" y="4637784"/>
            <a:ext cx="4091026" cy="2062103"/>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22222"/>
                </a:solidFill>
                <a:effectLst/>
                <a:uLnTx/>
                <a:uFillTx/>
                <a:latin typeface="Courier New" charset="0"/>
                <a:ea typeface="+mn-ea"/>
                <a:cs typeface="Arial"/>
                <a:sym typeface="Arial"/>
              </a:rPr>
              <a:t>HIPAA zip code rule (45 CFR 164.514) permits revealing 3-digit ZIP codes as long as the 3-digit ZIP code covers an area populated by more than 20,000 people, as this is considered to be sufficient “masking” of the individual. </a:t>
            </a:r>
            <a:endParaRPr kumimoji="0" lang="en-US" sz="16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 name="Title 1"/>
          <p:cNvSpPr>
            <a:spLocks noGrp="1"/>
          </p:cNvSpPr>
          <p:nvPr>
            <p:ph type="title"/>
          </p:nvPr>
        </p:nvSpPr>
        <p:spPr/>
        <p:txBody>
          <a:bodyPr/>
          <a:lstStyle/>
          <a:p>
            <a:r>
              <a:rPr lang="en-US" dirty="0"/>
              <a:t>De-identification vs. </a:t>
            </a:r>
            <a:r>
              <a:rPr lang="en-US" dirty="0" err="1"/>
              <a:t>Anonymization</a:t>
            </a:r>
            <a:endParaRPr lang="en-US" dirty="0"/>
          </a:p>
        </p:txBody>
      </p:sp>
      <p:sp>
        <p:nvSpPr>
          <p:cNvPr id="3" name="Content Placeholder 2"/>
          <p:cNvSpPr>
            <a:spLocks noGrp="1"/>
          </p:cNvSpPr>
          <p:nvPr>
            <p:ph sz="half" idx="1"/>
          </p:nvPr>
        </p:nvSpPr>
        <p:spPr>
          <a:xfrm>
            <a:off x="324466" y="1231491"/>
            <a:ext cx="4630994" cy="5073445"/>
          </a:xfrm>
        </p:spPr>
        <p:txBody>
          <a:bodyPr>
            <a:normAutofit fontScale="47500" lnSpcReduction="20000"/>
          </a:bodyPr>
          <a:lstStyle/>
          <a:p>
            <a:r>
              <a:rPr lang="en-US" sz="3800" dirty="0"/>
              <a:t>The removal of 18 specific identifiers     (Safe Harbor Method):</a:t>
            </a:r>
          </a:p>
          <a:p>
            <a:pPr marL="914298" lvl="1" indent="-457149">
              <a:buFont typeface="+mj-lt"/>
              <a:buAutoNum type="arabicPeriod"/>
            </a:pPr>
            <a:r>
              <a:rPr lang="en-US" dirty="0"/>
              <a:t>Names</a:t>
            </a:r>
          </a:p>
          <a:p>
            <a:pPr marL="914298" lvl="1" indent="-457149">
              <a:buFont typeface="+mj-lt"/>
              <a:buAutoNum type="arabicPeriod"/>
            </a:pPr>
            <a:r>
              <a:rPr lang="en-US" dirty="0"/>
              <a:t>Geographic data</a:t>
            </a:r>
          </a:p>
          <a:p>
            <a:pPr marL="914298" lvl="1" indent="-457149">
              <a:buFont typeface="+mj-lt"/>
              <a:buAutoNum type="arabicPeriod"/>
            </a:pPr>
            <a:r>
              <a:rPr lang="en-US" dirty="0"/>
              <a:t>All elements of dates</a:t>
            </a:r>
          </a:p>
          <a:p>
            <a:pPr marL="914298" lvl="1" indent="-457149">
              <a:buFont typeface="+mj-lt"/>
              <a:buAutoNum type="arabicPeriod"/>
            </a:pPr>
            <a:r>
              <a:rPr lang="en-US" dirty="0"/>
              <a:t>Telephone numbers</a:t>
            </a:r>
          </a:p>
          <a:p>
            <a:pPr marL="914298" lvl="1" indent="-457149">
              <a:buFont typeface="+mj-lt"/>
              <a:buAutoNum type="arabicPeriod"/>
            </a:pPr>
            <a:r>
              <a:rPr lang="en-US" dirty="0"/>
              <a:t>FAX numbers</a:t>
            </a:r>
          </a:p>
          <a:p>
            <a:pPr marL="914298" lvl="1" indent="-457149">
              <a:buFont typeface="+mj-lt"/>
              <a:buAutoNum type="arabicPeriod"/>
            </a:pPr>
            <a:r>
              <a:rPr lang="en-US" dirty="0"/>
              <a:t>Email addresses</a:t>
            </a:r>
          </a:p>
          <a:p>
            <a:pPr marL="914298" lvl="1" indent="-457149">
              <a:buFont typeface="+mj-lt"/>
              <a:buAutoNum type="arabicPeriod"/>
            </a:pPr>
            <a:r>
              <a:rPr lang="en-US" dirty="0"/>
              <a:t>Social Security numbers</a:t>
            </a:r>
          </a:p>
          <a:p>
            <a:pPr marL="914298" lvl="1" indent="-457149">
              <a:buFont typeface="+mj-lt"/>
              <a:buAutoNum type="arabicPeriod"/>
            </a:pPr>
            <a:r>
              <a:rPr lang="en-US" dirty="0"/>
              <a:t>Medical record numbers</a:t>
            </a:r>
          </a:p>
          <a:p>
            <a:pPr marL="914298" lvl="1" indent="-457149">
              <a:buFont typeface="+mj-lt"/>
              <a:buAutoNum type="arabicPeriod"/>
            </a:pPr>
            <a:r>
              <a:rPr lang="en-US" dirty="0"/>
              <a:t>Health plan beneficiary numbers</a:t>
            </a:r>
          </a:p>
          <a:p>
            <a:pPr marL="914298" lvl="1" indent="-457149">
              <a:buFont typeface="+mj-lt"/>
              <a:buAutoNum type="arabicPeriod"/>
            </a:pPr>
            <a:r>
              <a:rPr lang="en-US" dirty="0"/>
              <a:t>Account numbers</a:t>
            </a:r>
          </a:p>
          <a:p>
            <a:pPr marL="914298" lvl="1" indent="-457149">
              <a:buFont typeface="+mj-lt"/>
              <a:buAutoNum type="arabicPeriod"/>
            </a:pPr>
            <a:r>
              <a:rPr lang="en-US" dirty="0"/>
              <a:t>Certificate/license numbers</a:t>
            </a:r>
          </a:p>
          <a:p>
            <a:pPr marL="914298" lvl="1" indent="-457149">
              <a:buFont typeface="+mj-lt"/>
              <a:buAutoNum type="arabicPeriod"/>
            </a:pPr>
            <a:r>
              <a:rPr lang="en-US" dirty="0"/>
              <a:t>Vehicle identifiers and serial numbers including license plates</a:t>
            </a:r>
          </a:p>
          <a:p>
            <a:pPr marL="914298" lvl="1" indent="-457149">
              <a:buFont typeface="+mj-lt"/>
              <a:buAutoNum type="arabicPeriod"/>
            </a:pPr>
            <a:r>
              <a:rPr lang="en-US" dirty="0"/>
              <a:t>Device identifiers and serial numbers</a:t>
            </a:r>
          </a:p>
          <a:p>
            <a:pPr marL="914298" lvl="1" indent="-457149">
              <a:buFont typeface="+mj-lt"/>
              <a:buAutoNum type="arabicPeriod"/>
            </a:pPr>
            <a:r>
              <a:rPr lang="en-US" dirty="0"/>
              <a:t>Web URLs</a:t>
            </a:r>
          </a:p>
          <a:p>
            <a:pPr marL="914298" lvl="1" indent="-457149">
              <a:buFont typeface="+mj-lt"/>
              <a:buAutoNum type="arabicPeriod"/>
            </a:pPr>
            <a:r>
              <a:rPr lang="en-US" dirty="0"/>
              <a:t>Internet protocol addresses</a:t>
            </a:r>
          </a:p>
          <a:p>
            <a:pPr marL="914298" lvl="1" indent="-457149">
              <a:buFont typeface="+mj-lt"/>
              <a:buAutoNum type="arabicPeriod"/>
            </a:pPr>
            <a:r>
              <a:rPr lang="en-US" dirty="0"/>
              <a:t>Biometric identifiers (i.e. retinal scan, fingerprints)</a:t>
            </a:r>
          </a:p>
          <a:p>
            <a:pPr marL="914298" lvl="1" indent="-457149">
              <a:buFont typeface="+mj-lt"/>
              <a:buAutoNum type="arabicPeriod"/>
            </a:pPr>
            <a:r>
              <a:rPr lang="en-US" dirty="0"/>
              <a:t>Full face photos and comparable images</a:t>
            </a:r>
          </a:p>
          <a:p>
            <a:pPr marL="914298" lvl="1" indent="-457149">
              <a:buFont typeface="+mj-lt"/>
              <a:buAutoNum type="arabicPeriod"/>
            </a:pPr>
            <a:r>
              <a:rPr lang="en-US" dirty="0"/>
              <a:t>Any unique identifying number, characteristic or code</a:t>
            </a:r>
          </a:p>
          <a:p>
            <a:endParaRPr lang="en-US" dirty="0"/>
          </a:p>
          <a:p>
            <a:pPr marL="0" indent="0">
              <a:buNone/>
            </a:pPr>
            <a:endParaRPr lang="en-US" sz="3800" dirty="0"/>
          </a:p>
          <a:p>
            <a:r>
              <a:rPr lang="en-US" sz="3800" dirty="0"/>
              <a:t>Have a statistician validate and document that the statistical risk of re-identification is very small (Statistical Method)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186" y="4882639"/>
            <a:ext cx="3740560" cy="17122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ight Brace 5"/>
          <p:cNvSpPr/>
          <p:nvPr/>
        </p:nvSpPr>
        <p:spPr>
          <a:xfrm>
            <a:off x="4528273" y="1220100"/>
            <a:ext cx="656303" cy="3532238"/>
          </a:xfrm>
          <a:prstGeom prst="rightBrace">
            <a:avLst/>
          </a:prstGeom>
        </p:spPr>
        <p:style>
          <a:lnRef idx="3">
            <a:schemeClr val="accent2"/>
          </a:lnRef>
          <a:fillRef idx="0">
            <a:schemeClr val="accent2"/>
          </a:fillRef>
          <a:effectRef idx="2">
            <a:schemeClr val="accent2"/>
          </a:effectRef>
          <a:fontRef idx="minor">
            <a:schemeClr val="tx1"/>
          </a:fontRef>
        </p:style>
        <p:txBody>
          <a:bodyPr lIns="91430" tIns="45715" rIns="91430"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sym typeface="Arial"/>
            </a:endParaRPr>
          </a:p>
        </p:txBody>
      </p:sp>
      <p:sp>
        <p:nvSpPr>
          <p:cNvPr id="7" name="Rectangle 6"/>
          <p:cNvSpPr/>
          <p:nvPr/>
        </p:nvSpPr>
        <p:spPr>
          <a:xfrm>
            <a:off x="5236196" y="2650694"/>
            <a:ext cx="1836174" cy="722671"/>
          </a:xfrm>
          <a:prstGeom prst="rect">
            <a:avLst/>
          </a:prstGeom>
        </p:spPr>
        <p:style>
          <a:lnRef idx="1">
            <a:schemeClr val="accent2"/>
          </a:lnRef>
          <a:fillRef idx="3">
            <a:schemeClr val="accent2"/>
          </a:fillRef>
          <a:effectRef idx="2">
            <a:schemeClr val="accent2"/>
          </a:effectRef>
          <a:fontRef idx="minor">
            <a:schemeClr val="lt1"/>
          </a:fontRef>
        </p:style>
        <p:txBody>
          <a:bodyPr lIns="91430" tIns="45715" rIns="91430"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ea typeface="+mn-ea"/>
                <a:cs typeface="+mn-cs"/>
                <a:sym typeface="Arial"/>
              </a:rPr>
              <a:t>Also called “scrubbing”</a:t>
            </a:r>
          </a:p>
        </p:txBody>
      </p:sp>
    </p:spTree>
    <p:extLst>
      <p:ext uri="{BB962C8B-B14F-4D97-AF65-F5344CB8AC3E}">
        <p14:creationId xmlns:p14="http://schemas.microsoft.com/office/powerpoint/2010/main" val="410797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t>Hiding in plain sight</a:t>
            </a:r>
          </a:p>
        </p:txBody>
      </p:sp>
      <p:graphicFrame>
        <p:nvGraphicFramePr>
          <p:cNvPr id="9" name="Content Placeholder 8"/>
          <p:cNvGraphicFramePr>
            <a:graphicFrameLocks noGrp="1"/>
          </p:cNvGraphicFramePr>
          <p:nvPr>
            <p:ph idx="1"/>
          </p:nvPr>
        </p:nvGraphicFramePr>
        <p:xfrm>
          <a:off x="228600" y="2720340"/>
          <a:ext cx="8585518" cy="2807970"/>
        </p:xfrm>
        <a:graphic>
          <a:graphicData uri="http://schemas.openxmlformats.org/drawingml/2006/table">
            <a:tbl>
              <a:tblPr>
                <a:tableStyleId>{5C22544A-7EE6-4342-B048-85BDC9FD1C3A}</a:tableStyleId>
              </a:tblPr>
              <a:tblGrid>
                <a:gridCol w="2527935">
                  <a:extLst>
                    <a:ext uri="{9D8B030D-6E8A-4147-A177-3AD203B41FA5}">
                      <a16:colId xmlns:a16="http://schemas.microsoft.com/office/drawing/2014/main" val="20000"/>
                    </a:ext>
                  </a:extLst>
                </a:gridCol>
                <a:gridCol w="3172460">
                  <a:extLst>
                    <a:ext uri="{9D8B030D-6E8A-4147-A177-3AD203B41FA5}">
                      <a16:colId xmlns:a16="http://schemas.microsoft.com/office/drawing/2014/main" val="20001"/>
                    </a:ext>
                  </a:extLst>
                </a:gridCol>
                <a:gridCol w="2885123">
                  <a:extLst>
                    <a:ext uri="{9D8B030D-6E8A-4147-A177-3AD203B41FA5}">
                      <a16:colId xmlns:a16="http://schemas.microsoft.com/office/drawing/2014/main" val="20002"/>
                    </a:ext>
                  </a:extLst>
                </a:gridCol>
              </a:tblGrid>
              <a:tr h="161925">
                <a:tc>
                  <a:txBody>
                    <a:bodyPr/>
                    <a:lstStyle/>
                    <a:p>
                      <a:pPr marL="0" marR="0" indent="88900">
                        <a:spcBef>
                          <a:spcPts val="0"/>
                        </a:spcBef>
                        <a:spcAft>
                          <a:spcPts val="0"/>
                        </a:spcAft>
                      </a:pPr>
                      <a:r>
                        <a:rPr lang="en-US" sz="1100" dirty="0">
                          <a:effectLst/>
                          <a:latin typeface="Courier New" pitchFamily="49" charset="0"/>
                          <a:cs typeface="Courier New" pitchFamily="49" charset="0"/>
                        </a:rPr>
                        <a:t> </a:t>
                      </a:r>
                      <a:endParaRPr lang="en-US" sz="16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100">
                          <a:effectLst/>
                          <a:latin typeface="Courier New" pitchFamily="49" charset="0"/>
                          <a:cs typeface="Courier New" pitchFamily="49" charset="0"/>
                        </a:rPr>
                        <a:t> </a:t>
                      </a:r>
                      <a:endParaRPr lang="en-US" sz="1600">
                        <a:effectLst/>
                        <a:latin typeface="Courier New" pitchFamily="49" charset="0"/>
                        <a:ea typeface="Cambria"/>
                        <a:cs typeface="Courier New" pitchFamily="49" charset="0"/>
                      </a:endParaRPr>
                    </a:p>
                  </a:txBody>
                  <a:tcPr marL="68580" marR="68580" marT="0" marB="0" anchor="ctr">
                    <a:noFill/>
                  </a:tcPr>
                </a:tc>
                <a:tc>
                  <a:txBody>
                    <a:bodyPr/>
                    <a:lstStyle/>
                    <a:p>
                      <a:pPr marL="0" marR="0" indent="78740">
                        <a:spcBef>
                          <a:spcPts val="0"/>
                        </a:spcBef>
                        <a:spcAft>
                          <a:spcPts val="0"/>
                        </a:spcAft>
                      </a:pPr>
                      <a:r>
                        <a:rPr lang="en-US" sz="1000" dirty="0">
                          <a:effectLst/>
                          <a:latin typeface="Courier New" pitchFamily="49" charset="0"/>
                          <a:cs typeface="Courier New" pitchFamily="49" charset="0"/>
                        </a:rPr>
                        <a:t> </a:t>
                      </a:r>
                      <a:endParaRPr lang="en-US" sz="16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0"/>
                  </a:ext>
                </a:extLst>
              </a:tr>
              <a:tr h="361950">
                <a:tc>
                  <a:txBody>
                    <a:bodyPr/>
                    <a:lstStyle/>
                    <a:p>
                      <a:pPr marL="0" marR="0" indent="88900">
                        <a:spcBef>
                          <a:spcPts val="0"/>
                        </a:spcBef>
                        <a:spcAft>
                          <a:spcPts val="0"/>
                        </a:spcAft>
                      </a:pPr>
                      <a:r>
                        <a:rPr lang="en-US" sz="1200" b="1" u="sng" dirty="0">
                          <a:solidFill>
                            <a:srgbClr val="FF0000"/>
                          </a:solidFill>
                          <a:effectLst/>
                          <a:latin typeface="Courier New" pitchFamily="49" charset="0"/>
                          <a:cs typeface="Courier New" pitchFamily="49" charset="0"/>
                        </a:rPr>
                        <a:t>Smith</a:t>
                      </a:r>
                      <a:r>
                        <a:rPr lang="en-US" sz="1200" dirty="0">
                          <a:effectLst/>
                          <a:latin typeface="Courier New" pitchFamily="49" charset="0"/>
                          <a:cs typeface="Courier New" pitchFamily="49" charset="0"/>
                        </a:rPr>
                        <a:t>, </a:t>
                      </a:r>
                      <a:r>
                        <a:rPr lang="en-US" sz="1200" b="1" u="sng" dirty="0">
                          <a:solidFill>
                            <a:srgbClr val="FF0000"/>
                          </a:solidFill>
                          <a:effectLst/>
                          <a:latin typeface="Courier New" pitchFamily="49" charset="0"/>
                          <a:cs typeface="Courier New" pitchFamily="49" charset="0"/>
                        </a:rPr>
                        <a:t>61</a:t>
                      </a:r>
                      <a:r>
                        <a:rPr lang="en-US" sz="1200" dirty="0">
                          <a:effectLst/>
                          <a:latin typeface="Courier New" pitchFamily="49" charset="0"/>
                          <a:cs typeface="Courier New" pitchFamily="49" charset="0"/>
                        </a:rPr>
                        <a:t> </a:t>
                      </a:r>
                      <a:r>
                        <a:rPr lang="en-US" sz="1200" dirty="0" err="1">
                          <a:effectLst/>
                          <a:latin typeface="Courier New" pitchFamily="49" charset="0"/>
                          <a:cs typeface="Courier New" pitchFamily="49" charset="0"/>
                        </a:rPr>
                        <a:t>yo</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b="1" dirty="0">
                          <a:solidFill>
                            <a:schemeClr val="accent1"/>
                          </a:solidFill>
                          <a:effectLst/>
                          <a:latin typeface="Courier New" pitchFamily="49" charset="0"/>
                          <a:cs typeface="Courier New" pitchFamily="49" charset="0"/>
                        </a:rPr>
                        <a:t>**</a:t>
                      </a:r>
                      <a:r>
                        <a:rPr lang="en-US" sz="1200" b="1" dirty="0" err="1">
                          <a:solidFill>
                            <a:schemeClr val="accent1"/>
                          </a:solidFill>
                          <a:effectLst/>
                          <a:latin typeface="Courier New" pitchFamily="49" charset="0"/>
                          <a:cs typeface="Courier New" pitchFamily="49" charset="0"/>
                        </a:rPr>
                        <a:t>pt_name</a:t>
                      </a:r>
                      <a:r>
                        <a:rPr lang="en-US" sz="1200" b="1" dirty="0">
                          <a:solidFill>
                            <a:schemeClr val="accent1"/>
                          </a:solidFill>
                          <a:effectLst/>
                          <a:latin typeface="Courier New" pitchFamily="49" charset="0"/>
                          <a:cs typeface="Courier New" pitchFamily="49" charset="0"/>
                        </a:rPr>
                        <a:t>&lt;A&gt;</a:t>
                      </a:r>
                      <a:r>
                        <a:rPr lang="en-US" sz="1200" dirty="0">
                          <a:effectLst/>
                          <a:latin typeface="Courier New" pitchFamily="49" charset="0"/>
                          <a:cs typeface="Courier New" pitchFamily="49" charset="0"/>
                        </a:rPr>
                        <a:t>, </a:t>
                      </a:r>
                      <a:r>
                        <a:rPr lang="en-US" sz="1200" b="1" dirty="0">
                          <a:solidFill>
                            <a:schemeClr val="accent1"/>
                          </a:solidFill>
                          <a:effectLst/>
                          <a:latin typeface="Courier New" pitchFamily="49" charset="0"/>
                          <a:cs typeface="Courier New" pitchFamily="49" charset="0"/>
                        </a:rPr>
                        <a:t>**age&lt;60s&gt;</a:t>
                      </a:r>
                      <a:r>
                        <a:rPr lang="en-US" sz="1200" dirty="0">
                          <a:effectLst/>
                          <a:latin typeface="Courier New" pitchFamily="49" charset="0"/>
                          <a:cs typeface="Courier New" pitchFamily="49" charset="0"/>
                        </a:rPr>
                        <a:t> </a:t>
                      </a:r>
                      <a:r>
                        <a:rPr lang="en-US" sz="1200" dirty="0" err="1">
                          <a:effectLst/>
                          <a:latin typeface="Courier New" pitchFamily="49" charset="0"/>
                          <a:cs typeface="Courier New" pitchFamily="49" charset="0"/>
                        </a:rPr>
                        <a:t>yo</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b="1" dirty="0">
                          <a:solidFill>
                            <a:srgbClr val="00B050"/>
                          </a:solidFill>
                          <a:effectLst/>
                          <a:latin typeface="Courier New" pitchFamily="49" charset="0"/>
                          <a:cs typeface="Courier New" pitchFamily="49" charset="0"/>
                        </a:rPr>
                        <a:t>Jones</a:t>
                      </a:r>
                      <a:r>
                        <a:rPr lang="en-US" sz="1200" dirty="0">
                          <a:effectLst/>
                          <a:latin typeface="Courier New" pitchFamily="49" charset="0"/>
                          <a:cs typeface="Courier New" pitchFamily="49" charset="0"/>
                        </a:rPr>
                        <a:t>, a </a:t>
                      </a:r>
                      <a:r>
                        <a:rPr lang="en-US" sz="1200" b="1" dirty="0">
                          <a:solidFill>
                            <a:srgbClr val="00B050"/>
                          </a:solidFill>
                          <a:effectLst/>
                          <a:latin typeface="Courier New" pitchFamily="49" charset="0"/>
                          <a:cs typeface="Courier New" pitchFamily="49" charset="0"/>
                        </a:rPr>
                        <a:t>64</a:t>
                      </a:r>
                      <a:r>
                        <a:rPr lang="en-US" sz="1200" dirty="0">
                          <a:effectLst/>
                          <a:latin typeface="Courier New" pitchFamily="49" charset="0"/>
                          <a:cs typeface="Courier New" pitchFamily="49" charset="0"/>
                        </a:rPr>
                        <a:t> </a:t>
                      </a:r>
                      <a:r>
                        <a:rPr lang="en-US" sz="1200" dirty="0" err="1">
                          <a:effectLst/>
                          <a:latin typeface="Courier New" pitchFamily="49" charset="0"/>
                          <a:cs typeface="Courier New" pitchFamily="49" charset="0"/>
                        </a:rPr>
                        <a:t>yo</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1"/>
                  </a:ext>
                </a:extLst>
              </a:tr>
              <a:tr h="182880">
                <a:tc>
                  <a:txBody>
                    <a:bodyPr/>
                    <a:lstStyle/>
                    <a:p>
                      <a:pPr marL="0" marR="0" indent="88900">
                        <a:spcBef>
                          <a:spcPts val="0"/>
                        </a:spcBef>
                        <a:spcAft>
                          <a:spcPts val="0"/>
                        </a:spcAft>
                      </a:pPr>
                      <a:r>
                        <a:rPr lang="en-US" sz="1200" dirty="0">
                          <a:effectLst/>
                          <a:latin typeface="Courier New" pitchFamily="49" charset="0"/>
                          <a:cs typeface="Courier New" pitchFamily="49" charset="0"/>
                        </a:rPr>
                        <a:t>daughter, </a:t>
                      </a:r>
                      <a:r>
                        <a:rPr lang="en-US" sz="1200" b="1" u="sng" dirty="0">
                          <a:solidFill>
                            <a:srgbClr val="FF0000"/>
                          </a:solidFill>
                          <a:effectLst/>
                          <a:latin typeface="Courier New" pitchFamily="49" charset="0"/>
                          <a:cs typeface="Courier New" pitchFamily="49" charset="0"/>
                        </a:rPr>
                        <a:t>Lynn</a:t>
                      </a:r>
                      <a:r>
                        <a:rPr lang="en-US" sz="1200" dirty="0">
                          <a:effectLst/>
                          <a:latin typeface="Courier New" pitchFamily="49" charset="0"/>
                          <a:cs typeface="Courier New" pitchFamily="49" charset="0"/>
                        </a:rPr>
                        <a:t>, to ...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daughter, </a:t>
                      </a:r>
                      <a:r>
                        <a:rPr lang="en-US" sz="1200" b="1" u="sng" dirty="0">
                          <a:solidFill>
                            <a:srgbClr val="FF0000"/>
                          </a:solidFill>
                          <a:effectLst/>
                          <a:latin typeface="Courier New" pitchFamily="49" charset="0"/>
                          <a:cs typeface="Courier New" pitchFamily="49" charset="0"/>
                        </a:rPr>
                        <a:t>Lynn</a:t>
                      </a:r>
                      <a:r>
                        <a:rPr lang="en-US" sz="1200" dirty="0">
                          <a:effectLst/>
                          <a:latin typeface="Courier New" pitchFamily="49" charset="0"/>
                          <a:cs typeface="Courier New" pitchFamily="49" charset="0"/>
                        </a:rPr>
                        <a:t>, to ...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daughter, </a:t>
                      </a:r>
                      <a:r>
                        <a:rPr lang="en-US" sz="1200" b="1" u="sng" dirty="0">
                          <a:solidFill>
                            <a:srgbClr val="00B050"/>
                          </a:solidFill>
                          <a:effectLst/>
                          <a:latin typeface="Courier New" pitchFamily="49" charset="0"/>
                          <a:cs typeface="Courier New" pitchFamily="49" charset="0"/>
                        </a:rPr>
                        <a:t>Lynn</a:t>
                      </a:r>
                      <a:r>
                        <a:rPr lang="en-US" sz="1200" dirty="0">
                          <a:effectLst/>
                          <a:latin typeface="Courier New" pitchFamily="49" charset="0"/>
                          <a:cs typeface="Courier New" pitchFamily="49" charset="0"/>
                        </a:rPr>
                        <a:t>, for ...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2"/>
                  </a:ext>
                </a:extLst>
              </a:tr>
              <a:tr h="361950">
                <a:tc>
                  <a:txBody>
                    <a:bodyPr/>
                    <a:lstStyle/>
                    <a:p>
                      <a:pPr marL="0" marR="0" indent="88900">
                        <a:spcBef>
                          <a:spcPts val="0"/>
                        </a:spcBef>
                        <a:spcAft>
                          <a:spcPts val="0"/>
                        </a:spcAft>
                      </a:pPr>
                      <a:r>
                        <a:rPr lang="en-US" sz="1200" dirty="0">
                          <a:effectLst/>
                          <a:latin typeface="Courier New" pitchFamily="49" charset="0"/>
                          <a:cs typeface="Courier New" pitchFamily="49" charset="0"/>
                        </a:rPr>
                        <a:t>oncologist </a:t>
                      </a:r>
                      <a:r>
                        <a:rPr lang="en-US" sz="1200" b="1" u="sng" dirty="0">
                          <a:solidFill>
                            <a:srgbClr val="FF0000"/>
                          </a:solidFill>
                          <a:effectLst/>
                          <a:latin typeface="Courier New" pitchFamily="49" charset="0"/>
                          <a:cs typeface="Courier New" pitchFamily="49" charset="0"/>
                        </a:rPr>
                        <a:t>Dr. White</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oncologist Dr. </a:t>
                      </a:r>
                      <a:r>
                        <a:rPr lang="en-US" sz="1200" b="1" dirty="0">
                          <a:solidFill>
                            <a:schemeClr val="accent1"/>
                          </a:solidFill>
                          <a:effectLst/>
                          <a:latin typeface="Courier New" pitchFamily="49" charset="0"/>
                          <a:cs typeface="Courier New" pitchFamily="49" charset="0"/>
                        </a:rPr>
                        <a:t>**</a:t>
                      </a:r>
                      <a:r>
                        <a:rPr lang="en-US" sz="1200" b="1" dirty="0" err="1">
                          <a:solidFill>
                            <a:schemeClr val="accent1"/>
                          </a:solidFill>
                          <a:effectLst/>
                          <a:latin typeface="Courier New" pitchFamily="49" charset="0"/>
                          <a:cs typeface="Courier New" pitchFamily="49" charset="0"/>
                        </a:rPr>
                        <a:t>MD_name</a:t>
                      </a:r>
                      <a:r>
                        <a:rPr lang="en-US" sz="1200" b="1" dirty="0">
                          <a:solidFill>
                            <a:schemeClr val="accent1"/>
                          </a:solidFill>
                          <a:effectLst/>
                          <a:latin typeface="Courier New" pitchFamily="49" charset="0"/>
                          <a:cs typeface="Courier New" pitchFamily="49" charset="0"/>
                        </a:rPr>
                        <a:t>&lt;C&gt;</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oncologist </a:t>
                      </a:r>
                      <a:r>
                        <a:rPr lang="en-US" sz="1200" b="1" dirty="0">
                          <a:solidFill>
                            <a:srgbClr val="00B050"/>
                          </a:solidFill>
                          <a:effectLst/>
                          <a:latin typeface="Courier New" pitchFamily="49" charset="0"/>
                          <a:cs typeface="Courier New" pitchFamily="49" charset="0"/>
                        </a:rPr>
                        <a:t>Dr. Howe</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3"/>
                  </a:ext>
                </a:extLst>
              </a:tr>
              <a:tr h="361950">
                <a:tc>
                  <a:txBody>
                    <a:bodyPr/>
                    <a:lstStyle/>
                    <a:p>
                      <a:pPr marL="0" marR="0" indent="88900">
                        <a:spcBef>
                          <a:spcPts val="0"/>
                        </a:spcBef>
                        <a:spcAft>
                          <a:spcPts val="0"/>
                        </a:spcAft>
                      </a:pPr>
                      <a:r>
                        <a:rPr lang="en-US" sz="1200" b="1" u="sng" dirty="0">
                          <a:solidFill>
                            <a:srgbClr val="FF0000"/>
                          </a:solidFill>
                          <a:effectLst/>
                          <a:latin typeface="Courier New" pitchFamily="49" charset="0"/>
                          <a:cs typeface="Courier New" pitchFamily="49" charset="0"/>
                        </a:rPr>
                        <a:t>5/13/10</a:t>
                      </a:r>
                      <a:r>
                        <a:rPr lang="en-US" sz="1200" dirty="0">
                          <a:effectLst/>
                          <a:latin typeface="Courier New" pitchFamily="49" charset="0"/>
                          <a:cs typeface="Courier New" pitchFamily="49" charset="0"/>
                        </a:rPr>
                        <a:t> to consider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b="1" dirty="0">
                          <a:solidFill>
                            <a:schemeClr val="accent1"/>
                          </a:solidFill>
                          <a:effectLst/>
                          <a:latin typeface="Courier New" pitchFamily="49" charset="0"/>
                          <a:cs typeface="Courier New" pitchFamily="49" charset="0"/>
                        </a:rPr>
                        <a:t>**date&lt;5/28/10&gt;</a:t>
                      </a:r>
                      <a:r>
                        <a:rPr lang="en-US" sz="1200" dirty="0">
                          <a:effectLst/>
                          <a:latin typeface="Courier New" pitchFamily="49" charset="0"/>
                          <a:cs typeface="Courier New" pitchFamily="49" charset="0"/>
                        </a:rPr>
                        <a:t> to consider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b="1" dirty="0">
                          <a:solidFill>
                            <a:srgbClr val="00B050"/>
                          </a:solidFill>
                          <a:effectLst/>
                          <a:latin typeface="Courier New" pitchFamily="49" charset="0"/>
                          <a:cs typeface="Courier New" pitchFamily="49" charset="0"/>
                        </a:rPr>
                        <a:t>5/28/10</a:t>
                      </a:r>
                      <a:r>
                        <a:rPr lang="en-US" sz="1200" dirty="0">
                          <a:effectLst/>
                          <a:latin typeface="Courier New" pitchFamily="49" charset="0"/>
                          <a:cs typeface="Courier New" pitchFamily="49" charset="0"/>
                        </a:rPr>
                        <a:t> to consider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4"/>
                  </a:ext>
                </a:extLst>
              </a:tr>
              <a:tr h="182880">
                <a:tc>
                  <a:txBody>
                    <a:bodyPr/>
                    <a:lstStyle/>
                    <a:p>
                      <a:pPr marL="0" marR="0" indent="88900">
                        <a:spcBef>
                          <a:spcPts val="0"/>
                        </a:spcBef>
                        <a:spcAft>
                          <a:spcPts val="0"/>
                        </a:spcAft>
                      </a:pPr>
                      <a:r>
                        <a:rPr lang="en-US" sz="1200" dirty="0">
                          <a:effectLst/>
                          <a:latin typeface="Courier New" pitchFamily="49" charset="0"/>
                          <a:cs typeface="Courier New" pitchFamily="49" charset="0"/>
                        </a:rPr>
                        <a:t>SWOG protocol </a:t>
                      </a:r>
                      <a:r>
                        <a:rPr lang="en-US" sz="1200" b="1" u="sng" dirty="0">
                          <a:solidFill>
                            <a:srgbClr val="FF0000"/>
                          </a:solidFill>
                          <a:effectLst/>
                          <a:latin typeface="Courier New" pitchFamily="49" charset="0"/>
                          <a:cs typeface="Courier New" pitchFamily="49" charset="0"/>
                        </a:rPr>
                        <a:t>1811</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SWOG protocol </a:t>
                      </a:r>
                      <a:r>
                        <a:rPr lang="en-US" sz="1200" b="1" dirty="0">
                          <a:solidFill>
                            <a:schemeClr val="accent1"/>
                          </a:solidFill>
                          <a:effectLst/>
                          <a:latin typeface="Courier New" pitchFamily="49" charset="0"/>
                          <a:cs typeface="Courier New" pitchFamily="49" charset="0"/>
                        </a:rPr>
                        <a:t>**</a:t>
                      </a:r>
                      <a:r>
                        <a:rPr lang="en-US" sz="1200" b="1" dirty="0" err="1">
                          <a:solidFill>
                            <a:schemeClr val="accent1"/>
                          </a:solidFill>
                          <a:effectLst/>
                          <a:latin typeface="Courier New" pitchFamily="49" charset="0"/>
                          <a:cs typeface="Courier New" pitchFamily="49" charset="0"/>
                        </a:rPr>
                        <a:t>other_id</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SWOG protocol 1798,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5"/>
                  </a:ext>
                </a:extLst>
              </a:tr>
              <a:tr h="182880">
                <a:tc>
                  <a:txBody>
                    <a:bodyPr/>
                    <a:lstStyle/>
                    <a:p>
                      <a:pPr marL="0" marR="0" indent="88900">
                        <a:spcBef>
                          <a:spcPts val="0"/>
                        </a:spcBef>
                        <a:spcAft>
                          <a:spcPts val="0"/>
                        </a:spcAft>
                      </a:pPr>
                      <a:r>
                        <a:rPr lang="en-US" sz="1200" dirty="0">
                          <a:effectLst/>
                          <a:latin typeface="Courier New" pitchFamily="49" charset="0"/>
                          <a:cs typeface="Courier New" pitchFamily="49" charset="0"/>
                        </a:rPr>
                        <a:t>was randomized </a:t>
                      </a:r>
                      <a:r>
                        <a:rPr lang="en-US" sz="1200" b="1" u="sng" dirty="0">
                          <a:solidFill>
                            <a:srgbClr val="FF0000"/>
                          </a:solidFill>
                          <a:effectLst/>
                          <a:latin typeface="Courier New" pitchFamily="49" charset="0"/>
                          <a:cs typeface="Courier New" pitchFamily="49" charset="0"/>
                        </a:rPr>
                        <a:t>5/10</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was randomized </a:t>
                      </a:r>
                      <a:r>
                        <a:rPr lang="en-US" sz="1200" b="1" u="sng" dirty="0">
                          <a:solidFill>
                            <a:srgbClr val="FF0000"/>
                          </a:solidFill>
                          <a:effectLst/>
                          <a:latin typeface="Courier New" pitchFamily="49" charset="0"/>
                          <a:cs typeface="Courier New" pitchFamily="49" charset="0"/>
                        </a:rPr>
                        <a:t>5/10</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was randomized </a:t>
                      </a:r>
                      <a:r>
                        <a:rPr lang="en-US" sz="1200" b="1" u="sng" dirty="0">
                          <a:solidFill>
                            <a:srgbClr val="00B050"/>
                          </a:solidFill>
                          <a:effectLst/>
                          <a:latin typeface="Courier New" pitchFamily="49" charset="0"/>
                          <a:cs typeface="Courier New" pitchFamily="49" charset="0"/>
                        </a:rPr>
                        <a:t>5/10</a:t>
                      </a:r>
                      <a:r>
                        <a:rPr lang="en-US" sz="12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6"/>
                  </a:ext>
                </a:extLst>
              </a:tr>
              <a:tr h="361950">
                <a:tc>
                  <a:txBody>
                    <a:bodyPr/>
                    <a:lstStyle/>
                    <a:p>
                      <a:pPr marL="0" marR="0" indent="88900">
                        <a:spcBef>
                          <a:spcPts val="0"/>
                        </a:spcBef>
                        <a:spcAft>
                          <a:spcPts val="0"/>
                        </a:spcAft>
                      </a:pPr>
                      <a:r>
                        <a:rPr lang="en-US" sz="1200" dirty="0">
                          <a:effectLst/>
                          <a:latin typeface="Courier New" pitchFamily="49" charset="0"/>
                          <a:cs typeface="Courier New" pitchFamily="49" charset="0"/>
                        </a:rPr>
                        <a:t>to call </a:t>
                      </a:r>
                      <a:r>
                        <a:rPr lang="en-US" sz="1200" b="1" u="sng" dirty="0">
                          <a:solidFill>
                            <a:srgbClr val="FF0000"/>
                          </a:solidFill>
                          <a:effectLst/>
                          <a:latin typeface="Courier New" pitchFamily="49" charset="0"/>
                          <a:cs typeface="Courier New" pitchFamily="49" charset="0"/>
                        </a:rPr>
                        <a:t>Mr. Smith</a:t>
                      </a:r>
                      <a:r>
                        <a:rPr lang="en-US" sz="1200" dirty="0">
                          <a:effectLst/>
                          <a:latin typeface="Courier New" pitchFamily="49" charset="0"/>
                          <a:cs typeface="Courier New" pitchFamily="49" charset="0"/>
                        </a:rPr>
                        <a:t> on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to call Mr. </a:t>
                      </a:r>
                      <a:r>
                        <a:rPr lang="en-US" sz="1200" b="1" dirty="0">
                          <a:solidFill>
                            <a:schemeClr val="accent1"/>
                          </a:solidFill>
                          <a:effectLst/>
                          <a:latin typeface="Courier New" pitchFamily="49" charset="0"/>
                          <a:cs typeface="Courier New" pitchFamily="49" charset="0"/>
                        </a:rPr>
                        <a:t>**</a:t>
                      </a:r>
                      <a:r>
                        <a:rPr lang="en-US" sz="1200" b="1" dirty="0" err="1">
                          <a:solidFill>
                            <a:schemeClr val="accent1"/>
                          </a:solidFill>
                          <a:effectLst/>
                          <a:latin typeface="Courier New" pitchFamily="49" charset="0"/>
                          <a:cs typeface="Courier New" pitchFamily="49" charset="0"/>
                        </a:rPr>
                        <a:t>pt_name</a:t>
                      </a:r>
                      <a:r>
                        <a:rPr lang="en-US" sz="1200" b="1" dirty="0">
                          <a:solidFill>
                            <a:schemeClr val="accent1"/>
                          </a:solidFill>
                          <a:effectLst/>
                          <a:latin typeface="Courier New" pitchFamily="49" charset="0"/>
                          <a:cs typeface="Courier New" pitchFamily="49" charset="0"/>
                        </a:rPr>
                        <a:t>&lt;A&gt;</a:t>
                      </a:r>
                      <a:r>
                        <a:rPr lang="en-US" sz="1200" dirty="0">
                          <a:effectLst/>
                          <a:latin typeface="Courier New" pitchFamily="49" charset="0"/>
                          <a:cs typeface="Courier New" pitchFamily="49" charset="0"/>
                        </a:rPr>
                        <a:t> on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a:effectLst/>
                          <a:latin typeface="Courier New" pitchFamily="49" charset="0"/>
                          <a:cs typeface="Courier New" pitchFamily="49" charset="0"/>
                        </a:rPr>
                        <a:t>to call </a:t>
                      </a:r>
                      <a:r>
                        <a:rPr lang="en-US" sz="1200" b="1" dirty="0">
                          <a:solidFill>
                            <a:srgbClr val="00B050"/>
                          </a:solidFill>
                          <a:effectLst/>
                          <a:latin typeface="Courier New" pitchFamily="49" charset="0"/>
                          <a:cs typeface="Courier New" pitchFamily="49" charset="0"/>
                        </a:rPr>
                        <a:t>Mr. Jones</a:t>
                      </a:r>
                      <a:r>
                        <a:rPr lang="en-US" sz="1200" dirty="0">
                          <a:effectLst/>
                          <a:latin typeface="Courier New" pitchFamily="49" charset="0"/>
                          <a:cs typeface="Courier New" pitchFamily="49" charset="0"/>
                        </a:rPr>
                        <a:t> on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7"/>
                  </a:ext>
                </a:extLst>
              </a:tr>
              <a:tr h="182880">
                <a:tc>
                  <a:txBody>
                    <a:bodyPr/>
                    <a:lstStyle/>
                    <a:p>
                      <a:pPr marL="0" marR="0" indent="88900">
                        <a:spcBef>
                          <a:spcPts val="0"/>
                        </a:spcBef>
                        <a:spcAft>
                          <a:spcPts val="0"/>
                        </a:spcAft>
                      </a:pPr>
                      <a:r>
                        <a:rPr lang="en-US" sz="1200" dirty="0" err="1">
                          <a:effectLst/>
                          <a:latin typeface="Courier New" pitchFamily="49" charset="0"/>
                          <a:cs typeface="Courier New" pitchFamily="49" charset="0"/>
                        </a:rPr>
                        <a:t>PLAN:</a:t>
                      </a:r>
                      <a:r>
                        <a:rPr lang="en-US" sz="1200" b="1" u="sng" dirty="0" err="1">
                          <a:solidFill>
                            <a:srgbClr val="FF0000"/>
                          </a:solidFill>
                          <a:effectLst/>
                          <a:latin typeface="Courier New" pitchFamily="49" charset="0"/>
                          <a:cs typeface="Courier New" pitchFamily="49" charset="0"/>
                        </a:rPr>
                        <a:t>Dr</a:t>
                      </a:r>
                      <a:r>
                        <a:rPr lang="en-US" sz="1200" b="1" u="sng" dirty="0">
                          <a:solidFill>
                            <a:srgbClr val="FF0000"/>
                          </a:solidFill>
                          <a:effectLst/>
                          <a:latin typeface="Courier New" pitchFamily="49" charset="0"/>
                          <a:cs typeface="Courier New" pitchFamily="49" charset="0"/>
                        </a:rPr>
                        <a:t> White</a:t>
                      </a:r>
                      <a:r>
                        <a:rPr lang="en-US" sz="1200" dirty="0">
                          <a:effectLst/>
                          <a:latin typeface="Courier New" pitchFamily="49" charset="0"/>
                          <a:cs typeface="Courier New" pitchFamily="49" charset="0"/>
                        </a:rPr>
                        <a:t> and I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err="1">
                          <a:effectLst/>
                          <a:latin typeface="Courier New" pitchFamily="49" charset="0"/>
                          <a:cs typeface="Courier New" pitchFamily="49" charset="0"/>
                        </a:rPr>
                        <a:t>PLAN:</a:t>
                      </a:r>
                      <a:r>
                        <a:rPr lang="en-US" sz="1200" b="1" u="sng" dirty="0" err="1">
                          <a:solidFill>
                            <a:srgbClr val="FF0000"/>
                          </a:solidFill>
                          <a:effectLst/>
                          <a:latin typeface="Courier New" pitchFamily="49" charset="0"/>
                          <a:cs typeface="Courier New" pitchFamily="49" charset="0"/>
                        </a:rPr>
                        <a:t>Dr</a:t>
                      </a:r>
                      <a:r>
                        <a:rPr lang="en-US" sz="1200" b="1" u="sng" dirty="0">
                          <a:solidFill>
                            <a:srgbClr val="FF0000"/>
                          </a:solidFill>
                          <a:effectLst/>
                          <a:latin typeface="Courier New" pitchFamily="49" charset="0"/>
                          <a:cs typeface="Courier New" pitchFamily="49" charset="0"/>
                        </a:rPr>
                        <a:t> White</a:t>
                      </a:r>
                      <a:r>
                        <a:rPr lang="en-US" sz="1200" dirty="0">
                          <a:effectLst/>
                          <a:latin typeface="Courier New" pitchFamily="49" charset="0"/>
                          <a:cs typeface="Courier New" pitchFamily="49" charset="0"/>
                        </a:rPr>
                        <a:t> and I ...</a:t>
                      </a:r>
                      <a:endParaRPr lang="en-US" sz="2000" dirty="0">
                        <a:effectLst/>
                        <a:latin typeface="Courier New" pitchFamily="49" charset="0"/>
                        <a:ea typeface="Cambria"/>
                        <a:cs typeface="Courier New" pitchFamily="49" charset="0"/>
                      </a:endParaRPr>
                    </a:p>
                  </a:txBody>
                  <a:tcPr marL="68580" marR="68580" marT="0" marB="0" anchor="ctr">
                    <a:noFill/>
                  </a:tcPr>
                </a:tc>
                <a:tc>
                  <a:txBody>
                    <a:bodyPr/>
                    <a:lstStyle/>
                    <a:p>
                      <a:pPr marL="0" marR="0" indent="88900">
                        <a:spcBef>
                          <a:spcPts val="0"/>
                        </a:spcBef>
                        <a:spcAft>
                          <a:spcPts val="0"/>
                        </a:spcAft>
                      </a:pPr>
                      <a:r>
                        <a:rPr lang="en-US" sz="1200" dirty="0" err="1">
                          <a:effectLst/>
                          <a:latin typeface="Courier New" pitchFamily="49" charset="0"/>
                          <a:cs typeface="Courier New" pitchFamily="49" charset="0"/>
                        </a:rPr>
                        <a:t>PLAN:</a:t>
                      </a:r>
                      <a:r>
                        <a:rPr lang="en-US" sz="1200" b="1" u="sng" dirty="0" err="1">
                          <a:solidFill>
                            <a:srgbClr val="00B050"/>
                          </a:solidFill>
                          <a:effectLst/>
                          <a:latin typeface="Courier New" pitchFamily="49" charset="0"/>
                          <a:cs typeface="Courier New" pitchFamily="49" charset="0"/>
                        </a:rPr>
                        <a:t>Dr</a:t>
                      </a:r>
                      <a:r>
                        <a:rPr lang="en-US" sz="1200" b="1" u="sng" dirty="0">
                          <a:solidFill>
                            <a:srgbClr val="00B050"/>
                          </a:solidFill>
                          <a:effectLst/>
                          <a:latin typeface="Courier New" pitchFamily="49" charset="0"/>
                          <a:cs typeface="Courier New" pitchFamily="49" charset="0"/>
                        </a:rPr>
                        <a:t> White</a:t>
                      </a:r>
                      <a:r>
                        <a:rPr lang="en-US" sz="1200" dirty="0">
                          <a:effectLst/>
                          <a:latin typeface="Courier New" pitchFamily="49" charset="0"/>
                          <a:cs typeface="Courier New" pitchFamily="49" charset="0"/>
                        </a:rPr>
                        <a:t> and I ...</a:t>
                      </a:r>
                      <a:endParaRPr lang="en-US" sz="2000" dirty="0">
                        <a:effectLst/>
                        <a:latin typeface="Courier New" pitchFamily="49" charset="0"/>
                        <a:ea typeface="Cambria"/>
                        <a:cs typeface="Courier New" pitchFamily="49" charset="0"/>
                      </a:endParaRPr>
                    </a:p>
                  </a:txBody>
                  <a:tcPr marL="68580" marR="68580" marT="0" marB="0" anchor="ctr">
                    <a:noFill/>
                  </a:tcPr>
                </a:tc>
                <a:extLst>
                  <a:ext uri="{0D108BD9-81ED-4DB2-BD59-A6C34878D82A}">
                    <a16:rowId xmlns:a16="http://schemas.microsoft.com/office/drawing/2014/main" val="10008"/>
                  </a:ext>
                </a:extLst>
              </a:tr>
              <a:tr h="213360">
                <a:tc>
                  <a:txBody>
                    <a:bodyPr/>
                    <a:lstStyle/>
                    <a:p>
                      <a:pPr marL="0" marR="0" indent="99060">
                        <a:spcBef>
                          <a:spcPts val="0"/>
                        </a:spcBef>
                        <a:spcAft>
                          <a:spcPts val="0"/>
                        </a:spcAft>
                      </a:pPr>
                      <a:r>
                        <a:rPr lang="en-US" sz="14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b">
                    <a:noFill/>
                  </a:tcPr>
                </a:tc>
                <a:tc>
                  <a:txBody>
                    <a:bodyPr/>
                    <a:lstStyle/>
                    <a:p>
                      <a:pPr marL="0" marR="0" indent="99060">
                        <a:spcBef>
                          <a:spcPts val="0"/>
                        </a:spcBef>
                        <a:spcAft>
                          <a:spcPts val="0"/>
                        </a:spcAft>
                      </a:pPr>
                      <a:r>
                        <a:rPr lang="en-US" sz="1400">
                          <a:effectLst/>
                          <a:latin typeface="Courier New" pitchFamily="49" charset="0"/>
                          <a:cs typeface="Courier New" pitchFamily="49" charset="0"/>
                        </a:rPr>
                        <a:t> </a:t>
                      </a:r>
                      <a:endParaRPr lang="en-US" sz="2000">
                        <a:effectLst/>
                        <a:latin typeface="Courier New" pitchFamily="49" charset="0"/>
                        <a:ea typeface="Cambria"/>
                        <a:cs typeface="Courier New" pitchFamily="49" charset="0"/>
                      </a:endParaRPr>
                    </a:p>
                  </a:txBody>
                  <a:tcPr marL="68580" marR="68580" marT="0" marB="0" anchor="b">
                    <a:noFill/>
                  </a:tcPr>
                </a:tc>
                <a:tc>
                  <a:txBody>
                    <a:bodyPr/>
                    <a:lstStyle/>
                    <a:p>
                      <a:pPr marL="0" marR="0" indent="99060">
                        <a:spcBef>
                          <a:spcPts val="0"/>
                        </a:spcBef>
                        <a:spcAft>
                          <a:spcPts val="0"/>
                        </a:spcAft>
                      </a:pPr>
                      <a:r>
                        <a:rPr lang="en-US" sz="1400" dirty="0">
                          <a:effectLst/>
                          <a:latin typeface="Courier New" pitchFamily="49" charset="0"/>
                          <a:cs typeface="Courier New" pitchFamily="49" charset="0"/>
                        </a:rPr>
                        <a:t> </a:t>
                      </a:r>
                      <a:endParaRPr lang="en-US" sz="2000" dirty="0">
                        <a:effectLst/>
                        <a:latin typeface="Courier New" pitchFamily="49" charset="0"/>
                        <a:ea typeface="Cambria"/>
                        <a:cs typeface="Courier New" pitchFamily="49" charset="0"/>
                      </a:endParaRPr>
                    </a:p>
                  </a:txBody>
                  <a:tcPr marL="68580" marR="68580" marT="0" marB="0" anchor="b">
                    <a:noFill/>
                  </a:tcPr>
                </a:tc>
                <a:extLst>
                  <a:ext uri="{0D108BD9-81ED-4DB2-BD59-A6C34878D82A}">
                    <a16:rowId xmlns:a16="http://schemas.microsoft.com/office/drawing/2014/main" val="10009"/>
                  </a:ext>
                </a:extLst>
              </a:tr>
              <a:tr h="247650">
                <a:tc gridSpan="3">
                  <a:txBody>
                    <a:bodyPr/>
                    <a:lstStyle/>
                    <a:p>
                      <a:pPr marL="0" marR="0" algn="ctr">
                        <a:spcBef>
                          <a:spcPts val="0"/>
                        </a:spcBef>
                        <a:spcAft>
                          <a:spcPts val="0"/>
                        </a:spcAft>
                      </a:pPr>
                      <a:endParaRPr lang="en-US" sz="1600" dirty="0">
                        <a:effectLst/>
                        <a:latin typeface="Courier New" pitchFamily="49" charset="0"/>
                        <a:ea typeface="Cambria"/>
                        <a:cs typeface="Courier New" pitchFamily="49" charset="0"/>
                      </a:endParaRPr>
                    </a:p>
                  </a:txBody>
                  <a:tcPr marL="68580" marR="68580" marT="0" marB="0"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14" name="TextBox 13"/>
          <p:cNvSpPr txBox="1"/>
          <p:nvPr/>
        </p:nvSpPr>
        <p:spPr>
          <a:xfrm>
            <a:off x="304800" y="2108507"/>
            <a:ext cx="1699484" cy="461655"/>
          </a:xfrm>
          <a:prstGeom prst="rect">
            <a:avLst/>
          </a:prstGeom>
          <a:noFill/>
        </p:spPr>
        <p:txBody>
          <a:bodyPr wrap="none" lIns="91430" tIns="45715" rIns="91430" bIns="4571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0" cap="none" spc="0" normalizeH="0" baseline="0" noProof="0" dirty="0">
                <a:ln>
                  <a:noFill/>
                </a:ln>
                <a:solidFill>
                  <a:srgbClr val="FF0000"/>
                </a:solidFill>
                <a:effectLst/>
                <a:uLnTx/>
                <a:uFillTx/>
                <a:latin typeface="Arial"/>
                <a:ea typeface="+mn-ea"/>
                <a:cs typeface="Arial"/>
                <a:sym typeface="Arial"/>
              </a:rPr>
              <a:t>Original PHI</a:t>
            </a:r>
          </a:p>
        </p:txBody>
      </p:sp>
      <p:sp>
        <p:nvSpPr>
          <p:cNvPr id="15" name="TextBox 14"/>
          <p:cNvSpPr txBox="1"/>
          <p:nvPr/>
        </p:nvSpPr>
        <p:spPr>
          <a:xfrm>
            <a:off x="2895600" y="1923841"/>
            <a:ext cx="2479889" cy="830987"/>
          </a:xfrm>
          <a:prstGeom prst="rect">
            <a:avLst/>
          </a:prstGeom>
          <a:noFill/>
        </p:spPr>
        <p:txBody>
          <a:bodyPr wrap="none" lIns="91430" tIns="45715" rIns="91430" bIns="4571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4F81BD"/>
                </a:solidFill>
                <a:effectLst/>
                <a:uLnTx/>
                <a:uFillTx/>
                <a:latin typeface="Arial"/>
                <a:ea typeface="+mn-ea"/>
                <a:cs typeface="Arial"/>
                <a:sym typeface="Arial"/>
              </a:rPr>
              <a:t>**Redacted PHI </a:t>
            </a:r>
            <a:r>
              <a:rPr kumimoji="0" lang="en-US" sz="2400" b="1" i="0" u="none" strike="noStrike" kern="0" cap="none" spc="0" normalizeH="0" baseline="0" noProof="0" dirty="0">
                <a:ln>
                  <a:noFill/>
                </a:ln>
                <a:solidFill>
                  <a:prstClr val="black"/>
                </a:solidFill>
                <a:effectLst/>
                <a:uLnTx/>
                <a:uFillTx/>
                <a:latin typeface="Arial"/>
                <a:ea typeface="+mn-ea"/>
                <a:cs typeface="Arial"/>
                <a:sym typeface="Arial"/>
              </a:rPr>
              <a:t>&amp;</a:t>
            </a:r>
            <a:endParaRPr kumimoji="0" lang="en-US" sz="2400" b="1" i="0" u="none" strike="noStrike" kern="0" cap="none" spc="0" normalizeH="0" baseline="0" noProof="0" dirty="0">
              <a:ln>
                <a:noFill/>
              </a:ln>
              <a:solidFill>
                <a:srgbClr val="FF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latin typeface="Arial"/>
                <a:ea typeface="+mn-ea"/>
                <a:cs typeface="Arial"/>
                <a:sym typeface="Arial"/>
              </a:rPr>
              <a:t>Leaked PHI</a:t>
            </a:r>
          </a:p>
        </p:txBody>
      </p:sp>
      <p:sp>
        <p:nvSpPr>
          <p:cNvPr id="16" name="TextBox 15"/>
          <p:cNvSpPr txBox="1"/>
          <p:nvPr/>
        </p:nvSpPr>
        <p:spPr>
          <a:xfrm>
            <a:off x="5867401" y="1923840"/>
            <a:ext cx="2217575" cy="830987"/>
          </a:xfrm>
          <a:prstGeom prst="rect">
            <a:avLst/>
          </a:prstGeom>
          <a:noFill/>
        </p:spPr>
        <p:txBody>
          <a:bodyPr wrap="none" lIns="91430" tIns="45715" rIns="91430" bIns="4571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B050"/>
                </a:solidFill>
                <a:effectLst/>
                <a:uLnTx/>
                <a:uFillTx/>
                <a:latin typeface="Arial"/>
                <a:ea typeface="+mn-ea"/>
                <a:cs typeface="Arial"/>
                <a:sym typeface="Arial"/>
              </a:rPr>
              <a:t>Surrogate PHI</a:t>
            </a:r>
            <a:r>
              <a:rPr kumimoji="0" lang="en-US" sz="2400" b="1" i="0" u="none" strike="noStrike" kern="0" cap="none" spc="0" normalizeH="0" baseline="0" noProof="0" dirty="0">
                <a:ln>
                  <a:noFill/>
                </a:ln>
                <a:solidFill>
                  <a:srgbClr val="4F81BD"/>
                </a:solidFill>
                <a:effectLst/>
                <a:uLnTx/>
                <a:uFillTx/>
                <a:latin typeface="Arial"/>
                <a:ea typeface="+mn-ea"/>
                <a:cs typeface="Arial"/>
                <a:sym typeface="Arial"/>
              </a:rPr>
              <a:t> </a:t>
            </a:r>
            <a:r>
              <a:rPr kumimoji="0" lang="en-US" sz="2400" b="1" i="0" u="none" strike="noStrike" kern="0" cap="none" spc="0" normalizeH="0" baseline="0" noProof="0" dirty="0">
                <a:ln>
                  <a:noFill/>
                </a:ln>
                <a:solidFill>
                  <a:prstClr val="black"/>
                </a:solidFill>
                <a:effectLst/>
                <a:uLnTx/>
                <a:uFillTx/>
                <a:latin typeface="Arial"/>
                <a:ea typeface="+mn-ea"/>
                <a:cs typeface="Arial"/>
                <a:sym typeface="Arial"/>
              </a:rPr>
              <a:t>&amp;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0" cap="none" spc="0" normalizeH="0" baseline="0" noProof="0" dirty="0">
                <a:ln>
                  <a:noFill/>
                </a:ln>
                <a:solidFill>
                  <a:srgbClr val="00B050"/>
                </a:solidFill>
                <a:effectLst/>
                <a:uLnTx/>
                <a:uFillTx/>
                <a:latin typeface="Arial"/>
                <a:ea typeface="+mn-ea"/>
                <a:cs typeface="Arial"/>
                <a:sym typeface="Arial"/>
              </a:rPr>
              <a:t>Hidden PHI</a:t>
            </a:r>
          </a:p>
        </p:txBody>
      </p:sp>
      <p:sp>
        <p:nvSpPr>
          <p:cNvPr id="3" name="Rectangle 2"/>
          <p:cNvSpPr/>
          <p:nvPr/>
        </p:nvSpPr>
        <p:spPr>
          <a:xfrm>
            <a:off x="5867401" y="1995055"/>
            <a:ext cx="2946717" cy="37573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sym typeface="Arial"/>
            </a:endParaRPr>
          </a:p>
        </p:txBody>
      </p:sp>
      <p:sp>
        <p:nvSpPr>
          <p:cNvPr id="10" name="Rectangle 9"/>
          <p:cNvSpPr/>
          <p:nvPr/>
        </p:nvSpPr>
        <p:spPr>
          <a:xfrm>
            <a:off x="3363840" y="5911950"/>
            <a:ext cx="2315037" cy="307766"/>
          </a:xfrm>
          <a:prstGeom prst="rect">
            <a:avLst/>
          </a:prstGeom>
        </p:spPr>
        <p:txBody>
          <a:bodyPr wrap="none" lIns="91430" tIns="45715" rIns="91430" bIns="45715">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Arial"/>
                <a:sym typeface="Arial"/>
              </a:rPr>
              <a:t>Carrell et al., JAMIA 2013</a:t>
            </a:r>
          </a:p>
        </p:txBody>
      </p:sp>
      <p:sp>
        <p:nvSpPr>
          <p:cNvPr id="12" name="TextBox 11"/>
          <p:cNvSpPr txBox="1"/>
          <p:nvPr/>
        </p:nvSpPr>
        <p:spPr>
          <a:xfrm>
            <a:off x="304800" y="5115580"/>
            <a:ext cx="8534399" cy="523210"/>
          </a:xfrm>
          <a:prstGeom prst="rect">
            <a:avLst/>
          </a:prstGeom>
          <a:solidFill>
            <a:schemeClr val="tx1"/>
          </a:solidFill>
          <a:ln>
            <a:solidFill>
              <a:schemeClr val="tx1"/>
            </a:solidFill>
          </a:ln>
        </p:spPr>
        <p:txBody>
          <a:bodyPr wrap="square" lIns="91430" tIns="45715" rIns="91430" bIns="4571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Arial"/>
                <a:ea typeface="+mn-ea"/>
                <a:cs typeface="Arial"/>
                <a:sym typeface="Arial"/>
              </a:rPr>
              <a:t>Idea: Inject surrogated information to hide the leaks!</a:t>
            </a:r>
          </a:p>
        </p:txBody>
      </p:sp>
    </p:spTree>
    <p:extLst>
      <p:ext uri="{BB962C8B-B14F-4D97-AF65-F5344CB8AC3E}">
        <p14:creationId xmlns:p14="http://schemas.microsoft.com/office/powerpoint/2010/main" val="10283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title"/>
          </p:nvPr>
        </p:nvSpPr>
        <p:spPr>
          <a:xfrm>
            <a:off x="0" y="0"/>
            <a:ext cx="91440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Need to know: about a term</a:t>
            </a:r>
            <a:endParaRPr lang="en" sz="4400" b="0" i="0" u="none" strike="noStrike" cap="none" dirty="0">
              <a:solidFill>
                <a:schemeClr val="dk1"/>
              </a:solidFill>
              <a:latin typeface="Calibri"/>
              <a:ea typeface="Calibri"/>
              <a:cs typeface="Calibri"/>
              <a:sym typeface="Calibri"/>
            </a:endParaRPr>
          </a:p>
        </p:txBody>
      </p:sp>
      <p:sp>
        <p:nvSpPr>
          <p:cNvPr id="921" name="Shape 921"/>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861" marR="0" lvl="0" indent="-342861" algn="l" rtl="0">
              <a:spcBef>
                <a:spcPts val="0"/>
              </a:spcBef>
              <a:spcAft>
                <a:spcPts val="0"/>
              </a:spcAft>
              <a:buClr>
                <a:schemeClr val="dk1"/>
              </a:buClr>
              <a:buSzPct val="100000"/>
              <a:buFont typeface="Arial"/>
              <a:buChar char="•"/>
            </a:pPr>
            <a:r>
              <a:rPr lang="en" sz="3200" b="0" i="0" u="none" strike="noStrike" cap="none" dirty="0">
                <a:solidFill>
                  <a:schemeClr val="dk1"/>
                </a:solidFill>
                <a:latin typeface="Calibri"/>
                <a:ea typeface="Calibri"/>
                <a:cs typeface="Calibri"/>
                <a:sym typeface="Calibri"/>
              </a:rPr>
              <a:t>How often is it used, and how?</a:t>
            </a:r>
          </a:p>
          <a:p>
            <a:pPr marL="342861" marR="0" lvl="0" indent="-342861" algn="l" rtl="0">
              <a:spcBef>
                <a:spcPts val="640"/>
              </a:spcBef>
              <a:spcAft>
                <a:spcPts val="0"/>
              </a:spcAft>
              <a:buClr>
                <a:schemeClr val="dk1"/>
              </a:buClr>
              <a:buSzPct val="100000"/>
              <a:buFont typeface="Arial"/>
              <a:buChar char="•"/>
            </a:pPr>
            <a:r>
              <a:rPr lang="en" sz="3200" b="0" i="0" u="none" strike="noStrike" cap="none" dirty="0">
                <a:solidFill>
                  <a:schemeClr val="dk1"/>
                </a:solidFill>
                <a:latin typeface="Calibri"/>
                <a:ea typeface="Calibri"/>
                <a:cs typeface="Calibri"/>
                <a:sym typeface="Calibri"/>
              </a:rPr>
              <a:t>Is it an ambiguous term?</a:t>
            </a:r>
          </a:p>
          <a:p>
            <a:pPr marL="342861" marR="0" lvl="0" indent="-342861" algn="l" rtl="0">
              <a:spcBef>
                <a:spcPts val="640"/>
              </a:spcBef>
              <a:spcAft>
                <a:spcPts val="0"/>
              </a:spcAft>
              <a:buClr>
                <a:schemeClr val="dk1"/>
              </a:buClr>
              <a:buSzPct val="100000"/>
              <a:buFont typeface="Arial"/>
              <a:buChar char="•"/>
            </a:pPr>
            <a:r>
              <a:rPr lang="en" dirty="0">
                <a:solidFill>
                  <a:schemeClr val="dk1"/>
                </a:solidFill>
                <a:latin typeface="Calibri"/>
                <a:ea typeface="Calibri"/>
                <a:cs typeface="Calibri"/>
                <a:sym typeface="Calibri"/>
              </a:rPr>
              <a:t>What alternative terms should y</a:t>
            </a:r>
            <a:r>
              <a:rPr lang="en-US" dirty="0" err="1">
                <a:solidFill>
                  <a:schemeClr val="dk1"/>
                </a:solidFill>
                <a:latin typeface="Calibri"/>
                <a:ea typeface="Calibri"/>
                <a:cs typeface="Calibri"/>
                <a:sym typeface="Calibri"/>
              </a:rPr>
              <a:t>ou</a:t>
            </a:r>
            <a:r>
              <a:rPr lang="en" dirty="0">
                <a:solidFill>
                  <a:schemeClr val="dk1"/>
                </a:solidFill>
                <a:latin typeface="Calibri"/>
                <a:ea typeface="Calibri"/>
                <a:cs typeface="Calibri"/>
                <a:sym typeface="Calibri"/>
              </a:rPr>
              <a:t> consider?</a:t>
            </a:r>
            <a:endParaRPr lang="en" sz="3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020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0" y="0"/>
            <a:ext cx="86868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dirty="0"/>
              <a:t>Decide which terms to keep</a:t>
            </a:r>
            <a:endParaRPr lang="en" sz="4400" b="0" i="0" u="none" strike="noStrike" cap="none"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A9D8229B-6C10-CE43-B6DC-37F02DD47614}"/>
              </a:ext>
            </a:extLst>
          </p:cNvPr>
          <p:cNvPicPr>
            <a:picLocks noChangeAspect="1"/>
          </p:cNvPicPr>
          <p:nvPr/>
        </p:nvPicPr>
        <p:blipFill>
          <a:blip r:embed="rId3"/>
          <a:stretch>
            <a:fillRect/>
          </a:stretch>
        </p:blipFill>
        <p:spPr>
          <a:xfrm>
            <a:off x="844061" y="1143000"/>
            <a:ext cx="7455877" cy="4967253"/>
          </a:xfrm>
          <a:prstGeom prst="rect">
            <a:avLst/>
          </a:prstGeom>
          <a:solidFill>
            <a:schemeClr val="bg1"/>
          </a:solidFill>
        </p:spPr>
      </p:pic>
      <p:pic>
        <p:nvPicPr>
          <p:cNvPr id="4" name="Shape 463"/>
          <p:cNvPicPr preferRelativeResize="0"/>
          <p:nvPr/>
        </p:nvPicPr>
        <p:blipFill rotWithShape="1">
          <a:blip r:embed="rId4">
            <a:alphaModFix/>
          </a:blip>
          <a:srcRect/>
          <a:stretch/>
        </p:blipFill>
        <p:spPr>
          <a:xfrm>
            <a:off x="155771" y="2524267"/>
            <a:ext cx="8832456" cy="1809465"/>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9" presetClass="exit" presetSubtype="0" fill="hold" nodeType="withEffect">
                                  <p:stCondLst>
                                    <p:cond delay="0"/>
                                  </p:stCondLst>
                                  <p:childTnLst>
                                    <p:animEffect transition="out" filter="dissolv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Decide which terms are confusing</a:t>
            </a:r>
          </a:p>
        </p:txBody>
      </p:sp>
      <p:pic>
        <p:nvPicPr>
          <p:cNvPr id="4" name="Picture 3"/>
          <p:cNvPicPr>
            <a:picLocks noChangeAspect="1"/>
          </p:cNvPicPr>
          <p:nvPr/>
        </p:nvPicPr>
        <p:blipFill rotWithShape="1">
          <a:blip r:embed="rId3"/>
          <a:srcRect l="52083"/>
          <a:stretch/>
        </p:blipFill>
        <p:spPr>
          <a:xfrm>
            <a:off x="1854527" y="1906360"/>
            <a:ext cx="4849586" cy="3045280"/>
          </a:xfrm>
          <a:prstGeom prst="rect">
            <a:avLst/>
          </a:prstGeom>
        </p:spPr>
      </p:pic>
      <p:sp>
        <p:nvSpPr>
          <p:cNvPr id="6" name="Arc 5"/>
          <p:cNvSpPr/>
          <p:nvPr/>
        </p:nvSpPr>
        <p:spPr>
          <a:xfrm rot="2347827">
            <a:off x="4199695" y="1904434"/>
            <a:ext cx="2347277" cy="2600099"/>
          </a:xfrm>
          <a:prstGeom prst="arc">
            <a:avLst>
              <a:gd name="adj1" fmla="val 16200000"/>
              <a:gd name="adj2" fmla="val 759787"/>
            </a:avLst>
          </a:prstGeom>
          <a:ln w="38100">
            <a:headEnd type="arrow" w="med" len="med"/>
            <a:tailEnd type="arrow" w="med" len="med"/>
          </a:ln>
        </p:spPr>
        <p:style>
          <a:lnRef idx="1">
            <a:schemeClr val="dk1"/>
          </a:lnRef>
          <a:fillRef idx="0">
            <a:schemeClr val="dk1"/>
          </a:fillRef>
          <a:effectRef idx="0">
            <a:schemeClr val="dk1"/>
          </a:effectRef>
          <a:fontRef idx="minor">
            <a:schemeClr val="tx1"/>
          </a:fontRef>
        </p:style>
        <p:txBody>
          <a:bodyPr vert="horz" rtlCol="0" anchor="ctr"/>
          <a:lstStyle/>
          <a:p>
            <a:pPr algn="ctr"/>
            <a:endParaRPr lang="en-US" dirty="0"/>
          </a:p>
        </p:txBody>
      </p:sp>
      <p:sp>
        <p:nvSpPr>
          <p:cNvPr id="7" name="Rectangle 6"/>
          <p:cNvSpPr/>
          <p:nvPr/>
        </p:nvSpPr>
        <p:spPr>
          <a:xfrm>
            <a:off x="5626735" y="2691366"/>
            <a:ext cx="1077378" cy="738664"/>
          </a:xfrm>
          <a:prstGeom prst="rect">
            <a:avLst/>
          </a:prstGeom>
        </p:spPr>
        <p:txBody>
          <a:bodyPr wrap="square">
            <a:spAutoFit/>
          </a:bodyPr>
          <a:lstStyle/>
          <a:p>
            <a:pPr algn="ctr"/>
            <a:r>
              <a:rPr lang="en-US" dirty="0"/>
              <a:t>Compare string similarity</a:t>
            </a:r>
          </a:p>
        </p:txBody>
      </p:sp>
    </p:spTree>
    <p:extLst>
      <p:ext uri="{BB962C8B-B14F-4D97-AF65-F5344CB8AC3E}">
        <p14:creationId xmlns:p14="http://schemas.microsoft.com/office/powerpoint/2010/main" val="7792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Shape 905"/>
          <p:cNvSpPr txBox="1">
            <a:spLocks noGrp="1"/>
          </p:cNvSpPr>
          <p:nvPr>
            <p:ph type="title"/>
          </p:nvPr>
        </p:nvSpPr>
        <p:spPr>
          <a:xfrm>
            <a:off x="0" y="0"/>
            <a:ext cx="9144000" cy="1143000"/>
          </a:xfrm>
          <a:prstGeom prst="rect">
            <a:avLst/>
          </a:prstGeom>
        </p:spPr>
        <p:txBody>
          <a:bodyPr lIns="91425" tIns="91425" rIns="91425" bIns="91425" anchor="t" anchorCtr="0">
            <a:noAutofit/>
          </a:bodyPr>
          <a:lstStyle/>
          <a:p>
            <a:pPr lvl="0">
              <a:spcBef>
                <a:spcPts val="0"/>
              </a:spcBef>
              <a:buNone/>
            </a:pPr>
            <a:r>
              <a:rPr lang="en-US" sz="4000" dirty="0"/>
              <a:t>What terms are used interchangeably</a:t>
            </a:r>
            <a:endParaRPr lang="en" sz="4000" dirty="0"/>
          </a:p>
        </p:txBody>
      </p:sp>
      <p:sp>
        <p:nvSpPr>
          <p:cNvPr id="907" name="Shape 907"/>
          <p:cNvSpPr txBox="1"/>
          <p:nvPr/>
        </p:nvSpPr>
        <p:spPr>
          <a:xfrm>
            <a:off x="181794" y="2226735"/>
            <a:ext cx="3373554" cy="2378719"/>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2400" u="sng" dirty="0"/>
              <a:t>14 terms</a:t>
            </a:r>
            <a:r>
              <a:rPr lang="en" sz="2400" dirty="0"/>
              <a:t>: </a:t>
            </a:r>
            <a:r>
              <a:rPr lang="en" sz="2400" dirty="0">
                <a:solidFill>
                  <a:schemeClr val="dk1"/>
                </a:solidFill>
              </a:rPr>
              <a:t>ache, aching, burning, discomfort, hurt, hurting, numb, </a:t>
            </a:r>
            <a:r>
              <a:rPr lang="en" sz="2400" dirty="0"/>
              <a:t>pain, </a:t>
            </a:r>
            <a:r>
              <a:rPr lang="en" sz="2400" dirty="0">
                <a:solidFill>
                  <a:schemeClr val="dk1"/>
                </a:solidFill>
              </a:rPr>
              <a:t>painful,</a:t>
            </a:r>
            <a:r>
              <a:rPr lang="en-US" sz="2400" dirty="0">
                <a:solidFill>
                  <a:schemeClr val="dk1"/>
                </a:solidFill>
              </a:rPr>
              <a:t> </a:t>
            </a:r>
            <a:r>
              <a:rPr lang="en" sz="2400" dirty="0">
                <a:solidFill>
                  <a:schemeClr val="dk1"/>
                </a:solidFill>
              </a:rPr>
              <a:t>sensitive, </a:t>
            </a:r>
            <a:r>
              <a:rPr lang="en" sz="2400" dirty="0"/>
              <a:t>sensitivity, </a:t>
            </a:r>
            <a:r>
              <a:rPr lang="en" sz="2400" dirty="0">
                <a:solidFill>
                  <a:schemeClr val="dk1"/>
                </a:solidFill>
              </a:rPr>
              <a:t>tender,</a:t>
            </a:r>
          </a:p>
          <a:p>
            <a:pPr lvl="0">
              <a:spcBef>
                <a:spcPts val="0"/>
              </a:spcBef>
              <a:buNone/>
            </a:pPr>
            <a:r>
              <a:rPr lang="en" sz="2400" dirty="0"/>
              <a:t>tenderness, tingling, </a:t>
            </a:r>
          </a:p>
        </p:txBody>
      </p:sp>
      <p:sp>
        <p:nvSpPr>
          <p:cNvPr id="908" name="Shape 908"/>
          <p:cNvSpPr txBox="1"/>
          <p:nvPr/>
        </p:nvSpPr>
        <p:spPr>
          <a:xfrm>
            <a:off x="4526355" y="1680325"/>
            <a:ext cx="4573039" cy="4196368"/>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 sz="2400" u="sng" dirty="0"/>
              <a:t>31 terms</a:t>
            </a:r>
            <a:r>
              <a:rPr lang="en" sz="2400" dirty="0"/>
              <a:t>: ache, </a:t>
            </a:r>
            <a:r>
              <a:rPr lang="en" sz="2400" b="1" dirty="0"/>
              <a:t>aches</a:t>
            </a:r>
            <a:r>
              <a:rPr lang="en" sz="2400" dirty="0"/>
              <a:t>, aching, </a:t>
            </a:r>
            <a:r>
              <a:rPr lang="en" sz="2400" b="1" dirty="0"/>
              <a:t>achy</a:t>
            </a:r>
            <a:r>
              <a:rPr lang="en" sz="2400" dirty="0"/>
              <a:t>, </a:t>
            </a:r>
            <a:r>
              <a:rPr lang="en" sz="2400" b="1" dirty="0" err="1"/>
              <a:t>buring</a:t>
            </a:r>
            <a:r>
              <a:rPr lang="en" sz="2400" dirty="0"/>
              <a:t>, burning, </a:t>
            </a:r>
            <a:r>
              <a:rPr lang="en" sz="2400" b="1" dirty="0"/>
              <a:t>coldness</a:t>
            </a:r>
            <a:r>
              <a:rPr lang="en" sz="2400" dirty="0"/>
              <a:t>, </a:t>
            </a:r>
            <a:r>
              <a:rPr lang="en" sz="2400" b="1" dirty="0"/>
              <a:t>cramping</a:t>
            </a:r>
            <a:r>
              <a:rPr lang="en" sz="2400" dirty="0"/>
              <a:t>, discomfort, </a:t>
            </a:r>
            <a:r>
              <a:rPr lang="en" sz="2400" b="1" dirty="0"/>
              <a:t>heaviness</a:t>
            </a:r>
            <a:r>
              <a:rPr lang="en" sz="2400" dirty="0"/>
              <a:t>, hurt, hurting, </a:t>
            </a:r>
            <a:r>
              <a:rPr lang="en" sz="2400" b="1" dirty="0"/>
              <a:t>hurts</a:t>
            </a:r>
            <a:r>
              <a:rPr lang="en" sz="2400" dirty="0"/>
              <a:t>, </a:t>
            </a:r>
            <a:r>
              <a:rPr lang="en" sz="2400" b="1" dirty="0"/>
              <a:t>insensitivity</a:t>
            </a:r>
            <a:r>
              <a:rPr lang="en" sz="2400" dirty="0"/>
              <a:t>, </a:t>
            </a:r>
            <a:r>
              <a:rPr lang="en" sz="2400" b="1" dirty="0"/>
              <a:t>itchiness</a:t>
            </a:r>
            <a:r>
              <a:rPr lang="en" sz="2400" dirty="0"/>
              <a:t>, </a:t>
            </a:r>
            <a:r>
              <a:rPr lang="en" sz="2400" b="1" dirty="0"/>
              <a:t>itching</a:t>
            </a:r>
            <a:r>
              <a:rPr lang="en" sz="2400" dirty="0"/>
              <a:t>, numb, </a:t>
            </a:r>
            <a:r>
              <a:rPr lang="en" sz="2400" b="1" dirty="0"/>
              <a:t>numbness</a:t>
            </a:r>
            <a:r>
              <a:rPr lang="en" sz="2400" dirty="0"/>
              <a:t>, pain, painful, </a:t>
            </a:r>
            <a:r>
              <a:rPr lang="en" sz="2400" b="1" dirty="0"/>
              <a:t>pains</a:t>
            </a:r>
            <a:r>
              <a:rPr lang="en" sz="2400" dirty="0"/>
              <a:t>, </a:t>
            </a:r>
            <a:r>
              <a:rPr lang="en" sz="2400" b="1" dirty="0"/>
              <a:t>paresthesia</a:t>
            </a:r>
            <a:r>
              <a:rPr lang="en" sz="2400" dirty="0"/>
              <a:t>, </a:t>
            </a:r>
            <a:r>
              <a:rPr lang="en" sz="2400" b="1" dirty="0" err="1"/>
              <a:t>paresthesias</a:t>
            </a:r>
            <a:r>
              <a:rPr lang="en" sz="2400" dirty="0"/>
              <a:t>, sensitive, sensitivity, </a:t>
            </a:r>
            <a:r>
              <a:rPr lang="en" sz="2400" b="1" dirty="0"/>
              <a:t>soreness</a:t>
            </a:r>
            <a:r>
              <a:rPr lang="en" sz="2400" dirty="0"/>
              <a:t>, tender, tenderness, </a:t>
            </a:r>
            <a:r>
              <a:rPr lang="en" sz="2400" b="1" dirty="0"/>
              <a:t>throbbing</a:t>
            </a:r>
            <a:r>
              <a:rPr lang="en" sz="2400" dirty="0"/>
              <a:t>, </a:t>
            </a:r>
            <a:r>
              <a:rPr lang="en" sz="2400" b="1" dirty="0"/>
              <a:t>tightness</a:t>
            </a:r>
            <a:r>
              <a:rPr lang="en" sz="2400" dirty="0"/>
              <a:t>, tingling </a:t>
            </a:r>
          </a:p>
        </p:txBody>
      </p:sp>
      <p:sp>
        <p:nvSpPr>
          <p:cNvPr id="909" name="Shape 909"/>
          <p:cNvSpPr/>
          <p:nvPr/>
        </p:nvSpPr>
        <p:spPr>
          <a:xfrm>
            <a:off x="3555348" y="3284436"/>
            <a:ext cx="915252" cy="620078"/>
          </a:xfrm>
          <a:prstGeom prst="rightArrow">
            <a:avLst>
              <a:gd name="adj1" fmla="val 50000"/>
              <a:gd name="adj2" fmla="val 50000"/>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0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 grpId="1" animBg="1"/>
      <p:bldP spid="90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Goals for today:</a:t>
            </a:r>
          </a:p>
        </p:txBody>
      </p:sp>
      <p:sp>
        <p:nvSpPr>
          <p:cNvPr id="3" name="Text Placeholder 2"/>
          <p:cNvSpPr>
            <a:spLocks noGrp="1"/>
          </p:cNvSpPr>
          <p:nvPr>
            <p:ph type="body" idx="1"/>
          </p:nvPr>
        </p:nvSpPr>
        <p:spPr>
          <a:xfrm>
            <a:off x="457200" y="1943100"/>
            <a:ext cx="8229600" cy="3167743"/>
          </a:xfrm>
        </p:spPr>
        <p:txBody>
          <a:bodyPr/>
          <a:lstStyle/>
          <a:p>
            <a:pPr marL="520700" indent="-514350">
              <a:buFont typeface="+mj-lt"/>
              <a:buAutoNum type="arabicPeriod"/>
            </a:pPr>
            <a:r>
              <a:rPr lang="en-US" dirty="0"/>
              <a:t>Why bother with handling text?</a:t>
            </a:r>
          </a:p>
          <a:p>
            <a:pPr marL="520700" indent="-514350">
              <a:buFont typeface="+mj-lt"/>
              <a:buAutoNum type="arabicPeriod"/>
            </a:pPr>
            <a:r>
              <a:rPr lang="en-US" dirty="0"/>
              <a:t>Where does clinical text come from, and what does it look like?</a:t>
            </a:r>
          </a:p>
          <a:p>
            <a:pPr marL="520700" indent="-514350">
              <a:buFont typeface="+mj-lt"/>
              <a:buAutoNum type="arabicPeriod"/>
            </a:pPr>
            <a:r>
              <a:rPr lang="en-US" dirty="0"/>
              <a:t>Challenges unique to clinical text</a:t>
            </a:r>
          </a:p>
          <a:p>
            <a:pPr marL="520700" indent="-514350">
              <a:buFont typeface="+mj-lt"/>
              <a:buAutoNum type="arabicPeriod"/>
            </a:pPr>
            <a:r>
              <a:rPr lang="en-US" dirty="0"/>
              <a:t>Methods to process clinical text</a:t>
            </a:r>
          </a:p>
        </p:txBody>
      </p:sp>
    </p:spTree>
    <p:extLst>
      <p:ext uri="{BB962C8B-B14F-4D97-AF65-F5344CB8AC3E}">
        <p14:creationId xmlns:p14="http://schemas.microsoft.com/office/powerpoint/2010/main" val="1210357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title"/>
          </p:nvPr>
        </p:nvSpPr>
        <p:spPr>
          <a:xfrm>
            <a:off x="0" y="0"/>
            <a:ext cx="91440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Need to know: about a term mention</a:t>
            </a:r>
            <a:endParaRPr lang="en" sz="4400" b="0" i="0" u="none" strike="noStrike" cap="none" dirty="0">
              <a:solidFill>
                <a:schemeClr val="dk1"/>
              </a:solidFill>
              <a:latin typeface="Calibri"/>
              <a:ea typeface="Calibri"/>
              <a:cs typeface="Calibri"/>
              <a:sym typeface="Calibri"/>
            </a:endParaRPr>
          </a:p>
        </p:txBody>
      </p:sp>
      <p:sp>
        <p:nvSpPr>
          <p:cNvPr id="921" name="Shape 921"/>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861" marR="0" lvl="0" indent="-342861" algn="l" rtl="0">
              <a:spcBef>
                <a:spcPts val="0"/>
              </a:spcBef>
              <a:spcAft>
                <a:spcPts val="0"/>
              </a:spcAft>
              <a:buClr>
                <a:schemeClr val="dk1"/>
              </a:buClr>
              <a:buSzPct val="100000"/>
              <a:buFont typeface="Arial"/>
              <a:buChar char="•"/>
            </a:pPr>
            <a:r>
              <a:rPr lang="en" sz="3200" b="0" i="0" u="none" strike="noStrike" cap="none" dirty="0">
                <a:solidFill>
                  <a:schemeClr val="dk1"/>
                </a:solidFill>
                <a:latin typeface="Calibri"/>
                <a:ea typeface="Calibri"/>
                <a:cs typeface="Calibri"/>
                <a:sym typeface="Calibri"/>
              </a:rPr>
              <a:t>Negation</a:t>
            </a:r>
          </a:p>
          <a:p>
            <a:pPr marL="342861" marR="0" lvl="0" indent="-342861" algn="l" rtl="0">
              <a:spcBef>
                <a:spcPts val="640"/>
              </a:spcBef>
              <a:spcAft>
                <a:spcPts val="0"/>
              </a:spcAft>
              <a:buClr>
                <a:schemeClr val="dk1"/>
              </a:buClr>
              <a:buSzPct val="100000"/>
              <a:buFont typeface="Arial"/>
              <a:buChar char="•"/>
            </a:pPr>
            <a:r>
              <a:rPr lang="en" sz="3200" b="0" i="0" u="none" strike="noStrike" cap="none" dirty="0">
                <a:solidFill>
                  <a:schemeClr val="dk1"/>
                </a:solidFill>
                <a:latin typeface="Calibri"/>
                <a:ea typeface="Calibri"/>
                <a:cs typeface="Calibri"/>
                <a:sym typeface="Calibri"/>
              </a:rPr>
              <a:t>Context</a:t>
            </a:r>
          </a:p>
          <a:p>
            <a:pPr marL="742867" marR="0" lvl="1" indent="-298367" algn="l" rtl="0">
              <a:spcBef>
                <a:spcPts val="560"/>
              </a:spcBef>
              <a:spcAft>
                <a:spcPts val="0"/>
              </a:spcAft>
              <a:buClr>
                <a:schemeClr val="dk1"/>
              </a:buClr>
              <a:buSzPct val="100000"/>
              <a:buFont typeface="Arial"/>
              <a:buChar char="–"/>
            </a:pPr>
            <a:r>
              <a:rPr lang="en" sz="2800" b="0" i="0" u="none" strike="noStrike" cap="none" dirty="0">
                <a:solidFill>
                  <a:schemeClr val="dk1"/>
                </a:solidFill>
                <a:latin typeface="Calibri"/>
                <a:ea typeface="Calibri"/>
                <a:cs typeface="Calibri"/>
                <a:sym typeface="Calibri"/>
              </a:rPr>
              <a:t>Does it apply to the patient or someone else</a:t>
            </a:r>
          </a:p>
          <a:p>
            <a:pPr marL="742867" marR="0" lvl="1" indent="-298367" algn="l" rtl="0">
              <a:spcBef>
                <a:spcPts val="560"/>
              </a:spcBef>
              <a:buClr>
                <a:schemeClr val="dk1"/>
              </a:buClr>
              <a:buSzPct val="100000"/>
              <a:buFont typeface="Arial"/>
              <a:buChar char="–"/>
            </a:pPr>
            <a:r>
              <a:rPr lang="en" sz="2800" b="0" i="0" u="none" strike="noStrike" cap="none" dirty="0">
                <a:solidFill>
                  <a:schemeClr val="dk1"/>
                </a:solidFill>
                <a:latin typeface="Calibri"/>
                <a:ea typeface="Calibri"/>
                <a:cs typeface="Calibri"/>
                <a:sym typeface="Calibri"/>
              </a:rPr>
              <a:t>Is it current or in the past</a:t>
            </a:r>
            <a:endParaRPr lang="en-US" sz="2800" b="0" i="0" u="none" strike="noStrike" cap="none" dirty="0">
              <a:solidFill>
                <a:schemeClr val="dk1"/>
              </a:solidFill>
              <a:latin typeface="Calibri"/>
              <a:ea typeface="Calibri"/>
              <a:cs typeface="Calibri"/>
              <a:sym typeface="Calibri"/>
            </a:endParaRPr>
          </a:p>
          <a:p>
            <a:pPr marL="742867" marR="0" lvl="1" indent="-298367" algn="l" rtl="0">
              <a:spcBef>
                <a:spcPts val="560"/>
              </a:spcBef>
              <a:buClr>
                <a:schemeClr val="dk1"/>
              </a:buClr>
              <a:buSzPct val="100000"/>
              <a:buFont typeface="Arial"/>
              <a:buChar char="–"/>
            </a:pPr>
            <a:r>
              <a:rPr lang="en-US" dirty="0"/>
              <a:t>Uncertainty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Negation and Context detection</a:t>
            </a:r>
          </a:p>
        </p:txBody>
      </p:sp>
      <p:sp>
        <p:nvSpPr>
          <p:cNvPr id="4" name="Rectangle 3"/>
          <p:cNvSpPr/>
          <p:nvPr/>
        </p:nvSpPr>
        <p:spPr>
          <a:xfrm>
            <a:off x="261257" y="979710"/>
            <a:ext cx="4572000" cy="5693866"/>
          </a:xfrm>
          <a:prstGeom prst="rect">
            <a:avLst/>
          </a:prstGeom>
        </p:spPr>
        <p:txBody>
          <a:bodyPr>
            <a:spAutoFit/>
          </a:bodyPr>
          <a:lstStyle/>
          <a:p>
            <a:r>
              <a:rPr lang="en-US" dirty="0">
                <a:latin typeface="Menlo-Regular" charset="0"/>
              </a:rPr>
              <a:t>no abnormal	[PREN]</a:t>
            </a:r>
          </a:p>
          <a:p>
            <a:r>
              <a:rPr lang="en-US" dirty="0">
                <a:latin typeface="Menlo-Regular" charset="0"/>
              </a:rPr>
              <a:t>no cause of	[PREN]</a:t>
            </a:r>
          </a:p>
          <a:p>
            <a:r>
              <a:rPr lang="en-US" dirty="0">
                <a:latin typeface="Menlo-Regular" charset="0"/>
              </a:rPr>
              <a:t>no complaints of	[PREN]</a:t>
            </a:r>
          </a:p>
          <a:p>
            <a:r>
              <a:rPr lang="en-US" dirty="0">
                <a:latin typeface="Menlo-Regular" charset="0"/>
              </a:rPr>
              <a:t>no evidence	[PREN]</a:t>
            </a:r>
          </a:p>
          <a:p>
            <a:r>
              <a:rPr lang="en-US" dirty="0">
                <a:latin typeface="Menlo-Regular" charset="0"/>
              </a:rPr>
              <a:t>no new evidence	[PREN]</a:t>
            </a:r>
          </a:p>
          <a:p>
            <a:r>
              <a:rPr lang="en-US" dirty="0">
                <a:latin typeface="Menlo-Regular" charset="0"/>
              </a:rPr>
              <a:t>no other evidence	[PREN]</a:t>
            </a:r>
          </a:p>
          <a:p>
            <a:r>
              <a:rPr lang="en-US" dirty="0">
                <a:latin typeface="Menlo-Regular" charset="0"/>
              </a:rPr>
              <a:t>no evidence to suggest	[PREN]</a:t>
            </a:r>
          </a:p>
          <a:p>
            <a:r>
              <a:rPr lang="en-US" dirty="0">
                <a:latin typeface="Menlo-Regular" charset="0"/>
              </a:rPr>
              <a:t>no findings of	[PREN]</a:t>
            </a:r>
          </a:p>
          <a:p>
            <a:r>
              <a:rPr lang="en-US" dirty="0">
                <a:latin typeface="Menlo-Regular" charset="0"/>
              </a:rPr>
              <a:t>no findings to indicate	[PREN]</a:t>
            </a:r>
          </a:p>
          <a:p>
            <a:r>
              <a:rPr lang="en-US" dirty="0">
                <a:latin typeface="Menlo-Regular" charset="0"/>
              </a:rPr>
              <a:t>no mammographic evidence of	[PREN]</a:t>
            </a:r>
          </a:p>
          <a:p>
            <a:r>
              <a:rPr lang="en-US" dirty="0">
                <a:latin typeface="Menlo-Regular" charset="0"/>
              </a:rPr>
              <a:t>no new	[PREN]</a:t>
            </a:r>
          </a:p>
          <a:p>
            <a:r>
              <a:rPr lang="en-US" dirty="0">
                <a:latin typeface="Menlo-Regular" charset="0"/>
              </a:rPr>
              <a:t>no radiographic evidence of	[PREN]</a:t>
            </a:r>
          </a:p>
          <a:p>
            <a:r>
              <a:rPr lang="en-US" dirty="0">
                <a:latin typeface="Menlo-Regular" charset="0"/>
              </a:rPr>
              <a:t>no sign of	[PREN]</a:t>
            </a:r>
          </a:p>
          <a:p>
            <a:r>
              <a:rPr lang="en-US" dirty="0">
                <a:latin typeface="Menlo-Regular" charset="0"/>
              </a:rPr>
              <a:t>no significant	[PREN]</a:t>
            </a:r>
          </a:p>
          <a:p>
            <a:r>
              <a:rPr lang="en-US" dirty="0">
                <a:latin typeface="Menlo-Regular" charset="0"/>
              </a:rPr>
              <a:t>no signs of	[PREN]</a:t>
            </a:r>
          </a:p>
          <a:p>
            <a:r>
              <a:rPr lang="en-US" dirty="0">
                <a:latin typeface="Menlo-Regular" charset="0"/>
              </a:rPr>
              <a:t>no suggestion of	[PREN]</a:t>
            </a:r>
          </a:p>
          <a:p>
            <a:r>
              <a:rPr lang="en-US" dirty="0">
                <a:latin typeface="Menlo-Regular" charset="0"/>
              </a:rPr>
              <a:t>no suspicious	[PREN]</a:t>
            </a:r>
          </a:p>
          <a:p>
            <a:r>
              <a:rPr lang="en-US" dirty="0">
                <a:latin typeface="Menlo-Regular" charset="0"/>
              </a:rPr>
              <a:t>not	[PREN]</a:t>
            </a:r>
          </a:p>
          <a:p>
            <a:r>
              <a:rPr lang="en-US" dirty="0">
                <a:latin typeface="Menlo-Regular" charset="0"/>
              </a:rPr>
              <a:t>not appear	[PREN]</a:t>
            </a:r>
          </a:p>
          <a:p>
            <a:r>
              <a:rPr lang="en-US" dirty="0">
                <a:latin typeface="Menlo-Regular" charset="0"/>
              </a:rPr>
              <a:t>not appreciate	[PREN]</a:t>
            </a:r>
          </a:p>
          <a:p>
            <a:r>
              <a:rPr lang="en-US" dirty="0">
                <a:latin typeface="Menlo-Regular" charset="0"/>
              </a:rPr>
              <a:t>not associated with	[PREN]</a:t>
            </a:r>
          </a:p>
          <a:p>
            <a:r>
              <a:rPr lang="en-US" dirty="0">
                <a:latin typeface="Menlo-Regular" charset="0"/>
              </a:rPr>
              <a:t>not complain of	[PREN]</a:t>
            </a:r>
          </a:p>
          <a:p>
            <a:r>
              <a:rPr lang="en-US" dirty="0">
                <a:latin typeface="Menlo-Regular" charset="0"/>
              </a:rPr>
              <a:t>not demonstrate	[PREN]</a:t>
            </a:r>
          </a:p>
          <a:p>
            <a:r>
              <a:rPr lang="en-US" dirty="0">
                <a:latin typeface="Menlo-Regular" charset="0"/>
              </a:rPr>
              <a:t>not exhibit	[PREN]</a:t>
            </a:r>
          </a:p>
          <a:p>
            <a:r>
              <a:rPr lang="en-US" dirty="0">
                <a:latin typeface="Menlo-Regular" charset="0"/>
              </a:rPr>
              <a:t>not feel	[PREN]</a:t>
            </a:r>
          </a:p>
          <a:p>
            <a:r>
              <a:rPr lang="en-US" dirty="0">
                <a:latin typeface="Menlo-Regular" charset="0"/>
              </a:rPr>
              <a:t>not had	[PREN]</a:t>
            </a:r>
          </a:p>
        </p:txBody>
      </p:sp>
      <p:sp>
        <p:nvSpPr>
          <p:cNvPr id="5" name="TextBox 4"/>
          <p:cNvSpPr txBox="1"/>
          <p:nvPr/>
        </p:nvSpPr>
        <p:spPr>
          <a:xfrm>
            <a:off x="4121641" y="4124004"/>
            <a:ext cx="462819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800" dirty="0" err="1">
                <a:latin typeface="Calibri" charset="0"/>
                <a:ea typeface="Calibri" charset="0"/>
                <a:cs typeface="Calibri" charset="0"/>
              </a:rPr>
              <a:t>Negex</a:t>
            </a:r>
            <a:r>
              <a:rPr lang="en-US" sz="1800" dirty="0">
                <a:latin typeface="Calibri" charset="0"/>
                <a:ea typeface="Calibri" charset="0"/>
                <a:cs typeface="Calibri" charset="0"/>
              </a:rPr>
              <a:t> and </a:t>
            </a:r>
            <a:r>
              <a:rPr lang="en-US" sz="1800" dirty="0" err="1">
                <a:latin typeface="Calibri" charset="0"/>
                <a:ea typeface="Calibri" charset="0"/>
                <a:cs typeface="Calibri" charset="0"/>
              </a:rPr>
              <a:t>Contex</a:t>
            </a:r>
            <a:r>
              <a:rPr lang="en-US" sz="1800" dirty="0">
                <a:latin typeface="Calibri" charset="0"/>
                <a:ea typeface="Calibri" charset="0"/>
                <a:cs typeface="Calibri" charset="0"/>
              </a:rPr>
              <a:t> projects</a:t>
            </a:r>
          </a:p>
          <a:p>
            <a:r>
              <a:rPr lang="en-US" sz="1800" dirty="0">
                <a:latin typeface="Calibri" charset="0"/>
                <a:ea typeface="Calibri" charset="0"/>
                <a:cs typeface="Calibri" charset="0"/>
              </a:rPr>
              <a:t>https://</a:t>
            </a:r>
            <a:r>
              <a:rPr lang="en-US" sz="1800" dirty="0" err="1">
                <a:latin typeface="Calibri" charset="0"/>
                <a:ea typeface="Calibri" charset="0"/>
                <a:cs typeface="Calibri" charset="0"/>
              </a:rPr>
              <a:t>github.com</a:t>
            </a:r>
            <a:r>
              <a:rPr lang="en-US" sz="1800" dirty="0">
                <a:latin typeface="Calibri" charset="0"/>
                <a:ea typeface="Calibri" charset="0"/>
                <a:cs typeface="Calibri" charset="0"/>
              </a:rPr>
              <a:t>/</a:t>
            </a:r>
            <a:r>
              <a:rPr lang="en-US" sz="1800" dirty="0" err="1">
                <a:latin typeface="Calibri" charset="0"/>
                <a:ea typeface="Calibri" charset="0"/>
                <a:cs typeface="Calibri" charset="0"/>
              </a:rPr>
              <a:t>chapmanbe</a:t>
            </a:r>
            <a:r>
              <a:rPr lang="en-US" sz="1800" dirty="0">
                <a:latin typeface="Calibri" charset="0"/>
                <a:ea typeface="Calibri" charset="0"/>
                <a:cs typeface="Calibri" charset="0"/>
              </a:rPr>
              <a:t>/</a:t>
            </a:r>
            <a:r>
              <a:rPr lang="en-US" sz="1800" dirty="0" err="1">
                <a:latin typeface="Calibri" charset="0"/>
                <a:ea typeface="Calibri" charset="0"/>
                <a:cs typeface="Calibri" charset="0"/>
              </a:rPr>
              <a:t>pyConTextNLP</a:t>
            </a:r>
            <a:endParaRPr lang="en-US" sz="1800" dirty="0">
              <a:latin typeface="Calibri" charset="0"/>
              <a:ea typeface="Calibri" charset="0"/>
              <a:cs typeface="Calibri" charset="0"/>
            </a:endParaRPr>
          </a:p>
        </p:txBody>
      </p:sp>
      <p:pic>
        <p:nvPicPr>
          <p:cNvPr id="7" name="Shape 1064" descr="C:\Users\nigam\All_current_work\Data-Driven-Medicine\mimic-graphic-3.jpg"/>
          <p:cNvPicPr preferRelativeResize="0">
            <a:picLocks/>
          </p:cNvPicPr>
          <p:nvPr/>
        </p:nvPicPr>
        <p:blipFill rotWithShape="1">
          <a:blip r:embed="rId3">
            <a:alphaModFix/>
          </a:blip>
          <a:srcRect b="73052"/>
          <a:stretch/>
        </p:blipFill>
        <p:spPr>
          <a:xfrm>
            <a:off x="3988729" y="2260915"/>
            <a:ext cx="4894014" cy="1529710"/>
          </a:xfrm>
          <a:prstGeom prst="rect">
            <a:avLst/>
          </a:prstGeom>
          <a:noFill/>
          <a:ln>
            <a:solidFill>
              <a:schemeClr val="tx1"/>
            </a:solidFill>
          </a:ln>
          <a:effectLst/>
        </p:spPr>
      </p:pic>
    </p:spTree>
    <p:extLst>
      <p:ext uri="{BB962C8B-B14F-4D97-AF65-F5344CB8AC3E}">
        <p14:creationId xmlns:p14="http://schemas.microsoft.com/office/powerpoint/2010/main" val="148466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pic>
        <p:nvPicPr>
          <p:cNvPr id="4" name="Picture 3">
            <a:extLst>
              <a:ext uri="{FF2B5EF4-FFF2-40B4-BE49-F238E27FC236}">
                <a16:creationId xmlns:a16="http://schemas.microsoft.com/office/drawing/2014/main" id="{7581B618-91D2-A54C-B90F-8BD9DD7DD92B}"/>
              </a:ext>
            </a:extLst>
          </p:cNvPr>
          <p:cNvPicPr>
            <a:picLocks noChangeAspect="1"/>
          </p:cNvPicPr>
          <p:nvPr/>
        </p:nvPicPr>
        <p:blipFill>
          <a:blip r:embed="rId3"/>
          <a:stretch>
            <a:fillRect/>
          </a:stretch>
        </p:blipFill>
        <p:spPr>
          <a:xfrm>
            <a:off x="408750" y="3165436"/>
            <a:ext cx="5334943" cy="2182824"/>
          </a:xfrm>
          <a:prstGeom prst="rect">
            <a:avLst/>
          </a:prstGeom>
        </p:spPr>
      </p:pic>
      <p:sp>
        <p:nvSpPr>
          <p:cNvPr id="1060" name="Shape 1060"/>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 sz="4400" b="0" i="0" u="none" strike="noStrike" cap="none" dirty="0">
                <a:solidFill>
                  <a:schemeClr val="dk1"/>
                </a:solidFill>
                <a:latin typeface="Calibri"/>
                <a:ea typeface="Calibri"/>
                <a:cs typeface="Calibri"/>
                <a:sym typeface="Calibri"/>
              </a:rPr>
              <a:t>Remember:</a:t>
            </a:r>
          </a:p>
        </p:txBody>
      </p:sp>
      <p:sp>
        <p:nvSpPr>
          <p:cNvPr id="1061" name="Shape 1061"/>
          <p:cNvSpPr txBox="1">
            <a:spLocks noGrp="1"/>
          </p:cNvSpPr>
          <p:nvPr>
            <p:ph type="body" idx="1"/>
          </p:nvPr>
        </p:nvSpPr>
        <p:spPr>
          <a:xfrm>
            <a:off x="438727" y="1601114"/>
            <a:ext cx="8229600" cy="833614"/>
          </a:xfrm>
          <a:prstGeom prst="rect">
            <a:avLst/>
          </a:prstGeom>
          <a:noFill/>
          <a:ln>
            <a:noFill/>
          </a:ln>
        </p:spPr>
        <p:txBody>
          <a:bodyPr lIns="91425" tIns="45700" rIns="91425" bIns="45700" anchor="t" anchorCtr="0">
            <a:noAutofit/>
          </a:bodyPr>
          <a:lstStyle/>
          <a:p>
            <a:pPr marL="342862" marR="0" lvl="0" indent="-342862" algn="l" rtl="0">
              <a:lnSpc>
                <a:spcPct val="80000"/>
              </a:lnSpc>
              <a:spcBef>
                <a:spcPts val="0"/>
              </a:spcBef>
              <a:spcAft>
                <a:spcPts val="0"/>
              </a:spcAft>
              <a:buClr>
                <a:schemeClr val="dk1"/>
              </a:buClr>
              <a:buSzPct val="101818"/>
              <a:buFont typeface="Arial"/>
              <a:buChar char="•"/>
            </a:pPr>
            <a:r>
              <a:rPr lang="en" sz="2240" b="0" i="0" u="none" strike="noStrike" cap="none" dirty="0">
                <a:solidFill>
                  <a:schemeClr val="dk1"/>
                </a:solidFill>
                <a:latin typeface="Calibri"/>
                <a:ea typeface="Calibri"/>
                <a:cs typeface="Calibri"/>
                <a:sym typeface="Calibri"/>
              </a:rPr>
              <a:t>Data mining is a process</a:t>
            </a:r>
          </a:p>
          <a:p>
            <a:pPr marL="342862" marR="0" lvl="0" indent="-342862" algn="l" rtl="0">
              <a:lnSpc>
                <a:spcPct val="80000"/>
              </a:lnSpc>
              <a:spcBef>
                <a:spcPts val="448"/>
              </a:spcBef>
              <a:spcAft>
                <a:spcPts val="0"/>
              </a:spcAft>
              <a:buClr>
                <a:schemeClr val="dk1"/>
              </a:buClr>
              <a:buSzPct val="101818"/>
              <a:buFont typeface="Arial"/>
              <a:buChar char="•"/>
            </a:pPr>
            <a:r>
              <a:rPr lang="en" sz="2240" b="0" i="0" u="none" strike="noStrike" cap="none" dirty="0">
                <a:solidFill>
                  <a:schemeClr val="dk1"/>
                </a:solidFill>
                <a:latin typeface="Calibri"/>
                <a:ea typeface="Calibri"/>
                <a:cs typeface="Calibri"/>
                <a:sym typeface="Calibri"/>
              </a:rPr>
              <a:t>Text is </a:t>
            </a:r>
            <a:r>
              <a:rPr lang="en" sz="2240" b="0" i="0" u="sng" strike="noStrike" cap="none" dirty="0">
                <a:solidFill>
                  <a:schemeClr val="dk1"/>
                </a:solidFill>
                <a:latin typeface="Calibri"/>
                <a:ea typeface="Calibri"/>
                <a:cs typeface="Calibri"/>
                <a:sym typeface="Calibri"/>
              </a:rPr>
              <a:t>one source</a:t>
            </a:r>
            <a:r>
              <a:rPr lang="en" sz="2240" b="0" i="0" u="none" strike="noStrike" cap="none" dirty="0">
                <a:solidFill>
                  <a:schemeClr val="dk1"/>
                </a:solidFill>
                <a:latin typeface="Calibri"/>
                <a:ea typeface="Calibri"/>
                <a:cs typeface="Calibri"/>
                <a:sym typeface="Calibri"/>
              </a:rPr>
              <a:t> to use</a:t>
            </a:r>
            <a:r>
              <a:rPr lang="en-US" sz="2240" b="0" i="0" u="none" strike="noStrike" cap="none" dirty="0">
                <a:solidFill>
                  <a:schemeClr val="dk1"/>
                </a:solidFill>
                <a:latin typeface="Calibri"/>
                <a:ea typeface="Calibri"/>
                <a:cs typeface="Calibri"/>
                <a:sym typeface="Calibri"/>
              </a:rPr>
              <a:t> [be careful how deep you go!]</a:t>
            </a:r>
            <a:endParaRPr lang="en" sz="2240" b="0" i="0" u="none" strike="noStrike" cap="none" dirty="0">
              <a:solidFill>
                <a:schemeClr val="dk1"/>
              </a:solidFill>
              <a:latin typeface="Calibri"/>
              <a:ea typeface="Calibri"/>
              <a:cs typeface="Calibri"/>
              <a:sym typeface="Calibri"/>
            </a:endParaRPr>
          </a:p>
        </p:txBody>
      </p:sp>
      <p:sp>
        <p:nvSpPr>
          <p:cNvPr id="1072" name="Shape 1072"/>
          <p:cNvSpPr/>
          <p:nvPr/>
        </p:nvSpPr>
        <p:spPr>
          <a:xfrm>
            <a:off x="5888067" y="4704288"/>
            <a:ext cx="833400" cy="439800"/>
          </a:xfrm>
          <a:prstGeom prst="stripedRightArrow">
            <a:avLst>
              <a:gd name="adj1" fmla="val 44532"/>
              <a:gd name="adj2" fmla="val 88281"/>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t" anchorCtr="0">
            <a:noAutofit/>
          </a:bodyPr>
          <a:lstStyle/>
          <a:p>
            <a:pPr marL="342900" marR="0" lvl="0" indent="-342900" algn="l" rtl="0">
              <a:lnSpc>
                <a:spcPct val="100000"/>
              </a:lnSpc>
              <a:spcBef>
                <a:spcPts val="0"/>
              </a:spcBef>
              <a:spcAft>
                <a:spcPts val="0"/>
              </a:spcAft>
              <a:buNone/>
            </a:pPr>
            <a:endParaRPr sz="2400" b="0" i="0" u="none" strike="noStrike" cap="none">
              <a:solidFill>
                <a:schemeClr val="lt1"/>
              </a:solidFill>
              <a:latin typeface="Calibri"/>
              <a:ea typeface="Calibri"/>
              <a:cs typeface="Calibri"/>
              <a:sym typeface="Calibri"/>
            </a:endParaRPr>
          </a:p>
        </p:txBody>
      </p:sp>
      <p:pic>
        <p:nvPicPr>
          <p:cNvPr id="1074" name="Shape 1074"/>
          <p:cNvPicPr preferRelativeResize="0"/>
          <p:nvPr/>
        </p:nvPicPr>
        <p:blipFill rotWithShape="1">
          <a:blip r:embed="rId4">
            <a:alphaModFix/>
          </a:blip>
          <a:srcRect/>
          <a:stretch/>
        </p:blipFill>
        <p:spPr>
          <a:xfrm>
            <a:off x="6877951" y="4006188"/>
            <a:ext cx="1857299" cy="1836000"/>
          </a:xfrm>
          <a:prstGeom prst="rect">
            <a:avLst/>
          </a:prstGeom>
          <a:noFill/>
          <a:ln>
            <a:noFill/>
          </a:ln>
        </p:spPr>
      </p:pic>
    </p:spTree>
    <p:extLst>
      <p:ext uri="{BB962C8B-B14F-4D97-AF65-F5344CB8AC3E}">
        <p14:creationId xmlns:p14="http://schemas.microsoft.com/office/powerpoint/2010/main" val="414053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30B8-1598-B44F-B356-C3A1E5E9A5CA}"/>
              </a:ext>
            </a:extLst>
          </p:cNvPr>
          <p:cNvSpPr>
            <a:spLocks noGrp="1"/>
          </p:cNvSpPr>
          <p:nvPr>
            <p:ph type="title"/>
          </p:nvPr>
        </p:nvSpPr>
        <p:spPr/>
        <p:txBody>
          <a:bodyPr/>
          <a:lstStyle/>
          <a:p>
            <a:r>
              <a:rPr lang="en-US" dirty="0"/>
              <a:t>Optional reading</a:t>
            </a:r>
          </a:p>
        </p:txBody>
      </p:sp>
      <p:sp>
        <p:nvSpPr>
          <p:cNvPr id="3" name="Text Placeholder 2">
            <a:extLst>
              <a:ext uri="{FF2B5EF4-FFF2-40B4-BE49-F238E27FC236}">
                <a16:creationId xmlns:a16="http://schemas.microsoft.com/office/drawing/2014/main" id="{1E6ABF35-03A3-7B4C-8F83-A073F5513E13}"/>
              </a:ext>
            </a:extLst>
          </p:cNvPr>
          <p:cNvSpPr>
            <a:spLocks noGrp="1"/>
          </p:cNvSpPr>
          <p:nvPr>
            <p:ph type="body" idx="1"/>
          </p:nvPr>
        </p:nvSpPr>
        <p:spPr/>
        <p:txBody>
          <a:bodyPr>
            <a:normAutofit/>
          </a:bodyPr>
          <a:lstStyle/>
          <a:p>
            <a:pPr marL="9525" indent="0">
              <a:buNone/>
            </a:pPr>
            <a:r>
              <a:rPr lang="en-US" sz="2400" b="1" dirty="0"/>
              <a:t>Jung, KJ et al. </a:t>
            </a:r>
            <a:r>
              <a:rPr lang="en-US" sz="2400" dirty="0"/>
              <a:t>Functional evaluation of out-of-the-box text-mining tools for data-mining tasks. </a:t>
            </a:r>
          </a:p>
          <a:p>
            <a:pPr marL="9525" indent="0">
              <a:buNone/>
            </a:pPr>
            <a:r>
              <a:rPr lang="en-US" sz="2400" dirty="0"/>
              <a:t>J Am Med Inform Assoc. 2015 Jan;22(1):121-31. </a:t>
            </a:r>
            <a:r>
              <a:rPr lang="en-US" sz="2400" dirty="0" err="1"/>
              <a:t>doi</a:t>
            </a:r>
            <a:r>
              <a:rPr lang="en-US" sz="2400" dirty="0"/>
              <a:t>: 10.1136/amiajnl-2014-002902. </a:t>
            </a:r>
            <a:r>
              <a:rPr lang="en-US" sz="2400" dirty="0" err="1"/>
              <a:t>Epub</a:t>
            </a:r>
            <a:r>
              <a:rPr lang="en-US" sz="2400" dirty="0"/>
              <a:t> 2014 Oct 21. PMID: 25336595; PMCID: PMC4433377.</a:t>
            </a:r>
          </a:p>
          <a:p>
            <a:pPr marL="9525" indent="0">
              <a:buNone/>
            </a:pPr>
            <a:endParaRPr lang="en-US" sz="2400" dirty="0"/>
          </a:p>
          <a:p>
            <a:pPr marL="9525" indent="0">
              <a:buNone/>
            </a:pPr>
            <a:r>
              <a:rPr lang="en-US" sz="2400" b="1" dirty="0"/>
              <a:t>Fries, JA et al. </a:t>
            </a:r>
            <a:r>
              <a:rPr lang="en-US" sz="2400" dirty="0"/>
              <a:t>Ontology-driven weak supervision for clinical entity classification in electronic health records. </a:t>
            </a:r>
          </a:p>
          <a:p>
            <a:pPr marL="9525" indent="0">
              <a:buNone/>
            </a:pPr>
            <a:r>
              <a:rPr lang="en-US" sz="2400" dirty="0"/>
              <a:t>Nat </a:t>
            </a:r>
            <a:r>
              <a:rPr lang="en-US" sz="2400" dirty="0" err="1"/>
              <a:t>Commun</a:t>
            </a:r>
            <a:r>
              <a:rPr lang="en-US" sz="2400" dirty="0"/>
              <a:t> 12, 2017 (2021). https://</a:t>
            </a:r>
            <a:r>
              <a:rPr lang="en-US" sz="2400" dirty="0" err="1"/>
              <a:t>doi.org</a:t>
            </a:r>
            <a:r>
              <a:rPr lang="en-US" sz="2400" dirty="0"/>
              <a:t>/10.1038/s41467-021-22328-4. PMID: 33795682 PMCID: PMC8016863</a:t>
            </a:r>
          </a:p>
        </p:txBody>
      </p:sp>
    </p:spTree>
    <p:extLst>
      <p:ext uri="{BB962C8B-B14F-4D97-AF65-F5344CB8AC3E}">
        <p14:creationId xmlns:p14="http://schemas.microsoft.com/office/powerpoint/2010/main" val="296782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Shape 650"/>
          <p:cNvSpPr txBox="1">
            <a:spLocks noGrp="1"/>
          </p:cNvSpPr>
          <p:nvPr>
            <p:ph type="title"/>
          </p:nvPr>
        </p:nvSpPr>
        <p:spPr>
          <a:xfrm>
            <a:off x="0" y="0"/>
            <a:ext cx="86868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 sz="4400" b="0" i="0" u="none" strike="noStrike" cap="none">
                <a:solidFill>
                  <a:schemeClr val="dk1"/>
                </a:solidFill>
                <a:latin typeface="Calibri"/>
                <a:ea typeface="Calibri"/>
                <a:cs typeface="Calibri"/>
                <a:sym typeface="Calibri"/>
              </a:rPr>
              <a:t>Clinical vs. Biomedical Text</a:t>
            </a:r>
          </a:p>
        </p:txBody>
      </p:sp>
      <p:sp>
        <p:nvSpPr>
          <p:cNvPr id="651" name="Shape 651"/>
          <p:cNvSpPr txBox="1">
            <a:spLocks noGrp="1"/>
          </p:cNvSpPr>
          <p:nvPr>
            <p:ph type="body" idx="1"/>
          </p:nvPr>
        </p:nvSpPr>
        <p:spPr>
          <a:xfrm>
            <a:off x="457200" y="1808411"/>
            <a:ext cx="8229600" cy="4526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 sz="3200" b="1" i="0" u="none" strike="noStrike" cap="none">
                <a:solidFill>
                  <a:schemeClr val="dk1"/>
                </a:solidFill>
                <a:latin typeface="Calibri"/>
                <a:ea typeface="Calibri"/>
                <a:cs typeface="Calibri"/>
                <a:sym typeface="Calibri"/>
              </a:rPr>
              <a:t>Biomedical text</a:t>
            </a:r>
            <a:r>
              <a:rPr lang="en" sz="3200" b="0" i="0" u="none" strike="noStrike" cap="none">
                <a:solidFill>
                  <a:schemeClr val="dk1"/>
                </a:solidFill>
                <a:latin typeface="Calibri"/>
                <a:ea typeface="Calibri"/>
                <a:cs typeface="Calibri"/>
                <a:sym typeface="Calibri"/>
              </a:rPr>
              <a:t> appears in books, articles, literature abstracts, posters. </a:t>
            </a:r>
            <a:br>
              <a:rPr lang="en" sz="3200" b="0" i="0" u="none" strike="noStrike" cap="none">
                <a:solidFill>
                  <a:schemeClr val="dk1"/>
                </a:solidFill>
                <a:latin typeface="Calibri"/>
                <a:ea typeface="Calibri"/>
                <a:cs typeface="Calibri"/>
                <a:sym typeface="Calibri"/>
              </a:rPr>
            </a:br>
            <a:endParaRPr lang="en"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Char char="•"/>
            </a:pPr>
            <a:r>
              <a:rPr lang="en" sz="3200" b="1" i="0" u="none" strike="noStrike" cap="none">
                <a:solidFill>
                  <a:schemeClr val="dk1"/>
                </a:solidFill>
                <a:latin typeface="Calibri"/>
                <a:ea typeface="Calibri"/>
                <a:cs typeface="Calibri"/>
                <a:sym typeface="Calibri"/>
              </a:rPr>
              <a:t>Clinical text</a:t>
            </a:r>
            <a:r>
              <a:rPr lang="en" sz="3200" b="0" i="0" u="none" strike="noStrike" cap="none">
                <a:solidFill>
                  <a:schemeClr val="dk1"/>
                </a:solidFill>
                <a:latin typeface="Calibri"/>
                <a:ea typeface="Calibri"/>
                <a:cs typeface="Calibri"/>
                <a:sym typeface="Calibri"/>
              </a:rPr>
              <a:t> is written by clinicians or healthcare providers. Describes patients, their pathologies, their personal, social and medical histories, findings made during interviews or procedures, 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17442"/>
            <a:ext cx="8229600" cy="5662810"/>
          </a:xfrm>
        </p:spPr>
        <p:txBody>
          <a:bodyPr anchor="ctr"/>
          <a:lstStyle/>
          <a:p>
            <a:pPr marL="11112" indent="0">
              <a:buNone/>
            </a:pPr>
            <a:r>
              <a:rPr lang="en-US" dirty="0">
                <a:solidFill>
                  <a:schemeClr val="bg1"/>
                </a:solidFill>
              </a:rPr>
              <a:t>BREAKOUT: You want to find everyone who has one of the following:</a:t>
            </a:r>
          </a:p>
          <a:p>
            <a:pPr marL="468312" indent="-457200"/>
            <a:r>
              <a:rPr lang="en-US" dirty="0">
                <a:solidFill>
                  <a:schemeClr val="bg1"/>
                </a:solidFill>
              </a:rPr>
              <a:t>“refeeding syndrome”</a:t>
            </a:r>
          </a:p>
          <a:p>
            <a:pPr marL="468312" indent="-457200"/>
            <a:r>
              <a:rPr lang="en-US" dirty="0">
                <a:solidFill>
                  <a:schemeClr val="bg1"/>
                </a:solidFill>
              </a:rPr>
              <a:t>“peripheral artery disease”</a:t>
            </a:r>
          </a:p>
          <a:p>
            <a:pPr marL="468312" indent="-457200"/>
            <a:r>
              <a:rPr lang="en-US" dirty="0">
                <a:solidFill>
                  <a:schemeClr val="bg1"/>
                </a:solidFill>
              </a:rPr>
              <a:t>“response to chemotherapy”</a:t>
            </a:r>
          </a:p>
          <a:p>
            <a:pPr marL="11112" indent="0">
              <a:buNone/>
            </a:pPr>
            <a:r>
              <a:rPr lang="en-US" dirty="0">
                <a:solidFill>
                  <a:schemeClr val="bg1"/>
                </a:solidFill>
              </a:rPr>
              <a:t>and believe that using just ICD codes won’t work. You want to use the textual notes. </a:t>
            </a:r>
          </a:p>
          <a:p>
            <a:pPr marL="11112" indent="0">
              <a:buNone/>
            </a:pPr>
            <a:endParaRPr lang="en-US" dirty="0">
              <a:solidFill>
                <a:schemeClr val="bg1"/>
              </a:solidFill>
            </a:endParaRPr>
          </a:p>
          <a:p>
            <a:pPr marL="11112" indent="0">
              <a:buNone/>
            </a:pPr>
            <a:r>
              <a:rPr lang="en-US" i="1" dirty="0">
                <a:solidFill>
                  <a:schemeClr val="bg1"/>
                </a:solidFill>
              </a:rPr>
              <a:t>Discuss with your colleagues the problems you might run into.</a:t>
            </a:r>
          </a:p>
        </p:txBody>
      </p:sp>
    </p:spTree>
    <p:extLst>
      <p:ext uri="{BB962C8B-B14F-4D97-AF65-F5344CB8AC3E}">
        <p14:creationId xmlns:p14="http://schemas.microsoft.com/office/powerpoint/2010/main" val="42552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0" y="0"/>
            <a:ext cx="91440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3959" b="0" i="0" u="none" strike="noStrike" cap="none" dirty="0">
                <a:solidFill>
                  <a:schemeClr val="dk1"/>
                </a:solidFill>
                <a:latin typeface="Calibri"/>
                <a:ea typeface="Calibri"/>
                <a:cs typeface="Calibri"/>
                <a:sym typeface="Calibri"/>
              </a:rPr>
              <a:t>The utility of using features from text</a:t>
            </a:r>
            <a:endParaRPr lang="en" sz="3959" b="0" i="0" u="none" strike="noStrike" cap="none" dirty="0">
              <a:solidFill>
                <a:schemeClr val="dk1"/>
              </a:solidFill>
              <a:latin typeface="Calibri"/>
              <a:ea typeface="Calibri"/>
              <a:cs typeface="Calibri"/>
              <a:sym typeface="Calibri"/>
            </a:endParaRPr>
          </a:p>
        </p:txBody>
      </p:sp>
      <p:pic>
        <p:nvPicPr>
          <p:cNvPr id="565" name="Shape 565" descr="F1.large.jpg"/>
          <p:cNvPicPr preferRelativeResize="0">
            <a:picLocks noChangeAspect="1"/>
          </p:cNvPicPr>
          <p:nvPr/>
        </p:nvPicPr>
        <p:blipFill rotWithShape="1">
          <a:blip r:embed="rId3">
            <a:alphaModFix/>
          </a:blip>
          <a:srcRect r="59338"/>
          <a:stretch/>
        </p:blipFill>
        <p:spPr>
          <a:xfrm>
            <a:off x="1906954" y="874737"/>
            <a:ext cx="5294796" cy="5320560"/>
          </a:xfrm>
          <a:prstGeom prst="rect">
            <a:avLst/>
          </a:prstGeom>
          <a:noFill/>
          <a:ln>
            <a:noFill/>
          </a:ln>
        </p:spPr>
      </p:pic>
      <p:sp>
        <p:nvSpPr>
          <p:cNvPr id="566" name="Shape 566"/>
          <p:cNvSpPr txBox="1"/>
          <p:nvPr/>
        </p:nvSpPr>
        <p:spPr>
          <a:xfrm>
            <a:off x="3338616" y="6257817"/>
            <a:ext cx="27525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dirty="0">
                <a:solidFill>
                  <a:schemeClr val="dk1"/>
                </a:solidFill>
                <a:latin typeface="Calibri"/>
                <a:ea typeface="Calibri"/>
                <a:cs typeface="Calibri"/>
                <a:sym typeface="Calibri"/>
              </a:rPr>
              <a:t>Wei </a:t>
            </a:r>
            <a:r>
              <a:rPr lang="en-US" sz="1800" dirty="0">
                <a:solidFill>
                  <a:schemeClr val="dk1"/>
                </a:solidFill>
                <a:latin typeface="Calibri"/>
                <a:ea typeface="Calibri"/>
                <a:cs typeface="Calibri"/>
                <a:sym typeface="Calibri"/>
              </a:rPr>
              <a:t>WQ, </a:t>
            </a:r>
            <a:r>
              <a:rPr lang="en" sz="1800" dirty="0">
                <a:solidFill>
                  <a:schemeClr val="dk1"/>
                </a:solidFill>
                <a:latin typeface="Calibri"/>
                <a:ea typeface="Calibri"/>
                <a:cs typeface="Calibri"/>
                <a:sym typeface="Calibri"/>
              </a:rPr>
              <a:t>et al 2015 JAMIA</a:t>
            </a:r>
          </a:p>
        </p:txBody>
      </p:sp>
    </p:spTree>
    <p:extLst>
      <p:ext uri="{BB962C8B-B14F-4D97-AF65-F5344CB8AC3E}">
        <p14:creationId xmlns:p14="http://schemas.microsoft.com/office/powerpoint/2010/main" val="143135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720089" y="2362200"/>
            <a:ext cx="7772400" cy="1362000"/>
          </a:xfrm>
          <a:prstGeom prst="rect">
            <a:avLst/>
          </a:prstGeom>
        </p:spPr>
        <p:txBody>
          <a:bodyPr lIns="91425" tIns="91425" rIns="91425" bIns="91425" anchor="ctr" anchorCtr="0">
            <a:noAutofit/>
          </a:bodyPr>
          <a:lstStyle/>
          <a:p>
            <a:pPr lvl="0" algn="ctr">
              <a:spcBef>
                <a:spcPts val="0"/>
              </a:spcBef>
              <a:buNone/>
            </a:pPr>
            <a:r>
              <a:rPr lang="en-US" dirty="0"/>
              <a:t>NLP in a few slides</a:t>
            </a:r>
            <a:endParaRPr lang="en" dirty="0"/>
          </a:p>
        </p:txBody>
      </p:sp>
      <p:sp>
        <p:nvSpPr>
          <p:cNvPr id="721" name="Shape 721"/>
          <p:cNvSpPr txBox="1">
            <a:spLocks noGrp="1"/>
          </p:cNvSpPr>
          <p:nvPr>
            <p:ph type="body" idx="1"/>
          </p:nvPr>
        </p:nvSpPr>
        <p:spPr>
          <a:xfrm>
            <a:off x="722312" y="3744912"/>
            <a:ext cx="7772400" cy="1500300"/>
          </a:xfrm>
          <a:prstGeom prst="rect">
            <a:avLst/>
          </a:prstGeom>
        </p:spPr>
        <p:txBody>
          <a:bodyPr lIns="91425" tIns="91425" rIns="91425" bIns="91425" anchor="ctr" anchorCtr="0">
            <a:noAutofit/>
          </a:bodyPr>
          <a:lstStyle/>
          <a:p>
            <a:pPr lvl="0" algn="ctr">
              <a:spcBef>
                <a:spcPts val="0"/>
              </a:spcBef>
              <a:buNone/>
            </a:pPr>
            <a:r>
              <a:rPr lang="en-US" dirty="0"/>
              <a:t>This is not a review of clinical text processing systems. We used to do that in prior years, and I can share material if anyone wants to review.</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rtl="0">
              <a:lnSpc>
                <a:spcPct val="90000"/>
              </a:lnSpc>
              <a:spcBef>
                <a:spcPts val="0"/>
              </a:spcBef>
              <a:buClr>
                <a:schemeClr val="dk1"/>
              </a:buClr>
              <a:buSzPct val="25000"/>
              <a:buFont typeface="Calibri"/>
              <a:buNone/>
            </a:pPr>
            <a:r>
              <a:rPr lang="en" sz="4000" b="0" i="0" u="none" strike="noStrike" cap="none" dirty="0">
                <a:solidFill>
                  <a:schemeClr val="dk1"/>
                </a:solidFill>
                <a:latin typeface="Calibri"/>
                <a:ea typeface="Calibri"/>
                <a:cs typeface="Calibri"/>
                <a:sym typeface="Calibri"/>
              </a:rPr>
              <a:t>Tokenization</a:t>
            </a:r>
          </a:p>
        </p:txBody>
      </p:sp>
      <p:sp>
        <p:nvSpPr>
          <p:cNvPr id="755" name="Shape 755"/>
          <p:cNvSpPr txBox="1"/>
          <p:nvPr/>
        </p:nvSpPr>
        <p:spPr>
          <a:xfrm>
            <a:off x="958273" y="1604817"/>
            <a:ext cx="7233300" cy="19384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dirty="0">
                <a:solidFill>
                  <a:schemeClr val="dk1"/>
                </a:solidFill>
                <a:latin typeface="Calibri"/>
                <a:ea typeface="Calibri"/>
                <a:cs typeface="Calibri"/>
                <a:sym typeface="Calibri"/>
              </a:rPr>
              <a:t>Task</a:t>
            </a:r>
            <a:r>
              <a:rPr lang="en" sz="2800" dirty="0">
                <a:solidFill>
                  <a:schemeClr val="dk1"/>
                </a:solidFill>
                <a:latin typeface="Calibri"/>
                <a:ea typeface="Calibri"/>
                <a:cs typeface="Calibri"/>
                <a:sym typeface="Calibri"/>
              </a:rPr>
              <a:t>:</a:t>
            </a:r>
            <a:r>
              <a:rPr lang="en-US" sz="2800" dirty="0">
                <a:solidFill>
                  <a:schemeClr val="dk1"/>
                </a:solidFill>
                <a:latin typeface="Calibri"/>
                <a:ea typeface="Calibri"/>
                <a:cs typeface="Calibri"/>
                <a:sym typeface="Calibri"/>
              </a:rPr>
              <a:t> </a:t>
            </a:r>
            <a:r>
              <a:rPr lang="en" sz="2800" dirty="0">
                <a:solidFill>
                  <a:schemeClr val="dk1"/>
                </a:solidFill>
                <a:latin typeface="Calibri"/>
                <a:ea typeface="Calibri"/>
                <a:cs typeface="Calibri"/>
                <a:sym typeface="Calibri"/>
              </a:rPr>
              <a:t>word detection, sentence boundary detection</a:t>
            </a:r>
          </a:p>
        </p:txBody>
      </p:sp>
      <p:sp>
        <p:nvSpPr>
          <p:cNvPr id="12" name="Rectangle 11"/>
          <p:cNvSpPr/>
          <p:nvPr/>
        </p:nvSpPr>
        <p:spPr>
          <a:xfrm>
            <a:off x="771440" y="3991844"/>
            <a:ext cx="7610633" cy="1645920"/>
          </a:xfrm>
          <a:prstGeom prst="rect">
            <a:avLst/>
          </a:prstGeom>
          <a:solidFill>
            <a:schemeClr val="bg1">
              <a:lumMod val="75000"/>
              <a:alpha val="1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808990" y="3963101"/>
            <a:ext cx="7681582" cy="1569660"/>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rPr>
              <a:t>The </a:t>
            </a:r>
            <a:r>
              <a:rPr lang="en-US" sz="2400" dirty="0">
                <a:effectLst>
                  <a:glow rad="139700">
                    <a:schemeClr val="accent1">
                      <a:satMod val="175000"/>
                      <a:alpha val="40000"/>
                    </a:schemeClr>
                  </a:glow>
                </a:effectLst>
              </a:rPr>
              <a:t> </a:t>
            </a:r>
            <a:r>
              <a:rPr lang="en-US" sz="2400" dirty="0"/>
              <a:t> </a:t>
            </a:r>
            <a:r>
              <a:rPr lang="en-US" sz="2400" dirty="0">
                <a:effectLst/>
              </a:rPr>
              <a:t>patient </a:t>
            </a:r>
            <a:r>
              <a:rPr lang="en-US" sz="2400" dirty="0">
                <a:effectLst>
                  <a:glow rad="139700">
                    <a:schemeClr val="accent1">
                      <a:satMod val="175000"/>
                      <a:alpha val="40000"/>
                    </a:schemeClr>
                  </a:glow>
                </a:effectLst>
              </a:rPr>
              <a:t> </a:t>
            </a:r>
            <a:r>
              <a:rPr lang="en-US" sz="2400" dirty="0">
                <a:effectLst/>
              </a:rPr>
              <a:t> has </a:t>
            </a:r>
            <a:r>
              <a:rPr lang="en-US" sz="2400" dirty="0">
                <a:effectLst>
                  <a:glow rad="139700">
                    <a:schemeClr val="accent1">
                      <a:satMod val="175000"/>
                      <a:alpha val="40000"/>
                    </a:schemeClr>
                  </a:glow>
                </a:effectLst>
              </a:rPr>
              <a:t> </a:t>
            </a:r>
            <a:r>
              <a:rPr lang="en-US" sz="2400" dirty="0"/>
              <a:t> </a:t>
            </a:r>
            <a:r>
              <a:rPr lang="en-US" sz="2400" dirty="0">
                <a:effectLst/>
              </a:rPr>
              <a:t>coronary </a:t>
            </a:r>
            <a:r>
              <a:rPr lang="en-US" sz="2400" dirty="0">
                <a:effectLst>
                  <a:glow rad="139700">
                    <a:schemeClr val="accent1">
                      <a:satMod val="175000"/>
                      <a:alpha val="40000"/>
                    </a:schemeClr>
                  </a:glow>
                </a:effectLst>
              </a:rPr>
              <a:t> </a:t>
            </a:r>
            <a:r>
              <a:rPr lang="en-US" sz="2400" dirty="0"/>
              <a:t> </a:t>
            </a:r>
            <a:r>
              <a:rPr lang="en-US" sz="2400" dirty="0">
                <a:effectLst/>
              </a:rPr>
              <a:t>artery </a:t>
            </a:r>
            <a:r>
              <a:rPr lang="en-US" sz="2400" dirty="0">
                <a:effectLst>
                  <a:glow rad="139700">
                    <a:schemeClr val="accent1">
                      <a:satMod val="175000"/>
                      <a:alpha val="40000"/>
                    </a:schemeClr>
                  </a:glow>
                </a:effectLst>
              </a:rPr>
              <a:t> </a:t>
            </a:r>
            <a:r>
              <a:rPr lang="en-US" sz="2400" dirty="0"/>
              <a:t> </a:t>
            </a:r>
            <a:r>
              <a:rPr lang="en-US" sz="2400" dirty="0">
                <a:effectLst/>
              </a:rPr>
              <a:t>disease</a:t>
            </a:r>
            <a:r>
              <a:rPr lang="en-US" sz="2400" dirty="0">
                <a:effectLst>
                  <a:glow rad="139700">
                    <a:schemeClr val="accent2">
                      <a:satMod val="175000"/>
                      <a:alpha val="40000"/>
                    </a:schemeClr>
                  </a:glow>
                </a:effectLst>
              </a:rPr>
              <a:t> </a:t>
            </a:r>
            <a:r>
              <a:rPr lang="en-US" sz="2400" dirty="0">
                <a:effectLst>
                  <a:glow rad="139700">
                    <a:schemeClr val="accent1">
                      <a:satMod val="175000"/>
                      <a:alpha val="40000"/>
                    </a:schemeClr>
                  </a:glow>
                </a:effectLst>
              </a:rPr>
              <a:t> </a:t>
            </a:r>
            <a:r>
              <a:rPr lang="en-US" sz="2400" dirty="0"/>
              <a:t> </a:t>
            </a:r>
            <a:r>
              <a:rPr lang="en-US" sz="2400" dirty="0">
                <a:effectLst/>
              </a:rPr>
              <a:t>and </a:t>
            </a:r>
            <a:r>
              <a:rPr lang="en-US" sz="2400" dirty="0">
                <a:effectLst>
                  <a:glow rad="139700">
                    <a:schemeClr val="accent1">
                      <a:satMod val="175000"/>
                      <a:alpha val="40000"/>
                    </a:schemeClr>
                  </a:glow>
                </a:effectLst>
              </a:rPr>
              <a:t> </a:t>
            </a:r>
            <a:r>
              <a:rPr lang="en-US" sz="2400" dirty="0"/>
              <a:t> </a:t>
            </a:r>
          </a:p>
          <a:p>
            <a:pPr>
              <a:lnSpc>
                <a:spcPct val="200000"/>
              </a:lnSpc>
            </a:pPr>
            <a:r>
              <a:rPr lang="en-US" sz="2400" dirty="0">
                <a:effectLst/>
              </a:rPr>
              <a:t>has  </a:t>
            </a:r>
            <a:r>
              <a:rPr lang="en-US" sz="2400" dirty="0">
                <a:effectLst>
                  <a:glow rad="139700">
                    <a:schemeClr val="accent1">
                      <a:satMod val="175000"/>
                      <a:alpha val="40000"/>
                    </a:schemeClr>
                  </a:glow>
                </a:effectLst>
              </a:rPr>
              <a:t> </a:t>
            </a:r>
            <a:r>
              <a:rPr lang="en-US" sz="2400" dirty="0"/>
              <a:t> </a:t>
            </a:r>
            <a:r>
              <a:rPr lang="en-US" sz="2400" dirty="0">
                <a:effectLst/>
              </a:rPr>
              <a:t>undergone </a:t>
            </a:r>
            <a:r>
              <a:rPr lang="en-US" sz="2400" dirty="0">
                <a:effectLst>
                  <a:glow rad="139700">
                    <a:schemeClr val="accent1">
                      <a:satMod val="175000"/>
                      <a:alpha val="40000"/>
                    </a:schemeClr>
                  </a:glow>
                </a:effectLst>
              </a:rPr>
              <a:t> </a:t>
            </a:r>
            <a:r>
              <a:rPr lang="en-US" sz="2400" dirty="0"/>
              <a:t> </a:t>
            </a:r>
            <a:r>
              <a:rPr lang="en-US" sz="2400" dirty="0">
                <a:effectLst/>
              </a:rPr>
              <a:t>multiple </a:t>
            </a:r>
            <a:r>
              <a:rPr lang="en-US" sz="2400" dirty="0">
                <a:effectLst>
                  <a:glow rad="139700">
                    <a:schemeClr val="accent1">
                      <a:satMod val="175000"/>
                      <a:alpha val="40000"/>
                    </a:schemeClr>
                  </a:glow>
                </a:effectLst>
              </a:rPr>
              <a:t> </a:t>
            </a:r>
            <a:r>
              <a:rPr lang="en-US" sz="2400" dirty="0"/>
              <a:t> </a:t>
            </a:r>
            <a:r>
              <a:rPr lang="en-US" sz="2400" dirty="0">
                <a:effectLst/>
              </a:rPr>
              <a:t>balloon </a:t>
            </a:r>
            <a:r>
              <a:rPr lang="en-US" sz="2400" dirty="0">
                <a:effectLst>
                  <a:glow rad="139700">
                    <a:schemeClr val="accent1">
                      <a:satMod val="175000"/>
                      <a:alpha val="40000"/>
                    </a:schemeClr>
                  </a:glow>
                </a:effectLst>
              </a:rPr>
              <a:t> </a:t>
            </a:r>
            <a:r>
              <a:rPr lang="en-US" sz="2400" dirty="0"/>
              <a:t> </a:t>
            </a:r>
            <a:r>
              <a:rPr lang="en-US" sz="2400" dirty="0">
                <a:effectLst/>
              </a:rPr>
              <a:t>angioplasties </a:t>
            </a:r>
            <a:r>
              <a:rPr lang="en-US" sz="2400" dirty="0">
                <a:effectLst>
                  <a:glow rad="139700">
                    <a:schemeClr val="accent1">
                      <a:satMod val="175000"/>
                      <a:alpha val="40000"/>
                    </a:schemeClr>
                  </a:glow>
                </a:effectLst>
              </a:rPr>
              <a:t> </a:t>
            </a:r>
            <a:r>
              <a:rPr lang="en-US" sz="2400" dirty="0"/>
              <a:t> .</a:t>
            </a:r>
            <a:r>
              <a:rPr lang="en-US" sz="2400" dirty="0">
                <a:effectLst>
                  <a:glow rad="228600">
                    <a:schemeClr val="accent4">
                      <a:satMod val="175000"/>
                      <a:alpha val="40000"/>
                    </a:schemeClr>
                  </a:glow>
                </a:effectLst>
              </a:rPr>
              <a:t> </a:t>
            </a:r>
          </a:p>
        </p:txBody>
      </p:sp>
      <p:sp>
        <p:nvSpPr>
          <p:cNvPr id="6" name="TextBox 5"/>
          <p:cNvSpPr txBox="1"/>
          <p:nvPr/>
        </p:nvSpPr>
        <p:spPr>
          <a:xfrm>
            <a:off x="820713" y="3963101"/>
            <a:ext cx="7681582" cy="1508105"/>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rPr>
              <a:t>The </a:t>
            </a:r>
            <a:r>
              <a:rPr lang="en-US" sz="2400" dirty="0">
                <a:effectLst>
                  <a:glow rad="139700">
                    <a:schemeClr val="accent1">
                      <a:satMod val="175000"/>
                      <a:alpha val="40000"/>
                    </a:schemeClr>
                  </a:glow>
                </a:effectLst>
              </a:rPr>
              <a:t>|</a:t>
            </a:r>
            <a:r>
              <a:rPr lang="en-US" sz="2400" dirty="0"/>
              <a:t> </a:t>
            </a:r>
            <a:r>
              <a:rPr lang="en-US" sz="2400" dirty="0">
                <a:effectLst/>
              </a:rPr>
              <a:t>patient </a:t>
            </a:r>
            <a:r>
              <a:rPr lang="en-US" sz="2400" dirty="0">
                <a:effectLst>
                  <a:glow rad="139700">
                    <a:schemeClr val="accent1">
                      <a:satMod val="175000"/>
                      <a:alpha val="40000"/>
                    </a:schemeClr>
                  </a:glow>
                </a:effectLst>
              </a:rPr>
              <a:t>|</a:t>
            </a:r>
            <a:r>
              <a:rPr lang="en-US" sz="2400" dirty="0">
                <a:effectLst/>
              </a:rPr>
              <a:t> has </a:t>
            </a:r>
            <a:r>
              <a:rPr lang="en-US" sz="2400" dirty="0">
                <a:effectLst>
                  <a:glow rad="139700">
                    <a:schemeClr val="accent1">
                      <a:satMod val="175000"/>
                      <a:alpha val="40000"/>
                    </a:schemeClr>
                  </a:glow>
                </a:effectLst>
              </a:rPr>
              <a:t>|</a:t>
            </a:r>
            <a:r>
              <a:rPr lang="en-US" sz="2400" dirty="0"/>
              <a:t> </a:t>
            </a:r>
            <a:r>
              <a:rPr lang="en-US" sz="2400" dirty="0">
                <a:effectLst/>
              </a:rPr>
              <a:t>coronary </a:t>
            </a:r>
            <a:r>
              <a:rPr lang="en-US" sz="2400" dirty="0">
                <a:effectLst>
                  <a:glow rad="139700">
                    <a:schemeClr val="accent1">
                      <a:satMod val="175000"/>
                      <a:alpha val="40000"/>
                    </a:schemeClr>
                  </a:glow>
                </a:effectLst>
              </a:rPr>
              <a:t>|</a:t>
            </a:r>
            <a:r>
              <a:rPr lang="en-US" sz="2400" dirty="0"/>
              <a:t> </a:t>
            </a:r>
            <a:r>
              <a:rPr lang="en-US" sz="2400" dirty="0">
                <a:effectLst/>
              </a:rPr>
              <a:t>artery </a:t>
            </a:r>
            <a:r>
              <a:rPr lang="en-US" sz="2400" dirty="0">
                <a:effectLst>
                  <a:glow rad="139700">
                    <a:schemeClr val="accent1">
                      <a:satMod val="175000"/>
                      <a:alpha val="40000"/>
                    </a:schemeClr>
                  </a:glow>
                </a:effectLst>
              </a:rPr>
              <a:t>|</a:t>
            </a:r>
            <a:r>
              <a:rPr lang="en-US" sz="2400" dirty="0"/>
              <a:t> </a:t>
            </a:r>
            <a:r>
              <a:rPr lang="en-US" sz="2400" dirty="0">
                <a:effectLst/>
              </a:rPr>
              <a:t>disease</a:t>
            </a:r>
            <a:r>
              <a:rPr lang="en-US" sz="2400" dirty="0">
                <a:effectLst>
                  <a:glow rad="139700">
                    <a:schemeClr val="accent2">
                      <a:satMod val="175000"/>
                      <a:alpha val="40000"/>
                    </a:schemeClr>
                  </a:glow>
                </a:effectLst>
              </a:rPr>
              <a:t> </a:t>
            </a:r>
            <a:r>
              <a:rPr lang="en-US" sz="2400" dirty="0">
                <a:effectLst>
                  <a:glow rad="139700">
                    <a:schemeClr val="accent1">
                      <a:satMod val="175000"/>
                      <a:alpha val="40000"/>
                    </a:schemeClr>
                  </a:glow>
                </a:effectLst>
              </a:rPr>
              <a:t>|</a:t>
            </a:r>
            <a:r>
              <a:rPr lang="en-US" sz="2400" dirty="0"/>
              <a:t> </a:t>
            </a:r>
            <a:r>
              <a:rPr lang="en-US" sz="2400" dirty="0">
                <a:effectLst/>
              </a:rPr>
              <a:t>and </a:t>
            </a:r>
            <a:r>
              <a:rPr lang="en-US" sz="2400" dirty="0">
                <a:effectLst>
                  <a:glow rad="139700">
                    <a:schemeClr val="accent1">
                      <a:satMod val="175000"/>
                      <a:alpha val="40000"/>
                    </a:schemeClr>
                  </a:glow>
                </a:effectLst>
              </a:rPr>
              <a:t>|</a:t>
            </a:r>
            <a:r>
              <a:rPr lang="en-US" sz="2400" dirty="0"/>
              <a:t> </a:t>
            </a:r>
          </a:p>
          <a:p>
            <a:pPr>
              <a:lnSpc>
                <a:spcPct val="200000"/>
              </a:lnSpc>
            </a:pPr>
            <a:r>
              <a:rPr lang="en-US" sz="2400" dirty="0">
                <a:effectLst/>
              </a:rPr>
              <a:t>has  </a:t>
            </a:r>
            <a:r>
              <a:rPr lang="en-US" sz="2400" dirty="0">
                <a:effectLst>
                  <a:glow rad="139700">
                    <a:schemeClr val="accent1">
                      <a:satMod val="175000"/>
                      <a:alpha val="40000"/>
                    </a:schemeClr>
                  </a:glow>
                </a:effectLst>
              </a:rPr>
              <a:t>|</a:t>
            </a:r>
            <a:r>
              <a:rPr lang="en-US" sz="2400" dirty="0"/>
              <a:t> </a:t>
            </a:r>
            <a:r>
              <a:rPr lang="en-US" sz="2400" dirty="0">
                <a:effectLst/>
              </a:rPr>
              <a:t>undergone </a:t>
            </a:r>
            <a:r>
              <a:rPr lang="en-US" sz="2400" dirty="0">
                <a:effectLst>
                  <a:glow rad="139700">
                    <a:schemeClr val="accent1">
                      <a:satMod val="175000"/>
                      <a:alpha val="40000"/>
                    </a:schemeClr>
                  </a:glow>
                </a:effectLst>
              </a:rPr>
              <a:t>|</a:t>
            </a:r>
            <a:r>
              <a:rPr lang="en-US" sz="2400" dirty="0"/>
              <a:t> </a:t>
            </a:r>
            <a:r>
              <a:rPr lang="en-US" sz="2400" dirty="0">
                <a:effectLst/>
              </a:rPr>
              <a:t>multiple </a:t>
            </a:r>
            <a:r>
              <a:rPr lang="en-US" sz="2400" dirty="0">
                <a:effectLst>
                  <a:glow rad="139700">
                    <a:schemeClr val="accent1">
                      <a:satMod val="175000"/>
                      <a:alpha val="40000"/>
                    </a:schemeClr>
                  </a:glow>
                </a:effectLst>
              </a:rPr>
              <a:t>|</a:t>
            </a:r>
            <a:r>
              <a:rPr lang="en-US" sz="2400" dirty="0"/>
              <a:t> </a:t>
            </a:r>
            <a:r>
              <a:rPr lang="en-US" sz="2400" dirty="0">
                <a:effectLst/>
              </a:rPr>
              <a:t>balloon </a:t>
            </a:r>
            <a:r>
              <a:rPr lang="en-US" sz="2400" dirty="0">
                <a:effectLst>
                  <a:glow rad="139700">
                    <a:schemeClr val="accent1">
                      <a:satMod val="175000"/>
                      <a:alpha val="40000"/>
                    </a:schemeClr>
                  </a:glow>
                </a:effectLst>
              </a:rPr>
              <a:t>|</a:t>
            </a:r>
            <a:r>
              <a:rPr lang="en-US" sz="2400" dirty="0"/>
              <a:t> </a:t>
            </a:r>
            <a:r>
              <a:rPr lang="en-US" sz="2400" dirty="0">
                <a:effectLst/>
              </a:rPr>
              <a:t>angioplasties </a:t>
            </a:r>
            <a:r>
              <a:rPr lang="en-US" sz="2400" dirty="0">
                <a:effectLst>
                  <a:glow rad="139700">
                    <a:schemeClr val="accent1">
                      <a:satMod val="175000"/>
                      <a:alpha val="40000"/>
                    </a:schemeClr>
                  </a:glow>
                </a:effectLst>
              </a:rPr>
              <a:t>|</a:t>
            </a:r>
            <a:r>
              <a:rPr lang="en-US" sz="2400" dirty="0"/>
              <a:t> </a:t>
            </a:r>
            <a:r>
              <a:rPr lang="en-US" sz="2400" dirty="0">
                <a:effectLst>
                  <a:glow rad="228600">
                    <a:schemeClr val="accent4">
                      <a:satMod val="175000"/>
                      <a:alpha val="40000"/>
                    </a:schemeClr>
                  </a:glo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rtl="0">
              <a:lnSpc>
                <a:spcPct val="90000"/>
              </a:lnSpc>
              <a:spcBef>
                <a:spcPts val="0"/>
              </a:spcBef>
              <a:buClr>
                <a:schemeClr val="dk1"/>
              </a:buClr>
              <a:buSzPct val="25000"/>
              <a:buFont typeface="Calibri"/>
              <a:buNone/>
            </a:pPr>
            <a:r>
              <a:rPr lang="en" sz="4000" b="0" i="0" u="none" strike="noStrike" cap="none" dirty="0">
                <a:solidFill>
                  <a:schemeClr val="dk1"/>
                </a:solidFill>
                <a:latin typeface="Calibri"/>
                <a:ea typeface="Calibri"/>
                <a:cs typeface="Calibri"/>
                <a:sym typeface="Calibri"/>
              </a:rPr>
              <a:t>Part-of-Speech</a:t>
            </a:r>
            <a:r>
              <a:rPr lang="en" sz="3300" b="0" i="0" u="none" strike="noStrike" cap="none" dirty="0">
                <a:solidFill>
                  <a:schemeClr val="dk1"/>
                </a:solidFill>
                <a:latin typeface="Calibri"/>
                <a:ea typeface="Calibri"/>
                <a:cs typeface="Calibri"/>
                <a:sym typeface="Calibri"/>
              </a:rPr>
              <a:t> </a:t>
            </a:r>
            <a:r>
              <a:rPr lang="en" sz="4000" b="0" i="0" u="none" strike="noStrike" cap="none" dirty="0">
                <a:solidFill>
                  <a:schemeClr val="dk1"/>
                </a:solidFill>
                <a:latin typeface="Calibri"/>
                <a:ea typeface="Calibri"/>
                <a:cs typeface="Calibri"/>
                <a:sym typeface="Calibri"/>
              </a:rPr>
              <a:t>tagging</a:t>
            </a:r>
          </a:p>
        </p:txBody>
      </p:sp>
      <p:sp>
        <p:nvSpPr>
          <p:cNvPr id="765" name="Shape 765"/>
          <p:cNvSpPr/>
          <p:nvPr/>
        </p:nvSpPr>
        <p:spPr>
          <a:xfrm>
            <a:off x="922703" y="1626173"/>
            <a:ext cx="7280400" cy="1200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dirty="0">
                <a:solidFill>
                  <a:schemeClr val="dk1"/>
                </a:solidFill>
                <a:latin typeface="Calibri"/>
                <a:ea typeface="Calibri"/>
                <a:cs typeface="Calibri"/>
                <a:sym typeface="Calibri"/>
              </a:rPr>
              <a:t>Task</a:t>
            </a:r>
            <a:r>
              <a:rPr lang="en" sz="2800" dirty="0">
                <a:solidFill>
                  <a:schemeClr val="dk1"/>
                </a:solidFill>
                <a:latin typeface="Calibri"/>
                <a:ea typeface="Calibri"/>
                <a:cs typeface="Calibri"/>
                <a:sym typeface="Calibri"/>
              </a:rPr>
              <a:t>: Classify words and phrases in the document as nouns, verbs, etc.</a:t>
            </a:r>
          </a:p>
        </p:txBody>
      </p:sp>
      <p:sp>
        <p:nvSpPr>
          <p:cNvPr id="8" name="Rectangle 7"/>
          <p:cNvSpPr/>
          <p:nvPr/>
        </p:nvSpPr>
        <p:spPr>
          <a:xfrm>
            <a:off x="695106" y="3929843"/>
            <a:ext cx="7610633" cy="1645920"/>
          </a:xfrm>
          <a:prstGeom prst="rect">
            <a:avLst/>
          </a:prstGeom>
          <a:solidFill>
            <a:schemeClr val="bg1">
              <a:lumMod val="75000"/>
              <a:alpha val="1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23448" y="3895270"/>
            <a:ext cx="7681582" cy="1569660"/>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glow rad="139700">
                    <a:schemeClr val="accent5">
                      <a:satMod val="175000"/>
                      <a:alpha val="40000"/>
                    </a:schemeClr>
                  </a:glow>
                </a:effectLst>
              </a:rPr>
              <a:t>The</a:t>
            </a:r>
            <a:r>
              <a:rPr lang="en-US" sz="2400" dirty="0"/>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patient</a:t>
            </a:r>
            <a:r>
              <a:rPr lang="en-US" sz="2400" dirty="0">
                <a:effectLst/>
              </a:rPr>
              <a:t> </a:t>
            </a:r>
            <a:r>
              <a:rPr lang="en-US" sz="2400" dirty="0">
                <a:effectLst>
                  <a:glow rad="139700">
                    <a:schemeClr val="accent1">
                      <a:satMod val="175000"/>
                      <a:alpha val="40000"/>
                    </a:schemeClr>
                  </a:glow>
                </a:effectLst>
              </a:rPr>
              <a:t>|</a:t>
            </a:r>
            <a:r>
              <a:rPr lang="en-US" sz="2400" dirty="0">
                <a:effectLst/>
              </a:rPr>
              <a:t> </a:t>
            </a:r>
            <a:r>
              <a:rPr lang="en-US" sz="2400" dirty="0">
                <a:effectLst>
                  <a:glow rad="139700">
                    <a:schemeClr val="accent6">
                      <a:satMod val="175000"/>
                      <a:alpha val="40000"/>
                    </a:schemeClr>
                  </a:glow>
                </a:effectLst>
              </a:rPr>
              <a:t>has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coronary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artery</a:t>
            </a:r>
            <a:r>
              <a:rPr lang="en-US" sz="2400" dirty="0">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disease </a:t>
            </a:r>
            <a:r>
              <a:rPr lang="en-US" sz="2400" dirty="0">
                <a:effectLst>
                  <a:glow rad="139700">
                    <a:schemeClr val="accent1">
                      <a:satMod val="175000"/>
                      <a:alpha val="40000"/>
                    </a:schemeClr>
                  </a:glow>
                </a:effectLst>
              </a:rPr>
              <a:t>|</a:t>
            </a:r>
            <a:r>
              <a:rPr lang="en-US" sz="2400" dirty="0"/>
              <a:t> </a:t>
            </a:r>
            <a:r>
              <a:rPr lang="en-US" sz="2400" dirty="0">
                <a:effectLst>
                  <a:glow rad="101600">
                    <a:srgbClr val="FFFF00">
                      <a:alpha val="75000"/>
                    </a:srgbClr>
                  </a:glow>
                </a:effectLst>
              </a:rPr>
              <a:t>and</a:t>
            </a:r>
            <a:r>
              <a:rPr lang="en-US" sz="2400" dirty="0">
                <a:effectLst>
                  <a:glow rad="101600">
                    <a:schemeClr val="accent3">
                      <a:lumMod val="75000"/>
                      <a:alpha val="75000"/>
                    </a:schemeClr>
                  </a:glow>
                </a:effectLst>
              </a:rPr>
              <a:t> </a:t>
            </a:r>
            <a:r>
              <a:rPr lang="en-US" sz="2400" dirty="0">
                <a:effectLst>
                  <a:glow rad="139700">
                    <a:schemeClr val="accent1">
                      <a:satMod val="175000"/>
                      <a:alpha val="40000"/>
                    </a:schemeClr>
                  </a:glow>
                </a:effectLst>
              </a:rPr>
              <a:t>|</a:t>
            </a:r>
            <a:r>
              <a:rPr lang="en-US" sz="2400" dirty="0"/>
              <a:t> </a:t>
            </a:r>
          </a:p>
          <a:p>
            <a:pPr>
              <a:lnSpc>
                <a:spcPct val="200000"/>
              </a:lnSpc>
            </a:pPr>
            <a:r>
              <a:rPr lang="en-US" sz="2400" dirty="0">
                <a:effectLst>
                  <a:glow rad="139700">
                    <a:schemeClr val="accent6">
                      <a:satMod val="175000"/>
                      <a:alpha val="40000"/>
                    </a:schemeClr>
                  </a:glow>
                </a:effectLst>
              </a:rPr>
              <a:t>has</a:t>
            </a:r>
            <a:r>
              <a:rPr lang="en-US" sz="2400" dirty="0">
                <a:effectLst/>
              </a:rPr>
              <a:t> </a:t>
            </a:r>
            <a:r>
              <a:rPr lang="en-US" sz="2400" dirty="0">
                <a:effectLst>
                  <a:glow rad="139700">
                    <a:schemeClr val="accent6">
                      <a:satMod val="175000"/>
                      <a:alpha val="40000"/>
                    </a:schemeClr>
                  </a:glow>
                </a:effectLst>
              </a:rPr>
              <a:t>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6">
                      <a:satMod val="175000"/>
                      <a:alpha val="40000"/>
                    </a:schemeClr>
                  </a:glow>
                </a:effectLst>
              </a:rPr>
              <a:t>undergone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3">
                      <a:satMod val="175000"/>
                      <a:alpha val="40000"/>
                    </a:schemeClr>
                  </a:glow>
                </a:effectLst>
              </a:rPr>
              <a:t>multiple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balloon </a:t>
            </a:r>
            <a:r>
              <a:rPr lang="en-US" sz="2400" dirty="0">
                <a:effectLst>
                  <a:glow rad="139700">
                    <a:schemeClr val="accent1">
                      <a:satMod val="175000"/>
                      <a:alpha val="40000"/>
                    </a:schemeClr>
                  </a:glow>
                </a:effectLst>
              </a:rPr>
              <a:t>|</a:t>
            </a:r>
            <a:r>
              <a:rPr lang="en-US" sz="2400" dirty="0"/>
              <a:t> </a:t>
            </a:r>
            <a:r>
              <a:rPr lang="en-US" sz="2400" dirty="0">
                <a:effectLst>
                  <a:glow rad="139700">
                    <a:schemeClr val="accent2">
                      <a:satMod val="175000"/>
                      <a:alpha val="40000"/>
                    </a:schemeClr>
                  </a:glow>
                </a:effectLst>
              </a:rPr>
              <a:t>angioplasties </a:t>
            </a:r>
            <a:r>
              <a:rPr lang="en-US" sz="2400" dirty="0">
                <a:effectLst>
                  <a:glow rad="139700">
                    <a:schemeClr val="accent1">
                      <a:satMod val="175000"/>
                      <a:alpha val="40000"/>
                    </a:schemeClr>
                  </a:glow>
                </a:effectLst>
              </a:rPr>
              <a:t>|</a:t>
            </a:r>
            <a:r>
              <a:rPr lang="en-US" sz="2400" dirty="0"/>
              <a:t> </a:t>
            </a:r>
            <a:r>
              <a:rPr lang="en-US" sz="2400" dirty="0">
                <a:effectLst>
                  <a:glow rad="228600">
                    <a:schemeClr val="accent4">
                      <a:satMod val="175000"/>
                      <a:alpha val="40000"/>
                    </a:schemeClr>
                  </a:glow>
                </a:effectLst>
              </a:rPr>
              <a:t>.</a:t>
            </a:r>
          </a:p>
        </p:txBody>
      </p:sp>
      <p:sp>
        <p:nvSpPr>
          <p:cNvPr id="10" name="TextBox 9"/>
          <p:cNvSpPr txBox="1"/>
          <p:nvPr/>
        </p:nvSpPr>
        <p:spPr>
          <a:xfrm>
            <a:off x="920764" y="3888039"/>
            <a:ext cx="7681582" cy="1508105"/>
          </a:xfrm>
          <a:prstGeom prst="rect">
            <a:avLst/>
          </a:prstGeom>
          <a:noFill/>
          <a:effectLst>
            <a:glow rad="63500">
              <a:schemeClr val="accent1">
                <a:satMod val="175000"/>
                <a:alpha val="40000"/>
              </a:schemeClr>
            </a:glow>
          </a:effectLst>
        </p:spPr>
        <p:txBody>
          <a:bodyPr wrap="square" rtlCol="0" anchor="t">
            <a:spAutoFit/>
          </a:bodyPr>
          <a:lstStyle/>
          <a:p>
            <a:pPr>
              <a:lnSpc>
                <a:spcPct val="200000"/>
              </a:lnSpc>
            </a:pPr>
            <a:r>
              <a:rPr lang="en-US" sz="2400" dirty="0">
                <a:effectLst/>
              </a:rPr>
              <a:t>The </a:t>
            </a:r>
            <a:r>
              <a:rPr lang="en-US" sz="2400" dirty="0">
                <a:effectLst>
                  <a:glow rad="139700">
                    <a:schemeClr val="accent1">
                      <a:satMod val="175000"/>
                      <a:alpha val="40000"/>
                    </a:schemeClr>
                  </a:glow>
                </a:effectLst>
              </a:rPr>
              <a:t>|</a:t>
            </a:r>
            <a:r>
              <a:rPr lang="en-US" sz="2400" dirty="0"/>
              <a:t> </a:t>
            </a:r>
            <a:r>
              <a:rPr lang="en-US" sz="2400" dirty="0">
                <a:effectLst/>
              </a:rPr>
              <a:t>patient </a:t>
            </a:r>
            <a:r>
              <a:rPr lang="en-US" sz="2400" dirty="0">
                <a:effectLst>
                  <a:glow rad="139700">
                    <a:schemeClr val="accent1">
                      <a:satMod val="175000"/>
                      <a:alpha val="40000"/>
                    </a:schemeClr>
                  </a:glow>
                </a:effectLst>
              </a:rPr>
              <a:t>|</a:t>
            </a:r>
            <a:r>
              <a:rPr lang="en-US" sz="2400" dirty="0">
                <a:effectLst/>
              </a:rPr>
              <a:t> has </a:t>
            </a:r>
            <a:r>
              <a:rPr lang="en-US" sz="2400" dirty="0">
                <a:effectLst>
                  <a:glow rad="139700">
                    <a:schemeClr val="accent1">
                      <a:satMod val="175000"/>
                      <a:alpha val="40000"/>
                    </a:schemeClr>
                  </a:glow>
                </a:effectLst>
              </a:rPr>
              <a:t>|</a:t>
            </a:r>
            <a:r>
              <a:rPr lang="en-US" sz="2400" dirty="0"/>
              <a:t> </a:t>
            </a:r>
            <a:r>
              <a:rPr lang="en-US" sz="2400" dirty="0">
                <a:effectLst/>
              </a:rPr>
              <a:t>coronary </a:t>
            </a:r>
            <a:r>
              <a:rPr lang="en-US" sz="2400" dirty="0">
                <a:effectLst>
                  <a:glow rad="139700">
                    <a:schemeClr val="accent1">
                      <a:satMod val="175000"/>
                      <a:alpha val="40000"/>
                    </a:schemeClr>
                  </a:glow>
                </a:effectLst>
              </a:rPr>
              <a:t>|</a:t>
            </a:r>
            <a:r>
              <a:rPr lang="en-US" sz="2400" dirty="0"/>
              <a:t> </a:t>
            </a:r>
            <a:r>
              <a:rPr lang="en-US" sz="2400" dirty="0">
                <a:effectLst/>
              </a:rPr>
              <a:t>artery </a:t>
            </a:r>
            <a:r>
              <a:rPr lang="en-US" sz="2400" dirty="0">
                <a:effectLst>
                  <a:glow rad="139700">
                    <a:schemeClr val="accent1">
                      <a:satMod val="175000"/>
                      <a:alpha val="40000"/>
                    </a:schemeClr>
                  </a:glow>
                </a:effectLst>
              </a:rPr>
              <a:t>|</a:t>
            </a:r>
            <a:r>
              <a:rPr lang="en-US" sz="2400" dirty="0"/>
              <a:t> </a:t>
            </a:r>
            <a:r>
              <a:rPr lang="en-US" sz="2400" dirty="0">
                <a:effectLst/>
              </a:rPr>
              <a:t>disease</a:t>
            </a:r>
            <a:r>
              <a:rPr lang="en-US" sz="2400" dirty="0">
                <a:effectLst>
                  <a:glow rad="139700">
                    <a:schemeClr val="accent2">
                      <a:satMod val="175000"/>
                      <a:alpha val="40000"/>
                    </a:schemeClr>
                  </a:glow>
                </a:effectLst>
              </a:rPr>
              <a:t> </a:t>
            </a:r>
            <a:r>
              <a:rPr lang="en-US" sz="2400" dirty="0">
                <a:effectLst>
                  <a:glow rad="139700">
                    <a:schemeClr val="accent1">
                      <a:satMod val="175000"/>
                      <a:alpha val="40000"/>
                    </a:schemeClr>
                  </a:glow>
                </a:effectLst>
              </a:rPr>
              <a:t>|</a:t>
            </a:r>
            <a:r>
              <a:rPr lang="en-US" sz="2400" dirty="0"/>
              <a:t> </a:t>
            </a:r>
            <a:r>
              <a:rPr lang="en-US" sz="2400" dirty="0">
                <a:effectLst/>
              </a:rPr>
              <a:t>and </a:t>
            </a:r>
            <a:r>
              <a:rPr lang="en-US" sz="2400" dirty="0">
                <a:effectLst>
                  <a:glow rad="139700">
                    <a:schemeClr val="accent1">
                      <a:satMod val="175000"/>
                      <a:alpha val="40000"/>
                    </a:schemeClr>
                  </a:glow>
                </a:effectLst>
              </a:rPr>
              <a:t>|</a:t>
            </a:r>
            <a:r>
              <a:rPr lang="en-US" sz="2400" dirty="0"/>
              <a:t> </a:t>
            </a:r>
          </a:p>
          <a:p>
            <a:pPr>
              <a:lnSpc>
                <a:spcPct val="200000"/>
              </a:lnSpc>
            </a:pPr>
            <a:r>
              <a:rPr lang="en-US" sz="2400" dirty="0">
                <a:effectLst/>
              </a:rPr>
              <a:t>has  </a:t>
            </a:r>
            <a:r>
              <a:rPr lang="en-US" sz="2400" dirty="0">
                <a:effectLst>
                  <a:glow rad="139700">
                    <a:schemeClr val="accent1">
                      <a:satMod val="175000"/>
                      <a:alpha val="40000"/>
                    </a:schemeClr>
                  </a:glow>
                </a:effectLst>
              </a:rPr>
              <a:t>|</a:t>
            </a:r>
            <a:r>
              <a:rPr lang="en-US" sz="2400" dirty="0"/>
              <a:t> </a:t>
            </a:r>
            <a:r>
              <a:rPr lang="en-US" sz="2400" dirty="0">
                <a:effectLst/>
              </a:rPr>
              <a:t>undergone </a:t>
            </a:r>
            <a:r>
              <a:rPr lang="en-US" sz="2400" dirty="0">
                <a:effectLst>
                  <a:glow rad="139700">
                    <a:schemeClr val="accent1">
                      <a:satMod val="175000"/>
                      <a:alpha val="40000"/>
                    </a:schemeClr>
                  </a:glow>
                </a:effectLst>
              </a:rPr>
              <a:t>|</a:t>
            </a:r>
            <a:r>
              <a:rPr lang="en-US" sz="2400" dirty="0"/>
              <a:t> </a:t>
            </a:r>
            <a:r>
              <a:rPr lang="en-US" sz="2400" dirty="0">
                <a:effectLst/>
              </a:rPr>
              <a:t>multiple </a:t>
            </a:r>
            <a:r>
              <a:rPr lang="en-US" sz="2400" dirty="0">
                <a:effectLst>
                  <a:glow rad="139700">
                    <a:schemeClr val="accent1">
                      <a:satMod val="175000"/>
                      <a:alpha val="40000"/>
                    </a:schemeClr>
                  </a:glow>
                </a:effectLst>
              </a:rPr>
              <a:t>|</a:t>
            </a:r>
            <a:r>
              <a:rPr lang="en-US" sz="2400" dirty="0"/>
              <a:t> </a:t>
            </a:r>
            <a:r>
              <a:rPr lang="en-US" sz="2400" dirty="0">
                <a:effectLst/>
              </a:rPr>
              <a:t>balloon </a:t>
            </a:r>
            <a:r>
              <a:rPr lang="en-US" sz="2400" dirty="0">
                <a:effectLst>
                  <a:glow rad="139700">
                    <a:schemeClr val="accent1">
                      <a:satMod val="175000"/>
                      <a:alpha val="40000"/>
                    </a:schemeClr>
                  </a:glow>
                </a:effectLst>
              </a:rPr>
              <a:t>|</a:t>
            </a:r>
            <a:r>
              <a:rPr lang="en-US" sz="2400" dirty="0"/>
              <a:t> </a:t>
            </a:r>
            <a:r>
              <a:rPr lang="en-US" sz="2400" dirty="0">
                <a:effectLst/>
              </a:rPr>
              <a:t>angioplasties </a:t>
            </a:r>
            <a:r>
              <a:rPr lang="en-US" sz="2400" dirty="0">
                <a:effectLst>
                  <a:glow rad="139700">
                    <a:schemeClr val="accent1">
                      <a:satMod val="175000"/>
                      <a:alpha val="40000"/>
                    </a:schemeClr>
                  </a:glow>
                </a:effectLst>
              </a:rPr>
              <a:t>|</a:t>
            </a:r>
            <a:r>
              <a:rPr lang="en-US" sz="2400" dirty="0"/>
              <a:t> </a:t>
            </a:r>
            <a:r>
              <a:rPr lang="en-US" sz="2400" dirty="0">
                <a:effectLst>
                  <a:glow rad="228600">
                    <a:schemeClr val="accent4">
                      <a:satMod val="175000"/>
                      <a:alpha val="40000"/>
                    </a:schemeClr>
                  </a:glo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Stanford-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Stanfo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anfor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tanfor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tanfor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tanfor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Stanfo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Stanfor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Stanfo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TotalTime>
  <Words>2450</Words>
  <Application>Microsoft Macintosh PowerPoint</Application>
  <PresentationFormat>On-screen Show (4:3)</PresentationFormat>
  <Paragraphs>285</Paragraphs>
  <Slides>33</Slides>
  <Notes>31</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33</vt:i4>
      </vt:variant>
    </vt:vector>
  </HeadingPairs>
  <TitlesOfParts>
    <vt:vector size="48" baseType="lpstr">
      <vt:lpstr>Arial</vt:lpstr>
      <vt:lpstr>Calibri</vt:lpstr>
      <vt:lpstr>Courier New</vt:lpstr>
      <vt:lpstr>Gill Sans</vt:lpstr>
      <vt:lpstr>Menlo-Regular</vt:lpstr>
      <vt:lpstr>Stanford-theme</vt:lpstr>
      <vt:lpstr>Office Theme</vt:lpstr>
      <vt:lpstr>Stanford</vt:lpstr>
      <vt:lpstr>1_Stanford</vt:lpstr>
      <vt:lpstr>Stanford</vt:lpstr>
      <vt:lpstr>Stanford</vt:lpstr>
      <vt:lpstr>2_Stanford</vt:lpstr>
      <vt:lpstr>3_Stanford</vt:lpstr>
      <vt:lpstr>5_Stanford</vt:lpstr>
      <vt:lpstr>4_Stanford</vt:lpstr>
      <vt:lpstr>BIOMEDIN 215  Data Science in Medicine</vt:lpstr>
      <vt:lpstr>Quick recap</vt:lpstr>
      <vt:lpstr>Goals for today:</vt:lpstr>
      <vt:lpstr>Clinical vs. Biomedical Text</vt:lpstr>
      <vt:lpstr>PowerPoint Presentation</vt:lpstr>
      <vt:lpstr>The utility of using features from text</vt:lpstr>
      <vt:lpstr>NLP in a few slides</vt:lpstr>
      <vt:lpstr>Tokenization</vt:lpstr>
      <vt:lpstr>Part-of-Speech tagging</vt:lpstr>
      <vt:lpstr>Shallow and deep parsing</vt:lpstr>
      <vt:lpstr>Syntactic Parsing</vt:lpstr>
      <vt:lpstr>Named entity recognition</vt:lpstr>
      <vt:lpstr>Section detection</vt:lpstr>
      <vt:lpstr>cTAKES example processing</vt:lpstr>
      <vt:lpstr>Lessons from decades of clinical text processing</vt:lpstr>
      <vt:lpstr>Examples of clinical notes</vt:lpstr>
      <vt:lpstr>Imagine doing NLP on that!</vt:lpstr>
      <vt:lpstr>Radiology notes</vt:lpstr>
      <vt:lpstr>Progress note: SOAP format </vt:lpstr>
      <vt:lpstr>Progress note: SOAP format II</vt:lpstr>
      <vt:lpstr>My take: Problems unique to clinical text</vt:lpstr>
      <vt:lpstr>‘Just enough’ text processing </vt:lpstr>
      <vt:lpstr>Two options for how to handle text</vt:lpstr>
      <vt:lpstr>De-identification vs. Anonymization</vt:lpstr>
      <vt:lpstr>Hiding in plain sight</vt:lpstr>
      <vt:lpstr>Need to know: about a term</vt:lpstr>
      <vt:lpstr>Decide which terms to keep</vt:lpstr>
      <vt:lpstr>Decide which terms are confusing</vt:lpstr>
      <vt:lpstr>What terms are used interchangeably</vt:lpstr>
      <vt:lpstr>Need to know: about a term mention</vt:lpstr>
      <vt:lpstr>Negation and Context detection</vt:lpstr>
      <vt:lpstr>Remember:</vt:lpstr>
      <vt:lpstr>Optional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BIOMEDIN 215  Data Driven Medicine</dc:title>
  <cp:lastModifiedBy>Nigam Shah</cp:lastModifiedBy>
  <cp:revision>292</cp:revision>
  <dcterms:modified xsi:type="dcterms:W3CDTF">2022-10-13T15:29:37Z</dcterms:modified>
</cp:coreProperties>
</file>