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338" r:id="rId2"/>
    <p:sldId id="410" r:id="rId3"/>
    <p:sldId id="339" r:id="rId4"/>
    <p:sldId id="409" r:id="rId5"/>
    <p:sldId id="428" r:id="rId6"/>
    <p:sldId id="425" r:id="rId7"/>
    <p:sldId id="424" r:id="rId8"/>
    <p:sldId id="426" r:id="rId9"/>
    <p:sldId id="42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EBF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31"/>
    <p:restoredTop sz="78027" autoAdjust="0"/>
  </p:normalViewPr>
  <p:slideViewPr>
    <p:cSldViewPr snapToGrid="0" snapToObjects="1">
      <p:cViewPr varScale="1">
        <p:scale>
          <a:sx n="94" d="100"/>
          <a:sy n="94" d="100"/>
        </p:scale>
        <p:origin x="2456" y="1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AD9233-F5F6-A845-B570-1A6B151E27DF}" type="datetimeFigureOut">
              <a:rPr lang="en-US" smtClean="0"/>
              <a:pPr/>
              <a:t>10/14/20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5269F0-FA9F-8947-9C44-EC5176524EF8}" type="slidenum">
              <a:rPr lang="en-US" smtClean="0"/>
              <a:pPr/>
              <a:t>‹#›</a:t>
            </a:fld>
            <a:endParaRPr lang="en-US"/>
          </a:p>
        </p:txBody>
      </p:sp>
    </p:spTree>
    <p:extLst>
      <p:ext uri="{BB962C8B-B14F-4D97-AF65-F5344CB8AC3E}">
        <p14:creationId xmlns:p14="http://schemas.microsoft.com/office/powerpoint/2010/main" val="3538718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sometimes proposed as a “virtual randomization” in which comparable patients are divided between treated and untreated.</a:t>
            </a:r>
            <a:r>
              <a:rPr lang="en-US" baseline="0" dirty="0"/>
              <a:t>  </a:t>
            </a:r>
            <a:r>
              <a:rPr lang="en-US" dirty="0"/>
              <a:t>However, because EPS are conditional on measured covariates only, there is concern that they cannot control for unmeasured or imperfectly measured variables. Residual confounding bias therefore cannot be excluded</a:t>
            </a:r>
          </a:p>
          <a:p>
            <a:endParaRPr lang="en-US" dirty="0"/>
          </a:p>
          <a:p>
            <a:r>
              <a:rPr lang="en-US" sz="1200" b="0" i="0" kern="1200" dirty="0">
                <a:solidFill>
                  <a:schemeClr val="tx1"/>
                </a:solidFill>
                <a:effectLst/>
                <a:latin typeface="+mn-lt"/>
                <a:ea typeface="+mn-ea"/>
                <a:cs typeface="+mn-cs"/>
              </a:rPr>
              <a:t>Propensity score analysis was first proposed by Rosenbaum and Rubin (1983) to infer cause and effect from studies in which experimental treatments cannot be randomly assigned to subjects. In epidemiologic research, </a:t>
            </a:r>
            <a:r>
              <a:rPr lang="en-US" sz="1200" b="1" i="0" kern="1200" dirty="0">
                <a:solidFill>
                  <a:schemeClr val="tx1"/>
                </a:solidFill>
                <a:effectLst/>
                <a:latin typeface="+mn-lt"/>
                <a:ea typeface="+mn-ea"/>
                <a:cs typeface="+mn-cs"/>
              </a:rPr>
              <a:t>a propensity score is an estimate of the probability that a subject would have received a ‘treatment’ (e.g., exposure to second-hand smoke), given information about his or her background. </a:t>
            </a:r>
            <a:r>
              <a:rPr lang="en-US" sz="1200" b="0" i="0" kern="1200" dirty="0">
                <a:solidFill>
                  <a:schemeClr val="tx1"/>
                </a:solidFill>
                <a:effectLst/>
                <a:latin typeface="+mn-lt"/>
                <a:ea typeface="+mn-ea"/>
                <a:cs typeface="+mn-cs"/>
              </a:rPr>
              <a:t>When two subjects have the same background but differ in their levels of exposure, they may be considered to have been randomly assigned to a treatment group (exposed) or control group (not exposed). Early applications tended to focus on biomedical and epidemiological issues, but applications are presently common in many disciplines.</a:t>
            </a:r>
            <a:endParaRPr lang="en-US" dirty="0"/>
          </a:p>
        </p:txBody>
      </p:sp>
      <p:sp>
        <p:nvSpPr>
          <p:cNvPr id="4" name="Slide Number Placeholder 3"/>
          <p:cNvSpPr>
            <a:spLocks noGrp="1"/>
          </p:cNvSpPr>
          <p:nvPr>
            <p:ph type="sldNum" sz="quarter" idx="10"/>
          </p:nvPr>
        </p:nvSpPr>
        <p:spPr/>
        <p:txBody>
          <a:bodyPr/>
          <a:lstStyle/>
          <a:p>
            <a:fld id="{5BB4A866-CB08-6E45-879F-FD8B591FA08A}" type="slidenum">
              <a:rPr lang="en-US" smtClean="0"/>
              <a:pPr/>
              <a:t>1</a:t>
            </a:fld>
            <a:endParaRPr lang="en-US"/>
          </a:p>
        </p:txBody>
      </p:sp>
    </p:spTree>
    <p:extLst>
      <p:ext uri="{BB962C8B-B14F-4D97-AF65-F5344CB8AC3E}">
        <p14:creationId xmlns:p14="http://schemas.microsoft.com/office/powerpoint/2010/main" val="108795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You start with a simple specification (e.g. just linear terms). Then you follow the following algorithm to decide whether this specification is good enough: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457200" indent="-457200">
              <a:lnSpc>
                <a:spcPct val="90000"/>
              </a:lnSpc>
              <a:buClr>
                <a:srgbClr val="FFFF66"/>
              </a:buClr>
              <a:buSzTx/>
              <a:buFont typeface="Wingdings" pitchFamily="2" charset="2"/>
              <a:buAutoNum type="arabicParenR"/>
            </a:pPr>
            <a:r>
              <a:rPr lang="en-US" sz="2400" dirty="0"/>
              <a:t>Sort data by the propensity score and divide it into bins (buckets) of observations with similar propensity sores.</a:t>
            </a:r>
          </a:p>
          <a:p>
            <a:pPr marL="457200" indent="-457200">
              <a:lnSpc>
                <a:spcPct val="90000"/>
              </a:lnSpc>
              <a:buClr>
                <a:srgbClr val="FFFF66"/>
              </a:buClr>
              <a:buSzTx/>
              <a:buFont typeface="Wingdings" pitchFamily="2" charset="2"/>
              <a:buAutoNum type="arabicParenR"/>
            </a:pPr>
            <a:r>
              <a:rPr lang="en-US" sz="2400" dirty="0"/>
              <a:t>Within each bin, test (using a t-test), whether the means of the covariates are equal in the treatment and control group.</a:t>
            </a:r>
            <a:r>
              <a:rPr lang="en-US" sz="2400" baseline="0" dirty="0"/>
              <a:t> (this is called checking the “balance”)</a:t>
            </a:r>
            <a:endParaRPr lang="en-US" sz="800" dirty="0">
              <a:sym typeface="Wingdings" pitchFamily="2" charset="2"/>
            </a:endParaRPr>
          </a:p>
          <a:p>
            <a:pPr marL="457200" indent="-457200">
              <a:lnSpc>
                <a:spcPct val="90000"/>
              </a:lnSpc>
              <a:buClr>
                <a:srgbClr val="FFFF66"/>
              </a:buClr>
              <a:buSzTx/>
              <a:buFont typeface="Wingdings" pitchFamily="2" charset="2"/>
              <a:buAutoNum type="arabicParenR"/>
            </a:pPr>
            <a:r>
              <a:rPr lang="en-US" sz="2400" dirty="0"/>
              <a:t>If a particular block has one or more unbalanced covariates, divide that block into finer blocks and re-evaluate</a:t>
            </a:r>
          </a:p>
          <a:p>
            <a:pPr marL="457200" indent="-457200">
              <a:lnSpc>
                <a:spcPct val="90000"/>
              </a:lnSpc>
              <a:buClr>
                <a:srgbClr val="FFFF66"/>
              </a:buClr>
              <a:buSzTx/>
              <a:buFont typeface="Wingdings" pitchFamily="2" charset="2"/>
              <a:buAutoNum type="arabicParenR"/>
            </a:pPr>
            <a:r>
              <a:rPr lang="en-US" sz="2400" dirty="0"/>
              <a:t>If a particular covariate is unbalanced for multiple blocks, modify the initial equation by including higher order terms and/or interactions with that covariate and start again.</a:t>
            </a:r>
          </a:p>
          <a:p>
            <a:pPr marL="0" indent="0">
              <a:lnSpc>
                <a:spcPct val="90000"/>
              </a:lnSpc>
              <a:buClr>
                <a:srgbClr val="FFFF66"/>
              </a:buClr>
              <a:buSzTx/>
              <a:buFont typeface="Wingdings" pitchFamily="2" charset="2"/>
              <a:buNone/>
            </a:pPr>
            <a:endParaRPr lang="en-US" sz="2400" dirty="0"/>
          </a:p>
          <a:p>
            <a:pPr marL="0" indent="0">
              <a:lnSpc>
                <a:spcPct val="90000"/>
              </a:lnSpc>
              <a:buClr>
                <a:srgbClr val="FFFF66"/>
              </a:buClr>
              <a:buSzTx/>
              <a:buFont typeface="Wingdings" pitchFamily="2" charset="2"/>
              <a:buNone/>
            </a:pPr>
            <a:r>
              <a:rPr lang="en-US" sz="2400" dirty="0"/>
              <a:t>In</a:t>
            </a:r>
            <a:r>
              <a:rPr lang="en-US" sz="2400" baseline="0" dirty="0"/>
              <a:t> practice, this is a function in R.</a:t>
            </a:r>
            <a:endParaRPr lang="en-US" sz="2400" dirty="0"/>
          </a:p>
          <a:p>
            <a:pPr marL="0" marR="0" indent="0" algn="l" defTabSz="457200" rtl="0" eaLnBrk="1" fontAlgn="auto" latinLnBrk="0" hangingPunct="1">
              <a:lnSpc>
                <a:spcPct val="100000"/>
              </a:lnSpc>
              <a:spcBef>
                <a:spcPts val="0"/>
              </a:spcBef>
              <a:spcAft>
                <a:spcPts val="0"/>
              </a:spcAft>
              <a:buClrTx/>
              <a:buSzTx/>
              <a:buFontTx/>
              <a:buNone/>
              <a:tabLst/>
              <a:defRPr/>
            </a:pPr>
            <a:endParaRPr lang="el-GR" sz="1200" dirty="0"/>
          </a:p>
        </p:txBody>
      </p:sp>
      <p:sp>
        <p:nvSpPr>
          <p:cNvPr id="4" name="Slide Number Placeholder 3"/>
          <p:cNvSpPr>
            <a:spLocks noGrp="1"/>
          </p:cNvSpPr>
          <p:nvPr>
            <p:ph type="sldNum" sz="quarter" idx="10"/>
          </p:nvPr>
        </p:nvSpPr>
        <p:spPr/>
        <p:txBody>
          <a:bodyPr/>
          <a:lstStyle/>
          <a:p>
            <a:fld id="{495269F0-FA9F-8947-9C44-EC5176524EF8}" type="slidenum">
              <a:rPr lang="en-US" smtClean="0"/>
              <a:pPr/>
              <a:t>2</a:t>
            </a:fld>
            <a:endParaRPr lang="en-US"/>
          </a:p>
        </p:txBody>
      </p:sp>
    </p:spTree>
    <p:extLst>
      <p:ext uri="{BB962C8B-B14F-4D97-AF65-F5344CB8AC3E}">
        <p14:creationId xmlns:p14="http://schemas.microsoft.com/office/powerpoint/2010/main" val="3509574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non-overlap of the exposure propensity score distribution among treated and untreated study subjects. In this example subjects with very low propensity scores are never treated, whereas subjects with very high propensity scores are all treated</a:t>
            </a:r>
          </a:p>
          <a:p>
            <a:endParaRPr lang="en-US" dirty="0"/>
          </a:p>
          <a:p>
            <a:r>
              <a:rPr lang="en-US" dirty="0"/>
              <a:t>Patients with low</a:t>
            </a:r>
            <a:r>
              <a:rPr lang="en-US" baseline="0" dirty="0"/>
              <a:t> </a:t>
            </a:r>
            <a:r>
              <a:rPr lang="en-US" dirty="0"/>
              <a:t>probability of treatment that are never treated – possible important contra-indication</a:t>
            </a:r>
          </a:p>
          <a:p>
            <a:endParaRPr lang="en-US" dirty="0"/>
          </a:p>
          <a:p>
            <a:r>
              <a:rPr lang="en-US" dirty="0"/>
              <a:t>In the extreme groups (NEVER</a:t>
            </a:r>
            <a:r>
              <a:rPr lang="en-US" baseline="0" dirty="0"/>
              <a:t> treated and ALWAYS treated) there is little information about the outcome/exposure of interest</a:t>
            </a:r>
          </a:p>
          <a:p>
            <a:endParaRPr lang="en-US" baseline="0" dirty="0"/>
          </a:p>
          <a:p>
            <a:r>
              <a:rPr lang="en-US" b="1" baseline="0" dirty="0"/>
              <a:t>It is therefore questionable whether these patients should be included in an analysis. If they are, one should keep in mind the implicit distributional assumptions that regression models make to extrapolate data into a parameter space that is not supported by adequate data </a:t>
            </a:r>
            <a:endParaRPr lang="en-US" b="1" dirty="0"/>
          </a:p>
        </p:txBody>
      </p:sp>
      <p:sp>
        <p:nvSpPr>
          <p:cNvPr id="4" name="Slide Number Placeholder 3"/>
          <p:cNvSpPr>
            <a:spLocks noGrp="1"/>
          </p:cNvSpPr>
          <p:nvPr>
            <p:ph type="sldNum" sz="quarter" idx="10"/>
          </p:nvPr>
        </p:nvSpPr>
        <p:spPr/>
        <p:txBody>
          <a:bodyPr/>
          <a:lstStyle/>
          <a:p>
            <a:fld id="{5BB4A866-CB08-6E45-879F-FD8B591FA08A}" type="slidenum">
              <a:rPr lang="en-US" smtClean="0"/>
              <a:pPr/>
              <a:t>3</a:t>
            </a:fld>
            <a:endParaRPr lang="en-US"/>
          </a:p>
        </p:txBody>
      </p:sp>
    </p:spTree>
    <p:extLst>
      <p:ext uri="{BB962C8B-B14F-4D97-AF65-F5344CB8AC3E}">
        <p14:creationId xmlns:p14="http://schemas.microsoft.com/office/powerpoint/2010/main" val="210401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Matching</a:t>
            </a:r>
            <a:r>
              <a:rPr lang="en-US" baseline="0" dirty="0"/>
              <a:t> based on co-morbidities and co-prescriptions tends to perform very well is adjusting for confounding across the treatment and control groups. </a:t>
            </a:r>
          </a:p>
          <a:p>
            <a:endParaRPr lang="en-US" baseline="0" dirty="0"/>
          </a:p>
        </p:txBody>
      </p:sp>
      <p:sp>
        <p:nvSpPr>
          <p:cNvPr id="4" name="Slide Number Placeholder 3"/>
          <p:cNvSpPr>
            <a:spLocks noGrp="1"/>
          </p:cNvSpPr>
          <p:nvPr>
            <p:ph type="sldNum" sz="quarter" idx="10"/>
          </p:nvPr>
        </p:nvSpPr>
        <p:spPr/>
        <p:txBody>
          <a:bodyPr/>
          <a:lstStyle/>
          <a:p>
            <a:fld id="{495269F0-FA9F-8947-9C44-EC5176524EF8}" type="slidenum">
              <a:rPr lang="en-US" smtClean="0"/>
              <a:pPr/>
              <a:t>4</a:t>
            </a:fld>
            <a:endParaRPr lang="en-US"/>
          </a:p>
        </p:txBody>
      </p:sp>
    </p:spTree>
    <p:extLst>
      <p:ext uri="{BB962C8B-B14F-4D97-AF65-F5344CB8AC3E}">
        <p14:creationId xmlns:p14="http://schemas.microsoft.com/office/powerpoint/2010/main" val="1632753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hd</a:t>
            </a:r>
            <a:r>
              <a:rPr lang="en-US" sz="1200" b="0" i="0" u="none" strike="noStrike" kern="1200" baseline="0" dirty="0">
                <a:solidFill>
                  <a:schemeClr val="tx1"/>
                </a:solidFill>
                <a:latin typeface="+mn-lt"/>
                <a:ea typeface="+mn-ea"/>
                <a:cs typeface="+mn-cs"/>
              </a:rPr>
              <a:t>‐PS algorithm can be implemented in </a:t>
            </a:r>
            <a:r>
              <a:rPr lang="en-US" sz="1200" b="0" i="0" u="none" strike="noStrike" kern="1200" baseline="0" dirty="0" err="1">
                <a:solidFill>
                  <a:schemeClr val="tx1"/>
                </a:solidFill>
                <a:latin typeface="+mn-lt"/>
                <a:ea typeface="+mn-ea"/>
                <a:cs typeface="+mn-cs"/>
              </a:rPr>
              <a:t>pharmacoepidemiologic</a:t>
            </a:r>
            <a:r>
              <a:rPr lang="en-US" sz="1200" b="0" i="0" u="none" strike="noStrike" kern="1200" baseline="0" dirty="0">
                <a:solidFill>
                  <a:schemeClr val="tx1"/>
                </a:solidFill>
                <a:latin typeface="+mn-lt"/>
                <a:ea typeface="+mn-ea"/>
                <a:cs typeface="+mn-cs"/>
              </a:rPr>
              <a:t> studies that use primary care EMR databases such as The Health Improvement Network. </a:t>
            </a:r>
          </a:p>
          <a:p>
            <a:pPr marL="228600" indent="-228600">
              <a:buFont typeface="+mj-lt"/>
              <a:buAutoNum type="arabicPeriod"/>
            </a:pPr>
            <a:r>
              <a:rPr lang="en-US" sz="1200" b="0" i="0" u="none" strike="noStrike" kern="1200" baseline="0" dirty="0">
                <a:solidFill>
                  <a:schemeClr val="tx1"/>
                </a:solidFill>
                <a:latin typeface="+mn-lt"/>
                <a:ea typeface="+mn-ea"/>
                <a:cs typeface="+mn-cs"/>
              </a:rPr>
              <a:t>For the NSAID–UGIB association for which major confounders are well known, further adjustment for covariates selected by the algorithm had little impact on the effect estimate.</a:t>
            </a:r>
            <a:endParaRPr lang="en-US" dirty="0"/>
          </a:p>
        </p:txBody>
      </p:sp>
      <p:sp>
        <p:nvSpPr>
          <p:cNvPr id="4" name="Slide Number Placeholder 3"/>
          <p:cNvSpPr>
            <a:spLocks noGrp="1"/>
          </p:cNvSpPr>
          <p:nvPr>
            <p:ph type="sldNum" sz="quarter" idx="10"/>
          </p:nvPr>
        </p:nvSpPr>
        <p:spPr/>
        <p:txBody>
          <a:bodyPr/>
          <a:lstStyle/>
          <a:p>
            <a:fld id="{495269F0-FA9F-8947-9C44-EC5176524EF8}" type="slidenum">
              <a:rPr lang="en-US" smtClean="0"/>
              <a:pPr/>
              <a:t>6</a:t>
            </a:fld>
            <a:endParaRPr lang="en-US"/>
          </a:p>
        </p:txBody>
      </p:sp>
    </p:spTree>
    <p:extLst>
      <p:ext uri="{BB962C8B-B14F-4D97-AF65-F5344CB8AC3E}">
        <p14:creationId xmlns:p14="http://schemas.microsoft.com/office/powerpoint/2010/main" val="223544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is the pre-matching EPS distribution in the </a:t>
            </a:r>
            <a:r>
              <a:rPr lang="en-US" dirty="0" err="1"/>
              <a:t>Toh</a:t>
            </a:r>
            <a:r>
              <a:rPr lang="en-US" dirty="0"/>
              <a:t> et al paper </a:t>
            </a:r>
            <a:r>
              <a:rPr lang="en-US"/>
              <a:t>(previous slide).</a:t>
            </a:r>
            <a:endParaRPr lang="en-US" dirty="0"/>
          </a:p>
        </p:txBody>
      </p:sp>
      <p:sp>
        <p:nvSpPr>
          <p:cNvPr id="4" name="Slide Number Placeholder 3"/>
          <p:cNvSpPr>
            <a:spLocks noGrp="1"/>
          </p:cNvSpPr>
          <p:nvPr>
            <p:ph type="sldNum" sz="quarter" idx="10"/>
          </p:nvPr>
        </p:nvSpPr>
        <p:spPr/>
        <p:txBody>
          <a:bodyPr/>
          <a:lstStyle/>
          <a:p>
            <a:fld id="{495269F0-FA9F-8947-9C44-EC5176524EF8}" type="slidenum">
              <a:rPr lang="en-US" smtClean="0"/>
              <a:pPr/>
              <a:t>7</a:t>
            </a:fld>
            <a:endParaRPr lang="en-US"/>
          </a:p>
        </p:txBody>
      </p:sp>
    </p:spTree>
    <p:extLst>
      <p:ext uri="{BB962C8B-B14F-4D97-AF65-F5344CB8AC3E}">
        <p14:creationId xmlns:p14="http://schemas.microsoft.com/office/powerpoint/2010/main" val="23551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Authors found that propensity scores are a good multivariable technique when there are ≤7 events per confounder, but with a suboptimal (35%–60%) empirical power.</a:t>
            </a:r>
            <a:endParaRPr lang="en-US" dirty="0"/>
          </a:p>
        </p:txBody>
      </p:sp>
      <p:sp>
        <p:nvSpPr>
          <p:cNvPr id="4" name="Slide Number Placeholder 3"/>
          <p:cNvSpPr>
            <a:spLocks noGrp="1"/>
          </p:cNvSpPr>
          <p:nvPr>
            <p:ph type="sldNum" sz="quarter" idx="10"/>
          </p:nvPr>
        </p:nvSpPr>
        <p:spPr/>
        <p:txBody>
          <a:bodyPr/>
          <a:lstStyle/>
          <a:p>
            <a:fld id="{495269F0-FA9F-8947-9C44-EC5176524EF8}" type="slidenum">
              <a:rPr lang="en-US" smtClean="0"/>
              <a:pPr/>
              <a:t>8</a:t>
            </a:fld>
            <a:endParaRPr lang="en-US"/>
          </a:p>
        </p:txBody>
      </p:sp>
    </p:spTree>
    <p:extLst>
      <p:ext uri="{BB962C8B-B14F-4D97-AF65-F5344CB8AC3E}">
        <p14:creationId xmlns:p14="http://schemas.microsoft.com/office/powerpoint/2010/main" val="844242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Our final recommendation is thus that, whatever method you employ, careful analysis and reporting are mandatory to enable appropriate appraisal of the reported findings and, whenever necessary, suitable replication.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bottom line is also that propensity score methods are not meaningfully superior to standard multivariable approaches when adequate assumptions for logistic regression and Cox proportional hazard analysis are met and, in particular, when the event per variable ratio is N8–10</a:t>
            </a:r>
            <a:endParaRPr lang="en-US" dirty="0"/>
          </a:p>
        </p:txBody>
      </p:sp>
      <p:sp>
        <p:nvSpPr>
          <p:cNvPr id="4" name="Slide Number Placeholder 3"/>
          <p:cNvSpPr>
            <a:spLocks noGrp="1"/>
          </p:cNvSpPr>
          <p:nvPr>
            <p:ph type="sldNum" sz="quarter" idx="10"/>
          </p:nvPr>
        </p:nvSpPr>
        <p:spPr/>
        <p:txBody>
          <a:bodyPr/>
          <a:lstStyle/>
          <a:p>
            <a:fld id="{495269F0-FA9F-8947-9C44-EC5176524EF8}" type="slidenum">
              <a:rPr lang="en-US" smtClean="0"/>
              <a:pPr/>
              <a:t>9</a:t>
            </a:fld>
            <a:endParaRPr lang="en-US"/>
          </a:p>
        </p:txBody>
      </p:sp>
    </p:spTree>
    <p:extLst>
      <p:ext uri="{BB962C8B-B14F-4D97-AF65-F5344CB8AC3E}">
        <p14:creationId xmlns:p14="http://schemas.microsoft.com/office/powerpoint/2010/main" val="95875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2898775"/>
            <a:ext cx="6400800" cy="106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56900C-AD35-9A40-9146-A546BDFF2D62}" type="datetimeFigureOut">
              <a:rPr lang="en-US" smtClean="0"/>
              <a:pPr/>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45DDD-255A-7749-AED7-ABB0CC478FB2}" type="slidenum">
              <a:rPr lang="en-US" smtClean="0"/>
              <a:pPr/>
              <a:t>‹#›</a:t>
            </a:fld>
            <a:endParaRPr lang="en-US"/>
          </a:p>
        </p:txBody>
      </p:sp>
      <p:pic>
        <p:nvPicPr>
          <p:cNvPr id="8" name="Picture 4" descr="C:\Users\nigam\Downloads\som_logo_dk2400.jpg"/>
          <p:cNvPicPr>
            <a:picLocks noChangeAspect="1" noChangeArrowheads="1"/>
          </p:cNvPicPr>
          <p:nvPr/>
        </p:nvPicPr>
        <p:blipFill>
          <a:blip r:embed="rId2" cstate="print"/>
          <a:srcRect b="38303"/>
          <a:stretch>
            <a:fillRect/>
          </a:stretch>
        </p:blipFill>
        <p:spPr bwMode="auto">
          <a:xfrm>
            <a:off x="1872337" y="4916715"/>
            <a:ext cx="5486400" cy="109754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6900C-AD35-9A40-9146-A546BDFF2D62}" type="datetimeFigureOut">
              <a:rPr lang="en-US" smtClean="0"/>
              <a:pPr/>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6900C-AD35-9A40-9146-A546BDFF2D62}" type="datetimeFigureOut">
              <a:rPr lang="en-US" smtClean="0"/>
              <a:pPr/>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6900C-AD35-9A40-9146-A546BDFF2D62}" type="datetimeFigureOut">
              <a:rPr lang="en-US" smtClean="0"/>
              <a:pPr/>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2362200"/>
            <a:ext cx="7772400" cy="1362075"/>
          </a:xfrm>
          <a:solidFill>
            <a:srgbClr val="FFFF99"/>
          </a:solidFill>
        </p:spPr>
        <p:txBody>
          <a:bodyPr anchor="t"/>
          <a:lstStyle>
            <a:lvl1pPr algn="l">
              <a:defRPr sz="40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22313" y="37449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6900C-AD35-9A40-9146-A546BDFF2D62}" type="datetimeFigureOut">
              <a:rPr lang="en-US" smtClean="0"/>
              <a:pPr/>
              <a:t>10/14/20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56900C-AD35-9A40-9146-A546BDFF2D62}" type="datetimeFigureOut">
              <a:rPr lang="en-US" smtClean="0"/>
              <a:pPr/>
              <a:t>10/14/20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56900C-AD35-9A40-9146-A546BDFF2D62}" type="datetimeFigureOut">
              <a:rPr lang="en-US" smtClean="0"/>
              <a:pPr/>
              <a:t>10/14/20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6900C-AD35-9A40-9146-A546BDFF2D62}" type="datetimeFigureOut">
              <a:rPr lang="en-US" smtClean="0"/>
              <a:pPr/>
              <a:t>10/14/20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6900C-AD35-9A40-9146-A546BDFF2D62}" type="datetimeFigureOut">
              <a:rPr lang="en-US" smtClean="0"/>
              <a:pPr/>
              <a:t>10/14/20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6900C-AD35-9A40-9146-A546BDFF2D62}" type="datetimeFigureOut">
              <a:rPr lang="en-US" smtClean="0"/>
              <a:pPr/>
              <a:t>10/14/20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6900C-AD35-9A40-9146-A546BDFF2D62}" type="datetimeFigureOut">
              <a:rPr lang="en-US" smtClean="0"/>
              <a:pPr/>
              <a:t>10/14/20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45DDD-255A-7749-AED7-ABB0CC478F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686800" cy="11430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AD56900C-AD35-9A40-9146-A546BDFF2D62}" type="datetimeFigureOut">
              <a:rPr lang="en-US" smtClean="0"/>
              <a:pPr/>
              <a:t>10/14/20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45DDD-255A-7749-AED7-ABB0CC478F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Exposure propensity score (EPS)</a:t>
            </a:r>
          </a:p>
        </p:txBody>
      </p:sp>
      <p:sp>
        <p:nvSpPr>
          <p:cNvPr id="3" name="Content Placeholder 2"/>
          <p:cNvSpPr>
            <a:spLocks noGrp="1"/>
          </p:cNvSpPr>
          <p:nvPr>
            <p:ph idx="1"/>
          </p:nvPr>
        </p:nvSpPr>
        <p:spPr>
          <a:xfrm>
            <a:off x="457200" y="2315982"/>
            <a:ext cx="8229600" cy="1922489"/>
          </a:xfrm>
        </p:spPr>
        <p:txBody>
          <a:bodyPr/>
          <a:lstStyle/>
          <a:p>
            <a:pPr marL="0" indent="0" algn="ctr">
              <a:buNone/>
            </a:pPr>
            <a:r>
              <a:rPr lang="en-US" dirty="0"/>
              <a:t>A score between 0 and 1 that reflects the probability of exposure given measured covariates</a:t>
            </a:r>
          </a:p>
        </p:txBody>
      </p:sp>
    </p:spTree>
    <p:extLst>
      <p:ext uri="{BB962C8B-B14F-4D97-AF65-F5344CB8AC3E}">
        <p14:creationId xmlns:p14="http://schemas.microsoft.com/office/powerpoint/2010/main" val="25420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Calculating exposure propensity scores</a:t>
            </a:r>
          </a:p>
        </p:txBody>
      </p:sp>
      <p:sp>
        <p:nvSpPr>
          <p:cNvPr id="3" name="Content Placeholder 2"/>
          <p:cNvSpPr>
            <a:spLocks noGrp="1"/>
          </p:cNvSpPr>
          <p:nvPr>
            <p:ph idx="1"/>
          </p:nvPr>
        </p:nvSpPr>
        <p:spPr/>
        <p:txBody>
          <a:bodyPr>
            <a:normAutofit fontScale="85000" lnSpcReduction="10000"/>
          </a:bodyPr>
          <a:lstStyle/>
          <a:p>
            <a:r>
              <a:rPr lang="en-US" dirty="0"/>
              <a:t>A binary treatment </a:t>
            </a:r>
            <a:r>
              <a:rPr lang="en-US" i="1" dirty="0"/>
              <a:t>T</a:t>
            </a:r>
            <a:r>
              <a:rPr lang="en-US" dirty="0"/>
              <a:t>, an outcome </a:t>
            </a:r>
            <a:r>
              <a:rPr lang="en-US" i="1" dirty="0"/>
              <a:t>Y</a:t>
            </a:r>
            <a:r>
              <a:rPr lang="en-US" dirty="0"/>
              <a:t>, and background variables </a:t>
            </a:r>
            <a:r>
              <a:rPr lang="en-US" i="1" dirty="0"/>
              <a:t>X</a:t>
            </a:r>
            <a:r>
              <a:rPr lang="en-US" dirty="0"/>
              <a:t>. </a:t>
            </a:r>
          </a:p>
          <a:p>
            <a:endParaRPr lang="en-US" dirty="0"/>
          </a:p>
          <a:p>
            <a:r>
              <a:rPr lang="en-US" dirty="0"/>
              <a:t>The propensity score is the conditional probability of treatment given background variables</a:t>
            </a:r>
          </a:p>
          <a:p>
            <a:pPr lvl="1">
              <a:buFont typeface="Arial" pitchFamily="34" charset="0"/>
              <a:buChar char="•"/>
            </a:pPr>
            <a:r>
              <a:rPr lang="en-US" dirty="0"/>
              <a:t>P (T=1 | X = x)</a:t>
            </a:r>
          </a:p>
          <a:p>
            <a:pPr lvl="1"/>
            <a:endParaRPr lang="en-US" dirty="0"/>
          </a:p>
          <a:p>
            <a:pPr>
              <a:lnSpc>
                <a:spcPct val="80000"/>
              </a:lnSpc>
            </a:pPr>
            <a:r>
              <a:rPr lang="en-US" dirty="0"/>
              <a:t>Run a regression that has the probability of getting treatment on the left side, and the covariates that decide the treatment on the right side</a:t>
            </a:r>
          </a:p>
          <a:p>
            <a:pPr lvl="1">
              <a:lnSpc>
                <a:spcPct val="80000"/>
              </a:lnSpc>
              <a:buFont typeface="Arial" pitchFamily="34" charset="0"/>
              <a:buChar char="•"/>
            </a:pPr>
            <a:r>
              <a:rPr lang="en-US" sz="2400" dirty="0" err="1"/>
              <a:t>I</a:t>
            </a:r>
            <a:r>
              <a:rPr lang="en-US" sz="2400" baseline="30000" dirty="0" err="1"/>
              <a:t>treat</a:t>
            </a:r>
            <a:r>
              <a:rPr lang="en-US" sz="2400" dirty="0"/>
              <a:t> = </a:t>
            </a:r>
            <a:r>
              <a:rPr lang="el-GR" sz="2400" dirty="0"/>
              <a:t>β</a:t>
            </a:r>
            <a:r>
              <a:rPr lang="en-US" sz="2400" baseline="-25000" dirty="0"/>
              <a:t>1 </a:t>
            </a:r>
            <a:r>
              <a:rPr lang="en-US" sz="2400" dirty="0"/>
              <a:t>X</a:t>
            </a:r>
            <a:r>
              <a:rPr lang="en-US" sz="2400" baseline="-25000" dirty="0"/>
              <a:t>1 </a:t>
            </a:r>
            <a:r>
              <a:rPr lang="en-US" sz="2400" dirty="0"/>
              <a:t>+ </a:t>
            </a:r>
            <a:r>
              <a:rPr lang="el-GR" sz="2400" dirty="0"/>
              <a:t>β</a:t>
            </a:r>
            <a:r>
              <a:rPr lang="en-US" sz="2400" baseline="-25000" dirty="0"/>
              <a:t>2 </a:t>
            </a:r>
            <a:r>
              <a:rPr lang="en-US" sz="2400" dirty="0"/>
              <a:t>X</a:t>
            </a:r>
            <a:r>
              <a:rPr lang="en-US" sz="2400" baseline="-25000" dirty="0"/>
              <a:t>2 </a:t>
            </a:r>
            <a:r>
              <a:rPr lang="en-US" sz="2400" dirty="0"/>
              <a:t>+… </a:t>
            </a:r>
            <a:r>
              <a:rPr lang="el-GR" sz="2400" dirty="0"/>
              <a:t>β</a:t>
            </a:r>
            <a:r>
              <a:rPr lang="en-US" sz="2400" baseline="-25000" dirty="0"/>
              <a:t>n </a:t>
            </a:r>
            <a:r>
              <a:rPr lang="en-US" sz="2400" dirty="0" err="1"/>
              <a:t>X</a:t>
            </a:r>
            <a:r>
              <a:rPr lang="en-US" sz="2400" baseline="-25000" dirty="0" err="1"/>
              <a:t>n</a:t>
            </a:r>
            <a:endParaRPr lang="en-US" dirty="0"/>
          </a:p>
          <a:p>
            <a:endParaRPr lang="en-US" dirty="0"/>
          </a:p>
        </p:txBody>
      </p:sp>
    </p:spTree>
    <p:extLst>
      <p:ext uri="{BB962C8B-B14F-4D97-AF65-F5344CB8AC3E}">
        <p14:creationId xmlns:p14="http://schemas.microsoft.com/office/powerpoint/2010/main" val="300612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EPS distribution among treated and untreated subjects</a:t>
            </a:r>
          </a:p>
        </p:txBody>
      </p:sp>
      <p:pic>
        <p:nvPicPr>
          <p:cNvPr id="4" name="Picture 3"/>
          <p:cNvPicPr>
            <a:picLocks noChangeAspect="1"/>
          </p:cNvPicPr>
          <p:nvPr/>
        </p:nvPicPr>
        <p:blipFill>
          <a:blip r:embed="rId3"/>
          <a:stretch>
            <a:fillRect/>
          </a:stretch>
        </p:blipFill>
        <p:spPr>
          <a:xfrm>
            <a:off x="1240811" y="1560510"/>
            <a:ext cx="6662379" cy="4781237"/>
          </a:xfrm>
          <a:prstGeom prst="rect">
            <a:avLst/>
          </a:prstGeom>
        </p:spPr>
      </p:pic>
      <p:sp>
        <p:nvSpPr>
          <p:cNvPr id="9" name="TextBox 8"/>
          <p:cNvSpPr txBox="1"/>
          <p:nvPr/>
        </p:nvSpPr>
        <p:spPr>
          <a:xfrm>
            <a:off x="7298000" y="3194584"/>
            <a:ext cx="1846000" cy="923330"/>
          </a:xfrm>
          <a:prstGeom prst="rect">
            <a:avLst/>
          </a:prstGeom>
          <a:solidFill>
            <a:schemeClr val="bg1"/>
          </a:solidFill>
        </p:spPr>
        <p:txBody>
          <a:bodyPr wrap="square" rtlCol="0">
            <a:spAutoFit/>
          </a:bodyPr>
          <a:lstStyle/>
          <a:p>
            <a:r>
              <a:rPr lang="en-US" dirty="0"/>
              <a:t>Patients expected</a:t>
            </a:r>
          </a:p>
          <a:p>
            <a:r>
              <a:rPr lang="en-US" dirty="0"/>
              <a:t>to always receive </a:t>
            </a:r>
          </a:p>
          <a:p>
            <a:r>
              <a:rPr lang="en-US" dirty="0"/>
              <a:t>treatment</a:t>
            </a:r>
          </a:p>
        </p:txBody>
      </p:sp>
      <p:sp>
        <p:nvSpPr>
          <p:cNvPr id="10" name="TextBox 9"/>
          <p:cNvSpPr txBox="1"/>
          <p:nvPr/>
        </p:nvSpPr>
        <p:spPr>
          <a:xfrm>
            <a:off x="251671" y="3056085"/>
            <a:ext cx="1846000" cy="1200329"/>
          </a:xfrm>
          <a:prstGeom prst="rect">
            <a:avLst/>
          </a:prstGeom>
          <a:solidFill>
            <a:schemeClr val="bg1"/>
          </a:solidFill>
        </p:spPr>
        <p:txBody>
          <a:bodyPr wrap="square" rtlCol="0">
            <a:spAutoFit/>
          </a:bodyPr>
          <a:lstStyle/>
          <a:p>
            <a:r>
              <a:rPr lang="en-US" dirty="0"/>
              <a:t>Patients with low</a:t>
            </a:r>
          </a:p>
          <a:p>
            <a:r>
              <a:rPr lang="en-US" dirty="0"/>
              <a:t>probability of </a:t>
            </a:r>
          </a:p>
          <a:p>
            <a:r>
              <a:rPr lang="en-US" dirty="0"/>
              <a:t>treatment that </a:t>
            </a:r>
          </a:p>
          <a:p>
            <a:r>
              <a:rPr lang="en-US" dirty="0"/>
              <a:t>are never treated</a:t>
            </a:r>
          </a:p>
        </p:txBody>
      </p:sp>
    </p:spTree>
    <p:extLst>
      <p:ext uri="{BB962C8B-B14F-4D97-AF65-F5344CB8AC3E}">
        <p14:creationId xmlns:p14="http://schemas.microsoft.com/office/powerpoint/2010/main" val="387715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exposure propensity scores</a:t>
            </a:r>
          </a:p>
        </p:txBody>
      </p:sp>
      <p:sp>
        <p:nvSpPr>
          <p:cNvPr id="3" name="Content Placeholder 2"/>
          <p:cNvSpPr>
            <a:spLocks noGrp="1"/>
          </p:cNvSpPr>
          <p:nvPr>
            <p:ph idx="1"/>
          </p:nvPr>
        </p:nvSpPr>
        <p:spPr/>
        <p:txBody>
          <a:bodyPr>
            <a:normAutofit lnSpcReduction="10000"/>
          </a:bodyPr>
          <a:lstStyle/>
          <a:p>
            <a:r>
              <a:rPr lang="en-US" dirty="0"/>
              <a:t>Matching individuals across the two groups studied</a:t>
            </a:r>
          </a:p>
          <a:p>
            <a:pPr lvl="1">
              <a:buFont typeface="Arial" pitchFamily="34" charset="0"/>
              <a:buChar char="•"/>
            </a:pPr>
            <a:r>
              <a:rPr lang="en-US" dirty="0"/>
              <a:t>Conceptually easy to understand</a:t>
            </a:r>
          </a:p>
          <a:p>
            <a:pPr lvl="1">
              <a:buFont typeface="Arial" pitchFamily="34" charset="0"/>
              <a:buChar char="•"/>
            </a:pPr>
            <a:endParaRPr lang="en-US" dirty="0"/>
          </a:p>
          <a:p>
            <a:r>
              <a:rPr lang="en-US" dirty="0"/>
              <a:t>Stratification</a:t>
            </a:r>
          </a:p>
          <a:p>
            <a:pPr lvl="1">
              <a:buFont typeface="Arial" pitchFamily="34" charset="0"/>
              <a:buChar char="•"/>
            </a:pPr>
            <a:r>
              <a:rPr lang="en-US" dirty="0"/>
              <a:t>If you have enough data</a:t>
            </a:r>
          </a:p>
          <a:p>
            <a:pPr lvl="1">
              <a:buFont typeface="Arial" pitchFamily="34" charset="0"/>
              <a:buChar char="•"/>
            </a:pPr>
            <a:endParaRPr lang="en-US" dirty="0"/>
          </a:p>
          <a:p>
            <a:r>
              <a:rPr lang="en-US" dirty="0"/>
              <a:t>Use as a feature in logistic regression</a:t>
            </a:r>
          </a:p>
          <a:p>
            <a:pPr lvl="1">
              <a:buFont typeface="Arial" pitchFamily="34" charset="0"/>
              <a:buChar char="•"/>
            </a:pPr>
            <a:r>
              <a:rPr lang="en-US" dirty="0"/>
              <a:t>Straightforward to implement</a:t>
            </a:r>
          </a:p>
        </p:txBody>
      </p:sp>
    </p:spTree>
    <p:extLst>
      <p:ext uri="{BB962C8B-B14F-4D97-AF65-F5344CB8AC3E}">
        <p14:creationId xmlns:p14="http://schemas.microsoft.com/office/powerpoint/2010/main" val="101341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matching by EPS</a:t>
            </a:r>
          </a:p>
        </p:txBody>
      </p:sp>
      <p:pic>
        <p:nvPicPr>
          <p:cNvPr id="6" name="Picture 5" descr="BigAndSulf-HbA1c7.pdf">
            <a:extLst>
              <a:ext uri="{FF2B5EF4-FFF2-40B4-BE49-F238E27FC236}">
                <a16:creationId xmlns:a16="http://schemas.microsoft.com/office/drawing/2014/main" id="{94446708-99B0-8149-AA3E-CE9E82978E4D}"/>
              </a:ext>
            </a:extLst>
          </p:cNvPr>
          <p:cNvPicPr>
            <a:picLocks noChangeAspect="1"/>
          </p:cNvPicPr>
          <p:nvPr/>
        </p:nvPicPr>
        <p:blipFill rotWithShape="1">
          <a:blip r:embed="rId2">
            <a:extLst>
              <a:ext uri="{28A0092B-C50C-407E-A947-70E740481C1C}">
                <a14:useLocalDpi xmlns:a14="http://schemas.microsoft.com/office/drawing/2010/main" val="0"/>
              </a:ext>
            </a:extLst>
          </a:blip>
          <a:srcRect r="18085"/>
          <a:stretch/>
        </p:blipFill>
        <p:spPr>
          <a:xfrm>
            <a:off x="444254" y="1500617"/>
            <a:ext cx="3780214" cy="3982846"/>
          </a:xfrm>
          <a:prstGeom prst="rect">
            <a:avLst/>
          </a:prstGeom>
        </p:spPr>
      </p:pic>
      <p:pic>
        <p:nvPicPr>
          <p:cNvPr id="7" name="Picture 6" descr="BigAndSulf-HbA1c7.pdf">
            <a:extLst>
              <a:ext uri="{FF2B5EF4-FFF2-40B4-BE49-F238E27FC236}">
                <a16:creationId xmlns:a16="http://schemas.microsoft.com/office/drawing/2014/main" id="{2789F547-B890-CD48-B7D8-DA584A8291D3}"/>
              </a:ext>
            </a:extLst>
          </p:cNvPr>
          <p:cNvPicPr>
            <a:picLocks noChangeAspect="1"/>
          </p:cNvPicPr>
          <p:nvPr/>
        </p:nvPicPr>
        <p:blipFill rotWithShape="1">
          <a:blip r:embed="rId3">
            <a:extLst>
              <a:ext uri="{28A0092B-C50C-407E-A947-70E740481C1C}">
                <a14:useLocalDpi xmlns:a14="http://schemas.microsoft.com/office/drawing/2010/main" val="0"/>
              </a:ext>
            </a:extLst>
          </a:blip>
          <a:srcRect r="18425"/>
          <a:stretch/>
        </p:blipFill>
        <p:spPr>
          <a:xfrm>
            <a:off x="5002120" y="1495895"/>
            <a:ext cx="3780214" cy="3987568"/>
          </a:xfrm>
          <a:prstGeom prst="rect">
            <a:avLst/>
          </a:prstGeom>
        </p:spPr>
      </p:pic>
      <p:cxnSp>
        <p:nvCxnSpPr>
          <p:cNvPr id="8" name="Elbow Connector 7">
            <a:extLst>
              <a:ext uri="{FF2B5EF4-FFF2-40B4-BE49-F238E27FC236}">
                <a16:creationId xmlns:a16="http://schemas.microsoft.com/office/drawing/2014/main" id="{B8566C90-2A06-9F47-A78B-4D3B031137F4}"/>
              </a:ext>
            </a:extLst>
          </p:cNvPr>
          <p:cNvCxnSpPr>
            <a:cxnSpLocks/>
            <a:stCxn id="6" idx="3"/>
            <a:endCxn id="7" idx="1"/>
          </p:cNvCxnSpPr>
          <p:nvPr/>
        </p:nvCxnSpPr>
        <p:spPr>
          <a:xfrm flipV="1">
            <a:off x="4224468" y="3489679"/>
            <a:ext cx="777652" cy="2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070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Toh</a:t>
            </a:r>
            <a:r>
              <a:rPr lang="en-US" dirty="0"/>
              <a:t> et al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3406"/>
            <a:ext cx="9143061" cy="4350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0" y="1995055"/>
            <a:ext cx="9144000" cy="95916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0" y="2960609"/>
            <a:ext cx="9144000" cy="48597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7450" y="3445497"/>
            <a:ext cx="9144000" cy="66610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883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11"/>
          <a:stretch/>
        </p:blipFill>
        <p:spPr bwMode="auto">
          <a:xfrm>
            <a:off x="0" y="8581"/>
            <a:ext cx="9144000" cy="6587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92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propensity scores work?</a:t>
            </a:r>
          </a:p>
        </p:txBody>
      </p:sp>
      <p:sp>
        <p:nvSpPr>
          <p:cNvPr id="3" name="Content Placeholder 2"/>
          <p:cNvSpPr>
            <a:spLocks noGrp="1"/>
          </p:cNvSpPr>
          <p:nvPr>
            <p:ph idx="1"/>
          </p:nvPr>
        </p:nvSpPr>
        <p:spPr>
          <a:xfrm>
            <a:off x="457200" y="3638417"/>
            <a:ext cx="8229600" cy="2487746"/>
          </a:xfrm>
        </p:spPr>
        <p:txBody>
          <a:bodyPr>
            <a:normAutofit fontScale="92500" lnSpcReduction="20000"/>
          </a:bodyPr>
          <a:lstStyle/>
          <a:p>
            <a:r>
              <a:rPr lang="en-US" dirty="0"/>
              <a:t>Propensity scores proved less biased, more robust, and more precise than logistic regression when there were ≤7 events per confounder</a:t>
            </a:r>
          </a:p>
          <a:p>
            <a:endParaRPr lang="en-US" dirty="0"/>
          </a:p>
          <a:p>
            <a:r>
              <a:rPr lang="en-US" dirty="0"/>
              <a:t>Logistic regression is the first choice approach when there are ≥8 events per confounder.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530309"/>
            <a:ext cx="9144001" cy="167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89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0887"/>
            <a:ext cx="9142028" cy="530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2753421"/>
      </p:ext>
    </p:extLst>
  </p:cSld>
  <p:clrMapOvr>
    <a:masterClrMapping/>
  </p:clrMapOvr>
</p:sld>
</file>

<file path=ppt/theme/theme1.xml><?xml version="1.0" encoding="utf-8"?>
<a:theme xmlns:a="http://schemas.openxmlformats.org/drawingml/2006/main" name="Stanford-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Stanford-theme</Template>
  <TotalTime>4045</TotalTime>
  <Words>861</Words>
  <Application>Microsoft Macintosh PowerPoint</Application>
  <PresentationFormat>On-screen Show (4:3)</PresentationFormat>
  <Paragraphs>67</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Stanford-theme</vt:lpstr>
      <vt:lpstr>Exposure propensity score (EPS)</vt:lpstr>
      <vt:lpstr>Calculating exposure propensity scores</vt:lpstr>
      <vt:lpstr>EPS distribution among treated and untreated subjects</vt:lpstr>
      <vt:lpstr>Using exposure propensity scores</vt:lpstr>
      <vt:lpstr>Effect of matching by EPS</vt:lpstr>
      <vt:lpstr>Toh et al</vt:lpstr>
      <vt:lpstr>PowerPoint Presentation</vt:lpstr>
      <vt:lpstr>Do propensity scores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Noah Zimmerman</dc:creator>
  <cp:lastModifiedBy>Nigam Shah</cp:lastModifiedBy>
  <cp:revision>301</cp:revision>
  <dcterms:created xsi:type="dcterms:W3CDTF">2011-09-28T20:47:26Z</dcterms:created>
  <dcterms:modified xsi:type="dcterms:W3CDTF">2020-10-14T23:52:45Z</dcterms:modified>
</cp:coreProperties>
</file>