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CAB06D-ABB9-49E1-B192-4A6B2BE3701C}">
  <a:tblStyle styleId="{4FCAB06D-ABB9-49E1-B192-4A6B2BE3701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64" y="48"/>
      </p:cViewPr>
      <p:guideLst>
        <p:guide orient="horz"/>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f9122a0e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f9122a0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0159c4a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0159c4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f4754210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f4754210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edd3d78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edd3d7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f4754210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f4754210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f4754210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f4754210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4754210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4754210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f4754210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f4754210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cb67a9cb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cb67a9c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f475421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f475421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cb67a9cb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cb67a9c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f4754210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f4754210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f9122a0e1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f9122a0e1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f9122a0e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f9122a0e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lco.org/animal-service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humanesociety.org/" TargetMode="External"/><Relationship Id="rId4" Type="http://schemas.openxmlformats.org/officeDocument/2006/relationships/hyperlink" Target="https://bestfriends.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nvGraphicFramePr>
        <p:xfrm>
          <a:off x="122350" y="1130634"/>
          <a:ext cx="2590800" cy="2452565"/>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FF"/>
                      </a:solidFill>
                      <a:prstDash val="solid"/>
                      <a:round/>
                      <a:headEnd type="none" w="sm" len="sm"/>
                      <a:tailEnd type="none" w="sm" len="sm"/>
                    </a:lnL>
                    <a:lnR w="28575" cap="flat" cmpd="sng">
                      <a:solidFill>
                        <a:srgbClr val="0000FF"/>
                      </a:solidFill>
                      <a:prstDash val="solid"/>
                      <a:round/>
                      <a:headEnd type="none" w="sm" len="sm"/>
                      <a:tailEnd type="none" w="sm" len="sm"/>
                    </a:lnR>
                    <a:lnT w="28575"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marR="0" lvl="0" indent="0" algn="l" rtl="0">
                        <a:lnSpc>
                          <a:spcPct val="100000"/>
                        </a:lnSpc>
                        <a:spcBef>
                          <a:spcPts val="0"/>
                        </a:spcBef>
                        <a:spcAft>
                          <a:spcPts val="0"/>
                        </a:spcAft>
                        <a:buClr>
                          <a:srgbClr val="000000"/>
                        </a:buClr>
                        <a:buFont typeface="Arial"/>
                        <a:buNone/>
                      </a:pPr>
                      <a:r>
                        <a:rPr lang="en" sz="700" b="1" i="0" u="none" strike="noStrike" cap="none">
                          <a:solidFill>
                            <a:srgbClr val="000000"/>
                          </a:solidFill>
                          <a:latin typeface="Arial"/>
                          <a:ea typeface="Arial"/>
                          <a:cs typeface="Arial"/>
                          <a:sym typeface="Arial"/>
                        </a:rPr>
                        <a:t>Audio text:</a:t>
                      </a:r>
                      <a:endParaRPr sz="7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Point 1: Hi, Humans. Welcome to the Humane Society of Utah, or HSU for short. I’m Hobbes and I’ll be training you for a change. I’ll be here to walk you through your volunteer training.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Point 2: You can click on the arrows to move forward and backwards throughout the training. Additionally, you can always refer to the menu for navigation.</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Point 3: Throughout the training, you’ll have an opportunity to show me your tricks—let’s see how many treats you can earn! At the end of each module, you will earn a certificate to prove that you know your stuff!</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Point 4: Now click on the arrow, grab your leash and let’s go!</a:t>
                      </a:r>
                      <a:endParaRPr sz="700" b="1"/>
                    </a:p>
                  </a:txBody>
                  <a:tcPr marL="91450" marR="91450" marT="34300" marB="34300">
                    <a:lnL w="28575" cap="flat" cmpd="sng">
                      <a:solidFill>
                        <a:srgbClr val="0000FF"/>
                      </a:solidFill>
                      <a:prstDash val="solid"/>
                      <a:round/>
                      <a:headEnd type="none" w="sm" len="sm"/>
                      <a:tailEnd type="none" w="sm" len="sm"/>
                    </a:lnL>
                    <a:lnR w="28575"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28575" cap="flat" cmpd="sng">
                      <a:solidFill>
                        <a:srgbClr val="0000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5" name="Google Shape;55;p13"/>
          <p:cNvSpPr txBox="1"/>
          <p:nvPr/>
        </p:nvSpPr>
        <p:spPr>
          <a:xfrm>
            <a:off x="124400" y="161925"/>
            <a:ext cx="2590800" cy="968700"/>
          </a:xfrm>
          <a:prstGeom prst="rect">
            <a:avLst/>
          </a:prstGeom>
          <a:solidFill>
            <a:srgbClr val="FFFFFF"/>
          </a:solidFill>
          <a:ln w="28575" cap="flat" cmpd="sng">
            <a:solidFill>
              <a:srgbClr val="0000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E-learning welcome/tutorial page</a:t>
            </a:r>
            <a:endParaRPr sz="1800">
              <a:solidFill>
                <a:srgbClr val="000000"/>
              </a:solidFill>
              <a:latin typeface="Calibri"/>
              <a:ea typeface="Calibri"/>
              <a:cs typeface="Calibri"/>
              <a:sym typeface="Calibri"/>
            </a:endParaRPr>
          </a:p>
        </p:txBody>
      </p:sp>
      <p:graphicFrame>
        <p:nvGraphicFramePr>
          <p:cNvPr id="56" name="Google Shape;56;p13"/>
          <p:cNvGraphicFramePr/>
          <p:nvPr/>
        </p:nvGraphicFramePr>
        <p:xfrm>
          <a:off x="124400" y="3564731"/>
          <a:ext cx="8875250" cy="1549325"/>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Welcome to the Humane Society of Utah’s introductory volunteer training</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FF"/>
                      </a:solidFill>
                      <a:prstDash val="solid"/>
                      <a:round/>
                      <a:headEnd type="none" w="sm" len="sm"/>
                      <a:tailEnd type="none" w="sm" len="sm"/>
                    </a:lnL>
                    <a:lnR w="381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Animated dog - pop up. 1. Wave! 2. Point to menu 3.  Point to arrow 4. Show treat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FF"/>
                      </a:solidFill>
                      <a:prstDash val="solid"/>
                      <a:round/>
                      <a:headEnd type="none" w="sm" len="sm"/>
                      <a:tailEnd type="none" w="sm" len="sm"/>
                    </a:lnL>
                    <a:lnR w="381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FF"/>
                      </a:solidFill>
                      <a:prstDash val="solid"/>
                      <a:round/>
                      <a:headEnd type="none" w="sm" len="sm"/>
                      <a:tailEnd type="none" w="sm" len="sm"/>
                    </a:lnL>
                    <a:lnR w="381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38100" cap="flat" cmpd="sng">
                      <a:solidFill>
                        <a:srgbClr val="0000F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57" name="Google Shape;57;p13"/>
          <p:cNvSpPr/>
          <p:nvPr/>
        </p:nvSpPr>
        <p:spPr>
          <a:xfrm>
            <a:off x="2941750" y="161925"/>
            <a:ext cx="6057900" cy="3267000"/>
          </a:xfrm>
          <a:prstGeom prst="rect">
            <a:avLst/>
          </a:prstGeom>
          <a:solidFill>
            <a:srgbClr val="FFFFFF"/>
          </a:solidFill>
          <a:ln w="9525" cap="flat" cmpd="sng">
            <a:solidFill>
              <a:srgbClr val="0000F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150">
              <a:solidFill>
                <a:srgbClr val="404040"/>
              </a:solidFill>
              <a:highlight>
                <a:srgbClr val="FFFFFF"/>
              </a:highlight>
            </a:endParaRPr>
          </a:p>
          <a:p>
            <a:pPr marL="0" marR="0" lvl="0" indent="0" algn="l" rtl="0">
              <a:spcBef>
                <a:spcPts val="0"/>
              </a:spcBef>
              <a:spcAft>
                <a:spcPts val="0"/>
              </a:spcAft>
              <a:buNone/>
            </a:pPr>
            <a:r>
              <a:rPr lang="en" sz="1150">
                <a:solidFill>
                  <a:srgbClr val="404040"/>
                </a:solidFill>
                <a:highlight>
                  <a:srgbClr val="FFFFFF"/>
                </a:highlight>
              </a:rPr>
              <a:t>HSU logo + next arrow/button + menu/navigation + Hobbes</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126" name="Google Shape;126;p22"/>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It might be obvious, but as a volunteer at HSU, you will be asked </a:t>
                      </a:r>
                      <a:r>
                        <a:rPr lang="en" sz="800" b="1" i="1"/>
                        <a:t>a lot </a:t>
                      </a:r>
                      <a:r>
                        <a:rPr lang="en" sz="800" b="1"/>
                        <a:t>of questions. You will learn more the longer you are a volunteer, however, your goal here is to be able to answer the most frequently asked questions.</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In this video, we’ll show you the most asked questions, paired with some easy-to-remember answers you can give to visitors.</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27" name="Google Shape;127;p22"/>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4</a:t>
            </a:r>
            <a:r>
              <a:rPr lang="en" sz="1800">
                <a:latin typeface="Calibri"/>
                <a:ea typeface="Calibri"/>
                <a:cs typeface="Calibri"/>
                <a:sym typeface="Calibri"/>
              </a:rPr>
              <a:t>: Frequently, Frequently Asked Questions</a:t>
            </a:r>
            <a:endParaRPr sz="1800" i="1">
              <a:solidFill>
                <a:srgbClr val="000000"/>
              </a:solidFill>
              <a:latin typeface="Calibri"/>
              <a:ea typeface="Calibri"/>
              <a:cs typeface="Calibri"/>
              <a:sym typeface="Calibri"/>
            </a:endParaRPr>
          </a:p>
        </p:txBody>
      </p:sp>
      <p:graphicFrame>
        <p:nvGraphicFramePr>
          <p:cNvPr id="128" name="Google Shape;128;p22"/>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a:p>
                    <a:p>
                      <a:pPr marL="0" marR="0" lvl="0" indent="0" algn="l" rtl="0">
                        <a:lnSpc>
                          <a:spcPct val="100000"/>
                        </a:lnSpc>
                        <a:spcBef>
                          <a:spcPts val="0"/>
                        </a:spcBef>
                        <a:spcAft>
                          <a:spcPts val="0"/>
                        </a:spcAft>
                        <a:buClr>
                          <a:srgbClr val="000000"/>
                        </a:buClr>
                        <a:buFont typeface="Arial"/>
                        <a:buNone/>
                      </a:pPr>
                      <a:endParaRPr sz="8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covers video, then fades/moves away to reveal video</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9" name="Google Shape;129;p22"/>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button to rewatch video</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r>
                        <a:rPr lang="en" sz="800" b="1"/>
                        <a:t>:</a:t>
                      </a:r>
                      <a:endParaRPr sz="800" b="1"/>
                    </a:p>
                    <a:p>
                      <a:pPr marL="0" marR="0" lvl="0" indent="0" algn="l" rtl="0">
                        <a:lnSpc>
                          <a:spcPct val="100000"/>
                        </a:lnSpc>
                        <a:spcBef>
                          <a:spcPts val="0"/>
                        </a:spcBef>
                        <a:spcAft>
                          <a:spcPts val="0"/>
                        </a:spcAft>
                        <a:buClr>
                          <a:srgbClr val="000000"/>
                        </a:buClr>
                        <a:buFont typeface="Arial"/>
                        <a:buNone/>
                      </a:pPr>
                      <a:endParaRPr sz="800" b="1"/>
                    </a:p>
                    <a:p>
                      <a:pPr marL="0" marR="0" lvl="0" indent="0" algn="l" rtl="0">
                        <a:lnSpc>
                          <a:spcPct val="100000"/>
                        </a:lnSpc>
                        <a:spcBef>
                          <a:spcPts val="0"/>
                        </a:spcBef>
                        <a:spcAft>
                          <a:spcPts val="0"/>
                        </a:spcAft>
                        <a:buClr>
                          <a:srgbClr val="000000"/>
                        </a:buClr>
                        <a:buFont typeface="Arial"/>
                        <a:buNone/>
                      </a:pPr>
                      <a:r>
                        <a:rPr lang="en" sz="800" b="1"/>
                        <a:t>Hobbes: Imagine a customer approaches you with a cat in their arms. They say they just found the cat on the street, and thought they’d bring her to the HSU.  Which of the below responses best answers why the HSU cannot accept the animal?</a:t>
                      </a:r>
                      <a:endParaRPr sz="800" b="1"/>
                    </a:p>
                    <a:p>
                      <a:pPr marL="0" marR="0" lvl="0" indent="0" algn="l" rtl="0">
                        <a:lnSpc>
                          <a:spcPct val="100000"/>
                        </a:lnSpc>
                        <a:spcBef>
                          <a:spcPts val="0"/>
                        </a:spcBef>
                        <a:spcAft>
                          <a:spcPts val="0"/>
                        </a:spcAft>
                        <a:buClr>
                          <a:srgbClr val="000000"/>
                        </a:buClr>
                        <a:buFont typeface="Arial"/>
                        <a:buNone/>
                      </a:pP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35" name="Google Shape;135;p23"/>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4</a:t>
            </a:r>
            <a:r>
              <a:rPr lang="en" sz="1800">
                <a:latin typeface="Calibri"/>
                <a:ea typeface="Calibri"/>
                <a:cs typeface="Calibri"/>
                <a:sym typeface="Calibri"/>
              </a:rPr>
              <a:t>: Frequently FAQ - </a:t>
            </a:r>
            <a:r>
              <a:rPr lang="en" sz="1800" i="1">
                <a:latin typeface="Calibri"/>
                <a:ea typeface="Calibri"/>
                <a:cs typeface="Calibri"/>
                <a:sym typeface="Calibri"/>
              </a:rPr>
              <a:t>Knowledge Check</a:t>
            </a:r>
            <a:endParaRPr sz="1800" i="1">
              <a:solidFill>
                <a:srgbClr val="000000"/>
              </a:solidFill>
              <a:latin typeface="Calibri"/>
              <a:ea typeface="Calibri"/>
              <a:cs typeface="Calibri"/>
              <a:sym typeface="Calibri"/>
            </a:endParaRPr>
          </a:p>
        </p:txBody>
      </p:sp>
      <p:graphicFrame>
        <p:nvGraphicFramePr>
          <p:cNvPr id="136" name="Google Shape;136;p23"/>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A) Even though it is legal to accept the animal, it is highly discouraged as the owner may still be looking for the animal.  B) </a:t>
                      </a:r>
                      <a:r>
                        <a:rPr lang="en" sz="800">
                          <a:solidFill>
                            <a:schemeClr val="dk1"/>
                          </a:solidFill>
                        </a:rPr>
                        <a:t>HSU cannot legally accept a stray pet and they need to be taken to the local animal control services for the area in which they were found.</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Show an animal. Pop up two options: yes or no.  After they click on yes, have them write down why they chose it.  If no, have a pop up that specifies the HSU’s standard.</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If possible, have something that can track if they mentioned any key words in their response.</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37" name="Google Shape;137;p23"/>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button to rewatch video + other dog picture</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142" name="Google Shape;142;p24"/>
          <p:cNvGraphicFramePr/>
          <p:nvPr/>
        </p:nvGraphicFramePr>
        <p:xfrm>
          <a:off x="124400" y="1130619"/>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Your last goal is to identify the services provided by HSU.</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solidFill>
                            <a:schemeClr val="dk1"/>
                          </a:solidFill>
                        </a:rPr>
                        <a:t>(Need to know:) It is important to know what we offer so that customers can learn how we help keep their furry friends happy and healthy. </a:t>
                      </a:r>
                      <a:endParaRPr sz="800" b="1">
                        <a:solidFill>
                          <a:schemeClr val="dk1"/>
                        </a:solidFill>
                      </a:endParaRPr>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3" name="Google Shape;143;p24"/>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5</a:t>
            </a:r>
            <a:r>
              <a:rPr lang="en" sz="1800">
                <a:latin typeface="Calibri"/>
                <a:ea typeface="Calibri"/>
                <a:cs typeface="Calibri"/>
                <a:sym typeface="Calibri"/>
              </a:rPr>
              <a:t>: Services provided by the HSU - </a:t>
            </a:r>
            <a:r>
              <a:rPr lang="en" sz="1800" i="1">
                <a:latin typeface="Calibri"/>
                <a:ea typeface="Calibri"/>
                <a:cs typeface="Calibri"/>
                <a:sym typeface="Calibri"/>
              </a:rPr>
              <a:t>state objective/video</a:t>
            </a:r>
            <a:endParaRPr sz="1800" i="1">
              <a:solidFill>
                <a:srgbClr val="000000"/>
              </a:solidFill>
              <a:latin typeface="Calibri"/>
              <a:ea typeface="Calibri"/>
              <a:cs typeface="Calibri"/>
              <a:sym typeface="Calibri"/>
            </a:endParaRPr>
          </a:p>
        </p:txBody>
      </p:sp>
      <p:graphicFrame>
        <p:nvGraphicFramePr>
          <p:cNvPr id="144" name="Google Shape;144;p24"/>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Learn to explain the services provided by HSU.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covers video, then fades/moves away to reveal video</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r>
                        <a:rPr lang="en" sz="800" b="1">
                          <a:solidFill>
                            <a:schemeClr val="dk1"/>
                          </a:solidFill>
                        </a:rPr>
                        <a:t>How do we provide the optional rewatch of video, while making it clear that it’s time to move on to the next slide?</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45" name="Google Shape;145;p24"/>
          <p:cNvSpPr/>
          <p:nvPr/>
        </p:nvSpPr>
        <p:spPr>
          <a:xfrm>
            <a:off x="3019000" y="-7747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a:t>
            </a:r>
            <a:endParaRPr sz="1150">
              <a:solidFill>
                <a:srgbClr val="404040"/>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25"/>
          <p:cNvGraphicFramePr/>
          <p:nvPr/>
        </p:nvGraphicFramePr>
        <p:xfrm>
          <a:off x="124400" y="1025969"/>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Let’s do a quick check to make sure you’re learning these new tricks.</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Click on all true aspects of HSU’s adoption process.</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[If correct] Good job! Let’s keep going; you’re close to the end of this route.</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[If incorrect] Let’s look at this one more time...</a:t>
                      </a: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1" name="Google Shape;151;p25"/>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5</a:t>
            </a:r>
            <a:r>
              <a:rPr lang="en" sz="1800">
                <a:latin typeface="Calibri"/>
                <a:ea typeface="Calibri"/>
                <a:cs typeface="Calibri"/>
                <a:sym typeface="Calibri"/>
              </a:rPr>
              <a:t>: Services provided by the HSU - </a:t>
            </a:r>
            <a:r>
              <a:rPr lang="en" sz="1800" i="1">
                <a:latin typeface="Calibri"/>
                <a:ea typeface="Calibri"/>
                <a:cs typeface="Calibri"/>
                <a:sym typeface="Calibri"/>
              </a:rPr>
              <a:t>Knowledge Check</a:t>
            </a:r>
            <a:endParaRPr sz="1800" i="1">
              <a:solidFill>
                <a:srgbClr val="000000"/>
              </a:solidFill>
              <a:latin typeface="Calibri"/>
              <a:ea typeface="Calibri"/>
              <a:cs typeface="Calibri"/>
              <a:sym typeface="Calibri"/>
            </a:endParaRPr>
          </a:p>
        </p:txBody>
      </p:sp>
      <p:graphicFrame>
        <p:nvGraphicFramePr>
          <p:cNvPr id="152" name="Google Shape;152;p25"/>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[Provide various text options regarding HSU’s adoption services]</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covers video, then fades/moves away to reveal video</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53" name="Google Shape;153;p25"/>
          <p:cNvSpPr/>
          <p:nvPr/>
        </p:nvSpPr>
        <p:spPr>
          <a:xfrm>
            <a:off x="3019000" y="-7747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a:t>
            </a:r>
            <a:endParaRPr sz="1150">
              <a:solidFill>
                <a:srgbClr val="404040"/>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aphicFrame>
        <p:nvGraphicFramePr>
          <p:cNvPr id="158" name="Google Shape;158;p26"/>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Alright, Humans -- let’s recap what you’ve learned on our little walk.</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You now should know the following...</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9" name="Google Shape;159;p26"/>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540"/>
              </a:spcBef>
              <a:spcAft>
                <a:spcPts val="0"/>
              </a:spcAft>
              <a:buClr>
                <a:schemeClr val="dk1"/>
              </a:buClr>
              <a:buFont typeface="Arial"/>
              <a:buNone/>
            </a:pPr>
            <a:r>
              <a:rPr lang="en" sz="1800" i="1">
                <a:solidFill>
                  <a:schemeClr val="dk1"/>
                </a:solidFill>
                <a:latin typeface="Calibri"/>
                <a:ea typeface="Calibri"/>
                <a:cs typeface="Calibri"/>
                <a:sym typeface="Calibri"/>
              </a:rPr>
              <a:t>Summary of module 1 </a:t>
            </a:r>
            <a:endParaRPr sz="1800" i="1">
              <a:solidFill>
                <a:schemeClr val="dk1"/>
              </a:solidFill>
              <a:latin typeface="Calibri"/>
              <a:ea typeface="Calibri"/>
              <a:cs typeface="Calibri"/>
              <a:sym typeface="Calibri"/>
            </a:endParaRPr>
          </a:p>
          <a:p>
            <a:pPr marL="0" marR="0" lvl="0" indent="0" algn="l" rtl="0">
              <a:spcBef>
                <a:spcPts val="540"/>
              </a:spcBef>
              <a:spcAft>
                <a:spcPts val="0"/>
              </a:spcAft>
              <a:buNone/>
            </a:pPr>
            <a:endParaRPr sz="1800">
              <a:latin typeface="Calibri"/>
              <a:ea typeface="Calibri"/>
              <a:cs typeface="Calibri"/>
              <a:sym typeface="Calibri"/>
            </a:endParaRPr>
          </a:p>
        </p:txBody>
      </p:sp>
      <p:graphicFrame>
        <p:nvGraphicFramePr>
          <p:cNvPr id="160" name="Google Shape;160;p26"/>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a:t>
                      </a:r>
                      <a:r>
                        <a:rPr lang="en" sz="800" b="1"/>
                        <a:t>reen:</a:t>
                      </a:r>
                      <a:endParaRPr sz="800" b="1"/>
                    </a:p>
                    <a:p>
                      <a:pPr marL="0" marR="0" lvl="0" indent="0" algn="l" rtl="0">
                        <a:lnSpc>
                          <a:spcPct val="100000"/>
                        </a:lnSpc>
                        <a:spcBef>
                          <a:spcPts val="0"/>
                        </a:spcBef>
                        <a:spcAft>
                          <a:spcPts val="0"/>
                        </a:spcAft>
                        <a:buClr>
                          <a:srgbClr val="000000"/>
                        </a:buClr>
                        <a:buFont typeface="Arial"/>
                        <a:buNone/>
                      </a:pPr>
                      <a:r>
                        <a:rPr lang="en" sz="800" b="1"/>
                        <a:t>1) HSU’s mission, location, funding</a:t>
                      </a:r>
                      <a:endParaRPr sz="800" b="1"/>
                    </a:p>
                    <a:p>
                      <a:pPr marL="0" marR="0" lvl="0" indent="0" algn="l" rtl="0">
                        <a:lnSpc>
                          <a:spcPct val="100000"/>
                        </a:lnSpc>
                        <a:spcBef>
                          <a:spcPts val="0"/>
                        </a:spcBef>
                        <a:spcAft>
                          <a:spcPts val="0"/>
                        </a:spcAft>
                        <a:buClr>
                          <a:srgbClr val="000000"/>
                        </a:buClr>
                        <a:buFont typeface="Arial"/>
                        <a:buNone/>
                      </a:pPr>
                      <a:r>
                        <a:rPr lang="en" sz="800" b="1"/>
                        <a:t>2) Differences between other organizations, including </a:t>
                      </a:r>
                      <a:r>
                        <a:rPr lang="en" sz="800" b="1">
                          <a:solidFill>
                            <a:schemeClr val="dk1"/>
                          </a:solidFill>
                        </a:rPr>
                        <a:t>open-admissions animal shelter; local, private nonprofit organization; accepts owner-surrendered pets; and advocates for Utah animal welfare</a:t>
                      </a:r>
                      <a:endParaRPr sz="800" b="1">
                        <a:solidFill>
                          <a:schemeClr val="dk1"/>
                        </a:solidFill>
                      </a:endParaRPr>
                    </a:p>
                    <a:p>
                      <a:pPr marL="0" marR="0" lvl="0" indent="0" algn="l" rtl="0">
                        <a:lnSpc>
                          <a:spcPct val="100000"/>
                        </a:lnSpc>
                        <a:spcBef>
                          <a:spcPts val="0"/>
                        </a:spcBef>
                        <a:spcAft>
                          <a:spcPts val="0"/>
                        </a:spcAft>
                        <a:buClr>
                          <a:srgbClr val="000000"/>
                        </a:buClr>
                        <a:buFont typeface="Arial"/>
                        <a:buNone/>
                      </a:pPr>
                      <a:r>
                        <a:rPr lang="en" sz="800" b="1">
                          <a:solidFill>
                            <a:schemeClr val="dk1"/>
                          </a:solidFill>
                        </a:rPr>
                        <a:t>3)</a:t>
                      </a:r>
                      <a:r>
                        <a:rPr lang="en" sz="800" b="1"/>
                        <a:t> HSU is an open-admissions shelter that meets the “no-kill” national standard: 90% placement or live-release rate </a:t>
                      </a:r>
                      <a:endParaRPr sz="800" b="1"/>
                    </a:p>
                    <a:p>
                      <a:pPr marL="0" marR="0" lvl="0" indent="0" algn="l" rtl="0">
                        <a:lnSpc>
                          <a:spcPct val="100000"/>
                        </a:lnSpc>
                        <a:spcBef>
                          <a:spcPts val="0"/>
                        </a:spcBef>
                        <a:spcAft>
                          <a:spcPts val="0"/>
                        </a:spcAft>
                        <a:buClr>
                          <a:srgbClr val="000000"/>
                        </a:buClr>
                        <a:buFont typeface="Arial"/>
                        <a:buNone/>
                      </a:pPr>
                      <a:r>
                        <a:rPr lang="en" sz="800" b="1"/>
                        <a:t>4) FAQ: where do HSU’s animals come from; how to adopt; how to report animal neglect or cruelty; what to do with a lost/stray animal; how to make a donation</a:t>
                      </a:r>
                      <a:endParaRPr sz="800" b="1"/>
                    </a:p>
                    <a:p>
                      <a:pPr marL="0" marR="0" lvl="0" indent="0" algn="l" rtl="0">
                        <a:lnSpc>
                          <a:spcPct val="100000"/>
                        </a:lnSpc>
                        <a:spcBef>
                          <a:spcPts val="0"/>
                        </a:spcBef>
                        <a:spcAft>
                          <a:spcPts val="0"/>
                        </a:spcAft>
                        <a:buClr>
                          <a:srgbClr val="000000"/>
                        </a:buClr>
                        <a:buFont typeface="Arial"/>
                        <a:buNone/>
                      </a:pPr>
                      <a:r>
                        <a:rPr lang="en" sz="800" b="1"/>
                        <a:t>5) Key Services: </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a:solidFill>
                          <a:schemeClr val="dk1"/>
                        </a:solidFill>
                      </a:endParaRPr>
                    </a:p>
                    <a:p>
                      <a:pPr marL="0" marR="0" lvl="0" indent="0" algn="l" rtl="0">
                        <a:lnSpc>
                          <a:spcPct val="100000"/>
                        </a:lnSpc>
                        <a:spcBef>
                          <a:spcPts val="0"/>
                        </a:spcBef>
                        <a:spcAft>
                          <a:spcPts val="0"/>
                        </a:spcAft>
                        <a:buClr>
                          <a:srgbClr val="000000"/>
                        </a:buClr>
                        <a:buFont typeface="Arial"/>
                        <a:buNone/>
                      </a:pPr>
                      <a:r>
                        <a:rPr lang="en" sz="800" b="1"/>
                        <a:t>Each numbered text zooms in and pauses for learner to briefly review, then disappears for the next numbered text to appear.</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Should we list </a:t>
                      </a:r>
                      <a:r>
                        <a:rPr lang="en" sz="800" b="1"/>
                        <a:t>answers with each one, or just a brief overview?</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61" name="Google Shape;161;p26"/>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None/>
            </a:pPr>
            <a:r>
              <a:rPr lang="en" sz="1150">
                <a:solidFill>
                  <a:srgbClr val="404040"/>
                </a:solidFill>
                <a:highlight>
                  <a:schemeClr val="lt1"/>
                </a:highlight>
              </a:rPr>
              <a:t>HSU logo + next arrow/button + menu/navigation + Hobbes</a:t>
            </a:r>
            <a:endParaRPr sz="1150">
              <a:solidFill>
                <a:srgbClr val="404040"/>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166" name="Google Shape;166;p27"/>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Our walk is almost over.  Let’s see what you’ve learned.</a:t>
                      </a: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7" name="Google Shape;167;p27"/>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Final Knowledge Check</a:t>
            </a:r>
            <a:endParaRPr sz="1800">
              <a:solidFill>
                <a:srgbClr val="000000"/>
              </a:solidFill>
              <a:latin typeface="Calibri"/>
              <a:ea typeface="Calibri"/>
              <a:cs typeface="Calibri"/>
              <a:sym typeface="Calibri"/>
            </a:endParaRPr>
          </a:p>
        </p:txBody>
      </p:sp>
      <p:graphicFrame>
        <p:nvGraphicFramePr>
          <p:cNvPr id="168" name="Google Shape;168;p27"/>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none</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none</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69" name="Google Shape;169;p27"/>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Hobbes: You have three routes you can choose to take. </a:t>
                      </a:r>
                      <a:br>
                        <a:rPr lang="en" sz="800" b="1"/>
                      </a:br>
                      <a:br>
                        <a:rPr lang="en" sz="800" b="1"/>
                      </a:br>
                      <a:r>
                        <a:rPr lang="en" sz="800" b="1"/>
                        <a:t>1. All about HSU</a:t>
                      </a:r>
                      <a:endParaRPr sz="800" b="1"/>
                    </a:p>
                    <a:p>
                      <a:pPr marL="0" lvl="0" indent="0" algn="l" rtl="0">
                        <a:spcBef>
                          <a:spcPts val="0"/>
                        </a:spcBef>
                        <a:spcAft>
                          <a:spcPts val="0"/>
                        </a:spcAft>
                        <a:buClr>
                          <a:schemeClr val="dk1"/>
                        </a:buClr>
                        <a:buSzPts val="1100"/>
                        <a:buFont typeface="Arial"/>
                        <a:buNone/>
                      </a:pPr>
                      <a:r>
                        <a:rPr lang="en" sz="800" b="1"/>
                        <a:t>2. How to talk to customers </a:t>
                      </a:r>
                      <a:endParaRPr sz="800" b="1"/>
                    </a:p>
                    <a:p>
                      <a:pPr marL="0" lvl="0" indent="0" algn="l" rtl="0">
                        <a:spcBef>
                          <a:spcPts val="0"/>
                        </a:spcBef>
                        <a:spcAft>
                          <a:spcPts val="0"/>
                        </a:spcAft>
                        <a:buClr>
                          <a:schemeClr val="dk1"/>
                        </a:buClr>
                        <a:buSzPts val="1100"/>
                        <a:buFont typeface="Arial"/>
                        <a:buNone/>
                      </a:pPr>
                      <a:r>
                        <a:rPr lang="en" sz="800" b="1"/>
                        <a:t>3. How to avoid being bit by animals… like me.</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Eventually, you will need to walk through all three routes to complete your training.  </a:t>
                      </a:r>
                      <a:r>
                        <a:rPr lang="en" sz="800" b="1">
                          <a:solidFill>
                            <a:schemeClr val="dk1"/>
                          </a:solidFill>
                        </a:rPr>
                        <a:t>You can walk the same route twice, but we won’t track your steps. You can retake modules, but if you run away, you won’t be able to pick up exactly where you left off.</a:t>
                      </a:r>
                      <a:endParaRPr sz="800" b="1">
                        <a:solidFill>
                          <a:schemeClr val="dk1"/>
                        </a:solidFill>
                      </a:endParaRPr>
                    </a:p>
                    <a:p>
                      <a:pPr marL="0" lvl="0" indent="0" algn="l" rtl="0">
                        <a:spcBef>
                          <a:spcPts val="0"/>
                        </a:spcBef>
                        <a:spcAft>
                          <a:spcPts val="0"/>
                        </a:spcAft>
                        <a:buClr>
                          <a:schemeClr val="dk1"/>
                        </a:buClr>
                        <a:buFont typeface="Arial"/>
                        <a:buNone/>
                      </a:pPr>
                      <a:endParaRPr sz="800" b="1">
                        <a:solidFill>
                          <a:schemeClr val="dk1"/>
                        </a:solidFill>
                      </a:endParaRPr>
                    </a:p>
                    <a:p>
                      <a:pPr marL="0" lvl="0" indent="0" algn="l" rtl="0">
                        <a:spcBef>
                          <a:spcPts val="0"/>
                        </a:spcBef>
                        <a:spcAft>
                          <a:spcPts val="0"/>
                        </a:spcAft>
                        <a:buClr>
                          <a:schemeClr val="dk1"/>
                        </a:buClr>
                        <a:buFont typeface="Arial"/>
                        <a:buNone/>
                      </a:pPr>
                      <a:r>
                        <a:rPr lang="en" sz="800" b="1">
                          <a:solidFill>
                            <a:schemeClr val="dk1"/>
                          </a:solidFill>
                        </a:rPr>
                        <a:t>Ready? Go ahead and choose your route!</a:t>
                      </a:r>
                      <a:endParaRPr sz="800" b="1">
                        <a:solidFill>
                          <a:schemeClr val="dk1"/>
                        </a:solidFill>
                      </a:endParaRPr>
                    </a:p>
                  </a:txBody>
                  <a:tcPr marL="91450" marR="91450" marT="34300" marB="34300">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63" name="Google Shape;63;p14"/>
          <p:cNvSpPr txBox="1"/>
          <p:nvPr/>
        </p:nvSpPr>
        <p:spPr>
          <a:xfrm>
            <a:off x="124400" y="161925"/>
            <a:ext cx="2590800" cy="968700"/>
          </a:xfrm>
          <a:prstGeom prst="rect">
            <a:avLst/>
          </a:prstGeom>
          <a:solidFill>
            <a:srgbClr val="FFFFFF"/>
          </a:solidFill>
          <a:ln w="28575" cap="flat" cmpd="sng">
            <a:solidFill>
              <a:srgbClr val="434343"/>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E-learning training start page</a:t>
            </a:r>
            <a:endParaRPr sz="1800">
              <a:solidFill>
                <a:srgbClr val="000000"/>
              </a:solidFill>
              <a:latin typeface="Calibri"/>
              <a:ea typeface="Calibri"/>
              <a:cs typeface="Calibri"/>
              <a:sym typeface="Calibri"/>
            </a:endParaRPr>
          </a:p>
        </p:txBody>
      </p:sp>
      <p:graphicFrame>
        <p:nvGraphicFramePr>
          <p:cNvPr id="64" name="Google Shape;64;p14"/>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Choose a route.</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434343"/>
                      </a:solidFill>
                      <a:prstDash val="solid"/>
                      <a:round/>
                      <a:headEnd type="none" w="sm" len="sm"/>
                      <a:tailEnd type="none" w="sm" len="sm"/>
                    </a:lnL>
                    <a:lnR w="381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Animated dog - pop up  (Learner) - Pick a route</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434343"/>
                      </a:solidFill>
                      <a:prstDash val="solid"/>
                      <a:round/>
                      <a:headEnd type="none" w="sm" len="sm"/>
                      <a:tailEnd type="none" w="sm" len="sm"/>
                    </a:lnL>
                    <a:lnR w="381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434343"/>
                      </a:solidFill>
                      <a:prstDash val="solid"/>
                      <a:round/>
                      <a:headEnd type="none" w="sm" len="sm"/>
                      <a:tailEnd type="none" w="sm" len="sm"/>
                    </a:lnL>
                    <a:lnR w="381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38100" cap="flat" cmpd="sng">
                      <a:solidFill>
                        <a:srgbClr val="434343"/>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65" name="Google Shape;65;p14"/>
          <p:cNvSpPr/>
          <p:nvPr/>
        </p:nvSpPr>
        <p:spPr>
          <a:xfrm>
            <a:off x="2941750" y="161925"/>
            <a:ext cx="6057900" cy="3267000"/>
          </a:xfrm>
          <a:prstGeom prst="rect">
            <a:avLst/>
          </a:prstGeom>
          <a:solidFill>
            <a:srgbClr val="FFFFFF"/>
          </a:solidFill>
          <a:ln w="9525" cap="flat" cmpd="sng">
            <a:solidFill>
              <a:srgbClr val="43434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150">
              <a:solidFill>
                <a:srgbClr val="404040"/>
              </a:solidFill>
              <a:highlight>
                <a:srgbClr val="FFFFFF"/>
              </a:highlight>
            </a:endParaRPr>
          </a:p>
          <a:p>
            <a:pPr marL="0" marR="0" lvl="0" indent="0" algn="l" rtl="0">
              <a:spcBef>
                <a:spcPts val="0"/>
              </a:spcBef>
              <a:spcAft>
                <a:spcPts val="0"/>
              </a:spcAft>
              <a:buNone/>
            </a:pPr>
            <a:r>
              <a:rPr lang="en" sz="1150">
                <a:solidFill>
                  <a:srgbClr val="404040"/>
                </a:solidFill>
                <a:highlight>
                  <a:srgbClr val="FFFFFF"/>
                </a:highlight>
              </a:rPr>
              <a:t>HSU logo + next button + navigation/menu bar + Hobbes + show circular map of “park” with hotspots of modules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aphicFrame>
        <p:nvGraphicFramePr>
          <p:cNvPr id="70" name="Google Shape;70;p15"/>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FF"/>
                      </a:solidFill>
                      <a:prstDash val="solid"/>
                      <a:round/>
                      <a:headEnd type="none" w="sm" len="sm"/>
                      <a:tailEnd type="none" w="sm" len="sm"/>
                    </a:lnL>
                    <a:lnR w="28575" cap="flat" cmpd="sng">
                      <a:solidFill>
                        <a:srgbClr val="0000FF"/>
                      </a:solidFill>
                      <a:prstDash val="solid"/>
                      <a:round/>
                      <a:headEnd type="none" w="sm" len="sm"/>
                      <a:tailEnd type="none" w="sm" len="sm"/>
                    </a:lnR>
                    <a:lnT w="28575"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Your first goal is to learn everything you need to know about the Humane Society of Utah. </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(Need to know): We want to provide a positive experience for customers so all my homeless animal friends can get adopted into loving homes. Part of that is up to you! Watch the video to learn about the most important things you need to know about HSU. </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Now, let me get out the way so you can watch this short video to learn a little more.</a:t>
                      </a:r>
                      <a:endParaRPr sz="800" b="1"/>
                    </a:p>
                  </a:txBody>
                  <a:tcPr marL="91450" marR="91450" marT="34300" marB="34300">
                    <a:lnL w="28575" cap="flat" cmpd="sng">
                      <a:solidFill>
                        <a:srgbClr val="0000FF"/>
                      </a:solidFill>
                      <a:prstDash val="solid"/>
                      <a:round/>
                      <a:headEnd type="none" w="sm" len="sm"/>
                      <a:tailEnd type="none" w="sm" len="sm"/>
                    </a:lnL>
                    <a:lnR w="28575"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28575" cap="flat" cmpd="sng">
                      <a:solidFill>
                        <a:srgbClr val="0000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1" name="Google Shape;71;p15"/>
          <p:cNvSpPr txBox="1"/>
          <p:nvPr/>
        </p:nvSpPr>
        <p:spPr>
          <a:xfrm>
            <a:off x="124400" y="161925"/>
            <a:ext cx="2590800" cy="968700"/>
          </a:xfrm>
          <a:prstGeom prst="rect">
            <a:avLst/>
          </a:prstGeom>
          <a:solidFill>
            <a:srgbClr val="FFFFFF"/>
          </a:solidFill>
          <a:ln w="28575" cap="flat" cmpd="sng">
            <a:solidFill>
              <a:srgbClr val="0000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1: </a:t>
            </a:r>
            <a:r>
              <a:rPr lang="en" sz="1800">
                <a:latin typeface="Calibri"/>
                <a:ea typeface="Calibri"/>
                <a:cs typeface="Calibri"/>
                <a:sym typeface="Calibri"/>
              </a:rPr>
              <a:t>HSU 101 (Key Information)</a:t>
            </a:r>
            <a:endParaRPr sz="1800" i="1">
              <a:solidFill>
                <a:srgbClr val="000000"/>
              </a:solidFill>
              <a:latin typeface="Calibri"/>
              <a:ea typeface="Calibri"/>
              <a:cs typeface="Calibri"/>
              <a:sym typeface="Calibri"/>
            </a:endParaRPr>
          </a:p>
        </p:txBody>
      </p:sp>
      <p:graphicFrame>
        <p:nvGraphicFramePr>
          <p:cNvPr id="72" name="Google Shape;72;p15"/>
          <p:cNvGraphicFramePr/>
          <p:nvPr/>
        </p:nvGraphicFramePr>
        <p:xfrm>
          <a:off x="134375" y="359418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Learn to explain the principles and key information about HSU.</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FF"/>
                      </a:solidFill>
                      <a:prstDash val="solid"/>
                      <a:round/>
                      <a:headEnd type="none" w="sm" len="sm"/>
                      <a:tailEnd type="none" w="sm" len="sm"/>
                    </a:lnL>
                    <a:lnR w="381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covers video, then fades/moves away to reveal video. Knowledge check at the end of the video.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FF"/>
                      </a:solidFill>
                      <a:prstDash val="solid"/>
                      <a:round/>
                      <a:headEnd type="none" w="sm" len="sm"/>
                      <a:tailEnd type="none" w="sm" len="sm"/>
                    </a:lnL>
                    <a:lnR w="381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How do we pr</a:t>
                      </a:r>
                      <a:r>
                        <a:rPr lang="en" sz="800" b="1"/>
                        <a:t>ovide the optional rewatch of video, while making it clear that it’s time to move on to the next slide?</a:t>
                      </a:r>
                      <a:endParaRPr sz="1100"/>
                    </a:p>
                  </a:txBody>
                  <a:tcPr marL="91450" marR="91450" marT="34300" marB="34300">
                    <a:lnL w="38100" cap="flat" cmpd="sng">
                      <a:solidFill>
                        <a:srgbClr val="0000FF"/>
                      </a:solidFill>
                      <a:prstDash val="solid"/>
                      <a:round/>
                      <a:headEnd type="none" w="sm" len="sm"/>
                      <a:tailEnd type="none" w="sm" len="sm"/>
                    </a:lnL>
                    <a:lnR w="381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38100" cap="flat" cmpd="sng">
                      <a:solidFill>
                        <a:srgbClr val="0000F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73" name="Google Shape;73;p15"/>
          <p:cNvSpPr/>
          <p:nvPr/>
        </p:nvSpPr>
        <p:spPr>
          <a:xfrm>
            <a:off x="2941750" y="161925"/>
            <a:ext cx="6057900" cy="3267000"/>
          </a:xfrm>
          <a:prstGeom prst="rect">
            <a:avLst/>
          </a:prstGeom>
          <a:solidFill>
            <a:srgbClr val="FFFFFF"/>
          </a:solidFill>
          <a:ln w="9525" cap="flat" cmpd="sng">
            <a:solidFill>
              <a:srgbClr val="0000F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PDF/map of HSU + button to rewatch video</a:t>
            </a:r>
            <a:endParaRPr sz="1150">
              <a:solidFill>
                <a:srgbClr val="40404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8" name="Google Shape;78;p16"/>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4A86E8"/>
                      </a:solidFill>
                      <a:prstDash val="solid"/>
                      <a:round/>
                      <a:headEnd type="none" w="sm" len="sm"/>
                      <a:tailEnd type="none" w="sm" len="sm"/>
                    </a:lnL>
                    <a:lnR w="28575" cap="flat" cmpd="sng">
                      <a:solidFill>
                        <a:srgbClr val="4A86E8"/>
                      </a:solidFill>
                      <a:prstDash val="solid"/>
                      <a:round/>
                      <a:headEnd type="none" w="sm" len="sm"/>
                      <a:tailEnd type="none" w="sm" len="sm"/>
                    </a:lnR>
                    <a:lnT w="28575" cap="flat" cmpd="sng">
                      <a:solidFill>
                        <a:srgbClr val="4A86E8"/>
                      </a:solidFill>
                      <a:prstDash val="solid"/>
                      <a:round/>
                      <a:headEnd type="none" w="sm" len="sm"/>
                      <a:tailEnd type="none" w="sm" len="sm"/>
                    </a:lnT>
                    <a:lnB w="1270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Did you catch the HSU’s mission statement?  Select which statement best reflects our mission.</a:t>
                      </a:r>
                      <a:endParaRPr sz="800" b="1"/>
                    </a:p>
                    <a:p>
                      <a:pPr marL="457200" lvl="0" indent="-279400" algn="l" rtl="0">
                        <a:spcBef>
                          <a:spcPts val="0"/>
                        </a:spcBef>
                        <a:spcAft>
                          <a:spcPts val="0"/>
                        </a:spcAft>
                        <a:buSzPts val="800"/>
                        <a:buChar char="●"/>
                      </a:pPr>
                      <a:r>
                        <a:rPr lang="en" sz="800" b="1"/>
                        <a:t>(If correct): You got it! HSU fosters an atmosphere of love, compassion and respect for Utah’s pets and is dedicated to the elimination of pain, fear and suffering in all animals.</a:t>
                      </a:r>
                      <a:endParaRPr sz="800" b="1"/>
                    </a:p>
                    <a:p>
                      <a:pPr marL="457200" lvl="0" indent="-279400" algn="l" rtl="0">
                        <a:spcBef>
                          <a:spcPts val="0"/>
                        </a:spcBef>
                        <a:spcAft>
                          <a:spcPts val="0"/>
                        </a:spcAft>
                        <a:buSzPts val="800"/>
                        <a:buChar char="●"/>
                      </a:pPr>
                      <a:r>
                        <a:rPr lang="en" sz="800" b="1"/>
                        <a:t>(If incorrect): Are you sure? Rewatch the video again if needed, and try again.</a:t>
                      </a:r>
                      <a:endParaRPr sz="800" b="1"/>
                    </a:p>
                  </a:txBody>
                  <a:tcPr marL="91450" marR="91450" marT="34300" marB="34300">
                    <a:lnL w="28575" cap="flat" cmpd="sng">
                      <a:solidFill>
                        <a:srgbClr val="4A86E8"/>
                      </a:solidFill>
                      <a:prstDash val="solid"/>
                      <a:round/>
                      <a:headEnd type="none" w="sm" len="sm"/>
                      <a:tailEnd type="none" w="sm" len="sm"/>
                    </a:lnL>
                    <a:lnR w="28575" cap="flat" cmpd="sng">
                      <a:solidFill>
                        <a:srgbClr val="4A86E8"/>
                      </a:solidFill>
                      <a:prstDash val="solid"/>
                      <a:round/>
                      <a:headEnd type="none" w="sm" len="sm"/>
                      <a:tailEnd type="none" w="sm" len="sm"/>
                    </a:lnR>
                    <a:lnT w="12700" cap="flat" cmpd="sng">
                      <a:solidFill>
                        <a:srgbClr val="4A86E8"/>
                      </a:solidFill>
                      <a:prstDash val="solid"/>
                      <a:round/>
                      <a:headEnd type="none" w="sm" len="sm"/>
                      <a:tailEnd type="none" w="sm" len="sm"/>
                    </a:lnT>
                    <a:lnB w="28575" cap="flat" cmpd="sng">
                      <a:solidFill>
                        <a:srgbClr val="4A86E8"/>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9" name="Google Shape;79;p16"/>
          <p:cNvSpPr txBox="1"/>
          <p:nvPr/>
        </p:nvSpPr>
        <p:spPr>
          <a:xfrm>
            <a:off x="124400" y="161925"/>
            <a:ext cx="2590800" cy="968700"/>
          </a:xfrm>
          <a:prstGeom prst="rect">
            <a:avLst/>
          </a:prstGeom>
          <a:solidFill>
            <a:srgbClr val="FFFFFF"/>
          </a:solidFill>
          <a:ln w="28575" cap="flat" cmpd="sng">
            <a:solidFill>
              <a:srgbClr val="4A86E8"/>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1: </a:t>
            </a:r>
            <a:r>
              <a:rPr lang="en" sz="1800">
                <a:latin typeface="Calibri"/>
                <a:ea typeface="Calibri"/>
                <a:cs typeface="Calibri"/>
                <a:sym typeface="Calibri"/>
              </a:rPr>
              <a:t>Key information - </a:t>
            </a:r>
            <a:r>
              <a:rPr lang="en" sz="1800" i="1">
                <a:latin typeface="Calibri"/>
                <a:ea typeface="Calibri"/>
                <a:cs typeface="Calibri"/>
                <a:sym typeface="Calibri"/>
              </a:rPr>
              <a:t>Video Knowledge Checks</a:t>
            </a:r>
            <a:endParaRPr sz="1800" i="1">
              <a:solidFill>
                <a:srgbClr val="000000"/>
              </a:solidFill>
              <a:latin typeface="Calibri"/>
              <a:ea typeface="Calibri"/>
              <a:cs typeface="Calibri"/>
              <a:sym typeface="Calibri"/>
            </a:endParaRPr>
          </a:p>
        </p:txBody>
      </p:sp>
      <p:graphicFrame>
        <p:nvGraphicFramePr>
          <p:cNvPr id="80" name="Google Shape;80;p16"/>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A) We are dedicated to the elimination of pain, fear and suffering in all animals.  B) We are determined to provide a loving home for all animals.  C) We are resolved to eliminate animal hunger and homelessness in all cases.</a:t>
                      </a:r>
                      <a:endParaRPr sz="800" b="1"/>
                    </a:p>
                    <a:p>
                      <a:pPr marL="0" marR="0" lvl="0" indent="0" algn="l" rtl="0">
                        <a:lnSpc>
                          <a:spcPct val="100000"/>
                        </a:lnSpc>
                        <a:spcBef>
                          <a:spcPts val="0"/>
                        </a:spcBef>
                        <a:spcAft>
                          <a:spcPts val="0"/>
                        </a:spcAft>
                        <a:buClr>
                          <a:srgbClr val="000000"/>
                        </a:buClr>
                        <a:buFont typeface="Arial"/>
                        <a:buNone/>
                      </a:pPr>
                      <a:endParaRPr sz="800" b="1"/>
                    </a:p>
                  </a:txBody>
                  <a:tcPr marL="91450" marR="91450" marT="34300" marB="34300">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12700" cap="flat" cmpd="sng">
                      <a:solidFill>
                        <a:srgbClr val="4A86E8"/>
                      </a:solidFill>
                      <a:prstDash val="solid"/>
                      <a:round/>
                      <a:headEnd type="none" w="sm" len="sm"/>
                      <a:tailEnd type="none" w="sm" len="sm"/>
                    </a:lnT>
                    <a:lnB w="12700" cap="flat" cmpd="sng">
                      <a:solidFill>
                        <a:srgbClr val="4A86E8"/>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appears mid video and stands to the side of the screen -- thus allowing the viewer to rewatch the video if needed.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12700" cap="flat" cmpd="sng">
                      <a:solidFill>
                        <a:srgbClr val="4A86E8"/>
                      </a:solidFill>
                      <a:prstDash val="solid"/>
                      <a:round/>
                      <a:headEnd type="none" w="sm" len="sm"/>
                      <a:tailEnd type="none" w="sm" len="sm"/>
                    </a:lnT>
                    <a:lnB w="12700" cap="flat" cmpd="sng">
                      <a:solidFill>
                        <a:srgbClr val="4A86E8"/>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4A86E8"/>
                      </a:solidFill>
                      <a:prstDash val="solid"/>
                      <a:round/>
                      <a:headEnd type="none" w="sm" len="sm"/>
                      <a:tailEnd type="none" w="sm" len="sm"/>
                    </a:lnL>
                    <a:lnR w="38100" cap="flat" cmpd="sng">
                      <a:solidFill>
                        <a:srgbClr val="4A86E8"/>
                      </a:solidFill>
                      <a:prstDash val="solid"/>
                      <a:round/>
                      <a:headEnd type="none" w="sm" len="sm"/>
                      <a:tailEnd type="none" w="sm" len="sm"/>
                    </a:lnR>
                    <a:lnT w="12700" cap="flat" cmpd="sng">
                      <a:solidFill>
                        <a:srgbClr val="4A86E8"/>
                      </a:solidFill>
                      <a:prstDash val="solid"/>
                      <a:round/>
                      <a:headEnd type="none" w="sm" len="sm"/>
                      <a:tailEnd type="none" w="sm" len="sm"/>
                    </a:lnT>
                    <a:lnB w="38100" cap="flat" cmpd="sng">
                      <a:solidFill>
                        <a:srgbClr val="4A86E8"/>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81" name="Google Shape;81;p16"/>
          <p:cNvSpPr/>
          <p:nvPr/>
        </p:nvSpPr>
        <p:spPr>
          <a:xfrm>
            <a:off x="2941750" y="161925"/>
            <a:ext cx="6057900" cy="3267000"/>
          </a:xfrm>
          <a:prstGeom prst="rect">
            <a:avLst/>
          </a:prstGeom>
          <a:solidFill>
            <a:srgbClr val="FFFFFF"/>
          </a:solidFill>
          <a:ln w="9525" cap="flat" cmpd="sng">
            <a:solidFill>
              <a:srgbClr val="4A86E8"/>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PDF/map of HSU + button to rewatch video + 3 answer buttons to choose from</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86" name="Google Shape;86;p17"/>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Good work! You met your first goal. Keep it up! Now, your second goal is to learn how the HSU is different from other organizations. </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(Need to know): HSU does a lot of great things for our furry friends. However, some people may misunderstand what we do. Our job is to know how to differentiate ourselves from other similar animal services and organizations.</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I’ll jump out of the way now so you can watch this video and discover our differences.</a:t>
                      </a: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7" name="Google Shape;87;p17"/>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2</a:t>
            </a:r>
            <a:r>
              <a:rPr lang="en" sz="1800">
                <a:latin typeface="Calibri"/>
                <a:ea typeface="Calibri"/>
                <a:cs typeface="Calibri"/>
                <a:sym typeface="Calibri"/>
              </a:rPr>
              <a:t>: HSU vs. other organizations - </a:t>
            </a:r>
            <a:r>
              <a:rPr lang="en" sz="1800" i="1">
                <a:latin typeface="Calibri"/>
                <a:ea typeface="Calibri"/>
                <a:cs typeface="Calibri"/>
                <a:sym typeface="Calibri"/>
              </a:rPr>
              <a:t>State the objective/video</a:t>
            </a:r>
            <a:endParaRPr sz="1800" i="1">
              <a:solidFill>
                <a:srgbClr val="000000"/>
              </a:solidFill>
              <a:latin typeface="Calibri"/>
              <a:ea typeface="Calibri"/>
              <a:cs typeface="Calibri"/>
              <a:sym typeface="Calibri"/>
            </a:endParaRPr>
          </a:p>
        </p:txBody>
      </p:sp>
      <p:graphicFrame>
        <p:nvGraphicFramePr>
          <p:cNvPr id="88" name="Google Shape;88;p17"/>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Learn to explain the differences between HSU and other organizations.</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covers video, then fades/moves away to reveal video</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r>
                        <a:rPr lang="en" sz="800" b="1">
                          <a:solidFill>
                            <a:schemeClr val="dk1"/>
                          </a:solidFill>
                        </a:rPr>
                        <a:t>How do we provide the optional rewatch of video, while making it clear that it’s time to move on to the next slide?</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89" name="Google Shape;89;p17"/>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None/>
            </a:pPr>
            <a:r>
              <a:rPr lang="en" sz="1150">
                <a:solidFill>
                  <a:srgbClr val="404040"/>
                </a:solidFill>
                <a:highlight>
                  <a:schemeClr val="lt1"/>
                </a:highlight>
              </a:rPr>
              <a:t>HSU logo + next arrow/button + menu/navigation + Hobbes + objective + video +  button to rewatch video</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18"/>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Hold your horses! Let’s see if you feel comfortable explaining at least one difference between HSU and other animal welfare organizations.</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r>
                        <a:rPr lang="en" sz="800" b="1"/>
                        <a:t>(After response): One more time, here are various differences that set HSU apart:</a:t>
                      </a:r>
                      <a:endParaRPr sz="800" b="1"/>
                    </a:p>
                    <a:p>
                      <a:pPr marL="457200" lvl="0" indent="-279400" algn="l" rtl="0">
                        <a:spcBef>
                          <a:spcPts val="0"/>
                        </a:spcBef>
                        <a:spcAft>
                          <a:spcPts val="0"/>
                        </a:spcAft>
                        <a:buSzPts val="800"/>
                        <a:buChar char="●"/>
                      </a:pPr>
                      <a:r>
                        <a:rPr lang="en" sz="800" b="1"/>
                        <a:t>Open-admissions animal shelter</a:t>
                      </a:r>
                      <a:endParaRPr sz="800" b="1"/>
                    </a:p>
                    <a:p>
                      <a:pPr marL="457200" lvl="0" indent="-279400" algn="l" rtl="0">
                        <a:spcBef>
                          <a:spcPts val="0"/>
                        </a:spcBef>
                        <a:spcAft>
                          <a:spcPts val="0"/>
                        </a:spcAft>
                        <a:buSzPts val="800"/>
                        <a:buChar char="●"/>
                      </a:pPr>
                      <a:r>
                        <a:rPr lang="en" sz="800" b="1">
                          <a:solidFill>
                            <a:schemeClr val="dk1"/>
                          </a:solidFill>
                        </a:rPr>
                        <a:t>Local, private nonprofit organization</a:t>
                      </a:r>
                      <a:endParaRPr sz="800" b="1"/>
                    </a:p>
                    <a:p>
                      <a:pPr marL="457200" lvl="0" indent="-279400" algn="l" rtl="0">
                        <a:spcBef>
                          <a:spcPts val="0"/>
                        </a:spcBef>
                        <a:spcAft>
                          <a:spcPts val="0"/>
                        </a:spcAft>
                        <a:buSzPts val="800"/>
                        <a:buChar char="●"/>
                      </a:pPr>
                      <a:r>
                        <a:rPr lang="en" sz="800" b="1"/>
                        <a:t>Accepts owner-surrendered pets</a:t>
                      </a:r>
                      <a:endParaRPr sz="800" b="1"/>
                    </a:p>
                    <a:p>
                      <a:pPr marL="457200" lvl="0" indent="-279400" algn="l" rtl="0">
                        <a:spcBef>
                          <a:spcPts val="0"/>
                        </a:spcBef>
                        <a:spcAft>
                          <a:spcPts val="0"/>
                        </a:spcAft>
                        <a:buSzPts val="800"/>
                        <a:buChar char="●"/>
                      </a:pPr>
                      <a:r>
                        <a:rPr lang="en" sz="800" b="1"/>
                        <a:t>Advocates for Utah animal welfare</a:t>
                      </a:r>
                      <a:endParaRPr sz="800" b="1"/>
                    </a:p>
                    <a:p>
                      <a:pPr marL="0" lvl="0" indent="0" algn="l" rtl="0">
                        <a:spcBef>
                          <a:spcPts val="0"/>
                        </a:spcBef>
                        <a:spcAft>
                          <a:spcPts val="0"/>
                        </a:spcAft>
                        <a:buClr>
                          <a:schemeClr val="dk1"/>
                        </a:buClr>
                        <a:buSzPts val="1100"/>
                        <a:buFont typeface="Arial"/>
                        <a:buNone/>
                      </a:pP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95" name="Google Shape;95;p18"/>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2</a:t>
            </a:r>
            <a:r>
              <a:rPr lang="en" sz="1800">
                <a:latin typeface="Calibri"/>
                <a:ea typeface="Calibri"/>
                <a:cs typeface="Calibri"/>
                <a:sym typeface="Calibri"/>
              </a:rPr>
              <a:t>: HSU vs. other organizations - </a:t>
            </a:r>
            <a:r>
              <a:rPr lang="en" sz="1800" i="1">
                <a:latin typeface="Calibri"/>
                <a:ea typeface="Calibri"/>
                <a:cs typeface="Calibri"/>
                <a:sym typeface="Calibri"/>
              </a:rPr>
              <a:t>Knowledge Check 1</a:t>
            </a:r>
            <a:endParaRPr sz="1800" i="1">
              <a:solidFill>
                <a:srgbClr val="000000"/>
              </a:solidFill>
              <a:latin typeface="Calibri"/>
              <a:ea typeface="Calibri"/>
              <a:cs typeface="Calibri"/>
              <a:sym typeface="Calibri"/>
            </a:endParaRPr>
          </a:p>
        </p:txBody>
      </p:sp>
      <p:graphicFrame>
        <p:nvGraphicFramePr>
          <p:cNvPr id="96" name="Google Shape;96;p18"/>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Please type one difference between HSU and other national animal organizations in the space below.</a:t>
                      </a:r>
                      <a:endParaRPr sz="8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After they type their response, if their response included an intended key word, have a text box appear that briefly mentions all of the differences specified on the website.</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If possible, have something that can track if they mentioned any key words in their response.</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97" name="Google Shape;97;p18"/>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button to rewatch video</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9"/>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If you are curious critter who wants to learn more about what other organizations do, then feel free to click the links on this page.</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3" name="Google Shape;103;p19"/>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2</a:t>
            </a:r>
            <a:r>
              <a:rPr lang="en" sz="1800">
                <a:latin typeface="Calibri"/>
                <a:ea typeface="Calibri"/>
                <a:cs typeface="Calibri"/>
                <a:sym typeface="Calibri"/>
              </a:rPr>
              <a:t>: HSU vs. other organizations - </a:t>
            </a:r>
            <a:r>
              <a:rPr lang="en" sz="1800" i="1">
                <a:latin typeface="Calibri"/>
                <a:ea typeface="Calibri"/>
                <a:cs typeface="Calibri"/>
                <a:sym typeface="Calibri"/>
              </a:rPr>
              <a:t>Additional resources</a:t>
            </a:r>
            <a:endParaRPr sz="1800" i="1">
              <a:solidFill>
                <a:srgbClr val="000000"/>
              </a:solidFill>
              <a:latin typeface="Calibri"/>
              <a:ea typeface="Calibri"/>
              <a:cs typeface="Calibri"/>
              <a:sym typeface="Calibri"/>
            </a:endParaRPr>
          </a:p>
        </p:txBody>
      </p:sp>
      <p:graphicFrame>
        <p:nvGraphicFramePr>
          <p:cNvPr id="104" name="Google Shape;104;p19"/>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Additional resources to similar organizations</a:t>
                      </a:r>
                      <a:endParaRPr sz="800" b="1"/>
                    </a:p>
                    <a:p>
                      <a:pPr marL="0" marR="0" lvl="0" indent="0" algn="l" rtl="0">
                        <a:lnSpc>
                          <a:spcPct val="100000"/>
                        </a:lnSpc>
                        <a:spcBef>
                          <a:spcPts val="0"/>
                        </a:spcBef>
                        <a:spcAft>
                          <a:spcPts val="0"/>
                        </a:spcAft>
                        <a:buClr>
                          <a:srgbClr val="000000"/>
                        </a:buClr>
                        <a:buFont typeface="Arial"/>
                        <a:buNone/>
                      </a:pPr>
                      <a:r>
                        <a:rPr lang="en" sz="800" u="sng">
                          <a:solidFill>
                            <a:schemeClr val="hlink"/>
                          </a:solidFill>
                          <a:hlinkClick r:id="rId3"/>
                        </a:rPr>
                        <a:t>https://slco.org/animal-services/</a:t>
                      </a:r>
                      <a:r>
                        <a:rPr lang="en" sz="800"/>
                        <a:t> </a:t>
                      </a:r>
                      <a:endParaRPr sz="800"/>
                    </a:p>
                    <a:p>
                      <a:pPr marL="0" marR="0" lvl="0" indent="0" algn="l" rtl="0">
                        <a:lnSpc>
                          <a:spcPct val="100000"/>
                        </a:lnSpc>
                        <a:spcBef>
                          <a:spcPts val="0"/>
                        </a:spcBef>
                        <a:spcAft>
                          <a:spcPts val="0"/>
                        </a:spcAft>
                        <a:buClr>
                          <a:srgbClr val="000000"/>
                        </a:buClr>
                        <a:buFont typeface="Arial"/>
                        <a:buNone/>
                      </a:pPr>
                      <a:r>
                        <a:rPr lang="en" sz="800" u="sng">
                          <a:solidFill>
                            <a:schemeClr val="hlink"/>
                          </a:solidFill>
                          <a:hlinkClick r:id="rId4"/>
                        </a:rPr>
                        <a:t>https://bestfriends.org/</a:t>
                      </a:r>
                      <a:r>
                        <a:rPr lang="en" sz="800"/>
                        <a:t> </a:t>
                      </a:r>
                      <a:endParaRPr sz="800"/>
                    </a:p>
                    <a:p>
                      <a:pPr marL="0" marR="0" lvl="0" indent="0" algn="l" rtl="0">
                        <a:lnSpc>
                          <a:spcPct val="100000"/>
                        </a:lnSpc>
                        <a:spcBef>
                          <a:spcPts val="0"/>
                        </a:spcBef>
                        <a:spcAft>
                          <a:spcPts val="0"/>
                        </a:spcAft>
                        <a:buClr>
                          <a:srgbClr val="000000"/>
                        </a:buClr>
                        <a:buFont typeface="Arial"/>
                        <a:buNone/>
                      </a:pPr>
                      <a:r>
                        <a:rPr lang="en" sz="800" u="sng">
                          <a:solidFill>
                            <a:schemeClr val="hlink"/>
                          </a:solidFill>
                          <a:hlinkClick r:id="rId5"/>
                        </a:rPr>
                        <a:t>https://www.humanesociety.org/</a:t>
                      </a:r>
                      <a:r>
                        <a:rPr lang="en" sz="800"/>
                        <a:t> </a:t>
                      </a:r>
                      <a:endParaRPr sz="8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covers video, then fades/moves away to reveal video</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05" name="Google Shape;105;p19"/>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button to rewatch video</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110" name="Google Shape;110;p20"/>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endParaRPr sz="800" b="1"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br>
                        <a:rPr lang="en" sz="800" b="1"/>
                      </a:br>
                      <a:r>
                        <a:rPr lang="en" sz="800" b="1"/>
                        <a:t>Hobbes: HSU is an open-admissions shelter that exceeds no-kill standards. But what exactly does that mean? Watch the video below to find out!</a:t>
                      </a: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endParaRPr sz="800" b="1"/>
                    </a:p>
                    <a:p>
                      <a:pPr marL="0" lvl="0" indent="0" algn="l" rtl="0">
                        <a:spcBef>
                          <a:spcPts val="0"/>
                        </a:spcBef>
                        <a:spcAft>
                          <a:spcPts val="0"/>
                        </a:spcAft>
                        <a:buClr>
                          <a:schemeClr val="dk1"/>
                        </a:buClr>
                        <a:buSzPts val="1100"/>
                        <a:buFont typeface="Arial"/>
                        <a:buNone/>
                      </a:pP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1" name="Google Shape;111;p20"/>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3</a:t>
            </a:r>
            <a:r>
              <a:rPr lang="en" sz="1800">
                <a:latin typeface="Calibri"/>
                <a:ea typeface="Calibri"/>
                <a:cs typeface="Calibri"/>
                <a:sym typeface="Calibri"/>
              </a:rPr>
              <a:t>: Admissions</a:t>
            </a:r>
            <a:endParaRPr sz="1800" i="1">
              <a:solidFill>
                <a:srgbClr val="000000"/>
              </a:solidFill>
              <a:latin typeface="Calibri"/>
              <a:ea typeface="Calibri"/>
              <a:cs typeface="Calibri"/>
              <a:sym typeface="Calibri"/>
            </a:endParaRPr>
          </a:p>
        </p:txBody>
      </p:sp>
      <p:graphicFrame>
        <p:nvGraphicFramePr>
          <p:cNvPr id="112" name="Google Shape;112;p20"/>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Open-admissions shelter</a:t>
                      </a:r>
                      <a:endParaRPr sz="8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Hobbes covers video, then fades/moves away to reveal video</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13" name="Google Shape;113;p20"/>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button to rewatch video</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aphicFrame>
        <p:nvGraphicFramePr>
          <p:cNvPr id="118" name="Google Shape;118;p21"/>
          <p:cNvGraphicFramePr/>
          <p:nvPr/>
        </p:nvGraphicFramePr>
        <p:xfrm>
          <a:off x="122350" y="1130594"/>
          <a:ext cx="3000000" cy="3000000"/>
        </p:xfrm>
        <a:graphic>
          <a:graphicData uri="http://schemas.openxmlformats.org/drawingml/2006/table">
            <a:tbl>
              <a:tblPr>
                <a:noFill/>
                <a:tableStyleId>{4FCAB06D-ABB9-49E1-B192-4A6B2BE3701C}</a:tableStyleId>
              </a:tblPr>
              <a:tblGrid>
                <a:gridCol w="2590800">
                  <a:extLst>
                    <a:ext uri="{9D8B030D-6E8A-4147-A177-3AD203B41FA5}">
                      <a16:colId xmlns:a16="http://schemas.microsoft.com/office/drawing/2014/main" val="20000"/>
                    </a:ext>
                  </a:extLst>
                </a:gridCol>
              </a:tblGrid>
              <a:tr h="236800">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81950">
                <a:tc>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Audio text</a:t>
                      </a:r>
                      <a:r>
                        <a:rPr lang="en" sz="800" b="1"/>
                        <a:t>:</a:t>
                      </a:r>
                      <a:endParaRPr sz="800" b="1"/>
                    </a:p>
                    <a:p>
                      <a:pPr marL="0" marR="0" lvl="0" indent="0" algn="l" rtl="0">
                        <a:lnSpc>
                          <a:spcPct val="100000"/>
                        </a:lnSpc>
                        <a:spcBef>
                          <a:spcPts val="0"/>
                        </a:spcBef>
                        <a:spcAft>
                          <a:spcPts val="0"/>
                        </a:spcAft>
                        <a:buClr>
                          <a:srgbClr val="000000"/>
                        </a:buClr>
                        <a:buFont typeface="Arial"/>
                        <a:buNone/>
                      </a:pPr>
                      <a:endParaRPr sz="800" b="1"/>
                    </a:p>
                    <a:p>
                      <a:pPr marL="0" marR="0" lvl="0" indent="0" algn="l" rtl="0">
                        <a:lnSpc>
                          <a:spcPct val="100000"/>
                        </a:lnSpc>
                        <a:spcBef>
                          <a:spcPts val="0"/>
                        </a:spcBef>
                        <a:spcAft>
                          <a:spcPts val="0"/>
                        </a:spcAft>
                        <a:buClr>
                          <a:srgbClr val="000000"/>
                        </a:buClr>
                        <a:buFont typeface="Arial"/>
                        <a:buNone/>
                      </a:pPr>
                      <a:r>
                        <a:rPr lang="en" sz="800" b="1"/>
                        <a:t>Hobbes: Let’s make sure you got that. Suppose this dog has been at HSU for 30 days. We need the room to house other animals. Should we euthanize this animal?</a:t>
                      </a:r>
                      <a:endParaRPr sz="800" b="1"/>
                    </a:p>
                    <a:p>
                      <a:pPr marL="0" marR="0" lvl="0" indent="0" algn="l" rtl="0">
                        <a:lnSpc>
                          <a:spcPct val="100000"/>
                        </a:lnSpc>
                        <a:spcBef>
                          <a:spcPts val="0"/>
                        </a:spcBef>
                        <a:spcAft>
                          <a:spcPts val="0"/>
                        </a:spcAft>
                        <a:buClr>
                          <a:srgbClr val="000000"/>
                        </a:buClr>
                        <a:buFont typeface="Arial"/>
                        <a:buNone/>
                      </a:pPr>
                      <a:endParaRPr sz="800" b="1"/>
                    </a:p>
                    <a:p>
                      <a:pPr marL="0" marR="0" lvl="0" indent="0" algn="l" rtl="0">
                        <a:lnSpc>
                          <a:spcPct val="100000"/>
                        </a:lnSpc>
                        <a:spcBef>
                          <a:spcPts val="0"/>
                        </a:spcBef>
                        <a:spcAft>
                          <a:spcPts val="0"/>
                        </a:spcAft>
                        <a:buClr>
                          <a:srgbClr val="000000"/>
                        </a:buClr>
                        <a:buFont typeface="Arial"/>
                        <a:buNone/>
                      </a:pPr>
                      <a:r>
                        <a:rPr lang="en" sz="800" b="1"/>
                        <a:t>[If yes] Write down why you said yes.</a:t>
                      </a:r>
                      <a:endParaRPr sz="800" b="1"/>
                    </a:p>
                    <a:p>
                      <a:pPr marL="0" marR="0" lvl="0" indent="0" algn="l" rtl="0">
                        <a:lnSpc>
                          <a:spcPct val="100000"/>
                        </a:lnSpc>
                        <a:spcBef>
                          <a:spcPts val="0"/>
                        </a:spcBef>
                        <a:spcAft>
                          <a:spcPts val="0"/>
                        </a:spcAft>
                        <a:buClr>
                          <a:srgbClr val="000000"/>
                        </a:buClr>
                        <a:buFont typeface="Arial"/>
                        <a:buNone/>
                      </a:pPr>
                      <a:endParaRPr sz="800" b="1"/>
                    </a:p>
                    <a:p>
                      <a:pPr marL="0" marR="0" lvl="0" indent="0" algn="l" rtl="0">
                        <a:lnSpc>
                          <a:spcPct val="100000"/>
                        </a:lnSpc>
                        <a:spcBef>
                          <a:spcPts val="0"/>
                        </a:spcBef>
                        <a:spcAft>
                          <a:spcPts val="0"/>
                        </a:spcAft>
                        <a:buClr>
                          <a:srgbClr val="000000"/>
                        </a:buClr>
                        <a:buFont typeface="Arial"/>
                        <a:buNone/>
                      </a:pPr>
                      <a:r>
                        <a:rPr lang="en" sz="800" b="1"/>
                        <a:t>[If yes] You’re right -- the HSU will </a:t>
                      </a:r>
                      <a:r>
                        <a:rPr lang="en" sz="800" b="1" i="1"/>
                        <a:t>not euthanize </a:t>
                      </a:r>
                      <a:r>
                        <a:rPr lang="en" sz="800" b="1"/>
                        <a:t>this animal. Take one more look at the HSU’s standard before moving on to the next module.</a:t>
                      </a:r>
                      <a:endParaRPr sz="800" b="1"/>
                    </a:p>
                    <a:p>
                      <a:pPr marL="0" marR="0" lvl="0" indent="0" algn="l" rtl="0">
                        <a:lnSpc>
                          <a:spcPct val="100000"/>
                        </a:lnSpc>
                        <a:spcBef>
                          <a:spcPts val="0"/>
                        </a:spcBef>
                        <a:spcAft>
                          <a:spcPts val="0"/>
                        </a:spcAft>
                        <a:buClr>
                          <a:srgbClr val="000000"/>
                        </a:buClr>
                        <a:buFont typeface="Arial"/>
                        <a:buNone/>
                      </a:pPr>
                      <a:endParaRPr sz="800" b="1"/>
                    </a:p>
                    <a:p>
                      <a:pPr marL="0" marR="0" lvl="0" indent="0" algn="l" rtl="0">
                        <a:lnSpc>
                          <a:spcPct val="100000"/>
                        </a:lnSpc>
                        <a:spcBef>
                          <a:spcPts val="0"/>
                        </a:spcBef>
                        <a:spcAft>
                          <a:spcPts val="0"/>
                        </a:spcAft>
                        <a:buClr>
                          <a:srgbClr val="000000"/>
                        </a:buClr>
                        <a:buFont typeface="Arial"/>
                        <a:buNone/>
                      </a:pPr>
                      <a:r>
                        <a:rPr lang="en" sz="800" b="1"/>
                        <a:t>[If no] Are you sure about that?  Take another look at the HSU’s standard, and think about why they would not euthanize the animal based off of space accommodations.</a:t>
                      </a:r>
                      <a:endParaRPr sz="8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9" name="Google Shape;119;p21"/>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b="1">
                <a:latin typeface="Calibri"/>
                <a:ea typeface="Calibri"/>
                <a:cs typeface="Calibri"/>
                <a:sym typeface="Calibri"/>
              </a:rPr>
              <a:t>Goal 3</a:t>
            </a:r>
            <a:r>
              <a:rPr lang="en" sz="1800">
                <a:latin typeface="Calibri"/>
                <a:ea typeface="Calibri"/>
                <a:cs typeface="Calibri"/>
                <a:sym typeface="Calibri"/>
              </a:rPr>
              <a:t>: No-Kill - </a:t>
            </a:r>
            <a:r>
              <a:rPr lang="en" sz="1800" i="1">
                <a:latin typeface="Calibri"/>
                <a:ea typeface="Calibri"/>
                <a:cs typeface="Calibri"/>
                <a:sym typeface="Calibri"/>
              </a:rPr>
              <a:t>Knowledge Check</a:t>
            </a:r>
            <a:endParaRPr sz="1800" i="1">
              <a:solidFill>
                <a:srgbClr val="000000"/>
              </a:solidFill>
              <a:latin typeface="Calibri"/>
              <a:ea typeface="Calibri"/>
              <a:cs typeface="Calibri"/>
              <a:sym typeface="Calibri"/>
            </a:endParaRPr>
          </a:p>
        </p:txBody>
      </p:sp>
      <p:graphicFrame>
        <p:nvGraphicFramePr>
          <p:cNvPr id="120" name="Google Shape;120;p21"/>
          <p:cNvGraphicFramePr/>
          <p:nvPr/>
        </p:nvGraphicFramePr>
        <p:xfrm>
          <a:off x="124400" y="3564731"/>
          <a:ext cx="3000000" cy="3000000"/>
        </p:xfrm>
        <a:graphic>
          <a:graphicData uri="http://schemas.openxmlformats.org/drawingml/2006/table">
            <a:tbl>
              <a:tblPr>
                <a:noFill/>
                <a:tableStyleId>{4FCAB06D-ABB9-49E1-B192-4A6B2BE3701C}</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3</a:t>
                      </a:r>
                      <a:r>
                        <a:rPr lang="en" sz="800" b="1" i="0" u="none" strike="noStrike" cap="none">
                          <a:solidFill>
                            <a:srgbClr val="000000"/>
                          </a:solidFill>
                          <a:latin typeface="Arial"/>
                          <a:ea typeface="Arial"/>
                          <a:cs typeface="Arial"/>
                          <a:sym typeface="Arial"/>
                        </a:rPr>
                        <a:t>0 days. HSU needs more room.</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Should we euthanize this animal?  </a:t>
                      </a:r>
                      <a:endParaRPr sz="800" b="1"/>
                    </a:p>
                    <a:p>
                      <a:pPr marL="0" marR="0" lvl="0" indent="0" algn="l" rtl="0">
                        <a:lnSpc>
                          <a:spcPct val="100000"/>
                        </a:lnSpc>
                        <a:spcBef>
                          <a:spcPts val="0"/>
                        </a:spcBef>
                        <a:spcAft>
                          <a:spcPts val="0"/>
                        </a:spcAft>
                        <a:buClr>
                          <a:srgbClr val="000000"/>
                        </a:buClr>
                        <a:buFont typeface="Arial"/>
                        <a:buNone/>
                      </a:pPr>
                      <a:r>
                        <a:rPr lang="en" sz="800" b="1"/>
                        <a:t>Yes  No</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r>
                        <a:rPr lang="en" sz="800" b="1"/>
                        <a:t>Show an animal. Pop up two options: yes or no.  After they click on yes, have them write down why they chose it.  If no, have a pop up that specifies the HSU’s standard.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If possible, have something that can track if they mentioned any key words in their response.</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1" name="Google Shape;121;p21"/>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next arrow/button + menu/navigation + Hobbes + objective + video +  button to rewatch video + other dog picture</a:t>
            </a:r>
            <a:endParaRPr sz="1150">
              <a:solidFill>
                <a:srgbClr val="404040"/>
              </a:solidFill>
              <a:highlight>
                <a:schemeClr val="lt1"/>
              </a:highlight>
            </a:endParaRPr>
          </a:p>
          <a:p>
            <a:pPr marL="0" lvl="0" indent="0" algn="l" rtl="0">
              <a:spcBef>
                <a:spcPts val="0"/>
              </a:spcBef>
              <a:spcAft>
                <a:spcPts val="0"/>
              </a:spcAft>
              <a:buClr>
                <a:schemeClr val="dk1"/>
              </a:buClr>
              <a:buFont typeface="Arial"/>
              <a:buNone/>
            </a:pPr>
            <a:endParaRPr sz="1150">
              <a:solidFill>
                <a:srgbClr val="404040"/>
              </a:solidFill>
              <a:highlight>
                <a:schemeClr val="lt1"/>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1738</Words>
  <Application>Microsoft Office PowerPoint</Application>
  <PresentationFormat>On-screen Show (16:9)</PresentationFormat>
  <Paragraphs>186</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sa_naisbitt</dc:creator>
  <cp:lastModifiedBy>Steven Naisbitt</cp:lastModifiedBy>
  <cp:revision>1</cp:revision>
  <dcterms:modified xsi:type="dcterms:W3CDTF">2019-04-23T22:59:26Z</dcterms:modified>
</cp:coreProperties>
</file>