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utahhumane.org/clinic"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f7608d3f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f7608d3f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efd144eb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efd144eb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efd144eb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efd144e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efd144eb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efd144eb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f7608d3fe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f7608d3fe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HSU’s in-house Clinic offers </a:t>
            </a:r>
            <a:r>
              <a:rPr lang="en" sz="1200">
                <a:uFill>
                  <a:noFill/>
                </a:uFill>
                <a:hlinkClick r:id="rId3"/>
              </a:rPr>
              <a:t>vaccinations</a:t>
            </a:r>
            <a:r>
              <a:rPr lang="en" sz="1200"/>
              <a:t>, </a:t>
            </a:r>
            <a:r>
              <a:rPr lang="en" sz="1200">
                <a:uFill>
                  <a:noFill/>
                </a:uFill>
                <a:hlinkClick r:id="rId3"/>
              </a:rPr>
              <a:t>spay/neuter surgeries</a:t>
            </a:r>
            <a:r>
              <a:rPr lang="en" sz="1200"/>
              <a:t>, microchips, heartworm tests (including heartworm preventative medication), anal gland expression, nail clipping, and owner-requested euthanasia of sick and elderly pets.</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f7608d3fe_2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f7608d3fe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Pet retention - keep pets and owners together whenever possible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Transfer program - brings in other at-risk pets from partner shelters to be adopted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Foster care program - provide care for young, ill, injured or shy pets in a home until adoptable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Humane education program - educate children on pet care and animal welfare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Behavior &amp; Training - offer classes and enrichment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Volunteer program - help HSU function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Development - to continue to expand and improve lifesaving services and programs through fundraising</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f7608d3fe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f7608d3fe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f7608d3fe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f7608d3fe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7608d3fe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7608d3fe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f7608d3fe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f7608d3fe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f7608d3fe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f7608d3f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latin typeface="Times New Roman"/>
                <a:ea typeface="Times New Roman"/>
                <a:cs typeface="Times New Roman"/>
                <a:sym typeface="Times New Roman"/>
              </a:rPr>
              <a:t>Humane Society of USA, PETA, ASPCA, Best Friends Animal Society,  c: While all of these organizations work to help all kinds of animals, what sets HSU apart from the national organizations is that we operate a local, private nonprofit open-admission shelter that receives and houses animals through a trackable adoption program. HSU works directly with members of our Utah communities to find homes for homeless pets, advocate for animal welfare legislation, stop abuse and neglect, and inform the public about pet care training. HSU handles local companion animal issues while some other national organizations may work with all animals on a national and international level.</a:t>
            </a:r>
            <a:endParaRPr sz="12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800">
                <a:solidFill>
                  <a:schemeClr val="dk1"/>
                </a:solidFill>
                <a:highlight>
                  <a:schemeClr val="lt1"/>
                </a:highlight>
                <a:latin typeface="Times New Roman"/>
                <a:ea typeface="Times New Roman"/>
                <a:cs typeface="Times New Roman"/>
                <a:sym typeface="Times New Roman"/>
              </a:rPr>
              <a:t>Generally speaking, your local animal control services agency is charged with protecting you from animals, </a:t>
            </a: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800">
                <a:solidFill>
                  <a:schemeClr val="dk1"/>
                </a:solidFill>
                <a:highlight>
                  <a:schemeClr val="lt1"/>
                </a:highlight>
                <a:latin typeface="Times New Roman"/>
                <a:ea typeface="Times New Roman"/>
                <a:cs typeface="Times New Roman"/>
                <a:sym typeface="Times New Roman"/>
              </a:rPr>
              <a:t>responding to a dog running at large or barking too much, dealing with vicious dog bites or attacks, </a:t>
            </a: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r>
              <a:rPr lang="en" sz="800">
                <a:solidFill>
                  <a:schemeClr val="dk1"/>
                </a:solidFill>
                <a:highlight>
                  <a:schemeClr val="lt1"/>
                </a:highlight>
                <a:latin typeface="Times New Roman"/>
                <a:ea typeface="Times New Roman"/>
                <a:cs typeface="Times New Roman"/>
                <a:sym typeface="Times New Roman"/>
              </a:rPr>
              <a:t>licensing your pet, and sheltering your pet if it were lost. Most animal control agencies are also responsible for deceased animals in your yard, road or neighborhood. </a:t>
            </a:r>
            <a:endParaRPr sz="800">
              <a:solidFill>
                <a:schemeClr val="dk1"/>
              </a:solidFill>
              <a:latin typeface="Calibri"/>
              <a:ea typeface="Calibri"/>
              <a:cs typeface="Calibri"/>
              <a:sym typeface="Calibri"/>
            </a:endParaRPr>
          </a:p>
          <a:p>
            <a:pPr marL="0" lvl="0" indent="0" algn="l" rtl="0">
              <a:spcBef>
                <a:spcPts val="0"/>
              </a:spcBef>
              <a:spcAft>
                <a:spcPts val="0"/>
              </a:spcAft>
              <a:buNone/>
            </a:pPr>
            <a:endParaRPr sz="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endParaRPr sz="12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092daf6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092daf6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7608d3fe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7608d3fe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f7608d3fe_2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f7608d3fe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highlight>
                  <a:schemeClr val="lt1"/>
                </a:highlight>
                <a:latin typeface="Times New Roman"/>
                <a:ea typeface="Times New Roman"/>
                <a:cs typeface="Times New Roman"/>
                <a:sym typeface="Times New Roman"/>
              </a:rPr>
              <a:t>Best Friends defines the term “kill” as ending the life of a healthy or treatable pet, whereas “euthanasia” is defined as an act of mercy. Euthanizing a pet is considered only when veterinary or behavioral experts determine that an animal’s condition is untreatable, and the animal has little or no chance of an acceptable quality of life.</a:t>
            </a:r>
            <a:endParaRPr sz="9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f7608d3fe_2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f7608d3fe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tahhumane.org/meet-u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utahhumane.org/faq#stra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utahhumane.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secure3.convio.net/hsutah/site/Donation2?1400.donation=form1&amp;df_id=1400&amp;mfc_pref=T&amp;_ga=2.211079125.1768772090.1549826670-266459427.154777391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utahhumane.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182475"/>
            <a:ext cx="8520600" cy="5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alibri"/>
                <a:ea typeface="Calibri"/>
                <a:cs typeface="Calibri"/>
                <a:sym typeface="Calibri"/>
              </a:rPr>
              <a:t>Video 1 - </a:t>
            </a:r>
            <a:r>
              <a:rPr lang="en" sz="3000" b="1">
                <a:latin typeface="Calibri"/>
                <a:ea typeface="Calibri"/>
                <a:cs typeface="Calibri"/>
                <a:sym typeface="Calibri"/>
              </a:rPr>
              <a:t>non-animated, real footage</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1.1 Define the Humane Society of Utah’s key principles and information.</a:t>
            </a:r>
            <a:endParaRPr sz="1200" b="1">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an introductory video about key information </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Founding date: 1960 (</a:t>
            </a:r>
            <a:r>
              <a:rPr lang="en" sz="1200" u="sng">
                <a:solidFill>
                  <a:schemeClr val="hlink"/>
                </a:solidFill>
                <a:latin typeface="Calibri"/>
                <a:ea typeface="Calibri"/>
                <a:cs typeface="Calibri"/>
                <a:sym typeface="Calibri"/>
                <a:hlinkClick r:id="rId3"/>
              </a:rPr>
              <a:t>https://www.utahhumane.org/meet-us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and Vision</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a:t>
            </a:r>
            <a:r>
              <a:rPr lang="en" sz="1200">
                <a:solidFill>
                  <a:srgbClr val="000000"/>
                </a:solidFill>
                <a:latin typeface="Calibri"/>
                <a:ea typeface="Calibri"/>
                <a:cs typeface="Calibri"/>
                <a:sym typeface="Calibri"/>
              </a:rPr>
              <a:t>Dedicated to the elimination of pain, fear and suffering in all animals.</a:t>
            </a:r>
            <a:endParaRPr sz="1200">
              <a:solidFill>
                <a:srgbClr val="000000"/>
              </a:solidFill>
              <a:latin typeface="Calibri"/>
              <a:ea typeface="Calibri"/>
              <a:cs typeface="Calibri"/>
              <a:sym typeface="Calibri"/>
            </a:endParaRPr>
          </a:p>
          <a:p>
            <a:pPr marL="1371600" lvl="2" indent="-304800" algn="l" rtl="0">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Vision: </a:t>
            </a:r>
            <a:r>
              <a:rPr lang="en" sz="1200">
                <a:solidFill>
                  <a:schemeClr val="dk1"/>
                </a:solidFill>
                <a:highlight>
                  <a:srgbClr val="FFFFFF"/>
                </a:highlight>
                <a:latin typeface="Calibri"/>
                <a:ea typeface="Calibri"/>
                <a:cs typeface="Calibri"/>
                <a:sym typeface="Calibri"/>
              </a:rPr>
              <a:t>We believe in the benefits of responsible pet ownership for both people and their pets; and that our role is to bring them together, to keep them together, and to provide the best possible care for our animals while we diligently work to find them new loving homes.</a:t>
            </a:r>
            <a:endParaRPr sz="1200">
              <a:solidFill>
                <a:srgbClr val="000000"/>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Location of building</a:t>
            </a:r>
            <a:endParaRPr sz="1200">
              <a:solidFill>
                <a:schemeClr val="dk1"/>
              </a:solidFill>
              <a:latin typeface="Calibri"/>
              <a:ea typeface="Calibri"/>
              <a:cs typeface="Calibri"/>
              <a:sym typeface="Calibri"/>
            </a:endParaRPr>
          </a:p>
          <a:p>
            <a:pPr marL="1371600" lvl="2" indent="-304800" algn="l" rtl="0">
              <a:spcBef>
                <a:spcPts val="0"/>
              </a:spcBef>
              <a:spcAft>
                <a:spcPts val="0"/>
              </a:spcAft>
              <a:buSzPts val="1200"/>
              <a:buFont typeface="Calibri"/>
              <a:buChar char="○"/>
            </a:pPr>
            <a:r>
              <a:rPr lang="en" sz="1200">
                <a:solidFill>
                  <a:srgbClr val="000000"/>
                </a:solidFill>
                <a:latin typeface="Calibri"/>
                <a:ea typeface="Calibri"/>
                <a:cs typeface="Calibri"/>
                <a:sym typeface="Calibri"/>
              </a:rPr>
              <a:t>4242 South 300 West, Murray, Utah 84107</a:t>
            </a:r>
            <a:endParaRPr sz="1200">
              <a:solidFill>
                <a:srgbClr val="000000"/>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Funding</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The Humane Society of Utah (HSU) is a local, private 501(c)3 nonprofit organization that relies on individual donations, grants, and fundraising to operate. We do not receive any tax dollars or government funding, and is not a branch of any local or national group.</a:t>
            </a:r>
            <a:endParaRPr sz="1200">
              <a:solidFill>
                <a:srgbClr val="000000"/>
              </a:solidFill>
              <a:latin typeface="Calibri"/>
              <a:ea typeface="Calibri"/>
              <a:cs typeface="Calibri"/>
              <a:sym typeface="Calibri"/>
            </a:endParaRPr>
          </a:p>
          <a:p>
            <a:pPr marL="914400" lvl="0"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Video content strategy</a:t>
            </a:r>
            <a:endParaRPr sz="1200" u="sng">
              <a:solidFill>
                <a:schemeClr val="dk1"/>
              </a:solidFill>
              <a:latin typeface="Calibri"/>
              <a:ea typeface="Calibri"/>
              <a:cs typeface="Calibri"/>
              <a:sym typeface="Calibri"/>
            </a:endParaRPr>
          </a:p>
          <a:p>
            <a:pPr marL="13716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aerial shot of the HSU building, with visuals of the old building, old inside of the building, and quick videos shots of the inside of the newly renovated HSU building. We will include our animated narrator/dog throughout that will supplement the videos/visuals with pre-scripted information and audio overlay. </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body" idx="1"/>
          </p:nvPr>
        </p:nvSpPr>
        <p:spPr>
          <a:xfrm>
            <a:off x="311700" y="18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Video 4 - </a:t>
            </a:r>
            <a:r>
              <a:rPr lang="en" sz="3000" b="1"/>
              <a:t>animated</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 video about frequently, frequently asked questions of the Humane Society of Utah. </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Mnemonic strategies (chunking and grouping) to describe the following:</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Frequently, frequently asked questions</a:t>
            </a:r>
            <a:endParaRPr sz="1200">
              <a:solidFill>
                <a:schemeClr val="dk1"/>
              </a:solidFill>
              <a:latin typeface="Calibri"/>
              <a:ea typeface="Calibri"/>
              <a:cs typeface="Calibri"/>
              <a:sym typeface="Calibri"/>
            </a:endParaRPr>
          </a:p>
          <a:p>
            <a:pPr marL="1828800" lvl="3" indent="-304800" algn="l" rtl="0">
              <a:spcBef>
                <a:spcPts val="0"/>
              </a:spcBef>
              <a:spcAft>
                <a:spcPts val="0"/>
              </a:spcAft>
              <a:buClr>
                <a:schemeClr val="dk1"/>
              </a:buClr>
              <a:buSzPts val="1200"/>
              <a:buChar char="✓"/>
            </a:pPr>
            <a:r>
              <a:rPr lang="en" sz="1200">
                <a:solidFill>
                  <a:schemeClr val="dk1"/>
                </a:solidFill>
              </a:rPr>
              <a:t>Where do your animals come from?</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How do I adopt an animal from the HSU?</a:t>
            </a:r>
            <a:endParaRPr sz="1200">
              <a:solidFill>
                <a:schemeClr val="dk1"/>
              </a:solidFill>
            </a:endParaRPr>
          </a:p>
          <a:p>
            <a:pPr marL="1828800" lvl="3" indent="-304800" algn="l" rtl="0">
              <a:spcBef>
                <a:spcPts val="0"/>
              </a:spcBef>
              <a:spcAft>
                <a:spcPts val="0"/>
              </a:spcAft>
              <a:buClr>
                <a:schemeClr val="dk1"/>
              </a:buClr>
              <a:buSzPts val="1200"/>
              <a:buChar char="✓"/>
            </a:pPr>
            <a:r>
              <a:rPr lang="en" sz="1200">
                <a:solidFill>
                  <a:schemeClr val="dk1"/>
                </a:solidFill>
              </a:rPr>
              <a:t>How do I report animal neglect or cruelty?</a:t>
            </a:r>
            <a:endParaRPr sz="1200">
              <a:solidFill>
                <a:schemeClr val="dk1"/>
              </a:solidFill>
            </a:endParaRPr>
          </a:p>
          <a:p>
            <a:pPr marL="1828800" lvl="3" indent="-304800" algn="l" rtl="0">
              <a:spcBef>
                <a:spcPts val="0"/>
              </a:spcBef>
              <a:spcAft>
                <a:spcPts val="0"/>
              </a:spcAft>
              <a:buClr>
                <a:srgbClr val="000000"/>
              </a:buClr>
              <a:buSzPts val="1200"/>
              <a:buChar char="✓"/>
            </a:pPr>
            <a:r>
              <a:rPr lang="en" sz="1200">
                <a:solidFill>
                  <a:srgbClr val="000000"/>
                </a:solidFill>
                <a:uFill>
                  <a:noFill/>
                </a:uFill>
                <a:hlinkClick r:id="rId3"/>
              </a:rPr>
              <a:t>I found a lost/stray animal. What should I do?</a:t>
            </a:r>
            <a:endParaRPr/>
          </a:p>
          <a:p>
            <a:pPr marL="1828800" lvl="3" indent="-304800" algn="l" rtl="0">
              <a:spcBef>
                <a:spcPts val="0"/>
              </a:spcBef>
              <a:spcAft>
                <a:spcPts val="0"/>
              </a:spcAft>
              <a:buClr>
                <a:srgbClr val="000000"/>
              </a:buClr>
              <a:buSzPts val="1200"/>
              <a:buChar char="✓"/>
            </a:pPr>
            <a:r>
              <a:rPr lang="en" sz="1200">
                <a:solidFill>
                  <a:srgbClr val="000000"/>
                </a:solidFill>
              </a:rPr>
              <a:t>How can I help/make a donation?</a:t>
            </a:r>
            <a:endParaRPr sz="1200">
              <a:solidFill>
                <a:srgbClr val="000000"/>
              </a:solidFill>
            </a:endParaRPr>
          </a:p>
          <a:p>
            <a:pPr marL="1828800" lvl="3" indent="-304800" algn="l" rtl="0">
              <a:spcBef>
                <a:spcPts val="0"/>
              </a:spcBef>
              <a:spcAft>
                <a:spcPts val="0"/>
              </a:spcAft>
              <a:buClr>
                <a:srgbClr val="000000"/>
              </a:buClr>
              <a:buSzPts val="1200"/>
              <a:buChar char="✓"/>
            </a:pPr>
            <a:r>
              <a:rPr lang="en" sz="1200">
                <a:solidFill>
                  <a:srgbClr val="000000"/>
                </a:solidFill>
              </a:rPr>
              <a:t>Is HSU a no-kill shelter?</a:t>
            </a:r>
            <a:endParaRPr sz="1200">
              <a:solidFill>
                <a:srgbClr val="000000"/>
              </a:solidFill>
              <a:uFill>
                <a:noFill/>
              </a:uFill>
              <a:hlinkClick r:id="rId3"/>
            </a:endParaRPr>
          </a:p>
          <a:p>
            <a:pPr marL="1828800" lvl="0" indent="0" algn="l" rtl="0">
              <a:spcBef>
                <a:spcPts val="0"/>
              </a:spcBef>
              <a:spcAft>
                <a:spcPts val="0"/>
              </a:spcAft>
              <a:buNone/>
            </a:pP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Video content strategy:</a:t>
            </a:r>
            <a:r>
              <a:rPr lang="en" sz="1200">
                <a:solidFill>
                  <a:schemeClr val="dk1"/>
                </a:solidFill>
                <a:latin typeface="Calibri"/>
                <a:ea typeface="Calibri"/>
                <a:cs typeface="Calibri"/>
                <a:sym typeface="Calibri"/>
              </a:rPr>
              <a:t> short worded list of FAQs (listed above), then we will discuss each point individually with minimal on-screen text, supported with visuals (e.g. no kill certification badge), supplemented with pre-scripted information and audio overlay from our animated narrator/dog throughout.</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Question pop ups</a:t>
            </a:r>
            <a:endParaRPr sz="1000" b="1"/>
          </a:p>
        </p:txBody>
      </p:sp>
      <p:sp>
        <p:nvSpPr>
          <p:cNvPr id="196" name="Google Shape;196;p23"/>
          <p:cNvSpPr txBox="1"/>
          <p:nvPr/>
        </p:nvSpPr>
        <p:spPr>
          <a:xfrm>
            <a:off x="2398150" y="15138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Would you know how to respond if a customer asked you the following questions?</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I found a lost dog, can I bring it to you?</a:t>
            </a:r>
            <a:endParaRPr sz="800"/>
          </a:p>
          <a:p>
            <a:pPr marL="0" lvl="0" indent="0" algn="l" rtl="0">
              <a:spcBef>
                <a:spcPts val="0"/>
              </a:spcBef>
              <a:spcAft>
                <a:spcPts val="0"/>
              </a:spcAft>
              <a:buNone/>
            </a:pPr>
            <a:endParaRPr sz="800"/>
          </a:p>
        </p:txBody>
      </p:sp>
      <p:sp>
        <p:nvSpPr>
          <p:cNvPr id="197" name="Google Shape;197;p23"/>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Volunteer with customer with graduation caps/light bulbs appear on head</a:t>
            </a:r>
            <a:endParaRPr sz="1000"/>
          </a:p>
        </p:txBody>
      </p:sp>
      <p:sp>
        <p:nvSpPr>
          <p:cNvPr id="198" name="Google Shape;198;p23"/>
          <p:cNvSpPr txBox="1"/>
          <p:nvPr/>
        </p:nvSpPr>
        <p:spPr>
          <a:xfrm>
            <a:off x="4415975" y="15138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Here at the HSU, our goal is to provide quality customer service and information to everyone. It is important to be aware of the most frequently asked questions and how to appropriately reply.</a:t>
            </a:r>
            <a:endParaRPr sz="800">
              <a:solidFill>
                <a:schemeClr val="dk1"/>
              </a:solidFill>
            </a:endParaRPr>
          </a:p>
        </p:txBody>
      </p:sp>
      <p:sp>
        <p:nvSpPr>
          <p:cNvPr id="199" name="Google Shape;199;p23"/>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[slide 4] Question 1: Where do your animals come from?</a:t>
            </a:r>
            <a:endParaRPr sz="1000"/>
          </a:p>
        </p:txBody>
      </p:sp>
      <p:sp>
        <p:nvSpPr>
          <p:cNvPr id="200" name="Google Shape;200;p23"/>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Question 2: How do I adopt a pet from HSU?</a:t>
            </a:r>
            <a:endParaRPr sz="1000"/>
          </a:p>
        </p:txBody>
      </p:sp>
      <p:sp>
        <p:nvSpPr>
          <p:cNvPr id="201" name="Google Shape;201;p23"/>
          <p:cNvSpPr txBox="1"/>
          <p:nvPr/>
        </p:nvSpPr>
        <p:spPr>
          <a:xfrm>
            <a:off x="38032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HSU has an open-adoption process and encourages you to visit our website at utahhumane.org/adopt for more information...</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View all our available animals on our website, then bring the entire family down to meet them. You’ll be able to speak with an adoption counselor to find the best fit for you and the pet. Animals are adopted on a first come, first served basis; we cannot hold an animal.</a:t>
            </a:r>
            <a:endParaRPr sz="800" b="1">
              <a:solidFill>
                <a:schemeClr val="dk1"/>
              </a:solidFill>
              <a:latin typeface="Calibri"/>
              <a:ea typeface="Calibri"/>
              <a:cs typeface="Calibri"/>
              <a:sym typeface="Calibri"/>
            </a:endParaRPr>
          </a:p>
        </p:txBody>
      </p:sp>
      <p:sp>
        <p:nvSpPr>
          <p:cNvPr id="202" name="Google Shape;202;p23"/>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Question 3: How do I report a case of abuse or neglect?</a:t>
            </a:r>
            <a:endParaRPr sz="1000"/>
          </a:p>
        </p:txBody>
      </p:sp>
      <p:sp>
        <p:nvSpPr>
          <p:cNvPr id="203" name="Google Shape;203;p23"/>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HSU does not have law enforcement authority...</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If you have information about animal abuse or neglect, please contact your local animal control services. </a:t>
            </a:r>
            <a:endParaRPr sz="1000" i="1">
              <a:latin typeface="Raleway"/>
              <a:ea typeface="Raleway"/>
              <a:cs typeface="Raleway"/>
              <a:sym typeface="Raleway"/>
            </a:endParaRPr>
          </a:p>
        </p:txBody>
      </p:sp>
      <p:sp>
        <p:nvSpPr>
          <p:cNvPr id="204" name="Google Shape;204;p23"/>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What should I do if I find a lost or stray pet? What should I do if I have lost my pet?</a:t>
            </a:r>
            <a:endParaRPr/>
          </a:p>
        </p:txBody>
      </p:sp>
      <p:sp>
        <p:nvSpPr>
          <p:cNvPr id="205" name="Google Shape;205;p23"/>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HSU cannot legally accept a stray pet. They need to be taken to the local animal control services for the area in which they were found. The local facility will hold the pet for five days so owner and pet can be reunited. …</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If you have lost a pet, visit your local animal control facility, call surrounding shelters and vet clinics, and post flyers in your neighborhood and on social media. More tips can be found on our website at utahhumane.org/lostpets.</a:t>
            </a:r>
            <a:endParaRPr sz="800">
              <a:latin typeface="Calibri"/>
              <a:ea typeface="Calibri"/>
              <a:cs typeface="Calibri"/>
              <a:sym typeface="Calibri"/>
            </a:endParaRPr>
          </a:p>
        </p:txBody>
      </p:sp>
      <p:sp>
        <p:nvSpPr>
          <p:cNvPr id="206" name="Google Shape;206;p23"/>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How can I make a donation to HSU’s lifesaving programs?</a:t>
            </a:r>
            <a:endParaRPr/>
          </a:p>
        </p:txBody>
      </p:sp>
      <p:sp>
        <p:nvSpPr>
          <p:cNvPr id="207" name="Google Shape;207;p23"/>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As a local, private nonprofit organization, we rely on physical and monetary donations to function. You can make a donation in person, by mail, or over the phone. You can also donate on our website and view physical items needed on our Donation Wish List…</a:t>
            </a:r>
            <a:endParaRPr sz="8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The Humane Society of Utah is dedicated to being transparent and accountable with our financial documents. We are in good standing with the IRS and nationally recognized nonprofit standard organizations, such as Guidestar, Charity Navigator and the Better Business Bureau.</a:t>
            </a:r>
            <a:endParaRPr sz="800">
              <a:latin typeface="Times New Roman"/>
              <a:ea typeface="Times New Roman"/>
              <a:cs typeface="Times New Roman"/>
              <a:sym typeface="Times New Roman"/>
            </a:endParaRPr>
          </a:p>
        </p:txBody>
      </p:sp>
      <p:sp>
        <p:nvSpPr>
          <p:cNvPr id="208" name="Google Shape;208;p23"/>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b="1">
                <a:solidFill>
                  <a:schemeClr val="dk1"/>
                </a:solidFill>
              </a:rPr>
              <a:t>HSU Logo/Title page with Hobbes</a:t>
            </a:r>
            <a:endParaRPr sz="1000" b="1">
              <a:solidFill>
                <a:schemeClr val="dk1"/>
              </a:solidFill>
            </a:endParaRPr>
          </a:p>
        </p:txBody>
      </p:sp>
      <p:sp>
        <p:nvSpPr>
          <p:cNvPr id="209" name="Google Shape;209;p23"/>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Music with logo fading in and out</a:t>
            </a:r>
            <a:endParaRPr sz="800"/>
          </a:p>
        </p:txBody>
      </p:sp>
      <p:sp>
        <p:nvSpPr>
          <p:cNvPr id="210" name="Google Shape;210;p23"/>
          <p:cNvSpPr txBox="1"/>
          <p:nvPr/>
        </p:nvSpPr>
        <p:spPr>
          <a:xfrm>
            <a:off x="6433800" y="148595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HSU accepts owner-surrendered pets. We do not take animals from the field or accept strays, which is the responsibility of your local animal control services... </a:t>
            </a:r>
            <a:endParaRPr sz="800">
              <a:solidFill>
                <a:schemeClr val="dk1"/>
              </a:solidFill>
            </a:endParaRPr>
          </a:p>
          <a:p>
            <a:pPr marL="0" lvl="0" indent="0" algn="l" rtl="0">
              <a:spcBef>
                <a:spcPts val="0"/>
              </a:spcBef>
              <a:spcAft>
                <a:spcPts val="0"/>
              </a:spcAft>
              <a:buNone/>
            </a:pPr>
            <a:r>
              <a:rPr lang="en" sz="800">
                <a:solidFill>
                  <a:schemeClr val="dk1"/>
                </a:solidFill>
              </a:rPr>
              <a:t>We also receive over 3,000 at-risk animals from other local shelters and surrounding Western states... </a:t>
            </a:r>
            <a:endParaRPr sz="800">
              <a:solidFill>
                <a:schemeClr val="dk1"/>
              </a:solidFill>
            </a:endParaRPr>
          </a:p>
          <a:p>
            <a:pPr marL="0" lvl="0" indent="0" algn="l" rtl="0">
              <a:spcBef>
                <a:spcPts val="0"/>
              </a:spcBef>
              <a:spcAft>
                <a:spcPts val="0"/>
              </a:spcAft>
              <a:buNone/>
            </a:pPr>
            <a:r>
              <a:rPr lang="en" sz="800">
                <a:solidFill>
                  <a:schemeClr val="dk1"/>
                </a:solidFill>
              </a:rPr>
              <a:t>...giving these animals a second chance.</a:t>
            </a:r>
            <a:endParaRPr sz="800" b="1">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rPr>
              <a:t>Is HSU a no-kill shelter?</a:t>
            </a:r>
            <a:endParaRPr sz="1000">
              <a:solidFill>
                <a:schemeClr val="dk1"/>
              </a:solidFill>
            </a:endParaRPr>
          </a:p>
        </p:txBody>
      </p:sp>
      <p:sp>
        <p:nvSpPr>
          <p:cNvPr id="216" name="Google Shape;216;p24"/>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17" name="Google Shape;217;p24"/>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18" name="Google Shape;218;p24"/>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19" name="Google Shape;219;p24"/>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20" name="Google Shape;220;p24"/>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21" name="Google Shape;221;p24"/>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222" name="Google Shape;222;p24"/>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23" name="Google Shape;223;p24"/>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224" name="Google Shape;224;p24"/>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25" name="Google Shape;225;p24"/>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i="1">
              <a:latin typeface="Raleway"/>
              <a:ea typeface="Raleway"/>
              <a:cs typeface="Raleway"/>
              <a:sym typeface="Raleway"/>
            </a:endParaRPr>
          </a:p>
        </p:txBody>
      </p:sp>
      <p:sp>
        <p:nvSpPr>
          <p:cNvPr id="226" name="Google Shape;226;p24"/>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228" name="Google Shape;228;p24"/>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30" name="Google Shape;230;p24"/>
          <p:cNvSpPr txBox="1"/>
          <p:nvPr/>
        </p:nvSpPr>
        <p:spPr>
          <a:xfrm>
            <a:off x="389375" y="15138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HSU is an open-admissions, private nonprofit organization that has exceeded no-kill standards. This means we admit any companion animal that we can legally accept….</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 We receive no tax dollars from federal, state, or local government funding, nor are we a chapter of any national organization…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“No-kill” does not mean no euthanasia. The term “kill” means ending the life of a healthy or treatable pet. Euthanasia is considered mercy for an animal suffering from an irreparable condition…</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 HSU has exceeded the national no-kill standard of a 90% live-release rate. HSU will not euthanize a healthy or adoptable pet.</a:t>
            </a:r>
            <a:endParaRPr sz="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body" idx="1"/>
          </p:nvPr>
        </p:nvSpPr>
        <p:spPr>
          <a:xfrm>
            <a:off x="311700" y="182475"/>
            <a:ext cx="8520600" cy="47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Video 5 - </a:t>
            </a:r>
            <a:r>
              <a:rPr lang="en" sz="3000" b="1"/>
              <a:t>animated</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 video about services/programs provided by the Humane Society of Utah</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Services: </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Spaying and Neutering</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Microchip</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Adoption</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Vaccination</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Euthanasia</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Programs:</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Pet retention</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Transfer program</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Foster care program</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Humane education program</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Volunteer program </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Video content strategy</a:t>
            </a:r>
            <a:r>
              <a:rPr lang="en" sz="1200">
                <a:solidFill>
                  <a:schemeClr val="dk1"/>
                </a:solidFill>
                <a:latin typeface="Calibri"/>
                <a:ea typeface="Calibri"/>
                <a:cs typeface="Calibri"/>
                <a:sym typeface="Calibri"/>
              </a:rPr>
              <a:t>: initial on-screen list of services (listed above), then we will discuss each service individually with minimal on-screen text, supported with visuals—especially ones of the HSU building and where inside the building these services take place (e.g. spay/neuter), and supplemented with pre-scripted information and audio overlay from our animated narrator/dog throughout.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rPr>
              <a:t>HSU Logo</a:t>
            </a:r>
            <a:endParaRPr sz="1000">
              <a:solidFill>
                <a:schemeClr val="dk1"/>
              </a:solidFill>
            </a:endParaRPr>
          </a:p>
        </p:txBody>
      </p:sp>
      <p:sp>
        <p:nvSpPr>
          <p:cNvPr id="241" name="Google Shape;241;p26"/>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Music with logo fading in and out</a:t>
            </a:r>
            <a:endParaRPr sz="800"/>
          </a:p>
        </p:txBody>
      </p:sp>
      <p:sp>
        <p:nvSpPr>
          <p:cNvPr id="242" name="Google Shape;242;p26"/>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Zoom in/out from Kitty City/inside of building to show building as a whole showing clinic, foster dept, etc.</a:t>
            </a:r>
            <a:endParaRPr sz="1000"/>
          </a:p>
        </p:txBody>
      </p:sp>
      <p:sp>
        <p:nvSpPr>
          <p:cNvPr id="243" name="Google Shape;243;p26"/>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The HSU is best known for helping animals find loving homes. But, on a day-to-day basis, we do much more than that.</a:t>
            </a:r>
            <a:endParaRPr sz="800"/>
          </a:p>
        </p:txBody>
      </p:sp>
      <p:sp>
        <p:nvSpPr>
          <p:cNvPr id="244" name="Google Shape;244;p26"/>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45" name="Google Shape;245;p26"/>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46" name="Google Shape;246;p26"/>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What services are offered at the clinic? Photo of actual clinic.</a:t>
            </a:r>
            <a:endParaRPr sz="1000"/>
          </a:p>
        </p:txBody>
      </p:sp>
      <p:sp>
        <p:nvSpPr>
          <p:cNvPr id="247" name="Google Shape;247;p26"/>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The HSU has an in-house clinic that offers affordable vaccination and spay/neuter services to the community while doing even more for our shelter pets.</a:t>
            </a:r>
            <a:endParaRPr sz="800">
              <a:solidFill>
                <a:schemeClr val="dk1"/>
              </a:solidFill>
            </a:endParaRPr>
          </a:p>
        </p:txBody>
      </p:sp>
      <p:sp>
        <p:nvSpPr>
          <p:cNvPr id="248" name="Google Shape;248;p26"/>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Photos/icons alongside labels of services provided (e.g. chip, stethoscope, nail clippers, etc.)</a:t>
            </a:r>
            <a:endParaRPr sz="1000"/>
          </a:p>
        </p:txBody>
      </p:sp>
      <p:sp>
        <p:nvSpPr>
          <p:cNvPr id="249" name="Google Shape;249;p26"/>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Spaying and neutering, microchipping, adoptions, vaccinations, and end of life euthanasia are all offered at HSU.</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900" b="1">
              <a:solidFill>
                <a:schemeClr val="dk1"/>
              </a:solidFill>
              <a:latin typeface="Calibri"/>
              <a:ea typeface="Calibri"/>
              <a:cs typeface="Calibri"/>
              <a:sym typeface="Calibri"/>
            </a:endParaRPr>
          </a:p>
        </p:txBody>
      </p:sp>
      <p:sp>
        <p:nvSpPr>
          <p:cNvPr id="250" name="Google Shape;250;p26"/>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What are the programs offered at the HSU?</a:t>
            </a:r>
            <a:endParaRPr sz="1000"/>
          </a:p>
        </p:txBody>
      </p:sp>
      <p:sp>
        <p:nvSpPr>
          <p:cNvPr id="251" name="Google Shape;251;p26"/>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00">
                <a:latin typeface="Times New Roman"/>
                <a:ea typeface="Times New Roman"/>
                <a:cs typeface="Times New Roman"/>
                <a:sym typeface="Times New Roman"/>
              </a:rPr>
              <a:t>Foster Care, Behavior and Training, Volunteering, Pet Retention, Humane Education, Transfer, Fundraising and Development</a:t>
            </a:r>
            <a:endParaRPr sz="900">
              <a:latin typeface="Times New Roman"/>
              <a:ea typeface="Times New Roman"/>
              <a:cs typeface="Times New Roman"/>
              <a:sym typeface="Times New Roman"/>
            </a:endParaRPr>
          </a:p>
        </p:txBody>
      </p:sp>
      <p:sp>
        <p:nvSpPr>
          <p:cNvPr id="252" name="Google Shape;252;p26"/>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Blurb about each program alongside photos/icons. (eg: Humane education program has volunteers speaking to a crowd with graduation caps appearing)</a:t>
            </a:r>
            <a:endParaRPr sz="1000"/>
          </a:p>
        </p:txBody>
      </p:sp>
      <p:sp>
        <p:nvSpPr>
          <p:cNvPr id="253" name="Google Shape;253;p26"/>
          <p:cNvSpPr txBox="1"/>
          <p:nvPr/>
        </p:nvSpPr>
        <p:spPr>
          <a:xfrm>
            <a:off x="4415975" y="4191900"/>
            <a:ext cx="1910700" cy="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Pet retention - keep pets and owners together whenever possible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Transfer program - brings in other at-risk pets from partner shelters to be adopted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Foster care program - provide care for young, ill, injured or shy pets in a home until adoptable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Humane education program - educate children on pet care and animal welfare</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Behavior &amp; Training - offer classes and enrichment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Volunteer program - help HSU function </a:t>
            </a:r>
            <a:endParaRPr sz="9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900">
                <a:solidFill>
                  <a:schemeClr val="dk1"/>
                </a:solidFill>
                <a:latin typeface="Calibri"/>
                <a:ea typeface="Calibri"/>
                <a:cs typeface="Calibri"/>
                <a:sym typeface="Calibri"/>
              </a:rPr>
              <a:t>Development - to continue to expand and improve lifesaving services and programs through fundraising</a:t>
            </a:r>
            <a:endParaRPr sz="900">
              <a:solidFill>
                <a:schemeClr val="dk1"/>
              </a:solidFill>
              <a:latin typeface="Calibri"/>
              <a:ea typeface="Calibri"/>
              <a:cs typeface="Calibri"/>
              <a:sym typeface="Calibri"/>
            </a:endParaRPr>
          </a:p>
        </p:txBody>
      </p:sp>
      <p:sp>
        <p:nvSpPr>
          <p:cNvPr id="254" name="Google Shape;254;p26"/>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Balance scale? with services and programs. Happy face. </a:t>
            </a:r>
            <a:endParaRPr sz="1000"/>
          </a:p>
        </p:txBody>
      </p:sp>
      <p:sp>
        <p:nvSpPr>
          <p:cNvPr id="255" name="Google Shape;255;p26"/>
          <p:cNvSpPr txBox="1"/>
          <p:nvPr/>
        </p:nvSpPr>
        <p:spPr>
          <a:xfrm>
            <a:off x="6442850" y="4100575"/>
            <a:ext cx="15192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So whether you need to vaccinate your pet or learn about how to volunteer HSU is the place to be. </a:t>
            </a:r>
            <a:endParaRPr sz="800"/>
          </a:p>
        </p:txBody>
      </p:sp>
      <p:sp>
        <p:nvSpPr>
          <p:cNvPr id="256" name="Google Shape;256;p26"/>
          <p:cNvSpPr txBox="1"/>
          <p:nvPr/>
        </p:nvSpPr>
        <p:spPr>
          <a:xfrm>
            <a:off x="4406925" y="1688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As a friend of HSU, you have the opportunity to educate the community on how they can take advantage of accessible, affordable care for their pets—before and after adoption. </a:t>
            </a:r>
            <a:endParaRPr sz="800"/>
          </a:p>
        </p:txBody>
      </p:sp>
      <p:pic>
        <p:nvPicPr>
          <p:cNvPr id="257" name="Google Shape;257;p26"/>
          <p:cNvPicPr preferRelativeResize="0"/>
          <p:nvPr/>
        </p:nvPicPr>
        <p:blipFill>
          <a:blip r:embed="rId3">
            <a:alphaModFix/>
          </a:blip>
          <a:stretch>
            <a:fillRect/>
          </a:stretch>
        </p:blipFill>
        <p:spPr>
          <a:xfrm>
            <a:off x="7719415" y="3752472"/>
            <a:ext cx="833574" cy="875275"/>
          </a:xfrm>
          <a:prstGeom prst="rect">
            <a:avLst/>
          </a:prstGeom>
          <a:noFill/>
          <a:ln>
            <a:noFill/>
          </a:ln>
        </p:spPr>
      </p:pic>
      <p:sp>
        <p:nvSpPr>
          <p:cNvPr id="258" name="Google Shape;258;p26"/>
          <p:cNvSpPr/>
          <p:nvPr/>
        </p:nvSpPr>
        <p:spPr>
          <a:xfrm>
            <a:off x="7411775" y="3555950"/>
            <a:ext cx="601500" cy="233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solidFill>
                  <a:srgbClr val="FFFFFF"/>
                </a:solidFill>
              </a:rPr>
              <a:t>Services</a:t>
            </a:r>
            <a:endParaRPr sz="600" b="1">
              <a:solidFill>
                <a:srgbClr val="FFFFFF"/>
              </a:solidFill>
            </a:endParaRPr>
          </a:p>
        </p:txBody>
      </p:sp>
      <p:sp>
        <p:nvSpPr>
          <p:cNvPr id="259" name="Google Shape;259;p26"/>
          <p:cNvSpPr/>
          <p:nvPr/>
        </p:nvSpPr>
        <p:spPr>
          <a:xfrm>
            <a:off x="8491400" y="3789350"/>
            <a:ext cx="601500" cy="2334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solidFill>
                  <a:srgbClr val="FFFFFF"/>
                </a:solidFill>
              </a:rPr>
              <a:t>Programs</a:t>
            </a:r>
            <a:endParaRPr sz="600"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5" name="Google Shape;265;p27"/>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66" name="Google Shape;266;p27"/>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7" name="Google Shape;267;p27"/>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268" name="Google Shape;268;p27"/>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69" name="Google Shape;269;p27"/>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270" name="Google Shape;270;p27"/>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71" name="Google Shape;271;p27"/>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i="1">
              <a:latin typeface="Raleway"/>
              <a:ea typeface="Raleway"/>
              <a:cs typeface="Raleway"/>
              <a:sym typeface="Raleway"/>
            </a:endParaRPr>
          </a:p>
        </p:txBody>
      </p:sp>
      <p:sp>
        <p:nvSpPr>
          <p:cNvPr id="272" name="Google Shape;272;p27"/>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274" name="Google Shape;274;p27"/>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276" name="Google Shape;276;p27"/>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For more information please visit the website at </a:t>
            </a:r>
            <a:r>
              <a:rPr lang="en" sz="1000" u="sng">
                <a:solidFill>
                  <a:schemeClr val="hlink"/>
                </a:solidFill>
                <a:hlinkClick r:id="rId3"/>
              </a:rPr>
              <a:t>www.utahhumane.com</a:t>
            </a:r>
            <a:endParaRPr sz="1000"/>
          </a:p>
        </p:txBody>
      </p:sp>
      <p:sp>
        <p:nvSpPr>
          <p:cNvPr id="277" name="Google Shape;277;p27"/>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278" name="Google Shape;278;p27"/>
          <p:cNvSpPr/>
          <p:nvPr/>
        </p:nvSpPr>
        <p:spPr>
          <a:xfrm>
            <a:off x="24072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Collage of animal photos that fade into HSU logo (like the 55 year celebration video) to close video out???</a:t>
            </a:r>
            <a:endParaRPr sz="1000">
              <a:solidFill>
                <a:schemeClr val="dk1"/>
              </a:solidFill>
            </a:endParaRPr>
          </a:p>
        </p:txBody>
      </p:sp>
      <p:sp>
        <p:nvSpPr>
          <p:cNvPr id="279" name="Google Shape;279;p27"/>
          <p:cNvSpPr txBox="1"/>
          <p:nvPr/>
        </p:nvSpPr>
        <p:spPr>
          <a:xfrm>
            <a:off x="24162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Music</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HSU Logo</a:t>
            </a:r>
            <a:endParaRPr sz="1000"/>
          </a:p>
        </p:txBody>
      </p:sp>
      <p:sp>
        <p:nvSpPr>
          <p:cNvPr id="60" name="Google Shape;60;p14"/>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Lounge music with HSU logo fading in and out</a:t>
            </a:r>
            <a:endParaRPr sz="800"/>
          </a:p>
        </p:txBody>
      </p:sp>
      <p:sp>
        <p:nvSpPr>
          <p:cNvPr id="61" name="Google Shape;61;p14"/>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Shot of outside of the building (aerial/pan) - still of the groundbreaking photo </a:t>
            </a:r>
            <a:endParaRPr sz="1000"/>
          </a:p>
        </p:txBody>
      </p:sp>
      <p:sp>
        <p:nvSpPr>
          <p:cNvPr id="62" name="Google Shape;62;p14"/>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Audio: founded in 1960, the Humane Society of Utah (HSU) </a:t>
            </a:r>
            <a:endParaRPr sz="800"/>
          </a:p>
        </p:txBody>
      </p:sp>
      <p:sp>
        <p:nvSpPr>
          <p:cNvPr id="63" name="Google Shape;63;p14"/>
          <p:cNvSpPr/>
          <p:nvPr/>
        </p:nvSpPr>
        <p:spPr>
          <a:xfrm>
            <a:off x="64474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Address on screen: </a:t>
            </a:r>
            <a:r>
              <a:rPr lang="en" sz="800">
                <a:solidFill>
                  <a:schemeClr val="dk1"/>
                </a:solidFill>
                <a:latin typeface="Calibri"/>
                <a:ea typeface="Calibri"/>
                <a:cs typeface="Calibri"/>
                <a:sym typeface="Calibri"/>
              </a:rPr>
              <a:t>4242 South 300 West, Murray, Utah 84107 </a:t>
            </a:r>
            <a:endParaRPr sz="1000"/>
          </a:p>
        </p:txBody>
      </p:sp>
      <p:sp>
        <p:nvSpPr>
          <p:cNvPr id="64" name="Google Shape;64;p14"/>
          <p:cNvSpPr txBox="1"/>
          <p:nvPr/>
        </p:nvSpPr>
        <p:spPr>
          <a:xfrm>
            <a:off x="64564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We are located just off the freeway in Murray, Utah—centrally located and accessible to the community in the Salt Lake Valley.</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800"/>
          </a:p>
        </p:txBody>
      </p:sp>
      <p:sp>
        <p:nvSpPr>
          <p:cNvPr id="65" name="Google Shape;65;p14"/>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Video of kitty city, dawgville, and tiny town.</a:t>
            </a:r>
            <a:endParaRPr sz="1000">
              <a:solidFill>
                <a:schemeClr val="dk1"/>
              </a:solidFill>
            </a:endParaRPr>
          </a:p>
        </p:txBody>
      </p:sp>
      <p:sp>
        <p:nvSpPr>
          <p:cNvPr id="66" name="Google Shape;66;p14"/>
          <p:cNvSpPr txBox="1"/>
          <p:nvPr/>
        </p:nvSpPr>
        <p:spPr>
          <a:xfrm>
            <a:off x="389375" y="39481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Audio: </a:t>
            </a:r>
            <a:r>
              <a:rPr lang="en" sz="800">
                <a:solidFill>
                  <a:schemeClr val="dk1"/>
                </a:solidFill>
                <a:highlight>
                  <a:schemeClr val="lt1"/>
                </a:highlight>
                <a:latin typeface="Calibri"/>
                <a:ea typeface="Calibri"/>
                <a:cs typeface="Calibri"/>
                <a:sym typeface="Calibri"/>
              </a:rPr>
              <a:t>HSU believes in the benefits of responsible pet ownership for both people and their pets; and that our role is to bring them together, to keep them together, and to provide the best possible care for our animals while we diligently work to find them new loving homes.</a:t>
            </a:r>
            <a:endParaRPr sz="800">
              <a:solidFill>
                <a:schemeClr val="dk1"/>
              </a:solidFill>
              <a:highlight>
                <a:schemeClr val="lt1"/>
              </a:highlight>
              <a:latin typeface="Calibri"/>
              <a:ea typeface="Calibri"/>
              <a:cs typeface="Calibri"/>
              <a:sym typeface="Calibri"/>
            </a:endParaRPr>
          </a:p>
          <a:p>
            <a:pPr marL="0" lvl="0" indent="0" algn="l" rtl="0">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p:txBody>
      </p:sp>
      <p:sp>
        <p:nvSpPr>
          <p:cNvPr id="67" name="Google Shape;67;p14"/>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Photo of the cat that was adopted after 300+ days (text on screen, name/days at HSU)</a:t>
            </a:r>
            <a:endParaRPr sz="1000"/>
          </a:p>
        </p:txBody>
      </p:sp>
      <p:sp>
        <p:nvSpPr>
          <p:cNvPr id="68" name="Google Shape;68;p14"/>
          <p:cNvSpPr txBox="1"/>
          <p:nvPr/>
        </p:nvSpPr>
        <p:spPr>
          <a:xfrm>
            <a:off x="2398150" y="39481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There is no set limit on the length of time an adoptable pet may remain in our adoption program, and we have many lifesaving programs and services to help not only our shelter animals but pets in the community as well.</a:t>
            </a:r>
            <a:endParaRPr sz="800" b="1">
              <a:solidFill>
                <a:schemeClr val="dk1"/>
              </a:solidFill>
              <a:latin typeface="Calibri"/>
              <a:ea typeface="Calibri"/>
              <a:cs typeface="Calibri"/>
              <a:sym typeface="Calibri"/>
            </a:endParaRPr>
          </a:p>
        </p:txBody>
      </p:sp>
      <p:sp>
        <p:nvSpPr>
          <p:cNvPr id="69" name="Google Shape;69;p14"/>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Collage of animals</a:t>
            </a:r>
            <a:endParaRPr sz="1000">
              <a:solidFill>
                <a:schemeClr val="dk1"/>
              </a:solidFill>
            </a:endParaRPr>
          </a:p>
        </p:txBody>
      </p:sp>
      <p:sp>
        <p:nvSpPr>
          <p:cNvPr id="70" name="Google Shape;70;p14"/>
          <p:cNvSpPr txBox="1"/>
          <p:nvPr/>
        </p:nvSpPr>
        <p:spPr>
          <a:xfrm>
            <a:off x="4415975" y="39481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alibri"/>
                <a:ea typeface="Calibri"/>
                <a:cs typeface="Calibri"/>
                <a:sym typeface="Calibri"/>
              </a:rPr>
              <a:t>We receive over 11,000 animals each year and provide lifesaving programs and services to move each individual animal to their most appropriate outcome as quickly as possible.</a:t>
            </a:r>
            <a:endParaRPr sz="800" b="1" i="1">
              <a:solidFill>
                <a:schemeClr val="dk1"/>
              </a:solidFill>
              <a:latin typeface="Calibri"/>
              <a:ea typeface="Calibri"/>
              <a:cs typeface="Calibri"/>
              <a:sym typeface="Calibri"/>
            </a:endParaRPr>
          </a:p>
        </p:txBody>
      </p:sp>
      <p:sp>
        <p:nvSpPr>
          <p:cNvPr id="71" name="Google Shape;71;p14"/>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For more information on donating visit www.utahumane.com</a:t>
            </a:r>
            <a:endParaRPr sz="1000"/>
          </a:p>
        </p:txBody>
      </p:sp>
      <p:sp>
        <p:nvSpPr>
          <p:cNvPr id="72" name="Google Shape;72;p14"/>
          <p:cNvSpPr txBox="1"/>
          <p:nvPr/>
        </p:nvSpPr>
        <p:spPr>
          <a:xfrm>
            <a:off x="6442850" y="39481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The Humane Society of Utah (HSU) is a local, private nonprofit organization that relies on individual donations, grants and fundraising to operate. We do not receive any federal, state or government funding. </a:t>
            </a:r>
            <a:endParaRPr sz="8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8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8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a:t>
            </a:r>
            <a:r>
              <a:rPr lang="en" sz="800" u="sng">
                <a:solidFill>
                  <a:schemeClr val="hlink"/>
                </a:solidFill>
                <a:latin typeface="Calibri"/>
                <a:ea typeface="Calibri"/>
                <a:cs typeface="Calibri"/>
                <a:sym typeface="Calibri"/>
                <a:hlinkClick r:id="rId3"/>
              </a:rPr>
              <a:t>https://secure3.convio.net/hsutah/site/Donation2?1400.donation=form1&amp;df_id=1400&amp;mfc_pref=T&amp;_ga=2.211079125.1768772090.1549826670-266459427.1547773917</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p:txBody>
      </p:sp>
      <p:sp>
        <p:nvSpPr>
          <p:cNvPr id="73" name="Google Shape;73;p14"/>
          <p:cNvSpPr/>
          <p:nvPr/>
        </p:nvSpPr>
        <p:spPr>
          <a:xfrm>
            <a:off x="4413713"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rPr>
              <a:t>Quick shots of the animals at  the HSU</a:t>
            </a:r>
            <a:endParaRPr sz="1000">
              <a:solidFill>
                <a:schemeClr val="dk1"/>
              </a:solidFill>
            </a:endParaRPr>
          </a:p>
        </p:txBody>
      </p:sp>
      <p:sp>
        <p:nvSpPr>
          <p:cNvPr id="74" name="Google Shape;74;p14"/>
          <p:cNvSpPr txBox="1"/>
          <p:nvPr/>
        </p:nvSpPr>
        <p:spPr>
          <a:xfrm>
            <a:off x="4422763"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Calibri"/>
                <a:ea typeface="Calibri"/>
                <a:cs typeface="Calibri"/>
                <a:sym typeface="Calibri"/>
              </a:rPr>
              <a:t>Audio: has fostered an atmosphere of love, compassion and respect for Utah’s pets and is dedicated to the elimination of pain, fear and suffering in all animals. </a:t>
            </a:r>
            <a:endParaRPr sz="800">
              <a:solidFill>
                <a:schemeClr val="dk1"/>
              </a:solidFill>
            </a:endParaRPr>
          </a:p>
          <a:p>
            <a:pPr marL="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Show plaque(s)</a:t>
            </a:r>
            <a:endParaRPr sz="1000">
              <a:solidFill>
                <a:schemeClr val="dk1"/>
              </a:solidFill>
            </a:endParaRPr>
          </a:p>
        </p:txBody>
      </p:sp>
      <p:sp>
        <p:nvSpPr>
          <p:cNvPr id="80" name="Google Shape;80;p15"/>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This is all made possible through the voluntary donations of individuals, businesses, and foundations.</a:t>
            </a:r>
            <a:endParaRPr sz="800"/>
          </a:p>
        </p:txBody>
      </p:sp>
      <p:sp>
        <p:nvSpPr>
          <p:cNvPr id="81" name="Google Shape;81;p15"/>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Collage of animal photos that fade into HSU logo (like the 55 year celebration video) to close video out???</a:t>
            </a:r>
            <a:endParaRPr sz="1000">
              <a:solidFill>
                <a:schemeClr val="dk1"/>
              </a:solidFill>
            </a:endParaRPr>
          </a:p>
        </p:txBody>
      </p:sp>
      <p:sp>
        <p:nvSpPr>
          <p:cNvPr id="82" name="Google Shape;82;p15"/>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Music</a:t>
            </a:r>
            <a:endParaRPr sz="800"/>
          </a:p>
        </p:txBody>
      </p:sp>
      <p:sp>
        <p:nvSpPr>
          <p:cNvPr id="83" name="Google Shape;83;p15"/>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4" name="Google Shape;84;p15"/>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85" name="Google Shape;85;p15"/>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6" name="Google Shape;86;p15"/>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87" name="Google Shape;87;p15"/>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8" name="Google Shape;88;p15"/>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89" name="Google Shape;89;p15"/>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 name="Google Shape;90;p15"/>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i="1">
              <a:latin typeface="Raleway"/>
              <a:ea typeface="Raleway"/>
              <a:cs typeface="Raleway"/>
              <a:sym typeface="Raleway"/>
            </a:endParaRPr>
          </a:p>
        </p:txBody>
      </p:sp>
      <p:sp>
        <p:nvSpPr>
          <p:cNvPr id="91" name="Google Shape;91;p15"/>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93" name="Google Shape;93;p15"/>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311700" y="18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Video 2 - </a:t>
            </a:r>
            <a:r>
              <a:rPr lang="en" sz="3000" b="1"/>
              <a:t>animated</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an introductory video about the Humane Society of Utah vs other similar organizations</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Local organization vs Worldwide</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HSU vs BFF Society</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HSU vs Humane Society of America</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HSU vs Animal Control</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HSU vs Animal Services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Video content strategy:</a:t>
            </a:r>
            <a:r>
              <a:rPr lang="en" sz="1200">
                <a:solidFill>
                  <a:schemeClr val="dk1"/>
                </a:solidFill>
                <a:latin typeface="Calibri"/>
                <a:ea typeface="Calibri"/>
                <a:cs typeface="Calibri"/>
                <a:sym typeface="Calibri"/>
              </a:rPr>
              <a:t> initial list of similar organizations, visuals of each organization, with information from our animated narrator/dog throughout that will supplement the videos/visuals with pre-scripted information and audio overlay.</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American Map with pins of the all the Humane Society of Utah</a:t>
            </a:r>
            <a:endParaRPr sz="1000"/>
          </a:p>
        </p:txBody>
      </p:sp>
      <p:sp>
        <p:nvSpPr>
          <p:cNvPr id="105" name="Google Shape;105;p17"/>
          <p:cNvSpPr txBox="1"/>
          <p:nvPr/>
        </p:nvSpPr>
        <p:spPr>
          <a:xfrm>
            <a:off x="2398150" y="1666200"/>
            <a:ext cx="1919700" cy="11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HSU is a local, private nonprofit organization and is not a branch of any national organization. Although many animal welfare organizations are working toward similar goals, there are some differences. We’re here to help Utah’s helpless and homeless pets and advocate for legislation on a local level.</a:t>
            </a:r>
            <a:endParaRPr sz="800">
              <a:solidFill>
                <a:schemeClr val="dk1"/>
              </a:solidFill>
            </a:endParaRPr>
          </a:p>
          <a:p>
            <a:pPr marL="0" lvl="0" indent="0" algn="l" rtl="0">
              <a:spcBef>
                <a:spcPts val="0"/>
              </a:spcBef>
              <a:spcAft>
                <a:spcPts val="0"/>
              </a:spcAft>
              <a:buNone/>
            </a:pPr>
            <a:endParaRPr sz="800"/>
          </a:p>
        </p:txBody>
      </p:sp>
      <p:sp>
        <p:nvSpPr>
          <p:cNvPr id="106" name="Google Shape;106;p17"/>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Continue differences</a:t>
            </a:r>
            <a:endParaRPr sz="1000"/>
          </a:p>
        </p:txBody>
      </p:sp>
      <p:sp>
        <p:nvSpPr>
          <p:cNvPr id="107" name="Google Shape;107;p17"/>
          <p:cNvSpPr txBox="1"/>
          <p:nvPr/>
        </p:nvSpPr>
        <p:spPr>
          <a:xfrm>
            <a:off x="4379575" y="4100575"/>
            <a:ext cx="1938000" cy="16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latin typeface="Times New Roman"/>
                <a:ea typeface="Times New Roman"/>
                <a:cs typeface="Times New Roman"/>
                <a:sym typeface="Times New Roman"/>
              </a:rPr>
              <a:t>Generally spe your local animal control services agency is charged with protecting you from animals, responding to a dog running at large or barking too much, dealing with vicious dog bites or attacks, licensing your pet, and sheltering your pet if it were lost. Most animal control agencies are also responsible for deceased animals in your neighborhood </a:t>
            </a:r>
            <a:endParaRPr sz="900">
              <a:latin typeface="Calibri"/>
              <a:ea typeface="Calibri"/>
              <a:cs typeface="Calibri"/>
              <a:sym typeface="Calibri"/>
            </a:endParaRPr>
          </a:p>
        </p:txBody>
      </p:sp>
      <p:sp>
        <p:nvSpPr>
          <p:cNvPr id="108" name="Google Shape;108;p17"/>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For more information, please visit www.utahhumane.com.</a:t>
            </a:r>
            <a:endParaRPr sz="1000">
              <a:solidFill>
                <a:schemeClr val="dk1"/>
              </a:solidFill>
            </a:endParaRPr>
          </a:p>
        </p:txBody>
      </p:sp>
      <p:sp>
        <p:nvSpPr>
          <p:cNvPr id="109" name="Google Shape;109;p17"/>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Music</a:t>
            </a:r>
            <a:endParaRPr sz="800">
              <a:solidFill>
                <a:schemeClr val="dk1"/>
              </a:solidFill>
            </a:endParaRPr>
          </a:p>
        </p:txBody>
      </p:sp>
      <p:sp>
        <p:nvSpPr>
          <p:cNvPr id="110" name="Google Shape;110;p17"/>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HSU Logo</a:t>
            </a:r>
            <a:endParaRPr sz="1000"/>
          </a:p>
        </p:txBody>
      </p:sp>
      <p:sp>
        <p:nvSpPr>
          <p:cNvPr id="111" name="Google Shape;111;p17"/>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Lounge music with HSU logo fading in and out</a:t>
            </a:r>
            <a:endParaRPr sz="800"/>
          </a:p>
        </p:txBody>
      </p:sp>
      <p:sp>
        <p:nvSpPr>
          <p:cNvPr id="112" name="Google Shape;112;p17"/>
          <p:cNvSpPr/>
          <p:nvPr/>
        </p:nvSpPr>
        <p:spPr>
          <a:xfrm>
            <a:off x="439787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Venn Diagram of the similarities and differences of the HSU and HSUS</a:t>
            </a:r>
            <a:endParaRPr sz="1000"/>
          </a:p>
        </p:txBody>
      </p:sp>
      <p:sp>
        <p:nvSpPr>
          <p:cNvPr id="113" name="Google Shape;113;p17"/>
          <p:cNvSpPr txBox="1"/>
          <p:nvPr/>
        </p:nvSpPr>
        <p:spPr>
          <a:xfrm>
            <a:off x="4406925" y="1666200"/>
            <a:ext cx="1938000" cy="14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Audio: What are the differences between HSU and HSUS? HSU has a local clinic and animal shelter. We work on Utah legislation and local cruelty investigations for companion animals. HSUS is not a shelter and works with animal rescue and welfare for all animals on a national level.</a:t>
            </a:r>
            <a:endParaRPr sz="800">
              <a:solidFill>
                <a:schemeClr val="dk1"/>
              </a:solidFill>
            </a:endParaRPr>
          </a:p>
          <a:p>
            <a:pPr marL="457200" lvl="0" indent="0" algn="l" rtl="0">
              <a:spcBef>
                <a:spcPts val="0"/>
              </a:spcBef>
              <a:spcAft>
                <a:spcPts val="0"/>
              </a:spcAft>
              <a:buNone/>
            </a:pPr>
            <a:endParaRPr sz="800">
              <a:solidFill>
                <a:schemeClr val="dk1"/>
              </a:solidFill>
            </a:endParaRPr>
          </a:p>
        </p:txBody>
      </p:sp>
      <p:sp>
        <p:nvSpPr>
          <p:cNvPr id="114" name="Google Shape;114;p17"/>
          <p:cNvSpPr/>
          <p:nvPr/>
        </p:nvSpPr>
        <p:spPr>
          <a:xfrm>
            <a:off x="640665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Map of Utah with pins of all the local organizations</a:t>
            </a:r>
            <a:endParaRPr sz="1000">
              <a:solidFill>
                <a:schemeClr val="dk1"/>
              </a:solidFill>
            </a:endParaRPr>
          </a:p>
        </p:txBody>
      </p:sp>
      <p:sp>
        <p:nvSpPr>
          <p:cNvPr id="115" name="Google Shape;115;p17"/>
          <p:cNvSpPr txBox="1"/>
          <p:nvPr/>
        </p:nvSpPr>
        <p:spPr>
          <a:xfrm>
            <a:off x="641570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There are many city or county municipal shelters, private shelters, humane societies, and nonprofit animal rescue groups.</a:t>
            </a:r>
            <a:endParaRPr sz="800">
              <a:solidFill>
                <a:schemeClr val="dk1"/>
              </a:solidFill>
            </a:endParaRPr>
          </a:p>
        </p:txBody>
      </p:sp>
      <p:sp>
        <p:nvSpPr>
          <p:cNvPr id="116" name="Google Shape;116;p17"/>
          <p:cNvSpPr/>
          <p:nvPr/>
        </p:nvSpPr>
        <p:spPr>
          <a:xfrm>
            <a:off x="325813"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Venn Diagram of similarities and differences of HSU and other like organizations</a:t>
            </a:r>
            <a:endParaRPr sz="1000">
              <a:solidFill>
                <a:schemeClr val="dk1"/>
              </a:solidFill>
            </a:endParaRPr>
          </a:p>
          <a:p>
            <a:pPr marL="0" lvl="0" indent="0" algn="l" rtl="0">
              <a:spcBef>
                <a:spcPts val="0"/>
              </a:spcBef>
              <a:spcAft>
                <a:spcPts val="0"/>
              </a:spcAft>
              <a:buNone/>
            </a:pPr>
            <a:endParaRPr sz="1000"/>
          </a:p>
        </p:txBody>
      </p:sp>
      <p:sp>
        <p:nvSpPr>
          <p:cNvPr id="117" name="Google Shape;117;p17"/>
          <p:cNvSpPr txBox="1"/>
          <p:nvPr/>
        </p:nvSpPr>
        <p:spPr>
          <a:xfrm>
            <a:off x="325825" y="4100575"/>
            <a:ext cx="1919700" cy="16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To Contrast HSU and other similar organizations. </a:t>
            </a:r>
            <a:endParaRPr sz="800">
              <a:solidFill>
                <a:schemeClr val="dk1"/>
              </a:solidFill>
            </a:endParaRPr>
          </a:p>
          <a:p>
            <a:pPr marL="0" lvl="0" indent="0" algn="l" rtl="0">
              <a:spcBef>
                <a:spcPts val="0"/>
              </a:spcBef>
              <a:spcAft>
                <a:spcPts val="0"/>
              </a:spcAft>
              <a:buNone/>
            </a:pPr>
            <a:r>
              <a:rPr lang="en" sz="800">
                <a:solidFill>
                  <a:schemeClr val="dk1"/>
                </a:solidFill>
              </a:rPr>
              <a:t>HSU is open admissions,</a:t>
            </a:r>
            <a:endParaRPr sz="800">
              <a:solidFill>
                <a:schemeClr val="dk1"/>
              </a:solidFill>
            </a:endParaRPr>
          </a:p>
          <a:p>
            <a:pPr marL="0" lvl="0" indent="0" algn="l" rtl="0">
              <a:spcBef>
                <a:spcPts val="0"/>
              </a:spcBef>
              <a:spcAft>
                <a:spcPts val="0"/>
              </a:spcAft>
              <a:buNone/>
            </a:pPr>
            <a:r>
              <a:rPr lang="en" sz="800">
                <a:solidFill>
                  <a:schemeClr val="dk1"/>
                </a:solidFill>
              </a:rPr>
              <a:t> accepts owner-surrendered pets,</a:t>
            </a:r>
            <a:endParaRPr sz="800">
              <a:solidFill>
                <a:schemeClr val="dk1"/>
              </a:solidFill>
            </a:endParaRPr>
          </a:p>
          <a:p>
            <a:pPr marL="0" lvl="0" indent="0" algn="l" rtl="0">
              <a:spcBef>
                <a:spcPts val="0"/>
              </a:spcBef>
              <a:spcAft>
                <a:spcPts val="0"/>
              </a:spcAft>
              <a:buNone/>
            </a:pPr>
            <a:r>
              <a:rPr lang="en" sz="800">
                <a:solidFill>
                  <a:schemeClr val="dk1"/>
                </a:solidFill>
              </a:rPr>
              <a:t> has in-house clinic, </a:t>
            </a:r>
            <a:endParaRPr sz="800">
              <a:solidFill>
                <a:schemeClr val="dk1"/>
              </a:solidFill>
            </a:endParaRPr>
          </a:p>
          <a:p>
            <a:pPr marL="0" lvl="0" indent="0" algn="l" rtl="0">
              <a:spcBef>
                <a:spcPts val="0"/>
              </a:spcBef>
              <a:spcAft>
                <a:spcPts val="0"/>
              </a:spcAft>
              <a:buNone/>
            </a:pPr>
            <a:r>
              <a:rPr lang="en" sz="800">
                <a:solidFill>
                  <a:schemeClr val="dk1"/>
                </a:solidFill>
              </a:rPr>
              <a:t>and is 501(c)3. </a:t>
            </a:r>
            <a:endParaRPr sz="800">
              <a:solidFill>
                <a:schemeClr val="dk1"/>
              </a:solidFill>
            </a:endParaRPr>
          </a:p>
          <a:p>
            <a:pPr marL="0" lvl="0" indent="0" algn="l" rtl="0">
              <a:spcBef>
                <a:spcPts val="0"/>
              </a:spcBef>
              <a:spcAft>
                <a:spcPts val="0"/>
              </a:spcAft>
              <a:buNone/>
            </a:pPr>
            <a:r>
              <a:rPr lang="en" sz="800">
                <a:solidFill>
                  <a:schemeClr val="dk1"/>
                </a:solidFill>
              </a:rPr>
              <a:t>Others may be </a:t>
            </a:r>
            <a:endParaRPr sz="800">
              <a:solidFill>
                <a:schemeClr val="dk1"/>
              </a:solidFill>
            </a:endParaRPr>
          </a:p>
          <a:p>
            <a:pPr marL="0" lvl="0" indent="0" algn="l" rtl="0">
              <a:spcBef>
                <a:spcPts val="0"/>
              </a:spcBef>
              <a:spcAft>
                <a:spcPts val="0"/>
              </a:spcAft>
              <a:buNone/>
            </a:pPr>
            <a:r>
              <a:rPr lang="en" sz="800">
                <a:solidFill>
                  <a:schemeClr val="dk1"/>
                </a:solidFill>
              </a:rPr>
              <a:t>Closed admissions</a:t>
            </a:r>
            <a:endParaRPr sz="800">
              <a:solidFill>
                <a:schemeClr val="dk1"/>
              </a:solidFill>
            </a:endParaRPr>
          </a:p>
          <a:p>
            <a:pPr marL="0" lvl="0" indent="0" algn="l" rtl="0">
              <a:spcBef>
                <a:spcPts val="0"/>
              </a:spcBef>
              <a:spcAft>
                <a:spcPts val="0"/>
              </a:spcAft>
              <a:buNone/>
            </a:pPr>
            <a:r>
              <a:rPr lang="en" sz="800">
                <a:solidFill>
                  <a:schemeClr val="dk1"/>
                </a:solidFill>
              </a:rPr>
              <a:t>No owner surrendered pets</a:t>
            </a:r>
            <a:endParaRPr sz="800">
              <a:solidFill>
                <a:schemeClr val="dk1"/>
              </a:solidFill>
            </a:endParaRPr>
          </a:p>
          <a:p>
            <a:pPr marL="0" lvl="0" indent="0" algn="l" rtl="0">
              <a:spcBef>
                <a:spcPts val="0"/>
              </a:spcBef>
              <a:spcAft>
                <a:spcPts val="0"/>
              </a:spcAft>
              <a:buNone/>
            </a:pPr>
            <a:r>
              <a:rPr lang="en" sz="800">
                <a:solidFill>
                  <a:schemeClr val="dk1"/>
                </a:solidFill>
              </a:rPr>
              <a:t>May NOT have clinics</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Funded by taxes or other government funding</a:t>
            </a:r>
            <a:endParaRPr sz="800">
              <a:solidFill>
                <a:schemeClr val="dk1"/>
              </a:solidFill>
            </a:endParaRPr>
          </a:p>
        </p:txBody>
      </p:sp>
      <p:sp>
        <p:nvSpPr>
          <p:cNvPr id="118" name="Google Shape;118;p17"/>
          <p:cNvSpPr/>
          <p:nvPr/>
        </p:nvSpPr>
        <p:spPr>
          <a:xfrm>
            <a:off x="2366363" y="296012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Continue differences </a:t>
            </a:r>
            <a:endParaRPr sz="1000"/>
          </a:p>
        </p:txBody>
      </p:sp>
      <p:sp>
        <p:nvSpPr>
          <p:cNvPr id="119" name="Google Shape;119;p17"/>
          <p:cNvSpPr txBox="1"/>
          <p:nvPr/>
        </p:nvSpPr>
        <p:spPr>
          <a:xfrm>
            <a:off x="2361750" y="4100575"/>
            <a:ext cx="1938000" cy="14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highlight>
                  <a:srgbClr val="FFFFFF"/>
                </a:highlight>
                <a:latin typeface="Times New Roman"/>
                <a:ea typeface="Times New Roman"/>
                <a:cs typeface="Times New Roman"/>
                <a:sym typeface="Times New Roman"/>
              </a:rPr>
              <a:t>[Differences between HSU and Animal control and animal services cont.]</a:t>
            </a:r>
            <a:endParaRPr sz="8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8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800">
                <a:highlight>
                  <a:srgbClr val="FFFFFF"/>
                </a:highlight>
                <a:latin typeface="Times New Roman"/>
                <a:ea typeface="Times New Roman"/>
                <a:cs typeface="Times New Roman"/>
                <a:sym typeface="Times New Roman"/>
              </a:rPr>
              <a:t>HSU only accepts companion animals, others may accept strays, wildlife, and livestock </a:t>
            </a:r>
            <a:endParaRPr sz="8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800">
                <a:highlight>
                  <a:srgbClr val="FFFFFF"/>
                </a:highlight>
                <a:latin typeface="Times New Roman"/>
                <a:ea typeface="Times New Roman"/>
                <a:cs typeface="Times New Roman"/>
                <a:sym typeface="Times New Roman"/>
              </a:rPr>
              <a:t>Animal control accepts strays, HSU does not</a:t>
            </a:r>
            <a:endParaRPr sz="8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800">
                <a:highlight>
                  <a:srgbClr val="FFFFFF"/>
                </a:highlight>
                <a:latin typeface="Times New Roman"/>
                <a:ea typeface="Times New Roman"/>
                <a:cs typeface="Times New Roman"/>
                <a:sym typeface="Times New Roman"/>
              </a:rPr>
              <a:t>HSU cannot take an animal from the field and does not have law enforcement ability.</a:t>
            </a:r>
            <a:endParaRPr sz="80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Collage of animal photos that fade into HSU logo (like the 55 year celebration video) to close video out???</a:t>
            </a:r>
            <a:endParaRPr sz="1000">
              <a:solidFill>
                <a:schemeClr val="dk1"/>
              </a:solidFill>
            </a:endParaRPr>
          </a:p>
        </p:txBody>
      </p:sp>
      <p:sp>
        <p:nvSpPr>
          <p:cNvPr id="125" name="Google Shape;125;p18"/>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Music</a:t>
            </a:r>
            <a:endParaRPr sz="800"/>
          </a:p>
        </p:txBody>
      </p:sp>
      <p:sp>
        <p:nvSpPr>
          <p:cNvPr id="126" name="Google Shape;126;p18"/>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endParaRPr>
          </a:p>
        </p:txBody>
      </p:sp>
      <p:sp>
        <p:nvSpPr>
          <p:cNvPr id="127" name="Google Shape;127;p18"/>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128" name="Google Shape;128;p18"/>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29" name="Google Shape;129;p18"/>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130" name="Google Shape;130;p18"/>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1" name="Google Shape;131;p18"/>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132" name="Google Shape;132;p18"/>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3" name="Google Shape;133;p18"/>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134" name="Google Shape;134;p18"/>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35" name="Google Shape;135;p18"/>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i="1">
              <a:latin typeface="Raleway"/>
              <a:ea typeface="Raleway"/>
              <a:cs typeface="Raleway"/>
              <a:sym typeface="Raleway"/>
            </a:endParaRPr>
          </a:p>
        </p:txBody>
      </p:sp>
      <p:sp>
        <p:nvSpPr>
          <p:cNvPr id="136" name="Google Shape;136;p18"/>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p:nvPr/>
        </p:nvSpPr>
        <p:spPr>
          <a:xfrm>
            <a:off x="2891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138" name="Google Shape;138;p18"/>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311700" y="18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Video 3 - </a:t>
            </a:r>
            <a:r>
              <a:rPr lang="en" sz="3000" b="1"/>
              <a:t>animated</a:t>
            </a:r>
            <a:endParaRPr sz="3000" b="1">
              <a:solidFill>
                <a:schemeClr val="dk1"/>
              </a:solidFill>
              <a:latin typeface="Calibri"/>
              <a:ea typeface="Calibri"/>
              <a:cs typeface="Calibri"/>
              <a:sym typeface="Calibri"/>
            </a:endParaRPr>
          </a:p>
          <a:p>
            <a:pPr marL="457200" lvl="0" indent="-304800" algn="l" rtl="0">
              <a:spcBef>
                <a:spcPts val="16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 video explaining the HSU admissions process.</a:t>
            </a:r>
            <a:endParaRPr sz="1200">
              <a:solidFill>
                <a:schemeClr val="dk1"/>
              </a:solidFill>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 coordinated entry and pet retention</a:t>
            </a:r>
            <a:endParaRPr sz="1200">
              <a:solidFill>
                <a:schemeClr val="dk1"/>
              </a:solidFill>
              <a:latin typeface="Calibri"/>
              <a:ea typeface="Calibri"/>
              <a:cs typeface="Calibri"/>
              <a:sym typeface="Calibri"/>
            </a:endParaRPr>
          </a:p>
          <a:p>
            <a:pPr marL="1371600" lvl="2"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 no-kill initiative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Video content strategy:</a:t>
            </a:r>
            <a:r>
              <a:rPr lang="en" sz="1200">
                <a:solidFill>
                  <a:schemeClr val="dk1"/>
                </a:solidFill>
                <a:latin typeface="Calibri"/>
                <a:ea typeface="Calibri"/>
                <a:cs typeface="Calibri"/>
                <a:sym typeface="Calibri"/>
              </a:rPr>
              <a:t> We will discuss each point individually with minimal on-screen text, supported with visuals (e.g. no kill certification badge), supplemented with pre-scripted information and audio overlay from our animated narrator/dog throughout.</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p:nvPr/>
        </p:nvSpPr>
        <p:spPr>
          <a:xfrm>
            <a:off x="3803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HSU Logo/Title page with Hobbes</a:t>
            </a:r>
            <a:endParaRPr sz="1000">
              <a:solidFill>
                <a:schemeClr val="dk1"/>
              </a:solidFill>
            </a:endParaRPr>
          </a:p>
        </p:txBody>
      </p:sp>
      <p:sp>
        <p:nvSpPr>
          <p:cNvPr id="150" name="Google Shape;150;p20"/>
          <p:cNvSpPr txBox="1"/>
          <p:nvPr/>
        </p:nvSpPr>
        <p:spPr>
          <a:xfrm>
            <a:off x="3893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Music with logo fading in and out</a:t>
            </a:r>
            <a:endParaRPr sz="800"/>
          </a:p>
        </p:txBody>
      </p:sp>
      <p:sp>
        <p:nvSpPr>
          <p:cNvPr id="151" name="Google Shape;151;p20"/>
          <p:cNvSpPr/>
          <p:nvPr/>
        </p:nvSpPr>
        <p:spPr>
          <a:xfrm>
            <a:off x="2389100" y="289775"/>
            <a:ext cx="19470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br>
              <a:rPr lang="en" sz="1000"/>
            </a:br>
            <a:r>
              <a:rPr lang="en" sz="1000"/>
              <a:t>Show CES graphic.</a:t>
            </a:r>
            <a:endParaRPr sz="1000"/>
          </a:p>
          <a:p>
            <a:pPr marL="0" lvl="0" indent="0" algn="l" rtl="0">
              <a:spcBef>
                <a:spcPts val="0"/>
              </a:spcBef>
              <a:spcAft>
                <a:spcPts val="0"/>
              </a:spcAft>
              <a:buNone/>
            </a:pPr>
            <a:endParaRPr sz="1000"/>
          </a:p>
        </p:txBody>
      </p:sp>
      <p:sp>
        <p:nvSpPr>
          <p:cNvPr id="152" name="Google Shape;152;p20"/>
          <p:cNvSpPr txBox="1"/>
          <p:nvPr/>
        </p:nvSpPr>
        <p:spPr>
          <a:xfrm>
            <a:off x="2300025" y="1513800"/>
            <a:ext cx="2017800" cy="12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The HSU works with our community to find the best possible solution for both owners and their pets. HSU believes in quickly finding the right outcome for every pet who comes to us, even if that “outcome” is never being admitted at all. Our goal is to keep a pet and owner together whenever possible through our Pet Retention PRogram.</a:t>
            </a:r>
            <a:endParaRPr sz="8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marL="0" lvl="0" indent="0" algn="l" rtl="0">
              <a:spcBef>
                <a:spcPts val="0"/>
              </a:spcBef>
              <a:spcAft>
                <a:spcPts val="0"/>
              </a:spcAft>
              <a:buNone/>
            </a:pPr>
            <a:endParaRPr sz="800">
              <a:latin typeface="Times New Roman"/>
              <a:ea typeface="Times New Roman"/>
              <a:cs typeface="Times New Roman"/>
              <a:sym typeface="Times New Roman"/>
            </a:endParaRPr>
          </a:p>
        </p:txBody>
      </p:sp>
      <p:sp>
        <p:nvSpPr>
          <p:cNvPr id="153" name="Google Shape;153;p20"/>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r>
              <a:rPr lang="en" sz="1000">
                <a:solidFill>
                  <a:schemeClr val="dk1"/>
                </a:solidFill>
              </a:rPr>
              <a:t>Show a horse, goat or feral cat.</a:t>
            </a:r>
            <a:endParaRPr sz="1000"/>
          </a:p>
        </p:txBody>
      </p:sp>
      <p:sp>
        <p:nvSpPr>
          <p:cNvPr id="154" name="Google Shape;154;p20"/>
          <p:cNvSpPr txBox="1"/>
          <p:nvPr/>
        </p:nvSpPr>
        <p:spPr>
          <a:xfrm>
            <a:off x="6442850" y="1513800"/>
            <a:ext cx="1938000" cy="12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Please note, we are not suited to accommodate livestock, wildlife, or pets such as reptiles, fish or exotic animals. HSU does not accept healthy feral or stray cats for intake and recommends local Community Cat Programs. Read Pet Rehoming FAQs on our website for more information.</a:t>
            </a:r>
            <a:endParaRPr sz="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a:solidFill>
                <a:schemeClr val="dk1"/>
              </a:solidFill>
              <a:latin typeface="Times New Roman"/>
              <a:ea typeface="Times New Roman"/>
              <a:cs typeface="Times New Roman"/>
              <a:sym typeface="Times New Roman"/>
            </a:endParaRPr>
          </a:p>
        </p:txBody>
      </p:sp>
      <p:sp>
        <p:nvSpPr>
          <p:cNvPr id="155" name="Google Shape;155;p20"/>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Show cat in Kitty City villa with window perch.</a:t>
            </a:r>
            <a:endParaRPr sz="1000"/>
          </a:p>
        </p:txBody>
      </p:sp>
      <p:sp>
        <p:nvSpPr>
          <p:cNvPr id="156" name="Google Shape;156;p20"/>
          <p:cNvSpPr txBox="1"/>
          <p:nvPr/>
        </p:nvSpPr>
        <p:spPr>
          <a:xfrm>
            <a:off x="389375" y="40243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Calibri"/>
                <a:ea typeface="Calibri"/>
                <a:cs typeface="Calibri"/>
                <a:sym typeface="Calibri"/>
              </a:rPr>
              <a:t>As a member of the No Kill Utah (NKUT) Coalition, the Humane Society of Utah does not limit the time that a pet can stay with us until it finds a new home. </a:t>
            </a:r>
            <a:endParaRPr sz="800" b="1">
              <a:latin typeface="Calibri"/>
              <a:ea typeface="Calibri"/>
              <a:cs typeface="Calibri"/>
              <a:sym typeface="Calibri"/>
            </a:endParaRPr>
          </a:p>
        </p:txBody>
      </p:sp>
      <p:sp>
        <p:nvSpPr>
          <p:cNvPr id="157" name="Google Shape;157;p20"/>
          <p:cNvSpPr/>
          <p:nvPr/>
        </p:nvSpPr>
        <p:spPr>
          <a:xfrm>
            <a:off x="23936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Show kittens.</a:t>
            </a:r>
            <a:endParaRPr sz="1000"/>
          </a:p>
        </p:txBody>
      </p:sp>
      <p:sp>
        <p:nvSpPr>
          <p:cNvPr id="158" name="Google Shape;158;p20"/>
          <p:cNvSpPr txBox="1"/>
          <p:nvPr/>
        </p:nvSpPr>
        <p:spPr>
          <a:xfrm>
            <a:off x="2398150" y="40243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According to the national standard, no-kill does not mean euthanasia. It is defined as a 90% placement or live release rate, which HSU has exceeded for both dogs and cats. </a:t>
            </a:r>
            <a:endParaRPr sz="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700">
              <a:latin typeface="Calibri"/>
              <a:ea typeface="Calibri"/>
              <a:cs typeface="Calibri"/>
              <a:sym typeface="Calibri"/>
            </a:endParaRPr>
          </a:p>
        </p:txBody>
      </p:sp>
      <p:sp>
        <p:nvSpPr>
          <p:cNvPr id="159" name="Google Shape;159;p20"/>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Show dog in kennel.</a:t>
            </a:r>
            <a:endParaRPr/>
          </a:p>
        </p:txBody>
      </p:sp>
      <p:sp>
        <p:nvSpPr>
          <p:cNvPr id="160" name="Google Shape;160;p20"/>
          <p:cNvSpPr txBox="1"/>
          <p:nvPr/>
        </p:nvSpPr>
        <p:spPr>
          <a:xfrm>
            <a:off x="4415975" y="3948175"/>
            <a:ext cx="1938000" cy="11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highlight>
                  <a:schemeClr val="lt1"/>
                </a:highlight>
                <a:latin typeface="Times New Roman"/>
                <a:ea typeface="Times New Roman"/>
                <a:cs typeface="Times New Roman"/>
                <a:sym typeface="Times New Roman"/>
              </a:rPr>
              <a:t>Best Friends defines the term “kill” as ending the life of a healthy or treatable pet, whereas “euthanasia” is defined as an act of mercy... </a:t>
            </a:r>
            <a:endParaRPr sz="9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900">
                <a:solidFill>
                  <a:schemeClr val="dk1"/>
                </a:solidFill>
                <a:highlight>
                  <a:schemeClr val="lt1"/>
                </a:highlight>
                <a:latin typeface="Times New Roman"/>
                <a:ea typeface="Times New Roman"/>
                <a:cs typeface="Times New Roman"/>
                <a:sym typeface="Times New Roman"/>
              </a:rPr>
              <a:t>Euthanizing a pet is considered only when veterinary or behavioral experts determine that an animal’s condition is untreatable, and the animal has little or no chance of an acceptable quality of life.</a:t>
            </a:r>
            <a:endParaRPr sz="900">
              <a:solidFill>
                <a:schemeClr val="dk1"/>
              </a:solidFill>
              <a:highlight>
                <a:schemeClr val="lt1"/>
              </a:highlight>
              <a:latin typeface="Times New Roman"/>
              <a:ea typeface="Times New Roman"/>
              <a:cs typeface="Times New Roman"/>
              <a:sym typeface="Times New Roman"/>
            </a:endParaRPr>
          </a:p>
        </p:txBody>
      </p:sp>
      <p:sp>
        <p:nvSpPr>
          <p:cNvPr id="161" name="Google Shape;161;p20"/>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But what about the 10%?</a:t>
            </a:r>
            <a:endParaRPr sz="1000">
              <a:solidFill>
                <a:schemeClr val="dk1"/>
              </a:solidFill>
            </a:endParaRPr>
          </a:p>
        </p:txBody>
      </p:sp>
      <p:sp>
        <p:nvSpPr>
          <p:cNvPr id="162" name="Google Shape;162;p20"/>
          <p:cNvSpPr txBox="1"/>
          <p:nvPr/>
        </p:nvSpPr>
        <p:spPr>
          <a:xfrm>
            <a:off x="6442850" y="40243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If no-kill means 90% placement or live release rate, what about the other 10%?...</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No-kill standards outline that a dog or cat will not be euthanized for space, financial restrictions or time, but understands that up to 10% of the animals a shelter receives may be suffering and require euthansia. </a:t>
            </a:r>
            <a:endParaRPr sz="800" b="1">
              <a:solidFill>
                <a:schemeClr val="dk1"/>
              </a:solidFill>
              <a:latin typeface="Calibri"/>
              <a:ea typeface="Calibri"/>
              <a:cs typeface="Calibri"/>
              <a:sym typeface="Calibri"/>
            </a:endParaRPr>
          </a:p>
        </p:txBody>
      </p:sp>
      <p:sp>
        <p:nvSpPr>
          <p:cNvPr id="163" name="Google Shape;163;p20"/>
          <p:cNvSpPr/>
          <p:nvPr/>
        </p:nvSpPr>
        <p:spPr>
          <a:xfrm>
            <a:off x="4425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Show outside of Admissions entrance.</a:t>
            </a:r>
            <a:endParaRPr sz="1000"/>
          </a:p>
        </p:txBody>
      </p:sp>
      <p:sp>
        <p:nvSpPr>
          <p:cNvPr id="164" name="Google Shape;164;p20"/>
          <p:cNvSpPr txBox="1"/>
          <p:nvPr/>
        </p:nvSpPr>
        <p:spPr>
          <a:xfrm>
            <a:off x="4331550" y="1459425"/>
            <a:ext cx="2102100" cy="13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HSU is Utah's largest private open-admission shelter, meaning that our doors are always open to any animal that we can legally accept. We accept owner-surrendered companion animals. </a:t>
            </a:r>
            <a:r>
              <a:rPr lang="en" sz="800">
                <a:solidFill>
                  <a:srgbClr val="FF0000"/>
                </a:solidFill>
                <a:latin typeface="Times New Roman"/>
                <a:ea typeface="Times New Roman"/>
                <a:cs typeface="Times New Roman"/>
                <a:sym typeface="Times New Roman"/>
              </a:rPr>
              <a:t>We cannot legally accept stray animals or animals found at large, which are the responsibility of your municipal animal shelter and should be taken to the local animal control services for the area where the animal was found. </a:t>
            </a:r>
            <a:endParaRPr sz="800">
              <a:solidFill>
                <a:srgbClr val="FF0000"/>
              </a:solidFill>
              <a:latin typeface="Times New Roman"/>
              <a:ea typeface="Times New Roman"/>
              <a:cs typeface="Times New Roman"/>
              <a:sym typeface="Times New Roman"/>
            </a:endParaRPr>
          </a:p>
        </p:txBody>
      </p:sp>
      <p:pic>
        <p:nvPicPr>
          <p:cNvPr id="165" name="Google Shape;165;p20"/>
          <p:cNvPicPr preferRelativeResize="0"/>
          <p:nvPr/>
        </p:nvPicPr>
        <p:blipFill>
          <a:blip r:embed="rId3">
            <a:alphaModFix/>
          </a:blip>
          <a:stretch>
            <a:fillRect/>
          </a:stretch>
        </p:blipFill>
        <p:spPr>
          <a:xfrm>
            <a:off x="3403000" y="959403"/>
            <a:ext cx="869151" cy="500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p:nvPr/>
        </p:nvSpPr>
        <p:spPr>
          <a:xfrm>
            <a:off x="23891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For more information please visit the website at </a:t>
            </a:r>
            <a:r>
              <a:rPr lang="en" sz="1000" u="sng">
                <a:solidFill>
                  <a:schemeClr val="accent5"/>
                </a:solidFill>
                <a:hlinkClick r:id="rId3"/>
              </a:rPr>
              <a:t>www.utahhumane.com</a:t>
            </a:r>
            <a:endParaRPr sz="1000"/>
          </a:p>
        </p:txBody>
      </p:sp>
      <p:sp>
        <p:nvSpPr>
          <p:cNvPr id="171" name="Google Shape;171;p21"/>
          <p:cNvSpPr txBox="1"/>
          <p:nvPr/>
        </p:nvSpPr>
        <p:spPr>
          <a:xfrm>
            <a:off x="23981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800"/>
          </a:p>
        </p:txBody>
      </p:sp>
      <p:sp>
        <p:nvSpPr>
          <p:cNvPr id="172" name="Google Shape;172;p21"/>
          <p:cNvSpPr/>
          <p:nvPr/>
        </p:nvSpPr>
        <p:spPr>
          <a:xfrm>
            <a:off x="4406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Collage of animal photos that fade into HSU logo (like the 55 year celebration video) to close video out???</a:t>
            </a:r>
            <a:endParaRPr sz="1000"/>
          </a:p>
        </p:txBody>
      </p:sp>
      <p:sp>
        <p:nvSpPr>
          <p:cNvPr id="173" name="Google Shape;173;p21"/>
          <p:cNvSpPr txBox="1"/>
          <p:nvPr/>
        </p:nvSpPr>
        <p:spPr>
          <a:xfrm>
            <a:off x="4415975"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Music</a:t>
            </a:r>
            <a:endParaRPr sz="800"/>
          </a:p>
        </p:txBody>
      </p:sp>
      <p:sp>
        <p:nvSpPr>
          <p:cNvPr id="174" name="Google Shape;174;p21"/>
          <p:cNvSpPr/>
          <p:nvPr/>
        </p:nvSpPr>
        <p:spPr>
          <a:xfrm>
            <a:off x="6433800"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75" name="Google Shape;175;p21"/>
          <p:cNvSpPr txBox="1"/>
          <p:nvPr/>
        </p:nvSpPr>
        <p:spPr>
          <a:xfrm>
            <a:off x="6442850" y="16662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176" name="Google Shape;176;p21"/>
          <p:cNvSpPr/>
          <p:nvPr/>
        </p:nvSpPr>
        <p:spPr>
          <a:xfrm>
            <a:off x="3803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77" name="Google Shape;177;p21"/>
          <p:cNvSpPr txBox="1"/>
          <p:nvPr/>
        </p:nvSpPr>
        <p:spPr>
          <a:xfrm>
            <a:off x="3893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solidFill>
                <a:schemeClr val="dk1"/>
              </a:solidFill>
              <a:latin typeface="Calibri"/>
              <a:ea typeface="Calibri"/>
              <a:cs typeface="Calibri"/>
              <a:sym typeface="Calibri"/>
            </a:endParaRPr>
          </a:p>
        </p:txBody>
      </p:sp>
      <p:sp>
        <p:nvSpPr>
          <p:cNvPr id="178" name="Google Shape;178;p21"/>
          <p:cNvSpPr/>
          <p:nvPr/>
        </p:nvSpPr>
        <p:spPr>
          <a:xfrm>
            <a:off x="23891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79" name="Google Shape;179;p21"/>
          <p:cNvSpPr txBox="1"/>
          <p:nvPr/>
        </p:nvSpPr>
        <p:spPr>
          <a:xfrm>
            <a:off x="23981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i="1">
              <a:latin typeface="Raleway"/>
              <a:ea typeface="Raleway"/>
              <a:cs typeface="Raleway"/>
              <a:sym typeface="Raleway"/>
            </a:endParaRPr>
          </a:p>
        </p:txBody>
      </p:sp>
      <p:sp>
        <p:nvSpPr>
          <p:cNvPr id="180" name="Google Shape;180;p21"/>
          <p:cNvSpPr/>
          <p:nvPr/>
        </p:nvSpPr>
        <p:spPr>
          <a:xfrm>
            <a:off x="4406925"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txBox="1"/>
          <p:nvPr/>
        </p:nvSpPr>
        <p:spPr>
          <a:xfrm>
            <a:off x="4415975" y="4100575"/>
            <a:ext cx="1938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latin typeface="Calibri"/>
              <a:ea typeface="Calibri"/>
              <a:cs typeface="Calibri"/>
              <a:sym typeface="Calibri"/>
            </a:endParaRPr>
          </a:p>
        </p:txBody>
      </p:sp>
      <p:sp>
        <p:nvSpPr>
          <p:cNvPr id="182" name="Google Shape;182;p21"/>
          <p:cNvSpPr/>
          <p:nvPr/>
        </p:nvSpPr>
        <p:spPr>
          <a:xfrm>
            <a:off x="6433800" y="2724150"/>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txBox="1"/>
          <p:nvPr/>
        </p:nvSpPr>
        <p:spPr>
          <a:xfrm>
            <a:off x="6442850" y="4100575"/>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
        <p:nvSpPr>
          <p:cNvPr id="184" name="Google Shape;184;p21"/>
          <p:cNvSpPr/>
          <p:nvPr/>
        </p:nvSpPr>
        <p:spPr>
          <a:xfrm>
            <a:off x="343925" y="289775"/>
            <a:ext cx="1919700" cy="126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rPr>
              <a:t>Show someone loving pet.</a:t>
            </a:r>
            <a:endParaRPr sz="1000">
              <a:solidFill>
                <a:schemeClr val="dk1"/>
              </a:solidFill>
            </a:endParaRPr>
          </a:p>
        </p:txBody>
      </p:sp>
      <p:sp>
        <p:nvSpPr>
          <p:cNvPr id="185" name="Google Shape;185;p21"/>
          <p:cNvSpPr txBox="1"/>
          <p:nvPr/>
        </p:nvSpPr>
        <p:spPr>
          <a:xfrm>
            <a:off x="352975" y="1590000"/>
            <a:ext cx="1938000" cy="9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For pets whose suffering can’t be remedied any other way, euthanasia will be available with the most kindness and comfort that can possibly be provided. HSU euthanizes animals by injection (EBI) only for irremediable health or behavior issues when necessary, and does not take lightly the decision to end a life.</a:t>
            </a:r>
            <a:endParaRPr sz="11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3368</Words>
  <Application>Microsoft Office PowerPoint</Application>
  <PresentationFormat>On-screen Show (16:9)</PresentationFormat>
  <Paragraphs>204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Raleway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sa_naisbitt</dc:creator>
  <cp:lastModifiedBy>Steven Naisbitt</cp:lastModifiedBy>
  <cp:revision>1</cp:revision>
  <dcterms:modified xsi:type="dcterms:W3CDTF">2019-04-23T23:13:12Z</dcterms:modified>
</cp:coreProperties>
</file>