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12D163-97B7-4EEB-BF0E-D6B67EDE09BE}">
  <a:tblStyle styleId="{9412D163-97B7-4EEB-BF0E-D6B67EDE09B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64"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0159c501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0159c501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0159c501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0159c501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1d4c228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1d4c228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0159c50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0159c50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29255ff5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29255ff5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0159c501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0159c501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29a8397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29a8397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0159c501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0159c501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2858d03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2858d03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0159c501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0159c50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3"/>
          <p:cNvGraphicFramePr/>
          <p:nvPr/>
        </p:nvGraphicFramePr>
        <p:xfrm>
          <a:off x="122350" y="1130634"/>
          <a:ext cx="2590800" cy="2452565"/>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[Hobbes] Okay, Humans. I think you’re ready for our final module. And it is quite an important one about safety! Sometimes, animals like me bite to defend ourselves when we feel scared, startled or threatened. It’s one of the only defenses we have, but we usually give warning signs to let you know that we’re stressed and need our space. Don’t wake a sleeping dog, it can surprise and scare us! Also, don’t try to take away our toys or food.</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Really, ;So make sure you listen up, stay focused, and let’s get walking!</a:t>
                      </a:r>
                      <a:endParaRPr sz="7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5" name="Google Shape;55;p13"/>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E-Learning Bite Prevention Home Page</a:t>
            </a:r>
            <a:endParaRPr sz="1800">
              <a:solidFill>
                <a:srgbClr val="000000"/>
              </a:solidFill>
              <a:latin typeface="Calibri"/>
              <a:ea typeface="Calibri"/>
              <a:cs typeface="Calibri"/>
              <a:sym typeface="Calibri"/>
            </a:endParaRPr>
          </a:p>
        </p:txBody>
      </p:sp>
      <p:graphicFrame>
        <p:nvGraphicFramePr>
          <p:cNvPr id="56" name="Google Shape;56;p13"/>
          <p:cNvGraphicFramePr/>
          <p:nvPr/>
        </p:nvGraphicFramePr>
        <p:xfrm>
          <a:off x="124400" y="3564731"/>
          <a:ext cx="8875250" cy="1549325"/>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r>
                        <a:rPr lang="en" sz="800" b="1"/>
                        <a:t>Bite and Scratch Prevention</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Picture of Hobbes talking</a:t>
                      </a:r>
                      <a:r>
                        <a:rPr lang="en" sz="800" b="1"/>
                        <a:t>; image of bigger dog appears when his friend is mentioned</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57" name="Google Shape;57;p13"/>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150">
                <a:solidFill>
                  <a:srgbClr val="404040"/>
                </a:solidFill>
                <a:highlight>
                  <a:srgbClr val="FFFFFF"/>
                </a:highlight>
              </a:rPr>
              <a:t>HSU logo + Hobbes + Hobbes big canine friend (when mentioned) (Maybe the big canine friend can look scared or angry. I don’t want to make it sound like dogs just bite for no reason, they may do it as defense when scared or startled.)</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aphicFrame>
        <p:nvGraphicFramePr>
          <p:cNvPr id="126" name="Google Shape;126;p22"/>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[Candy] I think you may be ready to show that you’re now a “cat person.” Answer this question and let’s see.</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[If correct] [Candy] I knew you were a cat person! Thank you for letting me be your temporary trainer! Back to you, Hobbes!</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[If incorrect] [Candy] Try again. I know you can get it right.</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[Hobbes] Thanks, Candy. I knew I could count on you for some good training.  And for the record, cats are good.</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endParaRPr sz="7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27" name="Google Shape;127;p22"/>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Goal 4: Knowledge Check</a:t>
            </a:r>
            <a:endParaRPr sz="1800">
              <a:solidFill>
                <a:srgbClr val="000000"/>
              </a:solidFill>
              <a:latin typeface="Calibri"/>
              <a:ea typeface="Calibri"/>
              <a:cs typeface="Calibri"/>
              <a:sym typeface="Calibri"/>
            </a:endParaRPr>
          </a:p>
        </p:txBody>
      </p:sp>
      <p:graphicFrame>
        <p:nvGraphicFramePr>
          <p:cNvPr id="128" name="Google Shape;128;p22"/>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[Pictures] 1) Which are the best ways to hold a cat? Why did you say that?</a:t>
                      </a:r>
                      <a:endParaRPr sz="800" b="1"/>
                    </a:p>
                    <a:p>
                      <a:pPr marL="0" marR="0" lvl="0" indent="0" algn="l" rtl="0">
                        <a:lnSpc>
                          <a:spcPct val="100000"/>
                        </a:lnSpc>
                        <a:spcBef>
                          <a:spcPts val="0"/>
                        </a:spcBef>
                        <a:spcAft>
                          <a:spcPts val="0"/>
                        </a:spcAft>
                        <a:buClr>
                          <a:srgbClr val="000000"/>
                        </a:buClr>
                        <a:buFont typeface="Arial"/>
                        <a:buNone/>
                      </a:pPr>
                      <a:r>
                        <a:rPr lang="en" sz="800" b="1"/>
                        <a:t>2) When might someone use the football hold? </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Include a space for learner to provide self explanation.</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9" name="Google Shape;129;p22"/>
          <p:cNvSpPr/>
          <p:nvPr/>
        </p:nvSpPr>
        <p:spPr>
          <a:xfrm>
            <a:off x="288460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150">
                <a:solidFill>
                  <a:srgbClr val="404040"/>
                </a:solidFill>
                <a:highlight>
                  <a:srgbClr val="FFFFFF"/>
                </a:highlight>
              </a:rPr>
              <a:t>HSU logo + Hobbes + Candy + various pictures of cats being held, including a football hold and the appropriate two handed hold, along with not good ways</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r>
                        <a:rPr lang="en" sz="700" b="1"/>
                        <a:t>[Hobbes] That concludes our bite prevention training module.  Thanks for the walk.</a:t>
                      </a:r>
                      <a:endParaRPr sz="7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35" name="Google Shape;135;p23"/>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Bite Prevention Concluding Page</a:t>
            </a:r>
            <a:endParaRPr sz="1800">
              <a:solidFill>
                <a:srgbClr val="000000"/>
              </a:solidFill>
              <a:latin typeface="Calibri"/>
              <a:ea typeface="Calibri"/>
              <a:cs typeface="Calibri"/>
              <a:sym typeface="Calibri"/>
            </a:endParaRPr>
          </a:p>
        </p:txBody>
      </p:sp>
      <p:graphicFrame>
        <p:nvGraphicFramePr>
          <p:cNvPr id="136" name="Google Shape;136;p23"/>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37" name="Google Shape;137;p23"/>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150">
                <a:solidFill>
                  <a:srgbClr val="404040"/>
                </a:solidFill>
                <a:highlight>
                  <a:srgbClr val="FFFFFF"/>
                </a:highlight>
              </a:rPr>
              <a:t>What is on the screen?</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[Hobbes] Here are the basic skills I’d like to train you on. Go ahead and choose which skill you want to obtain first. They’re all good, so don’t take too long deciding!</a:t>
                      </a:r>
                      <a:endParaRPr sz="7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63" name="Google Shape;63;p14"/>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E-Learning Bite Prevention Home Page 2</a:t>
            </a:r>
            <a:endParaRPr sz="1800">
              <a:solidFill>
                <a:srgbClr val="000000"/>
              </a:solidFill>
              <a:latin typeface="Calibri"/>
              <a:ea typeface="Calibri"/>
              <a:cs typeface="Calibri"/>
              <a:sym typeface="Calibri"/>
            </a:endParaRPr>
          </a:p>
        </p:txBody>
      </p:sp>
      <p:graphicFrame>
        <p:nvGraphicFramePr>
          <p:cNvPr id="64" name="Google Shape;64;p14"/>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1" i="0" u="none" strike="noStrike" cap="none">
                        <a:solidFill>
                          <a:srgbClr val="000000"/>
                        </a:solidFill>
                        <a:latin typeface="Arial"/>
                        <a:ea typeface="Arial"/>
                        <a:cs typeface="Arial"/>
                        <a:sym typeface="Arial"/>
                      </a:endParaRPr>
                    </a:p>
                    <a:p>
                      <a:pPr marL="457200" marR="0" lvl="0" indent="-279400" algn="l" rtl="0">
                        <a:lnSpc>
                          <a:spcPct val="100000"/>
                        </a:lnSpc>
                        <a:spcBef>
                          <a:spcPts val="0"/>
                        </a:spcBef>
                        <a:spcAft>
                          <a:spcPts val="0"/>
                        </a:spcAft>
                        <a:buSzPts val="800"/>
                        <a:buAutoNum type="arabicParenR"/>
                      </a:pPr>
                      <a:r>
                        <a:rPr lang="en" sz="800" b="1"/>
                        <a:t>Recognizing Important Dog Behavior &amp; Body Language</a:t>
                      </a:r>
                      <a:endParaRPr sz="800" b="1"/>
                    </a:p>
                    <a:p>
                      <a:pPr marL="457200" marR="0" lvl="0" indent="-279400" algn="l" rtl="0">
                        <a:lnSpc>
                          <a:spcPct val="100000"/>
                        </a:lnSpc>
                        <a:spcBef>
                          <a:spcPts val="0"/>
                        </a:spcBef>
                        <a:spcAft>
                          <a:spcPts val="0"/>
                        </a:spcAft>
                        <a:buSzPts val="800"/>
                        <a:buAutoNum type="arabicParenR"/>
                      </a:pPr>
                      <a:r>
                        <a:rPr lang="en" sz="800" b="1"/>
                        <a:t>Approaching and Petting Dogs</a:t>
                      </a:r>
                      <a:endParaRPr sz="800" b="1"/>
                    </a:p>
                    <a:p>
                      <a:pPr marL="457200" marR="0" lvl="0" indent="-279400" algn="l" rtl="0">
                        <a:lnSpc>
                          <a:spcPct val="100000"/>
                        </a:lnSpc>
                        <a:spcBef>
                          <a:spcPts val="0"/>
                        </a:spcBef>
                        <a:spcAft>
                          <a:spcPts val="0"/>
                        </a:spcAft>
                        <a:buSzPts val="800"/>
                        <a:buAutoNum type="arabicParenR"/>
                      </a:pPr>
                      <a:r>
                        <a:rPr lang="en" sz="800" b="1"/>
                        <a:t>Handling Dogs</a:t>
                      </a:r>
                      <a:endParaRPr sz="800" b="1"/>
                    </a:p>
                    <a:p>
                      <a:pPr marL="457200" marR="0" lvl="0" indent="-279400" algn="l" rtl="0">
                        <a:lnSpc>
                          <a:spcPct val="100000"/>
                        </a:lnSpc>
                        <a:spcBef>
                          <a:spcPts val="0"/>
                        </a:spcBef>
                        <a:spcAft>
                          <a:spcPts val="0"/>
                        </a:spcAft>
                        <a:buSzPts val="800"/>
                        <a:buAutoNum type="arabicParenR"/>
                      </a:pPr>
                      <a:r>
                        <a:rPr lang="en" sz="800" b="1"/>
                        <a:t>Approaching Cats</a:t>
                      </a:r>
                      <a:endParaRPr sz="800" b="1"/>
                    </a:p>
                    <a:p>
                      <a:pPr marL="457200" marR="0" lvl="0" indent="-279400" algn="l" rtl="0">
                        <a:lnSpc>
                          <a:spcPct val="100000"/>
                        </a:lnSpc>
                        <a:spcBef>
                          <a:spcPts val="0"/>
                        </a:spcBef>
                        <a:spcAft>
                          <a:spcPts val="0"/>
                        </a:spcAft>
                        <a:buSzPts val="800"/>
                        <a:buAutoNum type="arabicParenR"/>
                      </a:pPr>
                      <a:r>
                        <a:rPr lang="en" sz="800" b="1"/>
                        <a:t>Handling Cats</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It’d be awesome if each option above were a link to the specific hotspot so the learner has the autonomy to choose.</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65" name="Google Shape;65;p14"/>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150">
                <a:solidFill>
                  <a:srgbClr val="404040"/>
                </a:solidFill>
                <a:highlight>
                  <a:srgbClr val="FFFFFF"/>
                </a:highlight>
              </a:rPr>
              <a:t>HSU logo + Hobbes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aphicFrame>
        <p:nvGraphicFramePr>
          <p:cNvPr id="70" name="Google Shape;70;p15"/>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solidFill>
                            <a:schemeClr val="dk1"/>
                          </a:solidFill>
                        </a:rPr>
                        <a:t>[Hobbes]  Everyone looks different, but we all have similar behaviors that help humans understand our language.</a:t>
                      </a:r>
                      <a:endParaRPr sz="700" b="1">
                        <a:solidFill>
                          <a:schemeClr val="dk1"/>
                        </a:solidFill>
                      </a:endParaRPr>
                    </a:p>
                    <a:p>
                      <a:pPr marL="0" lvl="0" indent="0" algn="l" rtl="0">
                        <a:spcBef>
                          <a:spcPts val="0"/>
                        </a:spcBef>
                        <a:spcAft>
                          <a:spcPts val="0"/>
                        </a:spcAft>
                        <a:buClr>
                          <a:schemeClr val="dk1"/>
                        </a:buClr>
                        <a:buSzPts val="1100"/>
                        <a:buFont typeface="Arial"/>
                        <a:buNone/>
                      </a:pPr>
                      <a:endParaRPr sz="700" b="1">
                        <a:solidFill>
                          <a:schemeClr val="dk1"/>
                        </a:solidFill>
                      </a:endParaRPr>
                    </a:p>
                    <a:p>
                      <a:pPr marL="0" lvl="0" indent="0" algn="l" rtl="0">
                        <a:spcBef>
                          <a:spcPts val="0"/>
                        </a:spcBef>
                        <a:spcAft>
                          <a:spcPts val="0"/>
                        </a:spcAft>
                        <a:buClr>
                          <a:schemeClr val="dk1"/>
                        </a:buClr>
                        <a:buSzPts val="1100"/>
                        <a:buFont typeface="Arial"/>
                        <a:buNone/>
                      </a:pPr>
                      <a:r>
                        <a:rPr lang="en" sz="700" b="1">
                          <a:solidFill>
                            <a:schemeClr val="dk1"/>
                          </a:solidFill>
                        </a:rPr>
                        <a:t>When you think about how dogs communicate, what first comes to mind? Maybe you watch for a wagging tail? </a:t>
                      </a:r>
                      <a:endParaRPr sz="700" b="1">
                        <a:solidFill>
                          <a:schemeClr val="dk1"/>
                        </a:solidFill>
                      </a:endParaRPr>
                    </a:p>
                    <a:p>
                      <a:pPr marL="0" lvl="0" indent="0" algn="l" rtl="0">
                        <a:spcBef>
                          <a:spcPts val="0"/>
                        </a:spcBef>
                        <a:spcAft>
                          <a:spcPts val="0"/>
                        </a:spcAft>
                        <a:buClr>
                          <a:schemeClr val="dk1"/>
                        </a:buClr>
                        <a:buSzPts val="1100"/>
                        <a:buFont typeface="Arial"/>
                        <a:buNone/>
                      </a:pPr>
                      <a:endParaRPr sz="700" b="1">
                        <a:solidFill>
                          <a:schemeClr val="dk1"/>
                        </a:solidFill>
                      </a:endParaRPr>
                    </a:p>
                    <a:p>
                      <a:pPr marL="0" lvl="0" indent="0" algn="l" rtl="0">
                        <a:spcBef>
                          <a:spcPts val="0"/>
                        </a:spcBef>
                        <a:spcAft>
                          <a:spcPts val="0"/>
                        </a:spcAft>
                        <a:buClr>
                          <a:schemeClr val="dk1"/>
                        </a:buClr>
                        <a:buSzPts val="1100"/>
                        <a:buFont typeface="Arial"/>
                        <a:buNone/>
                      </a:pPr>
                      <a:r>
                        <a:rPr lang="en" sz="700" b="1">
                          <a:solidFill>
                            <a:schemeClr val="dk1"/>
                          </a:solidFill>
                        </a:rPr>
                        <a:t>Dogs communicate with one another -- and with us -- using their own elegant, nonverbal language...and they use so much more than just their tails!</a:t>
                      </a:r>
                      <a:endParaRPr sz="700" b="1">
                        <a:solidFill>
                          <a:schemeClr val="dk1"/>
                        </a:solidFill>
                      </a:endParaRPr>
                    </a:p>
                    <a:p>
                      <a:pPr marL="0" lvl="0" indent="0" algn="l" rtl="0">
                        <a:spcBef>
                          <a:spcPts val="0"/>
                        </a:spcBef>
                        <a:spcAft>
                          <a:spcPts val="0"/>
                        </a:spcAft>
                        <a:buClr>
                          <a:schemeClr val="dk1"/>
                        </a:buClr>
                        <a:buSzPts val="1100"/>
                        <a:buFont typeface="Arial"/>
                        <a:buNone/>
                      </a:pPr>
                      <a:endParaRPr sz="700" b="1">
                        <a:solidFill>
                          <a:schemeClr val="dk1"/>
                        </a:solidFill>
                      </a:endParaRPr>
                    </a:p>
                    <a:p>
                      <a:pPr marL="0" lvl="0" indent="0" algn="l" rtl="0">
                        <a:spcBef>
                          <a:spcPts val="0"/>
                        </a:spcBef>
                        <a:spcAft>
                          <a:spcPts val="0"/>
                        </a:spcAft>
                        <a:buClr>
                          <a:schemeClr val="dk1"/>
                        </a:buClr>
                        <a:buSzPts val="1100"/>
                        <a:buFont typeface="Arial"/>
                        <a:buNone/>
                      </a:pPr>
                      <a:r>
                        <a:rPr lang="en" sz="700" b="1">
                          <a:solidFill>
                            <a:schemeClr val="dk1"/>
                          </a:solidFill>
                        </a:rPr>
                        <a:t>Watch the video to learn how to understand what us dogs are trying to say. </a:t>
                      </a:r>
                      <a:endParaRPr sz="700" b="1">
                        <a:solidFill>
                          <a:schemeClr val="dk1"/>
                        </a:solidFill>
                      </a:endParaRPr>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1" name="Google Shape;71;p15"/>
          <p:cNvSpPr txBox="1"/>
          <p:nvPr/>
        </p:nvSpPr>
        <p:spPr>
          <a:xfrm>
            <a:off x="12235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Goal 1: Dog Behaviors Body Language</a:t>
            </a:r>
            <a:endParaRPr sz="1800">
              <a:solidFill>
                <a:srgbClr val="000000"/>
              </a:solidFill>
              <a:latin typeface="Calibri"/>
              <a:ea typeface="Calibri"/>
              <a:cs typeface="Calibri"/>
              <a:sym typeface="Calibri"/>
            </a:endParaRPr>
          </a:p>
        </p:txBody>
      </p:sp>
      <p:graphicFrame>
        <p:nvGraphicFramePr>
          <p:cNvPr id="72" name="Google Shape;72;p15"/>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r>
                        <a:rPr lang="en" sz="800" b="1"/>
                        <a:t>There are some great pictures in the ASPCA site that may be available in the resource folder</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73" name="Google Shape;73;p15"/>
          <p:cNvSpPr/>
          <p:nvPr/>
        </p:nvSpPr>
        <p:spPr>
          <a:xfrm>
            <a:off x="2941750" y="85725"/>
            <a:ext cx="62832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Hobbes + video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150">
              <a:solidFill>
                <a:srgbClr val="40404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8" name="Google Shape;78;p16"/>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solidFill>
                            <a:schemeClr val="dk1"/>
                          </a:solidFill>
                        </a:rPr>
                        <a:t>[Hobbes] Think you can recognize a tense dog from a relaxed dog? Let’s see what you learned.</a:t>
                      </a:r>
                      <a:endParaRPr sz="700" b="1">
                        <a:solidFill>
                          <a:schemeClr val="dk1"/>
                        </a:solidFill>
                      </a:endParaRPr>
                    </a:p>
                    <a:p>
                      <a:pPr marL="0" lvl="0" indent="0" algn="l" rtl="0">
                        <a:spcBef>
                          <a:spcPts val="0"/>
                        </a:spcBef>
                        <a:spcAft>
                          <a:spcPts val="0"/>
                        </a:spcAft>
                        <a:buClr>
                          <a:schemeClr val="dk1"/>
                        </a:buClr>
                        <a:buSzPts val="1100"/>
                        <a:buFont typeface="Arial"/>
                        <a:buNone/>
                      </a:pPr>
                      <a:endParaRPr sz="700" b="1">
                        <a:solidFill>
                          <a:schemeClr val="dk1"/>
                        </a:solidFill>
                      </a:endParaRPr>
                    </a:p>
                    <a:p>
                      <a:pPr marL="0" lvl="0" indent="0" algn="l" rtl="0">
                        <a:spcBef>
                          <a:spcPts val="0"/>
                        </a:spcBef>
                        <a:spcAft>
                          <a:spcPts val="0"/>
                        </a:spcAft>
                        <a:buClr>
                          <a:schemeClr val="dk1"/>
                        </a:buClr>
                        <a:buSzPts val="1100"/>
                        <a:buFont typeface="Arial"/>
                        <a:buNone/>
                      </a:pPr>
                      <a:r>
                        <a:rPr lang="en" sz="700" b="1">
                          <a:solidFill>
                            <a:schemeClr val="dk1"/>
                          </a:solidFill>
                        </a:rPr>
                        <a:t>Which dogs in the pictures are relaxed? Which would you approach? Click on each dog that </a:t>
                      </a:r>
                      <a:r>
                        <a:rPr lang="en" sz="700" b="1" i="1">
                          <a:solidFill>
                            <a:schemeClr val="dk1"/>
                          </a:solidFill>
                        </a:rPr>
                        <a:t>most likely</a:t>
                      </a:r>
                      <a:r>
                        <a:rPr lang="en" sz="700" b="1">
                          <a:solidFill>
                            <a:schemeClr val="dk1"/>
                          </a:solidFill>
                        </a:rPr>
                        <a:t> would welcome your approach.</a:t>
                      </a:r>
                      <a:endParaRPr sz="700" b="1">
                        <a:solidFill>
                          <a:schemeClr val="dk1"/>
                        </a:solidFill>
                      </a:endParaRPr>
                    </a:p>
                    <a:p>
                      <a:pPr marL="0" lvl="0" indent="0" algn="l" rtl="0">
                        <a:spcBef>
                          <a:spcPts val="0"/>
                        </a:spcBef>
                        <a:spcAft>
                          <a:spcPts val="0"/>
                        </a:spcAft>
                        <a:buClr>
                          <a:schemeClr val="dk1"/>
                        </a:buClr>
                        <a:buSzPts val="1100"/>
                        <a:buFont typeface="Arial"/>
                        <a:buNone/>
                      </a:pPr>
                      <a:endParaRPr sz="700" b="1">
                        <a:solidFill>
                          <a:schemeClr val="dk1"/>
                        </a:solidFill>
                      </a:endParaRPr>
                    </a:p>
                    <a:p>
                      <a:pPr marL="0" lvl="0" indent="0" algn="l" rtl="0">
                        <a:spcBef>
                          <a:spcPts val="0"/>
                        </a:spcBef>
                        <a:spcAft>
                          <a:spcPts val="0"/>
                        </a:spcAft>
                        <a:buClr>
                          <a:schemeClr val="dk1"/>
                        </a:buClr>
                        <a:buSzPts val="1100"/>
                        <a:buFont typeface="Arial"/>
                        <a:buNone/>
                      </a:pPr>
                      <a:r>
                        <a:rPr lang="en" sz="700" b="1">
                          <a:solidFill>
                            <a:schemeClr val="dk1"/>
                          </a:solidFill>
                        </a:rPr>
                        <a:t>[If correct] Great job! You’re on your way to becoming a true dog whisperer!</a:t>
                      </a:r>
                      <a:endParaRPr sz="700" b="1">
                        <a:solidFill>
                          <a:schemeClr val="dk1"/>
                        </a:solidFill>
                      </a:endParaRPr>
                    </a:p>
                    <a:p>
                      <a:pPr marL="0" lvl="0" indent="0" algn="l" rtl="0">
                        <a:spcBef>
                          <a:spcPts val="0"/>
                        </a:spcBef>
                        <a:spcAft>
                          <a:spcPts val="0"/>
                        </a:spcAft>
                        <a:buClr>
                          <a:schemeClr val="dk1"/>
                        </a:buClr>
                        <a:buSzPts val="1100"/>
                        <a:buFont typeface="Arial"/>
                        <a:buNone/>
                      </a:pPr>
                      <a:endParaRPr sz="700" b="1">
                        <a:solidFill>
                          <a:schemeClr val="dk1"/>
                        </a:solidFill>
                      </a:endParaRPr>
                    </a:p>
                    <a:p>
                      <a:pPr marL="0" lvl="0" indent="0" algn="l" rtl="0">
                        <a:spcBef>
                          <a:spcPts val="0"/>
                        </a:spcBef>
                        <a:spcAft>
                          <a:spcPts val="0"/>
                        </a:spcAft>
                        <a:buClr>
                          <a:schemeClr val="dk1"/>
                        </a:buClr>
                        <a:buSzPts val="1100"/>
                        <a:buFont typeface="Arial"/>
                        <a:buNone/>
                      </a:pPr>
                      <a:r>
                        <a:rPr lang="en" sz="700" b="1">
                          <a:solidFill>
                            <a:schemeClr val="dk1"/>
                          </a:solidFill>
                        </a:rPr>
                        <a:t>[If missing some] Almost, but not quite. Look more closely at the pictures, or rewatch the video and try again.</a:t>
                      </a:r>
                      <a:endParaRPr sz="700" b="1">
                        <a:solidFill>
                          <a:schemeClr val="dk1"/>
                        </a:solidFill>
                      </a:endParaRPr>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9" name="Google Shape;79;p16"/>
          <p:cNvSpPr txBox="1"/>
          <p:nvPr/>
        </p:nvSpPr>
        <p:spPr>
          <a:xfrm>
            <a:off x="12235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Goal 1: Knowledge Check</a:t>
            </a:r>
            <a:endParaRPr sz="1800">
              <a:solidFill>
                <a:srgbClr val="000000"/>
              </a:solidFill>
              <a:latin typeface="Calibri"/>
              <a:ea typeface="Calibri"/>
              <a:cs typeface="Calibri"/>
              <a:sym typeface="Calibri"/>
            </a:endParaRPr>
          </a:p>
        </p:txBody>
      </p:sp>
      <p:graphicFrame>
        <p:nvGraphicFramePr>
          <p:cNvPr id="80" name="Google Shape;80;p16"/>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Various images </a:t>
                      </a:r>
                      <a:r>
                        <a:rPr lang="en" sz="800" b="1"/>
                        <a:t>fade in. Have all images be clickable buttons. Would there be a way to monitor which are clicked, such as being able to recognize when they click on a wrong answer?</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81" name="Google Shape;81;p16"/>
          <p:cNvSpPr/>
          <p:nvPr/>
        </p:nvSpPr>
        <p:spPr>
          <a:xfrm>
            <a:off x="2941750" y="161925"/>
            <a:ext cx="62832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 sz="1150">
                <a:solidFill>
                  <a:srgbClr val="404040"/>
                </a:solidFill>
                <a:highlight>
                  <a:schemeClr val="lt1"/>
                </a:highlight>
              </a:rPr>
              <a:t>HSU logo + Hobbes + Various Pictures of Dog Characteristics [dog with ears back + dog with ears forward + dog with dilated eyes + dog with wide eyes + dog with soft eyes + dog with almond eyes + dog panting + dog with tense mouth + dog with relaxed mouth + dog with tail inward + dog with tail high + dog with turned head + dog with lowered head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150">
              <a:solidFill>
                <a:srgbClr val="40404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aphicFrame>
        <p:nvGraphicFramePr>
          <p:cNvPr id="86" name="Google Shape;86;p17"/>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r>
                        <a:rPr lang="en" sz="700" b="1"/>
                        <a:t>[Hobbes]: Okay, so imagine you see me around the shelter. I know I’m one cute dog, so of course, you’ll want to run up and give me a good hug and pet me, right? But did you know that dogs sometimes don’t want to be hugged or petted? Or that sometimes, we might want it, but don’t know how to react to someone running up to us -- particularly strangers?</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Let me give you some pointers on how to approach and pet dogs like me. Click on the video to get going!</a:t>
                      </a:r>
                      <a:endParaRPr sz="7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7" name="Google Shape;87;p17"/>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Goal 2: Approaching and Petting Dogs</a:t>
            </a:r>
            <a:endParaRPr sz="1800">
              <a:solidFill>
                <a:srgbClr val="000000"/>
              </a:solidFill>
              <a:latin typeface="Calibri"/>
              <a:ea typeface="Calibri"/>
              <a:cs typeface="Calibri"/>
              <a:sym typeface="Calibri"/>
            </a:endParaRPr>
          </a:p>
        </p:txBody>
      </p:sp>
      <p:graphicFrame>
        <p:nvGraphicFramePr>
          <p:cNvPr id="88" name="Google Shape;88;p17"/>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Approaching and Petting Dogs</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While Hobbes is talking, have running person pic fade in.</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89" name="Google Shape;89;p17"/>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150">
                <a:solidFill>
                  <a:srgbClr val="404040"/>
                </a:solidFill>
                <a:highlight>
                  <a:srgbClr val="FFFFFF"/>
                </a:highlight>
              </a:rPr>
              <a:t>HSU logo + Hobbes + maybe clip art picture of happy person running</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94" name="Google Shape;94;p18"/>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[Hobbes]: We sure like you Humans a lot better when you know when and how to approach and pet us. Let’s see if you can pass the test.</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[If correct]: Good job. It’s important to pet for 1-2 seconds to see if the dog wants more. If so, they’ll indicate it.</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[If incorrect]: Are you sure about that? Why don’t you try again.</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[Afterwards]: You’ve earned a bone! Keep it up!</a:t>
                      </a:r>
                      <a:endParaRPr sz="7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95" name="Google Shape;95;p18"/>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Goal 2: Knowledge Check</a:t>
            </a:r>
            <a:endParaRPr sz="1800">
              <a:solidFill>
                <a:srgbClr val="000000"/>
              </a:solidFill>
              <a:latin typeface="Calibri"/>
              <a:ea typeface="Calibri"/>
              <a:cs typeface="Calibri"/>
              <a:sym typeface="Calibri"/>
            </a:endParaRPr>
          </a:p>
        </p:txBody>
      </p:sp>
      <p:graphicFrame>
        <p:nvGraphicFramePr>
          <p:cNvPr id="96" name="Google Shape;96;p18"/>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800" b="1"/>
                        <a:t>Which is the </a:t>
                      </a:r>
                      <a:r>
                        <a:rPr lang="en" sz="800" b="1" i="1"/>
                        <a:t>best </a:t>
                      </a:r>
                      <a:r>
                        <a:rPr lang="en" sz="800" b="1"/>
                        <a:t>action when beginning to pet a stranger dog:</a:t>
                      </a:r>
                      <a:endParaRPr sz="800" b="1"/>
                    </a:p>
                    <a:p>
                      <a:pPr marL="457200" marR="0" lvl="0" indent="-279400" algn="l" rtl="0">
                        <a:lnSpc>
                          <a:spcPct val="100000"/>
                        </a:lnSpc>
                        <a:spcBef>
                          <a:spcPts val="0"/>
                        </a:spcBef>
                        <a:spcAft>
                          <a:spcPts val="0"/>
                        </a:spcAft>
                        <a:buSzPts val="800"/>
                        <a:buAutoNum type="alphaLcParenR"/>
                      </a:pPr>
                      <a:r>
                        <a:rPr lang="en" sz="800" b="1"/>
                        <a:t>Don’t pet the dog at all unless she nuzzles you with her nose. </a:t>
                      </a:r>
                      <a:endParaRPr sz="800" b="1"/>
                    </a:p>
                    <a:p>
                      <a:pPr marL="457200" marR="0" lvl="0" indent="-279400" algn="l" rtl="0">
                        <a:lnSpc>
                          <a:spcPct val="100000"/>
                        </a:lnSpc>
                        <a:spcBef>
                          <a:spcPts val="0"/>
                        </a:spcBef>
                        <a:spcAft>
                          <a:spcPts val="0"/>
                        </a:spcAft>
                        <a:buSzPts val="800"/>
                        <a:buAutoNum type="alphaLcParenR"/>
                      </a:pPr>
                      <a:r>
                        <a:rPr lang="en" sz="800" b="1"/>
                        <a:t>Pet the dog continuously to demonstrate your affection for her.</a:t>
                      </a:r>
                      <a:endParaRPr sz="800" b="1"/>
                    </a:p>
                    <a:p>
                      <a:pPr marL="457200" marR="0" lvl="0" indent="-279400" algn="l" rtl="0">
                        <a:lnSpc>
                          <a:spcPct val="100000"/>
                        </a:lnSpc>
                        <a:spcBef>
                          <a:spcPts val="0"/>
                        </a:spcBef>
                        <a:spcAft>
                          <a:spcPts val="0"/>
                        </a:spcAft>
                        <a:buSzPts val="800"/>
                        <a:buAutoNum type="alphaLcParenR"/>
                      </a:pPr>
                      <a:r>
                        <a:rPr lang="en" sz="800" b="1"/>
                        <a:t>Pet the dog for 1-2 seconds, then stop and pause.</a:t>
                      </a:r>
                      <a:endParaRPr sz="800" b="1"/>
                    </a:p>
                    <a:p>
                      <a:pPr marL="457200" marR="0" lvl="0" indent="-279400" algn="l" rtl="0">
                        <a:lnSpc>
                          <a:spcPct val="100000"/>
                        </a:lnSpc>
                        <a:spcBef>
                          <a:spcPts val="0"/>
                        </a:spcBef>
                        <a:spcAft>
                          <a:spcPts val="0"/>
                        </a:spcAft>
                        <a:buSzPts val="800"/>
                        <a:buAutoNum type="alphaLcParenR"/>
                      </a:pPr>
                      <a:r>
                        <a:rPr lang="en" sz="800" b="1"/>
                        <a:t>Don’t pet the dog any longer than 10 seconds.</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97" name="Google Shape;97;p18"/>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150">
                <a:solidFill>
                  <a:srgbClr val="404040"/>
                </a:solidFill>
                <a:highlight>
                  <a:srgbClr val="FFFFFF"/>
                </a:highlight>
              </a:rPr>
              <a:t>HSU logo + Hobbes + question</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19"/>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[Hobbes]: Let’s now stroll down Kitty City and learn about our feline friends. Since I’m a cat expert, I’ll be teaching you about cats...</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[Candy the Cat interrupts]: Um, no offense, Hobbes, but I think</a:t>
                      </a:r>
                      <a:r>
                        <a:rPr lang="en" sz="700" b="1" i="1"/>
                        <a:t> I</a:t>
                      </a:r>
                      <a:r>
                        <a:rPr lang="en" sz="700" b="1"/>
                        <a:t> ought to do the training for this module.</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[Hobbes]: Oh, hi, Candy. You’re probably right. Take it away!</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[Candy]: Thanks, Hobbes! We cats also like attention, petting, cuddles, and YOU...but not all the time. Let me train you on some techniques for approaching and handling a cat. Trust me, knowing these techniques will keep me happy, and you safe! Roll the video, Hobbes!</a:t>
                      </a:r>
                      <a:endParaRPr sz="7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3" name="Google Shape;103;p19"/>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Goal 3: Approaching Cats</a:t>
            </a:r>
            <a:endParaRPr sz="1800">
              <a:solidFill>
                <a:srgbClr val="000000"/>
              </a:solidFill>
              <a:latin typeface="Calibri"/>
              <a:ea typeface="Calibri"/>
              <a:cs typeface="Calibri"/>
              <a:sym typeface="Calibri"/>
            </a:endParaRPr>
          </a:p>
        </p:txBody>
      </p:sp>
      <p:graphicFrame>
        <p:nvGraphicFramePr>
          <p:cNvPr id="104" name="Google Shape;104;p19"/>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Approaching Cats</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Candy fades in once Hobbes introduces her.</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Need a girl voice for Candy.</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05" name="Google Shape;105;p19"/>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150">
                <a:solidFill>
                  <a:srgbClr val="404040"/>
                </a:solidFill>
                <a:highlight>
                  <a:srgbClr val="FFFFFF"/>
                </a:highlight>
              </a:rPr>
              <a:t>HSU logo + Hobbes + Candy (cat)</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110" name="Google Shape;110;p20"/>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1777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1632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[Candy]: Okay, let’s see if you’re getting it. Here are a few pictures of my friends. Let’s say you have gotten down to the cat’s level, and are letting the cat take the lead. Of these pictures, which cat do feel </a:t>
                      </a:r>
                      <a:r>
                        <a:rPr lang="en" sz="700" b="1" i="1"/>
                        <a:t>most </a:t>
                      </a:r>
                      <a:r>
                        <a:rPr lang="en" sz="700" b="1"/>
                        <a:t>wants further interaction with you? Please write in the space provided why you feel this cat would be the most interested?</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endParaRPr sz="7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1" name="Google Shape;111;p20"/>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Goal 3: Approaching Cats Knowledge Check</a:t>
            </a:r>
            <a:endParaRPr sz="1800">
              <a:solidFill>
                <a:srgbClr val="000000"/>
              </a:solidFill>
              <a:latin typeface="Calibri"/>
              <a:ea typeface="Calibri"/>
              <a:cs typeface="Calibri"/>
              <a:sym typeface="Calibri"/>
            </a:endParaRPr>
          </a:p>
        </p:txBody>
      </p:sp>
      <p:graphicFrame>
        <p:nvGraphicFramePr>
          <p:cNvPr id="112" name="Google Shape;112;p20"/>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Correct: “Correct. Remember to watch the cat’s body language. If the cat is interested, you often can tell.”</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800" b="1"/>
                        <a:t>After click a picture, have self-explanation space provided below the picture.</a:t>
                      </a: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800" b="1"/>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13" name="Google Shape;113;p20"/>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150">
                <a:solidFill>
                  <a:srgbClr val="404040"/>
                </a:solidFill>
                <a:highlight>
                  <a:srgbClr val="FFFFFF"/>
                </a:highlight>
              </a:rPr>
              <a:t>HSU logo + Hobbes + Candy (cat) + 4 pictures (cat yawning, cat putting its paw up, cat turning its head away, cat turning its head inward)</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aphicFrame>
        <p:nvGraphicFramePr>
          <p:cNvPr id="118" name="Google Shape;118;p21"/>
          <p:cNvGraphicFramePr/>
          <p:nvPr/>
        </p:nvGraphicFramePr>
        <p:xfrm>
          <a:off x="122350" y="1130634"/>
          <a:ext cx="3000000" cy="3000000"/>
        </p:xfrm>
        <a:graphic>
          <a:graphicData uri="http://schemas.openxmlformats.org/drawingml/2006/table">
            <a:tbl>
              <a:tblPr>
                <a:noFill/>
                <a:tableStyleId>{9412D163-97B7-4EEB-BF0E-D6B67EDE09BE}</a:tableStyleId>
              </a:tblPr>
              <a:tblGrid>
                <a:gridCol w="2590800">
                  <a:extLst>
                    <a:ext uri="{9D8B030D-6E8A-4147-A177-3AD203B41FA5}">
                      <a16:colId xmlns:a16="http://schemas.microsoft.com/office/drawing/2014/main" val="20000"/>
                    </a:ext>
                  </a:extLst>
                </a:gridCol>
              </a:tblGrid>
              <a:tr h="208025">
                <a:tc>
                  <a:txBody>
                    <a:bodyPr/>
                    <a:lstStyle/>
                    <a:p>
                      <a:pPr marL="0" marR="0" lvl="0" indent="0" algn="ctr" rtl="0">
                        <a:lnSpc>
                          <a:spcPct val="100000"/>
                        </a:lnSpc>
                        <a:spcBef>
                          <a:spcPts val="0"/>
                        </a:spcBef>
                        <a:spcAft>
                          <a:spcPts val="0"/>
                        </a:spcAft>
                        <a:buClr>
                          <a:srgbClr val="000000"/>
                        </a:buClr>
                        <a:buFont typeface="Arial"/>
                        <a:buNone/>
                      </a:pPr>
                      <a:endParaRPr sz="1100"/>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90275">
                <a:tc>
                  <a:txBody>
                    <a:bodyPr/>
                    <a:lstStyle/>
                    <a:p>
                      <a:pPr marL="0" lvl="0" indent="0" algn="l" rtl="0">
                        <a:spcBef>
                          <a:spcPts val="0"/>
                        </a:spcBef>
                        <a:spcAft>
                          <a:spcPts val="0"/>
                        </a:spcAft>
                        <a:buClr>
                          <a:schemeClr val="dk1"/>
                        </a:buClr>
                        <a:buSzPts val="1100"/>
                        <a:buFont typeface="Arial"/>
                        <a:buNone/>
                      </a:pPr>
                      <a:r>
                        <a:rPr lang="en" sz="700" b="1"/>
                        <a:t>Audio text: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[Hobbes] Can I take over now, Candy?</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[Candy] Are we still talking about cats?</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[Hobbes] Um...yes?</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[Candy] Hobbes, down.... Sit... Stay… Good boy. I’ll be running this for a little longer. </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Now that you’re comfortable approaching and petting cats, let’s talk about handling us. Do you know how we like to be cuddled? What about if we’re squirmy and don’t want to be held? What about if you need to get us out of our kennel or carrier? What about getting us into a carrier? It might be a little tricky, so let’s go at this one step at a time.</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r>
                        <a:rPr lang="en" sz="700" b="1"/>
                        <a:t>Click the video to get trained.</a:t>
                      </a: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endParaRPr sz="700" b="1"/>
                    </a:p>
                    <a:p>
                      <a:pPr marL="0" lvl="0" indent="0" algn="l" rtl="0">
                        <a:spcBef>
                          <a:spcPts val="0"/>
                        </a:spcBef>
                        <a:spcAft>
                          <a:spcPts val="0"/>
                        </a:spcAft>
                        <a:buClr>
                          <a:schemeClr val="dk1"/>
                        </a:buClr>
                        <a:buSzPts val="1100"/>
                        <a:buFont typeface="Arial"/>
                        <a:buNone/>
                      </a:pPr>
                      <a:endParaRPr sz="700" b="1"/>
                    </a:p>
                  </a:txBody>
                  <a:tcPr marL="91450" marR="91450" marT="34300" marB="3430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9" name="Google Shape;119;p21"/>
          <p:cNvSpPr txBox="1"/>
          <p:nvPr/>
        </p:nvSpPr>
        <p:spPr>
          <a:xfrm>
            <a:off x="124400" y="161925"/>
            <a:ext cx="2590800" cy="968700"/>
          </a:xfrm>
          <a:prstGeom prst="rect">
            <a:avLst/>
          </a:prstGeom>
          <a:solidFill>
            <a:srgbClr val="FFFFFF"/>
          </a:solidFill>
          <a:ln w="2857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540"/>
              </a:spcBef>
              <a:spcAft>
                <a:spcPts val="0"/>
              </a:spcAft>
              <a:buNone/>
            </a:pPr>
            <a:r>
              <a:rPr lang="en" sz="1800">
                <a:latin typeface="Calibri"/>
                <a:ea typeface="Calibri"/>
                <a:cs typeface="Calibri"/>
                <a:sym typeface="Calibri"/>
              </a:rPr>
              <a:t>Goal 4: Handling Cats</a:t>
            </a:r>
            <a:endParaRPr sz="1800">
              <a:solidFill>
                <a:srgbClr val="000000"/>
              </a:solidFill>
              <a:latin typeface="Calibri"/>
              <a:ea typeface="Calibri"/>
              <a:cs typeface="Calibri"/>
              <a:sym typeface="Calibri"/>
            </a:endParaRPr>
          </a:p>
        </p:txBody>
      </p:sp>
      <p:graphicFrame>
        <p:nvGraphicFramePr>
          <p:cNvPr id="120" name="Google Shape;120;p21"/>
          <p:cNvGraphicFramePr/>
          <p:nvPr/>
        </p:nvGraphicFramePr>
        <p:xfrm>
          <a:off x="124400" y="3564731"/>
          <a:ext cx="3000000" cy="3000000"/>
        </p:xfrm>
        <a:graphic>
          <a:graphicData uri="http://schemas.openxmlformats.org/drawingml/2006/table">
            <a:tbl>
              <a:tblPr>
                <a:noFill/>
                <a:tableStyleId>{9412D163-97B7-4EEB-BF0E-D6B67EDE09BE}</a:tableStyleId>
              </a:tblPr>
              <a:tblGrid>
                <a:gridCol w="437945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353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Text on screen: Handling Cats</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6782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Animation/Interaction: </a:t>
                      </a:r>
                      <a:endParaRPr sz="800" b="0" i="0" u="none" strike="noStrike" cap="none">
                        <a:solidFill>
                          <a:srgbClr val="000000"/>
                        </a:solidFill>
                        <a:latin typeface="Arial"/>
                        <a:ea typeface="Arial"/>
                        <a:cs typeface="Arial"/>
                        <a:sym typeface="Arial"/>
                      </a:endParaRPr>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46175">
                <a:tc gridSpan="2">
                  <a:txBody>
                    <a:bodyPr/>
                    <a:lstStyle/>
                    <a:p>
                      <a:pPr marL="0" marR="0" lvl="0" indent="0" algn="l" rtl="0">
                        <a:lnSpc>
                          <a:spcPct val="100000"/>
                        </a:lnSpc>
                        <a:spcBef>
                          <a:spcPts val="0"/>
                        </a:spcBef>
                        <a:spcAft>
                          <a:spcPts val="0"/>
                        </a:spcAft>
                        <a:buClr>
                          <a:srgbClr val="000000"/>
                        </a:buClr>
                        <a:buFont typeface="Arial"/>
                        <a:buNone/>
                      </a:pPr>
                      <a:r>
                        <a:rPr lang="en" sz="800" b="1" i="0" u="none" strike="noStrike" cap="none">
                          <a:solidFill>
                            <a:srgbClr val="000000"/>
                          </a:solidFill>
                          <a:latin typeface="Arial"/>
                          <a:ea typeface="Arial"/>
                          <a:cs typeface="Arial"/>
                          <a:sym typeface="Arial"/>
                        </a:rPr>
                        <a:t>Notes: </a:t>
                      </a:r>
                      <a:endParaRPr sz="1100"/>
                    </a:p>
                  </a:txBody>
                  <a:tcPr marL="91450" marR="91450" marT="34300" marB="34300">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1" name="Google Shape;121;p21"/>
          <p:cNvSpPr/>
          <p:nvPr/>
        </p:nvSpPr>
        <p:spPr>
          <a:xfrm>
            <a:off x="2941750" y="161925"/>
            <a:ext cx="6057900" cy="3267000"/>
          </a:xfrm>
          <a:prstGeom prst="rect">
            <a:avLst/>
          </a:prstGeom>
          <a:solidFill>
            <a:srgbClr val="FFFF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150">
                <a:solidFill>
                  <a:srgbClr val="404040"/>
                </a:solidFill>
                <a:highlight>
                  <a:srgbClr val="FFFFFF"/>
                </a:highlight>
              </a:rPr>
              <a:t>HSU logo + Hobbes + Candy</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1713</Words>
  <Application>Microsoft Office PowerPoint</Application>
  <PresentationFormat>On-screen Show (16:9)</PresentationFormat>
  <Paragraphs>152</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sa_naisbitt</dc:creator>
  <cp:lastModifiedBy>Steven Naisbitt</cp:lastModifiedBy>
  <cp:revision>1</cp:revision>
  <dcterms:modified xsi:type="dcterms:W3CDTF">2019-04-23T22:59:56Z</dcterms:modified>
</cp:coreProperties>
</file>