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 Shepherd"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6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20T00:15:48.574" idx="1">
    <p:pos x="196" y="114"/>
    <p:text>Since we can't know their emotions, I'm going to keep it behavioral and just talk about what we see and what it can mean. Most of these signals should be looked at in context. For example, the pupil can be large if the light is low. Some are physiological responses and not necessarily emotional, if that makes sense.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3-20T01:31:44.168" idx="2">
    <p:pos x="43" y="0"/>
    <p:text>I"m going to say we just release a cat if it is too squirmy or they'll definitely get bit or scratched trying to hold it. Most cats don't like to be held, so we can teach the proper way to greet a cat and pet it but not hold. I changed hold to handle, so if a volunteer has to handle a cat or move it into or out of a transportation carrier, they can. Getting a cat out of a kennel would be the same as a room, but the taco method can work with a carrier.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285a453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285a45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26e77cec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26e77ce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2926e8c1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2926e8c1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21b51b71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21b51b7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285a453e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285a453e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f7608d3f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f7608d3f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f7608d3fe_2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f7608d3fe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262c987b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262c987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0aa1de510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0aa1de51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0aa1de510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0aa1de510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26e77cec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26e77ce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182475"/>
            <a:ext cx="8520600" cy="5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alibri"/>
                <a:ea typeface="Calibri"/>
                <a:cs typeface="Calibri"/>
                <a:sym typeface="Calibri"/>
              </a:rPr>
              <a:t>Video 1 - Dog Characteristics and Body Language (Still pictures)</a:t>
            </a:r>
            <a:endParaRPr sz="3000" b="1">
              <a:solidFill>
                <a:schemeClr val="dk1"/>
              </a:solidFill>
              <a:latin typeface="Calibri"/>
              <a:ea typeface="Calibri"/>
              <a:cs typeface="Calibri"/>
              <a:sym typeface="Calibri"/>
            </a:endParaRPr>
          </a:p>
          <a:p>
            <a:pPr marL="457200" marR="0" lvl="0" indent="-304800" algn="l" rtl="0">
              <a:lnSpc>
                <a:spcPct val="115000"/>
              </a:lnSpc>
              <a:spcBef>
                <a:spcPts val="160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3.1. Define the body language dogs use to communicate.</a:t>
            </a:r>
            <a:endParaRPr sz="1200" b="1">
              <a:solidFill>
                <a:schemeClr val="dk1"/>
              </a:solidFill>
              <a:latin typeface="Calibri"/>
              <a:ea typeface="Calibri"/>
              <a:cs typeface="Calibri"/>
              <a:sym typeface="Calibri"/>
            </a:endParaRPr>
          </a:p>
          <a:p>
            <a:pPr marL="914400" marR="0" lvl="1"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Create a video that displays the elegant, nonverbal language demonstrated by dogs </a:t>
            </a:r>
            <a:r>
              <a:rPr lang="en" sz="1200" b="1" strike="sngStrike">
                <a:solidFill>
                  <a:schemeClr val="dk1"/>
                </a:solidFill>
                <a:latin typeface="Calibri"/>
                <a:ea typeface="Calibri"/>
                <a:cs typeface="Calibri"/>
                <a:sym typeface="Calibri"/>
              </a:rPr>
              <a:t>to express their emotions by considering various dog body parts.</a:t>
            </a:r>
            <a:endParaRPr sz="1200" b="1" strike="sngStrike">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Eyes</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Mouth</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Ears</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Tail</a:t>
            </a:r>
            <a:endParaRPr sz="1200" b="1">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Hackles</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Body Position</a:t>
            </a:r>
            <a:endParaRPr sz="1200" b="1">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 sz="1200" b="1" u="sng">
                <a:solidFill>
                  <a:schemeClr val="dk1"/>
                </a:solidFill>
                <a:latin typeface="Calibri"/>
                <a:ea typeface="Calibri"/>
                <a:cs typeface="Calibri"/>
                <a:sym typeface="Calibri"/>
              </a:rPr>
              <a:t>Video Content Strategy</a:t>
            </a:r>
            <a:r>
              <a:rPr lang="en" sz="1200" b="1">
                <a:solidFill>
                  <a:schemeClr val="dk1"/>
                </a:solidFill>
                <a:latin typeface="Calibri"/>
                <a:ea typeface="Calibri"/>
                <a:cs typeface="Calibri"/>
                <a:sym typeface="Calibri"/>
              </a:rPr>
              <a:t>: Use still pictures with audio and music.</a:t>
            </a:r>
            <a:endParaRPr sz="12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Pic of proper holding of cat; “#1. Use two hands.”</a:t>
            </a:r>
            <a:endParaRPr sz="1000"/>
          </a:p>
        </p:txBody>
      </p:sp>
      <p:sp>
        <p:nvSpPr>
          <p:cNvPr id="176" name="Google Shape;176;p22"/>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When picking up a cat, ideally it’d be best to do so with two hands. Place one hand under the chest, and another under its back end, thus giving it frontal and back support. Don’t pick it up like a toddler!</a:t>
            </a:r>
            <a:endParaRPr sz="800"/>
          </a:p>
        </p:txBody>
      </p:sp>
      <p:sp>
        <p:nvSpPr>
          <p:cNvPr id="177" name="Google Shape;177;p22"/>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Pic of cradling cat gently; </a:t>
            </a:r>
            <a:endParaRPr sz="1000"/>
          </a:p>
          <a:p>
            <a:pPr marL="0" lvl="0" indent="0" algn="l" rtl="0">
              <a:spcBef>
                <a:spcPts val="0"/>
              </a:spcBef>
              <a:spcAft>
                <a:spcPts val="0"/>
              </a:spcAft>
              <a:buNone/>
            </a:pPr>
            <a:r>
              <a:rPr lang="en" sz="1000"/>
              <a:t>“#2. Cradle cat gently.”</a:t>
            </a:r>
            <a:endParaRPr sz="1000"/>
          </a:p>
        </p:txBody>
      </p:sp>
      <p:sp>
        <p:nvSpPr>
          <p:cNvPr id="178" name="Google Shape;178;p22"/>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After you’ve picked up the cat, gently cradle her securely to you. Tight holds can cause the cat to panic and most cats do not like to be held or restricted.</a:t>
            </a:r>
            <a:endParaRPr sz="800">
              <a:solidFill>
                <a:schemeClr val="dk1"/>
              </a:solidFill>
              <a:latin typeface="Calibri"/>
              <a:ea typeface="Calibri"/>
              <a:cs typeface="Calibri"/>
              <a:sym typeface="Calibri"/>
            </a:endParaRPr>
          </a:p>
        </p:txBody>
      </p:sp>
      <p:sp>
        <p:nvSpPr>
          <p:cNvPr id="179" name="Google Shape;179;p22"/>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0000"/>
                </a:solidFill>
              </a:rPr>
              <a:t>Pic of football hold; “#3. Use football hold for one hand hold” </a:t>
            </a:r>
            <a:endParaRPr sz="1000">
              <a:solidFill>
                <a:srgbClr val="FF0000"/>
              </a:solidFill>
            </a:endParaRPr>
          </a:p>
        </p:txBody>
      </p:sp>
      <p:sp>
        <p:nvSpPr>
          <p:cNvPr id="180" name="Google Shape;180;p22"/>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When needing an extra hand (such as when opening a cat’s kennel), a football hold can be used. This is where you hold the cat like football: place your arm under his chest so you can support him completely.</a:t>
            </a:r>
            <a:endParaRPr sz="800">
              <a:solidFill>
                <a:schemeClr val="dk1"/>
              </a:solidFill>
              <a:latin typeface="Calibri"/>
              <a:ea typeface="Calibri"/>
              <a:cs typeface="Calibri"/>
              <a:sym typeface="Calibri"/>
            </a:endParaRPr>
          </a:p>
        </p:txBody>
      </p:sp>
      <p:sp>
        <p:nvSpPr>
          <p:cNvPr id="181" name="Google Shape;181;p22"/>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0000"/>
                </a:solidFill>
              </a:rPr>
              <a:t>Pic squirmy cat </a:t>
            </a:r>
            <a:r>
              <a:rPr lang="en" sz="1100">
                <a:solidFill>
                  <a:srgbClr val="FF0000"/>
                </a:solidFill>
              </a:rPr>
              <a:t>“#4. </a:t>
            </a:r>
            <a:endParaRPr sz="1000">
              <a:solidFill>
                <a:srgbClr val="FF0000"/>
              </a:solidFill>
            </a:endParaRPr>
          </a:p>
        </p:txBody>
      </p:sp>
      <p:sp>
        <p:nvSpPr>
          <p:cNvPr id="182" name="Google Shape;182;p22"/>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rPr>
              <a:t>If the cat is not comfortably being held and cuddled, it’s best to let the cat go. You can sit in a chair or on the floor and let the cat approach you on her terms. She may even jump on your lap for some attention.</a:t>
            </a:r>
            <a:endParaRPr sz="800">
              <a:solidFill>
                <a:schemeClr val="dk1"/>
              </a:solidFill>
            </a:endParaRPr>
          </a:p>
        </p:txBody>
      </p:sp>
      <p:sp>
        <p:nvSpPr>
          <p:cNvPr id="183" name="Google Shape;183;p22"/>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Getting cat out of kennel + pic of cat in kennel</a:t>
            </a:r>
            <a:endParaRPr/>
          </a:p>
        </p:txBody>
      </p:sp>
      <p:sp>
        <p:nvSpPr>
          <p:cNvPr id="184" name="Google Shape;184;p22"/>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If you want to get a cat out of a kennel, slowly approach the cat and let her smell your fist. Pet her and once get acquainted, you can pick her up with two hands then hold her gently but securely.</a:t>
            </a:r>
            <a:endParaRPr sz="800">
              <a:latin typeface="Calibri"/>
              <a:ea typeface="Calibri"/>
              <a:cs typeface="Calibri"/>
              <a:sym typeface="Calibri"/>
            </a:endParaRPr>
          </a:p>
        </p:txBody>
      </p:sp>
      <p:sp>
        <p:nvSpPr>
          <p:cNvPr id="185" name="Google Shape;185;p22"/>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Getting cat out of carrier+ pic of cat in carrier</a:t>
            </a:r>
            <a:endParaRPr>
              <a:solidFill>
                <a:srgbClr val="FF0000"/>
              </a:solidFill>
            </a:endParaRPr>
          </a:p>
        </p:txBody>
      </p:sp>
      <p:sp>
        <p:nvSpPr>
          <p:cNvPr id="186" name="Google Shape;186;p22"/>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What if you need to remove a cat from a transportation carrier and she isn’t coming out on her own terms? If there is a blanket or bed under the cat, you can wrap her in the bed like a taco.</a:t>
            </a:r>
            <a:endParaRPr sz="800"/>
          </a:p>
        </p:txBody>
      </p:sp>
      <p:sp>
        <p:nvSpPr>
          <p:cNvPr id="187" name="Google Shape;187;p22"/>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HSU logo + text “Handling Cats”</a:t>
            </a:r>
            <a:endParaRPr sz="1000"/>
          </a:p>
        </p:txBody>
      </p:sp>
      <p:sp>
        <p:nvSpPr>
          <p:cNvPr id="188" name="Google Shape;188;p22"/>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Music</a:t>
            </a:r>
            <a:endParaRPr sz="800">
              <a:latin typeface="Calibri"/>
              <a:ea typeface="Calibri"/>
              <a:cs typeface="Calibri"/>
              <a:sym typeface="Calibri"/>
            </a:endParaRPr>
          </a:p>
        </p:txBody>
      </p:sp>
      <p:sp>
        <p:nvSpPr>
          <p:cNvPr id="189" name="Google Shape;189;p22"/>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rgbClr val="FF0000"/>
                </a:solidFill>
              </a:rPr>
              <a:t>Picture of cat being held like a toddler by the armpits.</a:t>
            </a:r>
            <a:endParaRPr sz="1000">
              <a:solidFill>
                <a:srgbClr val="FF0000"/>
              </a:solidFill>
            </a:endParaRPr>
          </a:p>
        </p:txBody>
      </p:sp>
      <p:sp>
        <p:nvSpPr>
          <p:cNvPr id="190" name="Google Shape;190;p22"/>
          <p:cNvSpPr txBox="1"/>
          <p:nvPr/>
        </p:nvSpPr>
        <p:spPr>
          <a:xfrm>
            <a:off x="24162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Does this look comfortable to you? Maybe for a human child, but not for a cat! There are better ways to hold a cat...and safer. Trust me: both you and the cat will be a lot happier if you follow a few techniques.</a:t>
            </a:r>
            <a:endParaRPr sz="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Pic of cat and a cat carrier</a:t>
            </a:r>
            <a:endParaRPr sz="1000"/>
          </a:p>
        </p:txBody>
      </p:sp>
      <p:sp>
        <p:nvSpPr>
          <p:cNvPr id="196" name="Google Shape;196;p23"/>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800">
                <a:latin typeface="Calibri"/>
                <a:ea typeface="Calibri"/>
                <a:cs typeface="Calibri"/>
                <a:sym typeface="Calibri"/>
              </a:rPr>
              <a:t>Finally, placing a cat into a carrier can be very challenging, especially if the cat doesn’t want to go.</a:t>
            </a:r>
            <a:endParaRPr sz="800">
              <a:latin typeface="Calibri"/>
              <a:ea typeface="Calibri"/>
              <a:cs typeface="Calibri"/>
              <a:sym typeface="Calibri"/>
            </a:endParaRPr>
          </a:p>
        </p:txBody>
      </p:sp>
      <p:sp>
        <p:nvSpPr>
          <p:cNvPr id="197" name="Google Shape;197;p23"/>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Pic of vertical carrier.</a:t>
            </a:r>
            <a:endParaRPr sz="1000"/>
          </a:p>
        </p:txBody>
      </p:sp>
      <p:sp>
        <p:nvSpPr>
          <p:cNvPr id="198" name="Google Shape;198;p23"/>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Calibri"/>
                <a:ea typeface="Calibri"/>
                <a:cs typeface="Calibri"/>
                <a:sym typeface="Calibri"/>
              </a:rPr>
              <a:t>It may be a challenge to get the cat to go head first into a carrier if they see the small enclosed area. Try to position the carrier vertically with the opening at the top.</a:t>
            </a:r>
            <a:endParaRPr sz="800" b="1">
              <a:solidFill>
                <a:schemeClr val="dk1"/>
              </a:solidFill>
              <a:latin typeface="Calibri"/>
              <a:ea typeface="Calibri"/>
              <a:cs typeface="Calibri"/>
              <a:sym typeface="Calibri"/>
            </a:endParaRPr>
          </a:p>
        </p:txBody>
      </p:sp>
      <p:sp>
        <p:nvSpPr>
          <p:cNvPr id="199" name="Google Shape;199;p23"/>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0000"/>
                </a:solidFill>
              </a:rPr>
              <a:t>Pic of cat being helped into carrier</a:t>
            </a:r>
            <a:endParaRPr sz="1000">
              <a:solidFill>
                <a:srgbClr val="FF0000"/>
              </a:solidFill>
            </a:endParaRPr>
          </a:p>
        </p:txBody>
      </p:sp>
      <p:sp>
        <p:nvSpPr>
          <p:cNvPr id="200" name="Google Shape;200;p23"/>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800">
                <a:latin typeface="Calibri"/>
                <a:ea typeface="Calibri"/>
                <a:cs typeface="Calibri"/>
                <a:sym typeface="Calibri"/>
              </a:rPr>
              <a:t>Then, pick the cat up and hold it with two hands, one under the chest and one on the back end. You can try to lower the cat tail first down into the carrier so the cat won’t see where she’s going.</a:t>
            </a:r>
            <a:endParaRPr sz="800">
              <a:latin typeface="Calibri"/>
              <a:ea typeface="Calibri"/>
              <a:cs typeface="Calibri"/>
              <a:sym typeface="Calibri"/>
            </a:endParaRPr>
          </a:p>
        </p:txBody>
      </p:sp>
      <p:sp>
        <p:nvSpPr>
          <p:cNvPr id="201" name="Google Shape;201;p23"/>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0000"/>
                </a:solidFill>
              </a:rPr>
              <a:t>Pic of cat in carrier</a:t>
            </a:r>
            <a:endParaRPr sz="1000">
              <a:solidFill>
                <a:srgbClr val="FF0000"/>
              </a:solidFill>
            </a:endParaRPr>
          </a:p>
        </p:txBody>
      </p:sp>
      <p:sp>
        <p:nvSpPr>
          <p:cNvPr id="202" name="Google Shape;202;p23"/>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800">
                <a:latin typeface="Calibri"/>
                <a:ea typeface="Calibri"/>
                <a:cs typeface="Calibri"/>
                <a:sym typeface="Calibri"/>
              </a:rPr>
              <a:t>Once the cat realizes she’s inside the carrier, carefully set her down and remove your hands. Close the door and then slowly move the carrier to it’s horizontal position.</a:t>
            </a:r>
            <a:endParaRPr sz="800">
              <a:latin typeface="Calibri"/>
              <a:ea typeface="Calibri"/>
              <a:cs typeface="Calibri"/>
              <a:sym typeface="Calibri"/>
            </a:endParaRPr>
          </a:p>
        </p:txBody>
      </p:sp>
      <p:sp>
        <p:nvSpPr>
          <p:cNvPr id="203" name="Google Shape;203;p23"/>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Pic taco cat into carrier.</a:t>
            </a:r>
            <a:endParaRPr>
              <a:solidFill>
                <a:srgbClr val="FF0000"/>
              </a:solidFill>
            </a:endParaRPr>
          </a:p>
        </p:txBody>
      </p:sp>
      <p:sp>
        <p:nvSpPr>
          <p:cNvPr id="204" name="Google Shape;204;p23"/>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Easy! If you have trouble getting a cat into a carrier, ask for help. You can use the taco cat method to wrap up the cat and then drop her into the carrier. </a:t>
            </a:r>
            <a:endParaRPr sz="800">
              <a:latin typeface="Calibri"/>
              <a:ea typeface="Calibri"/>
              <a:cs typeface="Calibri"/>
              <a:sym typeface="Calibri"/>
            </a:endParaRPr>
          </a:p>
        </p:txBody>
      </p:sp>
      <p:sp>
        <p:nvSpPr>
          <p:cNvPr id="205" name="Google Shape;205;p23"/>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Pic of catnips spray and treats</a:t>
            </a:r>
            <a:endParaRPr>
              <a:solidFill>
                <a:srgbClr val="FF0000"/>
              </a:solidFill>
            </a:endParaRPr>
          </a:p>
        </p:txBody>
      </p:sp>
      <p:sp>
        <p:nvSpPr>
          <p:cNvPr id="206" name="Google Shape;206;p23"/>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You can even throw treats into the carrier or spray it with a catnip spray to lure the cat inside on her own.</a:t>
            </a:r>
            <a:endParaRPr sz="800"/>
          </a:p>
        </p:txBody>
      </p:sp>
      <p:sp>
        <p:nvSpPr>
          <p:cNvPr id="207" name="Google Shape;207;p23"/>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0000"/>
                </a:solidFill>
              </a:rPr>
              <a:t>Pic of person wrapping cat up in their bed, like a “cat taco”</a:t>
            </a:r>
            <a:endParaRPr sz="1000">
              <a:solidFill>
                <a:srgbClr val="FF0000"/>
              </a:solidFill>
            </a:endParaRPr>
          </a:p>
        </p:txBody>
      </p:sp>
      <p:sp>
        <p:nvSpPr>
          <p:cNvPr id="208" name="Google Shape;208;p23"/>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Did you know that “taco cat” spelled backwards is “taco cat?” Wrapping the cat in her bed can help her feel secure and safe while protecting you from her claws.</a:t>
            </a:r>
            <a:endParaRPr sz="800">
              <a:latin typeface="Calibri"/>
              <a:ea typeface="Calibri"/>
              <a:cs typeface="Calibri"/>
              <a:sym typeface="Calibri"/>
            </a:endParaRPr>
          </a:p>
        </p:txBody>
      </p:sp>
      <p:sp>
        <p:nvSpPr>
          <p:cNvPr id="209" name="Google Shape;209;p23"/>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rgbClr val="FF0000"/>
                </a:solidFill>
              </a:rPr>
              <a:t>Pic of person removing the “taco bed”</a:t>
            </a:r>
            <a:endParaRPr sz="1000">
              <a:solidFill>
                <a:srgbClr val="FF0000"/>
              </a:solidFill>
            </a:endParaRPr>
          </a:p>
        </p:txBody>
      </p:sp>
      <p:sp>
        <p:nvSpPr>
          <p:cNvPr id="210" name="Google Shape;210;p23"/>
          <p:cNvSpPr txBox="1"/>
          <p:nvPr/>
        </p:nvSpPr>
        <p:spPr>
          <a:xfrm>
            <a:off x="2416250" y="1666200"/>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800">
                <a:latin typeface="Calibri"/>
                <a:ea typeface="Calibri"/>
                <a:cs typeface="Calibri"/>
                <a:sym typeface="Calibri"/>
              </a:rPr>
              <a:t>After the cat is in your arms and feels secure, then remove the “taco” bed, all the while supporting the cat.</a:t>
            </a:r>
            <a:endParaRPr sz="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44205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images of soft dogs eyes vs Still image of wide eyes</a:t>
            </a:r>
            <a:endParaRPr/>
          </a:p>
        </p:txBody>
      </p:sp>
      <p:sp>
        <p:nvSpPr>
          <p:cNvPr id="60" name="Google Shape;60;p14"/>
          <p:cNvSpPr txBox="1"/>
          <p:nvPr/>
        </p:nvSpPr>
        <p:spPr>
          <a:xfrm>
            <a:off x="4415975" y="15900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When looking at a dog’s eyes, pay attention to the white part of the eye.</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When a dog is feeling tense, his eyes may appear rounder than normal,</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or they may show a lot of white around the outside. This is sometimes referred to as “whale eye.”</a:t>
            </a:r>
            <a:endParaRPr sz="800">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61" name="Google Shape;61;p14"/>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 of squint almond eyes vs  Still image of Dilated pupils (hard eyes)</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p:txBody>
      </p:sp>
      <p:sp>
        <p:nvSpPr>
          <p:cNvPr id="62" name="Google Shape;62;p14"/>
          <p:cNvSpPr txBox="1"/>
          <p:nvPr/>
        </p:nvSpPr>
        <p:spPr>
          <a:xfrm>
            <a:off x="398525" y="40243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A relaxed dog may have his mouth open and or may be panting with no facial or mouth tension. A fearful or tense dog may tightly close his mouth or may pull his lips back at the corners resembling a smile.</a:t>
            </a:r>
            <a:endParaRPr sz="800">
              <a:solidFill>
                <a:schemeClr val="dk1"/>
              </a:solidFill>
            </a:endParaRPr>
          </a:p>
        </p:txBody>
      </p:sp>
      <p:sp>
        <p:nvSpPr>
          <p:cNvPr id="63" name="Google Shape;63;p14"/>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 of wrinkle muzzle, “offensive pucker,” and growling</a:t>
            </a:r>
            <a:endParaRPr sz="1000">
              <a:solidFill>
                <a:schemeClr val="dk1"/>
              </a:solidFill>
            </a:endParaRPr>
          </a:p>
        </p:txBody>
      </p:sp>
      <p:sp>
        <p:nvSpPr>
          <p:cNvPr id="64" name="Google Shape;64;p14"/>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solidFill>
                <a:schemeClr val="dk1"/>
              </a:solidFill>
            </a:endParaRPr>
          </a:p>
        </p:txBody>
      </p:sp>
      <p:sp>
        <p:nvSpPr>
          <p:cNvPr id="65" name="Google Shape;65;p14"/>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HSU Logo</a:t>
            </a:r>
            <a:endParaRPr sz="1000">
              <a:solidFill>
                <a:schemeClr val="dk1"/>
              </a:solidFill>
            </a:endParaRPr>
          </a:p>
        </p:txBody>
      </p:sp>
      <p:sp>
        <p:nvSpPr>
          <p:cNvPr id="66" name="Google Shape;66;p14"/>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a:solidFill>
                  <a:schemeClr val="dk1"/>
                </a:solidFill>
                <a:latin typeface="Calibri"/>
                <a:ea typeface="Calibri"/>
                <a:cs typeface="Calibri"/>
                <a:sym typeface="Calibri"/>
              </a:rPr>
              <a:t>More music with HSU Logo fade</a:t>
            </a:r>
            <a:endParaRPr sz="800">
              <a:solidFill>
                <a:schemeClr val="dk1"/>
              </a:solidFill>
              <a:latin typeface="Calibri"/>
              <a:ea typeface="Calibri"/>
              <a:cs typeface="Calibri"/>
              <a:sym typeface="Calibri"/>
            </a:endParaRPr>
          </a:p>
        </p:txBody>
      </p:sp>
      <p:sp>
        <p:nvSpPr>
          <p:cNvPr id="67" name="Google Shape;67;p14"/>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pic of dog with dilated pupils.</a:t>
            </a:r>
            <a:endParaRPr sz="1000">
              <a:solidFill>
                <a:schemeClr val="dk1"/>
              </a:solidFill>
            </a:endParaRPr>
          </a:p>
        </p:txBody>
      </p:sp>
      <p:sp>
        <p:nvSpPr>
          <p:cNvPr id="68" name="Google Shape;68;p14"/>
          <p:cNvSpPr txBox="1"/>
          <p:nvPr/>
        </p:nvSpPr>
        <p:spPr>
          <a:xfrm>
            <a:off x="2416250" y="14376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Daniel sees this dog, and instantly wants to pet her. He begins to stretch forth his hand. Based off of her picture, do you think she wants to be petted?  Are you sure? Let’s see what we can learn about the messages dogs send us through their eyes, mouth, ears, tail, hackles, and body position. Remember to consider the context for each signal when determining if the dog may be shy, scared, threatened, aggressive or maybe even ill.</a:t>
            </a:r>
            <a:endParaRPr sz="800">
              <a:solidFill>
                <a:schemeClr val="dk1"/>
              </a:solidFill>
            </a:endParaRPr>
          </a:p>
        </p:txBody>
      </p:sp>
      <p:sp>
        <p:nvSpPr>
          <p:cNvPr id="69" name="Google Shape;69;p14"/>
          <p:cNvSpPr txBox="1"/>
          <p:nvPr/>
        </p:nvSpPr>
        <p:spPr>
          <a:xfrm>
            <a:off x="2416250" y="40680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a:solidFill>
                  <a:schemeClr val="dk1"/>
                </a:solidFill>
              </a:rPr>
              <a:t>A dog displaying a physical warning may start to wrinkle the top of his muzzle, often next pulling his lips up vertically to display his front teeth. </a:t>
            </a:r>
            <a:endParaRPr sz="800">
              <a:solidFill>
                <a:schemeClr val="dk1"/>
              </a:solidFill>
            </a:endParaRPr>
          </a:p>
        </p:txBody>
      </p:sp>
      <p:sp>
        <p:nvSpPr>
          <p:cNvPr id="70" name="Google Shape;70;p14"/>
          <p:cNvSpPr txBox="1"/>
          <p:nvPr/>
        </p:nvSpPr>
        <p:spPr>
          <a:xfrm>
            <a:off x="4397775" y="40680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When a dog is relaxed, his ears may be slightly back or out to the sides. As a dog becomes more aroused, the ears will move forward, pointing toward the subject of interest. When fearful, the ears may lay back flat against the head.</a:t>
            </a:r>
            <a:endParaRPr sz="800">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71" name="Google Shape;71;p14"/>
          <p:cNvSpPr/>
          <p:nvPr/>
        </p:nvSpPr>
        <p:spPr>
          <a:xfrm>
            <a:off x="441145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 of relaxed back ears, and tense forward ears</a:t>
            </a:r>
            <a:endParaRPr sz="1000"/>
          </a:p>
        </p:txBody>
      </p:sp>
      <p:sp>
        <p:nvSpPr>
          <p:cNvPr id="72" name="Google Shape;72;p14"/>
          <p:cNvSpPr/>
          <p:nvPr/>
        </p:nvSpPr>
        <p:spPr>
          <a:xfrm>
            <a:off x="655925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 of dog tail tucked vs tail raised high</a:t>
            </a:r>
            <a:endParaRPr sz="1000"/>
          </a:p>
        </p:txBody>
      </p:sp>
      <p:sp>
        <p:nvSpPr>
          <p:cNvPr id="73" name="Google Shape;73;p14"/>
          <p:cNvSpPr/>
          <p:nvPr/>
        </p:nvSpPr>
        <p:spPr>
          <a:xfrm>
            <a:off x="36675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rPr>
              <a:t>Still image of dog’s relaxed mouth vs Still image of dog’s tense mouth</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p:txBody>
      </p:sp>
      <p:sp>
        <p:nvSpPr>
          <p:cNvPr id="74" name="Google Shape;74;p14"/>
          <p:cNvSpPr txBox="1"/>
          <p:nvPr/>
        </p:nvSpPr>
        <p:spPr>
          <a:xfrm>
            <a:off x="6415700" y="1535613"/>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A relaxed dog will often squint, so that his eyes become almond shaped with no white showing. Dilated pupils can also be a sign of fear or arousal –these can make the eyes look “glassy.” These signs may indicate that a dog is feeling threatened, stressed or frightened. </a:t>
            </a:r>
            <a:endParaRPr sz="800">
              <a:solidFill>
                <a:schemeClr val="dk1"/>
              </a:solidFill>
            </a:endParaRPr>
          </a:p>
          <a:p>
            <a:pPr marL="0" lvl="0" indent="0" algn="l" rtl="0">
              <a:spcBef>
                <a:spcPts val="0"/>
              </a:spcBef>
              <a:spcAft>
                <a:spcPts val="0"/>
              </a:spcAft>
              <a:buNone/>
            </a:pPr>
            <a:endParaRPr sz="800">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75" name="Google Shape;75;p14"/>
          <p:cNvSpPr txBox="1"/>
          <p:nvPr/>
        </p:nvSpPr>
        <p:spPr>
          <a:xfrm>
            <a:off x="6559250" y="37957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rPr>
              <a:t>A happy dog may hold his tail high with little movement, high and waving -- called flagging, or he may move his tail side to side in short, rapid movements. A fearful dog will tuck his tail between his rear legs, as the first photo below shows. The tail may also be held rigid against the belly, or wag stiffly.</a:t>
            </a:r>
            <a:endParaRPr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Still image of aggressive dog body </a:t>
            </a:r>
            <a:endParaRPr sz="1000"/>
          </a:p>
        </p:txBody>
      </p:sp>
      <p:sp>
        <p:nvSpPr>
          <p:cNvPr id="81" name="Google Shape;81;p15"/>
          <p:cNvSpPr txBox="1"/>
          <p:nvPr/>
        </p:nvSpPr>
        <p:spPr>
          <a:xfrm>
            <a:off x="4415975" y="15900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t>A dog displaying aggressive body language will look large, standing with his head raised above his shoulders. His body will be tense, with weight either centered or over all four feet or leaning slightly forward onto the front legs.</a:t>
            </a:r>
            <a:endParaRPr sz="800"/>
          </a:p>
        </p:txBody>
      </p:sp>
      <p:sp>
        <p:nvSpPr>
          <p:cNvPr id="82" name="Google Shape;82;p15"/>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 of wrinkly face and muzzle growling</a:t>
            </a:r>
            <a:endParaRPr sz="1000">
              <a:solidFill>
                <a:schemeClr val="dk1"/>
              </a:solidFill>
            </a:endParaRPr>
          </a:p>
        </p:txBody>
      </p:sp>
      <p:sp>
        <p:nvSpPr>
          <p:cNvPr id="83" name="Google Shape;83;p15"/>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A fearful or tense dog may also growl. All of these physical signs may be warning you to stay away or a bite could be the result. </a:t>
            </a:r>
            <a:endParaRPr sz="800">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84" name="Google Shape;84;p15"/>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images of happy human and dog</a:t>
            </a:r>
            <a:endParaRPr sz="1000">
              <a:solidFill>
                <a:schemeClr val="dk1"/>
              </a:solidFill>
            </a:endParaRPr>
          </a:p>
        </p:txBody>
      </p:sp>
      <p:sp>
        <p:nvSpPr>
          <p:cNvPr id="85" name="Google Shape;85;p15"/>
          <p:cNvSpPr txBox="1"/>
          <p:nvPr/>
        </p:nvSpPr>
        <p:spPr>
          <a:xfrm>
            <a:off x="380325" y="40680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Effective communication is the cornerstone of all good relationships between humans and dogs. The more we practice and focus our attention to what the dog is “saying” the better we will become at communication.</a:t>
            </a:r>
            <a:endParaRPr sz="800">
              <a:solidFill>
                <a:schemeClr val="dk1"/>
              </a:solidFill>
            </a:endParaRPr>
          </a:p>
        </p:txBody>
      </p:sp>
      <p:sp>
        <p:nvSpPr>
          <p:cNvPr id="86" name="Google Shape;86;p15"/>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HSU Logo</a:t>
            </a:r>
            <a:endParaRPr sz="1000">
              <a:solidFill>
                <a:schemeClr val="dk1"/>
              </a:solidFill>
            </a:endParaRPr>
          </a:p>
        </p:txBody>
      </p:sp>
      <p:sp>
        <p:nvSpPr>
          <p:cNvPr id="87" name="Google Shape;87;p15"/>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88" name="Google Shape;88;p15"/>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89" name="Google Shape;89;p15"/>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image wagging vs still tails</a:t>
            </a:r>
            <a:endParaRPr sz="1000">
              <a:solidFill>
                <a:schemeClr val="dk1"/>
              </a:solidFill>
            </a:endParaRPr>
          </a:p>
        </p:txBody>
      </p:sp>
      <p:sp>
        <p:nvSpPr>
          <p:cNvPr id="90" name="Google Shape;90;p15"/>
          <p:cNvSpPr txBox="1"/>
          <p:nvPr/>
        </p:nvSpPr>
        <p:spPr>
          <a:xfrm>
            <a:off x="416525" y="1437600"/>
            <a:ext cx="1938000" cy="126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a:solidFill>
                  <a:schemeClr val="dk1"/>
                </a:solidFill>
              </a:rPr>
              <a:t>A relaxed dog holds his tail in a neutral position, extending out from the spine (the middle photo below), or may be below spine level. The movement may be a loose wag from side to side or a sweeping circular motion. As the dog becomes more excited or aroused, his tail usually rises above spine level.</a:t>
            </a:r>
            <a:endParaRPr sz="800">
              <a:solidFill>
                <a:schemeClr val="dk1"/>
              </a:solidFill>
            </a:endParaRPr>
          </a:p>
        </p:txBody>
      </p:sp>
      <p:sp>
        <p:nvSpPr>
          <p:cNvPr id="91" name="Google Shape;91;p15"/>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Hackles</a:t>
            </a:r>
            <a:endParaRPr sz="1000">
              <a:solidFill>
                <a:schemeClr val="dk1"/>
              </a:solidFill>
            </a:endParaRPr>
          </a:p>
        </p:txBody>
      </p:sp>
      <p:sp>
        <p:nvSpPr>
          <p:cNvPr id="92" name="Google Shape;92;p15"/>
          <p:cNvSpPr txBox="1"/>
          <p:nvPr/>
        </p:nvSpPr>
        <p:spPr>
          <a:xfrm>
            <a:off x="2416250" y="15900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The fur on the dog’s shoulders may raise in response to physiological stimuli. When this fur stands up, we call it hackles. Do not approach a dog when its hackles are up.</a:t>
            </a:r>
            <a:endParaRPr sz="800">
              <a:solidFill>
                <a:schemeClr val="dk1"/>
              </a:solidFill>
            </a:endParaRPr>
          </a:p>
        </p:txBody>
      </p:sp>
      <p:sp>
        <p:nvSpPr>
          <p:cNvPr id="93" name="Google Shape;93;p15"/>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a:solidFill>
                  <a:schemeClr val="dk1"/>
                </a:solidFill>
                <a:latin typeface="Calibri"/>
                <a:ea typeface="Calibri"/>
                <a:cs typeface="Calibri"/>
                <a:sym typeface="Calibri"/>
              </a:rPr>
              <a:t>More music with HSU Logo fade</a:t>
            </a:r>
            <a:endParaRPr sz="800">
              <a:solidFill>
                <a:schemeClr val="dk1"/>
              </a:solidFill>
              <a:latin typeface="Calibri"/>
              <a:ea typeface="Calibri"/>
              <a:cs typeface="Calibri"/>
              <a:sym typeface="Calibri"/>
            </a:endParaRPr>
          </a:p>
        </p:txBody>
      </p:sp>
      <p:sp>
        <p:nvSpPr>
          <p:cNvPr id="94" name="Google Shape;94;p15"/>
          <p:cNvSpPr txBox="1"/>
          <p:nvPr/>
        </p:nvSpPr>
        <p:spPr>
          <a:xfrm>
            <a:off x="4397775" y="4144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95" name="Google Shape;95;p15"/>
          <p:cNvSpPr/>
          <p:nvPr/>
        </p:nvSpPr>
        <p:spPr>
          <a:xfrm>
            <a:off x="441145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p>
        </p:txBody>
      </p:sp>
      <p:sp>
        <p:nvSpPr>
          <p:cNvPr id="96" name="Google Shape;96;p15"/>
          <p:cNvSpPr/>
          <p:nvPr/>
        </p:nvSpPr>
        <p:spPr>
          <a:xfrm>
            <a:off x="655925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body" idx="1"/>
          </p:nvPr>
        </p:nvSpPr>
        <p:spPr>
          <a:xfrm>
            <a:off x="311700" y="182475"/>
            <a:ext cx="8520600" cy="5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alibri"/>
                <a:ea typeface="Calibri"/>
                <a:cs typeface="Calibri"/>
                <a:sym typeface="Calibri"/>
              </a:rPr>
              <a:t>Video 2 - Approaching Dogs (Non-animated with still pictures)</a:t>
            </a:r>
            <a:endParaRPr sz="3000" b="1">
              <a:solidFill>
                <a:schemeClr val="dk1"/>
              </a:solidFill>
              <a:latin typeface="Calibri"/>
              <a:ea typeface="Calibri"/>
              <a:cs typeface="Calibri"/>
              <a:sym typeface="Calibri"/>
            </a:endParaRPr>
          </a:p>
          <a:p>
            <a:pPr marL="457200" marR="0" lvl="0" indent="-304800" algn="l" rtl="0">
              <a:lnSpc>
                <a:spcPct val="115000"/>
              </a:lnSpc>
              <a:spcBef>
                <a:spcPts val="160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3.2 Demonstrate appropriate ways to approach and pet dogs</a:t>
            </a:r>
            <a:endParaRPr sz="1200" b="1">
              <a:solidFill>
                <a:schemeClr val="dk1"/>
              </a:solidFill>
              <a:latin typeface="Calibri"/>
              <a:ea typeface="Calibri"/>
              <a:cs typeface="Calibri"/>
              <a:sym typeface="Calibri"/>
            </a:endParaRPr>
          </a:p>
          <a:p>
            <a:pPr marL="914400" marR="0" lvl="1"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Create an introductory video showing proper techniques to safely approach dogs </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Greet dog by approaching sideways without direct eye contact, allow them to smell you, then crouch down and pat your upper thighs instead of the head</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Watch the dog’s body language to determine if dog is interested in you, wait for the dog to come to you</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Move hands slowly and talk softly</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Lightly pet the dog below the collar and shoulder area  for a couple seconds</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Stop and Pause to see if the dog wants more attention</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If the dog wants more attention he will show you (lick you, look at you, come closer, etc.)</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If the dog does NOT want to be touched he will show you (moves away, turn head away, lip licks, shakes off)</a:t>
            </a:r>
            <a:endParaRPr sz="1200" b="1">
              <a:solidFill>
                <a:schemeClr val="dk1"/>
              </a:solidFill>
              <a:latin typeface="Calibri"/>
              <a:ea typeface="Calibri"/>
              <a:cs typeface="Calibri"/>
              <a:sym typeface="Calibri"/>
            </a:endParaRPr>
          </a:p>
          <a:p>
            <a:pPr marL="1371600" marR="0" lvl="2"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Rotate between petting and stopping to see his reaction</a:t>
            </a:r>
            <a:endParaRPr sz="1200" b="1">
              <a:solidFill>
                <a:schemeClr val="dk1"/>
              </a:solidFill>
              <a:latin typeface="Calibri"/>
              <a:ea typeface="Calibri"/>
              <a:cs typeface="Calibri"/>
              <a:sym typeface="Calibri"/>
            </a:endParaRPr>
          </a:p>
          <a:p>
            <a:pPr marL="457200" marR="0" lvl="0" indent="-304800" algn="l" rtl="0">
              <a:lnSpc>
                <a:spcPct val="115000"/>
              </a:lnSpc>
              <a:spcBef>
                <a:spcPts val="0"/>
              </a:spcBef>
              <a:spcAft>
                <a:spcPts val="0"/>
              </a:spcAft>
              <a:buClr>
                <a:schemeClr val="dk1"/>
              </a:buClr>
              <a:buSzPts val="1200"/>
              <a:buFont typeface="Calibri"/>
              <a:buChar char="●"/>
            </a:pPr>
            <a:r>
              <a:rPr lang="en" sz="1200" b="1" u="sng">
                <a:solidFill>
                  <a:schemeClr val="dk1"/>
                </a:solidFill>
                <a:latin typeface="Calibri"/>
                <a:ea typeface="Calibri"/>
                <a:cs typeface="Calibri"/>
                <a:sym typeface="Calibri"/>
              </a:rPr>
              <a:t>Video content strategy</a:t>
            </a:r>
            <a:r>
              <a:rPr lang="en" sz="1200" b="1">
                <a:solidFill>
                  <a:schemeClr val="dk1"/>
                </a:solidFill>
                <a:latin typeface="Calibri"/>
                <a:ea typeface="Calibri"/>
                <a:cs typeface="Calibri"/>
                <a:sym typeface="Calibri"/>
              </a:rPr>
              <a:t>:  Still pictures illustrating how to approach and pet along with audio</a:t>
            </a:r>
            <a:endParaRPr sz="1200" b="1">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Still shot of “pat” legs inviting dog to approach</a:t>
            </a:r>
            <a:endParaRPr sz="1000"/>
          </a:p>
        </p:txBody>
      </p:sp>
      <p:sp>
        <p:nvSpPr>
          <p:cNvPr id="107" name="Google Shape;107;p17"/>
          <p:cNvSpPr txBox="1"/>
          <p:nvPr/>
        </p:nvSpPr>
        <p:spPr>
          <a:xfrm>
            <a:off x="4425025" y="1666200"/>
            <a:ext cx="1938000" cy="13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Ben begins his greeting by slowly approaching sideways without making direct eye contact. He allows Spot to approach his and stretches out his fist for him to smell. </a:t>
            </a:r>
            <a:endParaRPr sz="1000"/>
          </a:p>
          <a:p>
            <a:pPr marL="0" lvl="0" indent="0" algn="l" rtl="0">
              <a:spcBef>
                <a:spcPts val="0"/>
              </a:spcBef>
              <a:spcAft>
                <a:spcPts val="0"/>
              </a:spcAft>
              <a:buNone/>
            </a:pPr>
            <a:r>
              <a:rPr lang="en" sz="1000"/>
              <a:t>If Spot stays, then she crouches down and pats his upper thighs to softly welcome Spot to join him. Do no initially reach over the head to pet the face until the dog feels more </a:t>
            </a:r>
            <a:r>
              <a:rPr lang="en" sz="800"/>
              <a:t>comfortable and knows you better.</a:t>
            </a:r>
            <a:endParaRPr sz="800"/>
          </a:p>
        </p:txBody>
      </p:sp>
      <p:sp>
        <p:nvSpPr>
          <p:cNvPr id="108" name="Google Shape;108;p17"/>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Still shot demonstrating positive body language</a:t>
            </a:r>
            <a:endParaRPr sz="1000"/>
          </a:p>
        </p:txBody>
      </p:sp>
      <p:sp>
        <p:nvSpPr>
          <p:cNvPr id="109" name="Google Shape;109;p17"/>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Watch closely to see what a dog like Spot is “saying.” Dogs are all different, so it is important to watch carefully. If the dog comes toward you with soft eyes, ears relaxed, and tail wagging then he is interested in greeting you.</a:t>
            </a:r>
            <a:endParaRPr sz="800" b="1">
              <a:solidFill>
                <a:schemeClr val="dk1"/>
              </a:solidFill>
              <a:latin typeface="Calibri"/>
              <a:ea typeface="Calibri"/>
              <a:cs typeface="Calibri"/>
              <a:sym typeface="Calibri"/>
            </a:endParaRPr>
          </a:p>
        </p:txBody>
      </p:sp>
      <p:sp>
        <p:nvSpPr>
          <p:cNvPr id="110" name="Google Shape;110;p17"/>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Still shot demonstrating negative dog body language</a:t>
            </a:r>
            <a:endParaRPr sz="1000"/>
          </a:p>
        </p:txBody>
      </p:sp>
      <p:sp>
        <p:nvSpPr>
          <p:cNvPr id="111" name="Google Shape;111;p17"/>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If the dog pulls back, shows wide eyes or hard eyes, quick lip licks or turns away DO NOT pet him.</a:t>
            </a:r>
            <a:endParaRPr sz="800">
              <a:solidFill>
                <a:schemeClr val="dk1"/>
              </a:solidFill>
            </a:endParaRPr>
          </a:p>
        </p:txBody>
      </p:sp>
      <p:sp>
        <p:nvSpPr>
          <p:cNvPr id="112" name="Google Shape;112;p17"/>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Still shot of hand safely petting dog</a:t>
            </a:r>
            <a:endParaRPr sz="1000"/>
          </a:p>
        </p:txBody>
      </p:sp>
      <p:sp>
        <p:nvSpPr>
          <p:cNvPr id="113" name="Google Shape;113;p17"/>
          <p:cNvSpPr txBox="1"/>
          <p:nvPr/>
        </p:nvSpPr>
        <p:spPr>
          <a:xfrm>
            <a:off x="2398150" y="40243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rPr>
              <a:t>If the dog’s body language indicates that he wants to be petted, then move your hand slowly toward neck so you don’t scare him. Lightly pet him below the collar and on his shoulder area for about 1-2 seconds then stop.</a:t>
            </a:r>
            <a:endParaRPr sz="800">
              <a:solidFill>
                <a:schemeClr val="dk1"/>
              </a:solidFill>
            </a:endParaRPr>
          </a:p>
        </p:txBody>
      </p:sp>
      <p:sp>
        <p:nvSpPr>
          <p:cNvPr id="114" name="Google Shape;114;p17"/>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Still shot of person pausing in front of dog</a:t>
            </a:r>
            <a:endParaRPr sz="1000"/>
          </a:p>
        </p:txBody>
      </p:sp>
      <p:sp>
        <p:nvSpPr>
          <p:cNvPr id="115" name="Google Shape;115;p17"/>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800">
                <a:solidFill>
                  <a:schemeClr val="dk1"/>
                </a:solidFill>
              </a:rPr>
              <a:t>It is important to stop and pause to make sure he still wants more petting.</a:t>
            </a:r>
            <a:endParaRPr sz="800">
              <a:solidFill>
                <a:schemeClr val="dk1"/>
              </a:solidFill>
            </a:endParaRPr>
          </a:p>
        </p:txBody>
      </p:sp>
      <p:sp>
        <p:nvSpPr>
          <p:cNvPr id="116" name="Google Shape;116;p17"/>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Fade in Still Shots of dog licking, looking, and coming closer to person</a:t>
            </a:r>
            <a:endParaRPr sz="1000"/>
          </a:p>
        </p:txBody>
      </p:sp>
      <p:sp>
        <p:nvSpPr>
          <p:cNvPr id="117" name="Google Shape;117;p17"/>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800">
                <a:solidFill>
                  <a:schemeClr val="dk1"/>
                </a:solidFill>
              </a:rPr>
              <a:t>If he does want more petting, he will show you by doing something like  licking you, looking happily at you, or drawing closer to you. </a:t>
            </a:r>
            <a:endParaRPr sz="800">
              <a:solidFill>
                <a:schemeClr val="dk1"/>
              </a:solidFill>
            </a:endParaRPr>
          </a:p>
        </p:txBody>
      </p:sp>
      <p:sp>
        <p:nvSpPr>
          <p:cNvPr id="118" name="Google Shape;118;p17"/>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HSU Logo</a:t>
            </a:r>
            <a:endParaRPr sz="1000"/>
          </a:p>
        </p:txBody>
      </p:sp>
      <p:sp>
        <p:nvSpPr>
          <p:cNvPr id="119" name="Google Shape;119;p17"/>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rPr>
              <a:t>More music with HSU Logo fade</a:t>
            </a:r>
            <a:endParaRPr sz="800">
              <a:solidFill>
                <a:schemeClr val="dk1"/>
              </a:solidFill>
            </a:endParaRPr>
          </a:p>
        </p:txBody>
      </p:sp>
      <p:sp>
        <p:nvSpPr>
          <p:cNvPr id="120" name="Google Shape;120;p17"/>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shot of person greeting dog</a:t>
            </a:r>
            <a:endParaRPr sz="1000">
              <a:solidFill>
                <a:schemeClr val="dk1"/>
              </a:solidFill>
            </a:endParaRPr>
          </a:p>
        </p:txBody>
      </p:sp>
      <p:sp>
        <p:nvSpPr>
          <p:cNvPr id="121" name="Google Shape;121;p17"/>
          <p:cNvSpPr txBox="1"/>
          <p:nvPr/>
        </p:nvSpPr>
        <p:spPr>
          <a:xfrm>
            <a:off x="24162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Ben loves dogs and want to pet Spot, but he doesn’t want to annoy or scare him. Let's go through the safe techniques so both Ben and Spot can enjoy their time together...with no scratches or bite marks!</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shot of person petting dog and smiling.</a:t>
            </a:r>
            <a:endParaRPr sz="1000"/>
          </a:p>
        </p:txBody>
      </p:sp>
      <p:sp>
        <p:nvSpPr>
          <p:cNvPr id="127" name="Google Shape;127;p18"/>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Ben now knows how to safely approach and pet Spot. Now that they are friends, they can both enjoy being together. Aren’t dogs great?!</a:t>
            </a:r>
            <a:endParaRPr sz="800">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p:txBody>
      </p:sp>
      <p:sp>
        <p:nvSpPr>
          <p:cNvPr id="128" name="Google Shape;128;p18"/>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HSU logo fading out</a:t>
            </a:r>
            <a:endParaRPr sz="1000">
              <a:solidFill>
                <a:schemeClr val="dk1"/>
              </a:solidFill>
            </a:endParaRPr>
          </a:p>
        </p:txBody>
      </p:sp>
      <p:sp>
        <p:nvSpPr>
          <p:cNvPr id="129" name="Google Shape;129;p18"/>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Music from the beginning -- fades out</a:t>
            </a:r>
            <a:endParaRPr sz="800">
              <a:solidFill>
                <a:schemeClr val="dk1"/>
              </a:solidFill>
            </a:endParaRPr>
          </a:p>
          <a:p>
            <a:pPr marL="0" lvl="0" indent="0" algn="l" rtl="0">
              <a:spcBef>
                <a:spcPts val="0"/>
              </a:spcBef>
              <a:spcAft>
                <a:spcPts val="0"/>
              </a:spcAft>
              <a:buNone/>
            </a:pPr>
            <a:endParaRPr sz="800"/>
          </a:p>
        </p:txBody>
      </p:sp>
      <p:sp>
        <p:nvSpPr>
          <p:cNvPr id="130" name="Google Shape;130;p18"/>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1" name="Google Shape;131;p18"/>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800"/>
          </a:p>
        </p:txBody>
      </p:sp>
      <p:sp>
        <p:nvSpPr>
          <p:cNvPr id="132" name="Google Shape;132;p18"/>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3" name="Google Shape;133;p18"/>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800"/>
          </a:p>
        </p:txBody>
      </p:sp>
      <p:sp>
        <p:nvSpPr>
          <p:cNvPr id="134" name="Google Shape;134;p18"/>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p:txBody>
      </p:sp>
      <p:sp>
        <p:nvSpPr>
          <p:cNvPr id="136" name="Google Shape;136;p18"/>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138" name="Google Shape;138;p18"/>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Fade in still shots of dog turning head away, quick lip lick, shaking it off, and moving away from person</a:t>
            </a:r>
            <a:endParaRPr sz="1000"/>
          </a:p>
        </p:txBody>
      </p:sp>
      <p:sp>
        <p:nvSpPr>
          <p:cNvPr id="139" name="Google Shape;139;p18"/>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If the dog doesn’t want more petting he will show you by turning his head away, quick lip licks, shaking it off, and/or moving away from you.</a:t>
            </a:r>
            <a:endParaRPr sz="800">
              <a:latin typeface="Calibri"/>
              <a:ea typeface="Calibri"/>
              <a:cs typeface="Calibri"/>
              <a:sym typeface="Calibri"/>
            </a:endParaRPr>
          </a:p>
        </p:txBody>
      </p:sp>
      <p:sp>
        <p:nvSpPr>
          <p:cNvPr id="140" name="Google Shape;140;p18"/>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shot of dog shaking it off</a:t>
            </a:r>
            <a:endParaRPr sz="1000">
              <a:solidFill>
                <a:schemeClr val="dk1"/>
              </a:solidFill>
            </a:endParaRPr>
          </a:p>
        </p:txBody>
      </p:sp>
      <p:sp>
        <p:nvSpPr>
          <p:cNvPr id="141" name="Google Shape;141;p18"/>
          <p:cNvSpPr txBox="1"/>
          <p:nvPr/>
        </p:nvSpPr>
        <p:spPr>
          <a:xfrm>
            <a:off x="24162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If he does want more petting, continue to pet with the stop and pause method until Spot tells you when he has had enough. </a:t>
            </a:r>
            <a:endParaRPr sz="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body" idx="1"/>
          </p:nvPr>
        </p:nvSpPr>
        <p:spPr>
          <a:xfrm>
            <a:off x="311700" y="182475"/>
            <a:ext cx="8520600" cy="5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alibri"/>
                <a:ea typeface="Calibri"/>
                <a:cs typeface="Calibri"/>
                <a:sym typeface="Calibri"/>
              </a:rPr>
              <a:t>Video 3 - Approaching Cats (Non-animated with still pictures)</a:t>
            </a:r>
            <a:endParaRPr sz="3000" b="1">
              <a:solidFill>
                <a:schemeClr val="dk1"/>
              </a:solidFill>
              <a:latin typeface="Calibri"/>
              <a:ea typeface="Calibri"/>
              <a:cs typeface="Calibri"/>
              <a:sym typeface="Calibri"/>
            </a:endParaRPr>
          </a:p>
          <a:p>
            <a:pPr marL="457200" marR="0" lvl="0" indent="-304800" algn="l" rtl="0">
              <a:lnSpc>
                <a:spcPct val="115000"/>
              </a:lnSpc>
              <a:spcBef>
                <a:spcPts val="160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Describe how to most effectively and safely approach strange cats.</a:t>
            </a:r>
            <a:endParaRPr sz="1200" b="1">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sz="1200" b="1">
              <a:solidFill>
                <a:schemeClr val="dk1"/>
              </a:solidFill>
              <a:latin typeface="Calibri"/>
              <a:ea typeface="Calibri"/>
              <a:cs typeface="Calibri"/>
              <a:sym typeface="Calibri"/>
            </a:endParaRPr>
          </a:p>
          <a:p>
            <a:pPr marL="914400" marR="0" lvl="1"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Get down to cat’s level.</a:t>
            </a:r>
            <a:endParaRPr sz="1200" b="1">
              <a:solidFill>
                <a:schemeClr val="dk1"/>
              </a:solidFill>
              <a:latin typeface="Calibri"/>
              <a:ea typeface="Calibri"/>
              <a:cs typeface="Calibri"/>
              <a:sym typeface="Calibri"/>
            </a:endParaRPr>
          </a:p>
          <a:p>
            <a:pPr marL="914400" marR="0" lvl="1"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Let the cat take the lead.</a:t>
            </a:r>
            <a:endParaRPr sz="1200" b="1">
              <a:solidFill>
                <a:schemeClr val="dk1"/>
              </a:solidFill>
              <a:latin typeface="Calibri"/>
              <a:ea typeface="Calibri"/>
              <a:cs typeface="Calibri"/>
              <a:sym typeface="Calibri"/>
            </a:endParaRPr>
          </a:p>
          <a:p>
            <a:pPr marL="914400" marR="0" lvl="1"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Don’t maintain eye contact.</a:t>
            </a:r>
            <a:endParaRPr sz="1200" b="1">
              <a:solidFill>
                <a:schemeClr val="dk1"/>
              </a:solidFill>
              <a:latin typeface="Calibri"/>
              <a:ea typeface="Calibri"/>
              <a:cs typeface="Calibri"/>
              <a:sym typeface="Calibri"/>
            </a:endParaRPr>
          </a:p>
          <a:p>
            <a:pPr marL="914400" marR="0" lvl="1"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Watch Body Language</a:t>
            </a:r>
            <a:endParaRPr sz="1200" b="1">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None/>
            </a:pPr>
            <a:endParaRPr sz="1200" b="1">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sz="1200" b="1">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 sz="1200" b="1" u="sng">
                <a:solidFill>
                  <a:schemeClr val="dk1"/>
                </a:solidFill>
                <a:latin typeface="Calibri"/>
                <a:ea typeface="Calibri"/>
                <a:cs typeface="Calibri"/>
                <a:sym typeface="Calibri"/>
              </a:rPr>
              <a:t>Video Content Strategy:</a:t>
            </a:r>
            <a:r>
              <a:rPr lang="en" sz="1200" b="1">
                <a:solidFill>
                  <a:schemeClr val="dk1"/>
                </a:solidFill>
                <a:latin typeface="Calibri"/>
                <a:ea typeface="Calibri"/>
                <a:cs typeface="Calibri"/>
                <a:sym typeface="Calibri"/>
              </a:rPr>
              <a:t> Video with still pictures (maybe short video footage also useful) with audio and light music.</a:t>
            </a:r>
            <a:endParaRPr sz="1200" b="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Pic of human hand being extended to cat, with cat sniffing it and words “#1. Allow the cat to take the lead.”</a:t>
            </a:r>
            <a:endParaRPr sz="1000"/>
          </a:p>
        </p:txBody>
      </p:sp>
      <p:sp>
        <p:nvSpPr>
          <p:cNvPr id="152" name="Google Shape;152;p20"/>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Pic of person kneeling or lowering self with a cat and words “#2. Get down to cat’s level.”</a:t>
            </a:r>
            <a:endParaRPr sz="1000"/>
          </a:p>
        </p:txBody>
      </p:sp>
      <p:sp>
        <p:nvSpPr>
          <p:cNvPr id="153" name="Google Shape;153;p20"/>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Especially if you are a stranger to a cat, you do not want to appear threatening. Get down to the cat’s level and you’ll have better chance of them approaching you.</a:t>
            </a:r>
            <a:endParaRPr sz="800">
              <a:solidFill>
                <a:schemeClr val="dk1"/>
              </a:solidFill>
              <a:latin typeface="Calibri"/>
              <a:ea typeface="Calibri"/>
              <a:cs typeface="Calibri"/>
              <a:sym typeface="Calibri"/>
            </a:endParaRPr>
          </a:p>
        </p:txBody>
      </p:sp>
      <p:sp>
        <p:nvSpPr>
          <p:cNvPr id="154" name="Google Shape;154;p20"/>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Close up pic of cat’s eyes and the words “#3. Don’t maintain eye contact.”</a:t>
            </a:r>
            <a:endParaRPr sz="1000"/>
          </a:p>
        </p:txBody>
      </p:sp>
      <p:sp>
        <p:nvSpPr>
          <p:cNvPr id="155" name="Google Shape;155;p20"/>
          <p:cNvSpPr txBox="1"/>
          <p:nvPr/>
        </p:nvSpPr>
        <p:spPr>
          <a:xfrm>
            <a:off x="4402300" y="16211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Extend a closed hand as a greeting, allowing the cat to take the lead. This gives the cat a chance to sniff you, lick you, rub their face on you, and ultimately, get to know you better. Rushing to pet the cat most likely will frighten them.</a:t>
            </a:r>
            <a:endParaRPr sz="800">
              <a:solidFill>
                <a:schemeClr val="dk1"/>
              </a:solidFill>
              <a:latin typeface="Calibri"/>
              <a:ea typeface="Calibri"/>
              <a:cs typeface="Calibri"/>
              <a:sym typeface="Calibri"/>
            </a:endParaRPr>
          </a:p>
        </p:txBody>
      </p:sp>
      <p:sp>
        <p:nvSpPr>
          <p:cNvPr id="156" name="Google Shape;156;p20"/>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Fade in pics of cat’s tail, cat turning head clawing, biting, staring and words “#4. Watch the cat’s body language.”</a:t>
            </a:r>
            <a:endParaRPr>
              <a:solidFill>
                <a:schemeClr val="dk1"/>
              </a:solidFill>
            </a:endParaRPr>
          </a:p>
        </p:txBody>
      </p:sp>
      <p:sp>
        <p:nvSpPr>
          <p:cNvPr id="157" name="Google Shape;157;p20"/>
          <p:cNvSpPr txBox="1"/>
          <p:nvPr/>
        </p:nvSpPr>
        <p:spPr>
          <a:xfrm>
            <a:off x="389375" y="4069250"/>
            <a:ext cx="1938000" cy="9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a:solidFill>
                  <a:schemeClr val="dk1"/>
                </a:solidFill>
              </a:rPr>
              <a:t>Of course, it’s okay to look at a cat, but be sure not to maintain eye contact or stare them down for too long. This could be a sign of aggressive confrontation to the cat.</a:t>
            </a:r>
            <a:endParaRPr sz="800">
              <a:solidFill>
                <a:schemeClr val="dk1"/>
              </a:solidFill>
            </a:endParaRPr>
          </a:p>
        </p:txBody>
      </p:sp>
      <p:sp>
        <p:nvSpPr>
          <p:cNvPr id="158" name="Google Shape;158;p20"/>
          <p:cNvSpPr/>
          <p:nvPr/>
        </p:nvSpPr>
        <p:spPr>
          <a:xfrm>
            <a:off x="441145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rgbClr val="434343"/>
                </a:solidFill>
              </a:rPr>
              <a:t>Pic of smiling human petting a cat</a:t>
            </a:r>
            <a:endParaRPr>
              <a:solidFill>
                <a:srgbClr val="434343"/>
              </a:solidFill>
            </a:endParaRPr>
          </a:p>
        </p:txBody>
      </p:sp>
      <p:sp>
        <p:nvSpPr>
          <p:cNvPr id="159" name="Google Shape;159;p20"/>
          <p:cNvSpPr txBox="1"/>
          <p:nvPr/>
        </p:nvSpPr>
        <p:spPr>
          <a:xfrm>
            <a:off x="2318338" y="3210825"/>
            <a:ext cx="2074800" cy="126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a:p>
            <a:pPr marL="0" lvl="0" indent="0" algn="l" rtl="0">
              <a:lnSpc>
                <a:spcPct val="115000"/>
              </a:lnSpc>
              <a:spcBef>
                <a:spcPts val="0"/>
              </a:spcBef>
              <a:spcAft>
                <a:spcPts val="0"/>
              </a:spcAft>
              <a:buNone/>
            </a:pPr>
            <a:endParaRPr sz="800">
              <a:latin typeface="Calibri"/>
              <a:ea typeface="Calibri"/>
              <a:cs typeface="Calibri"/>
              <a:sym typeface="Calibri"/>
            </a:endParaRPr>
          </a:p>
          <a:p>
            <a:pPr marL="0" lvl="0" indent="0" algn="l" rtl="0">
              <a:lnSpc>
                <a:spcPct val="115000"/>
              </a:lnSpc>
              <a:spcBef>
                <a:spcPts val="0"/>
              </a:spcBef>
              <a:spcAft>
                <a:spcPts val="0"/>
              </a:spcAft>
              <a:buNone/>
            </a:pPr>
            <a:endParaRPr sz="800">
              <a:latin typeface="Calibri"/>
              <a:ea typeface="Calibri"/>
              <a:cs typeface="Calibri"/>
              <a:sym typeface="Calibri"/>
            </a:endParaRPr>
          </a:p>
          <a:p>
            <a:pPr marL="0" lvl="0" indent="0" algn="l" rtl="0">
              <a:lnSpc>
                <a:spcPct val="115000"/>
              </a:lnSpc>
              <a:spcBef>
                <a:spcPts val="0"/>
              </a:spcBef>
              <a:spcAft>
                <a:spcPts val="0"/>
              </a:spcAft>
              <a:buNone/>
            </a:pPr>
            <a:endParaRPr sz="800">
              <a:latin typeface="Calibri"/>
              <a:ea typeface="Calibri"/>
              <a:cs typeface="Calibri"/>
              <a:sym typeface="Calibri"/>
            </a:endParaRPr>
          </a:p>
          <a:p>
            <a:pPr marL="0" lvl="0" indent="0" algn="l" rtl="0">
              <a:lnSpc>
                <a:spcPct val="115000"/>
              </a:lnSpc>
              <a:spcBef>
                <a:spcPts val="0"/>
              </a:spcBef>
              <a:spcAft>
                <a:spcPts val="0"/>
              </a:spcAft>
              <a:buNone/>
            </a:pPr>
            <a:endParaRPr sz="800">
              <a:latin typeface="Calibri"/>
              <a:ea typeface="Calibri"/>
              <a:cs typeface="Calibri"/>
              <a:sym typeface="Calibri"/>
            </a:endParaRPr>
          </a:p>
          <a:p>
            <a:pPr marL="0" lvl="0" indent="0" algn="l" rtl="0">
              <a:lnSpc>
                <a:spcPct val="115000"/>
              </a:lnSpc>
              <a:spcBef>
                <a:spcPts val="0"/>
              </a:spcBef>
              <a:spcAft>
                <a:spcPts val="0"/>
              </a:spcAft>
              <a:buNone/>
            </a:pPr>
            <a:r>
              <a:rPr lang="en" sz="800">
                <a:latin typeface="Calibri"/>
                <a:ea typeface="Calibri"/>
                <a:cs typeface="Calibri"/>
                <a:sym typeface="Calibri"/>
              </a:rPr>
              <a:t>As the cat is getting to know you, watch their body language. Is their tail moving? </a:t>
            </a:r>
            <a:endParaRPr sz="800">
              <a:latin typeface="Calibri"/>
              <a:ea typeface="Calibri"/>
              <a:cs typeface="Calibri"/>
              <a:sym typeface="Calibri"/>
            </a:endParaRPr>
          </a:p>
          <a:p>
            <a:pPr marL="0" lvl="0" indent="0" algn="l" rtl="0">
              <a:lnSpc>
                <a:spcPct val="115000"/>
              </a:lnSpc>
              <a:spcBef>
                <a:spcPts val="0"/>
              </a:spcBef>
              <a:spcAft>
                <a:spcPts val="0"/>
              </a:spcAft>
              <a:buNone/>
            </a:pPr>
            <a:r>
              <a:rPr lang="en" sz="800">
                <a:latin typeface="Calibri"/>
                <a:ea typeface="Calibri"/>
                <a:cs typeface="Calibri"/>
                <a:sym typeface="Calibri"/>
              </a:rPr>
              <a:t>Are they turning their head away from you rapidly? </a:t>
            </a:r>
            <a:endParaRPr sz="800">
              <a:latin typeface="Calibri"/>
              <a:ea typeface="Calibri"/>
              <a:cs typeface="Calibri"/>
              <a:sym typeface="Calibri"/>
            </a:endParaRPr>
          </a:p>
          <a:p>
            <a:pPr marL="0" lvl="0" indent="0" algn="l" rtl="0">
              <a:lnSpc>
                <a:spcPct val="115000"/>
              </a:lnSpc>
              <a:spcBef>
                <a:spcPts val="0"/>
              </a:spcBef>
              <a:spcAft>
                <a:spcPts val="0"/>
              </a:spcAft>
              <a:buNone/>
            </a:pPr>
            <a:r>
              <a:rPr lang="en" sz="800">
                <a:latin typeface="Calibri"/>
                <a:ea typeface="Calibri"/>
                <a:cs typeface="Calibri"/>
                <a:sym typeface="Calibri"/>
              </a:rPr>
              <a:t>Are they trying to claw or bite you? If so, they may be trying to make the uncomfortable interaction they are having stop. Watch them, listen to them, and respect their wishes.</a:t>
            </a:r>
            <a:endParaRPr sz="800">
              <a:latin typeface="Calibri"/>
              <a:ea typeface="Calibri"/>
              <a:cs typeface="Calibri"/>
              <a:sym typeface="Calibri"/>
            </a:endParaRPr>
          </a:p>
        </p:txBody>
      </p:sp>
      <p:sp>
        <p:nvSpPr>
          <p:cNvPr id="160" name="Google Shape;160;p20"/>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txBox="1"/>
          <p:nvPr/>
        </p:nvSpPr>
        <p:spPr>
          <a:xfrm>
            <a:off x="4397775" y="418922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While every cat is different, hopefully this techniques will be helpful in making your experience with the feline world more enjoyable, and less “scratch-able.”</a:t>
            </a:r>
            <a:endParaRPr sz="800"/>
          </a:p>
          <a:p>
            <a:pPr marL="0" lvl="0" indent="0" algn="l" rtl="0">
              <a:spcBef>
                <a:spcPts val="0"/>
              </a:spcBef>
              <a:spcAft>
                <a:spcPts val="0"/>
              </a:spcAft>
              <a:buNone/>
            </a:pPr>
            <a:r>
              <a:rPr lang="en" sz="800"/>
              <a:t>Music fades out</a:t>
            </a:r>
            <a:endParaRPr sz="800"/>
          </a:p>
        </p:txBody>
      </p:sp>
      <p:sp>
        <p:nvSpPr>
          <p:cNvPr id="162" name="Google Shape;162;p20"/>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HSU logo fading in and out</a:t>
            </a:r>
            <a:endParaRPr sz="1000"/>
          </a:p>
        </p:txBody>
      </p:sp>
      <p:sp>
        <p:nvSpPr>
          <p:cNvPr id="163" name="Google Shape;163;p20"/>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Music playing</a:t>
            </a:r>
            <a:endParaRPr sz="800">
              <a:latin typeface="Calibri"/>
              <a:ea typeface="Calibri"/>
              <a:cs typeface="Calibri"/>
              <a:sym typeface="Calibri"/>
            </a:endParaRPr>
          </a:p>
        </p:txBody>
      </p:sp>
      <p:sp>
        <p:nvSpPr>
          <p:cNvPr id="164" name="Google Shape;164;p20"/>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Still pic of cat (or footage of cat walking around) and quote: “Those who’ll play with cats must expect to be scratched.” -- Miguel de Cervantes</a:t>
            </a: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1000">
              <a:solidFill>
                <a:schemeClr val="dk1"/>
              </a:solidFill>
            </a:endParaRPr>
          </a:p>
        </p:txBody>
      </p:sp>
      <p:sp>
        <p:nvSpPr>
          <p:cNvPr id="165" name="Google Shape;165;p20"/>
          <p:cNvSpPr txBox="1"/>
          <p:nvPr/>
        </p:nvSpPr>
        <p:spPr>
          <a:xfrm>
            <a:off x="2416250" y="1513800"/>
            <a:ext cx="1938000" cy="10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Author Miguel de Cervantes once said, “Those who’ll play with cats must expect to be scratched.” That may be a true statement in some cases, but let’s see if we can minimize the scratches as we learn effective and safe ways to approach and handle them.</a:t>
            </a:r>
            <a:endParaRPr sz="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a:off x="69075" y="0"/>
            <a:ext cx="8520600" cy="5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alibri"/>
                <a:ea typeface="Calibri"/>
                <a:cs typeface="Calibri"/>
                <a:sym typeface="Calibri"/>
              </a:rPr>
              <a:t>Video 4 - Handling Cats [Still pictures, Music, Audio]</a:t>
            </a:r>
            <a:endParaRPr sz="3000" b="1">
              <a:solidFill>
                <a:schemeClr val="dk1"/>
              </a:solidFill>
              <a:latin typeface="Calibri"/>
              <a:ea typeface="Calibri"/>
              <a:cs typeface="Calibri"/>
              <a:sym typeface="Calibri"/>
            </a:endParaRPr>
          </a:p>
          <a:p>
            <a:pPr marL="457200" lvl="0" indent="-304800" algn="l" rtl="0">
              <a:spcBef>
                <a:spcPts val="160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Describe the proper techniques for picking up cats.</a:t>
            </a:r>
            <a:endParaRPr sz="1200" b="1">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Ideally use two hands (one hand under chest, the other to support their rear).</a:t>
            </a:r>
            <a:endParaRPr sz="1200" b="1">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Cradle them securely but gently.</a:t>
            </a:r>
            <a:endParaRPr sz="1200" b="1">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Use football hold when need other hand.</a:t>
            </a:r>
            <a:endParaRPr sz="1200" b="1">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b="1" strike="sngStrike">
                <a:solidFill>
                  <a:schemeClr val="dk1"/>
                </a:solidFill>
                <a:latin typeface="Calibri"/>
                <a:ea typeface="Calibri"/>
                <a:cs typeface="Calibri"/>
                <a:sym typeface="Calibri"/>
              </a:rPr>
              <a:t>Control head and legs when handling an extra squirmy cat.</a:t>
            </a:r>
            <a:endParaRPr sz="1200" b="1" strike="sngStrike">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Describe the safe techniques for getting cat out of carrier:</a:t>
            </a:r>
            <a:endParaRPr sz="1200" b="1">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Wrap cat in “cat bed taco”.</a:t>
            </a:r>
            <a:endParaRPr sz="1200" b="1">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Hold cat close so they feel safe.</a:t>
            </a:r>
            <a:endParaRPr sz="1200" b="1">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Remove the taco.</a:t>
            </a:r>
            <a:endParaRPr sz="1200" b="1">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Char char="●"/>
            </a:pPr>
            <a:r>
              <a:rPr lang="en" sz="1200" b="1">
                <a:solidFill>
                  <a:schemeClr val="dk1"/>
                </a:solidFill>
                <a:latin typeface="Calibri"/>
                <a:ea typeface="Calibri"/>
                <a:cs typeface="Calibri"/>
                <a:sym typeface="Calibri"/>
              </a:rPr>
              <a:t>Describe safe ways to place cat into its carrier.</a:t>
            </a:r>
            <a:endParaRPr sz="1200" b="1">
              <a:solidFill>
                <a:schemeClr val="dk1"/>
              </a:solidFill>
              <a:latin typeface="Calibri"/>
              <a:ea typeface="Calibri"/>
              <a:cs typeface="Calibri"/>
              <a:sym typeface="Calibri"/>
            </a:endParaRPr>
          </a:p>
          <a:p>
            <a:pPr marL="914400" marR="0" lvl="0" indent="-298450" algn="l" rtl="0">
              <a:lnSpc>
                <a:spcPct val="115000"/>
              </a:lnSpc>
              <a:spcBef>
                <a:spcPts val="0"/>
              </a:spcBef>
              <a:spcAft>
                <a:spcPts val="0"/>
              </a:spcAft>
              <a:buClr>
                <a:schemeClr val="dk1"/>
              </a:buClr>
              <a:buSzPts val="1100"/>
              <a:buFont typeface="Arial"/>
              <a:buChar char="●"/>
            </a:pPr>
            <a:r>
              <a:rPr lang="en" sz="1200" b="1">
                <a:solidFill>
                  <a:schemeClr val="dk1"/>
                </a:solidFill>
                <a:latin typeface="Calibri"/>
                <a:ea typeface="Calibri"/>
                <a:cs typeface="Calibri"/>
                <a:sym typeface="Calibri"/>
              </a:rPr>
              <a:t>Position the carrier vertically with the opening at the top.</a:t>
            </a:r>
            <a:endParaRPr sz="1200" b="1">
              <a:solidFill>
                <a:schemeClr val="dk1"/>
              </a:solidFill>
              <a:latin typeface="Calibri"/>
              <a:ea typeface="Calibri"/>
              <a:cs typeface="Calibri"/>
              <a:sym typeface="Calibri"/>
            </a:endParaRPr>
          </a:p>
          <a:p>
            <a:pPr marL="914400" marR="0" lvl="0"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Slowly lower the cat tail end first into the opening.</a:t>
            </a:r>
            <a:endParaRPr sz="1200" b="1">
              <a:solidFill>
                <a:schemeClr val="dk1"/>
              </a:solidFill>
              <a:latin typeface="Calibri"/>
              <a:ea typeface="Calibri"/>
              <a:cs typeface="Calibri"/>
              <a:sym typeface="Calibri"/>
            </a:endParaRPr>
          </a:p>
          <a:p>
            <a:pPr marL="914400" marR="0" lvl="0"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Once the cat is lowered, shut the door and slowly reposition the carrier to a horizontal position.</a:t>
            </a:r>
            <a:endParaRPr sz="1200" b="1">
              <a:solidFill>
                <a:schemeClr val="dk1"/>
              </a:solidFill>
              <a:latin typeface="Calibri"/>
              <a:ea typeface="Calibri"/>
              <a:cs typeface="Calibri"/>
              <a:sym typeface="Calibri"/>
            </a:endParaRPr>
          </a:p>
          <a:p>
            <a:pPr marL="0" lvl="0" indent="0" algn="l" rtl="0">
              <a:spcBef>
                <a:spcPts val="0"/>
              </a:spcBef>
              <a:spcAft>
                <a:spcPts val="0"/>
              </a:spcAft>
              <a:buNone/>
            </a:pPr>
            <a:r>
              <a:rPr lang="en" sz="1200" b="1" u="sng">
                <a:solidFill>
                  <a:schemeClr val="dk1"/>
                </a:solidFill>
                <a:latin typeface="Calibri"/>
                <a:ea typeface="Calibri"/>
                <a:cs typeface="Calibri"/>
                <a:sym typeface="Calibri"/>
              </a:rPr>
              <a:t>Video Content Strategy</a:t>
            </a:r>
            <a:r>
              <a:rPr lang="en" sz="1200" b="1">
                <a:solidFill>
                  <a:schemeClr val="dk1"/>
                </a:solidFill>
                <a:latin typeface="Calibri"/>
                <a:ea typeface="Calibri"/>
                <a:cs typeface="Calibri"/>
                <a:sym typeface="Calibri"/>
              </a:rPr>
              <a:t>: Still pictures demonstrating proper techniques with music and audio.</a:t>
            </a:r>
            <a:endParaRPr sz="12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2831</Words>
  <Application>Microsoft Office PowerPoint</Application>
  <PresentationFormat>On-screen Show (16:9)</PresentationFormat>
  <Paragraphs>158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sa_naisbitt</dc:creator>
  <cp:lastModifiedBy>Steven Naisbitt</cp:lastModifiedBy>
  <cp:revision>1</cp:revision>
  <dcterms:modified xsi:type="dcterms:W3CDTF">2019-04-23T23:13:37Z</dcterms:modified>
</cp:coreProperties>
</file>