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diagrams/data4.xml" ContentType="application/vnd.openxmlformats-officedocument.drawingml.diagramData+xml"/>
  <Override PartName="/ppt/diagrams/data3.xml" ContentType="application/vnd.openxmlformats-officedocument.drawingml.diagramData+xml"/>
  <Override PartName="/ppt/presentation.xml" ContentType="application/vnd.openxmlformats-officedocument.presentationml.presentation.main+xml"/>
  <Override PartName="/ppt/diagrams/data2.xml" ContentType="application/vnd.openxmlformats-officedocument.drawingml.diagramData+xml"/>
  <Override PartName="/ppt/diagrams/data1.xml" ContentType="application/vnd.openxmlformats-officedocument.drawingml.diagramData+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drawing3.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 id="2147483745" r:id="rId5"/>
  </p:sldMasterIdLst>
  <p:notesMasterIdLst>
    <p:notesMasterId r:id="rId25"/>
  </p:notesMasterIdLst>
  <p:sldIdLst>
    <p:sldId id="270" r:id="rId6"/>
    <p:sldId id="278" r:id="rId7"/>
    <p:sldId id="2227" r:id="rId8"/>
    <p:sldId id="2231" r:id="rId9"/>
    <p:sldId id="579" r:id="rId10"/>
    <p:sldId id="535" r:id="rId11"/>
    <p:sldId id="524" r:id="rId12"/>
    <p:sldId id="2228" r:id="rId13"/>
    <p:sldId id="2236" r:id="rId14"/>
    <p:sldId id="2232" r:id="rId15"/>
    <p:sldId id="526" r:id="rId16"/>
    <p:sldId id="650" r:id="rId17"/>
    <p:sldId id="649" r:id="rId18"/>
    <p:sldId id="575" r:id="rId19"/>
    <p:sldId id="571" r:id="rId20"/>
    <p:sldId id="565" r:id="rId21"/>
    <p:sldId id="2233" r:id="rId22"/>
    <p:sldId id="522"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A1"/>
    <a:srgbClr val="AE396B"/>
    <a:srgbClr val="CB7E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70000" autoAdjust="0"/>
  </p:normalViewPr>
  <p:slideViewPr>
    <p:cSldViewPr snapToGrid="0" snapToObjects="1" showGuides="1">
      <p:cViewPr varScale="1">
        <p:scale>
          <a:sx n="84" d="100"/>
          <a:sy n="84" d="100"/>
        </p:scale>
        <p:origin x="536" y="192"/>
      </p:cViewPr>
      <p:guideLst>
        <p:guide orient="horz" pos="1992"/>
        <p:guide pos="3840"/>
      </p:guideLst>
    </p:cSldViewPr>
  </p:slideViewPr>
  <p:outlineViewPr>
    <p:cViewPr>
      <p:scale>
        <a:sx n="33" d="100"/>
        <a:sy n="33" d="100"/>
      </p:scale>
      <p:origin x="0" y="-4416"/>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97" d="100"/>
          <a:sy n="97" d="100"/>
        </p:scale>
        <p:origin x="248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A-412F-AB53-A4B491600F60}"/>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A-412F-AB53-A4B491600F60}"/>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A-412F-AB53-A4B491600F60}"/>
            </c:ext>
          </c:extLst>
        </c:ser>
        <c:dLbls>
          <c:showLegendKey val="0"/>
          <c:showVal val="1"/>
          <c:showCatName val="0"/>
          <c:showSerName val="0"/>
          <c:showPercent val="0"/>
          <c:showBubbleSize val="0"/>
        </c:dLbls>
        <c:gapWidth val="75"/>
        <c:axId val="-793223664"/>
        <c:axId val="-793120224"/>
      </c:barChart>
      <c:catAx>
        <c:axId val="-793223664"/>
        <c:scaling>
          <c:orientation val="minMax"/>
        </c:scaling>
        <c:delete val="0"/>
        <c:axPos val="b"/>
        <c:numFmt formatCode="General" sourceLinked="0"/>
        <c:majorTickMark val="none"/>
        <c:minorTickMark val="none"/>
        <c:tickLblPos val="nextTo"/>
        <c:crossAx val="-793120224"/>
        <c:crosses val="autoZero"/>
        <c:auto val="1"/>
        <c:lblAlgn val="ctr"/>
        <c:lblOffset val="100"/>
        <c:noMultiLvlLbl val="0"/>
      </c:catAx>
      <c:valAx>
        <c:axId val="-793120224"/>
        <c:scaling>
          <c:orientation val="minMax"/>
        </c:scaling>
        <c:delete val="0"/>
        <c:axPos val="l"/>
        <c:numFmt formatCode="General" sourceLinked="1"/>
        <c:majorTickMark val="none"/>
        <c:minorTickMark val="none"/>
        <c:tickLblPos val="nextTo"/>
        <c:crossAx val="-793223664"/>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4.2170364843736666E-2"/>
          <c:w val="1"/>
          <c:h val="0.89652970173248814"/>
        </c:manualLayout>
      </c:layout>
      <c:pieChart>
        <c:varyColors val="1"/>
        <c:dLbls>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F889-D44F-9ECD-A5E1CB9EECA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F889-D44F-9ECD-A5E1CB9EECA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F889-D44F-9ECD-A5E1CB9EECA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F889-D44F-9ECD-A5E1CB9EECA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F889-D44F-9ECD-A5E1CB9EECA8}"/>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F889-D44F-9ECD-A5E1CB9EECA8}"/>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F889-D44F-9ECD-A5E1CB9EECA8}"/>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F889-D44F-9ECD-A5E1CB9EECA8}"/>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F889-D44F-9ECD-A5E1CB9EECA8}"/>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F889-D44F-9ECD-A5E1CB9EECA8}"/>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All</c:v>
                </c:pt>
                <c:pt idx="1">
                  <c:v>None</c:v>
                </c:pt>
                <c:pt idx="2">
                  <c:v>Protocol Specific</c:v>
                </c:pt>
                <c:pt idx="3">
                  <c:v>Protocol Specific and Domestic Only </c:v>
                </c:pt>
                <c:pt idx="4">
                  <c:v>Domestic Only</c:v>
                </c:pt>
              </c:strCache>
            </c:strRef>
          </c:cat>
          <c:val>
            <c:numRef>
              <c:f>Sheet1!$B$2:$B$6</c:f>
              <c:numCache>
                <c:formatCode>General</c:formatCode>
                <c:ptCount val="5"/>
                <c:pt idx="0">
                  <c:v>64</c:v>
                </c:pt>
                <c:pt idx="1">
                  <c:v>16</c:v>
                </c:pt>
                <c:pt idx="2">
                  <c:v>10</c:v>
                </c:pt>
                <c:pt idx="3">
                  <c:v>9</c:v>
                </c:pt>
                <c:pt idx="4">
                  <c:v>1</c:v>
                </c:pt>
              </c:numCache>
            </c:numRef>
          </c:val>
          <c:extLst>
            <c:ext xmlns:c16="http://schemas.microsoft.com/office/drawing/2014/chart" uri="{C3380CC4-5D6E-409C-BE32-E72D297353CC}">
              <c16:uniqueId val="{0000000A-F889-D44F-9ECD-A5E1CB9EECA8}"/>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87D4B-7C60-49DD-9A8B-4B4820BD7AF2}"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AF783EC-E8DE-4091-BC13-86B694FDEA1C}">
      <dgm:prSet phldrT="[Text]" custT="1"/>
      <dgm:spPr/>
      <dgm:t>
        <a:bodyPr/>
        <a:lstStyle/>
        <a:p>
          <a:pPr>
            <a:lnSpc>
              <a:spcPct val="100000"/>
            </a:lnSpc>
          </a:pPr>
          <a:r>
            <a:rPr lang="en-US" sz="2400" b="1" dirty="0">
              <a:solidFill>
                <a:srgbClr val="0070C0"/>
              </a:solidFill>
            </a:rPr>
            <a:t>Too Many Reports</a:t>
          </a:r>
        </a:p>
      </dgm:t>
    </dgm:pt>
    <dgm:pt modelId="{36D4AD6C-A0C7-4E74-A48A-FA3BA903109F}" type="parTrans" cxnId="{B6BBD991-7758-4A81-9C61-1000287A4636}">
      <dgm:prSet/>
      <dgm:spPr/>
      <dgm:t>
        <a:bodyPr/>
        <a:lstStyle/>
        <a:p>
          <a:endParaRPr lang="en-US" sz="2400"/>
        </a:p>
      </dgm:t>
    </dgm:pt>
    <dgm:pt modelId="{22B2BDEB-ECA8-4C17-9A20-EBB688C4195D}" type="sibTrans" cxnId="{B6BBD991-7758-4A81-9C61-1000287A4636}">
      <dgm:prSet/>
      <dgm:spPr/>
      <dgm:t>
        <a:bodyPr/>
        <a:lstStyle/>
        <a:p>
          <a:pPr>
            <a:lnSpc>
              <a:spcPct val="100000"/>
            </a:lnSpc>
          </a:pPr>
          <a:endParaRPr lang="en-US" sz="2400"/>
        </a:p>
      </dgm:t>
    </dgm:pt>
    <dgm:pt modelId="{E5871822-3E52-485C-9452-54D8A0A56629}">
      <dgm:prSet phldrT="[Text]" custT="1"/>
      <dgm:spPr/>
      <dgm:t>
        <a:bodyPr/>
        <a:lstStyle/>
        <a:p>
          <a:pPr>
            <a:lnSpc>
              <a:spcPct val="100000"/>
            </a:lnSpc>
          </a:pPr>
          <a:r>
            <a:rPr lang="en-US" sz="2400" b="1" dirty="0">
              <a:solidFill>
                <a:srgbClr val="0070C0"/>
              </a:solidFill>
            </a:rPr>
            <a:t>Duplicate Reports</a:t>
          </a:r>
        </a:p>
      </dgm:t>
    </dgm:pt>
    <dgm:pt modelId="{ACA74983-A299-432A-9C3E-1BDA4AFB0C28}" type="parTrans" cxnId="{9E5E7825-A703-4F22-95FF-0B102E14A5DF}">
      <dgm:prSet/>
      <dgm:spPr/>
      <dgm:t>
        <a:bodyPr/>
        <a:lstStyle/>
        <a:p>
          <a:endParaRPr lang="en-US" sz="2400"/>
        </a:p>
      </dgm:t>
    </dgm:pt>
    <dgm:pt modelId="{DB79AC9E-4640-4C82-BB5A-CE57DE0A1155}" type="sibTrans" cxnId="{9E5E7825-A703-4F22-95FF-0B102E14A5DF}">
      <dgm:prSet/>
      <dgm:spPr/>
      <dgm:t>
        <a:bodyPr/>
        <a:lstStyle/>
        <a:p>
          <a:pPr>
            <a:lnSpc>
              <a:spcPct val="100000"/>
            </a:lnSpc>
          </a:pPr>
          <a:endParaRPr lang="en-US" sz="2400"/>
        </a:p>
      </dgm:t>
    </dgm:pt>
    <dgm:pt modelId="{E4A28F5B-36A8-4017-89F2-500E36B4131E}">
      <dgm:prSet phldrT="[Text]" custT="1"/>
      <dgm:spPr/>
      <dgm:t>
        <a:bodyPr/>
        <a:lstStyle/>
        <a:p>
          <a:pPr>
            <a:lnSpc>
              <a:spcPct val="100000"/>
            </a:lnSpc>
          </a:pPr>
          <a:r>
            <a:rPr lang="en-US" sz="2400" b="1" dirty="0">
              <a:solidFill>
                <a:srgbClr val="0070C0"/>
              </a:solidFill>
            </a:rPr>
            <a:t>Overly Time-consuming</a:t>
          </a:r>
        </a:p>
      </dgm:t>
    </dgm:pt>
    <dgm:pt modelId="{1E23B1AA-D811-43C3-99F3-6D512BDEDB92}" type="parTrans" cxnId="{B2E0268D-7B49-46C0-9311-6DBC26637DA0}">
      <dgm:prSet/>
      <dgm:spPr/>
      <dgm:t>
        <a:bodyPr/>
        <a:lstStyle/>
        <a:p>
          <a:endParaRPr lang="en-US" sz="2400"/>
        </a:p>
      </dgm:t>
    </dgm:pt>
    <dgm:pt modelId="{BD53F0C5-D0C7-4BF7-AFE7-2253BF9B0CB7}" type="sibTrans" cxnId="{B2E0268D-7B49-46C0-9311-6DBC26637DA0}">
      <dgm:prSet/>
      <dgm:spPr/>
      <dgm:t>
        <a:bodyPr/>
        <a:lstStyle/>
        <a:p>
          <a:pPr>
            <a:lnSpc>
              <a:spcPct val="100000"/>
            </a:lnSpc>
          </a:pPr>
          <a:endParaRPr lang="en-US" sz="2400"/>
        </a:p>
      </dgm:t>
    </dgm:pt>
    <dgm:pt modelId="{5B342914-C110-4C1D-B3D7-0733C5C867D4}">
      <dgm:prSet phldrT="[Text]" custT="1"/>
      <dgm:spPr/>
      <dgm:t>
        <a:bodyPr/>
        <a:lstStyle/>
        <a:p>
          <a:pPr>
            <a:lnSpc>
              <a:spcPct val="100000"/>
            </a:lnSpc>
          </a:pPr>
          <a:r>
            <a:rPr lang="en-US" sz="2400" b="1" dirty="0">
              <a:solidFill>
                <a:srgbClr val="0070C0"/>
              </a:solidFill>
            </a:rPr>
            <a:t>Too Many Websites</a:t>
          </a:r>
        </a:p>
      </dgm:t>
    </dgm:pt>
    <dgm:pt modelId="{317416B9-F334-46AA-874D-6F4D653907E2}" type="parTrans" cxnId="{F4648E07-429F-42BA-9019-0C386BC1562E}">
      <dgm:prSet/>
      <dgm:spPr/>
      <dgm:t>
        <a:bodyPr/>
        <a:lstStyle/>
        <a:p>
          <a:endParaRPr lang="en-US" sz="2400"/>
        </a:p>
      </dgm:t>
    </dgm:pt>
    <dgm:pt modelId="{B2A48F23-3FB5-4121-A4C3-15CE5C0D7A72}" type="sibTrans" cxnId="{F4648E07-429F-42BA-9019-0C386BC1562E}">
      <dgm:prSet/>
      <dgm:spPr/>
      <dgm:t>
        <a:bodyPr/>
        <a:lstStyle/>
        <a:p>
          <a:pPr>
            <a:lnSpc>
              <a:spcPct val="100000"/>
            </a:lnSpc>
          </a:pPr>
          <a:endParaRPr lang="en-US" sz="2400"/>
        </a:p>
      </dgm:t>
    </dgm:pt>
    <dgm:pt modelId="{945B761B-1D60-4E1F-9647-35581D8EA48E}">
      <dgm:prSet phldrT="[Text]" custT="1"/>
      <dgm:spPr/>
      <dgm:t>
        <a:bodyPr/>
        <a:lstStyle/>
        <a:p>
          <a:pPr>
            <a:lnSpc>
              <a:spcPct val="100000"/>
            </a:lnSpc>
          </a:pPr>
          <a:r>
            <a:rPr lang="en-US" sz="2400" b="1" dirty="0">
              <a:solidFill>
                <a:srgbClr val="0070C0"/>
              </a:solidFill>
            </a:rPr>
            <a:t>Useful Information Hidden</a:t>
          </a:r>
        </a:p>
      </dgm:t>
    </dgm:pt>
    <dgm:pt modelId="{1873DE02-0C88-45EB-9E5A-032D65C12341}" type="parTrans" cxnId="{144BB537-499E-46E6-BBFE-E81B1FC65F6A}">
      <dgm:prSet/>
      <dgm:spPr/>
      <dgm:t>
        <a:bodyPr/>
        <a:lstStyle/>
        <a:p>
          <a:endParaRPr lang="en-US" sz="2400"/>
        </a:p>
      </dgm:t>
    </dgm:pt>
    <dgm:pt modelId="{B393E88B-DFE2-42D1-B11C-2ED6D0865C7F}" type="sibTrans" cxnId="{144BB537-499E-46E6-BBFE-E81B1FC65F6A}">
      <dgm:prSet/>
      <dgm:spPr/>
      <dgm:t>
        <a:bodyPr/>
        <a:lstStyle/>
        <a:p>
          <a:endParaRPr lang="en-US" sz="2400"/>
        </a:p>
      </dgm:t>
    </dgm:pt>
    <dgm:pt modelId="{B38835A7-D8F7-41AE-B4F2-428C6831464A}" type="pres">
      <dgm:prSet presAssocID="{62387D4B-7C60-49DD-9A8B-4B4820BD7AF2}" presName="root" presStyleCnt="0">
        <dgm:presLayoutVars>
          <dgm:dir/>
          <dgm:resizeHandles val="exact"/>
        </dgm:presLayoutVars>
      </dgm:prSet>
      <dgm:spPr/>
    </dgm:pt>
    <dgm:pt modelId="{1B2B6333-AAEF-4FD1-8D94-360CC4C9350D}" type="pres">
      <dgm:prSet presAssocID="{9AF783EC-E8DE-4091-BC13-86B694FDEA1C}" presName="compNode" presStyleCnt="0"/>
      <dgm:spPr/>
    </dgm:pt>
    <dgm:pt modelId="{C9818F92-E687-40C4-B3EE-7477E953EFDD}" type="pres">
      <dgm:prSet presAssocID="{9AF783EC-E8DE-4091-BC13-86B694FDEA1C}" presName="iconRect" presStyleLbl="node1" presStyleIdx="0" presStyleCnt="5"/>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875DFEA-FD90-4082-8E10-4DA5013FE2D8}" type="pres">
      <dgm:prSet presAssocID="{9AF783EC-E8DE-4091-BC13-86B694FDEA1C}" presName="spaceRect" presStyleCnt="0"/>
      <dgm:spPr/>
    </dgm:pt>
    <dgm:pt modelId="{2A45F230-DB67-4152-8DB4-96E2CFB0C5A2}" type="pres">
      <dgm:prSet presAssocID="{9AF783EC-E8DE-4091-BC13-86B694FDEA1C}" presName="textRect" presStyleLbl="revTx" presStyleIdx="0" presStyleCnt="5">
        <dgm:presLayoutVars>
          <dgm:chMax val="1"/>
          <dgm:chPref val="1"/>
        </dgm:presLayoutVars>
      </dgm:prSet>
      <dgm:spPr/>
    </dgm:pt>
    <dgm:pt modelId="{27A9C0D2-DDBE-45F1-8E55-24D947786D2C}" type="pres">
      <dgm:prSet presAssocID="{22B2BDEB-ECA8-4C17-9A20-EBB688C4195D}" presName="sibTrans" presStyleCnt="0"/>
      <dgm:spPr/>
    </dgm:pt>
    <dgm:pt modelId="{1208E0DB-EEA4-4AD7-93F9-16A6C99B6424}" type="pres">
      <dgm:prSet presAssocID="{E5871822-3E52-485C-9452-54D8A0A56629}" presName="compNode" presStyleCnt="0"/>
      <dgm:spPr/>
    </dgm:pt>
    <dgm:pt modelId="{266C5C3D-FDF6-4F74-B998-F23CE331A2A2}" type="pres">
      <dgm:prSet presAssocID="{E5871822-3E52-485C-9452-54D8A0A56629}" presName="iconRect" presStyleLbl="node1" presStyleIdx="1" presStyleCnt="5"/>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AB9FFA5-4F85-4833-82B6-E6ADCE580E17}" type="pres">
      <dgm:prSet presAssocID="{E5871822-3E52-485C-9452-54D8A0A56629}" presName="spaceRect" presStyleCnt="0"/>
      <dgm:spPr/>
    </dgm:pt>
    <dgm:pt modelId="{FCCEF850-1A33-4E2B-A79C-72BD5DF44663}" type="pres">
      <dgm:prSet presAssocID="{E5871822-3E52-485C-9452-54D8A0A56629}" presName="textRect" presStyleLbl="revTx" presStyleIdx="1" presStyleCnt="5">
        <dgm:presLayoutVars>
          <dgm:chMax val="1"/>
          <dgm:chPref val="1"/>
        </dgm:presLayoutVars>
      </dgm:prSet>
      <dgm:spPr/>
    </dgm:pt>
    <dgm:pt modelId="{BE16634C-1CCB-445D-BAE3-8DDC0313CFCA}" type="pres">
      <dgm:prSet presAssocID="{DB79AC9E-4640-4C82-BB5A-CE57DE0A1155}" presName="sibTrans" presStyleCnt="0"/>
      <dgm:spPr/>
    </dgm:pt>
    <dgm:pt modelId="{1192BEC1-0FFD-41E4-8620-8161D01DDD8B}" type="pres">
      <dgm:prSet presAssocID="{E4A28F5B-36A8-4017-89F2-500E36B4131E}" presName="compNode" presStyleCnt="0"/>
      <dgm:spPr/>
    </dgm:pt>
    <dgm:pt modelId="{59BEC499-8C13-4006-9D2D-927A6B15E57B}" type="pres">
      <dgm:prSet presAssocID="{E4A28F5B-36A8-4017-89F2-500E36B4131E}" presName="iconRect" presStyleLbl="node1" presStyleIdx="2" presStyleCnt="5"/>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33D11C7-007A-4979-B770-58EE93AA8D11}" type="pres">
      <dgm:prSet presAssocID="{E4A28F5B-36A8-4017-89F2-500E36B4131E}" presName="spaceRect" presStyleCnt="0"/>
      <dgm:spPr/>
    </dgm:pt>
    <dgm:pt modelId="{456B3873-4F08-4ECA-A7E7-7A7AEE3DCEC4}" type="pres">
      <dgm:prSet presAssocID="{E4A28F5B-36A8-4017-89F2-500E36B4131E}" presName="textRect" presStyleLbl="revTx" presStyleIdx="2" presStyleCnt="5" custScaleX="129118">
        <dgm:presLayoutVars>
          <dgm:chMax val="1"/>
          <dgm:chPref val="1"/>
        </dgm:presLayoutVars>
      </dgm:prSet>
      <dgm:spPr/>
    </dgm:pt>
    <dgm:pt modelId="{0A1AFB26-F9FF-46EB-94B8-1D4D466377B3}" type="pres">
      <dgm:prSet presAssocID="{BD53F0C5-D0C7-4BF7-AFE7-2253BF9B0CB7}" presName="sibTrans" presStyleCnt="0"/>
      <dgm:spPr/>
    </dgm:pt>
    <dgm:pt modelId="{9DE27047-96B3-4743-BED8-8621000AEC2A}" type="pres">
      <dgm:prSet presAssocID="{5B342914-C110-4C1D-B3D7-0733C5C867D4}" presName="compNode" presStyleCnt="0"/>
      <dgm:spPr/>
    </dgm:pt>
    <dgm:pt modelId="{C317C42B-5785-4CF0-A006-64EB8262F7D7}" type="pres">
      <dgm:prSet presAssocID="{5B342914-C110-4C1D-B3D7-0733C5C867D4}" presName="iconRect" presStyleLbl="node1" presStyleIdx="3" presStyleCnt="5"/>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A105A772-822C-4E2D-831C-749B0F7D59A9}" type="pres">
      <dgm:prSet presAssocID="{5B342914-C110-4C1D-B3D7-0733C5C867D4}" presName="spaceRect" presStyleCnt="0"/>
      <dgm:spPr/>
    </dgm:pt>
    <dgm:pt modelId="{42225C08-E246-474C-80D0-196474502F91}" type="pres">
      <dgm:prSet presAssocID="{5B342914-C110-4C1D-B3D7-0733C5C867D4}" presName="textRect" presStyleLbl="revTx" presStyleIdx="3" presStyleCnt="5">
        <dgm:presLayoutVars>
          <dgm:chMax val="1"/>
          <dgm:chPref val="1"/>
        </dgm:presLayoutVars>
      </dgm:prSet>
      <dgm:spPr/>
    </dgm:pt>
    <dgm:pt modelId="{5AED380B-CB0C-40E7-94D6-4D0FE6DBA585}" type="pres">
      <dgm:prSet presAssocID="{B2A48F23-3FB5-4121-A4C3-15CE5C0D7A72}" presName="sibTrans" presStyleCnt="0"/>
      <dgm:spPr/>
    </dgm:pt>
    <dgm:pt modelId="{01350DBC-793A-44BC-AC4B-319A56A01B38}" type="pres">
      <dgm:prSet presAssocID="{945B761B-1D60-4E1F-9647-35581D8EA48E}" presName="compNode" presStyleCnt="0"/>
      <dgm:spPr/>
    </dgm:pt>
    <dgm:pt modelId="{13D3BE7F-8658-42EA-BDE5-6DA5C744A32D}" type="pres">
      <dgm:prSet presAssocID="{945B761B-1D60-4E1F-9647-35581D8EA48E}" presName="iconRect" presStyleLbl="node1" presStyleIdx="4" presStyleCnt="5"/>
      <dgm:spPr>
        <a:blipFill>
          <a:blip xmlns:r="http://schemas.openxmlformats.org/officeDocument/2006/relationships" r:embed="rId9">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p"/>
        </a:ext>
      </dgm:extLst>
    </dgm:pt>
    <dgm:pt modelId="{5A09ECC4-6E77-463B-A1FA-41A949182465}" type="pres">
      <dgm:prSet presAssocID="{945B761B-1D60-4E1F-9647-35581D8EA48E}" presName="spaceRect" presStyleCnt="0"/>
      <dgm:spPr/>
    </dgm:pt>
    <dgm:pt modelId="{F5EEF59C-1AAD-4F50-AF51-033A0E1BD47B}" type="pres">
      <dgm:prSet presAssocID="{945B761B-1D60-4E1F-9647-35581D8EA48E}" presName="textRect" presStyleLbl="revTx" presStyleIdx="4" presStyleCnt="5" custScaleX="155987" custScaleY="153855">
        <dgm:presLayoutVars>
          <dgm:chMax val="1"/>
          <dgm:chPref val="1"/>
        </dgm:presLayoutVars>
      </dgm:prSet>
      <dgm:spPr/>
    </dgm:pt>
  </dgm:ptLst>
  <dgm:cxnLst>
    <dgm:cxn modelId="{F4648E07-429F-42BA-9019-0C386BC1562E}" srcId="{62387D4B-7C60-49DD-9A8B-4B4820BD7AF2}" destId="{5B342914-C110-4C1D-B3D7-0733C5C867D4}" srcOrd="3" destOrd="0" parTransId="{317416B9-F334-46AA-874D-6F4D653907E2}" sibTransId="{B2A48F23-3FB5-4121-A4C3-15CE5C0D7A72}"/>
    <dgm:cxn modelId="{9E5E7825-A703-4F22-95FF-0B102E14A5DF}" srcId="{62387D4B-7C60-49DD-9A8B-4B4820BD7AF2}" destId="{E5871822-3E52-485C-9452-54D8A0A56629}" srcOrd="1" destOrd="0" parTransId="{ACA74983-A299-432A-9C3E-1BDA4AFB0C28}" sibTransId="{DB79AC9E-4640-4C82-BB5A-CE57DE0A1155}"/>
    <dgm:cxn modelId="{144BB537-499E-46E6-BBFE-E81B1FC65F6A}" srcId="{62387D4B-7C60-49DD-9A8B-4B4820BD7AF2}" destId="{945B761B-1D60-4E1F-9647-35581D8EA48E}" srcOrd="4" destOrd="0" parTransId="{1873DE02-0C88-45EB-9E5A-032D65C12341}" sibTransId="{B393E88B-DFE2-42D1-B11C-2ED6D0865C7F}"/>
    <dgm:cxn modelId="{B2E0268D-7B49-46C0-9311-6DBC26637DA0}" srcId="{62387D4B-7C60-49DD-9A8B-4B4820BD7AF2}" destId="{E4A28F5B-36A8-4017-89F2-500E36B4131E}" srcOrd="2" destOrd="0" parTransId="{1E23B1AA-D811-43C3-99F3-6D512BDEDB92}" sibTransId="{BD53F0C5-D0C7-4BF7-AFE7-2253BF9B0CB7}"/>
    <dgm:cxn modelId="{B6BBD991-7758-4A81-9C61-1000287A4636}" srcId="{62387D4B-7C60-49DD-9A8B-4B4820BD7AF2}" destId="{9AF783EC-E8DE-4091-BC13-86B694FDEA1C}" srcOrd="0" destOrd="0" parTransId="{36D4AD6C-A0C7-4E74-A48A-FA3BA903109F}" sibTransId="{22B2BDEB-ECA8-4C17-9A20-EBB688C4195D}"/>
    <dgm:cxn modelId="{A1EA0DA6-34EA-2D4A-B116-785ABE09BC27}" type="presOf" srcId="{9AF783EC-E8DE-4091-BC13-86B694FDEA1C}" destId="{2A45F230-DB67-4152-8DB4-96E2CFB0C5A2}" srcOrd="0" destOrd="0" presId="urn:microsoft.com/office/officeart/2018/2/layout/IconLabelList"/>
    <dgm:cxn modelId="{6C124DBB-CCA6-5445-9E75-86DC3F3C9CF3}" type="presOf" srcId="{945B761B-1D60-4E1F-9647-35581D8EA48E}" destId="{F5EEF59C-1AAD-4F50-AF51-033A0E1BD47B}" srcOrd="0" destOrd="0" presId="urn:microsoft.com/office/officeart/2018/2/layout/IconLabelList"/>
    <dgm:cxn modelId="{AF57D1D9-57C9-4E4A-9DBE-4E8C034B6D0F}" type="presOf" srcId="{E5871822-3E52-485C-9452-54D8A0A56629}" destId="{FCCEF850-1A33-4E2B-A79C-72BD5DF44663}" srcOrd="0" destOrd="0" presId="urn:microsoft.com/office/officeart/2018/2/layout/IconLabelList"/>
    <dgm:cxn modelId="{03865AE1-ECCB-194B-B4B0-80DD50113C44}" type="presOf" srcId="{5B342914-C110-4C1D-B3D7-0733C5C867D4}" destId="{42225C08-E246-474C-80D0-196474502F91}" srcOrd="0" destOrd="0" presId="urn:microsoft.com/office/officeart/2018/2/layout/IconLabelList"/>
    <dgm:cxn modelId="{64A468E8-4ACD-4C4E-B038-9D3A79CB08FA}" type="presOf" srcId="{E4A28F5B-36A8-4017-89F2-500E36B4131E}" destId="{456B3873-4F08-4ECA-A7E7-7A7AEE3DCEC4}" srcOrd="0" destOrd="0" presId="urn:microsoft.com/office/officeart/2018/2/layout/IconLabelList"/>
    <dgm:cxn modelId="{C10F5AF9-C0AE-F94D-AB6A-82DC3D428872}" type="presOf" srcId="{62387D4B-7C60-49DD-9A8B-4B4820BD7AF2}" destId="{B38835A7-D8F7-41AE-B4F2-428C6831464A}" srcOrd="0" destOrd="0" presId="urn:microsoft.com/office/officeart/2018/2/layout/IconLabelList"/>
    <dgm:cxn modelId="{27D365B8-EAAC-0A44-8533-B7133C6368ED}" type="presParOf" srcId="{B38835A7-D8F7-41AE-B4F2-428C6831464A}" destId="{1B2B6333-AAEF-4FD1-8D94-360CC4C9350D}" srcOrd="0" destOrd="0" presId="urn:microsoft.com/office/officeart/2018/2/layout/IconLabelList"/>
    <dgm:cxn modelId="{B72D992B-56A9-9A4B-8644-748FC75395F7}" type="presParOf" srcId="{1B2B6333-AAEF-4FD1-8D94-360CC4C9350D}" destId="{C9818F92-E687-40C4-B3EE-7477E953EFDD}" srcOrd="0" destOrd="0" presId="urn:microsoft.com/office/officeart/2018/2/layout/IconLabelList"/>
    <dgm:cxn modelId="{2EC068F6-C8AB-7547-9BF1-B3E062BF45E0}" type="presParOf" srcId="{1B2B6333-AAEF-4FD1-8D94-360CC4C9350D}" destId="{0875DFEA-FD90-4082-8E10-4DA5013FE2D8}" srcOrd="1" destOrd="0" presId="urn:microsoft.com/office/officeart/2018/2/layout/IconLabelList"/>
    <dgm:cxn modelId="{2E2380F1-5AE9-2D45-A2EA-A6079A17158F}" type="presParOf" srcId="{1B2B6333-AAEF-4FD1-8D94-360CC4C9350D}" destId="{2A45F230-DB67-4152-8DB4-96E2CFB0C5A2}" srcOrd="2" destOrd="0" presId="urn:microsoft.com/office/officeart/2018/2/layout/IconLabelList"/>
    <dgm:cxn modelId="{F7D7B192-BC1E-F548-802E-0B9D03B1886D}" type="presParOf" srcId="{B38835A7-D8F7-41AE-B4F2-428C6831464A}" destId="{27A9C0D2-DDBE-45F1-8E55-24D947786D2C}" srcOrd="1" destOrd="0" presId="urn:microsoft.com/office/officeart/2018/2/layout/IconLabelList"/>
    <dgm:cxn modelId="{7E9F1B20-4557-2E46-BE14-1CAA20720201}" type="presParOf" srcId="{B38835A7-D8F7-41AE-B4F2-428C6831464A}" destId="{1208E0DB-EEA4-4AD7-93F9-16A6C99B6424}" srcOrd="2" destOrd="0" presId="urn:microsoft.com/office/officeart/2018/2/layout/IconLabelList"/>
    <dgm:cxn modelId="{B39C5525-4D5A-FF46-80BD-E30F967DB544}" type="presParOf" srcId="{1208E0DB-EEA4-4AD7-93F9-16A6C99B6424}" destId="{266C5C3D-FDF6-4F74-B998-F23CE331A2A2}" srcOrd="0" destOrd="0" presId="urn:microsoft.com/office/officeart/2018/2/layout/IconLabelList"/>
    <dgm:cxn modelId="{D0CB64EF-77C9-E84B-A0F9-B88407059803}" type="presParOf" srcId="{1208E0DB-EEA4-4AD7-93F9-16A6C99B6424}" destId="{5AB9FFA5-4F85-4833-82B6-E6ADCE580E17}" srcOrd="1" destOrd="0" presId="urn:microsoft.com/office/officeart/2018/2/layout/IconLabelList"/>
    <dgm:cxn modelId="{A2343AA2-9142-1B41-99E0-B989113459AE}" type="presParOf" srcId="{1208E0DB-EEA4-4AD7-93F9-16A6C99B6424}" destId="{FCCEF850-1A33-4E2B-A79C-72BD5DF44663}" srcOrd="2" destOrd="0" presId="urn:microsoft.com/office/officeart/2018/2/layout/IconLabelList"/>
    <dgm:cxn modelId="{B21D7A52-0D6E-A04A-A24E-5EF62631B923}" type="presParOf" srcId="{B38835A7-D8F7-41AE-B4F2-428C6831464A}" destId="{BE16634C-1CCB-445D-BAE3-8DDC0313CFCA}" srcOrd="3" destOrd="0" presId="urn:microsoft.com/office/officeart/2018/2/layout/IconLabelList"/>
    <dgm:cxn modelId="{87A7314E-8367-7F4A-9017-573EB1039252}" type="presParOf" srcId="{B38835A7-D8F7-41AE-B4F2-428C6831464A}" destId="{1192BEC1-0FFD-41E4-8620-8161D01DDD8B}" srcOrd="4" destOrd="0" presId="urn:microsoft.com/office/officeart/2018/2/layout/IconLabelList"/>
    <dgm:cxn modelId="{3B4E8188-AA08-2445-8411-9BDE28BEB587}" type="presParOf" srcId="{1192BEC1-0FFD-41E4-8620-8161D01DDD8B}" destId="{59BEC499-8C13-4006-9D2D-927A6B15E57B}" srcOrd="0" destOrd="0" presId="urn:microsoft.com/office/officeart/2018/2/layout/IconLabelList"/>
    <dgm:cxn modelId="{E2D5F1D1-B511-0F45-A6EE-256D7DF419D3}" type="presParOf" srcId="{1192BEC1-0FFD-41E4-8620-8161D01DDD8B}" destId="{933D11C7-007A-4979-B770-58EE93AA8D11}" srcOrd="1" destOrd="0" presId="urn:microsoft.com/office/officeart/2018/2/layout/IconLabelList"/>
    <dgm:cxn modelId="{267107F5-C96C-4E47-B53A-59E82B8A5102}" type="presParOf" srcId="{1192BEC1-0FFD-41E4-8620-8161D01DDD8B}" destId="{456B3873-4F08-4ECA-A7E7-7A7AEE3DCEC4}" srcOrd="2" destOrd="0" presId="urn:microsoft.com/office/officeart/2018/2/layout/IconLabelList"/>
    <dgm:cxn modelId="{FB036675-1D55-5C47-B2A9-7C502D644252}" type="presParOf" srcId="{B38835A7-D8F7-41AE-B4F2-428C6831464A}" destId="{0A1AFB26-F9FF-46EB-94B8-1D4D466377B3}" srcOrd="5" destOrd="0" presId="urn:microsoft.com/office/officeart/2018/2/layout/IconLabelList"/>
    <dgm:cxn modelId="{FE2A1431-2FE1-034B-A2DC-D502D78EDD51}" type="presParOf" srcId="{B38835A7-D8F7-41AE-B4F2-428C6831464A}" destId="{9DE27047-96B3-4743-BED8-8621000AEC2A}" srcOrd="6" destOrd="0" presId="urn:microsoft.com/office/officeart/2018/2/layout/IconLabelList"/>
    <dgm:cxn modelId="{DB3444BF-0B84-B64B-BA68-21CF8D63AACF}" type="presParOf" srcId="{9DE27047-96B3-4743-BED8-8621000AEC2A}" destId="{C317C42B-5785-4CF0-A006-64EB8262F7D7}" srcOrd="0" destOrd="0" presId="urn:microsoft.com/office/officeart/2018/2/layout/IconLabelList"/>
    <dgm:cxn modelId="{818FA356-3136-1649-9400-55A1BE76CCC7}" type="presParOf" srcId="{9DE27047-96B3-4743-BED8-8621000AEC2A}" destId="{A105A772-822C-4E2D-831C-749B0F7D59A9}" srcOrd="1" destOrd="0" presId="urn:microsoft.com/office/officeart/2018/2/layout/IconLabelList"/>
    <dgm:cxn modelId="{01AC3DF7-D344-D546-BC7C-19F81B14649C}" type="presParOf" srcId="{9DE27047-96B3-4743-BED8-8621000AEC2A}" destId="{42225C08-E246-474C-80D0-196474502F91}" srcOrd="2" destOrd="0" presId="urn:microsoft.com/office/officeart/2018/2/layout/IconLabelList"/>
    <dgm:cxn modelId="{5D5634E2-3415-F642-AEB4-9092D65DA3A4}" type="presParOf" srcId="{B38835A7-D8F7-41AE-B4F2-428C6831464A}" destId="{5AED380B-CB0C-40E7-94D6-4D0FE6DBA585}" srcOrd="7" destOrd="0" presId="urn:microsoft.com/office/officeart/2018/2/layout/IconLabelList"/>
    <dgm:cxn modelId="{30ED2004-BE9B-0246-8E4B-136D3DDA80AB}" type="presParOf" srcId="{B38835A7-D8F7-41AE-B4F2-428C6831464A}" destId="{01350DBC-793A-44BC-AC4B-319A56A01B38}" srcOrd="8" destOrd="0" presId="urn:microsoft.com/office/officeart/2018/2/layout/IconLabelList"/>
    <dgm:cxn modelId="{DBB1152C-C6DB-C043-8004-26E508D1EF71}" type="presParOf" srcId="{01350DBC-793A-44BC-AC4B-319A56A01B38}" destId="{13D3BE7F-8658-42EA-BDE5-6DA5C744A32D}" srcOrd="0" destOrd="0" presId="urn:microsoft.com/office/officeart/2018/2/layout/IconLabelList"/>
    <dgm:cxn modelId="{824D8488-F37D-054C-BAA8-E054AE8E3134}" type="presParOf" srcId="{01350DBC-793A-44BC-AC4B-319A56A01B38}" destId="{5A09ECC4-6E77-463B-A1FA-41A949182465}" srcOrd="1" destOrd="0" presId="urn:microsoft.com/office/officeart/2018/2/layout/IconLabelList"/>
    <dgm:cxn modelId="{525F8ED7-8A65-9348-84F0-63B2357FCBF6}" type="presParOf" srcId="{01350DBC-793A-44BC-AC4B-319A56A01B38}" destId="{F5EEF59C-1AAD-4F50-AF51-033A0E1BD47B}"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FE122-FE58-B24C-8FC1-45C73C44C0D5}"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068B09C1-938A-9944-A821-45DAEBA8EE51}">
      <dgm:prSet phldrT="[Text]"/>
      <dgm:spPr/>
      <dgm:t>
        <a:bodyPr/>
        <a:lstStyle/>
        <a:p>
          <a:r>
            <a:rPr lang="en-US" dirty="0"/>
            <a:t>Top 1 US Pharma</a:t>
          </a:r>
        </a:p>
      </dgm:t>
    </dgm:pt>
    <dgm:pt modelId="{71F6F146-196B-184C-8943-FE61144DCECA}" type="parTrans" cxnId="{D80ADC30-7C09-EC4A-8BD8-98F01F8C1FFC}">
      <dgm:prSet/>
      <dgm:spPr/>
      <dgm:t>
        <a:bodyPr/>
        <a:lstStyle/>
        <a:p>
          <a:endParaRPr lang="en-US"/>
        </a:p>
      </dgm:t>
    </dgm:pt>
    <dgm:pt modelId="{C163F8BE-7DAA-234E-B8C0-C9AA818690B4}" type="sibTrans" cxnId="{D80ADC30-7C09-EC4A-8BD8-98F01F8C1FFC}">
      <dgm:prSet/>
      <dgm:spPr/>
      <dgm:t>
        <a:bodyPr/>
        <a:lstStyle/>
        <a:p>
          <a:endParaRPr lang="en-US"/>
        </a:p>
      </dgm:t>
    </dgm:pt>
    <dgm:pt modelId="{0C5F86F8-6158-7E48-95B7-340C2390EF5F}">
      <dgm:prSet phldrT="[Text]"/>
      <dgm:spPr/>
      <dgm:t>
        <a:bodyPr/>
        <a:lstStyle/>
        <a:p>
          <a:r>
            <a:rPr lang="en-US" dirty="0"/>
            <a:t>Top 1 EU Pharma</a:t>
          </a:r>
        </a:p>
      </dgm:t>
    </dgm:pt>
    <dgm:pt modelId="{7CA6F9BB-F93B-844B-9E5B-146D2C4B78DA}" type="parTrans" cxnId="{3D51B86C-F5CC-D740-8179-AC2DF8C0CF77}">
      <dgm:prSet/>
      <dgm:spPr/>
      <dgm:t>
        <a:bodyPr/>
        <a:lstStyle/>
        <a:p>
          <a:endParaRPr lang="en-US"/>
        </a:p>
      </dgm:t>
    </dgm:pt>
    <dgm:pt modelId="{A8D8A806-EF19-F840-9501-C6EE2DAF7B2D}" type="sibTrans" cxnId="{3D51B86C-F5CC-D740-8179-AC2DF8C0CF77}">
      <dgm:prSet/>
      <dgm:spPr/>
      <dgm:t>
        <a:bodyPr/>
        <a:lstStyle/>
        <a:p>
          <a:endParaRPr lang="en-US"/>
        </a:p>
      </dgm:t>
    </dgm:pt>
    <dgm:pt modelId="{78F1DA09-3463-A345-ACDC-7FECC0A11E5A}">
      <dgm:prSet phldrT="[Text]"/>
      <dgm:spPr/>
      <dgm:t>
        <a:bodyPr/>
        <a:lstStyle/>
        <a:p>
          <a:r>
            <a:rPr lang="en-US" dirty="0"/>
            <a:t>Top 1 US IRB</a:t>
          </a:r>
        </a:p>
      </dgm:t>
    </dgm:pt>
    <dgm:pt modelId="{4344FC61-BC54-484D-9674-21451F87CA5E}" type="parTrans" cxnId="{180C7DF2-9FE4-F640-8B0C-1D0BA11E4921}">
      <dgm:prSet/>
      <dgm:spPr/>
      <dgm:t>
        <a:bodyPr/>
        <a:lstStyle/>
        <a:p>
          <a:endParaRPr lang="en-US"/>
        </a:p>
      </dgm:t>
    </dgm:pt>
    <dgm:pt modelId="{627AB853-B8B1-4047-8011-B23C38B3A548}" type="sibTrans" cxnId="{180C7DF2-9FE4-F640-8B0C-1D0BA11E4921}">
      <dgm:prSet/>
      <dgm:spPr/>
      <dgm:t>
        <a:bodyPr/>
        <a:lstStyle/>
        <a:p>
          <a:endParaRPr lang="en-US"/>
        </a:p>
      </dgm:t>
    </dgm:pt>
    <dgm:pt modelId="{EF43051C-C7E2-794C-870C-968EF1F3B01A}">
      <dgm:prSet phldrT="[Text]"/>
      <dgm:spPr/>
      <dgm:t>
        <a:bodyPr/>
        <a:lstStyle/>
        <a:p>
          <a:r>
            <a:rPr lang="en-US" dirty="0"/>
            <a:t>Top 1 US CRO</a:t>
          </a:r>
        </a:p>
      </dgm:t>
    </dgm:pt>
    <dgm:pt modelId="{E500D298-73A1-4A4B-889B-AB17FD2A6B77}" type="parTrans" cxnId="{44CC0833-65A6-8F49-AE9A-8DB69DAAF665}">
      <dgm:prSet/>
      <dgm:spPr/>
      <dgm:t>
        <a:bodyPr/>
        <a:lstStyle/>
        <a:p>
          <a:endParaRPr lang="en-US"/>
        </a:p>
      </dgm:t>
    </dgm:pt>
    <dgm:pt modelId="{57967C1E-1846-834B-9B80-5E0F0E50BBA7}" type="sibTrans" cxnId="{44CC0833-65A6-8F49-AE9A-8DB69DAAF665}">
      <dgm:prSet/>
      <dgm:spPr/>
      <dgm:t>
        <a:bodyPr/>
        <a:lstStyle/>
        <a:p>
          <a:endParaRPr lang="en-US"/>
        </a:p>
      </dgm:t>
    </dgm:pt>
    <dgm:pt modelId="{5D5DB554-62B4-8E42-93EF-98EE04816862}">
      <dgm:prSet phldrT="[Text]"/>
      <dgm:spPr/>
      <dgm:t>
        <a:bodyPr/>
        <a:lstStyle/>
        <a:p>
          <a:r>
            <a:rPr lang="en-US" dirty="0"/>
            <a:t>Top 2 Japan Pharma</a:t>
          </a:r>
        </a:p>
      </dgm:t>
    </dgm:pt>
    <dgm:pt modelId="{B6D8B76E-D7E0-794B-9820-BAC28FA50D79}" type="sibTrans" cxnId="{9D5A2F2C-08A8-4E49-A49F-5E0B8626F6F5}">
      <dgm:prSet/>
      <dgm:spPr/>
      <dgm:t>
        <a:bodyPr/>
        <a:lstStyle/>
        <a:p>
          <a:endParaRPr lang="en-US"/>
        </a:p>
      </dgm:t>
    </dgm:pt>
    <dgm:pt modelId="{D3BE6860-3BF7-784A-A0EF-02337ACEB82A}" type="parTrans" cxnId="{9D5A2F2C-08A8-4E49-A49F-5E0B8626F6F5}">
      <dgm:prSet/>
      <dgm:spPr/>
      <dgm:t>
        <a:bodyPr/>
        <a:lstStyle/>
        <a:p>
          <a:endParaRPr lang="en-US"/>
        </a:p>
      </dgm:t>
    </dgm:pt>
    <dgm:pt modelId="{C81A148E-C397-4B47-882E-878BEB4BCA9E}">
      <dgm:prSet phldrT="[Text]"/>
      <dgm:spPr/>
      <dgm:t>
        <a:bodyPr/>
        <a:lstStyle/>
        <a:p>
          <a:r>
            <a:rPr lang="en-US" dirty="0"/>
            <a:t>Top 3 US Biotech</a:t>
          </a:r>
        </a:p>
      </dgm:t>
    </dgm:pt>
    <dgm:pt modelId="{B5D5E084-FBB1-1947-9553-91AFCAE3F616}" type="parTrans" cxnId="{2F63AA77-A27C-8340-8BA4-0A9AB66C70B9}">
      <dgm:prSet/>
      <dgm:spPr/>
      <dgm:t>
        <a:bodyPr/>
        <a:lstStyle/>
        <a:p>
          <a:endParaRPr lang="en-US"/>
        </a:p>
      </dgm:t>
    </dgm:pt>
    <dgm:pt modelId="{9F6948B1-5E81-9F48-B1DE-74013B3F2D48}" type="sibTrans" cxnId="{2F63AA77-A27C-8340-8BA4-0A9AB66C70B9}">
      <dgm:prSet/>
      <dgm:spPr/>
      <dgm:t>
        <a:bodyPr/>
        <a:lstStyle/>
        <a:p>
          <a:endParaRPr lang="en-US"/>
        </a:p>
      </dgm:t>
    </dgm:pt>
    <dgm:pt modelId="{52307564-C694-C946-BC50-682BC076C907}" type="pres">
      <dgm:prSet presAssocID="{774FE122-FE58-B24C-8FC1-45C73C44C0D5}" presName="cycle" presStyleCnt="0">
        <dgm:presLayoutVars>
          <dgm:dir/>
          <dgm:resizeHandles val="exact"/>
        </dgm:presLayoutVars>
      </dgm:prSet>
      <dgm:spPr/>
    </dgm:pt>
    <dgm:pt modelId="{0EAF138E-23BF-7345-AD8E-38277444715A}" type="pres">
      <dgm:prSet presAssocID="{068B09C1-938A-9944-A821-45DAEBA8EE51}" presName="node" presStyleLbl="node1" presStyleIdx="0" presStyleCnt="6" custRadScaleRad="99300" custRadScaleInc="0">
        <dgm:presLayoutVars>
          <dgm:bulletEnabled val="1"/>
        </dgm:presLayoutVars>
      </dgm:prSet>
      <dgm:spPr/>
    </dgm:pt>
    <dgm:pt modelId="{42862766-A679-024F-93D0-88F275A6C629}" type="pres">
      <dgm:prSet presAssocID="{068B09C1-938A-9944-A821-45DAEBA8EE51}" presName="spNode" presStyleCnt="0"/>
      <dgm:spPr/>
    </dgm:pt>
    <dgm:pt modelId="{6732CB23-481F-8B44-84CA-1F76E8471A8C}" type="pres">
      <dgm:prSet presAssocID="{C163F8BE-7DAA-234E-B8C0-C9AA818690B4}" presName="sibTrans" presStyleLbl="sibTrans1D1" presStyleIdx="0" presStyleCnt="6"/>
      <dgm:spPr/>
    </dgm:pt>
    <dgm:pt modelId="{96053759-1060-2E44-BFCA-CDD9B4A199B3}" type="pres">
      <dgm:prSet presAssocID="{0C5F86F8-6158-7E48-95B7-340C2390EF5F}" presName="node" presStyleLbl="node1" presStyleIdx="1" presStyleCnt="6">
        <dgm:presLayoutVars>
          <dgm:bulletEnabled val="1"/>
        </dgm:presLayoutVars>
      </dgm:prSet>
      <dgm:spPr/>
    </dgm:pt>
    <dgm:pt modelId="{4B6C7BC8-A011-9F4F-BD47-7E362ADFB02E}" type="pres">
      <dgm:prSet presAssocID="{0C5F86F8-6158-7E48-95B7-340C2390EF5F}" presName="spNode" presStyleCnt="0"/>
      <dgm:spPr/>
    </dgm:pt>
    <dgm:pt modelId="{A57CFCF8-2012-5942-851F-F84D8BC69EBD}" type="pres">
      <dgm:prSet presAssocID="{A8D8A806-EF19-F840-9501-C6EE2DAF7B2D}" presName="sibTrans" presStyleLbl="sibTrans1D1" presStyleIdx="1" presStyleCnt="6"/>
      <dgm:spPr/>
    </dgm:pt>
    <dgm:pt modelId="{3C3CD20E-8A4D-544A-B025-7E19191FDADD}" type="pres">
      <dgm:prSet presAssocID="{5D5DB554-62B4-8E42-93EF-98EE04816862}" presName="node" presStyleLbl="node1" presStyleIdx="2" presStyleCnt="6">
        <dgm:presLayoutVars>
          <dgm:bulletEnabled val="1"/>
        </dgm:presLayoutVars>
      </dgm:prSet>
      <dgm:spPr/>
    </dgm:pt>
    <dgm:pt modelId="{27DF501E-A4F3-B648-A896-CD6DBC97329E}" type="pres">
      <dgm:prSet presAssocID="{5D5DB554-62B4-8E42-93EF-98EE04816862}" presName="spNode" presStyleCnt="0"/>
      <dgm:spPr/>
    </dgm:pt>
    <dgm:pt modelId="{64582488-0290-E949-BF95-2C2F58A0BD2B}" type="pres">
      <dgm:prSet presAssocID="{B6D8B76E-D7E0-794B-9820-BAC28FA50D79}" presName="sibTrans" presStyleLbl="sibTrans1D1" presStyleIdx="2" presStyleCnt="6"/>
      <dgm:spPr/>
    </dgm:pt>
    <dgm:pt modelId="{0D0479D1-E681-2B46-8441-A3316497ED7A}" type="pres">
      <dgm:prSet presAssocID="{78F1DA09-3463-A345-ACDC-7FECC0A11E5A}" presName="node" presStyleLbl="node1" presStyleIdx="3" presStyleCnt="6">
        <dgm:presLayoutVars>
          <dgm:bulletEnabled val="1"/>
        </dgm:presLayoutVars>
      </dgm:prSet>
      <dgm:spPr/>
    </dgm:pt>
    <dgm:pt modelId="{58CA79F2-0B20-594D-924F-D532C765443C}" type="pres">
      <dgm:prSet presAssocID="{78F1DA09-3463-A345-ACDC-7FECC0A11E5A}" presName="spNode" presStyleCnt="0"/>
      <dgm:spPr/>
    </dgm:pt>
    <dgm:pt modelId="{342DEC3F-0AAE-B140-9316-8E7291C63ED7}" type="pres">
      <dgm:prSet presAssocID="{627AB853-B8B1-4047-8011-B23C38B3A548}" presName="sibTrans" presStyleLbl="sibTrans1D1" presStyleIdx="3" presStyleCnt="6"/>
      <dgm:spPr/>
    </dgm:pt>
    <dgm:pt modelId="{B849C4BA-3AFF-3546-BE5D-4875918F8896}" type="pres">
      <dgm:prSet presAssocID="{EF43051C-C7E2-794C-870C-968EF1F3B01A}" presName="node" presStyleLbl="node1" presStyleIdx="4" presStyleCnt="6">
        <dgm:presLayoutVars>
          <dgm:bulletEnabled val="1"/>
        </dgm:presLayoutVars>
      </dgm:prSet>
      <dgm:spPr/>
    </dgm:pt>
    <dgm:pt modelId="{45CFA949-CBB1-AF49-8E65-5C2E3E84A365}" type="pres">
      <dgm:prSet presAssocID="{EF43051C-C7E2-794C-870C-968EF1F3B01A}" presName="spNode" presStyleCnt="0"/>
      <dgm:spPr/>
    </dgm:pt>
    <dgm:pt modelId="{354DC5AD-A9DC-5340-802A-792E2430EC3C}" type="pres">
      <dgm:prSet presAssocID="{57967C1E-1846-834B-9B80-5E0F0E50BBA7}" presName="sibTrans" presStyleLbl="sibTrans1D1" presStyleIdx="4" presStyleCnt="6"/>
      <dgm:spPr/>
    </dgm:pt>
    <dgm:pt modelId="{2087FCD4-3968-634C-8C02-D4CCFCD50A93}" type="pres">
      <dgm:prSet presAssocID="{C81A148E-C397-4B47-882E-878BEB4BCA9E}" presName="node" presStyleLbl="node1" presStyleIdx="5" presStyleCnt="6">
        <dgm:presLayoutVars>
          <dgm:bulletEnabled val="1"/>
        </dgm:presLayoutVars>
      </dgm:prSet>
      <dgm:spPr/>
    </dgm:pt>
    <dgm:pt modelId="{34C938BB-8BCD-EF40-8CDB-A8DC59E858AA}" type="pres">
      <dgm:prSet presAssocID="{C81A148E-C397-4B47-882E-878BEB4BCA9E}" presName="spNode" presStyleCnt="0"/>
      <dgm:spPr/>
    </dgm:pt>
    <dgm:pt modelId="{8A243B13-5564-B84F-B286-D34D4AEBE57F}" type="pres">
      <dgm:prSet presAssocID="{9F6948B1-5E81-9F48-B1DE-74013B3F2D48}" presName="sibTrans" presStyleLbl="sibTrans1D1" presStyleIdx="5" presStyleCnt="6"/>
      <dgm:spPr/>
    </dgm:pt>
  </dgm:ptLst>
  <dgm:cxnLst>
    <dgm:cxn modelId="{DC294502-34F6-9142-86B4-990B255BCE5D}" type="presOf" srcId="{A8D8A806-EF19-F840-9501-C6EE2DAF7B2D}" destId="{A57CFCF8-2012-5942-851F-F84D8BC69EBD}" srcOrd="0" destOrd="0" presId="urn:microsoft.com/office/officeart/2005/8/layout/cycle6"/>
    <dgm:cxn modelId="{D6FAB90F-0DB7-1147-9415-5F8262DC7FFF}" type="presOf" srcId="{C163F8BE-7DAA-234E-B8C0-C9AA818690B4}" destId="{6732CB23-481F-8B44-84CA-1F76E8471A8C}" srcOrd="0" destOrd="0" presId="urn:microsoft.com/office/officeart/2005/8/layout/cycle6"/>
    <dgm:cxn modelId="{8FD4A518-828B-3147-B442-B98E21DCD20E}" type="presOf" srcId="{78F1DA09-3463-A345-ACDC-7FECC0A11E5A}" destId="{0D0479D1-E681-2B46-8441-A3316497ED7A}" srcOrd="0" destOrd="0" presId="urn:microsoft.com/office/officeart/2005/8/layout/cycle6"/>
    <dgm:cxn modelId="{5C517528-51C2-1D45-8EF6-591DB030E744}" type="presOf" srcId="{627AB853-B8B1-4047-8011-B23C38B3A548}" destId="{342DEC3F-0AAE-B140-9316-8E7291C63ED7}" srcOrd="0" destOrd="0" presId="urn:microsoft.com/office/officeart/2005/8/layout/cycle6"/>
    <dgm:cxn modelId="{9D5A2F2C-08A8-4E49-A49F-5E0B8626F6F5}" srcId="{774FE122-FE58-B24C-8FC1-45C73C44C0D5}" destId="{5D5DB554-62B4-8E42-93EF-98EE04816862}" srcOrd="2" destOrd="0" parTransId="{D3BE6860-3BF7-784A-A0EF-02337ACEB82A}" sibTransId="{B6D8B76E-D7E0-794B-9820-BAC28FA50D79}"/>
    <dgm:cxn modelId="{D80ADC30-7C09-EC4A-8BD8-98F01F8C1FFC}" srcId="{774FE122-FE58-B24C-8FC1-45C73C44C0D5}" destId="{068B09C1-938A-9944-A821-45DAEBA8EE51}" srcOrd="0" destOrd="0" parTransId="{71F6F146-196B-184C-8943-FE61144DCECA}" sibTransId="{C163F8BE-7DAA-234E-B8C0-C9AA818690B4}"/>
    <dgm:cxn modelId="{44CC0833-65A6-8F49-AE9A-8DB69DAAF665}" srcId="{774FE122-FE58-B24C-8FC1-45C73C44C0D5}" destId="{EF43051C-C7E2-794C-870C-968EF1F3B01A}" srcOrd="4" destOrd="0" parTransId="{E500D298-73A1-4A4B-889B-AB17FD2A6B77}" sibTransId="{57967C1E-1846-834B-9B80-5E0F0E50BBA7}"/>
    <dgm:cxn modelId="{391CAB3B-1E09-C040-8456-C6DF473D66A3}" type="presOf" srcId="{5D5DB554-62B4-8E42-93EF-98EE04816862}" destId="{3C3CD20E-8A4D-544A-B025-7E19191FDADD}" srcOrd="0" destOrd="0" presId="urn:microsoft.com/office/officeart/2005/8/layout/cycle6"/>
    <dgm:cxn modelId="{2B4AA644-999F-5D44-8F2A-0D0393574E10}" type="presOf" srcId="{EF43051C-C7E2-794C-870C-968EF1F3B01A}" destId="{B849C4BA-3AFF-3546-BE5D-4875918F8896}" srcOrd="0" destOrd="0" presId="urn:microsoft.com/office/officeart/2005/8/layout/cycle6"/>
    <dgm:cxn modelId="{8457A353-699F-A245-A1FE-431188C41F7F}" type="presOf" srcId="{B6D8B76E-D7E0-794B-9820-BAC28FA50D79}" destId="{64582488-0290-E949-BF95-2C2F58A0BD2B}" srcOrd="0" destOrd="0" presId="urn:microsoft.com/office/officeart/2005/8/layout/cycle6"/>
    <dgm:cxn modelId="{3D51B86C-F5CC-D740-8179-AC2DF8C0CF77}" srcId="{774FE122-FE58-B24C-8FC1-45C73C44C0D5}" destId="{0C5F86F8-6158-7E48-95B7-340C2390EF5F}" srcOrd="1" destOrd="0" parTransId="{7CA6F9BB-F93B-844B-9E5B-146D2C4B78DA}" sibTransId="{A8D8A806-EF19-F840-9501-C6EE2DAF7B2D}"/>
    <dgm:cxn modelId="{2F63AA77-A27C-8340-8BA4-0A9AB66C70B9}" srcId="{774FE122-FE58-B24C-8FC1-45C73C44C0D5}" destId="{C81A148E-C397-4B47-882E-878BEB4BCA9E}" srcOrd="5" destOrd="0" parTransId="{B5D5E084-FBB1-1947-9553-91AFCAE3F616}" sibTransId="{9F6948B1-5E81-9F48-B1DE-74013B3F2D48}"/>
    <dgm:cxn modelId="{950F5D9D-4295-3444-9C36-4A5985FEFCD9}" type="presOf" srcId="{774FE122-FE58-B24C-8FC1-45C73C44C0D5}" destId="{52307564-C694-C946-BC50-682BC076C907}" srcOrd="0" destOrd="0" presId="urn:microsoft.com/office/officeart/2005/8/layout/cycle6"/>
    <dgm:cxn modelId="{C7DA49A9-B2A6-DE4A-9A2E-2CF50312F966}" type="presOf" srcId="{0C5F86F8-6158-7E48-95B7-340C2390EF5F}" destId="{96053759-1060-2E44-BFCA-CDD9B4A199B3}" srcOrd="0" destOrd="0" presId="urn:microsoft.com/office/officeart/2005/8/layout/cycle6"/>
    <dgm:cxn modelId="{BF8929B4-E4E1-4747-9121-27BC6469F225}" type="presOf" srcId="{9F6948B1-5E81-9F48-B1DE-74013B3F2D48}" destId="{8A243B13-5564-B84F-B286-D34D4AEBE57F}" srcOrd="0" destOrd="0" presId="urn:microsoft.com/office/officeart/2005/8/layout/cycle6"/>
    <dgm:cxn modelId="{70BDD2BF-DD9F-D84D-B32E-63479CBA4503}" type="presOf" srcId="{57967C1E-1846-834B-9B80-5E0F0E50BBA7}" destId="{354DC5AD-A9DC-5340-802A-792E2430EC3C}" srcOrd="0" destOrd="0" presId="urn:microsoft.com/office/officeart/2005/8/layout/cycle6"/>
    <dgm:cxn modelId="{F4DC21DB-CF47-D74A-9766-9126054FC562}" type="presOf" srcId="{068B09C1-938A-9944-A821-45DAEBA8EE51}" destId="{0EAF138E-23BF-7345-AD8E-38277444715A}" srcOrd="0" destOrd="0" presId="urn:microsoft.com/office/officeart/2005/8/layout/cycle6"/>
    <dgm:cxn modelId="{181FB2DD-C627-884A-B3E1-D2442A1739F5}" type="presOf" srcId="{C81A148E-C397-4B47-882E-878BEB4BCA9E}" destId="{2087FCD4-3968-634C-8C02-D4CCFCD50A93}" srcOrd="0" destOrd="0" presId="urn:microsoft.com/office/officeart/2005/8/layout/cycle6"/>
    <dgm:cxn modelId="{180C7DF2-9FE4-F640-8B0C-1D0BA11E4921}" srcId="{774FE122-FE58-B24C-8FC1-45C73C44C0D5}" destId="{78F1DA09-3463-A345-ACDC-7FECC0A11E5A}" srcOrd="3" destOrd="0" parTransId="{4344FC61-BC54-484D-9674-21451F87CA5E}" sibTransId="{627AB853-B8B1-4047-8011-B23C38B3A548}"/>
    <dgm:cxn modelId="{1F344DB3-B211-3240-BBA3-5F0F2C729650}" type="presParOf" srcId="{52307564-C694-C946-BC50-682BC076C907}" destId="{0EAF138E-23BF-7345-AD8E-38277444715A}" srcOrd="0" destOrd="0" presId="urn:microsoft.com/office/officeart/2005/8/layout/cycle6"/>
    <dgm:cxn modelId="{CCE9C290-0C88-C64D-81A6-A745394130AB}" type="presParOf" srcId="{52307564-C694-C946-BC50-682BC076C907}" destId="{42862766-A679-024F-93D0-88F275A6C629}" srcOrd="1" destOrd="0" presId="urn:microsoft.com/office/officeart/2005/8/layout/cycle6"/>
    <dgm:cxn modelId="{E6A6C945-1262-854B-B8B0-80C63F5A22E1}" type="presParOf" srcId="{52307564-C694-C946-BC50-682BC076C907}" destId="{6732CB23-481F-8B44-84CA-1F76E8471A8C}" srcOrd="2" destOrd="0" presId="urn:microsoft.com/office/officeart/2005/8/layout/cycle6"/>
    <dgm:cxn modelId="{7C64896C-F69F-C54B-BD62-63E663BF28B6}" type="presParOf" srcId="{52307564-C694-C946-BC50-682BC076C907}" destId="{96053759-1060-2E44-BFCA-CDD9B4A199B3}" srcOrd="3" destOrd="0" presId="urn:microsoft.com/office/officeart/2005/8/layout/cycle6"/>
    <dgm:cxn modelId="{92B5D075-17CF-894C-BA0E-A697F7D7E7DC}" type="presParOf" srcId="{52307564-C694-C946-BC50-682BC076C907}" destId="{4B6C7BC8-A011-9F4F-BD47-7E362ADFB02E}" srcOrd="4" destOrd="0" presId="urn:microsoft.com/office/officeart/2005/8/layout/cycle6"/>
    <dgm:cxn modelId="{1385DBAD-AD5C-704D-98CA-2B4C892F65F2}" type="presParOf" srcId="{52307564-C694-C946-BC50-682BC076C907}" destId="{A57CFCF8-2012-5942-851F-F84D8BC69EBD}" srcOrd="5" destOrd="0" presId="urn:microsoft.com/office/officeart/2005/8/layout/cycle6"/>
    <dgm:cxn modelId="{45AB2000-BAC4-9043-BD40-C145D93FA04B}" type="presParOf" srcId="{52307564-C694-C946-BC50-682BC076C907}" destId="{3C3CD20E-8A4D-544A-B025-7E19191FDADD}" srcOrd="6" destOrd="0" presId="urn:microsoft.com/office/officeart/2005/8/layout/cycle6"/>
    <dgm:cxn modelId="{F5C158D8-FB2F-2D45-A755-F34ED1B60743}" type="presParOf" srcId="{52307564-C694-C946-BC50-682BC076C907}" destId="{27DF501E-A4F3-B648-A896-CD6DBC97329E}" srcOrd="7" destOrd="0" presId="urn:microsoft.com/office/officeart/2005/8/layout/cycle6"/>
    <dgm:cxn modelId="{FE2473DA-9C2F-6F41-B429-A0DD12AD41A4}" type="presParOf" srcId="{52307564-C694-C946-BC50-682BC076C907}" destId="{64582488-0290-E949-BF95-2C2F58A0BD2B}" srcOrd="8" destOrd="0" presId="urn:microsoft.com/office/officeart/2005/8/layout/cycle6"/>
    <dgm:cxn modelId="{0CF1AD3F-4D15-2647-8789-22EE31AECB81}" type="presParOf" srcId="{52307564-C694-C946-BC50-682BC076C907}" destId="{0D0479D1-E681-2B46-8441-A3316497ED7A}" srcOrd="9" destOrd="0" presId="urn:microsoft.com/office/officeart/2005/8/layout/cycle6"/>
    <dgm:cxn modelId="{19C7FD2A-C0EC-4D48-9954-EE980F6D2CCB}" type="presParOf" srcId="{52307564-C694-C946-BC50-682BC076C907}" destId="{58CA79F2-0B20-594D-924F-D532C765443C}" srcOrd="10" destOrd="0" presId="urn:microsoft.com/office/officeart/2005/8/layout/cycle6"/>
    <dgm:cxn modelId="{EE8CCA78-D52F-C046-8F1B-37F3DFAF2F38}" type="presParOf" srcId="{52307564-C694-C946-BC50-682BC076C907}" destId="{342DEC3F-0AAE-B140-9316-8E7291C63ED7}" srcOrd="11" destOrd="0" presId="urn:microsoft.com/office/officeart/2005/8/layout/cycle6"/>
    <dgm:cxn modelId="{CF6BF000-2BEA-D948-9181-BB9B90EDFEAB}" type="presParOf" srcId="{52307564-C694-C946-BC50-682BC076C907}" destId="{B849C4BA-3AFF-3546-BE5D-4875918F8896}" srcOrd="12" destOrd="0" presId="urn:microsoft.com/office/officeart/2005/8/layout/cycle6"/>
    <dgm:cxn modelId="{B4FAA488-CB54-B544-8FA7-942F0C89CAAF}" type="presParOf" srcId="{52307564-C694-C946-BC50-682BC076C907}" destId="{45CFA949-CBB1-AF49-8E65-5C2E3E84A365}" srcOrd="13" destOrd="0" presId="urn:microsoft.com/office/officeart/2005/8/layout/cycle6"/>
    <dgm:cxn modelId="{73814E4D-CBC2-9C42-911D-773E864D60AE}" type="presParOf" srcId="{52307564-C694-C946-BC50-682BC076C907}" destId="{354DC5AD-A9DC-5340-802A-792E2430EC3C}" srcOrd="14" destOrd="0" presId="urn:microsoft.com/office/officeart/2005/8/layout/cycle6"/>
    <dgm:cxn modelId="{3598C4BD-142B-3D41-897C-DB9FF3C21275}" type="presParOf" srcId="{52307564-C694-C946-BC50-682BC076C907}" destId="{2087FCD4-3968-634C-8C02-D4CCFCD50A93}" srcOrd="15" destOrd="0" presId="urn:microsoft.com/office/officeart/2005/8/layout/cycle6"/>
    <dgm:cxn modelId="{B24DED46-EB2E-7B43-909C-97B8E5FAC157}" type="presParOf" srcId="{52307564-C694-C946-BC50-682BC076C907}" destId="{34C938BB-8BCD-EF40-8CDB-A8DC59E858AA}" srcOrd="16" destOrd="0" presId="urn:microsoft.com/office/officeart/2005/8/layout/cycle6"/>
    <dgm:cxn modelId="{9A51AAEA-10D9-C247-A0B6-F319332782D1}" type="presParOf" srcId="{52307564-C694-C946-BC50-682BC076C907}" destId="{8A243B13-5564-B84F-B286-D34D4AEBE57F}" srcOrd="17"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1AD43A-B03D-47FD-8374-2CE65AAB6925}"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DA6890BB-F612-42AB-9F8A-28E105F5A71F}">
      <dgm:prSet phldrT="[Text]" custT="1"/>
      <dgm:spPr>
        <a:solidFill>
          <a:srgbClr val="026CB6"/>
        </a:solidFill>
      </dgm:spPr>
      <dgm:t>
        <a:bodyPr/>
        <a:lstStyle/>
        <a:p>
          <a:r>
            <a:rPr lang="en-US" sz="2800" dirty="0">
              <a:latin typeface="Helvetica" panose="020B0604020202020204" pitchFamily="34" charset="0"/>
              <a:cs typeface="Helvetica" panose="020B0604020202020204" pitchFamily="34" charset="0"/>
            </a:rPr>
            <a:t>Precision Distribution</a:t>
          </a:r>
        </a:p>
      </dgm:t>
    </dgm:pt>
    <dgm:pt modelId="{0CFD80B5-2445-47EA-94FC-B5304ED1424D}" type="parTrans" cxnId="{B0987872-0B9E-45CE-8100-51ADCEC5A1BF}">
      <dgm:prSet/>
      <dgm:spPr/>
      <dgm:t>
        <a:bodyPr/>
        <a:lstStyle/>
        <a:p>
          <a:endParaRPr lang="en-US"/>
        </a:p>
      </dgm:t>
    </dgm:pt>
    <dgm:pt modelId="{EAE295F7-5233-4E02-86D2-F3D50E8CF35A}" type="sibTrans" cxnId="{B0987872-0B9E-45CE-8100-51ADCEC5A1BF}">
      <dgm:prSet/>
      <dgm:spPr/>
      <dgm:t>
        <a:bodyPr/>
        <a:lstStyle/>
        <a:p>
          <a:endParaRPr lang="en-US"/>
        </a:p>
      </dgm:t>
    </dgm:pt>
    <dgm:pt modelId="{FA4C3AC9-6FCF-4519-9CC5-15FA2516B7A8}">
      <dgm:prSet phldrT="[Text]" custT="1"/>
      <dgm:spPr>
        <a:solidFill>
          <a:srgbClr val="026CB6"/>
        </a:solidFill>
      </dgm:spPr>
      <dgm:t>
        <a:bodyPr/>
        <a:lstStyle/>
        <a:p>
          <a:r>
            <a:rPr lang="en-US" sz="2800" baseline="0" dirty="0">
              <a:latin typeface="Helvetica" panose="020B0604020202020204" pitchFamily="34" charset="0"/>
              <a:cs typeface="Helvetica" panose="020B0604020202020204" pitchFamily="34" charset="0"/>
            </a:rPr>
            <a:t>50m Safety Notifications</a:t>
          </a:r>
        </a:p>
      </dgm:t>
    </dgm:pt>
    <dgm:pt modelId="{D82EA89A-E26C-4800-A075-2BA630BB49EA}" type="parTrans" cxnId="{88A3A545-0CEF-4C2C-90FF-DA1608C3A2B3}">
      <dgm:prSet/>
      <dgm:spPr/>
      <dgm:t>
        <a:bodyPr/>
        <a:lstStyle/>
        <a:p>
          <a:endParaRPr lang="en-US"/>
        </a:p>
      </dgm:t>
    </dgm:pt>
    <dgm:pt modelId="{BD851F8F-3AF8-4933-B851-49965A2242C7}" type="sibTrans" cxnId="{88A3A545-0CEF-4C2C-90FF-DA1608C3A2B3}">
      <dgm:prSet/>
      <dgm:spPr/>
      <dgm:t>
        <a:bodyPr/>
        <a:lstStyle/>
        <a:p>
          <a:endParaRPr lang="en-US"/>
        </a:p>
      </dgm:t>
    </dgm:pt>
    <dgm:pt modelId="{60D2D382-7B11-44F0-AFF0-0629C460C670}">
      <dgm:prSet phldrT="[Text]" custT="1"/>
      <dgm:spPr>
        <a:solidFill>
          <a:srgbClr val="026CB6"/>
        </a:solidFill>
      </dgm:spPr>
      <dgm:t>
        <a:bodyPr/>
        <a:lstStyle/>
        <a:p>
          <a:r>
            <a:rPr lang="en-US" sz="2800" dirty="0">
              <a:latin typeface="Helvetica" panose="020B0604020202020204" pitchFamily="34" charset="0"/>
              <a:cs typeface="Helvetica" panose="020B0604020202020204" pitchFamily="34" charset="0"/>
            </a:rPr>
            <a:t>75k Safety Reports</a:t>
          </a:r>
        </a:p>
      </dgm:t>
    </dgm:pt>
    <dgm:pt modelId="{6E4D93DA-D218-4730-B2EC-7880332E238C}" type="parTrans" cxnId="{9F139119-D97D-4D9D-96C4-A066BA422546}">
      <dgm:prSet/>
      <dgm:spPr/>
      <dgm:t>
        <a:bodyPr/>
        <a:lstStyle/>
        <a:p>
          <a:endParaRPr lang="en-US"/>
        </a:p>
      </dgm:t>
    </dgm:pt>
    <dgm:pt modelId="{E10B698D-82DA-46CB-B156-E0095285625D}" type="sibTrans" cxnId="{9F139119-D97D-4D9D-96C4-A066BA422546}">
      <dgm:prSet/>
      <dgm:spPr/>
      <dgm:t>
        <a:bodyPr/>
        <a:lstStyle/>
        <a:p>
          <a:endParaRPr lang="en-US"/>
        </a:p>
      </dgm:t>
    </dgm:pt>
    <dgm:pt modelId="{68042D2C-33E0-374C-89AD-35AC1AD3A2C1}">
      <dgm:prSet/>
      <dgm:spPr/>
      <dgm:t>
        <a:bodyPr/>
        <a:lstStyle/>
        <a:p>
          <a:r>
            <a:rPr lang="en-US" dirty="0">
              <a:latin typeface="Helvetica" panose="020B0604020202020204" pitchFamily="34" charset="0"/>
              <a:cs typeface="Helvetica" panose="020B0604020202020204" pitchFamily="34" charset="0"/>
            </a:rPr>
            <a:t>Safety Reference Model</a:t>
          </a:r>
        </a:p>
      </dgm:t>
    </dgm:pt>
    <dgm:pt modelId="{FB8A82BD-0D47-5842-B478-5E86B8AC6229}" type="parTrans" cxnId="{FBFB09FD-39E4-044E-9EE4-27CEDAFF6064}">
      <dgm:prSet/>
      <dgm:spPr/>
      <dgm:t>
        <a:bodyPr/>
        <a:lstStyle/>
        <a:p>
          <a:endParaRPr lang="en-US"/>
        </a:p>
      </dgm:t>
    </dgm:pt>
    <dgm:pt modelId="{903CDFB9-68A7-864D-9A9A-858D4F0BF6C3}" type="sibTrans" cxnId="{FBFB09FD-39E4-044E-9EE4-27CEDAFF6064}">
      <dgm:prSet/>
      <dgm:spPr/>
      <dgm:t>
        <a:bodyPr/>
        <a:lstStyle/>
        <a:p>
          <a:endParaRPr lang="en-US"/>
        </a:p>
      </dgm:t>
    </dgm:pt>
    <dgm:pt modelId="{C8017229-C7DF-344A-8436-2AD74C2D69DB}" type="pres">
      <dgm:prSet presAssocID="{2A1AD43A-B03D-47FD-8374-2CE65AAB6925}" presName="cycle" presStyleCnt="0">
        <dgm:presLayoutVars>
          <dgm:dir/>
          <dgm:resizeHandles val="exact"/>
        </dgm:presLayoutVars>
      </dgm:prSet>
      <dgm:spPr/>
    </dgm:pt>
    <dgm:pt modelId="{08DFBE48-E375-AD4C-B950-996312314716}" type="pres">
      <dgm:prSet presAssocID="{DA6890BB-F612-42AB-9F8A-28E105F5A71F}" presName="node" presStyleLbl="node1" presStyleIdx="0" presStyleCnt="4" custScaleX="118336">
        <dgm:presLayoutVars>
          <dgm:bulletEnabled val="1"/>
        </dgm:presLayoutVars>
      </dgm:prSet>
      <dgm:spPr/>
    </dgm:pt>
    <dgm:pt modelId="{326FDFD1-DC4D-8B40-8B31-8A963A54DA66}" type="pres">
      <dgm:prSet presAssocID="{DA6890BB-F612-42AB-9F8A-28E105F5A71F}" presName="spNode" presStyleCnt="0"/>
      <dgm:spPr/>
    </dgm:pt>
    <dgm:pt modelId="{740B7C13-F259-7346-860C-4B1DD2F6AB99}" type="pres">
      <dgm:prSet presAssocID="{EAE295F7-5233-4E02-86D2-F3D50E8CF35A}" presName="sibTrans" presStyleLbl="sibTrans1D1" presStyleIdx="0" presStyleCnt="4"/>
      <dgm:spPr/>
    </dgm:pt>
    <dgm:pt modelId="{77F2CF6A-CB0E-AC4C-9AF7-53D88FD88D7B}" type="pres">
      <dgm:prSet presAssocID="{FA4C3AC9-6FCF-4519-9CC5-15FA2516B7A8}" presName="node" presStyleLbl="node1" presStyleIdx="1" presStyleCnt="4" custScaleX="121509" custRadScaleRad="131560" custRadScaleInc="-3225">
        <dgm:presLayoutVars>
          <dgm:bulletEnabled val="1"/>
        </dgm:presLayoutVars>
      </dgm:prSet>
      <dgm:spPr/>
    </dgm:pt>
    <dgm:pt modelId="{F9D14E99-5145-4D4A-B674-568CEE441748}" type="pres">
      <dgm:prSet presAssocID="{FA4C3AC9-6FCF-4519-9CC5-15FA2516B7A8}" presName="spNode" presStyleCnt="0"/>
      <dgm:spPr/>
    </dgm:pt>
    <dgm:pt modelId="{11786621-C52E-F141-9C47-E281581B6AE3}" type="pres">
      <dgm:prSet presAssocID="{BD851F8F-3AF8-4933-B851-49965A2242C7}" presName="sibTrans" presStyleLbl="sibTrans1D1" presStyleIdx="1" presStyleCnt="4"/>
      <dgm:spPr/>
    </dgm:pt>
    <dgm:pt modelId="{70B4E1B8-20C5-1044-B3CD-6EFF580C3CFE}" type="pres">
      <dgm:prSet presAssocID="{68042D2C-33E0-374C-89AD-35AC1AD3A2C1}" presName="node" presStyleLbl="node1" presStyleIdx="2" presStyleCnt="4">
        <dgm:presLayoutVars>
          <dgm:bulletEnabled val="1"/>
        </dgm:presLayoutVars>
      </dgm:prSet>
      <dgm:spPr/>
    </dgm:pt>
    <dgm:pt modelId="{149FFFC3-ADD1-0348-921A-910A5A6C6471}" type="pres">
      <dgm:prSet presAssocID="{68042D2C-33E0-374C-89AD-35AC1AD3A2C1}" presName="spNode" presStyleCnt="0"/>
      <dgm:spPr/>
    </dgm:pt>
    <dgm:pt modelId="{CF008CF6-E904-3C44-B4B3-3621CF89735C}" type="pres">
      <dgm:prSet presAssocID="{903CDFB9-68A7-864D-9A9A-858D4F0BF6C3}" presName="sibTrans" presStyleLbl="sibTrans1D1" presStyleIdx="2" presStyleCnt="4"/>
      <dgm:spPr/>
    </dgm:pt>
    <dgm:pt modelId="{EBB2122C-8D25-9F46-AED8-AC4469AD0389}" type="pres">
      <dgm:prSet presAssocID="{60D2D382-7B11-44F0-AFF0-0629C460C670}" presName="node" presStyleLbl="node1" presStyleIdx="3" presStyleCnt="4" custScaleX="126298" custRadScaleRad="130796" custRadScaleInc="3244">
        <dgm:presLayoutVars>
          <dgm:bulletEnabled val="1"/>
        </dgm:presLayoutVars>
      </dgm:prSet>
      <dgm:spPr/>
    </dgm:pt>
    <dgm:pt modelId="{C2D946F2-33C4-0D49-82E8-DAAE3C656E9E}" type="pres">
      <dgm:prSet presAssocID="{60D2D382-7B11-44F0-AFF0-0629C460C670}" presName="spNode" presStyleCnt="0"/>
      <dgm:spPr/>
    </dgm:pt>
    <dgm:pt modelId="{E216E9A6-6DCC-904D-A9FB-F30050A5C102}" type="pres">
      <dgm:prSet presAssocID="{E10B698D-82DA-46CB-B156-E0095285625D}" presName="sibTrans" presStyleLbl="sibTrans1D1" presStyleIdx="3" presStyleCnt="4"/>
      <dgm:spPr/>
    </dgm:pt>
  </dgm:ptLst>
  <dgm:cxnLst>
    <dgm:cxn modelId="{9F139119-D97D-4D9D-96C4-A066BA422546}" srcId="{2A1AD43A-B03D-47FD-8374-2CE65AAB6925}" destId="{60D2D382-7B11-44F0-AFF0-0629C460C670}" srcOrd="3" destOrd="0" parTransId="{6E4D93DA-D218-4730-B2EC-7880332E238C}" sibTransId="{E10B698D-82DA-46CB-B156-E0095285625D}"/>
    <dgm:cxn modelId="{064F5D32-0A7F-404F-9255-1A2DCAC82E9E}" type="presOf" srcId="{EAE295F7-5233-4E02-86D2-F3D50E8CF35A}" destId="{740B7C13-F259-7346-860C-4B1DD2F6AB99}" srcOrd="0" destOrd="0" presId="urn:microsoft.com/office/officeart/2005/8/layout/cycle6"/>
    <dgm:cxn modelId="{8948B037-724A-4688-B1B0-9BACF046A5A9}" type="presOf" srcId="{E10B698D-82DA-46CB-B156-E0095285625D}" destId="{E216E9A6-6DCC-904D-A9FB-F30050A5C102}" srcOrd="0" destOrd="0" presId="urn:microsoft.com/office/officeart/2005/8/layout/cycle6"/>
    <dgm:cxn modelId="{08E5503E-A7D8-43D3-A0A0-8E1014CB7D22}" type="presOf" srcId="{BD851F8F-3AF8-4933-B851-49965A2242C7}" destId="{11786621-C52E-F141-9C47-E281581B6AE3}" srcOrd="0" destOrd="0" presId="urn:microsoft.com/office/officeart/2005/8/layout/cycle6"/>
    <dgm:cxn modelId="{17CB173F-7D57-4E26-B9B7-0341A58F88F8}" type="presOf" srcId="{FA4C3AC9-6FCF-4519-9CC5-15FA2516B7A8}" destId="{77F2CF6A-CB0E-AC4C-9AF7-53D88FD88D7B}" srcOrd="0" destOrd="0" presId="urn:microsoft.com/office/officeart/2005/8/layout/cycle6"/>
    <dgm:cxn modelId="{28EF8B3F-8331-9449-A9C5-04BD6D3AAE38}" type="presOf" srcId="{903CDFB9-68A7-864D-9A9A-858D4F0BF6C3}" destId="{CF008CF6-E904-3C44-B4B3-3621CF89735C}" srcOrd="0" destOrd="0" presId="urn:microsoft.com/office/officeart/2005/8/layout/cycle6"/>
    <dgm:cxn modelId="{88A3A545-0CEF-4C2C-90FF-DA1608C3A2B3}" srcId="{2A1AD43A-B03D-47FD-8374-2CE65AAB6925}" destId="{FA4C3AC9-6FCF-4519-9CC5-15FA2516B7A8}" srcOrd="1" destOrd="0" parTransId="{D82EA89A-E26C-4800-A075-2BA630BB49EA}" sibTransId="{BD851F8F-3AF8-4933-B851-49965A2242C7}"/>
    <dgm:cxn modelId="{9894894C-FB30-4DC4-9998-CE78BB5D579F}" type="presOf" srcId="{2A1AD43A-B03D-47FD-8374-2CE65AAB6925}" destId="{C8017229-C7DF-344A-8436-2AD74C2D69DB}" srcOrd="0" destOrd="0" presId="urn:microsoft.com/office/officeart/2005/8/layout/cycle6"/>
    <dgm:cxn modelId="{B0987872-0B9E-45CE-8100-51ADCEC5A1BF}" srcId="{2A1AD43A-B03D-47FD-8374-2CE65AAB6925}" destId="{DA6890BB-F612-42AB-9F8A-28E105F5A71F}" srcOrd="0" destOrd="0" parTransId="{0CFD80B5-2445-47EA-94FC-B5304ED1424D}" sibTransId="{EAE295F7-5233-4E02-86D2-F3D50E8CF35A}"/>
    <dgm:cxn modelId="{3A6E6B7B-C1BA-5646-B26B-0F6262660DE9}" type="presOf" srcId="{68042D2C-33E0-374C-89AD-35AC1AD3A2C1}" destId="{70B4E1B8-20C5-1044-B3CD-6EFF580C3CFE}" srcOrd="0" destOrd="0" presId="urn:microsoft.com/office/officeart/2005/8/layout/cycle6"/>
    <dgm:cxn modelId="{E2BBE087-8318-4A5A-8C10-CF773680AE94}" type="presOf" srcId="{DA6890BB-F612-42AB-9F8A-28E105F5A71F}" destId="{08DFBE48-E375-AD4C-B950-996312314716}" srcOrd="0" destOrd="0" presId="urn:microsoft.com/office/officeart/2005/8/layout/cycle6"/>
    <dgm:cxn modelId="{50D797E6-9987-4185-B0FC-CD19E571DEBD}" type="presOf" srcId="{60D2D382-7B11-44F0-AFF0-0629C460C670}" destId="{EBB2122C-8D25-9F46-AED8-AC4469AD0389}" srcOrd="0" destOrd="0" presId="urn:microsoft.com/office/officeart/2005/8/layout/cycle6"/>
    <dgm:cxn modelId="{FBFB09FD-39E4-044E-9EE4-27CEDAFF6064}" srcId="{2A1AD43A-B03D-47FD-8374-2CE65AAB6925}" destId="{68042D2C-33E0-374C-89AD-35AC1AD3A2C1}" srcOrd="2" destOrd="0" parTransId="{FB8A82BD-0D47-5842-B478-5E86B8AC6229}" sibTransId="{903CDFB9-68A7-864D-9A9A-858D4F0BF6C3}"/>
    <dgm:cxn modelId="{22D35208-E3AD-47C9-8652-5D360A5EFEBC}" type="presParOf" srcId="{C8017229-C7DF-344A-8436-2AD74C2D69DB}" destId="{08DFBE48-E375-AD4C-B950-996312314716}" srcOrd="0" destOrd="0" presId="urn:microsoft.com/office/officeart/2005/8/layout/cycle6"/>
    <dgm:cxn modelId="{C700AE89-7427-45AD-AA7B-9A8B80449E10}" type="presParOf" srcId="{C8017229-C7DF-344A-8436-2AD74C2D69DB}" destId="{326FDFD1-DC4D-8B40-8B31-8A963A54DA66}" srcOrd="1" destOrd="0" presId="urn:microsoft.com/office/officeart/2005/8/layout/cycle6"/>
    <dgm:cxn modelId="{0AF1B343-D9C6-4EE1-81FB-4B0D0A219C03}" type="presParOf" srcId="{C8017229-C7DF-344A-8436-2AD74C2D69DB}" destId="{740B7C13-F259-7346-860C-4B1DD2F6AB99}" srcOrd="2" destOrd="0" presId="urn:microsoft.com/office/officeart/2005/8/layout/cycle6"/>
    <dgm:cxn modelId="{8A1789EF-A025-4AF0-9D0E-8ED97A1D6385}" type="presParOf" srcId="{C8017229-C7DF-344A-8436-2AD74C2D69DB}" destId="{77F2CF6A-CB0E-AC4C-9AF7-53D88FD88D7B}" srcOrd="3" destOrd="0" presId="urn:microsoft.com/office/officeart/2005/8/layout/cycle6"/>
    <dgm:cxn modelId="{D440E520-930D-47DE-AE0A-25679AC0ECF8}" type="presParOf" srcId="{C8017229-C7DF-344A-8436-2AD74C2D69DB}" destId="{F9D14E99-5145-4D4A-B674-568CEE441748}" srcOrd="4" destOrd="0" presId="urn:microsoft.com/office/officeart/2005/8/layout/cycle6"/>
    <dgm:cxn modelId="{B3388FF8-B316-462E-828E-7DC3037659A7}" type="presParOf" srcId="{C8017229-C7DF-344A-8436-2AD74C2D69DB}" destId="{11786621-C52E-F141-9C47-E281581B6AE3}" srcOrd="5" destOrd="0" presId="urn:microsoft.com/office/officeart/2005/8/layout/cycle6"/>
    <dgm:cxn modelId="{7A7C2B66-965B-894C-84CD-BD1C5BAE8F85}" type="presParOf" srcId="{C8017229-C7DF-344A-8436-2AD74C2D69DB}" destId="{70B4E1B8-20C5-1044-B3CD-6EFF580C3CFE}" srcOrd="6" destOrd="0" presId="urn:microsoft.com/office/officeart/2005/8/layout/cycle6"/>
    <dgm:cxn modelId="{C0A2C81F-5019-3549-9812-4A448CA38B5E}" type="presParOf" srcId="{C8017229-C7DF-344A-8436-2AD74C2D69DB}" destId="{149FFFC3-ADD1-0348-921A-910A5A6C6471}" srcOrd="7" destOrd="0" presId="urn:microsoft.com/office/officeart/2005/8/layout/cycle6"/>
    <dgm:cxn modelId="{BF049C10-46C8-5F48-A76B-0A0E5D2265A7}" type="presParOf" srcId="{C8017229-C7DF-344A-8436-2AD74C2D69DB}" destId="{CF008CF6-E904-3C44-B4B3-3621CF89735C}" srcOrd="8" destOrd="0" presId="urn:microsoft.com/office/officeart/2005/8/layout/cycle6"/>
    <dgm:cxn modelId="{CB1D2A3F-E203-43F0-A9AF-2AEB723C8AB7}" type="presParOf" srcId="{C8017229-C7DF-344A-8436-2AD74C2D69DB}" destId="{EBB2122C-8D25-9F46-AED8-AC4469AD0389}" srcOrd="9" destOrd="0" presId="urn:microsoft.com/office/officeart/2005/8/layout/cycle6"/>
    <dgm:cxn modelId="{3F15901B-448F-405F-AF54-72EF9D5EEA7B}" type="presParOf" srcId="{C8017229-C7DF-344A-8436-2AD74C2D69DB}" destId="{C2D946F2-33C4-0D49-82E8-DAAE3C656E9E}" srcOrd="10" destOrd="0" presId="urn:microsoft.com/office/officeart/2005/8/layout/cycle6"/>
    <dgm:cxn modelId="{E48AD7C9-6DEF-45F4-8861-28ACA959B7B0}" type="presParOf" srcId="{C8017229-C7DF-344A-8436-2AD74C2D69DB}" destId="{E216E9A6-6DCC-904D-A9FB-F30050A5C102}" srcOrd="11"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355045-FD7F-3A4A-AB42-D075304D3854}" type="doc">
      <dgm:prSet loTypeId="urn:microsoft.com/office/officeart/2005/8/layout/radial4" loCatId="" qsTypeId="urn:microsoft.com/office/officeart/2005/8/quickstyle/simple2" qsCatId="simple" csTypeId="urn:microsoft.com/office/officeart/2005/8/colors/colorful1" csCatId="colorful" phldr="1"/>
      <dgm:spPr/>
      <dgm:t>
        <a:bodyPr/>
        <a:lstStyle/>
        <a:p>
          <a:endParaRPr lang="en-US"/>
        </a:p>
      </dgm:t>
    </dgm:pt>
    <dgm:pt modelId="{3A8264B8-37CC-464A-9AEA-F0FC03E7CB7F}">
      <dgm:prSet phldrT="[Text]"/>
      <dgm:spPr/>
      <dgm:t>
        <a:bodyPr/>
        <a:lstStyle/>
        <a:p>
          <a:r>
            <a:rPr lang="en-US" dirty="0">
              <a:latin typeface="Helvetica" pitchFamily="2" charset="0"/>
            </a:rPr>
            <a:t>Improve Patient Safety</a:t>
          </a:r>
        </a:p>
      </dgm:t>
    </dgm:pt>
    <dgm:pt modelId="{0A2FD581-BE04-B54B-8974-E0BBA7D9D855}" type="parTrans" cxnId="{F766C491-BA61-1649-A113-DDA092436DEB}">
      <dgm:prSet/>
      <dgm:spPr/>
      <dgm:t>
        <a:bodyPr/>
        <a:lstStyle/>
        <a:p>
          <a:endParaRPr lang="en-US"/>
        </a:p>
      </dgm:t>
    </dgm:pt>
    <dgm:pt modelId="{F606CD3C-7E4A-3F4E-8DCB-7D0E64BF3C65}" type="sibTrans" cxnId="{F766C491-BA61-1649-A113-DDA092436DEB}">
      <dgm:prSet/>
      <dgm:spPr/>
      <dgm:t>
        <a:bodyPr/>
        <a:lstStyle/>
        <a:p>
          <a:endParaRPr lang="en-US"/>
        </a:p>
      </dgm:t>
    </dgm:pt>
    <dgm:pt modelId="{950633BA-4A49-2C45-9FF1-83387D00F599}">
      <dgm:prSet phldrT="[Text]"/>
      <dgm:spPr/>
      <dgm:t>
        <a:bodyPr/>
        <a:lstStyle/>
        <a:p>
          <a:r>
            <a:rPr lang="en-US" dirty="0">
              <a:latin typeface="Helvetica" pitchFamily="2" charset="0"/>
            </a:rPr>
            <a:t>Make Sites Happier</a:t>
          </a:r>
        </a:p>
      </dgm:t>
    </dgm:pt>
    <dgm:pt modelId="{3A19D6CF-2DDC-3644-AC67-DC240457E9D5}" type="parTrans" cxnId="{82BE28BA-0926-134C-999F-9DF1BF58F29D}">
      <dgm:prSet/>
      <dgm:spPr/>
      <dgm:t>
        <a:bodyPr/>
        <a:lstStyle/>
        <a:p>
          <a:endParaRPr lang="en-US"/>
        </a:p>
      </dgm:t>
    </dgm:pt>
    <dgm:pt modelId="{5412F12D-FE4D-434E-BD87-8F0550FA1CBC}" type="sibTrans" cxnId="{82BE28BA-0926-134C-999F-9DF1BF58F29D}">
      <dgm:prSet/>
      <dgm:spPr/>
      <dgm:t>
        <a:bodyPr/>
        <a:lstStyle/>
        <a:p>
          <a:endParaRPr lang="en-US"/>
        </a:p>
      </dgm:t>
    </dgm:pt>
    <dgm:pt modelId="{35E1796B-A4E3-C447-B7F1-6D9B5C4EAAD9}">
      <dgm:prSet phldrT="[Text]"/>
      <dgm:spPr>
        <a:solidFill>
          <a:schemeClr val="accent2">
            <a:lumMod val="75000"/>
          </a:schemeClr>
        </a:solidFill>
      </dgm:spPr>
      <dgm:t>
        <a:bodyPr/>
        <a:lstStyle/>
        <a:p>
          <a:r>
            <a:rPr lang="en-US" dirty="0">
              <a:latin typeface="Helvetica" pitchFamily="2" charset="0"/>
            </a:rPr>
            <a:t>Pass Inspections</a:t>
          </a:r>
        </a:p>
      </dgm:t>
    </dgm:pt>
    <dgm:pt modelId="{E737D320-BA45-3B47-BE8E-5397943E190E}" type="parTrans" cxnId="{1339CB59-D09A-8F4C-B672-EFA17E644AF9}">
      <dgm:prSet/>
      <dgm:spPr>
        <a:solidFill>
          <a:srgbClr val="008CA1"/>
        </a:solidFill>
      </dgm:spPr>
      <dgm:t>
        <a:bodyPr/>
        <a:lstStyle/>
        <a:p>
          <a:endParaRPr lang="en-US"/>
        </a:p>
      </dgm:t>
    </dgm:pt>
    <dgm:pt modelId="{8BCFDE36-16A5-B84C-87EE-C3A4F1AEB15D}" type="sibTrans" cxnId="{1339CB59-D09A-8F4C-B672-EFA17E644AF9}">
      <dgm:prSet/>
      <dgm:spPr/>
      <dgm:t>
        <a:bodyPr/>
        <a:lstStyle/>
        <a:p>
          <a:endParaRPr lang="en-US"/>
        </a:p>
      </dgm:t>
    </dgm:pt>
    <dgm:pt modelId="{728DF48A-EEB9-504A-950C-75E64BB3F020}">
      <dgm:prSet phldrT="[Text]"/>
      <dgm:spPr/>
      <dgm:t>
        <a:bodyPr/>
        <a:lstStyle/>
        <a:p>
          <a:r>
            <a:rPr lang="en-US" dirty="0">
              <a:latin typeface="Helvetica" pitchFamily="2" charset="0"/>
            </a:rPr>
            <a:t>Avoid Costs</a:t>
          </a:r>
        </a:p>
      </dgm:t>
    </dgm:pt>
    <dgm:pt modelId="{A7C8EE38-EE85-A742-9C70-FF55655AA413}" type="parTrans" cxnId="{F7633986-E8B0-2247-8581-950A4858DFF0}">
      <dgm:prSet/>
      <dgm:spPr/>
      <dgm:t>
        <a:bodyPr/>
        <a:lstStyle/>
        <a:p>
          <a:endParaRPr lang="en-US"/>
        </a:p>
      </dgm:t>
    </dgm:pt>
    <dgm:pt modelId="{6478C1CA-2D0C-454B-AED2-079FFED77F3E}" type="sibTrans" cxnId="{F7633986-E8B0-2247-8581-950A4858DFF0}">
      <dgm:prSet/>
      <dgm:spPr/>
      <dgm:t>
        <a:bodyPr/>
        <a:lstStyle/>
        <a:p>
          <a:endParaRPr lang="en-US"/>
        </a:p>
      </dgm:t>
    </dgm:pt>
    <dgm:pt modelId="{1C6C8BC1-F955-634E-839C-F26239C5553D}" type="pres">
      <dgm:prSet presAssocID="{85355045-FD7F-3A4A-AB42-D075304D3854}" presName="cycle" presStyleCnt="0">
        <dgm:presLayoutVars>
          <dgm:chMax val="1"/>
          <dgm:dir/>
          <dgm:animLvl val="ctr"/>
          <dgm:resizeHandles val="exact"/>
        </dgm:presLayoutVars>
      </dgm:prSet>
      <dgm:spPr/>
    </dgm:pt>
    <dgm:pt modelId="{8307DFE9-F40B-5040-B30C-BE44BD61C704}" type="pres">
      <dgm:prSet presAssocID="{3A8264B8-37CC-464A-9AEA-F0FC03E7CB7F}" presName="centerShape" presStyleLbl="node0" presStyleIdx="0" presStyleCnt="1"/>
      <dgm:spPr/>
    </dgm:pt>
    <dgm:pt modelId="{43031B15-366C-4A49-B2AD-089464373933}" type="pres">
      <dgm:prSet presAssocID="{3A19D6CF-2DDC-3644-AC67-DC240457E9D5}" presName="parTrans" presStyleLbl="bgSibTrans2D1" presStyleIdx="0" presStyleCnt="3" custLinFactNeighborX="5065" custLinFactNeighborY="13617"/>
      <dgm:spPr/>
    </dgm:pt>
    <dgm:pt modelId="{D75C7F3F-4A11-6F43-A2B1-2E13A1182FCE}" type="pres">
      <dgm:prSet presAssocID="{950633BA-4A49-2C45-9FF1-83387D00F599}" presName="node" presStyleLbl="node1" presStyleIdx="0" presStyleCnt="3" custRadScaleRad="113879" custRadScaleInc="1456">
        <dgm:presLayoutVars>
          <dgm:bulletEnabled val="1"/>
        </dgm:presLayoutVars>
      </dgm:prSet>
      <dgm:spPr/>
    </dgm:pt>
    <dgm:pt modelId="{E5C8000C-747D-6B4E-BC1F-861DB11ACA1D}" type="pres">
      <dgm:prSet presAssocID="{E737D320-BA45-3B47-BE8E-5397943E190E}" presName="parTrans" presStyleLbl="bgSibTrans2D1" presStyleIdx="1" presStyleCnt="3"/>
      <dgm:spPr/>
    </dgm:pt>
    <dgm:pt modelId="{2192B438-3FA9-8C49-9E8C-6557583FC3FE}" type="pres">
      <dgm:prSet presAssocID="{35E1796B-A4E3-C447-B7F1-6D9B5C4EAAD9}" presName="node" presStyleLbl="node1" presStyleIdx="1" presStyleCnt="3">
        <dgm:presLayoutVars>
          <dgm:bulletEnabled val="1"/>
        </dgm:presLayoutVars>
      </dgm:prSet>
      <dgm:spPr/>
    </dgm:pt>
    <dgm:pt modelId="{9B3A6231-C237-4F45-A76D-55505FD0126A}" type="pres">
      <dgm:prSet presAssocID="{A7C8EE38-EE85-A742-9C70-FF55655AA413}" presName="parTrans" presStyleLbl="bgSibTrans2D1" presStyleIdx="2" presStyleCnt="3" custLinFactNeighborX="-7813" custLinFactNeighborY="-968"/>
      <dgm:spPr/>
    </dgm:pt>
    <dgm:pt modelId="{6F4E57C9-07B7-3D4F-BFB2-BD7E47AEB60F}" type="pres">
      <dgm:prSet presAssocID="{728DF48A-EEB9-504A-950C-75E64BB3F020}" presName="node" presStyleLbl="node1" presStyleIdx="2" presStyleCnt="3" custRadScaleRad="114161" custRadScaleInc="-365">
        <dgm:presLayoutVars>
          <dgm:bulletEnabled val="1"/>
        </dgm:presLayoutVars>
      </dgm:prSet>
      <dgm:spPr/>
    </dgm:pt>
  </dgm:ptLst>
  <dgm:cxnLst>
    <dgm:cxn modelId="{1F77971B-DAA9-1149-88AE-092E057E670C}" type="presOf" srcId="{35E1796B-A4E3-C447-B7F1-6D9B5C4EAAD9}" destId="{2192B438-3FA9-8C49-9E8C-6557583FC3FE}" srcOrd="0" destOrd="0" presId="urn:microsoft.com/office/officeart/2005/8/layout/radial4"/>
    <dgm:cxn modelId="{62019F21-54CB-2B42-BFA3-65304DC29A5B}" type="presOf" srcId="{3A8264B8-37CC-464A-9AEA-F0FC03E7CB7F}" destId="{8307DFE9-F40B-5040-B30C-BE44BD61C704}" srcOrd="0" destOrd="0" presId="urn:microsoft.com/office/officeart/2005/8/layout/radial4"/>
    <dgm:cxn modelId="{B0E12352-3CA1-8E4E-87C1-B9AE4A58B86A}" type="presOf" srcId="{E737D320-BA45-3B47-BE8E-5397943E190E}" destId="{E5C8000C-747D-6B4E-BC1F-861DB11ACA1D}" srcOrd="0" destOrd="0" presId="urn:microsoft.com/office/officeart/2005/8/layout/radial4"/>
    <dgm:cxn modelId="{1339CB59-D09A-8F4C-B672-EFA17E644AF9}" srcId="{3A8264B8-37CC-464A-9AEA-F0FC03E7CB7F}" destId="{35E1796B-A4E3-C447-B7F1-6D9B5C4EAAD9}" srcOrd="1" destOrd="0" parTransId="{E737D320-BA45-3B47-BE8E-5397943E190E}" sibTransId="{8BCFDE36-16A5-B84C-87EE-C3A4F1AEB15D}"/>
    <dgm:cxn modelId="{3024F681-277D-FC4F-A3AB-81FECABD1824}" type="presOf" srcId="{A7C8EE38-EE85-A742-9C70-FF55655AA413}" destId="{9B3A6231-C237-4F45-A76D-55505FD0126A}" srcOrd="0" destOrd="0" presId="urn:microsoft.com/office/officeart/2005/8/layout/radial4"/>
    <dgm:cxn modelId="{F7633986-E8B0-2247-8581-950A4858DFF0}" srcId="{3A8264B8-37CC-464A-9AEA-F0FC03E7CB7F}" destId="{728DF48A-EEB9-504A-950C-75E64BB3F020}" srcOrd="2" destOrd="0" parTransId="{A7C8EE38-EE85-A742-9C70-FF55655AA413}" sibTransId="{6478C1CA-2D0C-454B-AED2-079FFED77F3E}"/>
    <dgm:cxn modelId="{F766C491-BA61-1649-A113-DDA092436DEB}" srcId="{85355045-FD7F-3A4A-AB42-D075304D3854}" destId="{3A8264B8-37CC-464A-9AEA-F0FC03E7CB7F}" srcOrd="0" destOrd="0" parTransId="{0A2FD581-BE04-B54B-8974-E0BBA7D9D855}" sibTransId="{F606CD3C-7E4A-3F4E-8DCB-7D0E64BF3C65}"/>
    <dgm:cxn modelId="{ADB7399C-FFB3-494B-9742-F88455D5EDDA}" type="presOf" srcId="{950633BA-4A49-2C45-9FF1-83387D00F599}" destId="{D75C7F3F-4A11-6F43-A2B1-2E13A1182FCE}" srcOrd="0" destOrd="0" presId="urn:microsoft.com/office/officeart/2005/8/layout/radial4"/>
    <dgm:cxn modelId="{82BE28BA-0926-134C-999F-9DF1BF58F29D}" srcId="{3A8264B8-37CC-464A-9AEA-F0FC03E7CB7F}" destId="{950633BA-4A49-2C45-9FF1-83387D00F599}" srcOrd="0" destOrd="0" parTransId="{3A19D6CF-2DDC-3644-AC67-DC240457E9D5}" sibTransId="{5412F12D-FE4D-434E-BD87-8F0550FA1CBC}"/>
    <dgm:cxn modelId="{8F9328BE-7657-3E4E-A887-74D0D1455881}" type="presOf" srcId="{3A19D6CF-2DDC-3644-AC67-DC240457E9D5}" destId="{43031B15-366C-4A49-B2AD-089464373933}" srcOrd="0" destOrd="0" presId="urn:microsoft.com/office/officeart/2005/8/layout/radial4"/>
    <dgm:cxn modelId="{15537ECF-D6E2-7945-A032-78968E08A672}" type="presOf" srcId="{728DF48A-EEB9-504A-950C-75E64BB3F020}" destId="{6F4E57C9-07B7-3D4F-BFB2-BD7E47AEB60F}" srcOrd="0" destOrd="0" presId="urn:microsoft.com/office/officeart/2005/8/layout/radial4"/>
    <dgm:cxn modelId="{AF1BA8E9-1F56-6D4C-AC40-B87F758EA709}" type="presOf" srcId="{85355045-FD7F-3A4A-AB42-D075304D3854}" destId="{1C6C8BC1-F955-634E-839C-F26239C5553D}" srcOrd="0" destOrd="0" presId="urn:microsoft.com/office/officeart/2005/8/layout/radial4"/>
    <dgm:cxn modelId="{92C87CAA-1E2B-9943-A30D-1B203DA9387A}" type="presParOf" srcId="{1C6C8BC1-F955-634E-839C-F26239C5553D}" destId="{8307DFE9-F40B-5040-B30C-BE44BD61C704}" srcOrd="0" destOrd="0" presId="urn:microsoft.com/office/officeart/2005/8/layout/radial4"/>
    <dgm:cxn modelId="{CF6B4841-9CAE-2E44-A600-20633B1533E1}" type="presParOf" srcId="{1C6C8BC1-F955-634E-839C-F26239C5553D}" destId="{43031B15-366C-4A49-B2AD-089464373933}" srcOrd="1" destOrd="0" presId="urn:microsoft.com/office/officeart/2005/8/layout/radial4"/>
    <dgm:cxn modelId="{3E95CA85-68D8-7A4F-B8F3-D25B9BB14271}" type="presParOf" srcId="{1C6C8BC1-F955-634E-839C-F26239C5553D}" destId="{D75C7F3F-4A11-6F43-A2B1-2E13A1182FCE}" srcOrd="2" destOrd="0" presId="urn:microsoft.com/office/officeart/2005/8/layout/radial4"/>
    <dgm:cxn modelId="{838B46A7-CE84-6541-A7AC-04F51F729118}" type="presParOf" srcId="{1C6C8BC1-F955-634E-839C-F26239C5553D}" destId="{E5C8000C-747D-6B4E-BC1F-861DB11ACA1D}" srcOrd="3" destOrd="0" presId="urn:microsoft.com/office/officeart/2005/8/layout/radial4"/>
    <dgm:cxn modelId="{1A652408-EE15-C443-8C43-E92527E26E04}" type="presParOf" srcId="{1C6C8BC1-F955-634E-839C-F26239C5553D}" destId="{2192B438-3FA9-8C49-9E8C-6557583FC3FE}" srcOrd="4" destOrd="0" presId="urn:microsoft.com/office/officeart/2005/8/layout/radial4"/>
    <dgm:cxn modelId="{581F7D7A-C367-3048-94AE-BD02D9F46708}" type="presParOf" srcId="{1C6C8BC1-F955-634E-839C-F26239C5553D}" destId="{9B3A6231-C237-4F45-A76D-55505FD0126A}" srcOrd="5" destOrd="0" presId="urn:microsoft.com/office/officeart/2005/8/layout/radial4"/>
    <dgm:cxn modelId="{CC183D86-B56A-3641-B961-89DDF05E56D5}" type="presParOf" srcId="{1C6C8BC1-F955-634E-839C-F26239C5553D}" destId="{6F4E57C9-07B7-3D4F-BFB2-BD7E47AEB60F}"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18F92-E687-40C4-B3EE-7477E953EFDD}">
      <dsp:nvSpPr>
        <dsp:cNvPr id="0" name=""/>
        <dsp:cNvSpPr/>
      </dsp:nvSpPr>
      <dsp:spPr>
        <a:xfrm>
          <a:off x="431810" y="546856"/>
          <a:ext cx="704794" cy="704794"/>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45F230-DB67-4152-8DB4-96E2CFB0C5A2}">
      <dsp:nvSpPr>
        <dsp:cNvPr id="0" name=""/>
        <dsp:cNvSpPr/>
      </dsp:nvSpPr>
      <dsp:spPr>
        <a:xfrm>
          <a:off x="1102" y="1533052"/>
          <a:ext cx="1566210" cy="666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Too Many Reports</a:t>
          </a:r>
        </a:p>
      </dsp:txBody>
      <dsp:txXfrm>
        <a:off x="1102" y="1533052"/>
        <a:ext cx="1566210" cy="666251"/>
      </dsp:txXfrm>
    </dsp:sp>
    <dsp:sp modelId="{266C5C3D-FDF6-4F74-B998-F23CE331A2A2}">
      <dsp:nvSpPr>
        <dsp:cNvPr id="0" name=""/>
        <dsp:cNvSpPr/>
      </dsp:nvSpPr>
      <dsp:spPr>
        <a:xfrm>
          <a:off x="2272108" y="546856"/>
          <a:ext cx="704794" cy="704794"/>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CEF850-1A33-4E2B-A79C-72BD5DF44663}">
      <dsp:nvSpPr>
        <dsp:cNvPr id="0" name=""/>
        <dsp:cNvSpPr/>
      </dsp:nvSpPr>
      <dsp:spPr>
        <a:xfrm>
          <a:off x="1841400" y="1533052"/>
          <a:ext cx="1566210" cy="666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Duplicate Reports</a:t>
          </a:r>
        </a:p>
      </dsp:txBody>
      <dsp:txXfrm>
        <a:off x="1841400" y="1533052"/>
        <a:ext cx="1566210" cy="666251"/>
      </dsp:txXfrm>
    </dsp:sp>
    <dsp:sp modelId="{59BEC499-8C13-4006-9D2D-927A6B15E57B}">
      <dsp:nvSpPr>
        <dsp:cNvPr id="0" name=""/>
        <dsp:cNvSpPr/>
      </dsp:nvSpPr>
      <dsp:spPr>
        <a:xfrm>
          <a:off x="4340430" y="546856"/>
          <a:ext cx="704794" cy="704794"/>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B3873-4F08-4ECA-A7E7-7A7AEE3DCEC4}">
      <dsp:nvSpPr>
        <dsp:cNvPr id="0" name=""/>
        <dsp:cNvSpPr/>
      </dsp:nvSpPr>
      <dsp:spPr>
        <a:xfrm>
          <a:off x="3681698" y="1533052"/>
          <a:ext cx="2022260" cy="666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Overly Time-consuming</a:t>
          </a:r>
        </a:p>
      </dsp:txBody>
      <dsp:txXfrm>
        <a:off x="3681698" y="1533052"/>
        <a:ext cx="2022260" cy="666251"/>
      </dsp:txXfrm>
    </dsp:sp>
    <dsp:sp modelId="{C317C42B-5785-4CF0-A006-64EB8262F7D7}">
      <dsp:nvSpPr>
        <dsp:cNvPr id="0" name=""/>
        <dsp:cNvSpPr/>
      </dsp:nvSpPr>
      <dsp:spPr>
        <a:xfrm>
          <a:off x="1141546" y="2680558"/>
          <a:ext cx="704794" cy="704794"/>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225C08-E246-474C-80D0-196474502F91}">
      <dsp:nvSpPr>
        <dsp:cNvPr id="0" name=""/>
        <dsp:cNvSpPr/>
      </dsp:nvSpPr>
      <dsp:spPr>
        <a:xfrm>
          <a:off x="710838" y="3666754"/>
          <a:ext cx="1566210" cy="666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Too Many Websites</a:t>
          </a:r>
        </a:p>
      </dsp:txBody>
      <dsp:txXfrm>
        <a:off x="710838" y="3666754"/>
        <a:ext cx="1566210" cy="666251"/>
      </dsp:txXfrm>
    </dsp:sp>
    <dsp:sp modelId="{13D3BE7F-8658-42EA-BDE5-6DA5C744A32D}">
      <dsp:nvSpPr>
        <dsp:cNvPr id="0" name=""/>
        <dsp:cNvSpPr/>
      </dsp:nvSpPr>
      <dsp:spPr>
        <a:xfrm>
          <a:off x="3420281" y="2590856"/>
          <a:ext cx="704794" cy="704794"/>
        </a:xfrm>
        <a:prstGeom prst="rect">
          <a:avLst/>
        </a:prstGeom>
        <a:blipFill>
          <a:blip xmlns:r="http://schemas.openxmlformats.org/officeDocument/2006/relationships" r:embed="rId9">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EEF59C-1AAD-4F50-AF51-033A0E1BD47B}">
      <dsp:nvSpPr>
        <dsp:cNvPr id="0" name=""/>
        <dsp:cNvSpPr/>
      </dsp:nvSpPr>
      <dsp:spPr>
        <a:xfrm>
          <a:off x="2551136" y="3397647"/>
          <a:ext cx="2443085" cy="1025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Useful Information Hidden</a:t>
          </a:r>
        </a:p>
      </dsp:txBody>
      <dsp:txXfrm>
        <a:off x="2551136" y="3397647"/>
        <a:ext cx="2443085" cy="1025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F138E-23BF-7345-AD8E-38277444715A}">
      <dsp:nvSpPr>
        <dsp:cNvPr id="0" name=""/>
        <dsp:cNvSpPr/>
      </dsp:nvSpPr>
      <dsp:spPr>
        <a:xfrm>
          <a:off x="3334742" y="18249"/>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1 US Pharma</a:t>
          </a:r>
        </a:p>
      </dsp:txBody>
      <dsp:txXfrm>
        <a:off x="3381021" y="64528"/>
        <a:ext cx="1365957" cy="855477"/>
      </dsp:txXfrm>
    </dsp:sp>
    <dsp:sp modelId="{6732CB23-481F-8B44-84CA-1F76E8471A8C}">
      <dsp:nvSpPr>
        <dsp:cNvPr id="0" name=""/>
        <dsp:cNvSpPr/>
      </dsp:nvSpPr>
      <dsp:spPr>
        <a:xfrm>
          <a:off x="1857534" y="502063"/>
          <a:ext cx="4465390" cy="4465390"/>
        </a:xfrm>
        <a:custGeom>
          <a:avLst/>
          <a:gdLst/>
          <a:ahLst/>
          <a:cxnLst/>
          <a:rect l="0" t="0" r="0" b="0"/>
          <a:pathLst>
            <a:path>
              <a:moveTo>
                <a:pt x="2944993" y="116670"/>
              </a:moveTo>
              <a:arcTo wR="2232695" hR="2232695" stAng="17316259" swAng="14870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6053759-1060-2E44-BFCA-CDD9B4A199B3}">
      <dsp:nvSpPr>
        <dsp:cNvPr id="0" name=""/>
        <dsp:cNvSpPr/>
      </dsp:nvSpPr>
      <dsp:spPr>
        <a:xfrm>
          <a:off x="5268312" y="1118968"/>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1 EU Pharma</a:t>
          </a:r>
        </a:p>
      </dsp:txBody>
      <dsp:txXfrm>
        <a:off x="5314591" y="1165247"/>
        <a:ext cx="1365957" cy="855477"/>
      </dsp:txXfrm>
    </dsp:sp>
    <dsp:sp modelId="{A57CFCF8-2012-5942-851F-F84D8BC69EBD}">
      <dsp:nvSpPr>
        <dsp:cNvPr id="0" name=""/>
        <dsp:cNvSpPr/>
      </dsp:nvSpPr>
      <dsp:spPr>
        <a:xfrm>
          <a:off x="1831304" y="476638"/>
          <a:ext cx="4465390" cy="4465390"/>
        </a:xfrm>
        <a:custGeom>
          <a:avLst/>
          <a:gdLst/>
          <a:ahLst/>
          <a:cxnLst/>
          <a:rect l="0" t="0" r="0" b="0"/>
          <a:pathLst>
            <a:path>
              <a:moveTo>
                <a:pt x="4374658" y="1602679"/>
              </a:moveTo>
              <a:arcTo wR="2232695" hR="2232695" stAng="20616588" swAng="196682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C3CD20E-8A4D-544A-B025-7E19191FDADD}">
      <dsp:nvSpPr>
        <dsp:cNvPr id="0" name=""/>
        <dsp:cNvSpPr/>
      </dsp:nvSpPr>
      <dsp:spPr>
        <a:xfrm>
          <a:off x="5268312" y="3351663"/>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2 Japan Pharma</a:t>
          </a:r>
        </a:p>
      </dsp:txBody>
      <dsp:txXfrm>
        <a:off x="5314591" y="3397942"/>
        <a:ext cx="1365957" cy="855477"/>
      </dsp:txXfrm>
    </dsp:sp>
    <dsp:sp modelId="{64582488-0290-E949-BF95-2C2F58A0BD2B}">
      <dsp:nvSpPr>
        <dsp:cNvPr id="0" name=""/>
        <dsp:cNvSpPr/>
      </dsp:nvSpPr>
      <dsp:spPr>
        <a:xfrm>
          <a:off x="1831304" y="476638"/>
          <a:ext cx="4465390" cy="4465390"/>
        </a:xfrm>
        <a:custGeom>
          <a:avLst/>
          <a:gdLst/>
          <a:ahLst/>
          <a:cxnLst/>
          <a:rect l="0" t="0" r="0" b="0"/>
          <a:pathLst>
            <a:path>
              <a:moveTo>
                <a:pt x="3792713" y="3829964"/>
              </a:moveTo>
              <a:arcTo wR="2232695" hR="2232695" stAng="2740559" swAng="150041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0479D1-E681-2B46-8441-A3316497ED7A}">
      <dsp:nvSpPr>
        <dsp:cNvPr id="0" name=""/>
        <dsp:cNvSpPr/>
      </dsp:nvSpPr>
      <dsp:spPr>
        <a:xfrm>
          <a:off x="3334742" y="4468010"/>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1 US IRB</a:t>
          </a:r>
        </a:p>
      </dsp:txBody>
      <dsp:txXfrm>
        <a:off x="3381021" y="4514289"/>
        <a:ext cx="1365957" cy="855477"/>
      </dsp:txXfrm>
    </dsp:sp>
    <dsp:sp modelId="{342DEC3F-0AAE-B140-9316-8E7291C63ED7}">
      <dsp:nvSpPr>
        <dsp:cNvPr id="0" name=""/>
        <dsp:cNvSpPr/>
      </dsp:nvSpPr>
      <dsp:spPr>
        <a:xfrm>
          <a:off x="1831304" y="476638"/>
          <a:ext cx="4465390" cy="4465390"/>
        </a:xfrm>
        <a:custGeom>
          <a:avLst/>
          <a:gdLst/>
          <a:ahLst/>
          <a:cxnLst/>
          <a:rect l="0" t="0" r="0" b="0"/>
          <a:pathLst>
            <a:path>
              <a:moveTo>
                <a:pt x="1494125" y="4339693"/>
              </a:moveTo>
              <a:arcTo wR="2232695" hR="2232695" stAng="6559031" swAng="150041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849C4BA-3AFF-3546-BE5D-4875918F8896}">
      <dsp:nvSpPr>
        <dsp:cNvPr id="0" name=""/>
        <dsp:cNvSpPr/>
      </dsp:nvSpPr>
      <dsp:spPr>
        <a:xfrm>
          <a:off x="1401171" y="3351663"/>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1 US CRO</a:t>
          </a:r>
        </a:p>
      </dsp:txBody>
      <dsp:txXfrm>
        <a:off x="1447450" y="3397942"/>
        <a:ext cx="1365957" cy="855477"/>
      </dsp:txXfrm>
    </dsp:sp>
    <dsp:sp modelId="{354DC5AD-A9DC-5340-802A-792E2430EC3C}">
      <dsp:nvSpPr>
        <dsp:cNvPr id="0" name=""/>
        <dsp:cNvSpPr/>
      </dsp:nvSpPr>
      <dsp:spPr>
        <a:xfrm>
          <a:off x="1831304" y="476638"/>
          <a:ext cx="4465390" cy="4465390"/>
        </a:xfrm>
        <a:custGeom>
          <a:avLst/>
          <a:gdLst/>
          <a:ahLst/>
          <a:cxnLst/>
          <a:rect l="0" t="0" r="0" b="0"/>
          <a:pathLst>
            <a:path>
              <a:moveTo>
                <a:pt x="90731" y="2862710"/>
              </a:moveTo>
              <a:arcTo wR="2232695" hR="2232695" stAng="9816588" swAng="196682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087FCD4-3968-634C-8C02-D4CCFCD50A93}">
      <dsp:nvSpPr>
        <dsp:cNvPr id="0" name=""/>
        <dsp:cNvSpPr/>
      </dsp:nvSpPr>
      <dsp:spPr>
        <a:xfrm>
          <a:off x="1401171" y="1118968"/>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3 US Biotech</a:t>
          </a:r>
        </a:p>
      </dsp:txBody>
      <dsp:txXfrm>
        <a:off x="1447450" y="1165247"/>
        <a:ext cx="1365957" cy="855477"/>
      </dsp:txXfrm>
    </dsp:sp>
    <dsp:sp modelId="{8A243B13-5564-B84F-B286-D34D4AEBE57F}">
      <dsp:nvSpPr>
        <dsp:cNvPr id="0" name=""/>
        <dsp:cNvSpPr/>
      </dsp:nvSpPr>
      <dsp:spPr>
        <a:xfrm>
          <a:off x="1805075" y="502063"/>
          <a:ext cx="4465390" cy="4465390"/>
        </a:xfrm>
        <a:custGeom>
          <a:avLst/>
          <a:gdLst/>
          <a:ahLst/>
          <a:cxnLst/>
          <a:rect l="0" t="0" r="0" b="0"/>
          <a:pathLst>
            <a:path>
              <a:moveTo>
                <a:pt x="698955" y="610175"/>
              </a:moveTo>
              <a:arcTo wR="2232695" hR="2232695" stAng="13596673" swAng="14870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FBE48-E375-AD4C-B950-996312314716}">
      <dsp:nvSpPr>
        <dsp:cNvPr id="0" name=""/>
        <dsp:cNvSpPr/>
      </dsp:nvSpPr>
      <dsp:spPr>
        <a:xfrm>
          <a:off x="3525293" y="93"/>
          <a:ext cx="2416132" cy="1327141"/>
        </a:xfrm>
        <a:prstGeom prst="roundRect">
          <a:avLst/>
        </a:prstGeom>
        <a:solidFill>
          <a:srgbClr val="026C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Helvetica" panose="020B0604020202020204" pitchFamily="34" charset="0"/>
              <a:cs typeface="Helvetica" panose="020B0604020202020204" pitchFamily="34" charset="0"/>
            </a:rPr>
            <a:t>Precision Distribution</a:t>
          </a:r>
        </a:p>
      </dsp:txBody>
      <dsp:txXfrm>
        <a:off x="3590079" y="64879"/>
        <a:ext cx="2286560" cy="1197569"/>
      </dsp:txXfrm>
    </dsp:sp>
    <dsp:sp modelId="{740B7C13-F259-7346-860C-4B1DD2F6AB99}">
      <dsp:nvSpPr>
        <dsp:cNvPr id="0" name=""/>
        <dsp:cNvSpPr/>
      </dsp:nvSpPr>
      <dsp:spPr>
        <a:xfrm>
          <a:off x="3410301" y="1000191"/>
          <a:ext cx="4385799" cy="4385799"/>
        </a:xfrm>
        <a:custGeom>
          <a:avLst/>
          <a:gdLst/>
          <a:ahLst/>
          <a:cxnLst/>
          <a:rect l="0" t="0" r="0" b="0"/>
          <a:pathLst>
            <a:path>
              <a:moveTo>
                <a:pt x="2550295" y="29319"/>
              </a:moveTo>
              <a:arcTo wR="2192899" hR="2192899" stAng="16762789" swAng="309240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2CF6A-CB0E-AC4C-9AF7-53D88FD88D7B}">
      <dsp:nvSpPr>
        <dsp:cNvPr id="0" name=""/>
        <dsp:cNvSpPr/>
      </dsp:nvSpPr>
      <dsp:spPr>
        <a:xfrm>
          <a:off x="6377468" y="2144279"/>
          <a:ext cx="2480917" cy="1327141"/>
        </a:xfrm>
        <a:prstGeom prst="roundRect">
          <a:avLst/>
        </a:prstGeom>
        <a:solidFill>
          <a:srgbClr val="026C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latin typeface="Helvetica" panose="020B0604020202020204" pitchFamily="34" charset="0"/>
              <a:cs typeface="Helvetica" panose="020B0604020202020204" pitchFamily="34" charset="0"/>
            </a:rPr>
            <a:t>50m Safety Notifications</a:t>
          </a:r>
        </a:p>
      </dsp:txBody>
      <dsp:txXfrm>
        <a:off x="6442254" y="2209065"/>
        <a:ext cx="2351345" cy="1197569"/>
      </dsp:txXfrm>
    </dsp:sp>
    <dsp:sp modelId="{11786621-C52E-F141-9C47-E281581B6AE3}">
      <dsp:nvSpPr>
        <dsp:cNvPr id="0" name=""/>
        <dsp:cNvSpPr/>
      </dsp:nvSpPr>
      <dsp:spPr>
        <a:xfrm>
          <a:off x="3340141" y="422726"/>
          <a:ext cx="4385799" cy="4385799"/>
        </a:xfrm>
        <a:custGeom>
          <a:avLst/>
          <a:gdLst/>
          <a:ahLst/>
          <a:cxnLst/>
          <a:rect l="0" t="0" r="0" b="0"/>
          <a:pathLst>
            <a:path>
              <a:moveTo>
                <a:pt x="4203093" y="3069217"/>
              </a:moveTo>
              <a:arcTo wR="2192899" hR="2192899" stAng="1413250" swAng="360437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0B4E1B8-20C5-1044-B3CD-6EFF580C3CFE}">
      <dsp:nvSpPr>
        <dsp:cNvPr id="0" name=""/>
        <dsp:cNvSpPr/>
      </dsp:nvSpPr>
      <dsp:spPr>
        <a:xfrm>
          <a:off x="3712481" y="4385893"/>
          <a:ext cx="2041756" cy="13271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Helvetica" panose="020B0604020202020204" pitchFamily="34" charset="0"/>
              <a:cs typeface="Helvetica" panose="020B0604020202020204" pitchFamily="34" charset="0"/>
            </a:rPr>
            <a:t>Safety Reference Model</a:t>
          </a:r>
        </a:p>
      </dsp:txBody>
      <dsp:txXfrm>
        <a:off x="3777267" y="4450679"/>
        <a:ext cx="1912184" cy="1197569"/>
      </dsp:txXfrm>
    </dsp:sp>
    <dsp:sp modelId="{CF008CF6-E904-3C44-B4B3-3621CF89735C}">
      <dsp:nvSpPr>
        <dsp:cNvPr id="0" name=""/>
        <dsp:cNvSpPr/>
      </dsp:nvSpPr>
      <dsp:spPr>
        <a:xfrm>
          <a:off x="1758731" y="424621"/>
          <a:ext cx="4385799" cy="4385799"/>
        </a:xfrm>
        <a:custGeom>
          <a:avLst/>
          <a:gdLst/>
          <a:ahLst/>
          <a:cxnLst/>
          <a:rect l="0" t="0" r="0" b="0"/>
          <a:pathLst>
            <a:path>
              <a:moveTo>
                <a:pt x="1931694" y="4370187"/>
              </a:moveTo>
              <a:arcTo wR="2192899" hR="2192899" stAng="5810459" swAng="357973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BB2122C-8D25-9F46-AED8-AC4469AD0389}">
      <dsp:nvSpPr>
        <dsp:cNvPr id="0" name=""/>
        <dsp:cNvSpPr/>
      </dsp:nvSpPr>
      <dsp:spPr>
        <a:xfrm>
          <a:off x="576199" y="2144277"/>
          <a:ext cx="2578697" cy="1327141"/>
        </a:xfrm>
        <a:prstGeom prst="roundRect">
          <a:avLst/>
        </a:prstGeom>
        <a:solidFill>
          <a:srgbClr val="026C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Helvetica" panose="020B0604020202020204" pitchFamily="34" charset="0"/>
              <a:cs typeface="Helvetica" panose="020B0604020202020204" pitchFamily="34" charset="0"/>
            </a:rPr>
            <a:t>75k Safety Reports</a:t>
          </a:r>
        </a:p>
      </dsp:txBody>
      <dsp:txXfrm>
        <a:off x="640985" y="2209063"/>
        <a:ext cx="2449125" cy="1197569"/>
      </dsp:txXfrm>
    </dsp:sp>
    <dsp:sp modelId="{E216E9A6-6DCC-904D-A9FB-F30050A5C102}">
      <dsp:nvSpPr>
        <dsp:cNvPr id="0" name=""/>
        <dsp:cNvSpPr/>
      </dsp:nvSpPr>
      <dsp:spPr>
        <a:xfrm>
          <a:off x="1689563" y="997148"/>
          <a:ext cx="4385799" cy="4385799"/>
        </a:xfrm>
        <a:custGeom>
          <a:avLst/>
          <a:gdLst/>
          <a:ahLst/>
          <a:cxnLst/>
          <a:rect l="0" t="0" r="0" b="0"/>
          <a:pathLst>
            <a:path>
              <a:moveTo>
                <a:pt x="274688" y="1130226"/>
              </a:moveTo>
              <a:arcTo wR="2192899" hR="2192899" stAng="12539165" swAng="306818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7DFE9-F40B-5040-B30C-BE44BD61C704}">
      <dsp:nvSpPr>
        <dsp:cNvPr id="0" name=""/>
        <dsp:cNvSpPr/>
      </dsp:nvSpPr>
      <dsp:spPr>
        <a:xfrm>
          <a:off x="4053754" y="2805927"/>
          <a:ext cx="2356165" cy="235616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Helvetica" pitchFamily="2" charset="0"/>
            </a:rPr>
            <a:t>Improve Patient Safety</a:t>
          </a:r>
        </a:p>
      </dsp:txBody>
      <dsp:txXfrm>
        <a:off x="4398806" y="3150979"/>
        <a:ext cx="1666061" cy="1666061"/>
      </dsp:txXfrm>
    </dsp:sp>
    <dsp:sp modelId="{43031B15-366C-4A49-B2AD-089464373933}">
      <dsp:nvSpPr>
        <dsp:cNvPr id="0" name=""/>
        <dsp:cNvSpPr/>
      </dsp:nvSpPr>
      <dsp:spPr>
        <a:xfrm rot="12952416">
          <a:off x="2284184" y="2326309"/>
          <a:ext cx="2210393" cy="671507"/>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75C7F3F-4A11-6F43-A2B1-2E13A1182FCE}">
      <dsp:nvSpPr>
        <dsp:cNvPr id="0" name=""/>
        <dsp:cNvSpPr/>
      </dsp:nvSpPr>
      <dsp:spPr>
        <a:xfrm>
          <a:off x="1262691" y="1027636"/>
          <a:ext cx="2238357" cy="179068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Helvetica" pitchFamily="2" charset="0"/>
            </a:rPr>
            <a:t>Make Sites Happier</a:t>
          </a:r>
        </a:p>
      </dsp:txBody>
      <dsp:txXfrm>
        <a:off x="1315138" y="1080083"/>
        <a:ext cx="2133463" cy="1685792"/>
      </dsp:txXfrm>
    </dsp:sp>
    <dsp:sp modelId="{E5C8000C-747D-6B4E-BC1F-861DB11ACA1D}">
      <dsp:nvSpPr>
        <dsp:cNvPr id="0" name=""/>
        <dsp:cNvSpPr/>
      </dsp:nvSpPr>
      <dsp:spPr>
        <a:xfrm rot="16200000">
          <a:off x="4329177" y="1462442"/>
          <a:ext cx="1805319" cy="671507"/>
        </a:xfrm>
        <a:prstGeom prst="leftArrow">
          <a:avLst>
            <a:gd name="adj1" fmla="val 60000"/>
            <a:gd name="adj2" fmla="val 50000"/>
          </a:avLst>
        </a:prstGeom>
        <a:solidFill>
          <a:srgbClr val="008CA1"/>
        </a:solidFill>
        <a:ln>
          <a:noFill/>
        </a:ln>
        <a:effectLst/>
      </dsp:spPr>
      <dsp:style>
        <a:lnRef idx="0">
          <a:scrgbClr r="0" g="0" b="0"/>
        </a:lnRef>
        <a:fillRef idx="1">
          <a:scrgbClr r="0" g="0" b="0"/>
        </a:fillRef>
        <a:effectRef idx="1">
          <a:scrgbClr r="0" g="0" b="0"/>
        </a:effectRef>
        <a:fontRef idx="minor">
          <a:schemeClr val="lt1"/>
        </a:fontRef>
      </dsp:style>
    </dsp:sp>
    <dsp:sp modelId="{2192B438-3FA9-8C49-9E8C-6557583FC3FE}">
      <dsp:nvSpPr>
        <dsp:cNvPr id="0" name=""/>
        <dsp:cNvSpPr/>
      </dsp:nvSpPr>
      <dsp:spPr>
        <a:xfrm>
          <a:off x="4112658" y="193"/>
          <a:ext cx="2238357" cy="1790686"/>
        </a:xfrm>
        <a:prstGeom prst="roundRect">
          <a:avLst>
            <a:gd name="adj" fmla="val 10000"/>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Helvetica" pitchFamily="2" charset="0"/>
            </a:rPr>
            <a:t>Pass Inspections</a:t>
          </a:r>
        </a:p>
      </dsp:txBody>
      <dsp:txXfrm>
        <a:off x="4165105" y="52640"/>
        <a:ext cx="2133463" cy="1685792"/>
      </dsp:txXfrm>
    </dsp:sp>
    <dsp:sp modelId="{9B3A6231-C237-4F45-A76D-55505FD0126A}">
      <dsp:nvSpPr>
        <dsp:cNvPr id="0" name=""/>
        <dsp:cNvSpPr/>
      </dsp:nvSpPr>
      <dsp:spPr>
        <a:xfrm rot="19486860">
          <a:off x="5923369" y="2248141"/>
          <a:ext cx="2218623" cy="671507"/>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F4E57C9-07B7-3D4F-BFB2-BD7E47AEB60F}">
      <dsp:nvSpPr>
        <dsp:cNvPr id="0" name=""/>
        <dsp:cNvSpPr/>
      </dsp:nvSpPr>
      <dsp:spPr>
        <a:xfrm>
          <a:off x="6993100" y="1055308"/>
          <a:ext cx="2238357" cy="179068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Helvetica" pitchFamily="2" charset="0"/>
            </a:rPr>
            <a:t>Avoid Costs</a:t>
          </a:r>
        </a:p>
      </dsp:txBody>
      <dsp:txXfrm>
        <a:off x="7045547" y="1107755"/>
        <a:ext cx="2133463" cy="16857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31955-9C68-4B01-8B59-D00714C61901}" type="datetimeFigureOut">
              <a:rPr lang="en-US" smtClean="0"/>
              <a:t>6/28/19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8DA9-255D-4021-9152-50E7A9D6F49F}" type="slidenum">
              <a:rPr lang="en-US" smtClean="0"/>
              <a:t>‹#›</a:t>
            </a:fld>
            <a:endParaRPr lang="en-US" dirty="0"/>
          </a:p>
        </p:txBody>
      </p:sp>
    </p:spTree>
    <p:extLst>
      <p:ext uri="{BB962C8B-B14F-4D97-AF65-F5344CB8AC3E}">
        <p14:creationId xmlns:p14="http://schemas.microsoft.com/office/powerpoint/2010/main" val="159658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b="0" i="0" u="none" strike="noStrike" kern="1200" baseline="0" dirty="0">
              <a:solidFill>
                <a:srgbClr val="FF0000"/>
              </a:solidFill>
              <a:latin typeface="+mn-lt"/>
              <a:ea typeface="+mn-ea"/>
              <a:cs typeface="+mn-cs"/>
            </a:endParaRPr>
          </a:p>
        </p:txBody>
      </p:sp>
      <p:sp>
        <p:nvSpPr>
          <p:cNvPr id="4" name="Slide Number Placeholder 3"/>
          <p:cNvSpPr>
            <a:spLocks noGrp="1"/>
          </p:cNvSpPr>
          <p:nvPr>
            <p:ph type="sldNum" sz="quarter" idx="10"/>
          </p:nvPr>
        </p:nvSpPr>
        <p:spPr/>
        <p:txBody>
          <a:bodyPr/>
          <a:lstStyle/>
          <a:p>
            <a:fld id="{47A48DA9-255D-4021-9152-50E7A9D6F49F}" type="slidenum">
              <a:rPr lang="en-US" smtClean="0"/>
              <a:t>1</a:t>
            </a:fld>
            <a:endParaRPr lang="en-US" dirty="0"/>
          </a:p>
        </p:txBody>
      </p:sp>
    </p:spTree>
    <p:extLst>
      <p:ext uri="{BB962C8B-B14F-4D97-AF65-F5344CB8AC3E}">
        <p14:creationId xmlns:p14="http://schemas.microsoft.com/office/powerpoint/2010/main" val="387590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kern="0" dirty="0">
                <a:solidFill>
                  <a:sysClr val="windowText" lastClr="000000"/>
                </a:solidFill>
                <a:latin typeface="Arial" panose="020B0604020202020204" pitchFamily="34" charset="0"/>
                <a:cs typeface="Arial" panose="020B0604020202020204" pitchFamily="34" charset="0"/>
              </a:rPr>
              <a:t>4 of our 6 working group members have launched rules-based Artificial Intelligences that use the safety reference model</a:t>
            </a:r>
            <a:r>
              <a:rPr lang="en-US" kern="0" dirty="0">
                <a:solidFill>
                  <a:sysClr val="windowText" lastClr="000000"/>
                </a:solidFill>
                <a:latin typeface="Arial" panose="020B0604020202020204" pitchFamily="34" charset="0"/>
                <a:cs typeface="Arial" panose="020B0604020202020204" pitchFamily="34" charset="0"/>
              </a:rPr>
              <a:t> to power precision distribution to sites, ECs and RAs in over 100 countries. </a:t>
            </a:r>
          </a:p>
          <a:p>
            <a:pPr marL="0" lvl="0" indent="0">
              <a:buFont typeface="Arial" panose="020B0604020202020204" pitchFamily="34" charset="0"/>
              <a:buNone/>
            </a:pPr>
            <a:endParaRPr lang="en-US" b="0" kern="0" dirty="0">
              <a:solidFill>
                <a:sysClr val="windowText" lastClr="000000"/>
              </a:solidFill>
              <a:latin typeface="Arial" panose="020B0604020202020204" pitchFamily="34" charset="0"/>
              <a:cs typeface="Arial" panose="020B0604020202020204" pitchFamily="34" charset="0"/>
            </a:endParaRPr>
          </a:p>
          <a:p>
            <a:pPr marL="0" lvl="0" indent="0">
              <a:buFont typeface="Arial" panose="020B0604020202020204" pitchFamily="34" charset="0"/>
              <a:buNone/>
            </a:pPr>
            <a:r>
              <a:rPr lang="en-US" b="0" kern="0" dirty="0">
                <a:solidFill>
                  <a:sysClr val="windowText" lastClr="000000"/>
                </a:solidFill>
                <a:latin typeface="Arial" panose="020B0604020202020204" pitchFamily="34" charset="0"/>
                <a:cs typeface="Arial" panose="020B0604020202020204" pitchFamily="34" charset="0"/>
              </a:rPr>
              <a:t>The AI considers causality, unblinding, RSI, cross reporting, country, site and EC rules to make its reporting decisions.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end of 2019, these systems will have sent over 75k SUSARs and over 50m safety letters. </a:t>
            </a:r>
            <a:endParaRPr kumimoji="0" lang="en-US"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 name="Slide Number Placeholder 3"/>
          <p:cNvSpPr>
            <a:spLocks noGrp="1"/>
          </p:cNvSpPr>
          <p:nvPr>
            <p:ph type="sldNum" sz="quarter" idx="10"/>
          </p:nvPr>
        </p:nvSpPr>
        <p:spPr/>
        <p:txBody>
          <a:bodyPr/>
          <a:lstStyle/>
          <a:p>
            <a:fld id="{B4B2C77A-CDBC-4ECE-AE94-BAA0BD37D800}" type="slidenum">
              <a:rPr lang="en-GB" smtClean="0"/>
              <a:t>11</a:t>
            </a:fld>
            <a:endParaRPr lang="en-GB" dirty="0"/>
          </a:p>
        </p:txBody>
      </p:sp>
    </p:spTree>
    <p:extLst>
      <p:ext uri="{BB962C8B-B14F-4D97-AF65-F5344CB8AC3E}">
        <p14:creationId xmlns:p14="http://schemas.microsoft.com/office/powerpoint/2010/main" val="382305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931774">
              <a:buFont typeface="Arial" panose="020B0604020202020204" pitchFamily="34" charset="0"/>
              <a:buNone/>
              <a:defRPr/>
            </a:pPr>
            <a:r>
              <a:rPr lang="en-US" b="0" baseline="0" dirty="0"/>
              <a:t>Some outcomes we are already seeing at our founding </a:t>
            </a:r>
            <a:r>
              <a:rPr lang="en-US" b="0" baseline="0" dirty="0" err="1"/>
              <a:t>biopharmas</a:t>
            </a:r>
            <a:endParaRPr lang="en-US" b="0" baseline="0" dirty="0"/>
          </a:p>
          <a:p>
            <a:pPr marL="0" lvl="1" indent="0" defTabSz="931774">
              <a:buFont typeface="Arial" panose="020B0604020202020204" pitchFamily="34" charset="0"/>
              <a:buNone/>
              <a:defRPr/>
            </a:pPr>
            <a:endParaRPr lang="en-US" b="0" baseline="0" dirty="0"/>
          </a:p>
          <a:p>
            <a:pPr marL="0" lvl="1" indent="0" defTabSz="931774">
              <a:buFont typeface="Arial" panose="020B0604020202020204" pitchFamily="34" charset="0"/>
              <a:buNone/>
              <a:defRPr/>
            </a:pPr>
            <a:r>
              <a:rPr lang="en-US" b="0" baseline="0" dirty="0"/>
              <a:t>Absence of compliance findings –</a:t>
            </a:r>
          </a:p>
          <a:p>
            <a:pPr marL="0" lvl="1" indent="0" defTabSz="931774">
              <a:buFont typeface="Arial" panose="020B0604020202020204" pitchFamily="34" charset="0"/>
              <a:buNone/>
              <a:defRPr/>
            </a:pPr>
            <a:endParaRPr lang="en-US" b="0" baseline="0" dirty="0"/>
          </a:p>
          <a:p>
            <a:pPr marL="0" lvl="1" indent="0" defTabSz="931774">
              <a:buFont typeface="Arial" panose="020B0604020202020204" pitchFamily="34" charset="0"/>
              <a:buNone/>
              <a:defRPr/>
            </a:pPr>
            <a:r>
              <a:rPr lang="en-US" b="0" baseline="0" dirty="0"/>
              <a:t>The model prevents non-compliant activities such as distributing unapproved versions of RSI to investigators within IBs </a:t>
            </a:r>
          </a:p>
          <a:p>
            <a:pPr marL="0" lvl="1" indent="0" defTabSz="931774">
              <a:buFont typeface="Arial" panose="020B0604020202020204" pitchFamily="34" charset="0"/>
              <a:buNone/>
              <a:defRPr/>
            </a:pPr>
            <a:endParaRPr lang="en-US" b="0" baseline="0" dirty="0"/>
          </a:p>
          <a:p>
            <a:pPr marL="0" lvl="1" indent="0" defTabSz="931774">
              <a:buFont typeface="Arial" panose="020B0604020202020204" pitchFamily="34" charset="0"/>
              <a:buNone/>
              <a:defRPr/>
            </a:pPr>
            <a:r>
              <a:rPr lang="en-US" b="0" baseline="0" dirty="0"/>
              <a:t>The model ensures that a biopharma has traceability for unblinded distribution to local ECs.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6059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1774">
              <a:buFont typeface="Arial" panose="020B0604020202020204" pitchFamily="34" charset="0"/>
              <a:buNone/>
              <a:defRPr/>
            </a:pPr>
            <a:r>
              <a:rPr lang="en-US" b="0" baseline="0" dirty="0"/>
              <a:t>Safety Reporting Reference Model provides a standard process for sponsors to follow to distribute safety reports while eliminating the underlying complex domain knowledge by delegating that to software.</a:t>
            </a:r>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Clear country rules remove the fear of non-compliance that drives over-distribution.</a:t>
            </a:r>
          </a:p>
          <a:p>
            <a:pPr marL="0" indent="0" defTabSz="931774">
              <a:buFont typeface="Arial" panose="020B0604020202020204" pitchFamily="34" charset="0"/>
              <a:buNone/>
              <a:defRPr/>
            </a:pPr>
            <a:endParaRPr lang="en-US" b="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0747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local laws, the mean reduction in number of Safety Letters per Safety Report has been 51%.</a:t>
            </a:r>
          </a:p>
          <a:p>
            <a:endParaRPr lang="en-US" dirty="0"/>
          </a:p>
          <a:p>
            <a:r>
              <a:rPr lang="en-US" dirty="0"/>
              <a:t>Assuming site and CRO costs of $50 per Safety Letter, this has resulted in approximately a $7500 saving per Safety Report.</a:t>
            </a:r>
          </a:p>
          <a:p>
            <a:endParaRPr lang="en-US" dirty="0"/>
          </a:p>
          <a:p>
            <a:r>
              <a:rPr lang="en-US" dirty="0"/>
              <a:t>For the average phase 2 clinical trial, savings have ranged between $150k and $450k per trial.</a:t>
            </a:r>
          </a:p>
        </p:txBody>
      </p:sp>
      <p:sp>
        <p:nvSpPr>
          <p:cNvPr id="4" name="Slide Number Placeholder 3"/>
          <p:cNvSpPr>
            <a:spLocks noGrp="1"/>
          </p:cNvSpPr>
          <p:nvPr>
            <p:ph type="sldNum" sz="quarter" idx="5"/>
          </p:nvPr>
        </p:nvSpPr>
        <p:spPr/>
        <p:txBody>
          <a:bodyPr/>
          <a:lstStyle/>
          <a:p>
            <a:fld id="{B4B2C77A-CDBC-4ECE-AE94-BAA0BD37D800}" type="slidenum">
              <a:rPr lang="en-GB" smtClean="0"/>
              <a:t>14</a:t>
            </a:fld>
            <a:endParaRPr lang="en-GB" dirty="0"/>
          </a:p>
        </p:txBody>
      </p:sp>
    </p:spTree>
    <p:extLst>
      <p:ext uri="{BB962C8B-B14F-4D97-AF65-F5344CB8AC3E}">
        <p14:creationId xmlns:p14="http://schemas.microsoft.com/office/powerpoint/2010/main" val="1097133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reduction in Safety Reports per Site has been 5 safety letters per week.</a:t>
            </a:r>
          </a:p>
          <a:p>
            <a:r>
              <a:rPr lang="en-US" dirty="0"/>
              <a:t> </a:t>
            </a:r>
          </a:p>
          <a:p>
            <a:r>
              <a:rPr lang="en-US" dirty="0"/>
              <a:t>On average 2 hours per Safety Report is used by a site to read, process and file a safety letter in Investigator Site File so that is 10 hours per week.</a:t>
            </a:r>
          </a:p>
          <a:p>
            <a:r>
              <a:rPr lang="en-US" dirty="0"/>
              <a:t> </a:t>
            </a:r>
          </a:p>
          <a:p>
            <a:r>
              <a:rPr lang="en-US" dirty="0"/>
              <a:t>Mean savings for the sponsor at each site is $1k per month.</a:t>
            </a:r>
          </a:p>
        </p:txBody>
      </p:sp>
      <p:sp>
        <p:nvSpPr>
          <p:cNvPr id="4" name="Slide Number Placeholder 3"/>
          <p:cNvSpPr>
            <a:spLocks noGrp="1"/>
          </p:cNvSpPr>
          <p:nvPr>
            <p:ph type="sldNum" sz="quarter" idx="5"/>
          </p:nvPr>
        </p:nvSpPr>
        <p:spPr/>
        <p:txBody>
          <a:bodyPr/>
          <a:lstStyle/>
          <a:p>
            <a:fld id="{B4B2C77A-CDBC-4ECE-AE94-BAA0BD37D800}" type="slidenum">
              <a:rPr lang="en-GB" smtClean="0"/>
              <a:t>15</a:t>
            </a:fld>
            <a:endParaRPr lang="en-GB" dirty="0"/>
          </a:p>
        </p:txBody>
      </p:sp>
    </p:spTree>
    <p:extLst>
      <p:ext uri="{BB962C8B-B14F-4D97-AF65-F5344CB8AC3E}">
        <p14:creationId xmlns:p14="http://schemas.microsoft.com/office/powerpoint/2010/main" val="1281600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26CB6"/>
                </a:solidFill>
              </a:rPr>
              <a:t>By eliminating over-distribution of safety reports, a sponsor may transform their  clinical operations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26CB6"/>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improve patient safety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reduce site burden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improve compliance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save money.</a:t>
            </a:r>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16</a:t>
            </a:fld>
            <a:endParaRPr lang="en-GB" dirty="0"/>
          </a:p>
        </p:txBody>
      </p:sp>
    </p:spTree>
    <p:extLst>
      <p:ext uri="{BB962C8B-B14F-4D97-AF65-F5344CB8AC3E}">
        <p14:creationId xmlns:p14="http://schemas.microsoft.com/office/powerpoint/2010/main" val="176960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Why is it so important for us to fix global safety reporting problems now?</a:t>
            </a:r>
          </a:p>
          <a:p>
            <a:pPr algn="l"/>
            <a:endParaRPr lang="en-US" dirty="0"/>
          </a:p>
          <a:p>
            <a:pPr algn="l"/>
            <a:r>
              <a:rPr lang="en-US" dirty="0"/>
              <a:t>In the last 20 minutes, 40 people were admitted to hospital in US suffering from a serious adverse drug reaction. </a:t>
            </a:r>
          </a:p>
          <a:p>
            <a:pPr algn="l"/>
            <a:endParaRPr lang="en-US" dirty="0"/>
          </a:p>
          <a:p>
            <a:pPr algn="l"/>
            <a:r>
              <a:rPr lang="en-US" dirty="0"/>
              <a:t>For the elderly, ADEs make up 1/3</a:t>
            </a:r>
            <a:r>
              <a:rPr lang="en-US" baseline="30000" dirty="0"/>
              <a:t>rd</a:t>
            </a:r>
            <a:r>
              <a:rPr lang="en-US" dirty="0"/>
              <a:t> of hospital admissions. </a:t>
            </a:r>
          </a:p>
          <a:p>
            <a:pPr algn="l"/>
            <a:endParaRPr lang="en-US" dirty="0"/>
          </a:p>
          <a:p>
            <a:pPr algn="l"/>
            <a:r>
              <a:rPr lang="en-US" dirty="0"/>
              <a:t>The risk of an ADE is over 50% for those on 5 meds or more.</a:t>
            </a:r>
          </a:p>
          <a:p>
            <a:pPr algn="l"/>
            <a:endParaRPr lang="en-US" dirty="0"/>
          </a:p>
          <a:p>
            <a:pPr algn="l"/>
            <a:r>
              <a:rPr lang="en-US" dirty="0"/>
              <a:t>Meanwhile, post-market safety surveillance has remained constant at 0.03% of Pharma Sales.</a:t>
            </a:r>
          </a:p>
          <a:p>
            <a:pPr marL="0" indent="0">
              <a:buFont typeface="Arial" panose="020B0604020202020204" pitchFamily="34" charset="0"/>
              <a:buNone/>
            </a:pPr>
            <a:endParaRPr kumimoji="0" lang="en-US"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 name="Slide Number Placeholder 3"/>
          <p:cNvSpPr>
            <a:spLocks noGrp="1"/>
          </p:cNvSpPr>
          <p:nvPr>
            <p:ph type="sldNum" sz="quarter" idx="10"/>
          </p:nvPr>
        </p:nvSpPr>
        <p:spPr/>
        <p:txBody>
          <a:bodyPr/>
          <a:lstStyle/>
          <a:p>
            <a:fld id="{B4B2C77A-CDBC-4ECE-AE94-BAA0BD37D800}" type="slidenum">
              <a:rPr lang="en-GB" smtClean="0"/>
              <a:t>17</a:t>
            </a:fld>
            <a:endParaRPr lang="en-GB" dirty="0"/>
          </a:p>
        </p:txBody>
      </p:sp>
    </p:spTree>
    <p:extLst>
      <p:ext uri="{BB962C8B-B14F-4D97-AF65-F5344CB8AC3E}">
        <p14:creationId xmlns:p14="http://schemas.microsoft.com/office/powerpoint/2010/main" val="1785835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join with us and help us to build the safety reporting reference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 all our future global safety reporting be precise and according to local law.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B2C77A-CDBC-4ECE-AE94-BAA0BD37D800}" type="slidenum">
              <a:rPr lang="en-GB" smtClean="0"/>
              <a:t>18</a:t>
            </a:fld>
            <a:endParaRPr lang="en-GB" dirty="0"/>
          </a:p>
        </p:txBody>
      </p:sp>
    </p:spTree>
    <p:extLst>
      <p:ext uri="{BB962C8B-B14F-4D97-AF65-F5344CB8AC3E}">
        <p14:creationId xmlns:p14="http://schemas.microsoft.com/office/powerpoint/2010/main" val="1418891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8DA9-255D-4021-9152-50E7A9D6F49F}" type="slidenum">
              <a:rPr lang="en-US" smtClean="0"/>
              <a:t>19</a:t>
            </a:fld>
            <a:endParaRPr lang="en-US" dirty="0"/>
          </a:p>
        </p:txBody>
      </p:sp>
    </p:spTree>
    <p:extLst>
      <p:ext uri="{BB962C8B-B14F-4D97-AF65-F5344CB8AC3E}">
        <p14:creationId xmlns:p14="http://schemas.microsoft.com/office/powerpoint/2010/main" val="274396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Are there any standards for distributing safety reports globally </a:t>
            </a:r>
            <a:r>
              <a:rPr lang="en-US" dirty="0"/>
              <a:t>to investigators, ethics committees, and regulatory authorities? - No global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each country uniquely regulate when and how interested parties receive safety reports? - Yes, over 40 different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a:t>
            </a:r>
            <a:r>
              <a:rPr lang="en-US" dirty="0" err="1"/>
              <a:t>biopharmas</a:t>
            </a:r>
            <a:r>
              <a:rPr lang="en-US" dirty="0"/>
              <a:t> interpret local country rules themselves to decide what safety information should be distributed in a given country? - Yes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Biopharmas</a:t>
            </a:r>
            <a:r>
              <a:rPr lang="en-US" sz="1200" b="0" i="0" u="none" strike="noStrike" kern="1200" dirty="0">
                <a:solidFill>
                  <a:schemeClr val="tx1"/>
                </a:solidFill>
                <a:effectLst/>
                <a:latin typeface="+mn-lt"/>
                <a:ea typeface="+mn-ea"/>
                <a:cs typeface="+mn-cs"/>
              </a:rPr>
              <a:t> define what safety reports they will generate and how they will aggregate that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a:t>
            </a:r>
            <a:r>
              <a:rPr lang="en-US" b="0" dirty="0"/>
              <a:t>10 years later I’m still working on this problem. But we’ve made progress.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476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2"/>
                </a:solidFill>
                <a:latin typeface="Helvetica" pitchFamily="2" charset="0"/>
                <a:ea typeface="+mn-ea"/>
                <a:cs typeface="+mn-cs"/>
              </a:rPr>
              <a:t>As clinical research becomes more global, this lack of global harmonization</a:t>
            </a:r>
            <a:r>
              <a:rPr lang="en-US" sz="1200" b="0" kern="1200" baseline="0" dirty="0">
                <a:solidFill>
                  <a:schemeClr val="tx2"/>
                </a:solidFill>
                <a:latin typeface="Helvetica" pitchFamily="2" charset="0"/>
                <a:ea typeface="+mn-ea"/>
                <a:cs typeface="+mn-cs"/>
              </a:rPr>
              <a:t> has become the </a:t>
            </a:r>
            <a:r>
              <a:rPr lang="en-US" b="0" baseline="0" dirty="0"/>
              <a:t>No.1 safety reporting problem for Sponsors.</a:t>
            </a:r>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Because rules and practices vary from country to country, Sponsors live in fear of regulatory repercussions and changing regulations, which is the No.2 Safety Reporting problem.</a:t>
            </a:r>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It is difficult to understand in each country the role the Sponsor plays in coordination with the regulatory authority, the investigators, the ethics committees or DSMBs in sharing patient safety responsibilities.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40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Large clinical trials are magnifying the underlying problems we always faced in managing global teams and partners across multiple countries and affiliates. </a:t>
            </a:r>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27% of clinical trials are oncology-focused which generate 3-5x more severe ADRs than other therapeutic areas. </a:t>
            </a:r>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We’ve seen a 571% increase in SUSAR volume over 2 years at a Japanese Pharma who moved their portfolio towards oncology.</a:t>
            </a:r>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p:txBody>
      </p:sp>
      <p:sp>
        <p:nvSpPr>
          <p:cNvPr id="4" name="Slide Number Placeholder 3"/>
          <p:cNvSpPr>
            <a:spLocks noGrp="1"/>
          </p:cNvSpPr>
          <p:nvPr>
            <p:ph type="sldNum" sz="quarter" idx="5"/>
          </p:nvPr>
        </p:nvSpPr>
        <p:spPr/>
        <p:txBody>
          <a:bodyPr/>
          <a:lstStyle/>
          <a:p>
            <a:fld id="{B4B2C77A-CDBC-4ECE-AE94-BAA0BD37D800}" type="slidenum">
              <a:rPr lang="en-GB" smtClean="0"/>
              <a:t>5</a:t>
            </a:fld>
            <a:endParaRPr lang="en-GB" dirty="0"/>
          </a:p>
        </p:txBody>
      </p:sp>
    </p:spTree>
    <p:extLst>
      <p:ext uri="{BB962C8B-B14F-4D97-AF65-F5344CB8AC3E}">
        <p14:creationId xmlns:p14="http://schemas.microsoft.com/office/powerpoint/2010/main" val="159308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companies still distribute all safety reports to all Sites and Ethics Committees due to a literal interpretation of GCP instead of observing local laws.</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Sites are overwhelmed with over-reported and cross-reported safety reports due to this “brute-force” distribution. </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26CB6"/>
                </a:solidFill>
              </a:rPr>
              <a:t>80% of sites receive more than 20 SUSARs per month and take an average of 2 hours per SUSAR to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26CB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26CB6"/>
                </a:solidFill>
              </a:rPr>
              <a:t>20% have refused to process a SUSAR because it was an over-distribution. We get at least 1 call every month from a site in US that asks “Why can’t sponsors get their act together and stop sending us SUSARs where there is no causal relationship  to the drug?”</a:t>
            </a:r>
          </a:p>
          <a:p>
            <a:endParaRPr lang="en-US" b="0" dirty="0"/>
          </a:p>
          <a:p>
            <a:r>
              <a:rPr lang="en-US" b="0" dirty="0"/>
              <a:t>This is our current reality that will be all too familiar to most of you. But it doesn’t have to be that way.</a:t>
            </a:r>
          </a:p>
        </p:txBody>
      </p:sp>
      <p:sp>
        <p:nvSpPr>
          <p:cNvPr id="4" name="Slide Number Placeholder 3"/>
          <p:cNvSpPr>
            <a:spLocks noGrp="1"/>
          </p:cNvSpPr>
          <p:nvPr>
            <p:ph type="sldNum" sz="quarter" idx="10"/>
          </p:nvPr>
        </p:nvSpPr>
        <p:spPr/>
        <p:txBody>
          <a:bodyPr/>
          <a:lstStyle/>
          <a:p>
            <a:fld id="{B4B2C77A-CDBC-4ECE-AE94-BAA0BD37D800}" type="slidenum">
              <a:rPr lang="en-GB" smtClean="0"/>
              <a:t>6</a:t>
            </a:fld>
            <a:endParaRPr lang="en-GB" dirty="0"/>
          </a:p>
        </p:txBody>
      </p:sp>
    </p:spTree>
    <p:extLst>
      <p:ext uri="{BB962C8B-B14F-4D97-AF65-F5344CB8AC3E}">
        <p14:creationId xmlns:p14="http://schemas.microsoft.com/office/powerpoint/2010/main" val="154340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Earlier this year, I was privileged to be asked to co-chair the </a:t>
            </a:r>
            <a:r>
              <a:rPr lang="en-US" sz="1200" b="0" kern="1200" dirty="0">
                <a:solidFill>
                  <a:schemeClr val="accent1"/>
                </a:solidFill>
                <a:latin typeface="Helvetica" pitchFamily="2" charset="0"/>
                <a:ea typeface="+mn-ea"/>
                <a:cs typeface="+mn-cs"/>
              </a:rPr>
              <a:t>Safety Reporting Harmonization Working Group with experts from many of the leading companies in our industry.</a:t>
            </a:r>
            <a:endParaRPr lang="en-US" sz="1200" b="0" dirty="0"/>
          </a:p>
          <a:p>
            <a:endParaRPr lang="en-US" dirty="0"/>
          </a:p>
          <a:p>
            <a:r>
              <a:rPr lang="en-US" dirty="0"/>
              <a:t>Our mission is to -</a:t>
            </a:r>
          </a:p>
          <a:p>
            <a:endParaRPr lang="en-US" dirty="0"/>
          </a:p>
          <a:p>
            <a:r>
              <a:rPr lang="en-US" dirty="0"/>
              <a:t>Drive global harmonization in reporting rules for Investigators and Ethics Committees by creating a reference model of global safety reporting rules</a:t>
            </a:r>
          </a:p>
          <a:p>
            <a:endParaRPr lang="en-US" dirty="0"/>
          </a:p>
          <a:p>
            <a:r>
              <a:rPr lang="en-US" dirty="0"/>
              <a:t>Develop models for “niche” countries where regulations are unknown so as not to delay site or study activation</a:t>
            </a:r>
          </a:p>
          <a:p>
            <a:endParaRPr lang="en-US" dirty="0"/>
          </a:p>
          <a:p>
            <a:r>
              <a:rPr lang="en-US" dirty="0"/>
              <a:t>Understand the end to end process flows of Safety Reporting between Patients, Investigators, Sponsor, CRO, Regulatory Authority, and Ethics Committees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4908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pleased to release our first working group deliverable at this DIA 2019 conference - the safety reporting reference model version 1.0 for 125 countries and 63 different types of local rules. </a:t>
            </a:r>
          </a:p>
          <a:p>
            <a:endParaRPr lang="en-US" dirty="0"/>
          </a:p>
          <a:p>
            <a:r>
              <a:rPr lang="en-US" dirty="0"/>
              <a:t>The model contains over 7800 country rules and I’d like to thank the companies who donated and harmonized their interpretations over the last few months. This has enabled us to reduce every rule to a picklist of 3-5 options.</a:t>
            </a:r>
          </a:p>
          <a:p>
            <a:endParaRPr lang="en-US" dirty="0"/>
          </a:p>
          <a:p>
            <a:r>
              <a:rPr lang="en-US" dirty="0"/>
              <a:t>We will be publishing updates to this model every 3 months.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45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of the patterns we’ve found in our analysis, there are 5 different types of expedited reporting that occur in countries either </a:t>
            </a:r>
          </a:p>
          <a:p>
            <a:endParaRPr lang="en-US" dirty="0"/>
          </a:p>
          <a:p>
            <a:r>
              <a:rPr lang="en-US" dirty="0"/>
              <a:t>All SUSARs, No SUSARs, Domestic Only, Protocol Specific and Both Protocol Specific and Domestic Only.</a:t>
            </a:r>
          </a:p>
          <a:p>
            <a:endParaRPr lang="en-US" dirty="0"/>
          </a:p>
          <a:p>
            <a:r>
              <a:rPr lang="en-US" dirty="0"/>
              <a:t>36% of countries have some form of reduced expedited reporting. </a:t>
            </a:r>
          </a:p>
          <a:p>
            <a:endParaRPr lang="en-US" dirty="0"/>
          </a:p>
          <a:p>
            <a:r>
              <a:rPr lang="en-US" dirty="0"/>
              <a:t>If a sponsor sends SUSARs to all Sites and Ethics Committees, they are over-distributing by about 50% according to local laws.</a:t>
            </a:r>
          </a:p>
          <a:p>
            <a:r>
              <a:rPr lang="en-US" dirty="0"/>
              <a:t> </a:t>
            </a:r>
          </a:p>
          <a:p>
            <a:r>
              <a:rPr lang="en-US" dirty="0"/>
              <a:t>Removing this over-distribution translates into savings of 10s of millions at the largest </a:t>
            </a:r>
            <a:r>
              <a:rPr lang="en-US" dirty="0" err="1"/>
              <a:t>biopharmas</a:t>
            </a:r>
            <a:r>
              <a:rPr lang="en-US" dirty="0"/>
              <a:t>. </a:t>
            </a:r>
          </a:p>
          <a:p>
            <a:r>
              <a:rPr lang="en-US" dirty="0"/>
              <a:t>Mid-size </a:t>
            </a:r>
            <a:r>
              <a:rPr lang="en-US" dirty="0" err="1"/>
              <a:t>biopharmas</a:t>
            </a:r>
            <a:r>
              <a:rPr lang="en-US" dirty="0"/>
              <a:t> are likely to see savings over $5m per year when site and monitoring costs are factored in.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97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building the reference model our vision was a system that would send the right safety report to the right person at the right time anywhere in the world according to local law.</a:t>
            </a:r>
          </a:p>
          <a:p>
            <a:endParaRPr lang="en-US" dirty="0"/>
          </a:p>
          <a:p>
            <a:r>
              <a:rPr lang="en-US" dirty="0"/>
              <a:t>We catalogued all the variations in local laws that affect safety reporting and stored them in a rules database that could be used to power a safety reporting system.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525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209478" cy="6867831"/>
          </a:xfrm>
          <a:prstGeom prst="rect">
            <a:avLst/>
          </a:prstGeom>
        </p:spPr>
      </p:pic>
      <p:sp>
        <p:nvSpPr>
          <p:cNvPr id="10" name="Title 1"/>
          <p:cNvSpPr>
            <a:spLocks noGrp="1"/>
          </p:cNvSpPr>
          <p:nvPr>
            <p:ph type="ctrTitle" hasCustomPrompt="1"/>
          </p:nvPr>
        </p:nvSpPr>
        <p:spPr>
          <a:xfrm>
            <a:off x="353483" y="1681329"/>
            <a:ext cx="11363503" cy="2133601"/>
          </a:xfrm>
        </p:spPr>
        <p:txBody>
          <a:bodyPr>
            <a:normAutofit fontScale="90000"/>
          </a:bodyPr>
          <a:lstStyle>
            <a:lvl1pPr>
              <a:defRPr>
                <a:solidFill>
                  <a:srgbClr val="008CA1"/>
                </a:solidFill>
              </a:defRPr>
            </a:lvl1pPr>
          </a:lstStyle>
          <a:p>
            <a:r>
              <a:rPr lang="en-CA" dirty="0">
                <a:solidFill>
                  <a:srgbClr val="AE396B"/>
                </a:solidFill>
              </a:rPr>
              <a:t>1 Session Title</a:t>
            </a:r>
            <a:br>
              <a:rPr lang="en-CA" dirty="0">
                <a:solidFill>
                  <a:srgbClr val="AE396B"/>
                </a:solidFill>
              </a:rPr>
            </a:br>
            <a:r>
              <a:rPr lang="en-CA" dirty="0">
                <a:solidFill>
                  <a:srgbClr val="AE396B"/>
                </a:solidFill>
              </a:rPr>
              <a:t>2 line</a:t>
            </a:r>
            <a:br>
              <a:rPr lang="en-CA" dirty="0">
                <a:solidFill>
                  <a:srgbClr val="AE396B"/>
                </a:solidFill>
              </a:rPr>
            </a:br>
            <a:r>
              <a:rPr lang="en-CA" dirty="0">
                <a:solidFill>
                  <a:srgbClr val="AE396B"/>
                </a:solidFill>
              </a:rPr>
              <a:t>3 line</a:t>
            </a:r>
            <a:br>
              <a:rPr lang="en-CA" dirty="0">
                <a:solidFill>
                  <a:srgbClr val="AE396B"/>
                </a:solidFill>
              </a:rPr>
            </a:br>
            <a:r>
              <a:rPr lang="en-CA" dirty="0">
                <a:solidFill>
                  <a:srgbClr val="AE396B"/>
                </a:solidFill>
              </a:rPr>
              <a:t>4 line</a:t>
            </a:r>
          </a:p>
        </p:txBody>
      </p:sp>
      <p:sp>
        <p:nvSpPr>
          <p:cNvPr id="13" name="Subtitle 2"/>
          <p:cNvSpPr>
            <a:spLocks noGrp="1"/>
          </p:cNvSpPr>
          <p:nvPr>
            <p:ph type="subTitle" idx="1" hasCustomPrompt="1"/>
          </p:nvPr>
        </p:nvSpPr>
        <p:spPr>
          <a:xfrm>
            <a:off x="359835" y="4216078"/>
            <a:ext cx="7564965" cy="1923934"/>
          </a:xfrm>
        </p:spPr>
        <p:txBody>
          <a:bodyPr>
            <a:normAutofit/>
          </a:bodyPr>
          <a:lstStyle>
            <a:lvl1pPr marL="0" indent="0">
              <a:buNone/>
              <a:defRPr/>
            </a:lvl1pPr>
          </a:lstStyle>
          <a:p>
            <a:r>
              <a:rPr lang="en-US" b="1" dirty="0"/>
              <a:t>Presenter Name </a:t>
            </a:r>
          </a:p>
          <a:p>
            <a:r>
              <a:rPr lang="en-US" sz="2800" dirty="0"/>
              <a:t>Title</a:t>
            </a:r>
          </a:p>
          <a:p>
            <a:r>
              <a:rPr lang="en-US" sz="2800" dirty="0"/>
              <a:t>Organization</a:t>
            </a:r>
          </a:p>
        </p:txBody>
      </p:sp>
    </p:spTree>
    <p:extLst>
      <p:ext uri="{BB962C8B-B14F-4D97-AF65-F5344CB8AC3E}">
        <p14:creationId xmlns:p14="http://schemas.microsoft.com/office/powerpoint/2010/main" val="368707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5850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3318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13530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8642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Blank)">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1FF9C7FC-349F-4377-9048-7CF5C3C88748}"/>
              </a:ext>
            </a:extLst>
          </p:cNvPr>
          <p:cNvSpPr>
            <a:spLocks noGrp="1"/>
          </p:cNvSpPr>
          <p:nvPr>
            <p:ph type="title" hasCustomPrompt="1"/>
          </p:nvPr>
        </p:nvSpPr>
        <p:spPr>
          <a:xfrm>
            <a:off x="515937" y="286307"/>
            <a:ext cx="8640063" cy="424732"/>
          </a:xfr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dirty="0"/>
              <a:t>Click to edit master title style</a:t>
            </a:r>
            <a:endParaRPr lang="en-GB" dirty="0"/>
          </a:p>
        </p:txBody>
      </p:sp>
      <p:grpSp>
        <p:nvGrpSpPr>
          <p:cNvPr id="11" name="Group 10">
            <a:extLst>
              <a:ext uri="{FF2B5EF4-FFF2-40B4-BE49-F238E27FC236}">
                <a16:creationId xmlns:a16="http://schemas.microsoft.com/office/drawing/2014/main" id="{BD786156-1EA6-49B9-8606-685238B4A577}"/>
              </a:ext>
            </a:extLst>
          </p:cNvPr>
          <p:cNvGrpSpPr/>
          <p:nvPr userDrawn="1"/>
        </p:nvGrpSpPr>
        <p:grpSpPr>
          <a:xfrm>
            <a:off x="11092181" y="6260170"/>
            <a:ext cx="614044" cy="467000"/>
            <a:chOff x="609600" y="869276"/>
            <a:chExt cx="1882809" cy="1431938"/>
          </a:xfrm>
        </p:grpSpPr>
        <p:pic>
          <p:nvPicPr>
            <p:cNvPr id="12" name="Picture 2" descr="http://www.wcgclinical.com/wp-content/uploads/2013/12/WCG-LOGO-retina.png">
              <a:extLst>
                <a:ext uri="{FF2B5EF4-FFF2-40B4-BE49-F238E27FC236}">
                  <a16:creationId xmlns:a16="http://schemas.microsoft.com/office/drawing/2014/main" id="{64FF5260-7A3B-457F-B9D5-5E6D2659EE27}"/>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wcgclinical.com/wp-content/uploads/2013/12/WCG-LOGO-retina.png">
              <a:extLst>
                <a:ext uri="{FF2B5EF4-FFF2-40B4-BE49-F238E27FC236}">
                  <a16:creationId xmlns:a16="http://schemas.microsoft.com/office/drawing/2014/main" id="{11948ABF-7A44-4AB4-9134-349BA7F08C99}"/>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68503379"/>
      </p:ext>
    </p:extLst>
  </p:cSld>
  <p:clrMapOvr>
    <a:masterClrMapping/>
  </p:clrMapOvr>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Hex)">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643281"/>
      </p:ext>
    </p:extLst>
  </p:cSld>
  <p:clrMapOvr>
    <a:masterClrMapping/>
  </p:clrMapOvr>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Page_FULL  No Line">
    <p:spTree>
      <p:nvGrpSpPr>
        <p:cNvPr id="1" name=""/>
        <p:cNvGrpSpPr/>
        <p:nvPr/>
      </p:nvGrpSpPr>
      <p:grpSpPr>
        <a:xfrm>
          <a:off x="0" y="0"/>
          <a:ext cx="0" cy="0"/>
          <a:chOff x="0" y="0"/>
          <a:chExt cx="0" cy="0"/>
        </a:xfrm>
      </p:grpSpPr>
      <p:sp>
        <p:nvSpPr>
          <p:cNvPr id="9" name="Content Placeholder 2"/>
          <p:cNvSpPr>
            <a:spLocks noGrp="1"/>
          </p:cNvSpPr>
          <p:nvPr>
            <p:ph idx="1"/>
          </p:nvPr>
        </p:nvSpPr>
        <p:spPr>
          <a:xfrm>
            <a:off x="226141" y="1092528"/>
            <a:ext cx="10550014" cy="5431089"/>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235972" y="334382"/>
            <a:ext cx="1054018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199990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e_FULL with Title Line">
    <p:spTree>
      <p:nvGrpSpPr>
        <p:cNvPr id="1" name=""/>
        <p:cNvGrpSpPr/>
        <p:nvPr/>
      </p:nvGrpSpPr>
      <p:grpSpPr>
        <a:xfrm>
          <a:off x="0" y="0"/>
          <a:ext cx="0" cy="0"/>
          <a:chOff x="0" y="0"/>
          <a:chExt cx="0" cy="0"/>
        </a:xfrm>
      </p:grpSpPr>
      <p:sp>
        <p:nvSpPr>
          <p:cNvPr id="9" name="Content Placeholder 2"/>
          <p:cNvSpPr>
            <a:spLocks noGrp="1"/>
          </p:cNvSpPr>
          <p:nvPr>
            <p:ph idx="1"/>
          </p:nvPr>
        </p:nvSpPr>
        <p:spPr>
          <a:xfrm>
            <a:off x="226141" y="1092528"/>
            <a:ext cx="10550014" cy="5431089"/>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235972" y="334382"/>
            <a:ext cx="1054018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cxnSp>
        <p:nvCxnSpPr>
          <p:cNvPr id="4" name="Straight Connector 6">
            <a:extLst>
              <a:ext uri="{FF2B5EF4-FFF2-40B4-BE49-F238E27FC236}">
                <a16:creationId xmlns:a16="http://schemas.microsoft.com/office/drawing/2014/main" id="{8A384ACE-91A9-4830-978A-F763A97E37AD}"/>
              </a:ext>
            </a:extLst>
          </p:cNvPr>
          <p:cNvCxnSpPr>
            <a:cxnSpLocks noChangeShapeType="1"/>
          </p:cNvCxnSpPr>
          <p:nvPr userDrawn="1"/>
        </p:nvCxnSpPr>
        <p:spPr bwMode="auto">
          <a:xfrm>
            <a:off x="382128" y="984948"/>
            <a:ext cx="8639175" cy="0"/>
          </a:xfrm>
          <a:prstGeom prst="line">
            <a:avLst/>
          </a:prstGeom>
          <a:ln>
            <a:headEnd/>
            <a:tailE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72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Content Page_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638" y="1104406"/>
            <a:ext cx="5299588" cy="5419212"/>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5663381" y="1104406"/>
            <a:ext cx="5152105" cy="5419212"/>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a:xfrm>
            <a:off x="245806" y="334382"/>
            <a:ext cx="1055001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302909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_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817" y="1104405"/>
            <a:ext cx="7298267" cy="1732149"/>
          </a:xfrm>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p:txBody>
      </p:sp>
      <p:graphicFrame>
        <p:nvGraphicFramePr>
          <p:cNvPr id="9" name="Chart 8"/>
          <p:cNvGraphicFramePr/>
          <p:nvPr userDrawn="1">
            <p:extLst>
              <p:ext uri="{D42A27DB-BD31-4B8C-83A1-F6EECF244321}">
                <p14:modId xmlns:p14="http://schemas.microsoft.com/office/powerpoint/2010/main" val="1691169551"/>
              </p:ext>
            </p:extLst>
          </p:nvPr>
        </p:nvGraphicFramePr>
        <p:xfrm>
          <a:off x="1637615" y="3075041"/>
          <a:ext cx="67056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Placeholder 1"/>
          <p:cNvSpPr>
            <a:spLocks noGrp="1"/>
          </p:cNvSpPr>
          <p:nvPr>
            <p:ph type="title"/>
          </p:nvPr>
        </p:nvSpPr>
        <p:spPr>
          <a:xfrm>
            <a:off x="137650" y="334382"/>
            <a:ext cx="10677834"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1207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526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Hex)">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80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662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0"/>
          <a:stretch>
            <a:fillRect/>
          </a:stretch>
        </p:blipFill>
        <p:spPr>
          <a:xfrm>
            <a:off x="11268" y="-1044"/>
            <a:ext cx="12193854" cy="6859043"/>
          </a:xfrm>
          <a:prstGeom prst="rect">
            <a:avLst/>
          </a:prstGeom>
        </p:spPr>
      </p:pic>
      <p:sp>
        <p:nvSpPr>
          <p:cNvPr id="3" name="Text Placeholder 2"/>
          <p:cNvSpPr>
            <a:spLocks noGrp="1"/>
          </p:cNvSpPr>
          <p:nvPr>
            <p:ph type="body" idx="1"/>
          </p:nvPr>
        </p:nvSpPr>
        <p:spPr>
          <a:xfrm>
            <a:off x="186812" y="1080655"/>
            <a:ext cx="10559846" cy="5448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06477" y="328796"/>
            <a:ext cx="10540181" cy="650567"/>
          </a:xfrm>
          <a:prstGeom prst="rect">
            <a:avLst/>
          </a:prstGeom>
        </p:spPr>
        <p:txBody>
          <a:bodyPr vert="horz" lIns="91440" tIns="45720" rIns="91440" bIns="45720" rtlCol="0" anchor="ctr">
            <a:normAutofit/>
          </a:bodyPr>
          <a:lstStyle/>
          <a:p>
            <a:r>
              <a:rPr lang="en-US" dirty="0"/>
              <a:t>Click to edit Master title style</a:t>
            </a:r>
          </a:p>
        </p:txBody>
      </p:sp>
      <p:sp>
        <p:nvSpPr>
          <p:cNvPr id="7" name="Date Placeholder 3"/>
          <p:cNvSpPr txBox="1">
            <a:spLocks/>
          </p:cNvSpPr>
          <p:nvPr userDrawn="1"/>
        </p:nvSpPr>
        <p:spPr>
          <a:xfrm>
            <a:off x="11159612" y="6449961"/>
            <a:ext cx="875072" cy="248837"/>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D59618B-9FF7-4719-B508-A5A3907F4343}" type="slidenum">
              <a:rPr lang="en-US" sz="1000" smtClean="0">
                <a:solidFill>
                  <a:schemeClr val="bg1"/>
                </a:solidFill>
              </a:rPr>
              <a:pPr algn="ctr"/>
              <a:t>‹#›</a:t>
            </a:fld>
            <a:endParaRPr lang="en-US" sz="1000" dirty="0">
              <a:solidFill>
                <a:schemeClr val="bg1"/>
              </a:solidFill>
            </a:endParaRPr>
          </a:p>
        </p:txBody>
      </p:sp>
    </p:spTree>
    <p:extLst>
      <p:ext uri="{BB962C8B-B14F-4D97-AF65-F5344CB8AC3E}">
        <p14:creationId xmlns:p14="http://schemas.microsoft.com/office/powerpoint/2010/main" val="1166784625"/>
      </p:ext>
    </p:extLst>
  </p:cSld>
  <p:clrMap bg1="lt1" tx1="dk1" bg2="lt2" tx2="dk2" accent1="accent1" accent2="accent2" accent3="accent3" accent4="accent4" accent5="accent5" accent6="accent6" hlink="hlink" folHlink="folHlink"/>
  <p:sldLayoutIdLst>
    <p:sldLayoutId id="2147483733" r:id="rId1"/>
    <p:sldLayoutId id="2147483743" r:id="rId2"/>
    <p:sldLayoutId id="2147483742" r:id="rId3"/>
    <p:sldLayoutId id="2147483738" r:id="rId4"/>
    <p:sldLayoutId id="2147483740" r:id="rId5"/>
    <p:sldLayoutId id="2147483774" r:id="rId6"/>
    <p:sldLayoutId id="2147483771" r:id="rId7"/>
    <p:sldLayoutId id="214748377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80000"/>
        </a:lnSpc>
        <a:spcBef>
          <a:spcPct val="0"/>
        </a:spcBef>
        <a:buNone/>
        <a:defRPr sz="3600" b="0" kern="1200" baseline="0">
          <a:solidFill>
            <a:srgbClr val="AE396B"/>
          </a:solidFill>
          <a:latin typeface="Arial"/>
          <a:ea typeface="+mj-ea"/>
          <a:cs typeface="Arial"/>
        </a:defRPr>
      </a:lvl1pPr>
    </p:titleStyle>
    <p:bodyStyle>
      <a:lvl1pPr marL="457200" indent="-457200" algn="l" defTabSz="457200" rtl="0" eaLnBrk="1" latinLnBrk="0" hangingPunct="1">
        <a:spcBef>
          <a:spcPct val="20000"/>
        </a:spcBef>
        <a:buFontTx/>
        <a:buBlip>
          <a:blip r:embed="rId11"/>
        </a:buBlip>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6A5EA-7658-42F4-B79A-E51C8DDAE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1117D-1A35-482E-B49C-84AC1141B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E45AF5-7AB4-445A-8195-E5C634EDE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a:extLst>
              <a:ext uri="{FF2B5EF4-FFF2-40B4-BE49-F238E27FC236}">
                <a16:creationId xmlns:a16="http://schemas.microsoft.com/office/drawing/2014/main" id="{CD7FB313-5DBA-45CF-84D3-282F5C712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2AF69DCD-98D5-488E-8B08-CE6233EDA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BCBC7-DC8A-45C6-A651-A81A33D07A31}" type="slidenum">
              <a:rPr lang="en-GB" smtClean="0"/>
              <a:t>‹#›</a:t>
            </a:fld>
            <a:endParaRPr lang="en-GB" dirty="0"/>
          </a:p>
        </p:txBody>
      </p:sp>
    </p:spTree>
    <p:extLst>
      <p:ext uri="{BB962C8B-B14F-4D97-AF65-F5344CB8AC3E}">
        <p14:creationId xmlns:p14="http://schemas.microsoft.com/office/powerpoint/2010/main" val="1073836452"/>
      </p:ext>
    </p:extLst>
  </p:cSld>
  <p:clrMap bg1="lt1" tx1="dk1" bg2="lt2" tx2="dk2" accent1="accent1" accent2="accent2" accent3="accent3" accent4="accent4" accent5="accent5" accent6="accent6" hlink="hlink" folHlink="folHlink"/>
  <p:sldLayoutIdLst>
    <p:sldLayoutId id="2147483747" r:id="rId1"/>
    <p:sldLayoutId id="2147483751" r:id="rId2"/>
    <p:sldLayoutId id="2147483752" r:id="rId3"/>
    <p:sldLayoutId id="2147483753" r:id="rId4"/>
    <p:sldLayoutId id="2147483754" r:id="rId5"/>
    <p:sldLayoutId id="2147483757" r:id="rId6"/>
    <p:sldLayoutId id="2147483773"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1.jpg"/><Relationship Id="rId7" Type="http://schemas.openxmlformats.org/officeDocument/2006/relationships/image" Target="../media/image48.png"/><Relationship Id="rId12" Type="http://schemas.openxmlformats.org/officeDocument/2006/relationships/hyperlink" Target="http://the2womancrusade.com/tag/foursquare/"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43.svg"/><Relationship Id="rId11" Type="http://schemas.openxmlformats.org/officeDocument/2006/relationships/image" Target="../media/image14.jp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7.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12" Type="http://schemas.openxmlformats.org/officeDocument/2006/relationships/image" Target="../media/image53.sv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QuickStyle" Target="../diagrams/quickStyle3.xml"/><Relationship Id="rId11" Type="http://schemas.openxmlformats.org/officeDocument/2006/relationships/image" Target="../media/image52.png"/><Relationship Id="rId5" Type="http://schemas.openxmlformats.org/officeDocument/2006/relationships/diagramLayout" Target="../diagrams/layout3.xml"/><Relationship Id="rId10" Type="http://schemas.openxmlformats.org/officeDocument/2006/relationships/image" Target="../media/image51.png"/><Relationship Id="rId4" Type="http://schemas.openxmlformats.org/officeDocument/2006/relationships/diagramData" Target="../diagrams/data3.xml"/><Relationship Id="rId9"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jpg"/><Relationship Id="rId7" Type="http://schemas.openxmlformats.org/officeDocument/2006/relationships/image" Target="../media/image20.sv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55.svg"/><Relationship Id="rId4" Type="http://schemas.openxmlformats.org/officeDocument/2006/relationships/image" Target="../media/image54.png"/><Relationship Id="rId9" Type="http://schemas.openxmlformats.org/officeDocument/2006/relationships/image" Target="../media/image57.svg"/></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jpg"/><Relationship Id="rId7" Type="http://schemas.openxmlformats.org/officeDocument/2006/relationships/image" Target="../media/image61.sv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svg"/><Relationship Id="rId4" Type="http://schemas.openxmlformats.org/officeDocument/2006/relationships/image" Target="../media/image58.png"/><Relationship Id="rId9" Type="http://schemas.openxmlformats.org/officeDocument/2006/relationships/image" Target="../media/image63.sv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65.sv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65.sv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67.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jpg"/><Relationship Id="rId7" Type="http://schemas.openxmlformats.org/officeDocument/2006/relationships/image" Target="../media/image10.png"/><Relationship Id="rId12" Type="http://schemas.openxmlformats.org/officeDocument/2006/relationships/hyperlink" Target="http://the2womancrusade.com/tag/foursquare/"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9.sv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jpg"/><Relationship Id="rId7" Type="http://schemas.openxmlformats.org/officeDocument/2006/relationships/image" Target="../media/image17.png"/><Relationship Id="rId12" Type="http://schemas.openxmlformats.org/officeDocument/2006/relationships/hyperlink" Target="http://the2womancrusade.com/tag/foursquare/"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6.svg"/><Relationship Id="rId11" Type="http://schemas.openxmlformats.org/officeDocument/2006/relationships/image" Target="../media/image14.jpg"/><Relationship Id="rId5" Type="http://schemas.openxmlformats.org/officeDocument/2006/relationships/image" Target="../media/image15.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5.jpe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hyperlink" Target="https://incoseonline.org.uk/Normal_Files/Basic/Groups.aspx?CatID=Groups" TargetMode="External"/><Relationship Id="rId18" Type="http://schemas.openxmlformats.org/officeDocument/2006/relationships/image" Target="../media/image41.jpg"/><Relationship Id="rId3" Type="http://schemas.openxmlformats.org/officeDocument/2006/relationships/image" Target="../media/image1.jpg"/><Relationship Id="rId7" Type="http://schemas.openxmlformats.org/officeDocument/2006/relationships/diagramData" Target="../diagrams/data2.xml"/><Relationship Id="rId12" Type="http://schemas.openxmlformats.org/officeDocument/2006/relationships/image" Target="../media/image36.png"/><Relationship Id="rId17" Type="http://schemas.openxmlformats.org/officeDocument/2006/relationships/image" Target="../media/image40.png"/><Relationship Id="rId2" Type="http://schemas.openxmlformats.org/officeDocument/2006/relationships/notesSlide" Target="../notesSlides/notesSlide6.xml"/><Relationship Id="rId16"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hyperlink" Target="http://the2womancrusade.com/tag/foursquare/" TargetMode="External"/><Relationship Id="rId11" Type="http://schemas.microsoft.com/office/2007/relationships/diagramDrawing" Target="../diagrams/drawing2.xml"/><Relationship Id="rId5" Type="http://schemas.openxmlformats.org/officeDocument/2006/relationships/image" Target="../media/image14.jpg"/><Relationship Id="rId15" Type="http://schemas.openxmlformats.org/officeDocument/2006/relationships/image" Target="../media/image38.jpeg"/><Relationship Id="rId10" Type="http://schemas.openxmlformats.org/officeDocument/2006/relationships/diagramColors" Target="../diagrams/colors2.xml"/><Relationship Id="rId4" Type="http://schemas.openxmlformats.org/officeDocument/2006/relationships/image" Target="../media/image7.png"/><Relationship Id="rId9" Type="http://schemas.openxmlformats.org/officeDocument/2006/relationships/diagramQuickStyle" Target="../diagrams/quickStyle2.xml"/><Relationship Id="rId14" Type="http://schemas.openxmlformats.org/officeDocument/2006/relationships/image" Target="../media/image37.jpg"/></Relationships>
</file>

<file path=ppt/slides/_rels/slide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1.jpg"/><Relationship Id="rId7" Type="http://schemas.openxmlformats.org/officeDocument/2006/relationships/image" Target="../media/image44.png"/><Relationship Id="rId12" Type="http://schemas.openxmlformats.org/officeDocument/2006/relationships/hyperlink" Target="http://the2womancrusade.com/tag/foursquar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43.svg"/><Relationship Id="rId11" Type="http://schemas.openxmlformats.org/officeDocument/2006/relationships/image" Target="../media/image14.jp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7.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905" y="1694575"/>
            <a:ext cx="11363503" cy="2133601"/>
          </a:xfrm>
        </p:spPr>
        <p:txBody>
          <a:bodyPr>
            <a:normAutofit/>
          </a:bodyPr>
          <a:lstStyle/>
          <a:p>
            <a:pPr>
              <a:lnSpc>
                <a:spcPct val="100000"/>
              </a:lnSpc>
            </a:pPr>
            <a:r>
              <a:rPr lang="en-US" b="1" dirty="0"/>
              <a:t>Optimizing Global Safety Reporting in Clinical Trials Using Local Laws</a:t>
            </a:r>
            <a:br>
              <a:rPr lang="en-CA" dirty="0">
                <a:solidFill>
                  <a:srgbClr val="008CA1"/>
                </a:solidFill>
              </a:rPr>
            </a:br>
            <a:endParaRPr lang="en-US" dirty="0">
              <a:solidFill>
                <a:srgbClr val="008CA1"/>
              </a:solidFill>
            </a:endParaRPr>
          </a:p>
        </p:txBody>
      </p:sp>
      <p:sp>
        <p:nvSpPr>
          <p:cNvPr id="3" name="Subtitle 2"/>
          <p:cNvSpPr>
            <a:spLocks noGrp="1"/>
          </p:cNvSpPr>
          <p:nvPr>
            <p:ph type="subTitle" idx="1"/>
          </p:nvPr>
        </p:nvSpPr>
        <p:spPr>
          <a:xfrm>
            <a:off x="337257" y="4021567"/>
            <a:ext cx="7564965" cy="1923934"/>
          </a:xfrm>
        </p:spPr>
        <p:txBody>
          <a:bodyPr/>
          <a:lstStyle/>
          <a:p>
            <a:r>
              <a:rPr lang="en-US" b="1" dirty="0"/>
              <a:t>Steven Beales</a:t>
            </a:r>
          </a:p>
          <a:p>
            <a:r>
              <a:rPr lang="en-US" dirty="0"/>
              <a:t>SVP, Scientific and Regulatory</a:t>
            </a:r>
          </a:p>
          <a:p>
            <a:r>
              <a:rPr lang="en-US" dirty="0"/>
              <a:t>WCG Clinical</a:t>
            </a:r>
          </a:p>
        </p:txBody>
      </p:sp>
      <p:pic>
        <p:nvPicPr>
          <p:cNvPr id="4" name="Picture 3" descr="Twitter_logo_blue.png"/>
          <p:cNvPicPr>
            <a:picLocks noChangeAspect="1"/>
          </p:cNvPicPr>
          <p:nvPr/>
        </p:nvPicPr>
        <p:blipFill>
          <a:blip r:embed="rId3" cstate="print"/>
          <a:stretch>
            <a:fillRect/>
          </a:stretch>
        </p:blipFill>
        <p:spPr>
          <a:xfrm>
            <a:off x="11098747" y="4036494"/>
            <a:ext cx="618239" cy="457201"/>
          </a:xfrm>
          <a:prstGeom prst="rect">
            <a:avLst/>
          </a:prstGeom>
        </p:spPr>
      </p:pic>
      <p:sp>
        <p:nvSpPr>
          <p:cNvPr id="5" name="Subtitle 2"/>
          <p:cNvSpPr txBox="1">
            <a:spLocks/>
          </p:cNvSpPr>
          <p:nvPr/>
        </p:nvSpPr>
        <p:spPr bwMode="auto">
          <a:xfrm>
            <a:off x="6657979" y="4045078"/>
            <a:ext cx="4281367" cy="49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0" fontAlgn="base" hangingPunct="0">
              <a:spcBef>
                <a:spcPct val="20000"/>
              </a:spcBef>
              <a:spcAft>
                <a:spcPct val="0"/>
              </a:spcAft>
              <a:buFontTx/>
              <a:buNone/>
              <a:defRPr sz="3200" b="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rgbClr val="003366"/>
                </a:solidFill>
                <a:latin typeface="+mn-lt"/>
              </a:defRPr>
            </a:lvl6pPr>
            <a:lvl7pPr marL="2971800" indent="-228600" algn="l" rtl="0" fontAlgn="base">
              <a:spcBef>
                <a:spcPct val="20000"/>
              </a:spcBef>
              <a:spcAft>
                <a:spcPct val="0"/>
              </a:spcAft>
              <a:buChar char="»"/>
              <a:defRPr sz="2000">
                <a:solidFill>
                  <a:srgbClr val="003366"/>
                </a:solidFill>
                <a:latin typeface="+mn-lt"/>
              </a:defRPr>
            </a:lvl7pPr>
            <a:lvl8pPr marL="3429000" indent="-228600" algn="l" rtl="0" fontAlgn="base">
              <a:spcBef>
                <a:spcPct val="20000"/>
              </a:spcBef>
              <a:spcAft>
                <a:spcPct val="0"/>
              </a:spcAft>
              <a:buChar char="»"/>
              <a:defRPr sz="2000">
                <a:solidFill>
                  <a:srgbClr val="003366"/>
                </a:solidFill>
                <a:latin typeface="+mn-lt"/>
              </a:defRPr>
            </a:lvl8pPr>
            <a:lvl9pPr marL="3886200" indent="-228600" algn="l" rtl="0" fontAlgn="base">
              <a:spcBef>
                <a:spcPct val="20000"/>
              </a:spcBef>
              <a:spcAft>
                <a:spcPct val="0"/>
              </a:spcAft>
              <a:buChar char="»"/>
              <a:defRPr sz="2000">
                <a:solidFill>
                  <a:srgbClr val="003366"/>
                </a:solidFill>
                <a:latin typeface="+mn-lt"/>
              </a:defRPr>
            </a:lvl9pPr>
          </a:lstStyle>
          <a:p>
            <a:pPr algn="r"/>
            <a:r>
              <a:rPr lang="en-US" sz="2000" i="1" kern="0" dirty="0">
                <a:solidFill>
                  <a:srgbClr val="20596D"/>
                </a:solidFill>
              </a:rPr>
              <a:t>@stevenbeales</a:t>
            </a:r>
          </a:p>
        </p:txBody>
      </p:sp>
    </p:spTree>
    <p:extLst>
      <p:ext uri="{BB962C8B-B14F-4D97-AF65-F5344CB8AC3E}">
        <p14:creationId xmlns:p14="http://schemas.microsoft.com/office/powerpoint/2010/main" val="252372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Rectangle 1">
            <a:extLst>
              <a:ext uri="{FF2B5EF4-FFF2-40B4-BE49-F238E27FC236}">
                <a16:creationId xmlns:a16="http://schemas.microsoft.com/office/drawing/2014/main" id="{678004A6-073B-43C0-A9E6-9BECC0015C48}"/>
              </a:ext>
            </a:extLst>
          </p:cNvPr>
          <p:cNvSpPr/>
          <p:nvPr/>
        </p:nvSpPr>
        <p:spPr>
          <a:xfrm>
            <a:off x="1648175" y="1591734"/>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Right Information</a:t>
            </a:r>
          </a:p>
        </p:txBody>
      </p:sp>
      <p:sp>
        <p:nvSpPr>
          <p:cNvPr id="7" name="Rectangle 6">
            <a:extLst>
              <a:ext uri="{FF2B5EF4-FFF2-40B4-BE49-F238E27FC236}">
                <a16:creationId xmlns:a16="http://schemas.microsoft.com/office/drawing/2014/main" id="{96706760-EE1B-4FC4-A40A-1D57358D903E}"/>
              </a:ext>
            </a:extLst>
          </p:cNvPr>
          <p:cNvSpPr/>
          <p:nvPr/>
        </p:nvSpPr>
        <p:spPr>
          <a:xfrm>
            <a:off x="1648175" y="2906889"/>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Right Time</a:t>
            </a:r>
          </a:p>
        </p:txBody>
      </p:sp>
      <p:sp>
        <p:nvSpPr>
          <p:cNvPr id="8" name="Rectangle 7">
            <a:extLst>
              <a:ext uri="{FF2B5EF4-FFF2-40B4-BE49-F238E27FC236}">
                <a16:creationId xmlns:a16="http://schemas.microsoft.com/office/drawing/2014/main" id="{35B357C8-13C4-4AC6-8766-66109765452E}"/>
              </a:ext>
            </a:extLst>
          </p:cNvPr>
          <p:cNvSpPr/>
          <p:nvPr/>
        </p:nvSpPr>
        <p:spPr>
          <a:xfrm>
            <a:off x="1648175" y="4222044"/>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Right Person</a:t>
            </a:r>
          </a:p>
        </p:txBody>
      </p:sp>
      <p:grpSp>
        <p:nvGrpSpPr>
          <p:cNvPr id="3" name="Group 2">
            <a:extLst>
              <a:ext uri="{FF2B5EF4-FFF2-40B4-BE49-F238E27FC236}">
                <a16:creationId xmlns:a16="http://schemas.microsoft.com/office/drawing/2014/main" id="{A7AA29BB-9E4F-40DC-B9D2-B83CF397CED1}"/>
              </a:ext>
            </a:extLst>
          </p:cNvPr>
          <p:cNvGrpSpPr/>
          <p:nvPr/>
        </p:nvGrpSpPr>
        <p:grpSpPr>
          <a:xfrm>
            <a:off x="468953" y="4099098"/>
            <a:ext cx="1439255" cy="1228023"/>
            <a:chOff x="5085723" y="3084333"/>
            <a:chExt cx="611290" cy="526974"/>
          </a:xfrm>
        </p:grpSpPr>
        <p:sp>
          <p:nvSpPr>
            <p:cNvPr id="9" name="Hexagon 8">
              <a:extLst>
                <a:ext uri="{FF2B5EF4-FFF2-40B4-BE49-F238E27FC236}">
                  <a16:creationId xmlns:a16="http://schemas.microsoft.com/office/drawing/2014/main" id="{2A5FBCCB-C1E9-49AE-BE94-4E22F3540AA0}"/>
                </a:ext>
              </a:extLst>
            </p:cNvPr>
            <p:cNvSpPr/>
            <p:nvPr/>
          </p:nvSpPr>
          <p:spPr>
            <a:xfrm>
              <a:off x="5085723" y="3084333"/>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0" name="Graphic 9">
              <a:extLst>
                <a:ext uri="{FF2B5EF4-FFF2-40B4-BE49-F238E27FC236}">
                  <a16:creationId xmlns:a16="http://schemas.microsoft.com/office/drawing/2014/main" id="{D180304C-6C94-42E3-8BB1-78EBE92AE7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24297" y="3156301"/>
              <a:ext cx="334142" cy="383038"/>
            </a:xfrm>
            <a:prstGeom prst="rect">
              <a:avLst/>
            </a:prstGeom>
          </p:spPr>
        </p:pic>
      </p:grpSp>
      <p:grpSp>
        <p:nvGrpSpPr>
          <p:cNvPr id="4" name="Group 3">
            <a:extLst>
              <a:ext uri="{FF2B5EF4-FFF2-40B4-BE49-F238E27FC236}">
                <a16:creationId xmlns:a16="http://schemas.microsoft.com/office/drawing/2014/main" id="{14D74CBA-A843-45B5-BF25-23505CD2721B}"/>
              </a:ext>
            </a:extLst>
          </p:cNvPr>
          <p:cNvGrpSpPr/>
          <p:nvPr/>
        </p:nvGrpSpPr>
        <p:grpSpPr>
          <a:xfrm>
            <a:off x="468953" y="1476969"/>
            <a:ext cx="1439255" cy="1211662"/>
            <a:chOff x="2263445" y="1870205"/>
            <a:chExt cx="611290" cy="526974"/>
          </a:xfrm>
        </p:grpSpPr>
        <p:sp>
          <p:nvSpPr>
            <p:cNvPr id="11" name="Hexagon 10">
              <a:extLst>
                <a:ext uri="{FF2B5EF4-FFF2-40B4-BE49-F238E27FC236}">
                  <a16:creationId xmlns:a16="http://schemas.microsoft.com/office/drawing/2014/main" id="{A2A6573F-CB51-40AB-B266-CD2E60B7BFFE}"/>
                </a:ext>
              </a:extLst>
            </p:cNvPr>
            <p:cNvSpPr/>
            <p:nvPr/>
          </p:nvSpPr>
          <p:spPr>
            <a:xfrm>
              <a:off x="2263445" y="1870205"/>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 name="Graphic 11">
              <a:extLst>
                <a:ext uri="{FF2B5EF4-FFF2-40B4-BE49-F238E27FC236}">
                  <a16:creationId xmlns:a16="http://schemas.microsoft.com/office/drawing/2014/main" id="{AEB74417-8B82-4B80-AEC2-FDFDB785E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8243" y="1953230"/>
              <a:ext cx="321694" cy="360925"/>
            </a:xfrm>
            <a:prstGeom prst="rect">
              <a:avLst/>
            </a:prstGeom>
          </p:spPr>
        </p:pic>
      </p:grpSp>
      <p:grpSp>
        <p:nvGrpSpPr>
          <p:cNvPr id="13" name="Group 12">
            <a:extLst>
              <a:ext uri="{FF2B5EF4-FFF2-40B4-BE49-F238E27FC236}">
                <a16:creationId xmlns:a16="http://schemas.microsoft.com/office/drawing/2014/main" id="{178EA33B-EFFE-471E-B55D-21E1E201B6AB}"/>
              </a:ext>
            </a:extLst>
          </p:cNvPr>
          <p:cNvGrpSpPr/>
          <p:nvPr/>
        </p:nvGrpSpPr>
        <p:grpSpPr>
          <a:xfrm>
            <a:off x="468952" y="2766037"/>
            <a:ext cx="1439255" cy="1228023"/>
            <a:chOff x="7908001" y="4279994"/>
            <a:chExt cx="611290" cy="526974"/>
          </a:xfrm>
        </p:grpSpPr>
        <p:sp>
          <p:nvSpPr>
            <p:cNvPr id="14" name="Hexagon 13">
              <a:extLst>
                <a:ext uri="{FF2B5EF4-FFF2-40B4-BE49-F238E27FC236}">
                  <a16:creationId xmlns:a16="http://schemas.microsoft.com/office/drawing/2014/main" id="{5AA09C8C-2861-47FE-98F8-71BB75B20261}"/>
                </a:ext>
              </a:extLst>
            </p:cNvPr>
            <p:cNvSpPr/>
            <p:nvPr/>
          </p:nvSpPr>
          <p:spPr>
            <a:xfrm>
              <a:off x="7908001" y="4279994"/>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5" name="Graphic 14">
              <a:extLst>
                <a:ext uri="{FF2B5EF4-FFF2-40B4-BE49-F238E27FC236}">
                  <a16:creationId xmlns:a16="http://schemas.microsoft.com/office/drawing/2014/main" id="{DA00CAFF-518D-42C7-8585-D5F7CF2F88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47955" y="4381832"/>
              <a:ext cx="331382" cy="323298"/>
            </a:xfrm>
            <a:prstGeom prst="rect">
              <a:avLst/>
            </a:prstGeom>
          </p:spPr>
        </p:pic>
      </p:grpSp>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606309" y="1476969"/>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1226580" y="385056"/>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Precision Safety Reporting</a:t>
            </a:r>
            <a:endParaRPr lang="en-US" dirty="0"/>
          </a:p>
        </p:txBody>
      </p:sp>
    </p:spTree>
    <p:extLst>
      <p:ext uri="{BB962C8B-B14F-4D97-AF65-F5344CB8AC3E}">
        <p14:creationId xmlns:p14="http://schemas.microsoft.com/office/powerpoint/2010/main" val="314440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08A21E-660B-C841-ADDB-15CB8B1FE8FA}"/>
              </a:ext>
            </a:extLst>
          </p:cNvPr>
          <p:cNvPicPr>
            <a:picLocks noChangeAspect="1"/>
          </p:cNvPicPr>
          <p:nvPr/>
        </p:nvPicPr>
        <p:blipFill>
          <a:blip r:embed="rId3"/>
          <a:stretch>
            <a:fillRect/>
          </a:stretch>
        </p:blipFill>
        <p:spPr>
          <a:xfrm>
            <a:off x="39003" y="-1043"/>
            <a:ext cx="12193854" cy="6859043"/>
          </a:xfrm>
          <a:prstGeom prst="rect">
            <a:avLst/>
          </a:prstGeom>
        </p:spPr>
      </p:pic>
      <p:graphicFrame>
        <p:nvGraphicFramePr>
          <p:cNvPr id="45" name="Diagram 44">
            <a:extLst>
              <a:ext uri="{FF2B5EF4-FFF2-40B4-BE49-F238E27FC236}">
                <a16:creationId xmlns:a16="http://schemas.microsoft.com/office/drawing/2014/main" id="{87250AC4-FDC4-194A-92C6-F94359D0B16C}"/>
              </a:ext>
            </a:extLst>
          </p:cNvPr>
          <p:cNvGraphicFramePr/>
          <p:nvPr>
            <p:extLst>
              <p:ext uri="{D42A27DB-BD31-4B8C-83A1-F6EECF244321}">
                <p14:modId xmlns:p14="http://schemas.microsoft.com/office/powerpoint/2010/main" val="2645191470"/>
              </p:ext>
            </p:extLst>
          </p:nvPr>
        </p:nvGraphicFramePr>
        <p:xfrm>
          <a:off x="480045" y="950596"/>
          <a:ext cx="9417830" cy="57131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 name="Group 1">
            <a:extLst>
              <a:ext uri="{FF2B5EF4-FFF2-40B4-BE49-F238E27FC236}">
                <a16:creationId xmlns:a16="http://schemas.microsoft.com/office/drawing/2014/main" id="{CCD0D911-D395-E346-8287-BC3720FF9667}"/>
              </a:ext>
            </a:extLst>
          </p:cNvPr>
          <p:cNvGrpSpPr/>
          <p:nvPr/>
        </p:nvGrpSpPr>
        <p:grpSpPr>
          <a:xfrm>
            <a:off x="4328476" y="3131752"/>
            <a:ext cx="1761734" cy="1331731"/>
            <a:chOff x="4933513" y="2788392"/>
            <a:chExt cx="1761734" cy="1331731"/>
          </a:xfrm>
        </p:grpSpPr>
        <p:pic>
          <p:nvPicPr>
            <p:cNvPr id="46" name="Picture 2" descr="http://moziru.com/images/apple-inc-clipart-blank-monitor-16.png">
              <a:extLst>
                <a:ext uri="{FF2B5EF4-FFF2-40B4-BE49-F238E27FC236}">
                  <a16:creationId xmlns:a16="http://schemas.microsoft.com/office/drawing/2014/main" id="{99C6B506-BF42-8E42-B7A9-85483FC116F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933513" y="2788392"/>
              <a:ext cx="1761734" cy="133173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D1790E3-FF9F-6245-9A75-AB6B9CDD4959}"/>
                </a:ext>
              </a:extLst>
            </p:cNvPr>
            <p:cNvPicPr>
              <a:picLocks noChangeAspect="1"/>
            </p:cNvPicPr>
            <p:nvPr/>
          </p:nvPicPr>
          <p:blipFill>
            <a:blip r:embed="rId10"/>
            <a:stretch>
              <a:fillRect/>
            </a:stretch>
          </p:blipFill>
          <p:spPr>
            <a:xfrm>
              <a:off x="5099884" y="2873179"/>
              <a:ext cx="1428992" cy="734324"/>
            </a:xfrm>
            <a:prstGeom prst="rect">
              <a:avLst/>
            </a:prstGeom>
          </p:spPr>
        </p:pic>
      </p:grpSp>
      <p:sp>
        <p:nvSpPr>
          <p:cNvPr id="9" name="Rectangle 8">
            <a:extLst>
              <a:ext uri="{FF2B5EF4-FFF2-40B4-BE49-F238E27FC236}">
                <a16:creationId xmlns:a16="http://schemas.microsoft.com/office/drawing/2014/main" id="{40BC9642-A2C3-4644-B4FB-129BF47BDCFD}"/>
              </a:ext>
            </a:extLst>
          </p:cNvPr>
          <p:cNvSpPr/>
          <p:nvPr/>
        </p:nvSpPr>
        <p:spPr>
          <a:xfrm>
            <a:off x="1" y="242709"/>
            <a:ext cx="10774680" cy="707886"/>
          </a:xfrm>
          <a:prstGeom prst="rect">
            <a:avLst/>
          </a:prstGeom>
        </p:spPr>
        <p:txBody>
          <a:bodyPr wrap="square">
            <a:spAutoFit/>
          </a:bodyPr>
          <a:lstStyle/>
          <a:p>
            <a:pPr algn="ctr"/>
            <a:r>
              <a:rPr lang="en-US" sz="4000" b="1" dirty="0">
                <a:solidFill>
                  <a:schemeClr val="accent1"/>
                </a:solidFill>
                <a:latin typeface="Helvetica" pitchFamily="2" charset="0"/>
                <a:ea typeface="+mj-ea"/>
                <a:cs typeface="+mj-cs"/>
              </a:rPr>
              <a:t>Safety Portal Artificial Intelligence</a:t>
            </a:r>
            <a:endParaRPr lang="en-US" dirty="0"/>
          </a:p>
        </p:txBody>
      </p:sp>
      <p:pic>
        <p:nvPicPr>
          <p:cNvPr id="4" name="Graphic 3" descr="Head with gears">
            <a:extLst>
              <a:ext uri="{FF2B5EF4-FFF2-40B4-BE49-F238E27FC236}">
                <a16:creationId xmlns:a16="http://schemas.microsoft.com/office/drawing/2014/main" id="{D8FAC1D3-94C6-5B48-8464-D0273D1B3B8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638800" y="2971800"/>
            <a:ext cx="914400" cy="914400"/>
          </a:xfrm>
          <a:prstGeom prst="rect">
            <a:avLst/>
          </a:prstGeom>
        </p:spPr>
      </p:pic>
    </p:spTree>
    <p:extLst>
      <p:ext uri="{BB962C8B-B14F-4D97-AF65-F5344CB8AC3E}">
        <p14:creationId xmlns:p14="http://schemas.microsoft.com/office/powerpoint/2010/main" val="62471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C43AA42-6783-2E4B-B1E1-1A9605600E27}"/>
              </a:ext>
            </a:extLst>
          </p:cNvPr>
          <p:cNvPicPr>
            <a:picLocks noChangeAspect="1"/>
          </p:cNvPicPr>
          <p:nvPr/>
        </p:nvPicPr>
        <p:blipFill>
          <a:blip r:embed="rId3"/>
          <a:stretch>
            <a:fillRect/>
          </a:stretch>
        </p:blipFill>
        <p:spPr>
          <a:xfrm>
            <a:off x="11268" y="-1044"/>
            <a:ext cx="12193854" cy="6859043"/>
          </a:xfrm>
          <a:prstGeom prst="rect">
            <a:avLst/>
          </a:prstGeom>
        </p:spPr>
      </p:pic>
      <p:sp>
        <p:nvSpPr>
          <p:cNvPr id="3" name="Rectangle 2">
            <a:extLst>
              <a:ext uri="{FF2B5EF4-FFF2-40B4-BE49-F238E27FC236}">
                <a16:creationId xmlns:a16="http://schemas.microsoft.com/office/drawing/2014/main" id="{A2596315-47E4-0E47-ACBB-76195AA009BD}"/>
              </a:ext>
            </a:extLst>
          </p:cNvPr>
          <p:cNvSpPr/>
          <p:nvPr/>
        </p:nvSpPr>
        <p:spPr>
          <a:xfrm>
            <a:off x="190445" y="492724"/>
            <a:ext cx="10751671"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noProof="0" dirty="0">
                <a:ln>
                  <a:noFill/>
                </a:ln>
                <a:solidFill>
                  <a:srgbClr val="0070C0"/>
                </a:solidFill>
                <a:effectLst/>
                <a:uLnTx/>
                <a:uFillTx/>
                <a:latin typeface="Helvetica" pitchFamily="2" charset="0"/>
                <a:ea typeface="+mn-ea"/>
                <a:cs typeface="+mn-cs"/>
              </a:rPr>
              <a:t>Model Outcomes - Increased Transparency</a:t>
            </a:r>
            <a:endParaRPr kumimoji="0" lang="en-US" sz="1800" b="0" i="0" u="none" strike="noStrike" kern="1200" cap="none" spc="0" normalizeH="0" noProof="0" dirty="0">
              <a:ln>
                <a:noFill/>
              </a:ln>
              <a:solidFill>
                <a:srgbClr val="0070C0"/>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75C1626-3407-4881-9208-18C93A1F1E0F}"/>
              </a:ext>
            </a:extLst>
          </p:cNvPr>
          <p:cNvSpPr/>
          <p:nvPr/>
        </p:nvSpPr>
        <p:spPr>
          <a:xfrm>
            <a:off x="627026" y="1614311"/>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Quality Oversight</a:t>
            </a:r>
          </a:p>
        </p:txBody>
      </p:sp>
      <p:sp>
        <p:nvSpPr>
          <p:cNvPr id="5" name="Rectangle 4">
            <a:extLst>
              <a:ext uri="{FF2B5EF4-FFF2-40B4-BE49-F238E27FC236}">
                <a16:creationId xmlns:a16="http://schemas.microsoft.com/office/drawing/2014/main" id="{F90E9F82-AA30-4102-9CA0-B481A2D80690}"/>
              </a:ext>
            </a:extLst>
          </p:cNvPr>
          <p:cNvSpPr/>
          <p:nvPr/>
        </p:nvSpPr>
        <p:spPr>
          <a:xfrm>
            <a:off x="3980194" y="1614311"/>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Study and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Compound</a:t>
            </a:r>
          </a:p>
        </p:txBody>
      </p:sp>
      <p:sp>
        <p:nvSpPr>
          <p:cNvPr id="6" name="Rectangle 5">
            <a:extLst>
              <a:ext uri="{FF2B5EF4-FFF2-40B4-BE49-F238E27FC236}">
                <a16:creationId xmlns:a16="http://schemas.microsoft.com/office/drawing/2014/main" id="{B957B2EA-D413-43AA-AA1E-2DCFBFD1539A}"/>
              </a:ext>
            </a:extLst>
          </p:cNvPr>
          <p:cNvSpPr/>
          <p:nvPr/>
        </p:nvSpPr>
        <p:spPr>
          <a:xfrm>
            <a:off x="7304404" y="1619955"/>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Compliance</a:t>
            </a:r>
          </a:p>
        </p:txBody>
      </p:sp>
      <p:grpSp>
        <p:nvGrpSpPr>
          <p:cNvPr id="10" name="Group 9">
            <a:extLst>
              <a:ext uri="{FF2B5EF4-FFF2-40B4-BE49-F238E27FC236}">
                <a16:creationId xmlns:a16="http://schemas.microsoft.com/office/drawing/2014/main" id="{C9A6E65F-6904-4DCE-9237-105EF65B7712}"/>
              </a:ext>
            </a:extLst>
          </p:cNvPr>
          <p:cNvGrpSpPr/>
          <p:nvPr/>
        </p:nvGrpSpPr>
        <p:grpSpPr>
          <a:xfrm>
            <a:off x="1507966" y="1977061"/>
            <a:ext cx="1439255" cy="1228984"/>
            <a:chOff x="5085723" y="4279994"/>
            <a:chExt cx="611290" cy="526974"/>
          </a:xfrm>
        </p:grpSpPr>
        <p:sp>
          <p:nvSpPr>
            <p:cNvPr id="8" name="Hexagon 7">
              <a:extLst>
                <a:ext uri="{FF2B5EF4-FFF2-40B4-BE49-F238E27FC236}">
                  <a16:creationId xmlns:a16="http://schemas.microsoft.com/office/drawing/2014/main" id="{2D05D12C-E476-4DF5-B6EE-2707D78B7BE7}"/>
                </a:ext>
              </a:extLst>
            </p:cNvPr>
            <p:cNvSpPr/>
            <p:nvPr/>
          </p:nvSpPr>
          <p:spPr>
            <a:xfrm>
              <a:off x="5085723" y="4279994"/>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C8132F3F-9F75-41C9-A136-01A77E2796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2002" y="4362824"/>
              <a:ext cx="338732" cy="361314"/>
            </a:xfrm>
            <a:prstGeom prst="rect">
              <a:avLst/>
            </a:prstGeom>
          </p:spPr>
        </p:pic>
      </p:grpSp>
      <p:grpSp>
        <p:nvGrpSpPr>
          <p:cNvPr id="16" name="Group 15">
            <a:extLst>
              <a:ext uri="{FF2B5EF4-FFF2-40B4-BE49-F238E27FC236}">
                <a16:creationId xmlns:a16="http://schemas.microsoft.com/office/drawing/2014/main" id="{1EE75B6B-D7C3-45E9-BA95-896F9D4BD285}"/>
              </a:ext>
            </a:extLst>
          </p:cNvPr>
          <p:cNvGrpSpPr/>
          <p:nvPr/>
        </p:nvGrpSpPr>
        <p:grpSpPr>
          <a:xfrm>
            <a:off x="4846655" y="1984947"/>
            <a:ext cx="1439254" cy="1228983"/>
            <a:chOff x="6496862" y="1870205"/>
            <a:chExt cx="611290" cy="526974"/>
          </a:xfrm>
        </p:grpSpPr>
        <p:sp>
          <p:nvSpPr>
            <p:cNvPr id="14" name="Hexagon 13">
              <a:extLst>
                <a:ext uri="{FF2B5EF4-FFF2-40B4-BE49-F238E27FC236}">
                  <a16:creationId xmlns:a16="http://schemas.microsoft.com/office/drawing/2014/main" id="{0FCEE857-B34E-44F1-A663-30A82B7CB05A}"/>
                </a:ext>
              </a:extLst>
            </p:cNvPr>
            <p:cNvSpPr/>
            <p:nvPr/>
          </p:nvSpPr>
          <p:spPr>
            <a:xfrm>
              <a:off x="6496862" y="1870205"/>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5" name="Graphic 14">
              <a:extLst>
                <a:ext uri="{FF2B5EF4-FFF2-40B4-BE49-F238E27FC236}">
                  <a16:creationId xmlns:a16="http://schemas.microsoft.com/office/drawing/2014/main" id="{D5799DDB-6F47-4C7B-A87C-1B477295E5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18566" y="1972743"/>
              <a:ext cx="367882" cy="321898"/>
            </a:xfrm>
            <a:prstGeom prst="rect">
              <a:avLst/>
            </a:prstGeom>
          </p:spPr>
        </p:pic>
      </p:grpSp>
      <p:grpSp>
        <p:nvGrpSpPr>
          <p:cNvPr id="18" name="Group 17">
            <a:extLst>
              <a:ext uri="{FF2B5EF4-FFF2-40B4-BE49-F238E27FC236}">
                <a16:creationId xmlns:a16="http://schemas.microsoft.com/office/drawing/2014/main" id="{8F6167C4-4F38-7843-9DE7-0572A410613A}"/>
              </a:ext>
            </a:extLst>
          </p:cNvPr>
          <p:cNvGrpSpPr/>
          <p:nvPr/>
        </p:nvGrpSpPr>
        <p:grpSpPr>
          <a:xfrm>
            <a:off x="8066771" y="2046712"/>
            <a:ext cx="1526388" cy="1279395"/>
            <a:chOff x="7908001" y="4279994"/>
            <a:chExt cx="611290" cy="526974"/>
          </a:xfrm>
        </p:grpSpPr>
        <p:sp>
          <p:nvSpPr>
            <p:cNvPr id="19" name="Hexagon 18">
              <a:extLst>
                <a:ext uri="{FF2B5EF4-FFF2-40B4-BE49-F238E27FC236}">
                  <a16:creationId xmlns:a16="http://schemas.microsoft.com/office/drawing/2014/main" id="{05C68E8F-6C3F-3A40-B9F0-533EE2674AEA}"/>
                </a:ext>
              </a:extLst>
            </p:cNvPr>
            <p:cNvSpPr/>
            <p:nvPr/>
          </p:nvSpPr>
          <p:spPr>
            <a:xfrm>
              <a:off x="7908001" y="4279994"/>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20" name="Graphic 19">
              <a:extLst>
                <a:ext uri="{FF2B5EF4-FFF2-40B4-BE49-F238E27FC236}">
                  <a16:creationId xmlns:a16="http://schemas.microsoft.com/office/drawing/2014/main" id="{08913D2E-174D-3C4D-BDB2-5241B391F0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47955" y="4381832"/>
              <a:ext cx="331382" cy="323298"/>
            </a:xfrm>
            <a:prstGeom prst="rect">
              <a:avLst/>
            </a:prstGeom>
          </p:spPr>
        </p:pic>
      </p:grpSp>
    </p:spTree>
    <p:extLst>
      <p:ext uri="{BB962C8B-B14F-4D97-AF65-F5344CB8AC3E}">
        <p14:creationId xmlns:p14="http://schemas.microsoft.com/office/powerpoint/2010/main" val="161846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C46E048-1BF1-4341-B491-A094C0EB9C42}"/>
              </a:ext>
            </a:extLst>
          </p:cNvPr>
          <p:cNvPicPr>
            <a:picLocks noChangeAspect="1"/>
          </p:cNvPicPr>
          <p:nvPr/>
        </p:nvPicPr>
        <p:blipFill>
          <a:blip r:embed="rId3"/>
          <a:stretch>
            <a:fillRect/>
          </a:stretch>
        </p:blipFill>
        <p:spPr>
          <a:xfrm>
            <a:off x="11268" y="-1044"/>
            <a:ext cx="12193854" cy="6859043"/>
          </a:xfrm>
          <a:prstGeom prst="rect">
            <a:avLst/>
          </a:prstGeom>
        </p:spPr>
      </p:pic>
      <p:sp>
        <p:nvSpPr>
          <p:cNvPr id="3" name="Rectangle 2">
            <a:extLst>
              <a:ext uri="{FF2B5EF4-FFF2-40B4-BE49-F238E27FC236}">
                <a16:creationId xmlns:a16="http://schemas.microsoft.com/office/drawing/2014/main" id="{A2596315-47E4-0E47-ACBB-76195AA009BD}"/>
              </a:ext>
            </a:extLst>
          </p:cNvPr>
          <p:cNvSpPr/>
          <p:nvPr/>
        </p:nvSpPr>
        <p:spPr>
          <a:xfrm>
            <a:off x="585461" y="365724"/>
            <a:ext cx="9849555"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70C0"/>
                </a:solidFill>
                <a:effectLst/>
                <a:uLnTx/>
                <a:uFillTx/>
                <a:latin typeface="Helvetica" pitchFamily="2" charset="0"/>
                <a:ea typeface="+mn-ea"/>
                <a:cs typeface="+mn-cs"/>
              </a:rPr>
              <a:t>Model Outcomes – Group Standards</a:t>
            </a:r>
            <a:endParaRPr kumimoji="0" lang="en-US"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66CAD47F-146A-4CA9-BEFD-72A9B1BE9EDC}"/>
              </a:ext>
            </a:extLst>
          </p:cNvPr>
          <p:cNvSpPr/>
          <p:nvPr/>
        </p:nvSpPr>
        <p:spPr>
          <a:xfrm>
            <a:off x="585461" y="1614311"/>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Standard Process</a:t>
            </a:r>
          </a:p>
        </p:txBody>
      </p:sp>
      <p:sp>
        <p:nvSpPr>
          <p:cNvPr id="5" name="Rectangle 4">
            <a:extLst>
              <a:ext uri="{FF2B5EF4-FFF2-40B4-BE49-F238E27FC236}">
                <a16:creationId xmlns:a16="http://schemas.microsoft.com/office/drawing/2014/main" id="{A26CF595-AEF1-4C2E-B455-8325E59AD9F4}"/>
              </a:ext>
            </a:extLst>
          </p:cNvPr>
          <p:cNvSpPr/>
          <p:nvPr/>
        </p:nvSpPr>
        <p:spPr>
          <a:xfrm>
            <a:off x="3938629" y="1614311"/>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Multiple System Integrations</a:t>
            </a:r>
          </a:p>
        </p:txBody>
      </p:sp>
      <p:sp>
        <p:nvSpPr>
          <p:cNvPr id="6" name="Rectangle 5">
            <a:extLst>
              <a:ext uri="{FF2B5EF4-FFF2-40B4-BE49-F238E27FC236}">
                <a16:creationId xmlns:a16="http://schemas.microsoft.com/office/drawing/2014/main" id="{16415B3A-4C7A-44E8-BC99-BDDA558424FC}"/>
              </a:ext>
            </a:extLst>
          </p:cNvPr>
          <p:cNvSpPr/>
          <p:nvPr/>
        </p:nvSpPr>
        <p:spPr>
          <a:xfrm>
            <a:off x="7262839" y="1619955"/>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Clear Country Rules</a:t>
            </a:r>
          </a:p>
        </p:txBody>
      </p:sp>
      <p:grpSp>
        <p:nvGrpSpPr>
          <p:cNvPr id="10" name="Group 9">
            <a:extLst>
              <a:ext uri="{FF2B5EF4-FFF2-40B4-BE49-F238E27FC236}">
                <a16:creationId xmlns:a16="http://schemas.microsoft.com/office/drawing/2014/main" id="{ACF97E33-C5DD-4D85-9AED-712322958BF4}"/>
              </a:ext>
            </a:extLst>
          </p:cNvPr>
          <p:cNvGrpSpPr/>
          <p:nvPr/>
        </p:nvGrpSpPr>
        <p:grpSpPr>
          <a:xfrm>
            <a:off x="1463252" y="1983094"/>
            <a:ext cx="1416593" cy="1211662"/>
            <a:chOff x="9319140" y="1870205"/>
            <a:chExt cx="611290" cy="526974"/>
          </a:xfrm>
        </p:grpSpPr>
        <p:sp>
          <p:nvSpPr>
            <p:cNvPr id="8" name="Hexagon 7">
              <a:extLst>
                <a:ext uri="{FF2B5EF4-FFF2-40B4-BE49-F238E27FC236}">
                  <a16:creationId xmlns:a16="http://schemas.microsoft.com/office/drawing/2014/main" id="{D9CCA7E3-81DB-4DF2-8809-40DF0C6BD641}"/>
                </a:ext>
              </a:extLst>
            </p:cNvPr>
            <p:cNvSpPr/>
            <p:nvPr/>
          </p:nvSpPr>
          <p:spPr>
            <a:xfrm>
              <a:off x="9319140" y="1870205"/>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E0D0A915-D3D0-4AB2-B6C3-460A4BBDB4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81227" y="1952356"/>
              <a:ext cx="287116" cy="362672"/>
            </a:xfrm>
            <a:prstGeom prst="rect">
              <a:avLst/>
            </a:prstGeom>
          </p:spPr>
        </p:pic>
      </p:grpSp>
      <p:grpSp>
        <p:nvGrpSpPr>
          <p:cNvPr id="13" name="Group 12">
            <a:extLst>
              <a:ext uri="{FF2B5EF4-FFF2-40B4-BE49-F238E27FC236}">
                <a16:creationId xmlns:a16="http://schemas.microsoft.com/office/drawing/2014/main" id="{34A9E67B-7842-4882-927F-6037365D3713}"/>
              </a:ext>
            </a:extLst>
          </p:cNvPr>
          <p:cNvGrpSpPr/>
          <p:nvPr/>
        </p:nvGrpSpPr>
        <p:grpSpPr>
          <a:xfrm>
            <a:off x="4816421" y="2026374"/>
            <a:ext cx="1416592" cy="1211662"/>
            <a:chOff x="5085723" y="1870205"/>
            <a:chExt cx="611290" cy="526974"/>
          </a:xfrm>
        </p:grpSpPr>
        <p:sp>
          <p:nvSpPr>
            <p:cNvPr id="11" name="Hexagon 10">
              <a:extLst>
                <a:ext uri="{FF2B5EF4-FFF2-40B4-BE49-F238E27FC236}">
                  <a16:creationId xmlns:a16="http://schemas.microsoft.com/office/drawing/2014/main" id="{67965E13-F053-47FB-98B5-BB949C6657A8}"/>
                </a:ext>
              </a:extLst>
            </p:cNvPr>
            <p:cNvSpPr/>
            <p:nvPr/>
          </p:nvSpPr>
          <p:spPr>
            <a:xfrm>
              <a:off x="5085723" y="1870205"/>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2" name="Graphic 11">
              <a:extLst>
                <a:ext uri="{FF2B5EF4-FFF2-40B4-BE49-F238E27FC236}">
                  <a16:creationId xmlns:a16="http://schemas.microsoft.com/office/drawing/2014/main" id="{6AADDE69-97C8-4A37-82C6-3D462AD365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32667" y="1988216"/>
              <a:ext cx="317402" cy="290952"/>
            </a:xfrm>
            <a:prstGeom prst="rect">
              <a:avLst/>
            </a:prstGeom>
          </p:spPr>
        </p:pic>
      </p:grpSp>
      <p:grpSp>
        <p:nvGrpSpPr>
          <p:cNvPr id="16" name="Group 15">
            <a:extLst>
              <a:ext uri="{FF2B5EF4-FFF2-40B4-BE49-F238E27FC236}">
                <a16:creationId xmlns:a16="http://schemas.microsoft.com/office/drawing/2014/main" id="{AC69DF07-58B4-4BEB-9E70-39E78949F43C}"/>
              </a:ext>
            </a:extLst>
          </p:cNvPr>
          <p:cNvGrpSpPr/>
          <p:nvPr/>
        </p:nvGrpSpPr>
        <p:grpSpPr>
          <a:xfrm>
            <a:off x="8140631" y="1983093"/>
            <a:ext cx="1416592" cy="1211662"/>
            <a:chOff x="10730276" y="1870205"/>
            <a:chExt cx="611290" cy="526974"/>
          </a:xfrm>
        </p:grpSpPr>
        <p:sp>
          <p:nvSpPr>
            <p:cNvPr id="14" name="Hexagon 13">
              <a:extLst>
                <a:ext uri="{FF2B5EF4-FFF2-40B4-BE49-F238E27FC236}">
                  <a16:creationId xmlns:a16="http://schemas.microsoft.com/office/drawing/2014/main" id="{21E34772-31F8-458E-AEB9-42CD592B1A60}"/>
                </a:ext>
              </a:extLst>
            </p:cNvPr>
            <p:cNvSpPr/>
            <p:nvPr/>
          </p:nvSpPr>
          <p:spPr>
            <a:xfrm>
              <a:off x="10730276" y="1870205"/>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5" name="Graphic 14">
              <a:extLst>
                <a:ext uri="{FF2B5EF4-FFF2-40B4-BE49-F238E27FC236}">
                  <a16:creationId xmlns:a16="http://schemas.microsoft.com/office/drawing/2014/main" id="{63FA1177-DB39-4BB1-8E1B-B04E7A26D1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52345" y="1962089"/>
              <a:ext cx="367152" cy="343206"/>
            </a:xfrm>
            <a:prstGeom prst="rect">
              <a:avLst/>
            </a:prstGeom>
          </p:spPr>
        </p:pic>
      </p:grpSp>
    </p:spTree>
    <p:extLst>
      <p:ext uri="{BB962C8B-B14F-4D97-AF65-F5344CB8AC3E}">
        <p14:creationId xmlns:p14="http://schemas.microsoft.com/office/powerpoint/2010/main" val="255922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82F0E-196A-2145-A2DB-3C8DB1291769}"/>
              </a:ext>
            </a:extLst>
          </p:cNvPr>
          <p:cNvPicPr>
            <a:picLocks noChangeAspect="1"/>
          </p:cNvPicPr>
          <p:nvPr/>
        </p:nvPicPr>
        <p:blipFill>
          <a:blip r:embed="rId3"/>
          <a:stretch>
            <a:fillRect/>
          </a:stretch>
        </p:blipFill>
        <p:spPr>
          <a:xfrm>
            <a:off x="11268" y="14196"/>
            <a:ext cx="12193854" cy="6859043"/>
          </a:xfrm>
          <a:prstGeom prst="rect">
            <a:avLst/>
          </a:prstGeom>
        </p:spPr>
      </p:pic>
      <p:sp>
        <p:nvSpPr>
          <p:cNvPr id="2" name="TextBox 1">
            <a:extLst>
              <a:ext uri="{FF2B5EF4-FFF2-40B4-BE49-F238E27FC236}">
                <a16:creationId xmlns:a16="http://schemas.microsoft.com/office/drawing/2014/main" id="{EC5ACD15-18B7-A846-AA1E-22E8A7E46820}"/>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Helvetica" pitchFamily="2" charset="0"/>
                <a:ea typeface="+mj-ea"/>
                <a:cs typeface="+mj-cs"/>
              </a:rPr>
              <a:t>Costs Avoided</a:t>
            </a:r>
          </a:p>
        </p:txBody>
      </p:sp>
      <p:pic>
        <p:nvPicPr>
          <p:cNvPr id="6" name="Graphic 5" descr="Downward trend">
            <a:extLst>
              <a:ext uri="{FF2B5EF4-FFF2-40B4-BE49-F238E27FC236}">
                <a16:creationId xmlns:a16="http://schemas.microsoft.com/office/drawing/2014/main" id="{9063F954-2D69-487C-9A27-33888300EB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112" y="1363992"/>
            <a:ext cx="3997637" cy="3997637"/>
          </a:xfrm>
          <a:prstGeom prst="rect">
            <a:avLst/>
          </a:prstGeom>
        </p:spPr>
      </p:pic>
      <p:sp>
        <p:nvSpPr>
          <p:cNvPr id="7" name="TextBox 6">
            <a:extLst>
              <a:ext uri="{FF2B5EF4-FFF2-40B4-BE49-F238E27FC236}">
                <a16:creationId xmlns:a16="http://schemas.microsoft.com/office/drawing/2014/main" id="{578CBEEB-836B-0B4D-B24D-52776FF83D8D}"/>
              </a:ext>
            </a:extLst>
          </p:cNvPr>
          <p:cNvSpPr txBox="1"/>
          <p:nvPr/>
        </p:nvSpPr>
        <p:spPr>
          <a:xfrm>
            <a:off x="5282593" y="2214597"/>
            <a:ext cx="4836767" cy="1754326"/>
          </a:xfrm>
          <a:prstGeom prst="rect">
            <a:avLst/>
          </a:prstGeom>
          <a:noFill/>
          <a:effectLst>
            <a:glow rad="63500">
              <a:srgbClr val="00B050">
                <a:alpha val="80000"/>
              </a:srgbClr>
            </a:glow>
          </a:effectLst>
        </p:spPr>
        <p:txBody>
          <a:bodyPr wrap="square" rtlCol="0">
            <a:spAutoFit/>
          </a:bodyPr>
          <a:lstStyle/>
          <a:p>
            <a:r>
              <a:rPr lang="en-US" sz="5400" b="1" dirty="0">
                <a:solidFill>
                  <a:schemeClr val="accent1"/>
                </a:solidFill>
                <a:latin typeface="Helvetica" pitchFamily="2" charset="0"/>
              </a:rPr>
              <a:t>$7,500 per Safety Report</a:t>
            </a:r>
          </a:p>
        </p:txBody>
      </p:sp>
      <p:sp>
        <p:nvSpPr>
          <p:cNvPr id="9" name="Rectangle 8">
            <a:extLst>
              <a:ext uri="{FF2B5EF4-FFF2-40B4-BE49-F238E27FC236}">
                <a16:creationId xmlns:a16="http://schemas.microsoft.com/office/drawing/2014/main" id="{34F81E9D-3A73-694D-A193-D837B0257F93}"/>
              </a:ext>
            </a:extLst>
          </p:cNvPr>
          <p:cNvSpPr/>
          <p:nvPr/>
        </p:nvSpPr>
        <p:spPr>
          <a:xfrm>
            <a:off x="1226581" y="385056"/>
            <a:ext cx="9596748"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Reduction in Clinical Trial Costs</a:t>
            </a:r>
            <a:endParaRPr lang="en-US" dirty="0"/>
          </a:p>
        </p:txBody>
      </p:sp>
    </p:spTree>
    <p:extLst>
      <p:ext uri="{BB962C8B-B14F-4D97-AF65-F5344CB8AC3E}">
        <p14:creationId xmlns:p14="http://schemas.microsoft.com/office/powerpoint/2010/main" val="273934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8EEC14-5AB1-314D-93B5-52A8D8A5833C}"/>
              </a:ext>
            </a:extLst>
          </p:cNvPr>
          <p:cNvPicPr>
            <a:picLocks noChangeAspect="1"/>
          </p:cNvPicPr>
          <p:nvPr/>
        </p:nvPicPr>
        <p:blipFill>
          <a:blip r:embed="rId3"/>
          <a:stretch>
            <a:fillRect/>
          </a:stretch>
        </p:blipFill>
        <p:spPr>
          <a:xfrm>
            <a:off x="11268" y="-1044"/>
            <a:ext cx="12193854" cy="6859043"/>
          </a:xfrm>
          <a:prstGeom prst="rect">
            <a:avLst/>
          </a:prstGeom>
          <a:solidFill>
            <a:schemeClr val="accent1"/>
          </a:solidFill>
          <a:ln>
            <a:solidFill>
              <a:schemeClr val="accent1"/>
            </a:solidFill>
          </a:ln>
          <a:effectLst>
            <a:softEdge rad="12700"/>
          </a:effectLst>
        </p:spPr>
      </p:pic>
      <p:sp>
        <p:nvSpPr>
          <p:cNvPr id="2" name="TextBox 1">
            <a:extLst>
              <a:ext uri="{FF2B5EF4-FFF2-40B4-BE49-F238E27FC236}">
                <a16:creationId xmlns:a16="http://schemas.microsoft.com/office/drawing/2014/main" id="{EC5ACD15-18B7-A846-AA1E-22E8A7E46820}"/>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Helvetica" pitchFamily="2" charset="0"/>
                <a:ea typeface="+mj-ea"/>
                <a:cs typeface="+mj-cs"/>
              </a:rPr>
              <a:t>Reduction in Site Burden</a:t>
            </a:r>
          </a:p>
        </p:txBody>
      </p:sp>
      <p:pic>
        <p:nvPicPr>
          <p:cNvPr id="6" name="Graphic 5" descr="Downward trend">
            <a:extLst>
              <a:ext uri="{FF2B5EF4-FFF2-40B4-BE49-F238E27FC236}">
                <a16:creationId xmlns:a16="http://schemas.microsoft.com/office/drawing/2014/main" id="{9063F954-2D69-487C-9A27-33888300EB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224" y="1362456"/>
            <a:ext cx="3997637" cy="3997637"/>
          </a:xfrm>
          <a:prstGeom prst="rect">
            <a:avLst/>
          </a:prstGeom>
        </p:spPr>
      </p:pic>
      <p:sp>
        <p:nvSpPr>
          <p:cNvPr id="7" name="Rectangle 6">
            <a:extLst>
              <a:ext uri="{FF2B5EF4-FFF2-40B4-BE49-F238E27FC236}">
                <a16:creationId xmlns:a16="http://schemas.microsoft.com/office/drawing/2014/main" id="{CC34F5FD-7013-9543-B526-3C322F35A3E9}"/>
              </a:ext>
            </a:extLst>
          </p:cNvPr>
          <p:cNvSpPr/>
          <p:nvPr/>
        </p:nvSpPr>
        <p:spPr>
          <a:xfrm>
            <a:off x="1226581" y="385056"/>
            <a:ext cx="9596748"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Reduction in Site Burden</a:t>
            </a:r>
            <a:endParaRPr lang="en-US" dirty="0"/>
          </a:p>
        </p:txBody>
      </p:sp>
      <p:sp>
        <p:nvSpPr>
          <p:cNvPr id="9" name="TextBox 8">
            <a:extLst>
              <a:ext uri="{FF2B5EF4-FFF2-40B4-BE49-F238E27FC236}">
                <a16:creationId xmlns:a16="http://schemas.microsoft.com/office/drawing/2014/main" id="{0FE2D5FF-C356-4743-9D8A-8B757A256E3D}"/>
              </a:ext>
            </a:extLst>
          </p:cNvPr>
          <p:cNvSpPr txBox="1"/>
          <p:nvPr/>
        </p:nvSpPr>
        <p:spPr>
          <a:xfrm>
            <a:off x="5285232" y="2212848"/>
            <a:ext cx="4361976" cy="1754326"/>
          </a:xfrm>
          <a:prstGeom prst="rect">
            <a:avLst/>
          </a:prstGeom>
          <a:noFill/>
          <a:effectLst>
            <a:glow rad="63500">
              <a:srgbClr val="00B050">
                <a:alpha val="80000"/>
              </a:srgbClr>
            </a:glow>
          </a:effectLst>
        </p:spPr>
        <p:txBody>
          <a:bodyPr wrap="square" rtlCol="0">
            <a:spAutoFit/>
          </a:bodyPr>
          <a:lstStyle/>
          <a:p>
            <a:r>
              <a:rPr lang="en-US" sz="5400" b="1" dirty="0">
                <a:solidFill>
                  <a:schemeClr val="accent1"/>
                </a:solidFill>
                <a:latin typeface="Helvetica" pitchFamily="2" charset="0"/>
              </a:rPr>
              <a:t>10 hours per week</a:t>
            </a:r>
          </a:p>
        </p:txBody>
      </p:sp>
    </p:spTree>
    <p:extLst>
      <p:ext uri="{BB962C8B-B14F-4D97-AF65-F5344CB8AC3E}">
        <p14:creationId xmlns:p14="http://schemas.microsoft.com/office/powerpoint/2010/main" val="3746096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87E37D-F5A1-2144-9152-8B12B60BECD7}"/>
              </a:ext>
            </a:extLst>
          </p:cNvPr>
          <p:cNvPicPr>
            <a:picLocks noChangeAspect="1"/>
          </p:cNvPicPr>
          <p:nvPr/>
        </p:nvPicPr>
        <p:blipFill>
          <a:blip r:embed="rId3"/>
          <a:stretch>
            <a:fillRect/>
          </a:stretch>
        </p:blipFill>
        <p:spPr>
          <a:xfrm>
            <a:off x="11268" y="-1044"/>
            <a:ext cx="12193854" cy="6859043"/>
          </a:xfrm>
          <a:prstGeom prst="rect">
            <a:avLst/>
          </a:prstGeom>
        </p:spPr>
      </p:pic>
      <p:graphicFrame>
        <p:nvGraphicFramePr>
          <p:cNvPr id="2" name="Diagram 1">
            <a:extLst>
              <a:ext uri="{FF2B5EF4-FFF2-40B4-BE49-F238E27FC236}">
                <a16:creationId xmlns:a16="http://schemas.microsoft.com/office/drawing/2014/main" id="{4E86A81D-DC07-6841-9990-98E245B23D74}"/>
              </a:ext>
            </a:extLst>
          </p:cNvPr>
          <p:cNvGraphicFramePr/>
          <p:nvPr>
            <p:extLst>
              <p:ext uri="{D42A27DB-BD31-4B8C-83A1-F6EECF244321}">
                <p14:modId xmlns:p14="http://schemas.microsoft.com/office/powerpoint/2010/main" val="737187473"/>
              </p:ext>
            </p:extLst>
          </p:nvPr>
        </p:nvGraphicFramePr>
        <p:xfrm>
          <a:off x="402446" y="1234005"/>
          <a:ext cx="10463674" cy="5162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49DB5833-163D-1A4E-90BF-3BE54706B020}"/>
              </a:ext>
            </a:extLst>
          </p:cNvPr>
          <p:cNvSpPr/>
          <p:nvPr/>
        </p:nvSpPr>
        <p:spPr>
          <a:xfrm>
            <a:off x="402445" y="244491"/>
            <a:ext cx="10160475"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Benefits of Right-Sizing Safety Reporting</a:t>
            </a:r>
            <a:endParaRPr lang="en-US" dirty="0"/>
          </a:p>
        </p:txBody>
      </p:sp>
    </p:spTree>
    <p:extLst>
      <p:ext uri="{BB962C8B-B14F-4D97-AF65-F5344CB8AC3E}">
        <p14:creationId xmlns:p14="http://schemas.microsoft.com/office/powerpoint/2010/main" val="42406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08A21E-660B-C841-ADDB-15CB8B1FE8FA}"/>
              </a:ext>
            </a:extLst>
          </p:cNvPr>
          <p:cNvPicPr>
            <a:picLocks noChangeAspect="1"/>
          </p:cNvPicPr>
          <p:nvPr/>
        </p:nvPicPr>
        <p:blipFill rotWithShape="1">
          <a:blip r:embed="rId3"/>
          <a:srcRect l="1747"/>
          <a:stretch/>
        </p:blipFill>
        <p:spPr>
          <a:xfrm>
            <a:off x="441960" y="0"/>
            <a:ext cx="11750041" cy="6858001"/>
          </a:xfrm>
          <a:custGeom>
            <a:avLst/>
            <a:gdLst>
              <a:gd name="connsiteX0" fmla="*/ 1717230 w 4368327"/>
              <a:gd name="connsiteY0" fmla="*/ 0 h 2500884"/>
              <a:gd name="connsiteX1" fmla="*/ 4368327 w 4368327"/>
              <a:gd name="connsiteY1" fmla="*/ 0 h 2500884"/>
              <a:gd name="connsiteX2" fmla="*/ 4368327 w 4368327"/>
              <a:gd name="connsiteY2" fmla="*/ 2500884 h 2500884"/>
              <a:gd name="connsiteX3" fmla="*/ 0 w 4368327"/>
              <a:gd name="connsiteY3" fmla="*/ 2500884 h 2500884"/>
              <a:gd name="connsiteX4" fmla="*/ 0 w 4368327"/>
              <a:gd name="connsiteY4" fmla="*/ 2500883 h 2500884"/>
              <a:gd name="connsiteX5" fmla="*/ 552186 w 4368327"/>
              <a:gd name="connsiteY5" fmla="*/ 2500883 h 2500884"/>
              <a:gd name="connsiteX6" fmla="*/ 558423 w 4368327"/>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68327" h="2500884">
                <a:moveTo>
                  <a:pt x="1717230" y="0"/>
                </a:moveTo>
                <a:lnTo>
                  <a:pt x="4368327" y="0"/>
                </a:lnTo>
                <a:lnTo>
                  <a:pt x="4368327" y="2500884"/>
                </a:lnTo>
                <a:lnTo>
                  <a:pt x="0" y="2500884"/>
                </a:lnTo>
                <a:lnTo>
                  <a:pt x="0" y="2500883"/>
                </a:lnTo>
                <a:lnTo>
                  <a:pt x="552186" y="2500883"/>
                </a:lnTo>
                <a:lnTo>
                  <a:pt x="558423" y="2500883"/>
                </a:lnTo>
                <a:close/>
              </a:path>
            </a:pathLst>
          </a:custGeom>
        </p:spPr>
      </p:pic>
      <p:sp>
        <p:nvSpPr>
          <p:cNvPr id="17" name="Freeform 37">
            <a:extLst>
              <a:ext uri="{FF2B5EF4-FFF2-40B4-BE49-F238E27FC236}">
                <a16:creationId xmlns:a16="http://schemas.microsoft.com/office/drawing/2014/main" id="{639F6EDB-FB66-4FCB-BB72-899BF9D0C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Picture 8">
            <a:extLst>
              <a:ext uri="{FF2B5EF4-FFF2-40B4-BE49-F238E27FC236}">
                <a16:creationId xmlns:a16="http://schemas.microsoft.com/office/drawing/2014/main" id="{BCD7A0D8-0B42-1D47-8358-34CBCF2BEDED}"/>
              </a:ext>
            </a:extLst>
          </p:cNvPr>
          <p:cNvPicPr>
            <a:picLocks noChangeAspect="1"/>
          </p:cNvPicPr>
          <p:nvPr/>
        </p:nvPicPr>
        <p:blipFill rotWithShape="1">
          <a:blip r:embed="rId4"/>
          <a:srcRect l="1430"/>
          <a:stretch/>
        </p:blipFill>
        <p:spPr>
          <a:xfrm>
            <a:off x="6587331" y="1690689"/>
            <a:ext cx="432451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a:scene3d>
            <a:camera prst="orthographicFront"/>
            <a:lightRig rig="threePt" dir="t">
              <a:rot lat="0" lon="0" rev="5400000"/>
            </a:lightRig>
          </a:scene3d>
        </p:spPr>
      </p:pic>
      <p:pic>
        <p:nvPicPr>
          <p:cNvPr id="7" name="Picture 6">
            <a:extLst>
              <a:ext uri="{FF2B5EF4-FFF2-40B4-BE49-F238E27FC236}">
                <a16:creationId xmlns:a16="http://schemas.microsoft.com/office/drawing/2014/main" id="{3975D5E1-8193-5548-846C-D1ED95C297DF}"/>
              </a:ext>
            </a:extLst>
          </p:cNvPr>
          <p:cNvPicPr>
            <a:picLocks noChangeAspect="1"/>
          </p:cNvPicPr>
          <p:nvPr/>
        </p:nvPicPr>
        <p:blipFill rotWithShape="1">
          <a:blip r:embed="rId5"/>
          <a:srcRect t="18431" r="1" b="5312"/>
          <a:stretch/>
        </p:blipFill>
        <p:spPr>
          <a:xfrm>
            <a:off x="4791075" y="4357117"/>
            <a:ext cx="4570758" cy="2500884"/>
          </a:xfrm>
          <a:custGeom>
            <a:avLst/>
            <a:gdLst>
              <a:gd name="connsiteX0" fmla="*/ 1717230 w 4570758"/>
              <a:gd name="connsiteY0" fmla="*/ 0 h 2500884"/>
              <a:gd name="connsiteX1" fmla="*/ 4570758 w 4570758"/>
              <a:gd name="connsiteY1" fmla="*/ 0 h 2500884"/>
              <a:gd name="connsiteX2" fmla="*/ 3411951 w 4570758"/>
              <a:gd name="connsiteY2" fmla="*/ 2500884 h 2500884"/>
              <a:gd name="connsiteX3" fmla="*/ 3405728 w 4570758"/>
              <a:gd name="connsiteY3" fmla="*/ 2500884 h 2500884"/>
              <a:gd name="connsiteX4" fmla="*/ 2215937 w 4570758"/>
              <a:gd name="connsiteY4" fmla="*/ 2500884 h 2500884"/>
              <a:gd name="connsiteX5" fmla="*/ 565892 w 4570758"/>
              <a:gd name="connsiteY5" fmla="*/ 2500884 h 2500884"/>
              <a:gd name="connsiteX6" fmla="*/ 0 w 4570758"/>
              <a:gd name="connsiteY6" fmla="*/ 2500884 h 2500884"/>
              <a:gd name="connsiteX7" fmla="*/ 0 w 4570758"/>
              <a:gd name="connsiteY7" fmla="*/ 2500883 h 2500884"/>
              <a:gd name="connsiteX8" fmla="*/ 552186 w 4570758"/>
              <a:gd name="connsiteY8" fmla="*/ 2500883 h 2500884"/>
              <a:gd name="connsiteX9" fmla="*/ 558423 w 4570758"/>
              <a:gd name="connsiteY9"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0758" h="2500884">
                <a:moveTo>
                  <a:pt x="1717230" y="0"/>
                </a:moveTo>
                <a:lnTo>
                  <a:pt x="4570758" y="0"/>
                </a:lnTo>
                <a:lnTo>
                  <a:pt x="3411951" y="2500884"/>
                </a:lnTo>
                <a:lnTo>
                  <a:pt x="3405728" y="2500884"/>
                </a:lnTo>
                <a:lnTo>
                  <a:pt x="2215937" y="2500884"/>
                </a:lnTo>
                <a:lnTo>
                  <a:pt x="565892" y="2500884"/>
                </a:lnTo>
                <a:lnTo>
                  <a:pt x="0" y="2500884"/>
                </a:lnTo>
                <a:lnTo>
                  <a:pt x="0" y="2500883"/>
                </a:lnTo>
                <a:lnTo>
                  <a:pt x="552186" y="2500883"/>
                </a:lnTo>
                <a:lnTo>
                  <a:pt x="558423" y="2500883"/>
                </a:lnTo>
                <a:close/>
              </a:path>
            </a:pathLst>
          </a:custGeom>
        </p:spPr>
      </p:pic>
      <p:sp>
        <p:nvSpPr>
          <p:cNvPr id="11" name="TextBox 10">
            <a:extLst>
              <a:ext uri="{FF2B5EF4-FFF2-40B4-BE49-F238E27FC236}">
                <a16:creationId xmlns:a16="http://schemas.microsoft.com/office/drawing/2014/main" id="{E537886F-6523-6241-A77A-298183110D4B}"/>
              </a:ext>
            </a:extLst>
          </p:cNvPr>
          <p:cNvSpPr txBox="1"/>
          <p:nvPr/>
        </p:nvSpPr>
        <p:spPr>
          <a:xfrm>
            <a:off x="628389" y="1887220"/>
            <a:ext cx="4801644" cy="400627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kern="1200" dirty="0">
                <a:solidFill>
                  <a:srgbClr val="FFFFFF"/>
                </a:solidFill>
                <a:latin typeface="+mj-lt"/>
                <a:ea typeface="+mj-ea"/>
                <a:cs typeface="+mj-cs"/>
              </a:rPr>
              <a:t>Every 30 seconds </a:t>
            </a:r>
          </a:p>
        </p:txBody>
      </p:sp>
      <p:sp>
        <p:nvSpPr>
          <p:cNvPr id="18" name="Rectangle 17">
            <a:extLst>
              <a:ext uri="{FF2B5EF4-FFF2-40B4-BE49-F238E27FC236}">
                <a16:creationId xmlns:a16="http://schemas.microsoft.com/office/drawing/2014/main" id="{1466EF90-1C03-574A-9C5D-790702EE26E3}"/>
              </a:ext>
            </a:extLst>
          </p:cNvPr>
          <p:cNvSpPr/>
          <p:nvPr/>
        </p:nvSpPr>
        <p:spPr>
          <a:xfrm>
            <a:off x="990601" y="372240"/>
            <a:ext cx="9753600"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1 in 3 Hospital Admissions Over 65</a:t>
            </a:r>
            <a:endParaRPr lang="en-US" dirty="0"/>
          </a:p>
        </p:txBody>
      </p:sp>
    </p:spTree>
    <p:extLst>
      <p:ext uri="{BB962C8B-B14F-4D97-AF65-F5344CB8AC3E}">
        <p14:creationId xmlns:p14="http://schemas.microsoft.com/office/powerpoint/2010/main" val="37160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F0866F-7D8C-9F42-8EE5-A2EBE9571409}"/>
              </a:ext>
            </a:extLst>
          </p:cNvPr>
          <p:cNvPicPr>
            <a:picLocks noChangeAspect="1"/>
          </p:cNvPicPr>
          <p:nvPr/>
        </p:nvPicPr>
        <p:blipFill>
          <a:blip r:embed="rId3"/>
          <a:stretch>
            <a:fillRect/>
          </a:stretch>
        </p:blipFill>
        <p:spPr>
          <a:xfrm>
            <a:off x="787103" y="-1053"/>
            <a:ext cx="11404877" cy="6859043"/>
          </a:xfrm>
          <a:prstGeom prst="rect">
            <a:avLst/>
          </a:prstGeom>
        </p:spPr>
      </p:pic>
      <p:pic>
        <p:nvPicPr>
          <p:cNvPr id="3" name="Picture 2">
            <a:extLst>
              <a:ext uri="{FF2B5EF4-FFF2-40B4-BE49-F238E27FC236}">
                <a16:creationId xmlns:a16="http://schemas.microsoft.com/office/drawing/2014/main" id="{C995EFC9-AA5B-4424-A357-0661480DC06A}"/>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0" y="10"/>
            <a:ext cx="11069782" cy="6857990"/>
          </a:xfrm>
          <a:prstGeom prst="rect">
            <a:avLst/>
          </a:prstGeom>
        </p:spPr>
      </p:pic>
    </p:spTree>
    <p:extLst>
      <p:ext uri="{BB962C8B-B14F-4D97-AF65-F5344CB8AC3E}">
        <p14:creationId xmlns:p14="http://schemas.microsoft.com/office/powerpoint/2010/main" val="99624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A65E0A-B9D4-4565-9985-92EA5667EE98}"/>
              </a:ext>
            </a:extLst>
          </p:cNvPr>
          <p:cNvPicPr>
            <a:picLocks noChangeAspect="1"/>
          </p:cNvPicPr>
          <p:nvPr/>
        </p:nvPicPr>
        <p:blipFill>
          <a:blip r:embed="rId3"/>
          <a:stretch>
            <a:fillRect/>
          </a:stretch>
        </p:blipFill>
        <p:spPr>
          <a:xfrm>
            <a:off x="0" y="0"/>
            <a:ext cx="12192000" cy="6858000"/>
          </a:xfrm>
          <a:prstGeom prst="rect">
            <a:avLst/>
          </a:prstGeom>
        </p:spPr>
      </p:pic>
      <p:sp>
        <p:nvSpPr>
          <p:cNvPr id="2" name="Content Placeholder 1"/>
          <p:cNvSpPr>
            <a:spLocks noGrp="1"/>
          </p:cNvSpPr>
          <p:nvPr>
            <p:ph idx="1"/>
          </p:nvPr>
        </p:nvSpPr>
        <p:spPr>
          <a:xfrm>
            <a:off x="609600" y="1092529"/>
            <a:ext cx="10208964" cy="5130140"/>
          </a:xfrm>
        </p:spPr>
        <p:txBody>
          <a:bodyPr/>
          <a:lstStyle/>
          <a:p>
            <a:pPr>
              <a:buNone/>
            </a:pPr>
            <a:endParaRPr lang="en-US" b="1" dirty="0"/>
          </a:p>
          <a:p>
            <a:pPr>
              <a:buNone/>
            </a:pPr>
            <a:r>
              <a:rPr lang="en-US" b="1" dirty="0"/>
              <a:t>Steven Beales </a:t>
            </a:r>
          </a:p>
          <a:p>
            <a:pPr>
              <a:buNone/>
            </a:pPr>
            <a:r>
              <a:rPr lang="en-US" dirty="0"/>
              <a:t>SVP, Scientific and Regulatory</a:t>
            </a:r>
          </a:p>
          <a:p>
            <a:pPr>
              <a:buNone/>
            </a:pPr>
            <a:r>
              <a:rPr lang="en-US" dirty="0"/>
              <a:t>WCG Clinical</a:t>
            </a:r>
          </a:p>
          <a:p>
            <a:pPr>
              <a:buNone/>
            </a:pPr>
            <a:r>
              <a:rPr lang="en-US" sz="2200" i="1" dirty="0"/>
              <a:t>@stevenbeales</a:t>
            </a:r>
          </a:p>
          <a:p>
            <a:pPr>
              <a:buNone/>
            </a:pPr>
            <a:r>
              <a:rPr lang="en-CA" i="1" dirty="0"/>
              <a:t>sbeales@wcgclinical.com</a:t>
            </a:r>
          </a:p>
          <a:p>
            <a:pPr algn="r">
              <a:buNone/>
            </a:pPr>
            <a:r>
              <a:rPr lang="en-CA" i="1" dirty="0">
                <a:solidFill>
                  <a:schemeClr val="tx1">
                    <a:lumMod val="75000"/>
                    <a:lumOff val="25000"/>
                  </a:schemeClr>
                </a:solidFill>
              </a:rPr>
              <a:t>Join the conversation #DIA2019</a:t>
            </a:r>
            <a:endParaRPr lang="en-US" dirty="0"/>
          </a:p>
        </p:txBody>
      </p:sp>
      <p:sp>
        <p:nvSpPr>
          <p:cNvPr id="3" name="Title 2"/>
          <p:cNvSpPr>
            <a:spLocks noGrp="1"/>
          </p:cNvSpPr>
          <p:nvPr>
            <p:ph type="title"/>
          </p:nvPr>
        </p:nvSpPr>
        <p:spPr/>
        <p:txBody>
          <a:bodyPr/>
          <a:lstStyle/>
          <a:p>
            <a:r>
              <a:rPr lang="en-US" dirty="0"/>
              <a:t>Thank You</a:t>
            </a:r>
          </a:p>
        </p:txBody>
      </p:sp>
      <p:pic>
        <p:nvPicPr>
          <p:cNvPr id="5" name="Picture 4" descr="Twitter_logo_blue.png"/>
          <p:cNvPicPr>
            <a:picLocks noChangeAspect="1"/>
          </p:cNvPicPr>
          <p:nvPr/>
        </p:nvPicPr>
        <p:blipFill>
          <a:blip r:embed="rId4" cstate="print"/>
          <a:stretch>
            <a:fillRect/>
          </a:stretch>
        </p:blipFill>
        <p:spPr>
          <a:xfrm>
            <a:off x="4963177" y="4010374"/>
            <a:ext cx="618239" cy="457201"/>
          </a:xfrm>
          <a:prstGeom prst="rect">
            <a:avLst/>
          </a:prstGeom>
        </p:spPr>
      </p:pic>
      <p:cxnSp>
        <p:nvCxnSpPr>
          <p:cNvPr id="6" name="Straight Connector 6"/>
          <p:cNvCxnSpPr>
            <a:cxnSpLocks noChangeShapeType="1"/>
          </p:cNvCxnSpPr>
          <p:nvPr/>
        </p:nvCxnSpPr>
        <p:spPr bwMode="auto">
          <a:xfrm>
            <a:off x="1792289" y="1238338"/>
            <a:ext cx="8639175" cy="0"/>
          </a:xfrm>
          <a:prstGeom prst="line">
            <a:avLst/>
          </a:prstGeom>
          <a:ln>
            <a:headEnd/>
            <a:tailE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2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1805" y="1036774"/>
            <a:ext cx="10019303" cy="5130140"/>
          </a:xfrm>
        </p:spPr>
        <p:txBody>
          <a:bodyPr>
            <a:normAutofit fontScale="92500" lnSpcReduction="10000"/>
          </a:bodyPr>
          <a:lstStyle/>
          <a:p>
            <a:r>
              <a:rPr lang="en-CA" dirty="0"/>
              <a:t>The views and opinions expressed in the following PowerPoint slides are those of the individual presenter and should not be attributed to Drug Information Association, Inc. (“DIA”), its directors, officers, employees, volunteers, members, chapters, councils, Communities or affiliates, or any organization with which the presenter is employed or affiliated. </a:t>
            </a:r>
          </a:p>
          <a:p>
            <a:pPr>
              <a:spcBef>
                <a:spcPts val="1800"/>
              </a:spcBef>
            </a:pPr>
            <a:r>
              <a:rPr lang="en-CA" dirty="0"/>
              <a:t>These PowerPoint slides are the intellectual property of the individual presenter and are protected under the copyright laws of the United States of America and other countries.  Used by permission.  All rights reserved. Drug Information Association, Drug Information Association Inc., DIA and DIA logo are registered trademarks.  All other trademarks are the property of their respective owners.</a:t>
            </a:r>
          </a:p>
          <a:p>
            <a:pPr marL="0" indent="0">
              <a:buNone/>
            </a:pPr>
            <a:endParaRPr lang="en-US" dirty="0"/>
          </a:p>
        </p:txBody>
      </p:sp>
      <p:sp>
        <p:nvSpPr>
          <p:cNvPr id="3" name="Title 2"/>
          <p:cNvSpPr>
            <a:spLocks noGrp="1"/>
          </p:cNvSpPr>
          <p:nvPr>
            <p:ph type="title"/>
          </p:nvPr>
        </p:nvSpPr>
        <p:spPr/>
        <p:txBody>
          <a:bodyPr/>
          <a:lstStyle/>
          <a:p>
            <a:r>
              <a:rPr lang="en-US" dirty="0"/>
              <a:t>Disclaimer – Content Slide</a:t>
            </a:r>
          </a:p>
        </p:txBody>
      </p:sp>
      <p:cxnSp>
        <p:nvCxnSpPr>
          <p:cNvPr id="4" name="Straight Connector 6"/>
          <p:cNvCxnSpPr>
            <a:cxnSpLocks noChangeShapeType="1"/>
          </p:cNvCxnSpPr>
          <p:nvPr/>
        </p:nvCxnSpPr>
        <p:spPr bwMode="auto">
          <a:xfrm>
            <a:off x="382128" y="984948"/>
            <a:ext cx="8639175" cy="0"/>
          </a:xfrm>
          <a:prstGeom prst="line">
            <a:avLst/>
          </a:prstGeom>
          <a:ln>
            <a:headEnd/>
            <a:tailE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70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Rectangle 1">
            <a:extLst>
              <a:ext uri="{FF2B5EF4-FFF2-40B4-BE49-F238E27FC236}">
                <a16:creationId xmlns:a16="http://schemas.microsoft.com/office/drawing/2014/main" id="{678004A6-073B-43C0-A9E6-9BECC0015C48}"/>
              </a:ext>
            </a:extLst>
          </p:cNvPr>
          <p:cNvSpPr/>
          <p:nvPr/>
        </p:nvSpPr>
        <p:spPr>
          <a:xfrm>
            <a:off x="1648174" y="1591734"/>
            <a:ext cx="4945011"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No Standards</a:t>
            </a:r>
          </a:p>
        </p:txBody>
      </p:sp>
      <p:sp>
        <p:nvSpPr>
          <p:cNvPr id="7" name="Rectangle 6">
            <a:extLst>
              <a:ext uri="{FF2B5EF4-FFF2-40B4-BE49-F238E27FC236}">
                <a16:creationId xmlns:a16="http://schemas.microsoft.com/office/drawing/2014/main" id="{96706760-EE1B-4FC4-A40A-1D57358D903E}"/>
              </a:ext>
            </a:extLst>
          </p:cNvPr>
          <p:cNvSpPr/>
          <p:nvPr/>
        </p:nvSpPr>
        <p:spPr>
          <a:xfrm>
            <a:off x="1648175" y="2906889"/>
            <a:ext cx="4945012"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Unclear Regulations</a:t>
            </a:r>
          </a:p>
        </p:txBody>
      </p:sp>
      <p:sp>
        <p:nvSpPr>
          <p:cNvPr id="8" name="Rectangle 7">
            <a:extLst>
              <a:ext uri="{FF2B5EF4-FFF2-40B4-BE49-F238E27FC236}">
                <a16:creationId xmlns:a16="http://schemas.microsoft.com/office/drawing/2014/main" id="{35B357C8-13C4-4AC6-8766-66109765452E}"/>
              </a:ext>
            </a:extLst>
          </p:cNvPr>
          <p:cNvSpPr/>
          <p:nvPr/>
        </p:nvSpPr>
        <p:spPr>
          <a:xfrm>
            <a:off x="1648174" y="4222044"/>
            <a:ext cx="5258811"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Conflicting Interpretations</a:t>
            </a:r>
          </a:p>
        </p:txBody>
      </p:sp>
      <p:grpSp>
        <p:nvGrpSpPr>
          <p:cNvPr id="3" name="Group 2">
            <a:extLst>
              <a:ext uri="{FF2B5EF4-FFF2-40B4-BE49-F238E27FC236}">
                <a16:creationId xmlns:a16="http://schemas.microsoft.com/office/drawing/2014/main" id="{A7AA29BB-9E4F-40DC-B9D2-B83CF397CED1}"/>
              </a:ext>
            </a:extLst>
          </p:cNvPr>
          <p:cNvGrpSpPr/>
          <p:nvPr/>
        </p:nvGrpSpPr>
        <p:grpSpPr>
          <a:xfrm>
            <a:off x="468953" y="4099098"/>
            <a:ext cx="1439255" cy="1228023"/>
            <a:chOff x="5085723" y="3084333"/>
            <a:chExt cx="611290" cy="526974"/>
          </a:xfrm>
        </p:grpSpPr>
        <p:sp>
          <p:nvSpPr>
            <p:cNvPr id="9" name="Hexagon 8">
              <a:extLst>
                <a:ext uri="{FF2B5EF4-FFF2-40B4-BE49-F238E27FC236}">
                  <a16:creationId xmlns:a16="http://schemas.microsoft.com/office/drawing/2014/main" id="{2A5FBCCB-C1E9-49AE-BE94-4E22F3540AA0}"/>
                </a:ext>
              </a:extLst>
            </p:cNvPr>
            <p:cNvSpPr/>
            <p:nvPr/>
          </p:nvSpPr>
          <p:spPr>
            <a:xfrm>
              <a:off x="5085723" y="3084333"/>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0" name="Graphic 9" descr="Mining tools">
              <a:extLst>
                <a:ext uri="{FF2B5EF4-FFF2-40B4-BE49-F238E27FC236}">
                  <a16:creationId xmlns:a16="http://schemas.microsoft.com/office/drawing/2014/main" id="{D180304C-6C94-42E3-8BB1-78EBE92AE7C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224297" y="3179019"/>
              <a:ext cx="334142" cy="337601"/>
            </a:xfrm>
            <a:prstGeom prst="rect">
              <a:avLst/>
            </a:prstGeom>
          </p:spPr>
        </p:pic>
      </p:grpSp>
      <p:grpSp>
        <p:nvGrpSpPr>
          <p:cNvPr id="4" name="Group 3">
            <a:extLst>
              <a:ext uri="{FF2B5EF4-FFF2-40B4-BE49-F238E27FC236}">
                <a16:creationId xmlns:a16="http://schemas.microsoft.com/office/drawing/2014/main" id="{14D74CBA-A843-45B5-BF25-23505CD2721B}"/>
              </a:ext>
            </a:extLst>
          </p:cNvPr>
          <p:cNvGrpSpPr/>
          <p:nvPr/>
        </p:nvGrpSpPr>
        <p:grpSpPr>
          <a:xfrm>
            <a:off x="468953" y="1476969"/>
            <a:ext cx="1439255" cy="1211662"/>
            <a:chOff x="2263445" y="1870205"/>
            <a:chExt cx="611290" cy="526974"/>
          </a:xfrm>
        </p:grpSpPr>
        <p:sp>
          <p:nvSpPr>
            <p:cNvPr id="11" name="Hexagon 10">
              <a:extLst>
                <a:ext uri="{FF2B5EF4-FFF2-40B4-BE49-F238E27FC236}">
                  <a16:creationId xmlns:a16="http://schemas.microsoft.com/office/drawing/2014/main" id="{A2A6573F-CB51-40AB-B266-CD2E60B7BFFE}"/>
                </a:ext>
              </a:extLst>
            </p:cNvPr>
            <p:cNvSpPr/>
            <p:nvPr/>
          </p:nvSpPr>
          <p:spPr>
            <a:xfrm>
              <a:off x="2263445" y="1870205"/>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 name="Graphic 11" descr="Worried face with no fill">
              <a:extLst>
                <a:ext uri="{FF2B5EF4-FFF2-40B4-BE49-F238E27FC236}">
                  <a16:creationId xmlns:a16="http://schemas.microsoft.com/office/drawing/2014/main" id="{AEB74417-8B82-4B80-AEC2-FDFDB785E2F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408243" y="1968986"/>
              <a:ext cx="321694" cy="329413"/>
            </a:xfrm>
            <a:prstGeom prst="rect">
              <a:avLst/>
            </a:prstGeom>
          </p:spPr>
        </p:pic>
      </p:grpSp>
      <p:grpSp>
        <p:nvGrpSpPr>
          <p:cNvPr id="13" name="Group 12">
            <a:extLst>
              <a:ext uri="{FF2B5EF4-FFF2-40B4-BE49-F238E27FC236}">
                <a16:creationId xmlns:a16="http://schemas.microsoft.com/office/drawing/2014/main" id="{178EA33B-EFFE-471E-B55D-21E1E201B6AB}"/>
              </a:ext>
            </a:extLst>
          </p:cNvPr>
          <p:cNvGrpSpPr/>
          <p:nvPr/>
        </p:nvGrpSpPr>
        <p:grpSpPr>
          <a:xfrm>
            <a:off x="468952" y="2766037"/>
            <a:ext cx="1439255" cy="1228023"/>
            <a:chOff x="7908001" y="4279994"/>
            <a:chExt cx="611290" cy="526974"/>
          </a:xfrm>
        </p:grpSpPr>
        <p:sp>
          <p:nvSpPr>
            <p:cNvPr id="14" name="Hexagon 13">
              <a:extLst>
                <a:ext uri="{FF2B5EF4-FFF2-40B4-BE49-F238E27FC236}">
                  <a16:creationId xmlns:a16="http://schemas.microsoft.com/office/drawing/2014/main" id="{5AA09C8C-2861-47FE-98F8-71BB75B20261}"/>
                </a:ext>
              </a:extLst>
            </p:cNvPr>
            <p:cNvSpPr/>
            <p:nvPr/>
          </p:nvSpPr>
          <p:spPr>
            <a:xfrm>
              <a:off x="7908001" y="4279994"/>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5" name="Graphic 14" descr="Research">
              <a:extLst>
                <a:ext uri="{FF2B5EF4-FFF2-40B4-BE49-F238E27FC236}">
                  <a16:creationId xmlns:a16="http://schemas.microsoft.com/office/drawing/2014/main" id="{DA00CAFF-518D-42C7-8585-D5F7CF2F884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053653" y="4381832"/>
              <a:ext cx="319985" cy="323298"/>
            </a:xfrm>
            <a:prstGeom prst="rect">
              <a:avLst/>
            </a:prstGeom>
          </p:spPr>
        </p:pic>
      </p:grpSp>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606309" y="1476969"/>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468952" y="434456"/>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Problem with Global Safety Reporting</a:t>
            </a:r>
            <a:endParaRPr lang="en-US" dirty="0"/>
          </a:p>
        </p:txBody>
      </p:sp>
    </p:spTree>
    <p:extLst>
      <p:ext uri="{BB962C8B-B14F-4D97-AF65-F5344CB8AC3E}">
        <p14:creationId xmlns:p14="http://schemas.microsoft.com/office/powerpoint/2010/main" val="296463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Rectangle 1">
            <a:extLst>
              <a:ext uri="{FF2B5EF4-FFF2-40B4-BE49-F238E27FC236}">
                <a16:creationId xmlns:a16="http://schemas.microsoft.com/office/drawing/2014/main" id="{678004A6-073B-43C0-A9E6-9BECC0015C48}"/>
              </a:ext>
            </a:extLst>
          </p:cNvPr>
          <p:cNvSpPr/>
          <p:nvPr/>
        </p:nvSpPr>
        <p:spPr>
          <a:xfrm>
            <a:off x="1648174" y="1591734"/>
            <a:ext cx="5258811"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Regulatory Repercussions</a:t>
            </a:r>
          </a:p>
        </p:txBody>
      </p:sp>
      <p:sp>
        <p:nvSpPr>
          <p:cNvPr id="7" name="Rectangle 6">
            <a:extLst>
              <a:ext uri="{FF2B5EF4-FFF2-40B4-BE49-F238E27FC236}">
                <a16:creationId xmlns:a16="http://schemas.microsoft.com/office/drawing/2014/main" id="{96706760-EE1B-4FC4-A40A-1D57358D903E}"/>
              </a:ext>
            </a:extLst>
          </p:cNvPr>
          <p:cNvSpPr/>
          <p:nvPr/>
        </p:nvSpPr>
        <p:spPr>
          <a:xfrm>
            <a:off x="1648175" y="2906889"/>
            <a:ext cx="4945012"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Fractured Accountability</a:t>
            </a:r>
          </a:p>
        </p:txBody>
      </p:sp>
      <p:sp>
        <p:nvSpPr>
          <p:cNvPr id="8" name="Rectangle 7">
            <a:extLst>
              <a:ext uri="{FF2B5EF4-FFF2-40B4-BE49-F238E27FC236}">
                <a16:creationId xmlns:a16="http://schemas.microsoft.com/office/drawing/2014/main" id="{35B357C8-13C4-4AC6-8766-66109765452E}"/>
              </a:ext>
            </a:extLst>
          </p:cNvPr>
          <p:cNvSpPr/>
          <p:nvPr/>
        </p:nvSpPr>
        <p:spPr>
          <a:xfrm>
            <a:off x="1648174" y="4222044"/>
            <a:ext cx="5258811"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Increased Costs</a:t>
            </a:r>
          </a:p>
        </p:txBody>
      </p:sp>
      <p:grpSp>
        <p:nvGrpSpPr>
          <p:cNvPr id="3" name="Group 2">
            <a:extLst>
              <a:ext uri="{FF2B5EF4-FFF2-40B4-BE49-F238E27FC236}">
                <a16:creationId xmlns:a16="http://schemas.microsoft.com/office/drawing/2014/main" id="{A7AA29BB-9E4F-40DC-B9D2-B83CF397CED1}"/>
              </a:ext>
            </a:extLst>
          </p:cNvPr>
          <p:cNvGrpSpPr/>
          <p:nvPr/>
        </p:nvGrpSpPr>
        <p:grpSpPr>
          <a:xfrm>
            <a:off x="468953" y="4099098"/>
            <a:ext cx="1439255" cy="1228023"/>
            <a:chOff x="5085723" y="3084333"/>
            <a:chExt cx="611290" cy="526974"/>
          </a:xfrm>
        </p:grpSpPr>
        <p:sp>
          <p:nvSpPr>
            <p:cNvPr id="9" name="Hexagon 8">
              <a:extLst>
                <a:ext uri="{FF2B5EF4-FFF2-40B4-BE49-F238E27FC236}">
                  <a16:creationId xmlns:a16="http://schemas.microsoft.com/office/drawing/2014/main" id="{2A5FBCCB-C1E9-49AE-BE94-4E22F3540AA0}"/>
                </a:ext>
              </a:extLst>
            </p:cNvPr>
            <p:cNvSpPr/>
            <p:nvPr/>
          </p:nvSpPr>
          <p:spPr>
            <a:xfrm>
              <a:off x="5085723" y="3084333"/>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0" name="Graphic 9" descr="Bar graph with upward trend">
              <a:extLst>
                <a:ext uri="{FF2B5EF4-FFF2-40B4-BE49-F238E27FC236}">
                  <a16:creationId xmlns:a16="http://schemas.microsoft.com/office/drawing/2014/main" id="{D180304C-6C94-42E3-8BB1-78EBE92AE7C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224297" y="3179019"/>
              <a:ext cx="334142" cy="337601"/>
            </a:xfrm>
            <a:prstGeom prst="rect">
              <a:avLst/>
            </a:prstGeom>
          </p:spPr>
        </p:pic>
      </p:grpSp>
      <p:grpSp>
        <p:nvGrpSpPr>
          <p:cNvPr id="4" name="Group 3">
            <a:extLst>
              <a:ext uri="{FF2B5EF4-FFF2-40B4-BE49-F238E27FC236}">
                <a16:creationId xmlns:a16="http://schemas.microsoft.com/office/drawing/2014/main" id="{14D74CBA-A843-45B5-BF25-23505CD2721B}"/>
              </a:ext>
            </a:extLst>
          </p:cNvPr>
          <p:cNvGrpSpPr/>
          <p:nvPr/>
        </p:nvGrpSpPr>
        <p:grpSpPr>
          <a:xfrm>
            <a:off x="468953" y="1476969"/>
            <a:ext cx="1439255" cy="1211662"/>
            <a:chOff x="2263445" y="1870205"/>
            <a:chExt cx="611290" cy="526974"/>
          </a:xfrm>
        </p:grpSpPr>
        <p:sp>
          <p:nvSpPr>
            <p:cNvPr id="11" name="Hexagon 10">
              <a:extLst>
                <a:ext uri="{FF2B5EF4-FFF2-40B4-BE49-F238E27FC236}">
                  <a16:creationId xmlns:a16="http://schemas.microsoft.com/office/drawing/2014/main" id="{A2A6573F-CB51-40AB-B266-CD2E60B7BFFE}"/>
                </a:ext>
              </a:extLst>
            </p:cNvPr>
            <p:cNvSpPr/>
            <p:nvPr/>
          </p:nvSpPr>
          <p:spPr>
            <a:xfrm>
              <a:off x="2263445" y="1870205"/>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 name="Graphic 11" descr="Scales of justice">
              <a:extLst>
                <a:ext uri="{FF2B5EF4-FFF2-40B4-BE49-F238E27FC236}">
                  <a16:creationId xmlns:a16="http://schemas.microsoft.com/office/drawing/2014/main" id="{AEB74417-8B82-4B80-AEC2-FDFDB785E2F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408243" y="1968986"/>
              <a:ext cx="321694" cy="329413"/>
            </a:xfrm>
            <a:prstGeom prst="rect">
              <a:avLst/>
            </a:prstGeom>
          </p:spPr>
        </p:pic>
      </p:grpSp>
      <p:grpSp>
        <p:nvGrpSpPr>
          <p:cNvPr id="13" name="Group 12">
            <a:extLst>
              <a:ext uri="{FF2B5EF4-FFF2-40B4-BE49-F238E27FC236}">
                <a16:creationId xmlns:a16="http://schemas.microsoft.com/office/drawing/2014/main" id="{178EA33B-EFFE-471E-B55D-21E1E201B6AB}"/>
              </a:ext>
            </a:extLst>
          </p:cNvPr>
          <p:cNvGrpSpPr/>
          <p:nvPr/>
        </p:nvGrpSpPr>
        <p:grpSpPr>
          <a:xfrm>
            <a:off x="468952" y="2766037"/>
            <a:ext cx="1439255" cy="1228023"/>
            <a:chOff x="7908001" y="4279994"/>
            <a:chExt cx="611290" cy="526974"/>
          </a:xfrm>
        </p:grpSpPr>
        <p:sp>
          <p:nvSpPr>
            <p:cNvPr id="14" name="Hexagon 13">
              <a:extLst>
                <a:ext uri="{FF2B5EF4-FFF2-40B4-BE49-F238E27FC236}">
                  <a16:creationId xmlns:a16="http://schemas.microsoft.com/office/drawing/2014/main" id="{5AA09C8C-2861-47FE-98F8-71BB75B20261}"/>
                </a:ext>
              </a:extLst>
            </p:cNvPr>
            <p:cNvSpPr/>
            <p:nvPr/>
          </p:nvSpPr>
          <p:spPr>
            <a:xfrm>
              <a:off x="7908001" y="4279994"/>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5" name="Graphic 14" descr="Research">
              <a:extLst>
                <a:ext uri="{FF2B5EF4-FFF2-40B4-BE49-F238E27FC236}">
                  <a16:creationId xmlns:a16="http://schemas.microsoft.com/office/drawing/2014/main" id="{DA00CAFF-518D-42C7-8585-D5F7CF2F884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053653" y="4381832"/>
              <a:ext cx="319985" cy="323298"/>
            </a:xfrm>
            <a:prstGeom prst="rect">
              <a:avLst/>
            </a:prstGeom>
          </p:spPr>
        </p:pic>
      </p:grpSp>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606309" y="1476969"/>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207695" y="456745"/>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Problem with Lack of Global Harmonization</a:t>
            </a:r>
            <a:endParaRPr lang="en-US" dirty="0"/>
          </a:p>
        </p:txBody>
      </p:sp>
    </p:spTree>
    <p:extLst>
      <p:ext uri="{BB962C8B-B14F-4D97-AF65-F5344CB8AC3E}">
        <p14:creationId xmlns:p14="http://schemas.microsoft.com/office/powerpoint/2010/main" val="191986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FAB5197-CA0E-2F42-B3E0-2B4042B767B2}"/>
              </a:ext>
            </a:extLst>
          </p:cNvPr>
          <p:cNvPicPr>
            <a:picLocks noChangeAspect="1"/>
          </p:cNvPicPr>
          <p:nvPr/>
        </p:nvPicPr>
        <p:blipFill>
          <a:blip r:embed="rId3"/>
          <a:stretch>
            <a:fillRect/>
          </a:stretch>
        </p:blipFill>
        <p:spPr>
          <a:xfrm>
            <a:off x="-1854" y="-1043"/>
            <a:ext cx="12193854" cy="6859043"/>
          </a:xfrm>
          <a:prstGeom prst="rect">
            <a:avLst/>
          </a:prstGeom>
        </p:spPr>
      </p:pic>
      <p:sp>
        <p:nvSpPr>
          <p:cNvPr id="3" name="Rectangle 2">
            <a:extLst>
              <a:ext uri="{FF2B5EF4-FFF2-40B4-BE49-F238E27FC236}">
                <a16:creationId xmlns:a16="http://schemas.microsoft.com/office/drawing/2014/main" id="{A2596315-47E4-0E47-ACBB-76195AA009BD}"/>
              </a:ext>
            </a:extLst>
          </p:cNvPr>
          <p:cNvSpPr/>
          <p:nvPr/>
        </p:nvSpPr>
        <p:spPr>
          <a:xfrm>
            <a:off x="0" y="438834"/>
            <a:ext cx="11826426" cy="646331"/>
          </a:xfrm>
          <a:prstGeom prst="rect">
            <a:avLst/>
          </a:prstGeom>
        </p:spPr>
        <p:txBody>
          <a:bodyPr wrap="square">
            <a:spAutoFit/>
          </a:bodyPr>
          <a:lstStyle/>
          <a:p>
            <a:r>
              <a:rPr lang="en-US" sz="3600" b="1" dirty="0">
                <a:solidFill>
                  <a:schemeClr val="accent1"/>
                </a:solidFill>
                <a:latin typeface="Helvetica" pitchFamily="2" charset="0"/>
                <a:ea typeface="+mj-ea"/>
                <a:cs typeface="+mj-cs"/>
              </a:rPr>
              <a:t>Problem with Increasing Clinical Trial Complexity</a:t>
            </a:r>
            <a:endParaRPr lang="en-US" sz="3600" dirty="0"/>
          </a:p>
        </p:txBody>
      </p:sp>
      <p:sp>
        <p:nvSpPr>
          <p:cNvPr id="4" name="Rectangle 3">
            <a:extLst>
              <a:ext uri="{FF2B5EF4-FFF2-40B4-BE49-F238E27FC236}">
                <a16:creationId xmlns:a16="http://schemas.microsoft.com/office/drawing/2014/main" id="{764E8C6A-F0F9-40CA-8CED-E6E9493BEA09}"/>
              </a:ext>
            </a:extLst>
          </p:cNvPr>
          <p:cNvSpPr/>
          <p:nvPr/>
        </p:nvSpPr>
        <p:spPr>
          <a:xfrm>
            <a:off x="553299" y="1614311"/>
            <a:ext cx="3172177" cy="439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Helvetica" panose="020B0604020202020204" pitchFamily="34" charset="0"/>
              <a:cs typeface="Helvetica" panose="020B0604020202020204" pitchFamily="34" charset="0"/>
            </a:endParaRPr>
          </a:p>
          <a:p>
            <a:pPr algn="ctr"/>
            <a:r>
              <a:rPr lang="en-US" sz="3600" b="1" dirty="0">
                <a:latin typeface="Helvetica" panose="020B0604020202020204" pitchFamily="34" charset="0"/>
                <a:cs typeface="Helvetica" panose="020B0604020202020204" pitchFamily="34" charset="0"/>
              </a:rPr>
              <a:t>Multiple Countries</a:t>
            </a:r>
          </a:p>
        </p:txBody>
      </p:sp>
      <p:sp>
        <p:nvSpPr>
          <p:cNvPr id="5" name="Rectangle 4">
            <a:extLst>
              <a:ext uri="{FF2B5EF4-FFF2-40B4-BE49-F238E27FC236}">
                <a16:creationId xmlns:a16="http://schemas.microsoft.com/office/drawing/2014/main" id="{42DD3D2C-3AA6-4367-8BC9-3BC20F0452BD}"/>
              </a:ext>
            </a:extLst>
          </p:cNvPr>
          <p:cNvSpPr/>
          <p:nvPr/>
        </p:nvSpPr>
        <p:spPr>
          <a:xfrm>
            <a:off x="3906467" y="1614311"/>
            <a:ext cx="3172177" cy="439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Helvetica" panose="020B0604020202020204" pitchFamily="34" charset="0"/>
              <a:cs typeface="Helvetica" panose="020B0604020202020204" pitchFamily="34" charset="0"/>
            </a:endParaRPr>
          </a:p>
          <a:p>
            <a:pPr algn="ctr"/>
            <a:r>
              <a:rPr lang="en-US" sz="3600" b="1" dirty="0">
                <a:latin typeface="Helvetica" panose="020B0604020202020204" pitchFamily="34" charset="0"/>
                <a:cs typeface="Helvetica" panose="020B0604020202020204" pitchFamily="34" charset="0"/>
              </a:rPr>
              <a:t>Multiple Partners</a:t>
            </a:r>
          </a:p>
        </p:txBody>
      </p:sp>
      <p:sp>
        <p:nvSpPr>
          <p:cNvPr id="6" name="Rectangle 5">
            <a:extLst>
              <a:ext uri="{FF2B5EF4-FFF2-40B4-BE49-F238E27FC236}">
                <a16:creationId xmlns:a16="http://schemas.microsoft.com/office/drawing/2014/main" id="{7E330F9B-CF76-4F08-A8EA-6491F6E6AB30}"/>
              </a:ext>
            </a:extLst>
          </p:cNvPr>
          <p:cNvSpPr/>
          <p:nvPr/>
        </p:nvSpPr>
        <p:spPr>
          <a:xfrm>
            <a:off x="7230677" y="1619955"/>
            <a:ext cx="3172177" cy="439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Helvetica" panose="020B0604020202020204" pitchFamily="34" charset="0"/>
              <a:cs typeface="Helvetica" panose="020B0604020202020204" pitchFamily="34" charset="0"/>
            </a:endParaRPr>
          </a:p>
          <a:p>
            <a:pPr algn="ctr"/>
            <a:r>
              <a:rPr lang="en-US" sz="3600" b="1" dirty="0">
                <a:latin typeface="Helvetica" panose="020B0604020202020204" pitchFamily="34" charset="0"/>
                <a:cs typeface="Helvetica" panose="020B0604020202020204" pitchFamily="34" charset="0"/>
              </a:rPr>
              <a:t>Combination Studies</a:t>
            </a:r>
          </a:p>
        </p:txBody>
      </p:sp>
      <p:grpSp>
        <p:nvGrpSpPr>
          <p:cNvPr id="12" name="Group 11">
            <a:extLst>
              <a:ext uri="{FF2B5EF4-FFF2-40B4-BE49-F238E27FC236}">
                <a16:creationId xmlns:a16="http://schemas.microsoft.com/office/drawing/2014/main" id="{621C10D7-17EA-4DA4-8C5D-16E83A0C559C}"/>
              </a:ext>
            </a:extLst>
          </p:cNvPr>
          <p:cNvGrpSpPr/>
          <p:nvPr/>
        </p:nvGrpSpPr>
        <p:grpSpPr>
          <a:xfrm>
            <a:off x="1629228" y="1983092"/>
            <a:ext cx="1444872" cy="1155217"/>
            <a:chOff x="6496862" y="1870205"/>
            <a:chExt cx="611290" cy="526974"/>
          </a:xfrm>
          <a:solidFill>
            <a:schemeClr val="bg1"/>
          </a:solidFill>
        </p:grpSpPr>
        <p:sp>
          <p:nvSpPr>
            <p:cNvPr id="10" name="Hexagon 9">
              <a:extLst>
                <a:ext uri="{FF2B5EF4-FFF2-40B4-BE49-F238E27FC236}">
                  <a16:creationId xmlns:a16="http://schemas.microsoft.com/office/drawing/2014/main" id="{281BA38F-7330-4F36-93B6-06F7BEDD5BF6}"/>
                </a:ext>
              </a:extLst>
            </p:cNvPr>
            <p:cNvSpPr/>
            <p:nvPr/>
          </p:nvSpPr>
          <p:spPr>
            <a:xfrm>
              <a:off x="6496862" y="1870205"/>
              <a:ext cx="611290" cy="526974"/>
            </a:xfrm>
            <a:prstGeom prst="hexagon">
              <a:avLst/>
            </a:prstGeom>
            <a:grp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pic>
          <p:nvPicPr>
            <p:cNvPr id="11" name="Graphic 10">
              <a:extLst>
                <a:ext uri="{FF2B5EF4-FFF2-40B4-BE49-F238E27FC236}">
                  <a16:creationId xmlns:a16="http://schemas.microsoft.com/office/drawing/2014/main" id="{45A965C0-7DB3-432D-BDAA-E8E1BE95B3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18566" y="1972743"/>
              <a:ext cx="367882" cy="321898"/>
            </a:xfrm>
            <a:prstGeom prst="rect">
              <a:avLst/>
            </a:prstGeom>
          </p:spPr>
        </p:pic>
      </p:grpSp>
      <p:grpSp>
        <p:nvGrpSpPr>
          <p:cNvPr id="15" name="Group 14">
            <a:extLst>
              <a:ext uri="{FF2B5EF4-FFF2-40B4-BE49-F238E27FC236}">
                <a16:creationId xmlns:a16="http://schemas.microsoft.com/office/drawing/2014/main" id="{3CF293EE-42B8-4457-95EF-E77D720B3065}"/>
              </a:ext>
            </a:extLst>
          </p:cNvPr>
          <p:cNvGrpSpPr/>
          <p:nvPr/>
        </p:nvGrpSpPr>
        <p:grpSpPr>
          <a:xfrm>
            <a:off x="4982396" y="1983091"/>
            <a:ext cx="1444872" cy="1155217"/>
            <a:chOff x="3674584" y="3084333"/>
            <a:chExt cx="611290" cy="526974"/>
          </a:xfrm>
          <a:solidFill>
            <a:schemeClr val="bg1"/>
          </a:solidFill>
        </p:grpSpPr>
        <p:sp>
          <p:nvSpPr>
            <p:cNvPr id="13" name="Hexagon 12">
              <a:extLst>
                <a:ext uri="{FF2B5EF4-FFF2-40B4-BE49-F238E27FC236}">
                  <a16:creationId xmlns:a16="http://schemas.microsoft.com/office/drawing/2014/main" id="{7F558BF8-96DE-4EB9-AAC0-586E76E6F475}"/>
                </a:ext>
              </a:extLst>
            </p:cNvPr>
            <p:cNvSpPr/>
            <p:nvPr/>
          </p:nvSpPr>
          <p:spPr>
            <a:xfrm>
              <a:off x="3674584" y="3084333"/>
              <a:ext cx="611290" cy="526974"/>
            </a:xfrm>
            <a:prstGeom prst="hexagon">
              <a:avLst/>
            </a:prstGeom>
            <a:grp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pic>
          <p:nvPicPr>
            <p:cNvPr id="14" name="Graphic 13">
              <a:extLst>
                <a:ext uri="{FF2B5EF4-FFF2-40B4-BE49-F238E27FC236}">
                  <a16:creationId xmlns:a16="http://schemas.microsoft.com/office/drawing/2014/main" id="{DB1D203F-2F15-4302-961E-9BFBF324FA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3733" y="3173396"/>
              <a:ext cx="332992" cy="348848"/>
            </a:xfrm>
            <a:prstGeom prst="rect">
              <a:avLst/>
            </a:prstGeom>
          </p:spPr>
        </p:pic>
      </p:grpSp>
      <p:grpSp>
        <p:nvGrpSpPr>
          <p:cNvPr id="18" name="Group 17">
            <a:extLst>
              <a:ext uri="{FF2B5EF4-FFF2-40B4-BE49-F238E27FC236}">
                <a16:creationId xmlns:a16="http://schemas.microsoft.com/office/drawing/2014/main" id="{1BC548CF-6913-4164-B9C1-81AD2F92D45C}"/>
              </a:ext>
            </a:extLst>
          </p:cNvPr>
          <p:cNvGrpSpPr/>
          <p:nvPr/>
        </p:nvGrpSpPr>
        <p:grpSpPr>
          <a:xfrm>
            <a:off x="8298180" y="1960513"/>
            <a:ext cx="1461724" cy="1177795"/>
            <a:chOff x="10730276" y="1870205"/>
            <a:chExt cx="611290" cy="526974"/>
          </a:xfrm>
          <a:solidFill>
            <a:schemeClr val="bg1"/>
          </a:solidFill>
        </p:grpSpPr>
        <p:sp>
          <p:nvSpPr>
            <p:cNvPr id="16" name="Hexagon 15">
              <a:extLst>
                <a:ext uri="{FF2B5EF4-FFF2-40B4-BE49-F238E27FC236}">
                  <a16:creationId xmlns:a16="http://schemas.microsoft.com/office/drawing/2014/main" id="{FB886D91-459C-41E0-9F9D-CEEA5602A47A}"/>
                </a:ext>
              </a:extLst>
            </p:cNvPr>
            <p:cNvSpPr/>
            <p:nvPr/>
          </p:nvSpPr>
          <p:spPr>
            <a:xfrm>
              <a:off x="10730276" y="1870205"/>
              <a:ext cx="611290" cy="526974"/>
            </a:xfrm>
            <a:prstGeom prst="hexagon">
              <a:avLst/>
            </a:prstGeom>
            <a:grp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pic>
          <p:nvPicPr>
            <p:cNvPr id="17" name="Graphic 16">
              <a:extLst>
                <a:ext uri="{FF2B5EF4-FFF2-40B4-BE49-F238E27FC236}">
                  <a16:creationId xmlns:a16="http://schemas.microsoft.com/office/drawing/2014/main" id="{EBF068E1-1F68-44E1-8FF4-05497A63C9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52345" y="1962089"/>
              <a:ext cx="367152" cy="343206"/>
            </a:xfrm>
            <a:prstGeom prst="rect">
              <a:avLst/>
            </a:prstGeom>
          </p:spPr>
        </p:pic>
      </p:grpSp>
    </p:spTree>
    <p:extLst>
      <p:ext uri="{BB962C8B-B14F-4D97-AF65-F5344CB8AC3E}">
        <p14:creationId xmlns:p14="http://schemas.microsoft.com/office/powerpoint/2010/main" val="112997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6F10DE-4106-E848-BA28-E7BB56C3A8D8}"/>
              </a:ext>
            </a:extLst>
          </p:cNvPr>
          <p:cNvPicPr>
            <a:picLocks noChangeAspect="1"/>
          </p:cNvPicPr>
          <p:nvPr/>
        </p:nvPicPr>
        <p:blipFill>
          <a:blip r:embed="rId3"/>
          <a:stretch>
            <a:fillRect/>
          </a:stretch>
        </p:blipFill>
        <p:spPr>
          <a:xfrm>
            <a:off x="11268" y="-1044"/>
            <a:ext cx="12193854" cy="6859043"/>
          </a:xfrm>
          <a:prstGeom prst="rect">
            <a:avLst/>
          </a:prstGeom>
        </p:spPr>
      </p:pic>
      <p:sp>
        <p:nvSpPr>
          <p:cNvPr id="5" name="Rectangle 4">
            <a:extLst>
              <a:ext uri="{FF2B5EF4-FFF2-40B4-BE49-F238E27FC236}">
                <a16:creationId xmlns:a16="http://schemas.microsoft.com/office/drawing/2014/main" id="{7B0C3CB1-A3A7-7447-AACA-179090221D6A}"/>
              </a:ext>
            </a:extLst>
          </p:cNvPr>
          <p:cNvSpPr/>
          <p:nvPr/>
        </p:nvSpPr>
        <p:spPr>
          <a:xfrm>
            <a:off x="194872" y="385056"/>
            <a:ext cx="10628457" cy="707886"/>
          </a:xfrm>
          <a:prstGeom prst="rect">
            <a:avLst/>
          </a:prstGeom>
        </p:spPr>
        <p:txBody>
          <a:bodyPr wrap="square">
            <a:spAutoFit/>
          </a:bodyPr>
          <a:lstStyle/>
          <a:p>
            <a:pPr algn="ctr"/>
            <a:r>
              <a:rPr lang="en-US" sz="4000" b="1" dirty="0">
                <a:solidFill>
                  <a:schemeClr val="accent1"/>
                </a:solidFill>
                <a:latin typeface="Helvetica" pitchFamily="2" charset="0"/>
                <a:ea typeface="+mj-ea"/>
                <a:cs typeface="+mj-cs"/>
              </a:rPr>
              <a:t>Problem of Clinical Trial Site Burden</a:t>
            </a:r>
            <a:endParaRPr lang="en-US" dirty="0"/>
          </a:p>
        </p:txBody>
      </p:sp>
      <p:pic>
        <p:nvPicPr>
          <p:cNvPr id="6" name="Picture 5">
            <a:extLst>
              <a:ext uri="{FF2B5EF4-FFF2-40B4-BE49-F238E27FC236}">
                <a16:creationId xmlns:a16="http://schemas.microsoft.com/office/drawing/2014/main" id="{376F92A9-4DFF-834A-818F-0A237A4A71A2}"/>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b="-1"/>
          <a:stretch/>
        </p:blipFill>
        <p:spPr>
          <a:xfrm>
            <a:off x="6820524" y="1479042"/>
            <a:ext cx="4137527" cy="4651935"/>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8" name="Diagram 7">
            <a:extLst>
              <a:ext uri="{FF2B5EF4-FFF2-40B4-BE49-F238E27FC236}">
                <a16:creationId xmlns:a16="http://schemas.microsoft.com/office/drawing/2014/main" id="{220E83D6-1D9E-0C43-84BE-5F7B2635F988}"/>
              </a:ext>
            </a:extLst>
          </p:cNvPr>
          <p:cNvGraphicFramePr/>
          <p:nvPr>
            <p:extLst>
              <p:ext uri="{D42A27DB-BD31-4B8C-83A1-F6EECF244321}">
                <p14:modId xmlns:p14="http://schemas.microsoft.com/office/powerpoint/2010/main" val="882463011"/>
              </p:ext>
            </p:extLst>
          </p:nvPr>
        </p:nvGraphicFramePr>
        <p:xfrm>
          <a:off x="762000" y="1311965"/>
          <a:ext cx="5705061" cy="49695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5348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0" y="0"/>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713496" y="1477998"/>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137651" y="242345"/>
            <a:ext cx="11916697" cy="646331"/>
          </a:xfrm>
          <a:prstGeom prst="rect">
            <a:avLst/>
          </a:prstGeom>
        </p:spPr>
        <p:txBody>
          <a:bodyPr wrap="square">
            <a:spAutoFit/>
          </a:bodyPr>
          <a:lstStyle/>
          <a:p>
            <a:r>
              <a:rPr lang="en-US" sz="3600" b="1" dirty="0">
                <a:solidFill>
                  <a:schemeClr val="accent1"/>
                </a:solidFill>
                <a:latin typeface="Helvetica" pitchFamily="2" charset="0"/>
                <a:ea typeface="+mj-ea"/>
                <a:cs typeface="+mj-cs"/>
              </a:rPr>
              <a:t>Safety Reporting Harmonization Working Group</a:t>
            </a:r>
            <a:endParaRPr lang="en-US" sz="3600" dirty="0"/>
          </a:p>
        </p:txBody>
      </p:sp>
      <p:graphicFrame>
        <p:nvGraphicFramePr>
          <p:cNvPr id="20" name="Diagram 19">
            <a:extLst>
              <a:ext uri="{FF2B5EF4-FFF2-40B4-BE49-F238E27FC236}">
                <a16:creationId xmlns:a16="http://schemas.microsoft.com/office/drawing/2014/main" id="{2EC2AB23-7C09-E849-BFE8-EA503E188CC3}"/>
              </a:ext>
            </a:extLst>
          </p:cNvPr>
          <p:cNvGraphicFramePr/>
          <p:nvPr>
            <p:extLst>
              <p:ext uri="{D42A27DB-BD31-4B8C-83A1-F6EECF244321}">
                <p14:modId xmlns:p14="http://schemas.microsoft.com/office/powerpoint/2010/main" val="1747103267"/>
              </p:ext>
            </p:extLst>
          </p:nvPr>
        </p:nvGraphicFramePr>
        <p:xfrm>
          <a:off x="-52799" y="126510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 name="Picture 29" descr="INCOSE UK | INCOSE UK Groups">
            <a:extLst>
              <a:ext uri="{FF2B5EF4-FFF2-40B4-BE49-F238E27FC236}">
                <a16:creationId xmlns:a16="http://schemas.microsoft.com/office/drawing/2014/main" id="{34DE2333-5213-F142-86C7-45851B5B950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2841280" y="3215417"/>
            <a:ext cx="2339842" cy="1518044"/>
          </a:xfrm>
          <a:prstGeom prst="rect">
            <a:avLst/>
          </a:prstGeom>
        </p:spPr>
      </p:pic>
      <p:pic>
        <p:nvPicPr>
          <p:cNvPr id="3" name="Picture 2">
            <a:extLst>
              <a:ext uri="{FF2B5EF4-FFF2-40B4-BE49-F238E27FC236}">
                <a16:creationId xmlns:a16="http://schemas.microsoft.com/office/drawing/2014/main" id="{20B58C46-3BBE-3640-B7A9-FAE6CFE4A2E6}"/>
              </a:ext>
            </a:extLst>
          </p:cNvPr>
          <p:cNvPicPr>
            <a:picLocks noChangeAspect="1"/>
          </p:cNvPicPr>
          <p:nvPr/>
        </p:nvPicPr>
        <p:blipFill>
          <a:blip r:embed="rId14"/>
          <a:stretch>
            <a:fillRect/>
          </a:stretch>
        </p:blipFill>
        <p:spPr>
          <a:xfrm>
            <a:off x="7039328" y="1246113"/>
            <a:ext cx="1043580" cy="647700"/>
          </a:xfrm>
          <a:prstGeom prst="rect">
            <a:avLst/>
          </a:prstGeom>
        </p:spPr>
      </p:pic>
      <p:pic>
        <p:nvPicPr>
          <p:cNvPr id="5" name="Picture 4">
            <a:extLst>
              <a:ext uri="{FF2B5EF4-FFF2-40B4-BE49-F238E27FC236}">
                <a16:creationId xmlns:a16="http://schemas.microsoft.com/office/drawing/2014/main" id="{ED59CB27-64BA-DF46-B416-E353DAC7355B}"/>
              </a:ext>
            </a:extLst>
          </p:cNvPr>
          <p:cNvPicPr>
            <a:picLocks noChangeAspect="1"/>
          </p:cNvPicPr>
          <p:nvPr/>
        </p:nvPicPr>
        <p:blipFill>
          <a:blip r:embed="rId15"/>
          <a:stretch>
            <a:fillRect/>
          </a:stretch>
        </p:blipFill>
        <p:spPr>
          <a:xfrm>
            <a:off x="9247069" y="1104539"/>
            <a:ext cx="1281684" cy="803977"/>
          </a:xfrm>
          <a:prstGeom prst="rect">
            <a:avLst/>
          </a:prstGeom>
        </p:spPr>
      </p:pic>
      <p:pic>
        <p:nvPicPr>
          <p:cNvPr id="7" name="Picture 6">
            <a:extLst>
              <a:ext uri="{FF2B5EF4-FFF2-40B4-BE49-F238E27FC236}">
                <a16:creationId xmlns:a16="http://schemas.microsoft.com/office/drawing/2014/main" id="{3A59782C-3A18-2A4D-A0B5-DFBF2D6B53FA}"/>
              </a:ext>
            </a:extLst>
          </p:cNvPr>
          <p:cNvPicPr>
            <a:picLocks noChangeAspect="1"/>
          </p:cNvPicPr>
          <p:nvPr/>
        </p:nvPicPr>
        <p:blipFill>
          <a:blip r:embed="rId16"/>
          <a:stretch>
            <a:fillRect/>
          </a:stretch>
        </p:blipFill>
        <p:spPr>
          <a:xfrm>
            <a:off x="8639643" y="5187908"/>
            <a:ext cx="2222500" cy="1479550"/>
          </a:xfrm>
          <a:prstGeom prst="rect">
            <a:avLst/>
          </a:prstGeom>
        </p:spPr>
      </p:pic>
      <p:pic>
        <p:nvPicPr>
          <p:cNvPr id="9" name="Picture 8">
            <a:extLst>
              <a:ext uri="{FF2B5EF4-FFF2-40B4-BE49-F238E27FC236}">
                <a16:creationId xmlns:a16="http://schemas.microsoft.com/office/drawing/2014/main" id="{C791079B-1AD5-F240-9D0D-911E90594E83}"/>
              </a:ext>
            </a:extLst>
          </p:cNvPr>
          <p:cNvPicPr>
            <a:picLocks noChangeAspect="1"/>
          </p:cNvPicPr>
          <p:nvPr/>
        </p:nvPicPr>
        <p:blipFill>
          <a:blip r:embed="rId17"/>
          <a:stretch>
            <a:fillRect/>
          </a:stretch>
        </p:blipFill>
        <p:spPr>
          <a:xfrm>
            <a:off x="7044778" y="5638812"/>
            <a:ext cx="1066800" cy="536956"/>
          </a:xfrm>
          <a:prstGeom prst="rect">
            <a:avLst/>
          </a:prstGeom>
        </p:spPr>
      </p:pic>
      <p:pic>
        <p:nvPicPr>
          <p:cNvPr id="11" name="Picture 10">
            <a:extLst>
              <a:ext uri="{FF2B5EF4-FFF2-40B4-BE49-F238E27FC236}">
                <a16:creationId xmlns:a16="http://schemas.microsoft.com/office/drawing/2014/main" id="{778977BE-A1D9-7946-808F-400C0475A348}"/>
              </a:ext>
            </a:extLst>
          </p:cNvPr>
          <p:cNvPicPr>
            <a:picLocks noChangeAspect="1"/>
          </p:cNvPicPr>
          <p:nvPr/>
        </p:nvPicPr>
        <p:blipFill>
          <a:blip r:embed="rId18"/>
          <a:stretch>
            <a:fillRect/>
          </a:stretch>
        </p:blipFill>
        <p:spPr>
          <a:xfrm>
            <a:off x="7982911" y="3234555"/>
            <a:ext cx="1905000" cy="647700"/>
          </a:xfrm>
          <a:prstGeom prst="rect">
            <a:avLst/>
          </a:prstGeom>
        </p:spPr>
      </p:pic>
    </p:spTree>
    <p:extLst>
      <p:ext uri="{BB962C8B-B14F-4D97-AF65-F5344CB8AC3E}">
        <p14:creationId xmlns:p14="http://schemas.microsoft.com/office/powerpoint/2010/main" val="25319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Rectangle 1">
            <a:extLst>
              <a:ext uri="{FF2B5EF4-FFF2-40B4-BE49-F238E27FC236}">
                <a16:creationId xmlns:a16="http://schemas.microsoft.com/office/drawing/2014/main" id="{678004A6-073B-43C0-A9E6-9BECC0015C48}"/>
              </a:ext>
            </a:extLst>
          </p:cNvPr>
          <p:cNvSpPr/>
          <p:nvPr/>
        </p:nvSpPr>
        <p:spPr>
          <a:xfrm>
            <a:off x="1648175" y="1591734"/>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latin typeface="Arial" panose="020B0604020202020204"/>
              </a:rPr>
              <a:t>125 Countries</a:t>
            </a:r>
            <a:endPar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96706760-EE1B-4FC4-A40A-1D57358D903E}"/>
              </a:ext>
            </a:extLst>
          </p:cNvPr>
          <p:cNvSpPr/>
          <p:nvPr/>
        </p:nvSpPr>
        <p:spPr>
          <a:xfrm>
            <a:off x="1648175" y="2906889"/>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7800 Country Rules</a:t>
            </a:r>
          </a:p>
        </p:txBody>
      </p:sp>
      <p:sp>
        <p:nvSpPr>
          <p:cNvPr id="8" name="Rectangle 7">
            <a:extLst>
              <a:ext uri="{FF2B5EF4-FFF2-40B4-BE49-F238E27FC236}">
                <a16:creationId xmlns:a16="http://schemas.microsoft.com/office/drawing/2014/main" id="{35B357C8-13C4-4AC6-8766-66109765452E}"/>
              </a:ext>
            </a:extLst>
          </p:cNvPr>
          <p:cNvSpPr/>
          <p:nvPr/>
        </p:nvSpPr>
        <p:spPr>
          <a:xfrm>
            <a:off x="1648175" y="4222044"/>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Quarterly Updates</a:t>
            </a:r>
          </a:p>
        </p:txBody>
      </p:sp>
      <p:grpSp>
        <p:nvGrpSpPr>
          <p:cNvPr id="3" name="Group 2">
            <a:extLst>
              <a:ext uri="{FF2B5EF4-FFF2-40B4-BE49-F238E27FC236}">
                <a16:creationId xmlns:a16="http://schemas.microsoft.com/office/drawing/2014/main" id="{A7AA29BB-9E4F-40DC-B9D2-B83CF397CED1}"/>
              </a:ext>
            </a:extLst>
          </p:cNvPr>
          <p:cNvGrpSpPr/>
          <p:nvPr/>
        </p:nvGrpSpPr>
        <p:grpSpPr>
          <a:xfrm>
            <a:off x="468953" y="4099098"/>
            <a:ext cx="1439255" cy="1228023"/>
            <a:chOff x="5085723" y="3084333"/>
            <a:chExt cx="611290" cy="526974"/>
          </a:xfrm>
        </p:grpSpPr>
        <p:sp>
          <p:nvSpPr>
            <p:cNvPr id="9" name="Hexagon 8">
              <a:extLst>
                <a:ext uri="{FF2B5EF4-FFF2-40B4-BE49-F238E27FC236}">
                  <a16:creationId xmlns:a16="http://schemas.microsoft.com/office/drawing/2014/main" id="{2A5FBCCB-C1E9-49AE-BE94-4E22F3540AA0}"/>
                </a:ext>
              </a:extLst>
            </p:cNvPr>
            <p:cNvSpPr/>
            <p:nvPr/>
          </p:nvSpPr>
          <p:spPr>
            <a:xfrm>
              <a:off x="5085723" y="3084333"/>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0" name="Graphic 9">
              <a:extLst>
                <a:ext uri="{FF2B5EF4-FFF2-40B4-BE49-F238E27FC236}">
                  <a16:creationId xmlns:a16="http://schemas.microsoft.com/office/drawing/2014/main" id="{D180304C-6C94-42E3-8BB1-78EBE92AE7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24297" y="3156301"/>
              <a:ext cx="334142" cy="383038"/>
            </a:xfrm>
            <a:prstGeom prst="rect">
              <a:avLst/>
            </a:prstGeom>
          </p:spPr>
        </p:pic>
      </p:grpSp>
      <p:grpSp>
        <p:nvGrpSpPr>
          <p:cNvPr id="4" name="Group 3">
            <a:extLst>
              <a:ext uri="{FF2B5EF4-FFF2-40B4-BE49-F238E27FC236}">
                <a16:creationId xmlns:a16="http://schemas.microsoft.com/office/drawing/2014/main" id="{14D74CBA-A843-45B5-BF25-23505CD2721B}"/>
              </a:ext>
            </a:extLst>
          </p:cNvPr>
          <p:cNvGrpSpPr/>
          <p:nvPr/>
        </p:nvGrpSpPr>
        <p:grpSpPr>
          <a:xfrm>
            <a:off x="468953" y="1476969"/>
            <a:ext cx="1439255" cy="1211662"/>
            <a:chOff x="2263445" y="1870205"/>
            <a:chExt cx="611290" cy="526974"/>
          </a:xfrm>
        </p:grpSpPr>
        <p:sp>
          <p:nvSpPr>
            <p:cNvPr id="11" name="Hexagon 10">
              <a:extLst>
                <a:ext uri="{FF2B5EF4-FFF2-40B4-BE49-F238E27FC236}">
                  <a16:creationId xmlns:a16="http://schemas.microsoft.com/office/drawing/2014/main" id="{A2A6573F-CB51-40AB-B266-CD2E60B7BFFE}"/>
                </a:ext>
              </a:extLst>
            </p:cNvPr>
            <p:cNvSpPr/>
            <p:nvPr/>
          </p:nvSpPr>
          <p:spPr>
            <a:xfrm>
              <a:off x="2263445" y="1870205"/>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 name="Graphic 11" descr="Earth globe: Africa and Europe">
              <a:extLst>
                <a:ext uri="{FF2B5EF4-FFF2-40B4-BE49-F238E27FC236}">
                  <a16:creationId xmlns:a16="http://schemas.microsoft.com/office/drawing/2014/main" id="{AEB74417-8B82-4B80-AEC2-FDFDB785E2F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408243" y="1968986"/>
              <a:ext cx="321694" cy="329413"/>
            </a:xfrm>
            <a:prstGeom prst="rect">
              <a:avLst/>
            </a:prstGeom>
          </p:spPr>
        </p:pic>
      </p:grpSp>
      <p:grpSp>
        <p:nvGrpSpPr>
          <p:cNvPr id="13" name="Group 12">
            <a:extLst>
              <a:ext uri="{FF2B5EF4-FFF2-40B4-BE49-F238E27FC236}">
                <a16:creationId xmlns:a16="http://schemas.microsoft.com/office/drawing/2014/main" id="{178EA33B-EFFE-471E-B55D-21E1E201B6AB}"/>
              </a:ext>
            </a:extLst>
          </p:cNvPr>
          <p:cNvGrpSpPr/>
          <p:nvPr/>
        </p:nvGrpSpPr>
        <p:grpSpPr>
          <a:xfrm>
            <a:off x="468952" y="2766037"/>
            <a:ext cx="1439255" cy="1228023"/>
            <a:chOff x="7908001" y="4279994"/>
            <a:chExt cx="611290" cy="526974"/>
          </a:xfrm>
        </p:grpSpPr>
        <p:sp>
          <p:nvSpPr>
            <p:cNvPr id="14" name="Hexagon 13">
              <a:extLst>
                <a:ext uri="{FF2B5EF4-FFF2-40B4-BE49-F238E27FC236}">
                  <a16:creationId xmlns:a16="http://schemas.microsoft.com/office/drawing/2014/main" id="{5AA09C8C-2861-47FE-98F8-71BB75B20261}"/>
                </a:ext>
              </a:extLst>
            </p:cNvPr>
            <p:cNvSpPr/>
            <p:nvPr/>
          </p:nvSpPr>
          <p:spPr>
            <a:xfrm>
              <a:off x="7908001" y="4279994"/>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5" name="Graphic 14">
              <a:extLst>
                <a:ext uri="{FF2B5EF4-FFF2-40B4-BE49-F238E27FC236}">
                  <a16:creationId xmlns:a16="http://schemas.microsoft.com/office/drawing/2014/main" id="{DA00CAFF-518D-42C7-8585-D5F7CF2F88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47955" y="4381832"/>
              <a:ext cx="331382" cy="323298"/>
            </a:xfrm>
            <a:prstGeom prst="rect">
              <a:avLst/>
            </a:prstGeom>
          </p:spPr>
        </p:pic>
      </p:grpSp>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606309" y="1476969"/>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1226580" y="385056"/>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Safety Reporting Reference Model</a:t>
            </a:r>
            <a:endParaRPr lang="en-US" dirty="0"/>
          </a:p>
        </p:txBody>
      </p:sp>
    </p:spTree>
    <p:extLst>
      <p:ext uri="{BB962C8B-B14F-4D97-AF65-F5344CB8AC3E}">
        <p14:creationId xmlns:p14="http://schemas.microsoft.com/office/powerpoint/2010/main" val="212407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19" name="Picture 18">
            <a:extLst>
              <a:ext uri="{FF2B5EF4-FFF2-40B4-BE49-F238E27FC236}">
                <a16:creationId xmlns:a16="http://schemas.microsoft.com/office/drawing/2014/main" id="{DDB833BA-1199-D147-80B8-12F73716C2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0" name="Rectangle 19">
            <a:extLst>
              <a:ext uri="{FF2B5EF4-FFF2-40B4-BE49-F238E27FC236}">
                <a16:creationId xmlns:a16="http://schemas.microsoft.com/office/drawing/2014/main" id="{49705430-1E10-9D41-972C-65026A3EB74F}"/>
              </a:ext>
            </a:extLst>
          </p:cNvPr>
          <p:cNvSpPr/>
          <p:nvPr/>
        </p:nvSpPr>
        <p:spPr>
          <a:xfrm>
            <a:off x="458484" y="296787"/>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Model Example – Expedited Reporting</a:t>
            </a:r>
            <a:endParaRPr lang="en-US" dirty="0"/>
          </a:p>
        </p:txBody>
      </p:sp>
      <p:graphicFrame>
        <p:nvGraphicFramePr>
          <p:cNvPr id="21" name="Chart 20">
            <a:extLst>
              <a:ext uri="{FF2B5EF4-FFF2-40B4-BE49-F238E27FC236}">
                <a16:creationId xmlns:a16="http://schemas.microsoft.com/office/drawing/2014/main" id="{E027D169-CF4A-CE4D-96CC-061E55E3F7D6}"/>
              </a:ext>
            </a:extLst>
          </p:cNvPr>
          <p:cNvGraphicFramePr/>
          <p:nvPr/>
        </p:nvGraphicFramePr>
        <p:xfrm>
          <a:off x="644986" y="1153485"/>
          <a:ext cx="4368800" cy="497925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B9028DCE-72AD-9842-96A1-8ACD6A351755}"/>
              </a:ext>
            </a:extLst>
          </p:cNvPr>
          <p:cNvGraphicFramePr/>
          <p:nvPr>
            <p:extLst>
              <p:ext uri="{D42A27DB-BD31-4B8C-83A1-F6EECF244321}">
                <p14:modId xmlns:p14="http://schemas.microsoft.com/office/powerpoint/2010/main" val="3708237229"/>
              </p:ext>
            </p:extLst>
          </p:nvPr>
        </p:nvGraphicFramePr>
        <p:xfrm>
          <a:off x="1382336" y="1301460"/>
          <a:ext cx="8128000" cy="5418667"/>
        </p:xfrm>
        <a:graphic>
          <a:graphicData uri="http://schemas.openxmlformats.org/drawingml/2006/chart">
            <c:chart xmlns:c="http://schemas.openxmlformats.org/drawingml/2006/chart" xmlns:r="http://schemas.openxmlformats.org/officeDocument/2006/relationships" r:id="rId6"/>
          </a:graphicData>
        </a:graphic>
      </p:graphicFrame>
      <p:sp>
        <p:nvSpPr>
          <p:cNvPr id="8" name="Rectangle 7">
            <a:extLst>
              <a:ext uri="{FF2B5EF4-FFF2-40B4-BE49-F238E27FC236}">
                <a16:creationId xmlns:a16="http://schemas.microsoft.com/office/drawing/2014/main" id="{49FA4EC5-E3C4-B843-9011-A30A6BA2EA12}"/>
              </a:ext>
            </a:extLst>
          </p:cNvPr>
          <p:cNvSpPr/>
          <p:nvPr/>
        </p:nvSpPr>
        <p:spPr>
          <a:xfrm>
            <a:off x="1382336" y="6265843"/>
            <a:ext cx="10926417" cy="523220"/>
          </a:xfrm>
          <a:prstGeom prst="rect">
            <a:avLst/>
          </a:prstGeom>
        </p:spPr>
        <p:txBody>
          <a:bodyPr wrap="square">
            <a:spAutoFit/>
          </a:bodyPr>
          <a:lstStyle/>
          <a:p>
            <a:r>
              <a:rPr lang="en-US" sz="2800" b="1" dirty="0">
                <a:solidFill>
                  <a:schemeClr val="accent1"/>
                </a:solidFill>
                <a:latin typeface="Helvetica" pitchFamily="2" charset="0"/>
              </a:rPr>
              <a:t>Country Breakdown of </a:t>
            </a:r>
            <a:r>
              <a:rPr lang="en-US" sz="2800" b="1" dirty="0">
                <a:solidFill>
                  <a:schemeClr val="accent1"/>
                </a:solidFill>
                <a:latin typeface="Helvetica" pitchFamily="2" charset="0"/>
                <a:ea typeface="+mj-ea"/>
                <a:cs typeface="+mj-cs"/>
              </a:rPr>
              <a:t>Expedited Reporting</a:t>
            </a:r>
            <a:endParaRPr lang="en-US" sz="2800" dirty="0"/>
          </a:p>
        </p:txBody>
      </p:sp>
    </p:spTree>
    <p:extLst>
      <p:ext uri="{BB962C8B-B14F-4D97-AF65-F5344CB8AC3E}">
        <p14:creationId xmlns:p14="http://schemas.microsoft.com/office/powerpoint/2010/main" val="4020234867"/>
      </p:ext>
    </p:extLst>
  </p:cSld>
  <p:clrMapOvr>
    <a:masterClrMapping/>
  </p:clrMapOvr>
</p:sld>
</file>

<file path=ppt/theme/theme1.xml><?xml version="1.0" encoding="utf-8"?>
<a:theme xmlns:a="http://schemas.openxmlformats.org/drawingml/2006/main" name="Default Theme">
  <a:themeElements>
    <a:clrScheme name="DIA Color Theme 1">
      <a:dk1>
        <a:srgbClr val="404040"/>
      </a:dk1>
      <a:lt1>
        <a:srgbClr val="FFFFFF"/>
      </a:lt1>
      <a:dk2>
        <a:srgbClr val="FFFFFF"/>
      </a:dk2>
      <a:lt2>
        <a:srgbClr val="FFFFFF"/>
      </a:lt2>
      <a:accent1>
        <a:srgbClr val="799C4B"/>
      </a:accent1>
      <a:accent2>
        <a:srgbClr val="008CA1"/>
      </a:accent2>
      <a:accent3>
        <a:srgbClr val="A62C60"/>
      </a:accent3>
      <a:accent4>
        <a:srgbClr val="CB7E25"/>
      </a:accent4>
      <a:accent5>
        <a:srgbClr val="007665"/>
      </a:accent5>
      <a:accent6>
        <a:srgbClr val="1C5A7D"/>
      </a:accent6>
      <a:hlink>
        <a:srgbClr val="003D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WCG / WIRB Copernicus Group">
      <a:dk1>
        <a:sysClr val="windowText" lastClr="000000"/>
      </a:dk1>
      <a:lt1>
        <a:sysClr val="window" lastClr="FFFFFF"/>
      </a:lt1>
      <a:dk2>
        <a:srgbClr val="EEECE1"/>
      </a:dk2>
      <a:lt2>
        <a:srgbClr val="1F497D"/>
      </a:lt2>
      <a:accent1>
        <a:srgbClr val="026CB6"/>
      </a:accent1>
      <a:accent2>
        <a:srgbClr val="13B5EA"/>
      </a:accent2>
      <a:accent3>
        <a:srgbClr val="C1D82F"/>
      </a:accent3>
      <a:accent4>
        <a:srgbClr val="8AD4DF"/>
      </a:accent4>
      <a:accent5>
        <a:srgbClr val="39B54A"/>
      </a:accent5>
      <a:accent6>
        <a:srgbClr val="F7964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46F0BDAEDBF40BB80D4A0E409E4CC" ma:contentTypeVersion="0" ma:contentTypeDescription="Create a new document." ma:contentTypeScope="" ma:versionID="5a4c67a65da9fef4f38948dff5b94cc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A08A5D-5C9A-4693-A4A8-7288F53F27DC}"/>
</file>

<file path=customXml/itemProps2.xml><?xml version="1.0" encoding="utf-8"?>
<ds:datastoreItem xmlns:ds="http://schemas.openxmlformats.org/officeDocument/2006/customXml" ds:itemID="{1DD6B813-4D67-4F41-901E-EE278B8CA007}"/>
</file>

<file path=customXml/itemProps3.xml><?xml version="1.0" encoding="utf-8"?>
<ds:datastoreItem xmlns:ds="http://schemas.openxmlformats.org/officeDocument/2006/customXml" ds:itemID="{C838D099-2BEE-488C-80B3-6947A2EDAFB5}"/>
</file>

<file path=docProps/app.xml><?xml version="1.0" encoding="utf-8"?>
<Properties xmlns="http://schemas.openxmlformats.org/officeDocument/2006/extended-properties" xmlns:vt="http://schemas.openxmlformats.org/officeDocument/2006/docPropsVTypes">
  <TotalTime>380</TotalTime>
  <Words>1595</Words>
  <Application>Microsoft Macintosh PowerPoint</Application>
  <PresentationFormat>Widescreen</PresentationFormat>
  <Paragraphs>201</Paragraphs>
  <Slides>19</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Helvetica</vt:lpstr>
      <vt:lpstr>Default Theme</vt:lpstr>
      <vt:lpstr>Office Theme</vt:lpstr>
      <vt:lpstr>Optimizing Global Safety Reporting in Clinical Trials Using Local Laws </vt:lpstr>
      <vt:lpstr>Disclaimer – Content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Global Safety Reporting in Clinical Trials Using Local Laws </dc:title>
  <dc:creator>Steven Beales</dc:creator>
  <cp:lastModifiedBy>Steven Beales</cp:lastModifiedBy>
  <cp:revision>41</cp:revision>
  <dcterms:created xsi:type="dcterms:W3CDTF">2019-06-14T00:42:15Z</dcterms:created>
  <dcterms:modified xsi:type="dcterms:W3CDTF">2019-06-28T18:55:04Z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0x0101009AF46F0BDAEDBF40BB80D4A0E409E4CC</vt:lpwstr>
  </property>
</Properties>
</file>