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5" r:id="rId5"/>
  </p:sldMasterIdLst>
  <p:notesMasterIdLst>
    <p:notesMasterId r:id="rId26"/>
  </p:notesMasterIdLst>
  <p:handoutMasterIdLst>
    <p:handoutMasterId r:id="rId27"/>
  </p:handoutMasterIdLst>
  <p:sldIdLst>
    <p:sldId id="476" r:id="rId6"/>
    <p:sldId id="2265" r:id="rId7"/>
    <p:sldId id="2267" r:id="rId8"/>
    <p:sldId id="2268" r:id="rId9"/>
    <p:sldId id="2172" r:id="rId10"/>
    <p:sldId id="2166" r:id="rId11"/>
    <p:sldId id="2261" r:id="rId12"/>
    <p:sldId id="570" r:id="rId13"/>
    <p:sldId id="2167" r:id="rId14"/>
    <p:sldId id="2274" r:id="rId15"/>
    <p:sldId id="2275" r:id="rId16"/>
    <p:sldId id="2165" r:id="rId17"/>
    <p:sldId id="2277" r:id="rId18"/>
    <p:sldId id="2281" r:id="rId19"/>
    <p:sldId id="2271" r:id="rId20"/>
    <p:sldId id="2173" r:id="rId21"/>
    <p:sldId id="2269" r:id="rId22"/>
    <p:sldId id="2176" r:id="rId23"/>
    <p:sldId id="2177" r:id="rId24"/>
    <p:sldId id="2179"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78" userDrawn="1">
          <p15:clr>
            <a:srgbClr val="A4A3A4"/>
          </p15:clr>
        </p15:guide>
        <p15:guide id="5" orient="horz" pos="4320" userDrawn="1">
          <p15:clr>
            <a:srgbClr val="A4A3A4"/>
          </p15:clr>
        </p15:guide>
        <p15:guide id="6" pos="5858" userDrawn="1">
          <p15:clr>
            <a:srgbClr val="A4A3A4"/>
          </p15:clr>
        </p15:guide>
        <p15:guide id="8" pos="3792" userDrawn="1">
          <p15:clr>
            <a:srgbClr val="A4A3A4"/>
          </p15:clr>
        </p15:guide>
        <p15:guide id="9" pos="5541" userDrawn="1">
          <p15:clr>
            <a:srgbClr val="A4A3A4"/>
          </p15:clr>
        </p15:guide>
        <p15:guide id="10" pos="5654" userDrawn="1">
          <p15:clr>
            <a:srgbClr val="A4A3A4"/>
          </p15:clr>
        </p15:guide>
        <p15:guide id="11" orient="horz" pos="1321" userDrawn="1">
          <p15:clr>
            <a:srgbClr val="A4A3A4"/>
          </p15:clr>
        </p15:guide>
        <p15:guide id="12" orient="horz" pos="2115" userDrawn="1">
          <p15:clr>
            <a:srgbClr val="A4A3A4"/>
          </p15:clr>
        </p15:guide>
        <p15:guide id="13" orient="horz" pos="2795" userDrawn="1">
          <p15:clr>
            <a:srgbClr val="A4A3A4"/>
          </p15:clr>
        </p15:guide>
        <p15:guide id="14" orient="horz" pos="2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6E6E6"/>
    <a:srgbClr val="FCB814"/>
    <a:srgbClr val="9B8679"/>
    <a:srgbClr val="EE1D23"/>
    <a:srgbClr val="504FA1"/>
    <a:srgbClr val="00ACDD"/>
    <a:srgbClr val="5A6670"/>
    <a:srgbClr val="B62467"/>
    <a:srgbClr val="F15921"/>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8707" autoAdjust="0"/>
  </p:normalViewPr>
  <p:slideViewPr>
    <p:cSldViewPr snapToGrid="0">
      <p:cViewPr varScale="1">
        <p:scale>
          <a:sx n="86" d="100"/>
          <a:sy n="86" d="100"/>
        </p:scale>
        <p:origin x="1592" y="184"/>
      </p:cViewPr>
      <p:guideLst>
        <p:guide pos="3878"/>
        <p:guide orient="horz" pos="4320"/>
        <p:guide pos="5858"/>
        <p:guide pos="3792"/>
        <p:guide pos="5541"/>
        <p:guide pos="5654"/>
        <p:guide orient="horz" pos="1321"/>
        <p:guide orient="horz" pos="2115"/>
        <p:guide orient="horz" pos="2795"/>
        <p:guide orient="horz" pos="2863"/>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4.2170364843736666E-2"/>
          <c:w val="1"/>
          <c:h val="0.89652970173248814"/>
        </c:manualLayout>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0A-EA48-AA47-36C78544401F}"/>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220A-EA48-AA47-36C78544401F}"/>
              </c:ext>
            </c:extLst>
          </c:dPt>
          <c:cat>
            <c:strRef>
              <c:f>Sheet1!$A$2:$A$3</c:f>
              <c:strCache>
                <c:ptCount val="2"/>
                <c:pt idx="0">
                  <c:v>Ipsum</c:v>
                </c:pt>
                <c:pt idx="1">
                  <c:v>Dolor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220A-EA48-AA47-36C78544401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C2E-AC41-B7A2-4598802187A3}"/>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DC2E-AC41-B7A2-4598802187A3}"/>
              </c:ext>
            </c:extLst>
          </c:dPt>
          <c:cat>
            <c:strRef>
              <c:f>Sheet1!$A$2:$A$3</c:f>
              <c:strCache>
                <c:ptCount val="2"/>
                <c:pt idx="0">
                  <c:v>Ipsum</c:v>
                </c:pt>
                <c:pt idx="1">
                  <c:v>Dolor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DC2E-AC41-B7A2-4598802187A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Lorem</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1437-7646-8805-8E9408415CDC}"/>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1437-7646-8805-8E9408415CDC}"/>
              </c:ext>
            </c:extLst>
          </c:dPt>
          <c:cat>
            <c:strRef>
              <c:f>Sheet1!$A$2:$A$3</c:f>
              <c:strCache>
                <c:ptCount val="2"/>
                <c:pt idx="0">
                  <c:v>Ipsum</c:v>
                </c:pt>
                <c:pt idx="1">
                  <c:v>Dolor</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1437-7646-8805-8E9408415CD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15203-C5F6-0E4B-8B7C-2B2ED47996E6}"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ECC4FB37-2A47-6D41-BA16-FE20EACCC979}">
      <dgm:prSet phldrT="[Text]" custT="1"/>
      <dgm:spPr>
        <a:xfrm>
          <a:off x="3334742" y="18249"/>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tIns="274320" bIns="274320"/>
        <a:lstStyle/>
        <a:p>
          <a:pPr>
            <a:buNone/>
          </a:pPr>
          <a:r>
            <a:rPr lang="en-US" sz="1600" dirty="0">
              <a:solidFill>
                <a:sysClr val="window" lastClr="FFFFFF"/>
              </a:solidFill>
              <a:latin typeface="Arial" panose="020B0604020202020204" pitchFamily="34" charset="0"/>
              <a:ea typeface="Verdana" panose="020B0604030504040204" pitchFamily="34" charset="0"/>
              <a:cs typeface="Arial" panose="020B0604020202020204" pitchFamily="34" charset="0"/>
            </a:rPr>
            <a:t>Top 1 US Pharma</a:t>
          </a:r>
          <a:endParaRPr lang="en-US" sz="1600" dirty="0">
            <a:latin typeface="Arial" panose="020B0604020202020204" pitchFamily="34" charset="0"/>
            <a:cs typeface="Arial" panose="020B0604020202020204" pitchFamily="34" charset="0"/>
          </a:endParaRPr>
        </a:p>
      </dgm:t>
    </dgm:pt>
    <dgm:pt modelId="{0D30853B-B83C-BF48-9888-8AD6BA33C852}" type="parTrans" cxnId="{82A14195-9964-5948-886D-2F29C693A19E}">
      <dgm:prSet/>
      <dgm:spPr/>
      <dgm:t>
        <a:bodyPr/>
        <a:lstStyle/>
        <a:p>
          <a:endParaRPr lang="en-US"/>
        </a:p>
      </dgm:t>
    </dgm:pt>
    <dgm:pt modelId="{244C3F10-3F47-5A47-91F1-A14644E338CE}" type="sibTrans" cxnId="{82A14195-9964-5948-886D-2F29C693A19E}">
      <dgm:prSet/>
      <dgm:spPr/>
      <dgm:t>
        <a:bodyPr/>
        <a:lstStyle/>
        <a:p>
          <a:endParaRPr lang="en-US"/>
        </a:p>
      </dgm:t>
    </dgm:pt>
    <dgm:pt modelId="{A51177A3-63E9-034B-B890-91420E086533}">
      <dgm:prSet phldrT="[Text]" custT="1"/>
      <dgm:spPr>
        <a:xfrm>
          <a:off x="5268312" y="1118968"/>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a:ea typeface="+mn-ea"/>
              <a:cs typeface="+mn-cs"/>
            </a:rPr>
            <a:t>Top 1 EU Pharma</a:t>
          </a:r>
        </a:p>
      </dgm:t>
    </dgm:pt>
    <dgm:pt modelId="{F921DFAC-CF05-2C40-A157-77102FF002B0}" type="parTrans" cxnId="{BB490EB6-F745-5A47-8DCA-264EC5F2CB70}">
      <dgm:prSet/>
      <dgm:spPr/>
      <dgm:t>
        <a:bodyPr/>
        <a:lstStyle/>
        <a:p>
          <a:endParaRPr lang="en-US"/>
        </a:p>
      </dgm:t>
    </dgm:pt>
    <dgm:pt modelId="{760DF37C-2303-4443-8BF4-A5D7C3778F8C}" type="sibTrans" cxnId="{BB490EB6-F745-5A47-8DCA-264EC5F2CB70}">
      <dgm:prSet/>
      <dgm:spPr/>
      <dgm:t>
        <a:bodyPr/>
        <a:lstStyle/>
        <a:p>
          <a:endParaRPr lang="en-US"/>
        </a:p>
      </dgm:t>
    </dgm:pt>
    <dgm:pt modelId="{F400DE88-6E67-D646-A1FA-AD9AA2FE3891}">
      <dgm:prSet phldrT="[Text]" custT="1"/>
      <dgm:spPr>
        <a:xfrm>
          <a:off x="5268312" y="3351663"/>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a:ea typeface="+mn-ea"/>
              <a:cs typeface="+mn-cs"/>
            </a:rPr>
            <a:t>Top 2 Japan Pharma</a:t>
          </a:r>
        </a:p>
      </dgm:t>
    </dgm:pt>
    <dgm:pt modelId="{07E27371-FA72-714E-AC51-6D7214167B75}" type="parTrans" cxnId="{0765FC5E-6614-7B47-8B5F-521C031CC5B2}">
      <dgm:prSet/>
      <dgm:spPr/>
      <dgm:t>
        <a:bodyPr/>
        <a:lstStyle/>
        <a:p>
          <a:endParaRPr lang="en-US"/>
        </a:p>
      </dgm:t>
    </dgm:pt>
    <dgm:pt modelId="{43CB0AC3-5817-A543-B7C7-A1E4C54AF22E}" type="sibTrans" cxnId="{0765FC5E-6614-7B47-8B5F-521C031CC5B2}">
      <dgm:prSet/>
      <dgm:spPr/>
      <dgm:t>
        <a:bodyPr/>
        <a:lstStyle/>
        <a:p>
          <a:endParaRPr lang="en-US"/>
        </a:p>
      </dgm:t>
    </dgm:pt>
    <dgm:pt modelId="{E7F2383A-6D6E-C14B-B50E-FC92990B7496}">
      <dgm:prSet phldrT="[Text]" custT="1"/>
      <dgm:spPr>
        <a:xfrm>
          <a:off x="3334742" y="4468010"/>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a:ea typeface="+mn-ea"/>
              <a:cs typeface="+mn-cs"/>
            </a:rPr>
            <a:t>Top 1 US IRB</a:t>
          </a:r>
        </a:p>
      </dgm:t>
    </dgm:pt>
    <dgm:pt modelId="{242623D7-F9B8-214F-8A0F-7186B82DAB37}" type="parTrans" cxnId="{DA63E688-FE9C-8747-A35A-EE9945227F7F}">
      <dgm:prSet/>
      <dgm:spPr/>
      <dgm:t>
        <a:bodyPr/>
        <a:lstStyle/>
        <a:p>
          <a:endParaRPr lang="en-US"/>
        </a:p>
      </dgm:t>
    </dgm:pt>
    <dgm:pt modelId="{37288453-8F3E-434E-B023-8C5D63E7F473}" type="sibTrans" cxnId="{DA63E688-FE9C-8747-A35A-EE9945227F7F}">
      <dgm:prSet/>
      <dgm:spPr/>
      <dgm:t>
        <a:bodyPr/>
        <a:lstStyle/>
        <a:p>
          <a:endParaRPr lang="en-US"/>
        </a:p>
      </dgm:t>
    </dgm:pt>
    <dgm:pt modelId="{D2450973-4308-0546-B0E5-544677B95227}">
      <dgm:prSet phldrT="[Text]" custT="1"/>
      <dgm:spPr>
        <a:xfrm>
          <a:off x="1401171" y="3351663"/>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a:ea typeface="+mn-ea"/>
              <a:cs typeface="+mn-cs"/>
            </a:rPr>
            <a:t>Top 2 US CRO</a:t>
          </a:r>
        </a:p>
      </dgm:t>
    </dgm:pt>
    <dgm:pt modelId="{7468917F-06AA-BB49-942C-CB47EA9682CB}" type="parTrans" cxnId="{08368E32-A74E-AC48-83F7-5B0E4BF9ADA4}">
      <dgm:prSet/>
      <dgm:spPr/>
      <dgm:t>
        <a:bodyPr/>
        <a:lstStyle/>
        <a:p>
          <a:endParaRPr lang="en-US"/>
        </a:p>
      </dgm:t>
    </dgm:pt>
    <dgm:pt modelId="{3F02D564-7251-3940-8ED9-2E677B24501F}" type="sibTrans" cxnId="{08368E32-A74E-AC48-83F7-5B0E4BF9ADA4}">
      <dgm:prSet/>
      <dgm:spPr/>
      <dgm:t>
        <a:bodyPr/>
        <a:lstStyle/>
        <a:p>
          <a:endParaRPr lang="en-US"/>
        </a:p>
      </dgm:t>
    </dgm:pt>
    <dgm:pt modelId="{B16FDBD3-6D3F-FA4D-BADF-FBC68DA4E578}">
      <dgm:prSet phldrT="[Text]" custT="1"/>
      <dgm:spPr>
        <a:xfrm>
          <a:off x="1401171" y="1118968"/>
          <a:ext cx="1458515" cy="948035"/>
        </a:xfr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a:ea typeface="+mn-ea"/>
              <a:cs typeface="+mn-cs"/>
            </a:rPr>
            <a:t>Top 1 US Biotech</a:t>
          </a:r>
        </a:p>
      </dgm:t>
    </dgm:pt>
    <dgm:pt modelId="{76DB390C-DBED-DC48-BD90-A5BD4E40A7E8}" type="parTrans" cxnId="{99E95D76-5213-B442-9C5B-8438A7859C70}">
      <dgm:prSet/>
      <dgm:spPr/>
      <dgm:t>
        <a:bodyPr/>
        <a:lstStyle/>
        <a:p>
          <a:endParaRPr lang="en-US"/>
        </a:p>
      </dgm:t>
    </dgm:pt>
    <dgm:pt modelId="{09501AC8-BCE8-FC4B-89E4-1F3890ED3559}" type="sibTrans" cxnId="{99E95D76-5213-B442-9C5B-8438A7859C70}">
      <dgm:prSet/>
      <dgm:spPr/>
      <dgm:t>
        <a:bodyPr/>
        <a:lstStyle/>
        <a:p>
          <a:endParaRPr lang="en-US"/>
        </a:p>
      </dgm:t>
    </dgm:pt>
    <dgm:pt modelId="{BD6487B6-A029-FA4F-A5DF-3E6ECBD03B59}" type="pres">
      <dgm:prSet presAssocID="{BA515203-C5F6-0E4B-8B7C-2B2ED47996E6}" presName="cycle" presStyleCnt="0">
        <dgm:presLayoutVars>
          <dgm:dir/>
          <dgm:resizeHandles val="exact"/>
        </dgm:presLayoutVars>
      </dgm:prSet>
      <dgm:spPr/>
    </dgm:pt>
    <dgm:pt modelId="{B1704B2C-5824-9B4E-9519-E89F17D1264B}" type="pres">
      <dgm:prSet presAssocID="{ECC4FB37-2A47-6D41-BA16-FE20EACCC979}" presName="node" presStyleLbl="node1" presStyleIdx="0" presStyleCnt="6" custRadScaleRad="99300" custRadScaleInc="0">
        <dgm:presLayoutVars>
          <dgm:bulletEnabled val="1"/>
        </dgm:presLayoutVars>
      </dgm:prSet>
      <dgm:spPr>
        <a:prstGeom prst="roundRect">
          <a:avLst/>
        </a:prstGeom>
      </dgm:spPr>
    </dgm:pt>
    <dgm:pt modelId="{9DD57615-E46B-C54D-9EDB-5AA7609860BE}" type="pres">
      <dgm:prSet presAssocID="{ECC4FB37-2A47-6D41-BA16-FE20EACCC979}" presName="spNode" presStyleCnt="0"/>
      <dgm:spPr/>
    </dgm:pt>
    <dgm:pt modelId="{B3B034A4-1A78-9946-BCB7-A6B3B76C2EA2}" type="pres">
      <dgm:prSet presAssocID="{244C3F10-3F47-5A47-91F1-A14644E338CE}" presName="sibTrans" presStyleLbl="sibTrans1D1" presStyleIdx="0" presStyleCnt="6"/>
      <dgm:spPr/>
    </dgm:pt>
    <dgm:pt modelId="{C1BAE27B-E7A4-2042-9232-EAFB39078180}" type="pres">
      <dgm:prSet presAssocID="{A51177A3-63E9-034B-B890-91420E086533}" presName="node" presStyleLbl="node1" presStyleIdx="1" presStyleCnt="6">
        <dgm:presLayoutVars>
          <dgm:bulletEnabled val="1"/>
        </dgm:presLayoutVars>
      </dgm:prSet>
      <dgm:spPr>
        <a:prstGeom prst="roundRect">
          <a:avLst/>
        </a:prstGeom>
      </dgm:spPr>
    </dgm:pt>
    <dgm:pt modelId="{264A8F9D-85E1-6443-AB0B-FD02C5A70857}" type="pres">
      <dgm:prSet presAssocID="{A51177A3-63E9-034B-B890-91420E086533}" presName="spNode" presStyleCnt="0"/>
      <dgm:spPr/>
    </dgm:pt>
    <dgm:pt modelId="{388F9178-6A8D-2249-9229-2D43B9F2D484}" type="pres">
      <dgm:prSet presAssocID="{760DF37C-2303-4443-8BF4-A5D7C3778F8C}" presName="sibTrans" presStyleLbl="sibTrans1D1" presStyleIdx="1" presStyleCnt="6"/>
      <dgm:spPr/>
    </dgm:pt>
    <dgm:pt modelId="{A6DBD6D9-CC88-BF41-99A3-1AB313FFE21F}" type="pres">
      <dgm:prSet presAssocID="{F400DE88-6E67-D646-A1FA-AD9AA2FE3891}" presName="node" presStyleLbl="node1" presStyleIdx="2" presStyleCnt="6">
        <dgm:presLayoutVars>
          <dgm:bulletEnabled val="1"/>
        </dgm:presLayoutVars>
      </dgm:prSet>
      <dgm:spPr>
        <a:prstGeom prst="roundRect">
          <a:avLst/>
        </a:prstGeom>
      </dgm:spPr>
    </dgm:pt>
    <dgm:pt modelId="{CA84F822-A71C-AF42-8997-E546DBF44C24}" type="pres">
      <dgm:prSet presAssocID="{F400DE88-6E67-D646-A1FA-AD9AA2FE3891}" presName="spNode" presStyleCnt="0"/>
      <dgm:spPr/>
    </dgm:pt>
    <dgm:pt modelId="{CC9C66BA-40A7-9143-A48D-BF3E8C06D017}" type="pres">
      <dgm:prSet presAssocID="{43CB0AC3-5817-A543-B7C7-A1E4C54AF22E}" presName="sibTrans" presStyleLbl="sibTrans1D1" presStyleIdx="2" presStyleCnt="6"/>
      <dgm:spPr/>
    </dgm:pt>
    <dgm:pt modelId="{E114D449-0605-2C4A-87B3-6E7DCCA42011}" type="pres">
      <dgm:prSet presAssocID="{E7F2383A-6D6E-C14B-B50E-FC92990B7496}" presName="node" presStyleLbl="node1" presStyleIdx="3" presStyleCnt="6">
        <dgm:presLayoutVars>
          <dgm:bulletEnabled val="1"/>
        </dgm:presLayoutVars>
      </dgm:prSet>
      <dgm:spPr>
        <a:prstGeom prst="roundRect">
          <a:avLst/>
        </a:prstGeom>
      </dgm:spPr>
    </dgm:pt>
    <dgm:pt modelId="{2EB17631-363D-7149-AAA5-236131833ACE}" type="pres">
      <dgm:prSet presAssocID="{E7F2383A-6D6E-C14B-B50E-FC92990B7496}" presName="spNode" presStyleCnt="0"/>
      <dgm:spPr/>
    </dgm:pt>
    <dgm:pt modelId="{22FC6CE9-0B9F-9246-9E2B-3CE6B316E839}" type="pres">
      <dgm:prSet presAssocID="{37288453-8F3E-434E-B023-8C5D63E7F473}" presName="sibTrans" presStyleLbl="sibTrans1D1" presStyleIdx="3" presStyleCnt="6"/>
      <dgm:spPr/>
    </dgm:pt>
    <dgm:pt modelId="{A157A0A7-8B7E-3C4F-9CBE-455D5BFFA215}" type="pres">
      <dgm:prSet presAssocID="{D2450973-4308-0546-B0E5-544677B95227}" presName="node" presStyleLbl="node1" presStyleIdx="4" presStyleCnt="6" custScaleX="100773">
        <dgm:presLayoutVars>
          <dgm:bulletEnabled val="1"/>
        </dgm:presLayoutVars>
      </dgm:prSet>
      <dgm:spPr>
        <a:prstGeom prst="roundRect">
          <a:avLst/>
        </a:prstGeom>
      </dgm:spPr>
    </dgm:pt>
    <dgm:pt modelId="{28EB900A-DD64-E245-93F5-80F6483E6BEC}" type="pres">
      <dgm:prSet presAssocID="{D2450973-4308-0546-B0E5-544677B95227}" presName="spNode" presStyleCnt="0"/>
      <dgm:spPr/>
    </dgm:pt>
    <dgm:pt modelId="{0E730ED2-0342-FA48-A4A0-645B305213CC}" type="pres">
      <dgm:prSet presAssocID="{3F02D564-7251-3940-8ED9-2E677B24501F}" presName="sibTrans" presStyleLbl="sibTrans1D1" presStyleIdx="4" presStyleCnt="6"/>
      <dgm:spPr/>
    </dgm:pt>
    <dgm:pt modelId="{F533BBE0-AF0A-DE47-A530-471F4C4D2739}" type="pres">
      <dgm:prSet presAssocID="{B16FDBD3-6D3F-FA4D-BADF-FBC68DA4E578}" presName="node" presStyleLbl="node1" presStyleIdx="5" presStyleCnt="6">
        <dgm:presLayoutVars>
          <dgm:bulletEnabled val="1"/>
        </dgm:presLayoutVars>
      </dgm:prSet>
      <dgm:spPr>
        <a:prstGeom prst="roundRect">
          <a:avLst/>
        </a:prstGeom>
      </dgm:spPr>
    </dgm:pt>
    <dgm:pt modelId="{18058F19-3F78-0543-879A-2C512D866CAA}" type="pres">
      <dgm:prSet presAssocID="{B16FDBD3-6D3F-FA4D-BADF-FBC68DA4E578}" presName="spNode" presStyleCnt="0"/>
      <dgm:spPr/>
    </dgm:pt>
    <dgm:pt modelId="{882A3BDB-FDE5-A84E-B622-C2C150F7DE80}" type="pres">
      <dgm:prSet presAssocID="{09501AC8-BCE8-FC4B-89E4-1F3890ED3559}" presName="sibTrans" presStyleLbl="sibTrans1D1" presStyleIdx="5" presStyleCnt="6"/>
      <dgm:spPr/>
    </dgm:pt>
  </dgm:ptLst>
  <dgm:cxnLst>
    <dgm:cxn modelId="{CD366907-EE62-734A-B295-BA5CCBB0D86D}" type="presOf" srcId="{760DF37C-2303-4443-8BF4-A5D7C3778F8C}" destId="{388F9178-6A8D-2249-9229-2D43B9F2D484}" srcOrd="0" destOrd="0" presId="urn:microsoft.com/office/officeart/2005/8/layout/cycle6"/>
    <dgm:cxn modelId="{BEA6651B-E5C9-4A46-97E1-ED6FC851187E}" type="presOf" srcId="{09501AC8-BCE8-FC4B-89E4-1F3890ED3559}" destId="{882A3BDB-FDE5-A84E-B622-C2C150F7DE80}" srcOrd="0" destOrd="0" presId="urn:microsoft.com/office/officeart/2005/8/layout/cycle6"/>
    <dgm:cxn modelId="{08368E32-A74E-AC48-83F7-5B0E4BF9ADA4}" srcId="{BA515203-C5F6-0E4B-8B7C-2B2ED47996E6}" destId="{D2450973-4308-0546-B0E5-544677B95227}" srcOrd="4" destOrd="0" parTransId="{7468917F-06AA-BB49-942C-CB47EA9682CB}" sibTransId="{3F02D564-7251-3940-8ED9-2E677B24501F}"/>
    <dgm:cxn modelId="{67538D3A-72C7-AE4E-9C68-F72E1C566FCC}" type="presOf" srcId="{43CB0AC3-5817-A543-B7C7-A1E4C54AF22E}" destId="{CC9C66BA-40A7-9143-A48D-BF3E8C06D017}" srcOrd="0" destOrd="0" presId="urn:microsoft.com/office/officeart/2005/8/layout/cycle6"/>
    <dgm:cxn modelId="{0765FC5E-6614-7B47-8B5F-521C031CC5B2}" srcId="{BA515203-C5F6-0E4B-8B7C-2B2ED47996E6}" destId="{F400DE88-6E67-D646-A1FA-AD9AA2FE3891}" srcOrd="2" destOrd="0" parTransId="{07E27371-FA72-714E-AC51-6D7214167B75}" sibTransId="{43CB0AC3-5817-A543-B7C7-A1E4C54AF22E}"/>
    <dgm:cxn modelId="{5E2F0060-8C6E-3546-98C7-9071469BDE45}" type="presOf" srcId="{244C3F10-3F47-5A47-91F1-A14644E338CE}" destId="{B3B034A4-1A78-9946-BCB7-A6B3B76C2EA2}" srcOrd="0" destOrd="0" presId="urn:microsoft.com/office/officeart/2005/8/layout/cycle6"/>
    <dgm:cxn modelId="{68686269-F65E-2B42-A788-FF45B14E584E}" type="presOf" srcId="{A51177A3-63E9-034B-B890-91420E086533}" destId="{C1BAE27B-E7A4-2042-9232-EAFB39078180}" srcOrd="0" destOrd="0" presId="urn:microsoft.com/office/officeart/2005/8/layout/cycle6"/>
    <dgm:cxn modelId="{0F2A356C-E5B5-A54A-AE3A-784BCDC5F5A0}" type="presOf" srcId="{D2450973-4308-0546-B0E5-544677B95227}" destId="{A157A0A7-8B7E-3C4F-9CBE-455D5BFFA215}" srcOrd="0" destOrd="0" presId="urn:microsoft.com/office/officeart/2005/8/layout/cycle6"/>
    <dgm:cxn modelId="{34183B72-D4A3-014E-9B33-AB822A9D8CA3}" type="presOf" srcId="{E7F2383A-6D6E-C14B-B50E-FC92990B7496}" destId="{E114D449-0605-2C4A-87B3-6E7DCCA42011}" srcOrd="0" destOrd="0" presId="urn:microsoft.com/office/officeart/2005/8/layout/cycle6"/>
    <dgm:cxn modelId="{99E95D76-5213-B442-9C5B-8438A7859C70}" srcId="{BA515203-C5F6-0E4B-8B7C-2B2ED47996E6}" destId="{B16FDBD3-6D3F-FA4D-BADF-FBC68DA4E578}" srcOrd="5" destOrd="0" parTransId="{76DB390C-DBED-DC48-BD90-A5BD4E40A7E8}" sibTransId="{09501AC8-BCE8-FC4B-89E4-1F3890ED3559}"/>
    <dgm:cxn modelId="{D5C2D878-2FC4-7A4C-A49C-582104DD12D0}" type="presOf" srcId="{ECC4FB37-2A47-6D41-BA16-FE20EACCC979}" destId="{B1704B2C-5824-9B4E-9519-E89F17D1264B}" srcOrd="0" destOrd="0" presId="urn:microsoft.com/office/officeart/2005/8/layout/cycle6"/>
    <dgm:cxn modelId="{2B29717D-8FFF-B04A-B928-9B31FE5669C5}" type="presOf" srcId="{3F02D564-7251-3940-8ED9-2E677B24501F}" destId="{0E730ED2-0342-FA48-A4A0-645B305213CC}" srcOrd="0" destOrd="0" presId="urn:microsoft.com/office/officeart/2005/8/layout/cycle6"/>
    <dgm:cxn modelId="{DA63E688-FE9C-8747-A35A-EE9945227F7F}" srcId="{BA515203-C5F6-0E4B-8B7C-2B2ED47996E6}" destId="{E7F2383A-6D6E-C14B-B50E-FC92990B7496}" srcOrd="3" destOrd="0" parTransId="{242623D7-F9B8-214F-8A0F-7186B82DAB37}" sibTransId="{37288453-8F3E-434E-B023-8C5D63E7F473}"/>
    <dgm:cxn modelId="{82A14195-9964-5948-886D-2F29C693A19E}" srcId="{BA515203-C5F6-0E4B-8B7C-2B2ED47996E6}" destId="{ECC4FB37-2A47-6D41-BA16-FE20EACCC979}" srcOrd="0" destOrd="0" parTransId="{0D30853B-B83C-BF48-9888-8AD6BA33C852}" sibTransId="{244C3F10-3F47-5A47-91F1-A14644E338CE}"/>
    <dgm:cxn modelId="{A55758A8-9436-2E47-BB73-FA17428ED43C}" type="presOf" srcId="{37288453-8F3E-434E-B023-8C5D63E7F473}" destId="{22FC6CE9-0B9F-9246-9E2B-3CE6B316E839}" srcOrd="0" destOrd="0" presId="urn:microsoft.com/office/officeart/2005/8/layout/cycle6"/>
    <dgm:cxn modelId="{BB490EB6-F745-5A47-8DCA-264EC5F2CB70}" srcId="{BA515203-C5F6-0E4B-8B7C-2B2ED47996E6}" destId="{A51177A3-63E9-034B-B890-91420E086533}" srcOrd="1" destOrd="0" parTransId="{F921DFAC-CF05-2C40-A157-77102FF002B0}" sibTransId="{760DF37C-2303-4443-8BF4-A5D7C3778F8C}"/>
    <dgm:cxn modelId="{919B57B8-44D3-BB4A-94C5-04B5FFA27704}" type="presOf" srcId="{B16FDBD3-6D3F-FA4D-BADF-FBC68DA4E578}" destId="{F533BBE0-AF0A-DE47-A530-471F4C4D2739}" srcOrd="0" destOrd="0" presId="urn:microsoft.com/office/officeart/2005/8/layout/cycle6"/>
    <dgm:cxn modelId="{5FE171C2-9857-6D42-BF15-F9A26D9C3C1C}" type="presOf" srcId="{BA515203-C5F6-0E4B-8B7C-2B2ED47996E6}" destId="{BD6487B6-A029-FA4F-A5DF-3E6ECBD03B59}" srcOrd="0" destOrd="0" presId="urn:microsoft.com/office/officeart/2005/8/layout/cycle6"/>
    <dgm:cxn modelId="{1EAC9BCD-B2C5-5341-AD7A-225C42AE2BCA}" type="presOf" srcId="{F400DE88-6E67-D646-A1FA-AD9AA2FE3891}" destId="{A6DBD6D9-CC88-BF41-99A3-1AB313FFE21F}" srcOrd="0" destOrd="0" presId="urn:microsoft.com/office/officeart/2005/8/layout/cycle6"/>
    <dgm:cxn modelId="{27AAD0E3-F454-9C4F-B339-15546F483E4A}" type="presParOf" srcId="{BD6487B6-A029-FA4F-A5DF-3E6ECBD03B59}" destId="{B1704B2C-5824-9B4E-9519-E89F17D1264B}" srcOrd="0" destOrd="0" presId="urn:microsoft.com/office/officeart/2005/8/layout/cycle6"/>
    <dgm:cxn modelId="{55F9999F-2D67-7640-99BC-AA57F25F50FD}" type="presParOf" srcId="{BD6487B6-A029-FA4F-A5DF-3E6ECBD03B59}" destId="{9DD57615-E46B-C54D-9EDB-5AA7609860BE}" srcOrd="1" destOrd="0" presId="urn:microsoft.com/office/officeart/2005/8/layout/cycle6"/>
    <dgm:cxn modelId="{B7194826-2847-414E-9D6B-0CF85E2AC7A0}" type="presParOf" srcId="{BD6487B6-A029-FA4F-A5DF-3E6ECBD03B59}" destId="{B3B034A4-1A78-9946-BCB7-A6B3B76C2EA2}" srcOrd="2" destOrd="0" presId="urn:microsoft.com/office/officeart/2005/8/layout/cycle6"/>
    <dgm:cxn modelId="{99F1C43F-80AA-184F-BDBF-FCE7E565B9AC}" type="presParOf" srcId="{BD6487B6-A029-FA4F-A5DF-3E6ECBD03B59}" destId="{C1BAE27B-E7A4-2042-9232-EAFB39078180}" srcOrd="3" destOrd="0" presId="urn:microsoft.com/office/officeart/2005/8/layout/cycle6"/>
    <dgm:cxn modelId="{3AD28087-3B6C-CB48-8B4F-B905F1981989}" type="presParOf" srcId="{BD6487B6-A029-FA4F-A5DF-3E6ECBD03B59}" destId="{264A8F9D-85E1-6443-AB0B-FD02C5A70857}" srcOrd="4" destOrd="0" presId="urn:microsoft.com/office/officeart/2005/8/layout/cycle6"/>
    <dgm:cxn modelId="{E08421BB-1788-0A44-A51E-F607B3918822}" type="presParOf" srcId="{BD6487B6-A029-FA4F-A5DF-3E6ECBD03B59}" destId="{388F9178-6A8D-2249-9229-2D43B9F2D484}" srcOrd="5" destOrd="0" presId="urn:microsoft.com/office/officeart/2005/8/layout/cycle6"/>
    <dgm:cxn modelId="{BE226378-F48D-B44C-88FD-CCF79020CCF6}" type="presParOf" srcId="{BD6487B6-A029-FA4F-A5DF-3E6ECBD03B59}" destId="{A6DBD6D9-CC88-BF41-99A3-1AB313FFE21F}" srcOrd="6" destOrd="0" presId="urn:microsoft.com/office/officeart/2005/8/layout/cycle6"/>
    <dgm:cxn modelId="{858DE2D5-4292-FD40-A5C4-7C1F4426E7E7}" type="presParOf" srcId="{BD6487B6-A029-FA4F-A5DF-3E6ECBD03B59}" destId="{CA84F822-A71C-AF42-8997-E546DBF44C24}" srcOrd="7" destOrd="0" presId="urn:microsoft.com/office/officeart/2005/8/layout/cycle6"/>
    <dgm:cxn modelId="{CA49C263-0340-184E-8A41-492D75078142}" type="presParOf" srcId="{BD6487B6-A029-FA4F-A5DF-3E6ECBD03B59}" destId="{CC9C66BA-40A7-9143-A48D-BF3E8C06D017}" srcOrd="8" destOrd="0" presId="urn:microsoft.com/office/officeart/2005/8/layout/cycle6"/>
    <dgm:cxn modelId="{09BDD070-FC2F-7244-B4C0-8CAD2F571528}" type="presParOf" srcId="{BD6487B6-A029-FA4F-A5DF-3E6ECBD03B59}" destId="{E114D449-0605-2C4A-87B3-6E7DCCA42011}" srcOrd="9" destOrd="0" presId="urn:microsoft.com/office/officeart/2005/8/layout/cycle6"/>
    <dgm:cxn modelId="{4966AFC3-CD3C-2D49-ACB8-414C4EFF233D}" type="presParOf" srcId="{BD6487B6-A029-FA4F-A5DF-3E6ECBD03B59}" destId="{2EB17631-363D-7149-AAA5-236131833ACE}" srcOrd="10" destOrd="0" presId="urn:microsoft.com/office/officeart/2005/8/layout/cycle6"/>
    <dgm:cxn modelId="{2B3F6958-4E50-3642-ACC3-320FBDA05F0E}" type="presParOf" srcId="{BD6487B6-A029-FA4F-A5DF-3E6ECBD03B59}" destId="{22FC6CE9-0B9F-9246-9E2B-3CE6B316E839}" srcOrd="11" destOrd="0" presId="urn:microsoft.com/office/officeart/2005/8/layout/cycle6"/>
    <dgm:cxn modelId="{2DE0EF6D-73D0-0044-B986-F70ED8D53070}" type="presParOf" srcId="{BD6487B6-A029-FA4F-A5DF-3E6ECBD03B59}" destId="{A157A0A7-8B7E-3C4F-9CBE-455D5BFFA215}" srcOrd="12" destOrd="0" presId="urn:microsoft.com/office/officeart/2005/8/layout/cycle6"/>
    <dgm:cxn modelId="{BA9AEEDB-7AC4-384E-B7F1-B8C0BF3B8E09}" type="presParOf" srcId="{BD6487B6-A029-FA4F-A5DF-3E6ECBD03B59}" destId="{28EB900A-DD64-E245-93F5-80F6483E6BEC}" srcOrd="13" destOrd="0" presId="urn:microsoft.com/office/officeart/2005/8/layout/cycle6"/>
    <dgm:cxn modelId="{768C3739-5215-3B46-940C-0C8C65A823C7}" type="presParOf" srcId="{BD6487B6-A029-FA4F-A5DF-3E6ECBD03B59}" destId="{0E730ED2-0342-FA48-A4A0-645B305213CC}" srcOrd="14" destOrd="0" presId="urn:microsoft.com/office/officeart/2005/8/layout/cycle6"/>
    <dgm:cxn modelId="{3459BACF-1BB8-0041-B26B-FCF54372F718}" type="presParOf" srcId="{BD6487B6-A029-FA4F-A5DF-3E6ECBD03B59}" destId="{F533BBE0-AF0A-DE47-A530-471F4C4D2739}" srcOrd="15" destOrd="0" presId="urn:microsoft.com/office/officeart/2005/8/layout/cycle6"/>
    <dgm:cxn modelId="{146CC131-CF72-D24B-B006-7CC4BB4BE77A}" type="presParOf" srcId="{BD6487B6-A029-FA4F-A5DF-3E6ECBD03B59}" destId="{18058F19-3F78-0543-879A-2C512D866CAA}" srcOrd="16" destOrd="0" presId="urn:microsoft.com/office/officeart/2005/8/layout/cycle6"/>
    <dgm:cxn modelId="{C2A533E9-B648-3D4F-B9A0-0E61D9135669}" type="presParOf" srcId="{BD6487B6-A029-FA4F-A5DF-3E6ECBD03B59}" destId="{882A3BDB-FDE5-A84E-B622-C2C150F7DE80}"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C8356F-1191-4BF9-BF88-07986DAFE35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C91AC17-0B7D-4453-89D4-BD90E425CBDC}">
      <dgm:prSet custT="1"/>
      <dgm:spPr/>
      <dgm:t>
        <a:bodyPr/>
        <a:lstStyle/>
        <a:p>
          <a:pPr>
            <a:lnSpc>
              <a:spcPct val="100000"/>
            </a:lnSpc>
            <a:defRPr cap="all"/>
          </a:pPr>
          <a:r>
            <a:rPr lang="en-US" sz="2400" b="1" dirty="0">
              <a:solidFill>
                <a:schemeClr val="accent1"/>
              </a:solidFill>
              <a:latin typeface="Verdana" panose="020B0604030504040204" pitchFamily="34" charset="0"/>
              <a:ea typeface="Verdana" panose="020B0604030504040204" pitchFamily="34" charset="0"/>
              <a:cs typeface="Verdana" panose="020B0604030504040204" pitchFamily="34" charset="0"/>
            </a:rPr>
            <a:t>33% Sponsor TMFs inspected by MHRA in 2018</a:t>
          </a:r>
        </a:p>
      </dgm:t>
    </dgm:pt>
    <dgm:pt modelId="{4EC194DF-E01C-4984-A9C6-1EFF8B1A5C6D}" type="parTrans" cxnId="{9C17F77D-BC4B-4983-B1EE-84F7EABC1952}">
      <dgm:prSet/>
      <dgm:spPr/>
      <dgm:t>
        <a:bodyPr/>
        <a:lstStyle/>
        <a:p>
          <a:endParaRPr lang="en-US"/>
        </a:p>
      </dgm:t>
    </dgm:pt>
    <dgm:pt modelId="{43D72ED0-D9D2-4328-802B-0A1F130CAE56}" type="sibTrans" cxnId="{9C17F77D-BC4B-4983-B1EE-84F7EABC1952}">
      <dgm:prSet/>
      <dgm:spPr/>
      <dgm:t>
        <a:bodyPr/>
        <a:lstStyle/>
        <a:p>
          <a:endParaRPr lang="en-US"/>
        </a:p>
      </dgm:t>
    </dgm:pt>
    <dgm:pt modelId="{EBE81456-412A-44C7-9EC9-342A151557E5}">
      <dgm:prSet custT="1"/>
      <dgm:spPr/>
      <dgm:t>
        <a:bodyPr/>
        <a:lstStyle/>
        <a:p>
          <a:pPr>
            <a:lnSpc>
              <a:spcPct val="100000"/>
            </a:lnSpc>
            <a:defRPr cap="all"/>
          </a:pPr>
          <a:r>
            <a:rPr lang="en-US" sz="2400" b="1" kern="1200" dirty="0">
              <a:latin typeface="Verdana" panose="020B0604030504040204" pitchFamily="34" charset="0"/>
              <a:ea typeface="Verdana" panose="020B0604030504040204" pitchFamily="34" charset="0"/>
              <a:cs typeface="Verdana" panose="020B0604030504040204" pitchFamily="34" charset="0"/>
            </a:rPr>
            <a:t>“Significant potential for SUSARs to go unreported.”</a:t>
          </a:r>
        </a:p>
      </dgm:t>
    </dgm:pt>
    <dgm:pt modelId="{97B9A521-2F1D-4C35-B1C1-E850A8C40C45}" type="parTrans" cxnId="{D5FEEB52-F444-4765-BFCD-DBED6ADBF5D0}">
      <dgm:prSet/>
      <dgm:spPr/>
      <dgm:t>
        <a:bodyPr/>
        <a:lstStyle/>
        <a:p>
          <a:endParaRPr lang="en-US"/>
        </a:p>
      </dgm:t>
    </dgm:pt>
    <dgm:pt modelId="{BF6A508B-9F1F-49EF-BD64-D29F451FFA8A}" type="sibTrans" cxnId="{D5FEEB52-F444-4765-BFCD-DBED6ADBF5D0}">
      <dgm:prSet/>
      <dgm:spPr/>
      <dgm:t>
        <a:bodyPr/>
        <a:lstStyle/>
        <a:p>
          <a:endParaRPr lang="en-US"/>
        </a:p>
      </dgm:t>
    </dgm:pt>
    <dgm:pt modelId="{F268AC75-907F-4997-842C-567FABEAB78D}">
      <dgm:prSet custT="1"/>
      <dgm:spPr/>
      <dgm:t>
        <a:bodyPr/>
        <a:lstStyle/>
        <a:p>
          <a:pPr>
            <a:lnSpc>
              <a:spcPct val="100000"/>
            </a:lnSpc>
            <a:defRPr cap="all"/>
          </a:pPr>
          <a:r>
            <a:rPr lang="en-US" sz="2400" b="1" kern="1200" dirty="0">
              <a:solidFill>
                <a:schemeClr val="accent2"/>
              </a:solidFill>
              <a:latin typeface="Verdana" panose="020B0604030504040204" pitchFamily="34" charset="0"/>
              <a:ea typeface="Verdana" panose="020B0604030504040204" pitchFamily="34" charset="0"/>
              <a:cs typeface="Verdana" panose="020B0604030504040204" pitchFamily="34" charset="0"/>
            </a:rPr>
            <a:t>42% FINDINGS related to inability to locate documentation</a:t>
          </a:r>
        </a:p>
      </dgm:t>
    </dgm:pt>
    <dgm:pt modelId="{D990E69A-CF58-44FB-93CC-41F09657C0D9}" type="sibTrans" cxnId="{B35C3786-0234-4342-B90A-151043DCABC5}">
      <dgm:prSet/>
      <dgm:spPr/>
      <dgm:t>
        <a:bodyPr/>
        <a:lstStyle/>
        <a:p>
          <a:endParaRPr lang="en-US"/>
        </a:p>
      </dgm:t>
    </dgm:pt>
    <dgm:pt modelId="{D1DBA7F2-E6CD-4D06-AD24-4F0E850BE3D5}" type="parTrans" cxnId="{B35C3786-0234-4342-B90A-151043DCABC5}">
      <dgm:prSet/>
      <dgm:spPr/>
      <dgm:t>
        <a:bodyPr/>
        <a:lstStyle/>
        <a:p>
          <a:endParaRPr lang="en-US"/>
        </a:p>
      </dgm:t>
    </dgm:pt>
    <dgm:pt modelId="{3592FB80-AA9B-4D85-9897-23FBE3A8E849}" type="pres">
      <dgm:prSet presAssocID="{2CC8356F-1191-4BF9-BF88-07986DAFE355}" presName="root" presStyleCnt="0">
        <dgm:presLayoutVars>
          <dgm:dir/>
          <dgm:resizeHandles val="exact"/>
        </dgm:presLayoutVars>
      </dgm:prSet>
      <dgm:spPr/>
    </dgm:pt>
    <dgm:pt modelId="{855EF343-B3CB-4CB7-AC72-7A0C229931EF}" type="pres">
      <dgm:prSet presAssocID="{AC91AC17-0B7D-4453-89D4-BD90E425CBDC}" presName="compNode" presStyleCnt="0"/>
      <dgm:spPr/>
    </dgm:pt>
    <dgm:pt modelId="{97D99A16-5129-49B6-B376-E57CFCB2C57E}" type="pres">
      <dgm:prSet presAssocID="{AC91AC17-0B7D-4453-89D4-BD90E425CBDC}" presName="iconBgRect" presStyleLbl="bgShp" presStyleIdx="0" presStyleCnt="3"/>
      <dgm:spPr>
        <a:solidFill>
          <a:schemeClr val="accent1"/>
        </a:solidFill>
      </dgm:spPr>
    </dgm:pt>
    <dgm:pt modelId="{07FCA303-9057-4AD6-9564-2087A09973B9}" type="pres">
      <dgm:prSet presAssocID="{AC91AC17-0B7D-4453-89D4-BD90E425CB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1BBA261E-F6BB-47E4-8BA2-C062C8FB0858}" type="pres">
      <dgm:prSet presAssocID="{AC91AC17-0B7D-4453-89D4-BD90E425CBDC}" presName="spaceRect" presStyleCnt="0"/>
      <dgm:spPr/>
    </dgm:pt>
    <dgm:pt modelId="{9A89974F-551E-43B5-8578-DD300D3C877E}" type="pres">
      <dgm:prSet presAssocID="{AC91AC17-0B7D-4453-89D4-BD90E425CBDC}" presName="textRect" presStyleLbl="revTx" presStyleIdx="0" presStyleCnt="3">
        <dgm:presLayoutVars>
          <dgm:chMax val="1"/>
          <dgm:chPref val="1"/>
        </dgm:presLayoutVars>
      </dgm:prSet>
      <dgm:spPr/>
    </dgm:pt>
    <dgm:pt modelId="{7041504B-9D38-4FBC-A358-610CCEF14CC7}" type="pres">
      <dgm:prSet presAssocID="{43D72ED0-D9D2-4328-802B-0A1F130CAE56}" presName="sibTrans" presStyleCnt="0"/>
      <dgm:spPr/>
    </dgm:pt>
    <dgm:pt modelId="{0F07DC34-5791-493B-8FD4-A6114AA02B3A}" type="pres">
      <dgm:prSet presAssocID="{F268AC75-907F-4997-842C-567FABEAB78D}" presName="compNode" presStyleCnt="0"/>
      <dgm:spPr/>
    </dgm:pt>
    <dgm:pt modelId="{104B138A-2747-4E00-9030-C64A69901203}" type="pres">
      <dgm:prSet presAssocID="{F268AC75-907F-4997-842C-567FABEAB78D}" presName="iconBgRect" presStyleLbl="bgShp" presStyleIdx="1" presStyleCnt="3"/>
      <dgm:spPr>
        <a:solidFill>
          <a:schemeClr val="accent2"/>
        </a:solidFill>
      </dgm:spPr>
    </dgm:pt>
    <dgm:pt modelId="{3DEE1F08-2582-4008-A675-DFEF08F655F0}" type="pres">
      <dgm:prSet presAssocID="{F268AC75-907F-4997-842C-567FABEAB7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g"/>
        </a:ext>
      </dgm:extLst>
    </dgm:pt>
    <dgm:pt modelId="{8841F86C-0DAF-41E1-8E9B-27B377FC8CBD}" type="pres">
      <dgm:prSet presAssocID="{F268AC75-907F-4997-842C-567FABEAB78D}" presName="spaceRect" presStyleCnt="0"/>
      <dgm:spPr/>
    </dgm:pt>
    <dgm:pt modelId="{BB6B3CF9-1964-4C8F-A74C-25E2F8660FEB}" type="pres">
      <dgm:prSet presAssocID="{F268AC75-907F-4997-842C-567FABEAB78D}" presName="textRect" presStyleLbl="revTx" presStyleIdx="1" presStyleCnt="3" custScaleX="123010">
        <dgm:presLayoutVars>
          <dgm:chMax val="1"/>
          <dgm:chPref val="1"/>
        </dgm:presLayoutVars>
      </dgm:prSet>
      <dgm:spPr/>
    </dgm:pt>
    <dgm:pt modelId="{10CE1DB7-7FAF-4262-A1DB-F1FE7416A25D}" type="pres">
      <dgm:prSet presAssocID="{D990E69A-CF58-44FB-93CC-41F09657C0D9}" presName="sibTrans" presStyleCnt="0"/>
      <dgm:spPr/>
    </dgm:pt>
    <dgm:pt modelId="{E8387DD9-FAC5-4E6C-AF11-3B489DF437DA}" type="pres">
      <dgm:prSet presAssocID="{EBE81456-412A-44C7-9EC9-342A151557E5}" presName="compNode" presStyleCnt="0"/>
      <dgm:spPr/>
    </dgm:pt>
    <dgm:pt modelId="{DC57581A-4B18-488E-B03D-0DCC14DF533E}" type="pres">
      <dgm:prSet presAssocID="{EBE81456-412A-44C7-9EC9-342A151557E5}" presName="iconBgRect" presStyleLbl="bgShp" presStyleIdx="2" presStyleCnt="3"/>
      <dgm:spPr/>
    </dgm:pt>
    <dgm:pt modelId="{DFFF19D1-5B45-4CE0-9666-05C9E0CBEB62}" type="pres">
      <dgm:prSet presAssocID="{EBE81456-412A-44C7-9EC9-342A151557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7A19FA0-0E89-41BE-88CE-89F77982E299}" type="pres">
      <dgm:prSet presAssocID="{EBE81456-412A-44C7-9EC9-342A151557E5}" presName="spaceRect" presStyleCnt="0"/>
      <dgm:spPr/>
    </dgm:pt>
    <dgm:pt modelId="{E8F9E046-2D13-451D-91B9-AA9769482CA6}" type="pres">
      <dgm:prSet presAssocID="{EBE81456-412A-44C7-9EC9-342A151557E5}" presName="textRect" presStyleLbl="revTx" presStyleIdx="2" presStyleCnt="3">
        <dgm:presLayoutVars>
          <dgm:chMax val="1"/>
          <dgm:chPref val="1"/>
        </dgm:presLayoutVars>
      </dgm:prSet>
      <dgm:spPr/>
    </dgm:pt>
  </dgm:ptLst>
  <dgm:cxnLst>
    <dgm:cxn modelId="{8961B909-00E3-DC4E-AFEE-B1B6833356F6}" type="presOf" srcId="{AC91AC17-0B7D-4453-89D4-BD90E425CBDC}" destId="{9A89974F-551E-43B5-8578-DD300D3C877E}" srcOrd="0" destOrd="0" presId="urn:microsoft.com/office/officeart/2018/5/layout/IconCircleLabelList"/>
    <dgm:cxn modelId="{62F81B1E-6646-0F40-B2DC-898562BC1BFA}" type="presOf" srcId="{2CC8356F-1191-4BF9-BF88-07986DAFE355}" destId="{3592FB80-AA9B-4D85-9897-23FBE3A8E849}" srcOrd="0" destOrd="0" presId="urn:microsoft.com/office/officeart/2018/5/layout/IconCircleLabelList"/>
    <dgm:cxn modelId="{6C7D1D3D-45C5-2242-B6D1-68E65423FB0C}" type="presOf" srcId="{F268AC75-907F-4997-842C-567FABEAB78D}" destId="{BB6B3CF9-1964-4C8F-A74C-25E2F8660FEB}" srcOrd="0" destOrd="0" presId="urn:microsoft.com/office/officeart/2018/5/layout/IconCircleLabelList"/>
    <dgm:cxn modelId="{D5FEEB52-F444-4765-BFCD-DBED6ADBF5D0}" srcId="{2CC8356F-1191-4BF9-BF88-07986DAFE355}" destId="{EBE81456-412A-44C7-9EC9-342A151557E5}" srcOrd="2" destOrd="0" parTransId="{97B9A521-2F1D-4C35-B1C1-E850A8C40C45}" sibTransId="{BF6A508B-9F1F-49EF-BD64-D29F451FFA8A}"/>
    <dgm:cxn modelId="{9C17F77D-BC4B-4983-B1EE-84F7EABC1952}" srcId="{2CC8356F-1191-4BF9-BF88-07986DAFE355}" destId="{AC91AC17-0B7D-4453-89D4-BD90E425CBDC}" srcOrd="0" destOrd="0" parTransId="{4EC194DF-E01C-4984-A9C6-1EFF8B1A5C6D}" sibTransId="{43D72ED0-D9D2-4328-802B-0A1F130CAE56}"/>
    <dgm:cxn modelId="{B35C3786-0234-4342-B90A-151043DCABC5}" srcId="{2CC8356F-1191-4BF9-BF88-07986DAFE355}" destId="{F268AC75-907F-4997-842C-567FABEAB78D}" srcOrd="1" destOrd="0" parTransId="{D1DBA7F2-E6CD-4D06-AD24-4F0E850BE3D5}" sibTransId="{D990E69A-CF58-44FB-93CC-41F09657C0D9}"/>
    <dgm:cxn modelId="{0FE789CA-540C-2246-AB97-41BC74058B50}" type="presOf" srcId="{EBE81456-412A-44C7-9EC9-342A151557E5}" destId="{E8F9E046-2D13-451D-91B9-AA9769482CA6}" srcOrd="0" destOrd="0" presId="urn:microsoft.com/office/officeart/2018/5/layout/IconCircleLabelList"/>
    <dgm:cxn modelId="{EC6F2EE6-2480-904D-8159-0BDBF713CAA8}" type="presParOf" srcId="{3592FB80-AA9B-4D85-9897-23FBE3A8E849}" destId="{855EF343-B3CB-4CB7-AC72-7A0C229931EF}" srcOrd="0" destOrd="0" presId="urn:microsoft.com/office/officeart/2018/5/layout/IconCircleLabelList"/>
    <dgm:cxn modelId="{6BE21CFE-3B5B-C646-87A1-325645BAD6AF}" type="presParOf" srcId="{855EF343-B3CB-4CB7-AC72-7A0C229931EF}" destId="{97D99A16-5129-49B6-B376-E57CFCB2C57E}" srcOrd="0" destOrd="0" presId="urn:microsoft.com/office/officeart/2018/5/layout/IconCircleLabelList"/>
    <dgm:cxn modelId="{E1D6C12C-B88F-0047-BCF7-567E937488A9}" type="presParOf" srcId="{855EF343-B3CB-4CB7-AC72-7A0C229931EF}" destId="{07FCA303-9057-4AD6-9564-2087A09973B9}" srcOrd="1" destOrd="0" presId="urn:microsoft.com/office/officeart/2018/5/layout/IconCircleLabelList"/>
    <dgm:cxn modelId="{64711845-AC6F-484A-9E88-5CDA7B3C4E96}" type="presParOf" srcId="{855EF343-B3CB-4CB7-AC72-7A0C229931EF}" destId="{1BBA261E-F6BB-47E4-8BA2-C062C8FB0858}" srcOrd="2" destOrd="0" presId="urn:microsoft.com/office/officeart/2018/5/layout/IconCircleLabelList"/>
    <dgm:cxn modelId="{5F9089C7-EC3D-3444-8F3F-F31E053DAAE9}" type="presParOf" srcId="{855EF343-B3CB-4CB7-AC72-7A0C229931EF}" destId="{9A89974F-551E-43B5-8578-DD300D3C877E}" srcOrd="3" destOrd="0" presId="urn:microsoft.com/office/officeart/2018/5/layout/IconCircleLabelList"/>
    <dgm:cxn modelId="{17A1182B-2414-0646-8B50-3F21DB76B369}" type="presParOf" srcId="{3592FB80-AA9B-4D85-9897-23FBE3A8E849}" destId="{7041504B-9D38-4FBC-A358-610CCEF14CC7}" srcOrd="1" destOrd="0" presId="urn:microsoft.com/office/officeart/2018/5/layout/IconCircleLabelList"/>
    <dgm:cxn modelId="{D38EC3FE-209F-F94A-A6E3-D607EC7CADE4}" type="presParOf" srcId="{3592FB80-AA9B-4D85-9897-23FBE3A8E849}" destId="{0F07DC34-5791-493B-8FD4-A6114AA02B3A}" srcOrd="2" destOrd="0" presId="urn:microsoft.com/office/officeart/2018/5/layout/IconCircleLabelList"/>
    <dgm:cxn modelId="{F4190CF2-3C56-9847-948F-4E81880E8CA7}" type="presParOf" srcId="{0F07DC34-5791-493B-8FD4-A6114AA02B3A}" destId="{104B138A-2747-4E00-9030-C64A69901203}" srcOrd="0" destOrd="0" presId="urn:microsoft.com/office/officeart/2018/5/layout/IconCircleLabelList"/>
    <dgm:cxn modelId="{B5F7D01F-D0B8-B148-B4AC-3C4EEF27C403}" type="presParOf" srcId="{0F07DC34-5791-493B-8FD4-A6114AA02B3A}" destId="{3DEE1F08-2582-4008-A675-DFEF08F655F0}" srcOrd="1" destOrd="0" presId="urn:microsoft.com/office/officeart/2018/5/layout/IconCircleLabelList"/>
    <dgm:cxn modelId="{AADADE7E-3C2D-2C44-95B5-01BB143D62C5}" type="presParOf" srcId="{0F07DC34-5791-493B-8FD4-A6114AA02B3A}" destId="{8841F86C-0DAF-41E1-8E9B-27B377FC8CBD}" srcOrd="2" destOrd="0" presId="urn:microsoft.com/office/officeart/2018/5/layout/IconCircleLabelList"/>
    <dgm:cxn modelId="{C43999E6-8236-7A49-A3CA-12F380E448ED}" type="presParOf" srcId="{0F07DC34-5791-493B-8FD4-A6114AA02B3A}" destId="{BB6B3CF9-1964-4C8F-A74C-25E2F8660FEB}" srcOrd="3" destOrd="0" presId="urn:microsoft.com/office/officeart/2018/5/layout/IconCircleLabelList"/>
    <dgm:cxn modelId="{C3CFD089-0616-FD4D-9BD3-541F2C130040}" type="presParOf" srcId="{3592FB80-AA9B-4D85-9897-23FBE3A8E849}" destId="{10CE1DB7-7FAF-4262-A1DB-F1FE7416A25D}" srcOrd="3" destOrd="0" presId="urn:microsoft.com/office/officeart/2018/5/layout/IconCircleLabelList"/>
    <dgm:cxn modelId="{C8CA4D34-5B99-0343-A230-F536F31725D8}" type="presParOf" srcId="{3592FB80-AA9B-4D85-9897-23FBE3A8E849}" destId="{E8387DD9-FAC5-4E6C-AF11-3B489DF437DA}" srcOrd="4" destOrd="0" presId="urn:microsoft.com/office/officeart/2018/5/layout/IconCircleLabelList"/>
    <dgm:cxn modelId="{51337423-832C-F44F-9798-8F6242BF1227}" type="presParOf" srcId="{E8387DD9-FAC5-4E6C-AF11-3B489DF437DA}" destId="{DC57581A-4B18-488E-B03D-0DCC14DF533E}" srcOrd="0" destOrd="0" presId="urn:microsoft.com/office/officeart/2018/5/layout/IconCircleLabelList"/>
    <dgm:cxn modelId="{069D32D4-2E83-C14C-A543-B72488A60305}" type="presParOf" srcId="{E8387DD9-FAC5-4E6C-AF11-3B489DF437DA}" destId="{DFFF19D1-5B45-4CE0-9666-05C9E0CBEB62}" srcOrd="1" destOrd="0" presId="urn:microsoft.com/office/officeart/2018/5/layout/IconCircleLabelList"/>
    <dgm:cxn modelId="{D25F1825-9D78-BC41-83B9-E5F7DEFBCE5F}" type="presParOf" srcId="{E8387DD9-FAC5-4E6C-AF11-3B489DF437DA}" destId="{A7A19FA0-0E89-41BE-88CE-89F77982E299}" srcOrd="2" destOrd="0" presId="urn:microsoft.com/office/officeart/2018/5/layout/IconCircleLabelList"/>
    <dgm:cxn modelId="{93702737-01C6-B94C-A94D-293086A36509}" type="presParOf" srcId="{E8387DD9-FAC5-4E6C-AF11-3B489DF437DA}" destId="{E8F9E046-2D13-451D-91B9-AA9769482CA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55045-FD7F-3A4A-AB42-D075304D3854}" type="doc">
      <dgm:prSet loTypeId="urn:microsoft.com/office/officeart/2005/8/layout/radial4" loCatId="" qsTypeId="urn:microsoft.com/office/officeart/2005/8/quickstyle/simple2" qsCatId="simple" csTypeId="urn:microsoft.com/office/officeart/2005/8/colors/colorful1" csCatId="colorful" phldr="1"/>
      <dgm:spPr/>
      <dgm:t>
        <a:bodyPr/>
        <a:lstStyle/>
        <a:p>
          <a:endParaRPr lang="en-US"/>
        </a:p>
      </dgm:t>
    </dgm:pt>
    <dgm:pt modelId="{3A8264B8-37CC-464A-9AEA-F0FC03E7CB7F}">
      <dgm:prSet phldrT="[Text]"/>
      <dgm:spPr>
        <a:xfrm>
          <a:off x="4053754" y="2805927"/>
          <a:ext cx="2356165" cy="2356165"/>
        </a:xfrm>
        <a:prstGeom prst="ellipse">
          <a:avLst/>
        </a:prstGeom>
        <a:solidFill>
          <a:srgbClr val="026CB6">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Helvetica" pitchFamily="2" charset="0"/>
              <a:ea typeface="+mn-ea"/>
              <a:cs typeface="+mn-cs"/>
            </a:rPr>
            <a:t>Improve Patient Safety</a:t>
          </a:r>
        </a:p>
      </dgm:t>
    </dgm:pt>
    <dgm:pt modelId="{0A2FD581-BE04-B54B-8974-E0BBA7D9D855}" type="parTrans" cxnId="{F766C491-BA61-1649-A113-DDA092436DEB}">
      <dgm:prSet/>
      <dgm:spPr/>
      <dgm:t>
        <a:bodyPr/>
        <a:lstStyle/>
        <a:p>
          <a:endParaRPr lang="en-US"/>
        </a:p>
      </dgm:t>
    </dgm:pt>
    <dgm:pt modelId="{F606CD3C-7E4A-3F4E-8DCB-7D0E64BF3C65}" type="sibTrans" cxnId="{F766C491-BA61-1649-A113-DDA092436DEB}">
      <dgm:prSet/>
      <dgm:spPr/>
      <dgm:t>
        <a:bodyPr/>
        <a:lstStyle/>
        <a:p>
          <a:endParaRPr lang="en-US"/>
        </a:p>
      </dgm:t>
    </dgm:pt>
    <dgm:pt modelId="{950633BA-4A49-2C45-9FF1-83387D00F599}">
      <dgm:prSet phldrT="[Text]"/>
      <dgm:spPr>
        <a:xfrm>
          <a:off x="1262691" y="1027636"/>
          <a:ext cx="2238357" cy="1790686"/>
        </a:xfrm>
        <a:prstGeom prst="roundRect">
          <a:avLst>
            <a:gd name="adj" fmla="val 10000"/>
          </a:avLst>
        </a:prstGeom>
        <a:solidFill>
          <a:srgbClr val="13B5EA">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Helvetica" pitchFamily="2" charset="0"/>
              <a:ea typeface="+mn-ea"/>
              <a:cs typeface="+mn-cs"/>
            </a:rPr>
            <a:t>Make Sites Happier</a:t>
          </a:r>
        </a:p>
      </dgm:t>
    </dgm:pt>
    <dgm:pt modelId="{3A19D6CF-2DDC-3644-AC67-DC240457E9D5}" type="parTrans" cxnId="{82BE28BA-0926-134C-999F-9DF1BF58F29D}">
      <dgm:prSet/>
      <dgm:spPr>
        <a:xfrm rot="12952416">
          <a:off x="2284184" y="2326309"/>
          <a:ext cx="2210393" cy="671507"/>
        </a:xfrm>
        <a:prstGeom prst="leftArrow">
          <a:avLst>
            <a:gd name="adj1" fmla="val 60000"/>
            <a:gd name="adj2" fmla="val 50000"/>
          </a:avLst>
        </a:prstGeom>
        <a:solidFill>
          <a:srgbClr val="13B5EA">
            <a:hueOff val="0"/>
            <a:satOff val="0"/>
            <a:lumOff val="0"/>
            <a:alphaOff val="0"/>
          </a:srgbClr>
        </a:solidFill>
        <a:ln>
          <a:noFill/>
        </a:ln>
        <a:effectLst/>
      </dgm:spPr>
      <dgm:t>
        <a:bodyPr/>
        <a:lstStyle/>
        <a:p>
          <a:endParaRPr lang="en-US"/>
        </a:p>
      </dgm:t>
    </dgm:pt>
    <dgm:pt modelId="{5412F12D-FE4D-434E-BD87-8F0550FA1CBC}" type="sibTrans" cxnId="{82BE28BA-0926-134C-999F-9DF1BF58F29D}">
      <dgm:prSet/>
      <dgm:spPr/>
      <dgm:t>
        <a:bodyPr/>
        <a:lstStyle/>
        <a:p>
          <a:endParaRPr lang="en-US"/>
        </a:p>
      </dgm:t>
    </dgm:pt>
    <dgm:pt modelId="{35E1796B-A4E3-C447-B7F1-6D9B5C4EAAD9}">
      <dgm:prSet phldrT="[Text]"/>
      <dgm:spPr>
        <a:xfrm>
          <a:off x="4112658" y="193"/>
          <a:ext cx="2238357" cy="1790686"/>
        </a:xfrm>
        <a:prstGeom prst="roundRect">
          <a:avLst>
            <a:gd name="adj" fmla="val 10000"/>
          </a:avLst>
        </a:prstGeom>
        <a:solidFill>
          <a:srgbClr val="13B5EA">
            <a:lumMod val="7500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Helvetica" pitchFamily="2" charset="0"/>
              <a:ea typeface="+mn-ea"/>
              <a:cs typeface="+mn-cs"/>
            </a:rPr>
            <a:t>Pass Inspections</a:t>
          </a:r>
        </a:p>
      </dgm:t>
    </dgm:pt>
    <dgm:pt modelId="{E737D320-BA45-3B47-BE8E-5397943E190E}" type="parTrans" cxnId="{1339CB59-D09A-8F4C-B672-EFA17E644AF9}">
      <dgm:prSet/>
      <dgm:spPr>
        <a:xfrm rot="16200000">
          <a:off x="4329177" y="1462442"/>
          <a:ext cx="1805319" cy="671507"/>
        </a:xfrm>
        <a:prstGeom prst="leftArrow">
          <a:avLst>
            <a:gd name="adj1" fmla="val 60000"/>
            <a:gd name="adj2" fmla="val 50000"/>
          </a:avLst>
        </a:prstGeom>
        <a:solidFill>
          <a:srgbClr val="008CA1"/>
        </a:solidFill>
        <a:ln>
          <a:noFill/>
        </a:ln>
        <a:effectLst/>
      </dgm:spPr>
      <dgm:t>
        <a:bodyPr/>
        <a:lstStyle/>
        <a:p>
          <a:endParaRPr lang="en-US"/>
        </a:p>
      </dgm:t>
    </dgm:pt>
    <dgm:pt modelId="{8BCFDE36-16A5-B84C-87EE-C3A4F1AEB15D}" type="sibTrans" cxnId="{1339CB59-D09A-8F4C-B672-EFA17E644AF9}">
      <dgm:prSet/>
      <dgm:spPr/>
      <dgm:t>
        <a:bodyPr/>
        <a:lstStyle/>
        <a:p>
          <a:endParaRPr lang="en-US"/>
        </a:p>
      </dgm:t>
    </dgm:pt>
    <dgm:pt modelId="{728DF48A-EEB9-504A-950C-75E64BB3F020}">
      <dgm:prSet phldrT="[Text]"/>
      <dgm:spPr>
        <a:xfrm>
          <a:off x="6993100" y="1055308"/>
          <a:ext cx="2238357" cy="1790686"/>
        </a:xfrm>
        <a:prstGeom prst="roundRect">
          <a:avLst>
            <a:gd name="adj" fmla="val 10000"/>
          </a:avLst>
        </a:prstGeom>
        <a:solidFill>
          <a:srgbClr val="8AD4DF">
            <a:hueOff val="0"/>
            <a:satOff val="0"/>
            <a:lumOff val="0"/>
            <a:alphaOff val="0"/>
          </a:srgbClr>
        </a:solidFill>
        <a:ln w="1905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Helvetica" pitchFamily="2" charset="0"/>
              <a:ea typeface="+mn-ea"/>
              <a:cs typeface="+mn-cs"/>
            </a:rPr>
            <a:t>Avoid Costs</a:t>
          </a:r>
        </a:p>
      </dgm:t>
    </dgm:pt>
    <dgm:pt modelId="{A7C8EE38-EE85-A742-9C70-FF55655AA413}" type="parTrans" cxnId="{F7633986-E8B0-2247-8581-950A4858DFF0}">
      <dgm:prSet/>
      <dgm:spPr>
        <a:xfrm rot="19486860">
          <a:off x="5923369" y="2248141"/>
          <a:ext cx="2218623" cy="671507"/>
        </a:xfrm>
        <a:prstGeom prst="leftArrow">
          <a:avLst>
            <a:gd name="adj1" fmla="val 60000"/>
            <a:gd name="adj2" fmla="val 50000"/>
          </a:avLst>
        </a:prstGeom>
        <a:solidFill>
          <a:srgbClr val="8AD4DF">
            <a:hueOff val="0"/>
            <a:satOff val="0"/>
            <a:lumOff val="0"/>
            <a:alphaOff val="0"/>
          </a:srgbClr>
        </a:solidFill>
        <a:ln>
          <a:noFill/>
        </a:ln>
        <a:effectLst/>
      </dgm:spPr>
      <dgm:t>
        <a:bodyPr/>
        <a:lstStyle/>
        <a:p>
          <a:endParaRPr lang="en-US"/>
        </a:p>
      </dgm:t>
    </dgm:pt>
    <dgm:pt modelId="{6478C1CA-2D0C-454B-AED2-079FFED77F3E}" type="sibTrans" cxnId="{F7633986-E8B0-2247-8581-950A4858DFF0}">
      <dgm:prSet/>
      <dgm:spPr/>
      <dgm:t>
        <a:bodyPr/>
        <a:lstStyle/>
        <a:p>
          <a:endParaRPr lang="en-US"/>
        </a:p>
      </dgm:t>
    </dgm:pt>
    <dgm:pt modelId="{1C6C8BC1-F955-634E-839C-F26239C5553D}" type="pres">
      <dgm:prSet presAssocID="{85355045-FD7F-3A4A-AB42-D075304D3854}" presName="cycle" presStyleCnt="0">
        <dgm:presLayoutVars>
          <dgm:chMax val="1"/>
          <dgm:dir/>
          <dgm:animLvl val="ctr"/>
          <dgm:resizeHandles val="exact"/>
        </dgm:presLayoutVars>
      </dgm:prSet>
      <dgm:spPr/>
    </dgm:pt>
    <dgm:pt modelId="{8307DFE9-F40B-5040-B30C-BE44BD61C704}" type="pres">
      <dgm:prSet presAssocID="{3A8264B8-37CC-464A-9AEA-F0FC03E7CB7F}" presName="centerShape" presStyleLbl="node0" presStyleIdx="0" presStyleCnt="1"/>
      <dgm:spPr/>
    </dgm:pt>
    <dgm:pt modelId="{43031B15-366C-4A49-B2AD-089464373933}" type="pres">
      <dgm:prSet presAssocID="{3A19D6CF-2DDC-3644-AC67-DC240457E9D5}" presName="parTrans" presStyleLbl="bgSibTrans2D1" presStyleIdx="0" presStyleCnt="3" custLinFactNeighborX="5065" custLinFactNeighborY="13617"/>
      <dgm:spPr/>
    </dgm:pt>
    <dgm:pt modelId="{D75C7F3F-4A11-6F43-A2B1-2E13A1182FCE}" type="pres">
      <dgm:prSet presAssocID="{950633BA-4A49-2C45-9FF1-83387D00F599}" presName="node" presStyleLbl="node1" presStyleIdx="0" presStyleCnt="3" custRadScaleRad="113879" custRadScaleInc="1456">
        <dgm:presLayoutVars>
          <dgm:bulletEnabled val="1"/>
        </dgm:presLayoutVars>
      </dgm:prSet>
      <dgm:spPr/>
    </dgm:pt>
    <dgm:pt modelId="{E5C8000C-747D-6B4E-BC1F-861DB11ACA1D}" type="pres">
      <dgm:prSet presAssocID="{E737D320-BA45-3B47-BE8E-5397943E190E}" presName="parTrans" presStyleLbl="bgSibTrans2D1" presStyleIdx="1" presStyleCnt="3"/>
      <dgm:spPr/>
    </dgm:pt>
    <dgm:pt modelId="{2192B438-3FA9-8C49-9E8C-6557583FC3FE}" type="pres">
      <dgm:prSet presAssocID="{35E1796B-A4E3-C447-B7F1-6D9B5C4EAAD9}" presName="node" presStyleLbl="node1" presStyleIdx="1" presStyleCnt="3">
        <dgm:presLayoutVars>
          <dgm:bulletEnabled val="1"/>
        </dgm:presLayoutVars>
      </dgm:prSet>
      <dgm:spPr/>
    </dgm:pt>
    <dgm:pt modelId="{9B3A6231-C237-4F45-A76D-55505FD0126A}" type="pres">
      <dgm:prSet presAssocID="{A7C8EE38-EE85-A742-9C70-FF55655AA413}" presName="parTrans" presStyleLbl="bgSibTrans2D1" presStyleIdx="2" presStyleCnt="3" custLinFactNeighborX="-7813" custLinFactNeighborY="-968"/>
      <dgm:spPr/>
    </dgm:pt>
    <dgm:pt modelId="{6F4E57C9-07B7-3D4F-BFB2-BD7E47AEB60F}" type="pres">
      <dgm:prSet presAssocID="{728DF48A-EEB9-504A-950C-75E64BB3F020}" presName="node" presStyleLbl="node1" presStyleIdx="2" presStyleCnt="3" custRadScaleRad="114161" custRadScaleInc="-365">
        <dgm:presLayoutVars>
          <dgm:bulletEnabled val="1"/>
        </dgm:presLayoutVars>
      </dgm:prSet>
      <dgm:spPr/>
    </dgm:pt>
  </dgm:ptLst>
  <dgm:cxnLst>
    <dgm:cxn modelId="{1F77971B-DAA9-1149-88AE-092E057E670C}" type="presOf" srcId="{35E1796B-A4E3-C447-B7F1-6D9B5C4EAAD9}" destId="{2192B438-3FA9-8C49-9E8C-6557583FC3FE}" srcOrd="0" destOrd="0" presId="urn:microsoft.com/office/officeart/2005/8/layout/radial4"/>
    <dgm:cxn modelId="{62019F21-54CB-2B42-BFA3-65304DC29A5B}" type="presOf" srcId="{3A8264B8-37CC-464A-9AEA-F0FC03E7CB7F}" destId="{8307DFE9-F40B-5040-B30C-BE44BD61C704}" srcOrd="0" destOrd="0" presId="urn:microsoft.com/office/officeart/2005/8/layout/radial4"/>
    <dgm:cxn modelId="{B0E12352-3CA1-8E4E-87C1-B9AE4A58B86A}" type="presOf" srcId="{E737D320-BA45-3B47-BE8E-5397943E190E}" destId="{E5C8000C-747D-6B4E-BC1F-861DB11ACA1D}" srcOrd="0" destOrd="0" presId="urn:microsoft.com/office/officeart/2005/8/layout/radial4"/>
    <dgm:cxn modelId="{1339CB59-D09A-8F4C-B672-EFA17E644AF9}" srcId="{3A8264B8-37CC-464A-9AEA-F0FC03E7CB7F}" destId="{35E1796B-A4E3-C447-B7F1-6D9B5C4EAAD9}" srcOrd="1" destOrd="0" parTransId="{E737D320-BA45-3B47-BE8E-5397943E190E}" sibTransId="{8BCFDE36-16A5-B84C-87EE-C3A4F1AEB15D}"/>
    <dgm:cxn modelId="{3024F681-277D-FC4F-A3AB-81FECABD1824}" type="presOf" srcId="{A7C8EE38-EE85-A742-9C70-FF55655AA413}" destId="{9B3A6231-C237-4F45-A76D-55505FD0126A}" srcOrd="0" destOrd="0" presId="urn:microsoft.com/office/officeart/2005/8/layout/radial4"/>
    <dgm:cxn modelId="{F7633986-E8B0-2247-8581-950A4858DFF0}" srcId="{3A8264B8-37CC-464A-9AEA-F0FC03E7CB7F}" destId="{728DF48A-EEB9-504A-950C-75E64BB3F020}" srcOrd="2" destOrd="0" parTransId="{A7C8EE38-EE85-A742-9C70-FF55655AA413}" sibTransId="{6478C1CA-2D0C-454B-AED2-079FFED77F3E}"/>
    <dgm:cxn modelId="{F766C491-BA61-1649-A113-DDA092436DEB}" srcId="{85355045-FD7F-3A4A-AB42-D075304D3854}" destId="{3A8264B8-37CC-464A-9AEA-F0FC03E7CB7F}" srcOrd="0" destOrd="0" parTransId="{0A2FD581-BE04-B54B-8974-E0BBA7D9D855}" sibTransId="{F606CD3C-7E4A-3F4E-8DCB-7D0E64BF3C65}"/>
    <dgm:cxn modelId="{ADB7399C-FFB3-494B-9742-F88455D5EDDA}" type="presOf" srcId="{950633BA-4A49-2C45-9FF1-83387D00F599}" destId="{D75C7F3F-4A11-6F43-A2B1-2E13A1182FCE}" srcOrd="0" destOrd="0" presId="urn:microsoft.com/office/officeart/2005/8/layout/radial4"/>
    <dgm:cxn modelId="{82BE28BA-0926-134C-999F-9DF1BF58F29D}" srcId="{3A8264B8-37CC-464A-9AEA-F0FC03E7CB7F}" destId="{950633BA-4A49-2C45-9FF1-83387D00F599}" srcOrd="0" destOrd="0" parTransId="{3A19D6CF-2DDC-3644-AC67-DC240457E9D5}" sibTransId="{5412F12D-FE4D-434E-BD87-8F0550FA1CBC}"/>
    <dgm:cxn modelId="{8F9328BE-7657-3E4E-A887-74D0D1455881}" type="presOf" srcId="{3A19D6CF-2DDC-3644-AC67-DC240457E9D5}" destId="{43031B15-366C-4A49-B2AD-089464373933}" srcOrd="0" destOrd="0" presId="urn:microsoft.com/office/officeart/2005/8/layout/radial4"/>
    <dgm:cxn modelId="{15537ECF-D6E2-7945-A032-78968E08A672}" type="presOf" srcId="{728DF48A-EEB9-504A-950C-75E64BB3F020}" destId="{6F4E57C9-07B7-3D4F-BFB2-BD7E47AEB60F}" srcOrd="0" destOrd="0" presId="urn:microsoft.com/office/officeart/2005/8/layout/radial4"/>
    <dgm:cxn modelId="{AF1BA8E9-1F56-6D4C-AC40-B87F758EA709}" type="presOf" srcId="{85355045-FD7F-3A4A-AB42-D075304D3854}" destId="{1C6C8BC1-F955-634E-839C-F26239C5553D}" srcOrd="0" destOrd="0" presId="urn:microsoft.com/office/officeart/2005/8/layout/radial4"/>
    <dgm:cxn modelId="{92C87CAA-1E2B-9943-A30D-1B203DA9387A}" type="presParOf" srcId="{1C6C8BC1-F955-634E-839C-F26239C5553D}" destId="{8307DFE9-F40B-5040-B30C-BE44BD61C704}" srcOrd="0" destOrd="0" presId="urn:microsoft.com/office/officeart/2005/8/layout/radial4"/>
    <dgm:cxn modelId="{CF6B4841-9CAE-2E44-A600-20633B1533E1}" type="presParOf" srcId="{1C6C8BC1-F955-634E-839C-F26239C5553D}" destId="{43031B15-366C-4A49-B2AD-089464373933}" srcOrd="1" destOrd="0" presId="urn:microsoft.com/office/officeart/2005/8/layout/radial4"/>
    <dgm:cxn modelId="{3E95CA85-68D8-7A4F-B8F3-D25B9BB14271}" type="presParOf" srcId="{1C6C8BC1-F955-634E-839C-F26239C5553D}" destId="{D75C7F3F-4A11-6F43-A2B1-2E13A1182FCE}" srcOrd="2" destOrd="0" presId="urn:microsoft.com/office/officeart/2005/8/layout/radial4"/>
    <dgm:cxn modelId="{838B46A7-CE84-6541-A7AC-04F51F729118}" type="presParOf" srcId="{1C6C8BC1-F955-634E-839C-F26239C5553D}" destId="{E5C8000C-747D-6B4E-BC1F-861DB11ACA1D}" srcOrd="3" destOrd="0" presId="urn:microsoft.com/office/officeart/2005/8/layout/radial4"/>
    <dgm:cxn modelId="{1A652408-EE15-C443-8C43-E92527E26E04}" type="presParOf" srcId="{1C6C8BC1-F955-634E-839C-F26239C5553D}" destId="{2192B438-3FA9-8C49-9E8C-6557583FC3FE}" srcOrd="4" destOrd="0" presId="urn:microsoft.com/office/officeart/2005/8/layout/radial4"/>
    <dgm:cxn modelId="{581F7D7A-C367-3048-94AE-BD02D9F46708}" type="presParOf" srcId="{1C6C8BC1-F955-634E-839C-F26239C5553D}" destId="{9B3A6231-C237-4F45-A76D-55505FD0126A}" srcOrd="5" destOrd="0" presId="urn:microsoft.com/office/officeart/2005/8/layout/radial4"/>
    <dgm:cxn modelId="{CC183D86-B56A-3641-B961-89DDF05E56D5}" type="presParOf" srcId="{1C6C8BC1-F955-634E-839C-F26239C5553D}" destId="{6F4E57C9-07B7-3D4F-BFB2-BD7E47AEB60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04B2C-5824-9B4E-9519-E89F17D1264B}">
      <dsp:nvSpPr>
        <dsp:cNvPr id="0" name=""/>
        <dsp:cNvSpPr/>
      </dsp:nvSpPr>
      <dsp:spPr>
        <a:xfrm>
          <a:off x="3968759" y="17651"/>
          <a:ext cx="1452578"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274320" rIns="60960" bIns="274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pitchFamily="34" charset="0"/>
              <a:ea typeface="Verdana" panose="020B0604030504040204" pitchFamily="34" charset="0"/>
              <a:cs typeface="Arial" panose="020B0604020202020204" pitchFamily="34" charset="0"/>
            </a:rPr>
            <a:t>Top 1 US Pharma</a:t>
          </a:r>
          <a:endParaRPr lang="en-US" sz="1600" kern="1200" dirty="0">
            <a:latin typeface="Arial" panose="020B0604020202020204" pitchFamily="34" charset="0"/>
            <a:cs typeface="Arial" panose="020B0604020202020204" pitchFamily="34" charset="0"/>
          </a:endParaRPr>
        </a:p>
      </dsp:txBody>
      <dsp:txXfrm>
        <a:off x="4014850" y="63742"/>
        <a:ext cx="1360396" cy="851994"/>
      </dsp:txXfrm>
    </dsp:sp>
    <dsp:sp modelId="{B3B034A4-1A78-9946-BCB7-A6B3B76C2EA2}">
      <dsp:nvSpPr>
        <dsp:cNvPr id="0" name=""/>
        <dsp:cNvSpPr/>
      </dsp:nvSpPr>
      <dsp:spPr>
        <a:xfrm>
          <a:off x="2494038" y="499470"/>
          <a:ext cx="4454210" cy="4454210"/>
        </a:xfrm>
        <a:custGeom>
          <a:avLst/>
          <a:gdLst/>
          <a:ahLst/>
          <a:cxnLst/>
          <a:rect l="0" t="0" r="0" b="0"/>
          <a:pathLst>
            <a:path>
              <a:moveTo>
                <a:pt x="2936568" y="116025"/>
              </a:moveTo>
              <a:arcTo wR="2227105" hR="2227105" stAng="17314547" swAng="149050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BAE27B-E7A4-2042-9232-EAFB39078180}">
      <dsp:nvSpPr>
        <dsp:cNvPr id="0" name=""/>
        <dsp:cNvSpPr/>
      </dsp:nvSpPr>
      <dsp:spPr>
        <a:xfrm>
          <a:off x="5897489" y="1115614"/>
          <a:ext cx="1452578"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a:ea typeface="+mn-ea"/>
              <a:cs typeface="+mn-cs"/>
            </a:rPr>
            <a:t>Top 1 EU Pharma</a:t>
          </a:r>
        </a:p>
      </dsp:txBody>
      <dsp:txXfrm>
        <a:off x="5943580" y="1161705"/>
        <a:ext cx="1360396" cy="851994"/>
      </dsp:txXfrm>
    </dsp:sp>
    <dsp:sp modelId="{388F9178-6A8D-2249-9229-2D43B9F2D484}">
      <dsp:nvSpPr>
        <dsp:cNvPr id="0" name=""/>
        <dsp:cNvSpPr/>
      </dsp:nvSpPr>
      <dsp:spPr>
        <a:xfrm>
          <a:off x="2467943" y="474150"/>
          <a:ext cx="4454210" cy="4454210"/>
        </a:xfrm>
        <a:custGeom>
          <a:avLst/>
          <a:gdLst/>
          <a:ahLst/>
          <a:cxnLst/>
          <a:rect l="0" t="0" r="0" b="0"/>
          <a:pathLst>
            <a:path>
              <a:moveTo>
                <a:pt x="4363491" y="1597936"/>
              </a:moveTo>
              <a:arcTo wR="2227105" hR="2227105" stAng="20615414" swAng="196917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6DBD6D9-CC88-BF41-99A3-1AB313FFE21F}">
      <dsp:nvSpPr>
        <dsp:cNvPr id="0" name=""/>
        <dsp:cNvSpPr/>
      </dsp:nvSpPr>
      <dsp:spPr>
        <a:xfrm>
          <a:off x="5897489" y="3342719"/>
          <a:ext cx="1452578"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a:ea typeface="+mn-ea"/>
              <a:cs typeface="+mn-cs"/>
            </a:rPr>
            <a:t>Top 2 Japan Pharma</a:t>
          </a:r>
        </a:p>
      </dsp:txBody>
      <dsp:txXfrm>
        <a:off x="5943580" y="3388810"/>
        <a:ext cx="1360396" cy="851994"/>
      </dsp:txXfrm>
    </dsp:sp>
    <dsp:sp modelId="{CC9C66BA-40A7-9143-A48D-BF3E8C06D017}">
      <dsp:nvSpPr>
        <dsp:cNvPr id="0" name=""/>
        <dsp:cNvSpPr/>
      </dsp:nvSpPr>
      <dsp:spPr>
        <a:xfrm>
          <a:off x="2467943" y="474150"/>
          <a:ext cx="4454210" cy="4454210"/>
        </a:xfrm>
        <a:custGeom>
          <a:avLst/>
          <a:gdLst/>
          <a:ahLst/>
          <a:cxnLst/>
          <a:rect l="0" t="0" r="0" b="0"/>
          <a:pathLst>
            <a:path>
              <a:moveTo>
                <a:pt x="3783958" y="3819652"/>
              </a:moveTo>
              <a:arcTo wR="2227105" hR="2227105" stAng="2738960" swAng="150384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14D449-0605-2C4A-87B3-6E7DCCA42011}">
      <dsp:nvSpPr>
        <dsp:cNvPr id="0" name=""/>
        <dsp:cNvSpPr/>
      </dsp:nvSpPr>
      <dsp:spPr>
        <a:xfrm>
          <a:off x="3968759" y="4456272"/>
          <a:ext cx="1452578"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a:ea typeface="+mn-ea"/>
              <a:cs typeface="+mn-cs"/>
            </a:rPr>
            <a:t>Top 1 US IRB</a:t>
          </a:r>
        </a:p>
      </dsp:txBody>
      <dsp:txXfrm>
        <a:off x="4014850" y="4502363"/>
        <a:ext cx="1360396" cy="851994"/>
      </dsp:txXfrm>
    </dsp:sp>
    <dsp:sp modelId="{22FC6CE9-0B9F-9246-9E2B-3CE6B316E839}">
      <dsp:nvSpPr>
        <dsp:cNvPr id="0" name=""/>
        <dsp:cNvSpPr/>
      </dsp:nvSpPr>
      <dsp:spPr>
        <a:xfrm>
          <a:off x="2467943" y="474150"/>
          <a:ext cx="4454210" cy="4454210"/>
        </a:xfrm>
        <a:custGeom>
          <a:avLst/>
          <a:gdLst/>
          <a:ahLst/>
          <a:cxnLst/>
          <a:rect l="0" t="0" r="0" b="0"/>
          <a:pathLst>
            <a:path>
              <a:moveTo>
                <a:pt x="1491504" y="4329220"/>
              </a:moveTo>
              <a:arcTo wR="2227105" hR="2227105" stAng="6557199" swAng="150384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57A0A7-8B7E-3C4F-9CBE-455D5BFFA215}">
      <dsp:nvSpPr>
        <dsp:cNvPr id="0" name=""/>
        <dsp:cNvSpPr/>
      </dsp:nvSpPr>
      <dsp:spPr>
        <a:xfrm>
          <a:off x="2034415" y="3342719"/>
          <a:ext cx="1463807"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a:ea typeface="+mn-ea"/>
              <a:cs typeface="+mn-cs"/>
            </a:rPr>
            <a:t>Top 2 US CRO</a:t>
          </a:r>
        </a:p>
      </dsp:txBody>
      <dsp:txXfrm>
        <a:off x="2080506" y="3388810"/>
        <a:ext cx="1371625" cy="851994"/>
      </dsp:txXfrm>
    </dsp:sp>
    <dsp:sp modelId="{0E730ED2-0342-FA48-A4A0-645B305213CC}">
      <dsp:nvSpPr>
        <dsp:cNvPr id="0" name=""/>
        <dsp:cNvSpPr/>
      </dsp:nvSpPr>
      <dsp:spPr>
        <a:xfrm>
          <a:off x="2467943" y="474150"/>
          <a:ext cx="4454210" cy="4454210"/>
        </a:xfrm>
        <a:custGeom>
          <a:avLst/>
          <a:gdLst/>
          <a:ahLst/>
          <a:cxnLst/>
          <a:rect l="0" t="0" r="0" b="0"/>
          <a:pathLst>
            <a:path>
              <a:moveTo>
                <a:pt x="90719" y="2856273"/>
              </a:moveTo>
              <a:arcTo wR="2227105" hR="2227105" stAng="9815414" swAng="196917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33BBE0-AF0A-DE47-A530-471F4C4D2739}">
      <dsp:nvSpPr>
        <dsp:cNvPr id="0" name=""/>
        <dsp:cNvSpPr/>
      </dsp:nvSpPr>
      <dsp:spPr>
        <a:xfrm>
          <a:off x="2040029" y="1115614"/>
          <a:ext cx="1452578" cy="944176"/>
        </a:xfrm>
        <a:prstGeom prst="roundRect">
          <a:avLst/>
        </a:prstGeom>
        <a:solidFill>
          <a:srgbClr val="026CB6">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Arial" panose="020B0604020202020204"/>
              <a:ea typeface="+mn-ea"/>
              <a:cs typeface="+mn-cs"/>
            </a:rPr>
            <a:t>Top 1 US Biotech</a:t>
          </a:r>
        </a:p>
      </dsp:txBody>
      <dsp:txXfrm>
        <a:off x="2086120" y="1161705"/>
        <a:ext cx="1360396" cy="851994"/>
      </dsp:txXfrm>
    </dsp:sp>
    <dsp:sp modelId="{882A3BDB-FDE5-A84E-B622-C2C150F7DE80}">
      <dsp:nvSpPr>
        <dsp:cNvPr id="0" name=""/>
        <dsp:cNvSpPr/>
      </dsp:nvSpPr>
      <dsp:spPr>
        <a:xfrm>
          <a:off x="2441848" y="499470"/>
          <a:ext cx="4454210" cy="4454210"/>
        </a:xfrm>
        <a:custGeom>
          <a:avLst/>
          <a:gdLst/>
          <a:ahLst/>
          <a:cxnLst/>
          <a:rect l="0" t="0" r="0" b="0"/>
          <a:pathLst>
            <a:path>
              <a:moveTo>
                <a:pt x="696396" y="609412"/>
              </a:moveTo>
              <a:arcTo wR="2227105" hR="2227105" stAng="13594953" swAng="149050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99A16-5129-49B6-B376-E57CFCB2C57E}">
      <dsp:nvSpPr>
        <dsp:cNvPr id="0" name=""/>
        <dsp:cNvSpPr/>
      </dsp:nvSpPr>
      <dsp:spPr>
        <a:xfrm>
          <a:off x="680482" y="723848"/>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07FCA303-9057-4AD6-9564-2087A09973B9}">
      <dsp:nvSpPr>
        <dsp:cNvPr id="0" name=""/>
        <dsp:cNvSpPr/>
      </dsp:nvSpPr>
      <dsp:spPr>
        <a:xfrm>
          <a:off x="1104607" y="114797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9974F-551E-43B5-8578-DD300D3C877E}">
      <dsp:nvSpPr>
        <dsp:cNvPr id="0" name=""/>
        <dsp:cNvSpPr/>
      </dsp:nvSpPr>
      <dsp:spPr>
        <a:xfrm>
          <a:off x="44295" y="3333848"/>
          <a:ext cx="3262500" cy="124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rPr>
            <a:t>33% Sponsor TMFs inspected by MHRA in 2018</a:t>
          </a:r>
        </a:p>
      </dsp:txBody>
      <dsp:txXfrm>
        <a:off x="44295" y="3333848"/>
        <a:ext cx="3262500" cy="1246669"/>
      </dsp:txXfrm>
    </dsp:sp>
    <dsp:sp modelId="{104B138A-2747-4E00-9030-C64A69901203}">
      <dsp:nvSpPr>
        <dsp:cNvPr id="0" name=""/>
        <dsp:cNvSpPr/>
      </dsp:nvSpPr>
      <dsp:spPr>
        <a:xfrm>
          <a:off x="4889270" y="723848"/>
          <a:ext cx="1990125" cy="1990125"/>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3DEE1F08-2582-4008-A675-DFEF08F655F0}">
      <dsp:nvSpPr>
        <dsp:cNvPr id="0" name=""/>
        <dsp:cNvSpPr/>
      </dsp:nvSpPr>
      <dsp:spPr>
        <a:xfrm>
          <a:off x="5313396" y="114797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B3CF9-1964-4C8F-A74C-25E2F8660FEB}">
      <dsp:nvSpPr>
        <dsp:cNvPr id="0" name=""/>
        <dsp:cNvSpPr/>
      </dsp:nvSpPr>
      <dsp:spPr>
        <a:xfrm>
          <a:off x="3877732" y="3333848"/>
          <a:ext cx="4013201" cy="124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solidFill>
                <a:schemeClr val="accent2"/>
              </a:solidFill>
              <a:latin typeface="Verdana" panose="020B0604030504040204" pitchFamily="34" charset="0"/>
              <a:ea typeface="Verdana" panose="020B0604030504040204" pitchFamily="34" charset="0"/>
              <a:cs typeface="Verdana" panose="020B0604030504040204" pitchFamily="34" charset="0"/>
            </a:rPr>
            <a:t>42% FINDINGS related to inability to locate documentation</a:t>
          </a:r>
        </a:p>
      </dsp:txBody>
      <dsp:txXfrm>
        <a:off x="3877732" y="3333848"/>
        <a:ext cx="4013201" cy="1246669"/>
      </dsp:txXfrm>
    </dsp:sp>
    <dsp:sp modelId="{DC57581A-4B18-488E-B03D-0DCC14DF533E}">
      <dsp:nvSpPr>
        <dsp:cNvPr id="0" name=""/>
        <dsp:cNvSpPr/>
      </dsp:nvSpPr>
      <dsp:spPr>
        <a:xfrm>
          <a:off x="9098059" y="723848"/>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FF19D1-5B45-4CE0-9666-05C9E0CBEB62}">
      <dsp:nvSpPr>
        <dsp:cNvPr id="0" name=""/>
        <dsp:cNvSpPr/>
      </dsp:nvSpPr>
      <dsp:spPr>
        <a:xfrm>
          <a:off x="9522184" y="114797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9E046-2D13-451D-91B9-AA9769482CA6}">
      <dsp:nvSpPr>
        <dsp:cNvPr id="0" name=""/>
        <dsp:cNvSpPr/>
      </dsp:nvSpPr>
      <dsp:spPr>
        <a:xfrm>
          <a:off x="8461871" y="3333848"/>
          <a:ext cx="3262500" cy="1246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dirty="0">
              <a:latin typeface="Verdana" panose="020B0604030504040204" pitchFamily="34" charset="0"/>
              <a:ea typeface="Verdana" panose="020B0604030504040204" pitchFamily="34" charset="0"/>
              <a:cs typeface="Verdana" panose="020B0604030504040204" pitchFamily="34" charset="0"/>
            </a:rPr>
            <a:t>“Significant potential for SUSARs to go unreported.”</a:t>
          </a:r>
        </a:p>
      </dsp:txBody>
      <dsp:txXfrm>
        <a:off x="8461871" y="3333848"/>
        <a:ext cx="3262500" cy="1246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DFE9-F40B-5040-B30C-BE44BD61C704}">
      <dsp:nvSpPr>
        <dsp:cNvPr id="0" name=""/>
        <dsp:cNvSpPr/>
      </dsp:nvSpPr>
      <dsp:spPr>
        <a:xfrm>
          <a:off x="3408430" y="2853952"/>
          <a:ext cx="2394870" cy="2394870"/>
        </a:xfrm>
        <a:prstGeom prst="ellipse">
          <a:avLst/>
        </a:prstGeom>
        <a:solidFill>
          <a:srgbClr val="026CB6">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 lastClr="FFFFFF"/>
              </a:solidFill>
              <a:latin typeface="Helvetica" pitchFamily="2" charset="0"/>
              <a:ea typeface="+mn-ea"/>
              <a:cs typeface="+mn-cs"/>
            </a:rPr>
            <a:t>Improve Patient Safety</a:t>
          </a:r>
        </a:p>
      </dsp:txBody>
      <dsp:txXfrm>
        <a:off x="3759151" y="3204673"/>
        <a:ext cx="1693428" cy="1693428"/>
      </dsp:txXfrm>
    </dsp:sp>
    <dsp:sp modelId="{43031B15-366C-4A49-B2AD-089464373933}">
      <dsp:nvSpPr>
        <dsp:cNvPr id="0" name=""/>
        <dsp:cNvSpPr/>
      </dsp:nvSpPr>
      <dsp:spPr>
        <a:xfrm rot="12952416">
          <a:off x="1608221" y="2365885"/>
          <a:ext cx="2248445" cy="682538"/>
        </a:xfrm>
        <a:prstGeom prst="leftArrow">
          <a:avLst>
            <a:gd name="adj1" fmla="val 60000"/>
            <a:gd name="adj2" fmla="val 50000"/>
          </a:avLst>
        </a:prstGeom>
        <a:solidFill>
          <a:srgbClr val="13B5EA">
            <a:hueOff val="0"/>
            <a:satOff val="0"/>
            <a:lumOff val="0"/>
            <a:alphaOff val="0"/>
          </a:srgbClr>
        </a:solidFill>
        <a:ln>
          <a:noFill/>
        </a:ln>
        <a:effectLst/>
      </dsp:spPr>
      <dsp:style>
        <a:lnRef idx="0">
          <a:scrgbClr r="0" g="0" b="0"/>
        </a:lnRef>
        <a:fillRef idx="1">
          <a:scrgbClr r="0" g="0" b="0"/>
        </a:fillRef>
        <a:effectRef idx="1">
          <a:scrgbClr r="0" g="0" b="0"/>
        </a:effectRef>
        <a:fontRef idx="minor">
          <a:schemeClr val="lt1"/>
        </a:fontRef>
      </dsp:style>
    </dsp:sp>
    <dsp:sp modelId="{D75C7F3F-4A11-6F43-A2B1-2E13A1182FCE}">
      <dsp:nvSpPr>
        <dsp:cNvPr id="0" name=""/>
        <dsp:cNvSpPr/>
      </dsp:nvSpPr>
      <dsp:spPr>
        <a:xfrm>
          <a:off x="570026" y="1045369"/>
          <a:ext cx="2275126" cy="1820101"/>
        </a:xfrm>
        <a:prstGeom prst="roundRect">
          <a:avLst>
            <a:gd name="adj" fmla="val 10000"/>
          </a:avLst>
        </a:prstGeom>
        <a:solidFill>
          <a:srgbClr val="13B5EA">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Helvetica" pitchFamily="2" charset="0"/>
              <a:ea typeface="+mn-ea"/>
              <a:cs typeface="+mn-cs"/>
            </a:rPr>
            <a:t>Make Sites Happier</a:t>
          </a:r>
        </a:p>
      </dsp:txBody>
      <dsp:txXfrm>
        <a:off x="623335" y="1098678"/>
        <a:ext cx="2168508" cy="1713483"/>
      </dsp:txXfrm>
    </dsp:sp>
    <dsp:sp modelId="{E5C8000C-747D-6B4E-BC1F-861DB11ACA1D}">
      <dsp:nvSpPr>
        <dsp:cNvPr id="0" name=""/>
        <dsp:cNvSpPr/>
      </dsp:nvSpPr>
      <dsp:spPr>
        <a:xfrm rot="16200000">
          <a:off x="3687613" y="1487544"/>
          <a:ext cx="1836505" cy="682538"/>
        </a:xfrm>
        <a:prstGeom prst="leftArrow">
          <a:avLst>
            <a:gd name="adj1" fmla="val 60000"/>
            <a:gd name="adj2" fmla="val 50000"/>
          </a:avLst>
        </a:prstGeom>
        <a:solidFill>
          <a:srgbClr val="008CA1"/>
        </a:solidFill>
        <a:ln>
          <a:noFill/>
        </a:ln>
        <a:effectLst/>
      </dsp:spPr>
      <dsp:style>
        <a:lnRef idx="0">
          <a:scrgbClr r="0" g="0" b="0"/>
        </a:lnRef>
        <a:fillRef idx="1">
          <a:scrgbClr r="0" g="0" b="0"/>
        </a:fillRef>
        <a:effectRef idx="1">
          <a:scrgbClr r="0" g="0" b="0"/>
        </a:effectRef>
        <a:fontRef idx="minor">
          <a:schemeClr val="lt1"/>
        </a:fontRef>
      </dsp:style>
    </dsp:sp>
    <dsp:sp modelId="{2192B438-3FA9-8C49-9E8C-6557583FC3FE}">
      <dsp:nvSpPr>
        <dsp:cNvPr id="0" name=""/>
        <dsp:cNvSpPr/>
      </dsp:nvSpPr>
      <dsp:spPr>
        <a:xfrm>
          <a:off x="3468302" y="510"/>
          <a:ext cx="2275126" cy="1820101"/>
        </a:xfrm>
        <a:prstGeom prst="roundRect">
          <a:avLst>
            <a:gd name="adj" fmla="val 10000"/>
          </a:avLst>
        </a:prstGeom>
        <a:solidFill>
          <a:srgbClr val="13B5EA">
            <a:lumMod val="7500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Helvetica" pitchFamily="2" charset="0"/>
              <a:ea typeface="+mn-ea"/>
              <a:cs typeface="+mn-cs"/>
            </a:rPr>
            <a:t>Pass Inspections</a:t>
          </a:r>
        </a:p>
      </dsp:txBody>
      <dsp:txXfrm>
        <a:off x="3521611" y="53819"/>
        <a:ext cx="2168508" cy="1713483"/>
      </dsp:txXfrm>
    </dsp:sp>
    <dsp:sp modelId="{9B3A6231-C237-4F45-A76D-55505FD0126A}">
      <dsp:nvSpPr>
        <dsp:cNvPr id="0" name=""/>
        <dsp:cNvSpPr/>
      </dsp:nvSpPr>
      <dsp:spPr>
        <a:xfrm rot="19486860">
          <a:off x="5308545" y="2286441"/>
          <a:ext cx="2256815" cy="682538"/>
        </a:xfrm>
        <a:prstGeom prst="leftArrow">
          <a:avLst>
            <a:gd name="adj1" fmla="val 60000"/>
            <a:gd name="adj2" fmla="val 50000"/>
          </a:avLst>
        </a:prstGeom>
        <a:solidFill>
          <a:srgbClr val="8AD4DF">
            <a:hueOff val="0"/>
            <a:satOff val="0"/>
            <a:lumOff val="0"/>
            <a:alphaOff val="0"/>
          </a:srgbClr>
        </a:solidFill>
        <a:ln>
          <a:noFill/>
        </a:ln>
        <a:effectLst/>
      </dsp:spPr>
      <dsp:style>
        <a:lnRef idx="0">
          <a:scrgbClr r="0" g="0" b="0"/>
        </a:lnRef>
        <a:fillRef idx="1">
          <a:scrgbClr r="0" g="0" b="0"/>
        </a:fillRef>
        <a:effectRef idx="1">
          <a:scrgbClr r="0" g="0" b="0"/>
        </a:effectRef>
        <a:fontRef idx="minor">
          <a:schemeClr val="lt1"/>
        </a:fontRef>
      </dsp:style>
    </dsp:sp>
    <dsp:sp modelId="{6F4E57C9-07B7-3D4F-BFB2-BD7E47AEB60F}">
      <dsp:nvSpPr>
        <dsp:cNvPr id="0" name=""/>
        <dsp:cNvSpPr/>
      </dsp:nvSpPr>
      <dsp:spPr>
        <a:xfrm>
          <a:off x="6397571" y="1073510"/>
          <a:ext cx="2275126" cy="1820101"/>
        </a:xfrm>
        <a:prstGeom prst="roundRect">
          <a:avLst>
            <a:gd name="adj" fmla="val 10000"/>
          </a:avLst>
        </a:prstGeom>
        <a:solidFill>
          <a:srgbClr val="8AD4DF">
            <a:hueOff val="0"/>
            <a:satOff val="0"/>
            <a:lumOff val="0"/>
            <a:alphaOff val="0"/>
          </a:srgbClr>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Helvetica" pitchFamily="2" charset="0"/>
              <a:ea typeface="+mn-ea"/>
              <a:cs typeface="+mn-cs"/>
            </a:rPr>
            <a:t>Avoid Costs</a:t>
          </a:r>
        </a:p>
      </dsp:txBody>
      <dsp:txXfrm>
        <a:off x="6450880" y="1126819"/>
        <a:ext cx="2168508" cy="171348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36C52EE-4D5A-46EC-9899-791D2D2FDD46}" type="datetimeFigureOut">
              <a:rPr lang="en-US" smtClean="0"/>
              <a:t>9/2/20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668C24D-2D2F-4A2C-956B-65E439A70D70}" type="slidenum">
              <a:rPr lang="en-US" smtClean="0"/>
              <a:t>‹#›</a:t>
            </a:fld>
            <a:endParaRPr lang="en-US"/>
          </a:p>
        </p:txBody>
      </p:sp>
    </p:spTree>
    <p:extLst>
      <p:ext uri="{BB962C8B-B14F-4D97-AF65-F5344CB8AC3E}">
        <p14:creationId xmlns:p14="http://schemas.microsoft.com/office/powerpoint/2010/main" val="272931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1" tIns="46586" rIns="93171" bIns="46586" rtlCol="0"/>
          <a:lstStyle>
            <a:lvl1pPr algn="l">
              <a:defRPr sz="1200"/>
            </a:lvl1pPr>
          </a:lstStyle>
          <a:p>
            <a:endParaRPr lang="en-GB"/>
          </a:p>
        </p:txBody>
      </p:sp>
      <p:sp>
        <p:nvSpPr>
          <p:cNvPr id="3" name="Date Placeholder 2"/>
          <p:cNvSpPr>
            <a:spLocks noGrp="1"/>
          </p:cNvSpPr>
          <p:nvPr>
            <p:ph type="dt" idx="1"/>
          </p:nvPr>
        </p:nvSpPr>
        <p:spPr>
          <a:xfrm>
            <a:off x="3970938" y="0"/>
            <a:ext cx="3037840" cy="466435"/>
          </a:xfrm>
          <a:prstGeom prst="rect">
            <a:avLst/>
          </a:prstGeom>
        </p:spPr>
        <p:txBody>
          <a:bodyPr vert="horz" lIns="93171" tIns="46586" rIns="93171" bIns="46586" rtlCol="0"/>
          <a:lstStyle>
            <a:lvl1pPr algn="r">
              <a:defRPr sz="1200"/>
            </a:lvl1pPr>
          </a:lstStyle>
          <a:p>
            <a:fld id="{D936946E-22A2-4342-BA18-98C1A9575A03}" type="datetimeFigureOut">
              <a:rPr lang="en-GB" smtClean="0"/>
              <a:t>02/09/2020</a:t>
            </a:fld>
            <a:endParaRPr lang="en-GB"/>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1" tIns="46586" rIns="93171" bIns="46586" rtlCol="0" anchor="ctr"/>
          <a:lstStyle/>
          <a:p>
            <a:endParaRPr lang="en-GB"/>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71" tIns="46586" rIns="93171" bIns="465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8"/>
            <a:ext cx="3037840" cy="466434"/>
          </a:xfrm>
          <a:prstGeom prst="rect">
            <a:avLst/>
          </a:prstGeom>
        </p:spPr>
        <p:txBody>
          <a:bodyPr vert="horz" lIns="93171" tIns="46586" rIns="93171" bIns="46586"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3171" tIns="46586" rIns="93171" bIns="46586" rtlCol="0" anchor="b"/>
          <a:lstStyle>
            <a:lvl1pPr algn="r">
              <a:defRPr sz="1200"/>
            </a:lvl1pPr>
          </a:lstStyle>
          <a:p>
            <a:fld id="{B4B2C77A-CDBC-4ECE-AE94-BAA0BD37D800}" type="slidenum">
              <a:rPr lang="en-GB" smtClean="0"/>
              <a:t>‹#›</a:t>
            </a:fld>
            <a:endParaRPr lang="en-GB"/>
          </a:p>
        </p:txBody>
      </p:sp>
    </p:spTree>
    <p:extLst>
      <p:ext uri="{BB962C8B-B14F-4D97-AF65-F5344CB8AC3E}">
        <p14:creationId xmlns:p14="http://schemas.microsoft.com/office/powerpoint/2010/main" val="289115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dirty="0"/>
          </a:p>
        </p:txBody>
      </p:sp>
      <p:sp>
        <p:nvSpPr>
          <p:cNvPr id="4" name="Slide Number Placeholder 3"/>
          <p:cNvSpPr>
            <a:spLocks noGrp="1"/>
          </p:cNvSpPr>
          <p:nvPr>
            <p:ph type="sldNum" sz="quarter" idx="5"/>
          </p:nvPr>
        </p:nvSpPr>
        <p:spPr/>
        <p:txBody>
          <a:bodyPr/>
          <a:lstStyle/>
          <a:p>
            <a:fld id="{B4B2C77A-CDBC-4ECE-AE94-BAA0BD37D800}" type="slidenum">
              <a:rPr lang="en-GB" smtClean="0"/>
              <a:t>1</a:t>
            </a:fld>
            <a:endParaRPr lang="en-GB"/>
          </a:p>
        </p:txBody>
      </p:sp>
    </p:spTree>
    <p:extLst>
      <p:ext uri="{BB962C8B-B14F-4D97-AF65-F5344CB8AC3E}">
        <p14:creationId xmlns:p14="http://schemas.microsoft.com/office/powerpoint/2010/main" val="412608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80% of sites receive more than 20 SUSARs per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Average PI receives 170 safety letters per quarter. Median PI receives 85 per quarter.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You may be thinking that we don't have 170 SUSARs a quarter on any of our studies but it is the cross-reporting, where every SUSAR needs to be reported to every other study on that compound, that causes the numbers to 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We work with several companies that have seen a 5 fold increase in safety report distribution over last 3 years and for whom a single successful compound now has more safety distribution than the rest of their compounds combined.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20% of sites have refused to process a SUSAR because it was an over-distribution – a Safety Report that did not qualify as an unanticipated problem and did not need to be submitted to the IRB.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The FDA estimated 86% of SUSARs on 1 oncology trial did not qualify for expedited reporting.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Arial" charset="0"/>
              <a:ea typeface="ＭＳ Ｐゴシック" pitchFamily="16" charset="-128"/>
              <a:cs typeface="+mn-cs"/>
            </a:endParaRPr>
          </a:p>
        </p:txBody>
      </p:sp>
      <p:sp>
        <p:nvSpPr>
          <p:cNvPr id="4" name="Slide Number Placeholder 3"/>
          <p:cNvSpPr>
            <a:spLocks noGrp="1"/>
          </p:cNvSpPr>
          <p:nvPr>
            <p:ph type="sldNum" sz="quarter" idx="5"/>
          </p:nvPr>
        </p:nvSpPr>
        <p:spPr/>
        <p:txBody>
          <a:bodyPr/>
          <a:lstStyle/>
          <a:p>
            <a:fld id="{47A48DA9-255D-4021-9152-50E7A9D6F49F}" type="slidenum">
              <a:rPr lang="en-US" smtClean="0"/>
              <a:t>10</a:t>
            </a:fld>
            <a:endParaRPr lang="en-US" dirty="0"/>
          </a:p>
        </p:txBody>
      </p:sp>
    </p:spTree>
    <p:extLst>
      <p:ext uri="{BB962C8B-B14F-4D97-AF65-F5344CB8AC3E}">
        <p14:creationId xmlns:p14="http://schemas.microsoft.com/office/powerpoint/2010/main" val="2758377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sites spend more than 80 hours of staff time on processing IND Safety Reports.</a:t>
            </a:r>
          </a:p>
          <a:p>
            <a:endParaRPr lang="en-US" dirty="0"/>
          </a:p>
          <a:p>
            <a:r>
              <a:rPr lang="en-US" dirty="0"/>
              <a:t>The average cost per safety report in labor was $26 not including any additional costs.</a:t>
            </a:r>
          </a:p>
          <a:p>
            <a:endParaRPr lang="en-US" dirty="0"/>
          </a:p>
          <a:p>
            <a:r>
              <a:rPr lang="en-US" dirty="0"/>
              <a:t>The average budgeted cost was $45 – so 1 unintended consequence is that sites can generate revenue by reading unnecessary safety reports at cost of not spending time with patients.</a:t>
            </a:r>
          </a:p>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11</a:t>
            </a:fld>
            <a:endParaRPr lang="en-US" dirty="0"/>
          </a:p>
        </p:txBody>
      </p:sp>
    </p:spTree>
    <p:extLst>
      <p:ext uri="{BB962C8B-B14F-4D97-AF65-F5344CB8AC3E}">
        <p14:creationId xmlns:p14="http://schemas.microsoft.com/office/powerpoint/2010/main" val="31677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to the over-distribution problem is Precision Global Safety Reporting.</a:t>
            </a:r>
            <a:br>
              <a:rPr lang="en-US" dirty="0"/>
            </a:br>
            <a:endParaRPr lang="en-US" dirty="0"/>
          </a:p>
          <a:p>
            <a:r>
              <a:rPr lang="en-US" dirty="0"/>
              <a:t>We tried to envisage what would be the best possible invention for </a:t>
            </a:r>
            <a:r>
              <a:rPr lang="en-US" dirty="0" err="1"/>
              <a:t>ClinOps</a:t>
            </a:r>
            <a:r>
              <a:rPr lang="en-US" dirty="0"/>
              <a:t> and Drug Safety.</a:t>
            </a:r>
            <a:endParaRPr kumimoji="0" lang="en-US" sz="1200" b="0" i="0" u="none" strike="noStrike" kern="0" cap="none" spc="0" normalizeH="0" baseline="0" noProof="0" dirty="0">
              <a:ln>
                <a:noFill/>
              </a:ln>
              <a:solidFill>
                <a:srgbClr val="026CB6"/>
              </a:solidFill>
              <a:effectLst/>
              <a:uLnTx/>
              <a:uFillTx/>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lot of our work involves getting the right information or document to the right person at the right time anywhere in the world according to local laws and verifying that it was received.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decided that we would build such a system and we envisaged it as being like a virtual Star Trek Transporter system beaming the right information to the right place with mission-critical precision because lives were at 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finally achieved our goal and built the system we envisaged but it took many more years and was 10x more difficult than we naively imagined it would be.</a:t>
            </a:r>
          </a:p>
          <a:p>
            <a:endParaRPr lang="en-US" dirty="0"/>
          </a:p>
          <a:p>
            <a:r>
              <a:rPr lang="en-US" dirty="0"/>
              <a:t>I caution against trying to build your own safety reporting system or using one of the several vendors who offer safety reporting systems that have no built-in intelligence. These are just fancy email systems that do not address your compliance issues, help your sites or avoid costs – most of our working group did not understand the benefits of compound level reporting, country alerting rules, directing reporting to ECs, gap packs or touchless systems until we’d built a first generation system that was only partially successful.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12</a:t>
            </a:fld>
            <a:endParaRPr lang="en-GB"/>
          </a:p>
        </p:txBody>
      </p:sp>
    </p:spTree>
    <p:extLst>
      <p:ext uri="{BB962C8B-B14F-4D97-AF65-F5344CB8AC3E}">
        <p14:creationId xmlns:p14="http://schemas.microsoft.com/office/powerpoint/2010/main" val="34261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the results look like</a:t>
            </a:r>
          </a:p>
          <a:p>
            <a:endParaRPr lang="en-US" dirty="0"/>
          </a:p>
          <a:p>
            <a:r>
              <a:rPr lang="en-US" dirty="0"/>
              <a:t>We now have a couple of years of data at some of our largest working group members and the results over the last 2 years have been noteworthy -</a:t>
            </a:r>
          </a:p>
          <a:p>
            <a:endParaRPr lang="en-US" dirty="0"/>
          </a:p>
          <a:p>
            <a:r>
              <a:rPr lang="en-US" dirty="0"/>
              <a:t>By using local laws, the mean reduction in number of Safety Letters per Safety Report has been 51%.</a:t>
            </a:r>
          </a:p>
          <a:p>
            <a:endParaRPr lang="en-US" dirty="0"/>
          </a:p>
          <a:p>
            <a:r>
              <a:rPr lang="en-US" dirty="0"/>
              <a:t>Assuming site and CRO costs of $45 per Safety Letter, this has resulted in approximately a $7000 saving per Safety Report.</a:t>
            </a:r>
          </a:p>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13</a:t>
            </a:fld>
            <a:endParaRPr lang="en-US" dirty="0"/>
          </a:p>
        </p:txBody>
      </p:sp>
    </p:spTree>
    <p:extLst>
      <p:ext uri="{BB962C8B-B14F-4D97-AF65-F5344CB8AC3E}">
        <p14:creationId xmlns:p14="http://schemas.microsoft.com/office/powerpoint/2010/main" val="295085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What role have the competent authorities focused on in assuring compliance between Pharmacovigilance and GCP?</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33% of Sponsor TMFs inspected by MHRA in 2018 had critical findings. 100% had major findings.</a:t>
            </a:r>
          </a:p>
          <a:p>
            <a:pPr marL="0" indent="0">
              <a:buNone/>
            </a:pPr>
            <a:endParaRPr lang="en-US" dirty="0"/>
          </a:p>
          <a:p>
            <a:r>
              <a:rPr lang="en-US" dirty="0">
                <a:latin typeface="Verdana" panose="020B0604030504040204" pitchFamily="34" charset="0"/>
                <a:ea typeface="Verdana" panose="020B0604030504040204" pitchFamily="34" charset="0"/>
                <a:cs typeface="Verdana" panose="020B0604030504040204" pitchFamily="34" charset="0"/>
              </a:rPr>
              <a:t>42% of critical findings were related to inability to locate documentation or proof of specific activities within TMF or supporting systems.</a:t>
            </a:r>
          </a:p>
          <a:p>
            <a:pPr marL="0" indent="0">
              <a:buNone/>
            </a:pPr>
            <a:endParaRPr lang="en-US" dirty="0"/>
          </a:p>
          <a:p>
            <a:r>
              <a:rPr lang="en-US" dirty="0">
                <a:latin typeface="Verdana" panose="020B0604030504040204" pitchFamily="34" charset="0"/>
                <a:ea typeface="Verdana" panose="020B0604030504040204" pitchFamily="34" charset="0"/>
                <a:cs typeface="Verdana" panose="020B0604030504040204" pitchFamily="34" charset="0"/>
              </a:rPr>
              <a:t>2 serious TMF findings resulted in pharmacovigilance findings because general failure of TMF meant, “significant potential for Suspected Unexpected Serious Adverse Reactions (SUSARs) to go unreported.”</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Many sponsors are an MHRA inspection away from at least a major finding.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5"/>
          </p:nvPr>
        </p:nvSpPr>
        <p:spPr/>
        <p:txBody>
          <a:bodyPr/>
          <a:lstStyle/>
          <a:p>
            <a:fld id="{47A48DA9-255D-4021-9152-50E7A9D6F49F}" type="slidenum">
              <a:rPr lang="en-US" smtClean="0"/>
              <a:t>14</a:t>
            </a:fld>
            <a:endParaRPr lang="en-US" dirty="0"/>
          </a:p>
        </p:txBody>
      </p:sp>
    </p:spTree>
    <p:extLst>
      <p:ext uri="{BB962C8B-B14F-4D97-AF65-F5344CB8AC3E}">
        <p14:creationId xmlns:p14="http://schemas.microsoft.com/office/powerpoint/2010/main" val="1007499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our solution to end to end safety reporting quality oversight and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working group sponsors have built dashboards that focus on what we can monitor and act upon.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Monitoring regulatory environment with our working group’s input for changes in country rules and regulations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Identifying risk by ensuring all sites follow training and safety requirements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Monitoring the transmission of safety alerts and ensuring that any email bounce backs are routed directly to the responsible person so they can be fixed in accordance with regulatory timelines.</a:t>
            </a:r>
          </a:p>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15</a:t>
            </a:fld>
            <a:endParaRPr lang="en-US" dirty="0"/>
          </a:p>
        </p:txBody>
      </p:sp>
    </p:spTree>
    <p:extLst>
      <p:ext uri="{BB962C8B-B14F-4D97-AF65-F5344CB8AC3E}">
        <p14:creationId xmlns:p14="http://schemas.microsoft.com/office/powerpoint/2010/main" val="184861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outcome can you expect for your organization if you implement our recommendations?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average phase 2 clinical trial, savings have ranged between $150k and $450k per trial.</a:t>
            </a:r>
          </a:p>
          <a:p>
            <a:endParaRPr lang="en-US" dirty="0"/>
          </a:p>
          <a:p>
            <a:r>
              <a:rPr lang="en-US" dirty="0"/>
              <a:t>Average reduction in Safety Reports per Site has been 5 safety letters per week or 5-10 hours per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99% of sites have trained active users in system receiving delivery and have documented receipt of safety reports.</a:t>
            </a:r>
          </a:p>
        </p:txBody>
      </p:sp>
      <p:sp>
        <p:nvSpPr>
          <p:cNvPr id="4" name="Slide Number Placeholder 3"/>
          <p:cNvSpPr>
            <a:spLocks noGrp="1"/>
          </p:cNvSpPr>
          <p:nvPr>
            <p:ph type="sldNum" sz="quarter" idx="5"/>
          </p:nvPr>
        </p:nvSpPr>
        <p:spPr/>
        <p:txBody>
          <a:bodyPr/>
          <a:lstStyle/>
          <a:p>
            <a:fld id="{B4B2C77A-CDBC-4ECE-AE94-BAA0BD37D800}" type="slidenum">
              <a:rPr lang="en-GB" smtClean="0"/>
              <a:t>16</a:t>
            </a:fld>
            <a:endParaRPr lang="en-GB" dirty="0"/>
          </a:p>
        </p:txBody>
      </p:sp>
    </p:spTree>
    <p:extLst>
      <p:ext uri="{BB962C8B-B14F-4D97-AF65-F5344CB8AC3E}">
        <p14:creationId xmlns:p14="http://schemas.microsoft.com/office/powerpoint/2010/main" val="3322255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26CB6"/>
                </a:solidFill>
              </a:rPr>
              <a:t>In summary, by transforming their approach to Global Safety Reporting operations, including global harmonization of the process, precision distribution according to local laws, global quality and regulatory oversight, a sponsor may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26CB6"/>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improve patient safety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reduce site and operational burden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bullet-proof compliance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avoid unnecessary costs.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17</a:t>
            </a:fld>
            <a:endParaRPr lang="en-GB"/>
          </a:p>
        </p:txBody>
      </p:sp>
    </p:spTree>
    <p:extLst>
      <p:ext uri="{BB962C8B-B14F-4D97-AF65-F5344CB8AC3E}">
        <p14:creationId xmlns:p14="http://schemas.microsoft.com/office/powerpoint/2010/main" val="105442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Change is never painful, only resistance to change is painful.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join with us and help us to build the safety reporting reference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 all our future global safety reporting be precise, compliant, and according to local 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dirty="0">
              <a:solidFill>
                <a:srgbClr val="026CB6"/>
              </a:solidFill>
            </a:endParaRPr>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18</a:t>
            </a:fld>
            <a:endParaRPr lang="en-GB" dirty="0"/>
          </a:p>
        </p:txBody>
      </p:sp>
    </p:spTree>
    <p:extLst>
      <p:ext uri="{BB962C8B-B14F-4D97-AF65-F5344CB8AC3E}">
        <p14:creationId xmlns:p14="http://schemas.microsoft.com/office/powerpoint/2010/main" val="3738737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19</a:t>
            </a:fld>
            <a:endParaRPr lang="en-GB" dirty="0"/>
          </a:p>
        </p:txBody>
      </p:sp>
    </p:spTree>
    <p:extLst>
      <p:ext uri="{BB962C8B-B14F-4D97-AF65-F5344CB8AC3E}">
        <p14:creationId xmlns:p14="http://schemas.microsoft.com/office/powerpoint/2010/main" val="46279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best time for clinical research that I can remember. Everyone is looking to our industry for hope, physical, mental, and economic well-being, and to save lives. It is also the most stressful time we can remember. I hope that everyone is doing as well as they can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saved some of the best content till last because you deserve it. </a:t>
            </a:r>
            <a:r>
              <a:rPr lang="en-US" sz="1200" b="0" i="0" u="none" strike="noStrike" cap="none" baseline="0" dirty="0">
                <a:solidFill>
                  <a:schemeClr val="dk1"/>
                </a:solidFill>
                <a:latin typeface="+mn-lt"/>
                <a:ea typeface="Calibri"/>
                <a:cs typeface="Calibri"/>
                <a:sym typeface="Calibri"/>
              </a:rPr>
              <a:t>Only the top 10% of employees attend conferences like this and only the top 1% stay for the last session. </a:t>
            </a:r>
            <a:r>
              <a:rPr lang="en-US" sz="1200" b="0" i="0" u="none" strike="noStrike" cap="none" dirty="0">
                <a:solidFill>
                  <a:schemeClr val="dk1"/>
                </a:solidFill>
                <a:latin typeface="+mn-lt"/>
                <a:ea typeface="Calibri"/>
                <a:cs typeface="Calibri"/>
                <a:sym typeface="Calibri"/>
              </a:rPr>
              <a:t>Our goal in this talk is </a:t>
            </a:r>
            <a:r>
              <a:rPr lang="en-US" sz="1200" b="0" i="0" u="none" strike="noStrike" cap="none" baseline="0" dirty="0">
                <a:solidFill>
                  <a:schemeClr val="dk1"/>
                </a:solidFill>
                <a:latin typeface="+mn-lt"/>
                <a:ea typeface="Calibri"/>
                <a:cs typeface="Calibri"/>
                <a:sym typeface="Calibri"/>
              </a:rPr>
              <a:t>to empower people like yourselves who are passionate about making a difference and enable you to be superstars in your own organizations.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Steven Beales from WCG. I’ve spent the last 10 years building global safety reporting systems with some of the most brilliant companies in 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co-chair the </a:t>
            </a:r>
            <a:r>
              <a:rPr lang="en-US" sz="1200" b="0" kern="1200" dirty="0">
                <a:solidFill>
                  <a:schemeClr val="accent1"/>
                </a:solidFill>
                <a:latin typeface="Helvetica" pitchFamily="2" charset="0"/>
                <a:ea typeface="+mn-ea"/>
                <a:cs typeface="+mn-cs"/>
              </a:rPr>
              <a:t>Safety Reporting Harmonization Working Group with experts from the largest US, European and Japanese </a:t>
            </a:r>
            <a:r>
              <a:rPr lang="en-US" sz="1200" b="0" kern="1200" dirty="0" err="1">
                <a:solidFill>
                  <a:schemeClr val="accent1"/>
                </a:solidFill>
                <a:latin typeface="Helvetica" pitchFamily="2" charset="0"/>
                <a:ea typeface="+mn-ea"/>
                <a:cs typeface="+mn-cs"/>
              </a:rPr>
              <a:t>biopharmas</a:t>
            </a:r>
            <a:r>
              <a:rPr lang="en-US" sz="1200" b="0" kern="1200" dirty="0">
                <a:solidFill>
                  <a:schemeClr val="accent1"/>
                </a:solidFill>
                <a:latin typeface="Helvetica" pitchFamily="2" charset="0"/>
                <a:ea typeface="+mn-ea"/>
                <a:cs typeface="+mn-cs"/>
              </a:rPr>
              <a:t>, as well as the largest US CROs and IRBs.</a:t>
            </a:r>
            <a:endParaRPr lang="en-US" dirty="0"/>
          </a:p>
          <a:p>
            <a:r>
              <a:rPr lang="en-US" dirty="0"/>
              <a:t>Our mission is to -</a:t>
            </a:r>
          </a:p>
          <a:p>
            <a:r>
              <a:rPr lang="en-US" dirty="0"/>
              <a:t>1) Drive global harmonization in reporting rules for Competent Authorities, Investigators and Ethics Committees by creating a reference model of global safety reporting rules</a:t>
            </a:r>
          </a:p>
          <a:p>
            <a:r>
              <a:rPr lang="en-US" dirty="0"/>
              <a:t>2) Optimize the end to end process flows of safety reporting between all parties in our shared responsibility for patient safety. </a:t>
            </a:r>
          </a:p>
          <a:p>
            <a:r>
              <a:rPr lang="en-US" dirty="0"/>
              <a:t>3) Provide the roadmap to global touchless safety reporting and eliminate unnecessary manual work from safety reporting for all participants burdened by current processes. </a:t>
            </a:r>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2</a:t>
            </a:fld>
            <a:endParaRPr lang="en-GB"/>
          </a:p>
        </p:txBody>
      </p:sp>
    </p:spTree>
    <p:extLst>
      <p:ext uri="{BB962C8B-B14F-4D97-AF65-F5344CB8AC3E}">
        <p14:creationId xmlns:p14="http://schemas.microsoft.com/office/powerpoint/2010/main" val="274614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20</a:t>
            </a:fld>
            <a:endParaRPr lang="en-GB"/>
          </a:p>
        </p:txBody>
      </p:sp>
    </p:spTree>
    <p:extLst>
      <p:ext uri="{BB962C8B-B14F-4D97-AF65-F5344CB8AC3E}">
        <p14:creationId xmlns:p14="http://schemas.microsoft.com/office/powerpoint/2010/main" val="187280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mn-lt"/>
                <a:ea typeface="Calibri"/>
                <a:cs typeface="Calibri"/>
                <a:sym typeface="Calibri"/>
              </a:rPr>
              <a:t>What is the function of the Working Group?</a:t>
            </a:r>
          </a:p>
          <a:p>
            <a:pPr marL="17145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mn-lt"/>
                <a:ea typeface="Calibri"/>
                <a:cs typeface="Calibri"/>
                <a:sym typeface="Calibri"/>
              </a:rPr>
              <a:t>We are sharing with you a proven approach that has been implemented at many of the top 10 pharma worldwide, which you can apply with confidence in your own organization</a:t>
            </a:r>
            <a:r>
              <a:rPr lang="en-US" sz="1200" b="0" i="0" u="none" strike="noStrike" cap="none" baseline="0" dirty="0">
                <a:solidFill>
                  <a:schemeClr val="dk1"/>
                </a:solidFill>
                <a:latin typeface="+mn-lt"/>
                <a:ea typeface="Calibri"/>
                <a:cs typeface="Calibri"/>
                <a:sym typeface="Calibri"/>
              </a:rPr>
              <a:t>. Without this guide, it’s daunting to know where to start with assuring compliance across Drug Safety and Clinical Operations and not to repeat some of the mistakes we made.</a:t>
            </a:r>
          </a:p>
          <a:p>
            <a:pPr marL="171450" marR="0" lvl="0" indent="0" algn="l" rtl="0">
              <a:lnSpc>
                <a:spcPct val="100000"/>
              </a:lnSpc>
              <a:spcBef>
                <a:spcPts val="0"/>
              </a:spcBef>
              <a:spcAft>
                <a:spcPts val="0"/>
              </a:spcAft>
              <a:buClr>
                <a:schemeClr val="dk1"/>
              </a:buClr>
              <a:buSzPts val="1200"/>
              <a:buFont typeface="Arial"/>
              <a:buNone/>
            </a:pPr>
            <a:r>
              <a:rPr lang="en-US" sz="1200" b="0" i="0" u="none" strike="noStrike" cap="none" baseline="0" dirty="0">
                <a:solidFill>
                  <a:schemeClr val="dk1"/>
                </a:solidFill>
                <a:latin typeface="+mn-lt"/>
                <a:ea typeface="Calibri"/>
                <a:cs typeface="Calibri"/>
                <a:sym typeface="Calibri"/>
              </a:rPr>
              <a:t>The 4 most important steps in this approach are </a:t>
            </a:r>
          </a:p>
          <a:p>
            <a:pPr marL="400050" marR="0" lvl="0" indent="-228600" algn="l" rtl="0">
              <a:lnSpc>
                <a:spcPct val="100000"/>
              </a:lnSpc>
              <a:spcBef>
                <a:spcPts val="0"/>
              </a:spcBef>
              <a:spcAft>
                <a:spcPts val="0"/>
              </a:spcAft>
              <a:buClr>
                <a:schemeClr val="dk1"/>
              </a:buClr>
              <a:buSzPts val="1200"/>
              <a:buFont typeface="Arial"/>
              <a:buAutoNum type="arabicParenR"/>
            </a:pPr>
            <a:r>
              <a:rPr lang="en-US" sz="1200" b="1" i="0" u="none" strike="noStrike" cap="none" baseline="0" dirty="0">
                <a:solidFill>
                  <a:schemeClr val="dk1"/>
                </a:solidFill>
                <a:latin typeface="+mn-lt"/>
                <a:ea typeface="Calibri"/>
                <a:cs typeface="Calibri"/>
                <a:sym typeface="Calibri"/>
              </a:rPr>
              <a:t>Global Harmonization </a:t>
            </a:r>
            <a:r>
              <a:rPr lang="en-US" sz="1200" b="0" i="0" u="none" strike="noStrike" cap="none" baseline="0" dirty="0">
                <a:solidFill>
                  <a:schemeClr val="dk1"/>
                </a:solidFill>
                <a:latin typeface="+mn-lt"/>
                <a:ea typeface="Calibri"/>
                <a:cs typeface="Calibri"/>
                <a:sym typeface="Calibri"/>
              </a:rPr>
              <a:t>– Understanding how we produce safety letters internally, controlling how we interpret country rules, defining our accountabilities and applying it consistently across all our studies.</a:t>
            </a:r>
          </a:p>
          <a:p>
            <a:pPr marL="400050" marR="0" lvl="0" indent="-228600" algn="l" rtl="0">
              <a:lnSpc>
                <a:spcPct val="100000"/>
              </a:lnSpc>
              <a:spcBef>
                <a:spcPts val="0"/>
              </a:spcBef>
              <a:spcAft>
                <a:spcPts val="0"/>
              </a:spcAft>
              <a:buClr>
                <a:schemeClr val="dk1"/>
              </a:buClr>
              <a:buSzPts val="1200"/>
              <a:buFont typeface="Arial"/>
              <a:buAutoNum type="arabicParenR"/>
            </a:pPr>
            <a:r>
              <a:rPr lang="en-US" sz="1200" b="1" i="0" u="none" strike="noStrike" cap="none" baseline="0" dirty="0">
                <a:solidFill>
                  <a:schemeClr val="dk1"/>
                </a:solidFill>
                <a:latin typeface="+mn-lt"/>
                <a:ea typeface="Calibri"/>
                <a:cs typeface="Calibri"/>
                <a:sym typeface="Calibri"/>
              </a:rPr>
              <a:t>Precision Distribution </a:t>
            </a:r>
            <a:r>
              <a:rPr lang="en-US" sz="1200" b="0" i="0" u="none" strike="noStrike" cap="none" baseline="0" dirty="0">
                <a:solidFill>
                  <a:schemeClr val="dk1"/>
                </a:solidFill>
                <a:latin typeface="+mn-lt"/>
                <a:ea typeface="Calibri"/>
                <a:cs typeface="Calibri"/>
                <a:sym typeface="Calibri"/>
              </a:rPr>
              <a:t>– Understanding that management of a compound's safety profile is a compound, not a study level, accountability and to structure not just our case processing but also our reporting to sites accordingly.  Sites work with so many teams that managing it within a study subjects them to over distribution and fragmentation.</a:t>
            </a:r>
            <a:endParaRPr lang="en-US" sz="1200" b="1" i="0" u="none" strike="noStrike" cap="none" baseline="0" dirty="0">
              <a:solidFill>
                <a:schemeClr val="dk1"/>
              </a:solidFill>
              <a:latin typeface="+mn-lt"/>
              <a:ea typeface="Calibri"/>
              <a:cs typeface="Calibri"/>
              <a:sym typeface="Calibri"/>
            </a:endParaRPr>
          </a:p>
          <a:p>
            <a:pPr marL="400050" marR="0" lvl="0" indent="-228600" algn="l" rtl="0">
              <a:lnSpc>
                <a:spcPct val="100000"/>
              </a:lnSpc>
              <a:spcBef>
                <a:spcPts val="0"/>
              </a:spcBef>
              <a:spcAft>
                <a:spcPts val="0"/>
              </a:spcAft>
              <a:buClr>
                <a:schemeClr val="dk1"/>
              </a:buClr>
              <a:buSzPts val="1200"/>
              <a:buFont typeface="Arial"/>
              <a:buAutoNum type="arabicParenR"/>
            </a:pPr>
            <a:r>
              <a:rPr lang="en-US" sz="1200" b="1" i="0" u="none" strike="noStrike" cap="none" baseline="0" dirty="0">
                <a:solidFill>
                  <a:schemeClr val="dk1"/>
                </a:solidFill>
                <a:latin typeface="+mn-lt"/>
                <a:ea typeface="Calibri"/>
                <a:cs typeface="Calibri"/>
                <a:sym typeface="Calibri"/>
              </a:rPr>
              <a:t>Unburdening Resources </a:t>
            </a:r>
            <a:r>
              <a:rPr lang="en-US" sz="1200" b="0" i="0" u="none" strike="noStrike" cap="none" baseline="0" dirty="0">
                <a:solidFill>
                  <a:schemeClr val="dk1"/>
                </a:solidFill>
                <a:latin typeface="+mn-lt"/>
                <a:ea typeface="Calibri"/>
                <a:cs typeface="Calibri"/>
                <a:sym typeface="Calibri"/>
              </a:rPr>
              <a:t>– Focusing on the roles who produce safety letters,  those who receive safety letters and those accountable for site and study management and reducing the work they need to do through technology</a:t>
            </a:r>
          </a:p>
          <a:p>
            <a:pPr marL="400050" marR="0" lvl="0" indent="-228600" algn="l" rtl="0">
              <a:lnSpc>
                <a:spcPct val="100000"/>
              </a:lnSpc>
              <a:spcBef>
                <a:spcPts val="0"/>
              </a:spcBef>
              <a:spcAft>
                <a:spcPts val="0"/>
              </a:spcAft>
              <a:buClr>
                <a:schemeClr val="dk1"/>
              </a:buClr>
              <a:buSzPts val="1200"/>
              <a:buFont typeface="Arial"/>
              <a:buAutoNum type="arabicParenR"/>
            </a:pPr>
            <a:r>
              <a:rPr lang="en-US" sz="1200" b="1" i="0" u="none" strike="noStrike" cap="none" baseline="0" dirty="0">
                <a:solidFill>
                  <a:schemeClr val="dk1"/>
                </a:solidFill>
                <a:latin typeface="+mn-lt"/>
                <a:ea typeface="Calibri"/>
                <a:cs typeface="Calibri"/>
                <a:sym typeface="Calibri"/>
              </a:rPr>
              <a:t>Quality Oversight </a:t>
            </a:r>
            <a:r>
              <a:rPr lang="en-US" sz="1200" b="0" i="0" u="none" strike="noStrike" cap="none" baseline="0" dirty="0">
                <a:solidFill>
                  <a:schemeClr val="dk1"/>
                </a:solidFill>
                <a:latin typeface="+mn-lt"/>
                <a:ea typeface="Calibri"/>
                <a:cs typeface="Calibri"/>
                <a:sym typeface="Calibri"/>
              </a:rPr>
              <a:t>– Building in quality oversight activities to ensure the sustainability of the solution and ensure compliance by putting in controls on country rules and role-based training. </a:t>
            </a:r>
          </a:p>
          <a:p>
            <a:pPr marL="1543050" marR="0" lvl="3" indent="0" algn="l" rtl="0">
              <a:lnSpc>
                <a:spcPct val="100000"/>
              </a:lnSpc>
              <a:spcBef>
                <a:spcPts val="0"/>
              </a:spcBef>
              <a:spcAft>
                <a:spcPts val="0"/>
              </a:spcAft>
              <a:buClr>
                <a:schemeClr val="dk1"/>
              </a:buClr>
              <a:buSzPts val="1200"/>
              <a:buFont typeface="Arial"/>
              <a:buNone/>
            </a:pPr>
            <a:endParaRPr lang="en-US" sz="1200" b="0" i="0" u="none" strike="noStrike" cap="none" dirty="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3</a:t>
            </a:fld>
            <a:endParaRPr lang="en-GB"/>
          </a:p>
        </p:txBody>
      </p:sp>
    </p:spTree>
    <p:extLst>
      <p:ext uri="{BB962C8B-B14F-4D97-AF65-F5344CB8AC3E}">
        <p14:creationId xmlns:p14="http://schemas.microsoft.com/office/powerpoint/2010/main" val="338270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embarked on this journey 10 years ago, we did not expect that the main challenges in Global Safety Reporting would remain the same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are still no existing global standards for distributing safety reports </a:t>
            </a:r>
            <a:r>
              <a:rPr lang="en-US" dirty="0"/>
              <a:t>to investigators, ethics committees, and competent authorities.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country uniquely regulates when and how interested parties receive safety reports – When the working group catalogued the variations, we found over 40 different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Biopharmas</a:t>
            </a:r>
            <a:r>
              <a:rPr lang="en-US" dirty="0"/>
              <a:t> interpret local country rules themselves to decide what safety information should be distributed in each country. E</a:t>
            </a:r>
            <a:r>
              <a:rPr lang="en-US" sz="1200" b="0" i="0" u="none" strike="noStrike" kern="1200" dirty="0">
                <a:solidFill>
                  <a:schemeClr val="tx1"/>
                </a:solidFill>
                <a:effectLst/>
                <a:latin typeface="+mn-lt"/>
                <a:ea typeface="+mn-ea"/>
                <a:cs typeface="+mn-cs"/>
              </a:rPr>
              <a:t>very biopharma defines what safety reports they will generate and how they will aggregate that information. </a:t>
            </a:r>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4</a:t>
            </a:fld>
            <a:endParaRPr lang="en-GB"/>
          </a:p>
        </p:txBody>
      </p:sp>
    </p:spTree>
    <p:extLst>
      <p:ext uri="{BB962C8B-B14F-4D97-AF65-F5344CB8AC3E}">
        <p14:creationId xmlns:p14="http://schemas.microsoft.com/office/powerpoint/2010/main" val="351026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2"/>
                </a:solidFill>
                <a:latin typeface="Helvetica" pitchFamily="2" charset="0"/>
                <a:ea typeface="+mn-ea"/>
                <a:cs typeface="+mn-cs"/>
              </a:rPr>
              <a:t>As clinical research becomes more global, this lack of global harmonization</a:t>
            </a:r>
            <a:r>
              <a:rPr lang="en-US" sz="1200" b="0" kern="1200" baseline="0" dirty="0">
                <a:solidFill>
                  <a:schemeClr val="tx2"/>
                </a:solidFill>
                <a:latin typeface="Helvetica" pitchFamily="2" charset="0"/>
                <a:ea typeface="+mn-ea"/>
                <a:cs typeface="+mn-cs"/>
              </a:rPr>
              <a:t> has become the </a:t>
            </a:r>
            <a:r>
              <a:rPr lang="en-US" b="0" baseline="0" dirty="0"/>
              <a:t>No.1 safety reporting problem for Sponsors.</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The No.2 Safety Reporting problem for Sponsors is that Sponsors live in fear of regulatory repercussions and changing regulations, because rules and practices vary from country to country.</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It is increasingly difficult to understand in each country the role the Sponsor plays in coordination with the competent authority, the investigators, the ethics committees or safety monitoring committees in sharing patient safety responsibilities.</a:t>
            </a:r>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5</a:t>
            </a:fld>
            <a:endParaRPr lang="en-GB"/>
          </a:p>
        </p:txBody>
      </p:sp>
    </p:spTree>
    <p:extLst>
      <p:ext uri="{BB962C8B-B14F-4D97-AF65-F5344CB8AC3E}">
        <p14:creationId xmlns:p14="http://schemas.microsoft.com/office/powerpoint/2010/main" val="102250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our solution to the global harmonization problem?</a:t>
            </a:r>
          </a:p>
          <a:p>
            <a:endParaRPr lang="en-US" dirty="0"/>
          </a:p>
          <a:p>
            <a:r>
              <a:rPr lang="en-US" dirty="0"/>
              <a:t>We were pleased to release our first working group deliverable  at end of last year - the safety reporting reference model version 1.0 for 125 countries and 63 different types of local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catalogued all the variations in local laws that affect safety reporting and stored them in a rules database that can be used to power a safety reporting system. </a:t>
            </a:r>
          </a:p>
          <a:p>
            <a:endParaRPr lang="en-US" dirty="0"/>
          </a:p>
          <a:p>
            <a:r>
              <a:rPr lang="en-US" dirty="0"/>
              <a:t>The model contains over 7800 country rules but we managed to reduce every rule to a picklist of 3-5 options.</a:t>
            </a:r>
          </a:p>
          <a:p>
            <a:endParaRPr lang="en-US" dirty="0"/>
          </a:p>
          <a:p>
            <a:r>
              <a:rPr lang="en-US" dirty="0"/>
              <a:t>We will be publishing updates to this model every 6-12 months.</a:t>
            </a:r>
          </a:p>
          <a:p>
            <a:endParaRPr lang="en-US" dirty="0"/>
          </a:p>
          <a:p>
            <a:r>
              <a:rPr lang="en-US" dirty="0"/>
              <a:t>Although we hear a lot about data driven approaches and AI, a rules-based approach to automation will always perform better than a probabilistic one. We use machine learning when we're not smart enough to determine the rules ourselves and need to derive them from big data.</a:t>
            </a:r>
          </a:p>
          <a:p>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6</a:t>
            </a:fld>
            <a:endParaRPr lang="en-GB"/>
          </a:p>
        </p:txBody>
      </p:sp>
    </p:spTree>
    <p:extLst>
      <p:ext uri="{BB962C8B-B14F-4D97-AF65-F5344CB8AC3E}">
        <p14:creationId xmlns:p14="http://schemas.microsoft.com/office/powerpoint/2010/main" val="82030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of the patterns we’ve found in our analysis, there are 5 different types of expedited reporting that occur in countries either All SUSARs are distributed, No SUSARs, Domestic Only SUSARs where only serious adverse reactions that occur in that country are reported to that country's own investigators, Protocol Specific (no cross reporting to other protocols on the compound) and Both Protocol Specific and Domestic Only (which is the most restrictive form of reporting).</a:t>
            </a:r>
          </a:p>
          <a:p>
            <a:endParaRPr lang="en-US" dirty="0"/>
          </a:p>
          <a:p>
            <a:r>
              <a:rPr lang="en-US" dirty="0"/>
              <a:t>Over 1/3rd of countries have some form of reduced expedited reporting. </a:t>
            </a:r>
          </a:p>
          <a:p>
            <a:endParaRPr lang="en-US" dirty="0"/>
          </a:p>
          <a:p>
            <a:r>
              <a:rPr lang="en-US" dirty="0"/>
              <a:t>If a sponsor sends SUSARs to all Sites and Ethics Committees, they are over-distributing by about 50% according to local laws.</a:t>
            </a:r>
          </a:p>
        </p:txBody>
      </p:sp>
      <p:sp>
        <p:nvSpPr>
          <p:cNvPr id="4" name="Slide Number Placeholder 3"/>
          <p:cNvSpPr>
            <a:spLocks noGrp="1"/>
          </p:cNvSpPr>
          <p:nvPr>
            <p:ph type="sldNum" sz="quarter" idx="5"/>
          </p:nvPr>
        </p:nvSpPr>
        <p:spPr/>
        <p:txBody>
          <a:bodyPr/>
          <a:lstStyle/>
          <a:p>
            <a:fld id="{47A48DA9-255D-4021-9152-50E7A9D6F49F}" type="slidenum">
              <a:rPr lang="en-US" smtClean="0"/>
              <a:t>7</a:t>
            </a:fld>
            <a:endParaRPr lang="en-US" dirty="0"/>
          </a:p>
        </p:txBody>
      </p:sp>
    </p:spTree>
    <p:extLst>
      <p:ext uri="{BB962C8B-B14F-4D97-AF65-F5344CB8AC3E}">
        <p14:creationId xmlns:p14="http://schemas.microsoft.com/office/powerpoint/2010/main" val="150156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rPr>
              <a:t>We've made this Safety Reporting Regulatory Intelligence available in a portal managed by the Working Group</a:t>
            </a:r>
          </a:p>
          <a:p>
            <a:endParaRPr lang="en-US" dirty="0"/>
          </a:p>
          <a:p>
            <a:r>
              <a:rPr lang="en-US" dirty="0"/>
              <a:t>The safety reporting reference model consists of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Oversight and Procedures e</a:t>
            </a:r>
            <a:r>
              <a:rPr lang="en-US" sz="1200" kern="1200" dirty="0">
                <a:solidFill>
                  <a:schemeClr val="tx1"/>
                </a:solidFill>
                <a:latin typeface="+mn-lt"/>
                <a:ea typeface="+mn-ea"/>
                <a:cs typeface="+mn-cs"/>
              </a:rPr>
              <a:t>.g. Translation of regulations into checklists and implementable operational steps</a:t>
            </a:r>
            <a:endParaRPr lang="en-US" b="1" dirty="0"/>
          </a:p>
          <a:p>
            <a:pPr lvl="0"/>
            <a:r>
              <a:rPr lang="en-US" b="1" dirty="0"/>
              <a:t>Safety Document Characteristics</a:t>
            </a:r>
            <a:r>
              <a:rPr lang="en-US" sz="1200" kern="1200" dirty="0">
                <a:solidFill>
                  <a:schemeClr val="tx1"/>
                </a:solidFill>
                <a:latin typeface="+mn-lt"/>
                <a:ea typeface="+mn-ea"/>
                <a:cs typeface="+mn-cs"/>
              </a:rPr>
              <a:t> e.g. rules for </a:t>
            </a:r>
            <a:r>
              <a:rPr lang="en-US" dirty="0"/>
              <a:t>SUSARs, Reference Safety Information, and aggregate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Country Characteristics </a:t>
            </a:r>
            <a:r>
              <a:rPr lang="en-US" sz="1200" kern="1200" dirty="0">
                <a:solidFill>
                  <a:schemeClr val="tx1"/>
                </a:solidFill>
                <a:latin typeface="+mn-lt"/>
                <a:ea typeface="+mn-ea"/>
                <a:cs typeface="+mn-cs"/>
              </a:rPr>
              <a:t>e.g. Unblinding requirements, Ethics Committee, Regulatory Authority and Investigator reporting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8</a:t>
            </a:fld>
            <a:endParaRPr lang="en-GB" dirty="0"/>
          </a:p>
        </p:txBody>
      </p:sp>
    </p:spTree>
    <p:extLst>
      <p:ext uri="{BB962C8B-B14F-4D97-AF65-F5344CB8AC3E}">
        <p14:creationId xmlns:p14="http://schemas.microsoft.com/office/powerpoint/2010/main" val="295095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What about the perspective of 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Sites are overwhelmed with over-reported and cross-reported safety reports due to this “brute-force”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Many companies still distribute all safety reports to all Sites and Ethics Committees due to a literal interpretation of GCP instead of observing local laws.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charset="0"/>
                <a:ea typeface="ＭＳ Ｐゴシック" pitchFamily="16" charset="-128"/>
                <a:cs typeface="+mn-cs"/>
              </a:rPr>
              <a:t>The most common complaint from sites in the US on our Safety Reporting site survey is - “Why can’t sponsors get their act together and stop sending us SUSARs where there is no causal relationship to the drug?” </a:t>
            </a:r>
          </a:p>
        </p:txBody>
      </p:sp>
      <p:sp>
        <p:nvSpPr>
          <p:cNvPr id="4" name="Slide Number Placeholder 3"/>
          <p:cNvSpPr>
            <a:spLocks noGrp="1"/>
          </p:cNvSpPr>
          <p:nvPr>
            <p:ph type="sldNum" sz="quarter" idx="5"/>
          </p:nvPr>
        </p:nvSpPr>
        <p:spPr/>
        <p:txBody>
          <a:bodyPr/>
          <a:lstStyle/>
          <a:p>
            <a:fld id="{B4B2C77A-CDBC-4ECE-AE94-BAA0BD37D800}" type="slidenum">
              <a:rPr lang="en-GB" smtClean="0"/>
              <a:t>9</a:t>
            </a:fld>
            <a:endParaRPr lang="en-GB"/>
          </a:p>
        </p:txBody>
      </p:sp>
    </p:spTree>
    <p:extLst>
      <p:ext uri="{BB962C8B-B14F-4D97-AF65-F5344CB8AC3E}">
        <p14:creationId xmlns:p14="http://schemas.microsoft.com/office/powerpoint/2010/main" val="251138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FC2D97A-8E8A-43AE-8A96-F7FBAC273833}"/>
              </a:ext>
            </a:extLst>
          </p:cNvPr>
          <p:cNvGrpSpPr/>
          <p:nvPr userDrawn="1"/>
        </p:nvGrpSpPr>
        <p:grpSpPr>
          <a:xfrm>
            <a:off x="12801599" y="0"/>
            <a:ext cx="5541231" cy="6521447"/>
            <a:chOff x="12675779" y="-640913"/>
            <a:chExt cx="5541231" cy="6521447"/>
          </a:xfrm>
        </p:grpSpPr>
        <p:sp>
          <p:nvSpPr>
            <p:cNvPr id="12" name="Hexagon 11">
              <a:extLst>
                <a:ext uri="{FF2B5EF4-FFF2-40B4-BE49-F238E27FC236}">
                  <a16:creationId xmlns:a16="http://schemas.microsoft.com/office/drawing/2014/main" id="{680DB859-2C8C-46D9-88FA-E10869945FA1}"/>
                </a:ext>
              </a:extLst>
            </p:cNvPr>
            <p:cNvSpPr/>
            <p:nvPr/>
          </p:nvSpPr>
          <p:spPr>
            <a:xfrm>
              <a:off x="15383606" y="4605114"/>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 name="Hexagon 12">
              <a:extLst>
                <a:ext uri="{FF2B5EF4-FFF2-40B4-BE49-F238E27FC236}">
                  <a16:creationId xmlns:a16="http://schemas.microsoft.com/office/drawing/2014/main" id="{36124A87-ECD2-4DE9-BBF7-A441E341FBD3}"/>
                </a:ext>
              </a:extLst>
            </p:cNvPr>
            <p:cNvSpPr/>
            <p:nvPr/>
          </p:nvSpPr>
          <p:spPr>
            <a:xfrm>
              <a:off x="15383606"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4" name="Hexagon 13">
              <a:extLst>
                <a:ext uri="{FF2B5EF4-FFF2-40B4-BE49-F238E27FC236}">
                  <a16:creationId xmlns:a16="http://schemas.microsoft.com/office/drawing/2014/main" id="{322C074B-BEA1-471B-92A8-1427D51227D0}"/>
                </a:ext>
              </a:extLst>
            </p:cNvPr>
            <p:cNvSpPr/>
            <p:nvPr/>
          </p:nvSpPr>
          <p:spPr>
            <a:xfrm>
              <a:off x="12675779"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5" name="Group 14">
              <a:extLst>
                <a:ext uri="{FF2B5EF4-FFF2-40B4-BE49-F238E27FC236}">
                  <a16:creationId xmlns:a16="http://schemas.microsoft.com/office/drawing/2014/main" id="{DA6ED462-6FF0-49F7-BB93-2D80B1687E8E}"/>
                </a:ext>
              </a:extLst>
            </p:cNvPr>
            <p:cNvGrpSpPr/>
            <p:nvPr/>
          </p:nvGrpSpPr>
          <p:grpSpPr>
            <a:xfrm>
              <a:off x="16737522" y="-640913"/>
              <a:ext cx="1479488" cy="5787598"/>
              <a:chOff x="9162108" y="1009923"/>
              <a:chExt cx="706170" cy="2762461"/>
            </a:xfrm>
            <a:solidFill>
              <a:schemeClr val="accent1"/>
            </a:solidFill>
          </p:grpSpPr>
          <p:sp>
            <p:nvSpPr>
              <p:cNvPr id="19" name="Hexagon 18">
                <a:extLst>
                  <a:ext uri="{FF2B5EF4-FFF2-40B4-BE49-F238E27FC236}">
                    <a16:creationId xmlns:a16="http://schemas.microsoft.com/office/drawing/2014/main" id="{3DB9CB09-6892-47DC-AB61-73CA86A6FF17}"/>
                  </a:ext>
                </a:extLst>
              </p:cNvPr>
              <p:cNvSpPr/>
              <p:nvPr/>
            </p:nvSpPr>
            <p:spPr>
              <a:xfrm>
                <a:off x="9162108" y="2445719"/>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0" name="Hexagon 19">
                <a:extLst>
                  <a:ext uri="{FF2B5EF4-FFF2-40B4-BE49-F238E27FC236}">
                    <a16:creationId xmlns:a16="http://schemas.microsoft.com/office/drawing/2014/main" id="{93A54291-C7DD-4319-9535-8970FDAB2641}"/>
                  </a:ext>
                </a:extLst>
              </p:cNvPr>
              <p:cNvSpPr/>
              <p:nvPr/>
            </p:nvSpPr>
            <p:spPr>
              <a:xfrm>
                <a:off x="9162108" y="3163617"/>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1" name="Hexagon 20">
                <a:extLst>
                  <a:ext uri="{FF2B5EF4-FFF2-40B4-BE49-F238E27FC236}">
                    <a16:creationId xmlns:a16="http://schemas.microsoft.com/office/drawing/2014/main" id="{F12D3343-5E90-490D-A4BA-968856203A9F}"/>
                  </a:ext>
                </a:extLst>
              </p:cNvPr>
              <p:cNvSpPr/>
              <p:nvPr/>
            </p:nvSpPr>
            <p:spPr>
              <a:xfrm>
                <a:off x="9162108" y="1009923"/>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16" name="Hexagon 15">
              <a:extLst>
                <a:ext uri="{FF2B5EF4-FFF2-40B4-BE49-F238E27FC236}">
                  <a16:creationId xmlns:a16="http://schemas.microsoft.com/office/drawing/2014/main" id="{A309864A-D266-4256-B82F-527060E1AFDD}"/>
                </a:ext>
              </a:extLst>
            </p:cNvPr>
            <p:cNvSpPr/>
            <p:nvPr/>
          </p:nvSpPr>
          <p:spPr>
            <a:xfrm>
              <a:off x="14029694" y="236720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7" name="Hexagon 16">
              <a:extLst>
                <a:ext uri="{FF2B5EF4-FFF2-40B4-BE49-F238E27FC236}">
                  <a16:creationId xmlns:a16="http://schemas.microsoft.com/office/drawing/2014/main" id="{7E0883A9-8C31-48B3-80B1-61FE8B4E6B69}"/>
                </a:ext>
              </a:extLst>
            </p:cNvPr>
            <p:cNvSpPr/>
            <p:nvPr/>
          </p:nvSpPr>
          <p:spPr>
            <a:xfrm>
              <a:off x="14029694" y="-640913"/>
              <a:ext cx="1479488" cy="12754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8" name="Hexagon 17">
              <a:extLst>
                <a:ext uri="{FF2B5EF4-FFF2-40B4-BE49-F238E27FC236}">
                  <a16:creationId xmlns:a16="http://schemas.microsoft.com/office/drawing/2014/main" id="{ECD323C4-49D9-4F6C-8758-0DAEEE87D44F}"/>
                </a:ext>
              </a:extLst>
            </p:cNvPr>
            <p:cNvSpPr/>
            <p:nvPr/>
          </p:nvSpPr>
          <p:spPr>
            <a:xfrm>
              <a:off x="14029694" y="86314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28" name="Rectangle 27">
            <a:extLst>
              <a:ext uri="{FF2B5EF4-FFF2-40B4-BE49-F238E27FC236}">
                <a16:creationId xmlns:a16="http://schemas.microsoft.com/office/drawing/2014/main" id="{214C7FBD-3946-423E-934F-0FCFBF943447}"/>
              </a:ext>
            </a:extLst>
          </p:cNvPr>
          <p:cNvSpPr/>
          <p:nvPr userDrawn="1"/>
        </p:nvSpPr>
        <p:spPr>
          <a:xfrm>
            <a:off x="12187952" y="-1533832"/>
            <a:ext cx="7889140" cy="1114978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4" name="Picture 33">
            <a:extLst>
              <a:ext uri="{FF2B5EF4-FFF2-40B4-BE49-F238E27FC236}">
                <a16:creationId xmlns:a16="http://schemas.microsoft.com/office/drawing/2014/main" id="{52B1EB05-3401-4DF9-8EE4-008C437C1DC1}"/>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5" name="Rectangle 34">
            <a:extLst>
              <a:ext uri="{FF2B5EF4-FFF2-40B4-BE49-F238E27FC236}">
                <a16:creationId xmlns:a16="http://schemas.microsoft.com/office/drawing/2014/main" id="{62664641-1CB3-4719-9D33-6E3814EAB119}"/>
              </a:ext>
            </a:extLst>
          </p:cNvPr>
          <p:cNvSpPr/>
          <p:nvPr userDrawn="1"/>
        </p:nvSpPr>
        <p:spPr>
          <a:xfrm>
            <a:off x="0" y="612058"/>
            <a:ext cx="12192000" cy="6858000"/>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36">
            <a:extLst>
              <a:ext uri="{FF2B5EF4-FFF2-40B4-BE49-F238E27FC236}">
                <a16:creationId xmlns:a16="http://schemas.microsoft.com/office/drawing/2014/main" id="{AC6D4BCE-FA44-488E-AB03-BEA475D0E0F3}"/>
              </a:ext>
            </a:extLst>
          </p:cNvPr>
          <p:cNvPicPr>
            <a:picLocks noChangeAspect="1"/>
          </p:cNvPicPr>
          <p:nvPr userDrawn="1"/>
        </p:nvPicPr>
        <p:blipFill rotWithShape="1">
          <a:blip r:embed="rId3"/>
          <a:srcRect l="15498" t="40256"/>
          <a:stretch/>
        </p:blipFill>
        <p:spPr>
          <a:xfrm>
            <a:off x="0" y="0"/>
            <a:ext cx="4945633" cy="2709868"/>
          </a:xfrm>
          <a:prstGeom prst="rect">
            <a:avLst/>
          </a:prstGeom>
        </p:spPr>
      </p:pic>
      <p:pic>
        <p:nvPicPr>
          <p:cNvPr id="38" name="Picture 37">
            <a:extLst>
              <a:ext uri="{FF2B5EF4-FFF2-40B4-BE49-F238E27FC236}">
                <a16:creationId xmlns:a16="http://schemas.microsoft.com/office/drawing/2014/main" id="{5F49C77C-55AD-4C60-A9CE-E4CD12978F57}"/>
              </a:ext>
            </a:extLst>
          </p:cNvPr>
          <p:cNvPicPr>
            <a:picLocks noChangeAspect="1"/>
          </p:cNvPicPr>
          <p:nvPr userDrawn="1"/>
        </p:nvPicPr>
        <p:blipFill rotWithShape="1">
          <a:blip r:embed="rId4"/>
          <a:srcRect r="16148" b="20393"/>
          <a:stretch/>
        </p:blipFill>
        <p:spPr>
          <a:xfrm>
            <a:off x="6830512" y="2918461"/>
            <a:ext cx="5361489" cy="3939540"/>
          </a:xfrm>
          <a:prstGeom prst="rect">
            <a:avLst/>
          </a:prstGeom>
        </p:spPr>
      </p:pic>
      <p:pic>
        <p:nvPicPr>
          <p:cNvPr id="39" name="Graphic 38">
            <a:extLst>
              <a:ext uri="{FF2B5EF4-FFF2-40B4-BE49-F238E27FC236}">
                <a16:creationId xmlns:a16="http://schemas.microsoft.com/office/drawing/2014/main" id="{9C9F7886-DD85-424B-942B-A33B86AB3E0F}"/>
              </a:ext>
            </a:extLst>
          </p:cNvPr>
          <p:cNvPicPr>
            <a:picLocks noChangeAspect="1"/>
          </p:cNvPicPr>
          <p:nvPr userDrawn="1"/>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46860" y="985837"/>
            <a:ext cx="878070" cy="682943"/>
          </a:xfrm>
          <a:prstGeom prst="rect">
            <a:avLst/>
          </a:prstGeom>
        </p:spPr>
      </p:pic>
      <p:sp>
        <p:nvSpPr>
          <p:cNvPr id="40" name="Title 1">
            <a:extLst>
              <a:ext uri="{FF2B5EF4-FFF2-40B4-BE49-F238E27FC236}">
                <a16:creationId xmlns:a16="http://schemas.microsoft.com/office/drawing/2014/main" id="{E47EBB17-1F21-4497-94FB-E047AAF142A4}"/>
              </a:ext>
            </a:extLst>
          </p:cNvPr>
          <p:cNvSpPr>
            <a:spLocks noGrp="1"/>
          </p:cNvSpPr>
          <p:nvPr>
            <p:ph type="ctrTitle"/>
          </p:nvPr>
        </p:nvSpPr>
        <p:spPr>
          <a:xfrm>
            <a:off x="976958" y="2791294"/>
            <a:ext cx="6085047" cy="1275412"/>
          </a:xfrm>
          <a:prstGeom prst="rect">
            <a:avLst/>
          </a:prstGeom>
        </p:spPr>
        <p:txBody>
          <a:bodyPr anchor="ctr">
            <a:noAutofit/>
          </a:bodyPr>
          <a:lstStyle>
            <a:lvl1pPr marL="0" algn="l" defTabSz="914400" rtl="0" eaLnBrk="1" latinLnBrk="0" hangingPunct="1">
              <a:lnSpc>
                <a:spcPct val="90000"/>
              </a:lnSpc>
              <a:spcBef>
                <a:spcPct val="0"/>
              </a:spcBef>
              <a:buNone/>
              <a:defRPr lang="en-GB" sz="4400" b="1" kern="1200" dirty="0">
                <a:solidFill>
                  <a:schemeClr val="bg1"/>
                </a:solidFill>
                <a:latin typeface="+mj-lt"/>
                <a:ea typeface="+mj-ea"/>
                <a:cs typeface="+mj-cs"/>
              </a:defRPr>
            </a:lvl1pPr>
          </a:lstStyle>
          <a:p>
            <a:r>
              <a:rPr lang="en-US"/>
              <a:t>Click to edit Master title style</a:t>
            </a:r>
            <a:endParaRPr lang="en-GB"/>
          </a:p>
        </p:txBody>
      </p:sp>
    </p:spTree>
    <p:extLst>
      <p:ext uri="{BB962C8B-B14F-4D97-AF65-F5344CB8AC3E}">
        <p14:creationId xmlns:p14="http://schemas.microsoft.com/office/powerpoint/2010/main" val="213393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BBF6268-CB6A-9247-8F3C-B879C5566F1C}"/>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4" name="Rectangle 6">
            <a:extLst>
              <a:ext uri="{FF2B5EF4-FFF2-40B4-BE49-F238E27FC236}">
                <a16:creationId xmlns:a16="http://schemas.microsoft.com/office/drawing/2014/main" id="{7EDA1CF6-E734-934D-9496-DD2144635DE1}"/>
              </a:ext>
            </a:extLst>
          </p:cNvPr>
          <p:cNvSpPr>
            <a:spLocks noGrp="1" noChangeArrowheads="1"/>
          </p:cNvSpPr>
          <p:nvPr>
            <p:ph type="sldNum" sz="quarter" idx="11"/>
          </p:nvPr>
        </p:nvSpPr>
        <p:spPr>
          <a:ln/>
        </p:spPr>
        <p:txBody>
          <a:bodyPr/>
          <a:lstStyle>
            <a:lvl1pPr>
              <a:defRPr/>
            </a:lvl1pPr>
          </a:lstStyle>
          <a:p>
            <a:pPr>
              <a:defRPr/>
            </a:pPr>
            <a:fld id="{5E383DE7-8708-3D47-A760-102661139B39}" type="slidenum">
              <a:rPr lang="en-US" altLang="en-US"/>
              <a:pPr>
                <a:defRPr/>
              </a:pPr>
              <a:t>‹#›</a:t>
            </a:fld>
            <a:endParaRPr lang="en-US" altLang="en-US" dirty="0"/>
          </a:p>
        </p:txBody>
      </p:sp>
    </p:spTree>
    <p:extLst>
      <p:ext uri="{BB962C8B-B14F-4D97-AF65-F5344CB8AC3E}">
        <p14:creationId xmlns:p14="http://schemas.microsoft.com/office/powerpoint/2010/main" val="34533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639" y="1104407"/>
            <a:ext cx="5299588" cy="5419212"/>
          </a:xfrm>
        </p:spPr>
        <p:txBody>
          <a:bodyPr/>
          <a:lstStyle>
            <a:lvl1pPr marL="457189" indent="-457189">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5663382" y="1104407"/>
            <a:ext cx="5152105" cy="5419212"/>
          </a:xfrm>
        </p:spPr>
        <p:txBody>
          <a:bodyPr/>
          <a:lstStyle>
            <a:lvl1pPr marL="457189" indent="-457189">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245807" y="334383"/>
            <a:ext cx="10550013" cy="650567"/>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07094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841FF-3B79-464D-83BE-0709678C19D7}"/>
              </a:ext>
            </a:extLst>
          </p:cNvPr>
          <p:cNvSpPr>
            <a:spLocks noGrp="1"/>
          </p:cNvSpPr>
          <p:nvPr>
            <p:ph idx="1" hasCustomPrompt="1"/>
          </p:nvPr>
        </p:nvSpPr>
        <p:spPr>
          <a:xfrm>
            <a:off x="838200" y="1501564"/>
            <a:ext cx="10515600" cy="4349749"/>
          </a:xfrm>
          <a:prstGeom prst="rect">
            <a:avLst/>
          </a:prstGeom>
        </p:spPr>
        <p:txBody>
          <a:bodyPr/>
          <a:lstStyle>
            <a:lvl1pPr marL="609585" indent="-609585">
              <a:buFont typeface="Wingdings" panose="05000000000000000000" pitchFamily="2" charset="2"/>
              <a:buChar char="§"/>
              <a:defRPr/>
            </a:lvl1pPr>
            <a:lvl2pPr marL="914377" indent="-304792">
              <a:buFont typeface="Wingdings" panose="05000000000000000000" pitchFamily="2" charset="2"/>
              <a:buChar char="§"/>
              <a:defRPr/>
            </a:lvl2pPr>
            <a:lvl3pPr marL="1523962" indent="-304792">
              <a:buFont typeface="Wingdings" panose="05000000000000000000" pitchFamily="2" charset="2"/>
              <a:buChar char="§"/>
              <a:defRPr/>
            </a:lvl3pPr>
            <a:lvl4pPr marL="2133547" indent="-304792">
              <a:buFont typeface="Wingdings" panose="05000000000000000000" pitchFamily="2" charset="2"/>
              <a:buChar char="§"/>
              <a:defRPr/>
            </a:lvl4pPr>
            <a:lvl5pPr marL="2743131" indent="-304792">
              <a:buFont typeface="Wingdings" panose="05000000000000000000" pitchFamily="2" charset="2"/>
              <a:buChar cha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8B4744-64FC-46A4-A223-5F9AAD861779}"/>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5" name="Footer Placeholder 4">
            <a:extLst>
              <a:ext uri="{FF2B5EF4-FFF2-40B4-BE49-F238E27FC236}">
                <a16:creationId xmlns:a16="http://schemas.microsoft.com/office/drawing/2014/main" id="{CB1D8A94-7B75-4AD8-BE9E-F6FD35AFE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8079-A933-4E2A-8D92-77A21B629A99}"/>
              </a:ext>
            </a:extLst>
          </p:cNvPr>
          <p:cNvSpPr>
            <a:spLocks noGrp="1"/>
          </p:cNvSpPr>
          <p:nvPr>
            <p:ph type="sldNum" sz="quarter" idx="12"/>
          </p:nvPr>
        </p:nvSpPr>
        <p:spPr/>
        <p:txBody>
          <a:bodyPr/>
          <a:lstStyle/>
          <a:p>
            <a:fld id="{0CCF5D12-F1A5-45FC-90F8-78DBDB823E4C}" type="slidenum">
              <a:rPr lang="en-US" smtClean="0"/>
              <a:t>‹#›</a:t>
            </a:fld>
            <a:endParaRPr lang="en-US"/>
          </a:p>
        </p:txBody>
      </p:sp>
    </p:spTree>
    <p:extLst>
      <p:ext uri="{BB962C8B-B14F-4D97-AF65-F5344CB8AC3E}">
        <p14:creationId xmlns:p14="http://schemas.microsoft.com/office/powerpoint/2010/main" val="349830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7E3233-4FEE-4FC3-9D0A-97B6BBD902C8}"/>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8B2501BD-5F8A-4A5C-A77C-B38503DFB214}"/>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5" name="Footer Placeholder 4">
            <a:extLst>
              <a:ext uri="{FF2B5EF4-FFF2-40B4-BE49-F238E27FC236}">
                <a16:creationId xmlns:a16="http://schemas.microsoft.com/office/drawing/2014/main" id="{D544D916-4EB2-4742-9BAE-68FF6BFA8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642A1-B8F7-47FC-BE68-3BAAB8F997F1}"/>
              </a:ext>
            </a:extLst>
          </p:cNvPr>
          <p:cNvSpPr>
            <a:spLocks noGrp="1"/>
          </p:cNvSpPr>
          <p:nvPr>
            <p:ph type="sldNum" sz="quarter" idx="12"/>
          </p:nvPr>
        </p:nvSpPr>
        <p:spPr/>
        <p:txBody>
          <a:bodyPr/>
          <a:lstStyle/>
          <a:p>
            <a:fld id="{0CCF5D12-F1A5-45FC-90F8-78DBDB823E4C}" type="slidenum">
              <a:rPr lang="en-US" smtClean="0"/>
              <a:t>‹#›</a:t>
            </a:fld>
            <a:endParaRPr lang="en-US"/>
          </a:p>
        </p:txBody>
      </p:sp>
    </p:spTree>
    <p:extLst>
      <p:ext uri="{BB962C8B-B14F-4D97-AF65-F5344CB8AC3E}">
        <p14:creationId xmlns:p14="http://schemas.microsoft.com/office/powerpoint/2010/main" val="3294093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F975C-AF60-4D90-BEA0-5769D728CF0B}"/>
              </a:ext>
            </a:extLst>
          </p:cNvPr>
          <p:cNvSpPr>
            <a:spLocks noGrp="1"/>
          </p:cNvSpPr>
          <p:nvPr>
            <p:ph sz="half" idx="1"/>
          </p:nvPr>
        </p:nvSpPr>
        <p:spPr>
          <a:xfrm>
            <a:off x="838200" y="1826684"/>
            <a:ext cx="5156200"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67FAA-1BEF-41B8-9DE7-67CDD04A57C8}"/>
              </a:ext>
            </a:extLst>
          </p:cNvPr>
          <p:cNvSpPr>
            <a:spLocks noGrp="1"/>
          </p:cNvSpPr>
          <p:nvPr>
            <p:ph sz="half" idx="2"/>
          </p:nvPr>
        </p:nvSpPr>
        <p:spPr>
          <a:xfrm>
            <a:off x="6197600" y="1826684"/>
            <a:ext cx="5156200"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757147-0884-42F6-98FF-7190DFD7FBC3}"/>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6" name="Footer Placeholder 5">
            <a:extLst>
              <a:ext uri="{FF2B5EF4-FFF2-40B4-BE49-F238E27FC236}">
                <a16:creationId xmlns:a16="http://schemas.microsoft.com/office/drawing/2014/main" id="{E55DCD01-8FC2-443B-87F9-D9F321B28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64EF8-754C-4292-AC22-FAD447164CD0}"/>
              </a:ext>
            </a:extLst>
          </p:cNvPr>
          <p:cNvSpPr>
            <a:spLocks noGrp="1"/>
          </p:cNvSpPr>
          <p:nvPr>
            <p:ph type="sldNum" sz="quarter" idx="12"/>
          </p:nvPr>
        </p:nvSpPr>
        <p:spPr/>
        <p:txBody>
          <a:bodyPr/>
          <a:lstStyle/>
          <a:p>
            <a:fld id="{0CCF5D12-F1A5-45FC-90F8-78DBDB823E4C}" type="slidenum">
              <a:rPr lang="en-US" smtClean="0"/>
              <a:t>‹#›</a:t>
            </a:fld>
            <a:endParaRPr lang="en-US"/>
          </a:p>
        </p:txBody>
      </p:sp>
    </p:spTree>
    <p:extLst>
      <p:ext uri="{BB962C8B-B14F-4D97-AF65-F5344CB8AC3E}">
        <p14:creationId xmlns:p14="http://schemas.microsoft.com/office/powerpoint/2010/main" val="2836200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F1BBDA-2941-475A-A859-3B47F115712D}"/>
              </a:ext>
            </a:extLst>
          </p:cNvPr>
          <p:cNvSpPr>
            <a:spLocks noGrp="1"/>
          </p:cNvSpPr>
          <p:nvPr>
            <p:ph type="body" idx="1"/>
          </p:nvPr>
        </p:nvSpPr>
        <p:spPr>
          <a:xfrm>
            <a:off x="840318" y="1680634"/>
            <a:ext cx="5158316" cy="825500"/>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a:extLst>
              <a:ext uri="{FF2B5EF4-FFF2-40B4-BE49-F238E27FC236}">
                <a16:creationId xmlns:a16="http://schemas.microsoft.com/office/drawing/2014/main" id="{E11FD31D-D4CA-4229-ABFF-2C180D5D3408}"/>
              </a:ext>
            </a:extLst>
          </p:cNvPr>
          <p:cNvSpPr>
            <a:spLocks noGrp="1"/>
          </p:cNvSpPr>
          <p:nvPr>
            <p:ph sz="half" idx="2"/>
          </p:nvPr>
        </p:nvSpPr>
        <p:spPr>
          <a:xfrm>
            <a:off x="840318" y="2506133"/>
            <a:ext cx="5158316" cy="3683000"/>
          </a:xfrm>
          <a:prstGeom prst="rect">
            <a:avLst/>
          </a:prstGeom>
        </p:spPr>
        <p:txBody>
          <a:bodyPr/>
          <a:lstStyle>
            <a:lvl2pPr marL="914377" indent="-304792">
              <a:buFont typeface="Wingdings" panose="05000000000000000000" pitchFamily="2" charset="2"/>
              <a:buChar char="§"/>
              <a:defRPr/>
            </a:lvl2pPr>
            <a:lvl3pPr marL="1523962" indent="-304792">
              <a:buFont typeface="Wingdings" panose="05000000000000000000" pitchFamily="2" charset="2"/>
              <a:buChar char="§"/>
              <a:defRPr/>
            </a:lvl3pPr>
            <a:lvl4pPr marL="2133547" indent="-304792">
              <a:buFont typeface="Wingdings" panose="05000000000000000000" pitchFamily="2" charset="2"/>
              <a:buChar char="§"/>
              <a:defRPr/>
            </a:lvl4pPr>
            <a:lvl5pPr marL="2743131" indent="-304792">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29BC877-01D0-4880-8BDD-38AE34DD21E0}"/>
              </a:ext>
            </a:extLst>
          </p:cNvPr>
          <p:cNvSpPr>
            <a:spLocks noGrp="1"/>
          </p:cNvSpPr>
          <p:nvPr>
            <p:ph type="body" sz="quarter" idx="3"/>
          </p:nvPr>
        </p:nvSpPr>
        <p:spPr>
          <a:xfrm>
            <a:off x="6172200" y="1680634"/>
            <a:ext cx="5183717" cy="825500"/>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a:extLst>
              <a:ext uri="{FF2B5EF4-FFF2-40B4-BE49-F238E27FC236}">
                <a16:creationId xmlns:a16="http://schemas.microsoft.com/office/drawing/2014/main" id="{5F854609-33FF-442D-AD8A-9FE56971F6B0}"/>
              </a:ext>
            </a:extLst>
          </p:cNvPr>
          <p:cNvSpPr>
            <a:spLocks noGrp="1"/>
          </p:cNvSpPr>
          <p:nvPr>
            <p:ph sz="quarter" idx="4"/>
          </p:nvPr>
        </p:nvSpPr>
        <p:spPr>
          <a:xfrm>
            <a:off x="6172200" y="2506133"/>
            <a:ext cx="5183717" cy="3683000"/>
          </a:xfrm>
          <a:prstGeom prst="rect">
            <a:avLst/>
          </a:prstGeom>
        </p:spPr>
        <p:txBody>
          <a:bodyPr/>
          <a:lstStyle>
            <a:lvl2pPr marL="914377" indent="-304792">
              <a:buFont typeface="Wingdings" panose="05000000000000000000" pitchFamily="2" charset="2"/>
              <a:buChar char="§"/>
              <a:defRPr/>
            </a:lvl2pPr>
            <a:lvl3pPr marL="1523962" indent="-304792">
              <a:buFont typeface="Wingdings" panose="05000000000000000000" pitchFamily="2" charset="2"/>
              <a:buChar char="§"/>
              <a:defRPr/>
            </a:lvl3pPr>
            <a:lvl4pPr marL="2133547" indent="-304792">
              <a:buFont typeface="Wingdings" panose="05000000000000000000" pitchFamily="2" charset="2"/>
              <a:buChar char="§"/>
              <a:defRPr/>
            </a:lvl4pPr>
            <a:lvl5pPr marL="2743131" indent="-304792">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F83CECC-2CF1-4C8C-BFC1-91820DFA84CA}"/>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8" name="Footer Placeholder 7">
            <a:extLst>
              <a:ext uri="{FF2B5EF4-FFF2-40B4-BE49-F238E27FC236}">
                <a16:creationId xmlns:a16="http://schemas.microsoft.com/office/drawing/2014/main" id="{E4AA34F5-A7C8-4E04-811D-891A31E67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1FD93A-697B-4F3E-AECA-B0FBD5477E32}"/>
              </a:ext>
            </a:extLst>
          </p:cNvPr>
          <p:cNvSpPr>
            <a:spLocks noGrp="1"/>
          </p:cNvSpPr>
          <p:nvPr>
            <p:ph type="sldNum" sz="quarter" idx="12"/>
          </p:nvPr>
        </p:nvSpPr>
        <p:spPr/>
        <p:txBody>
          <a:bodyPr/>
          <a:lstStyle/>
          <a:p>
            <a:fld id="{0CCF5D12-F1A5-45FC-90F8-78DBDB823E4C}" type="slidenum">
              <a:rPr lang="en-US" smtClean="0"/>
              <a:t>‹#›</a:t>
            </a:fld>
            <a:endParaRPr lang="en-US"/>
          </a:p>
        </p:txBody>
      </p:sp>
    </p:spTree>
    <p:extLst>
      <p:ext uri="{BB962C8B-B14F-4D97-AF65-F5344CB8AC3E}">
        <p14:creationId xmlns:p14="http://schemas.microsoft.com/office/powerpoint/2010/main" val="271796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B800D54-474E-4E9A-A416-2F3582D3E57E}"/>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4" name="Footer Placeholder 3">
            <a:extLst>
              <a:ext uri="{FF2B5EF4-FFF2-40B4-BE49-F238E27FC236}">
                <a16:creationId xmlns:a16="http://schemas.microsoft.com/office/drawing/2014/main" id="{8A526267-7468-4908-B2F3-90E6046DB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DA16C-E719-4549-8D68-6620022A83B6}"/>
              </a:ext>
            </a:extLst>
          </p:cNvPr>
          <p:cNvSpPr>
            <a:spLocks noGrp="1"/>
          </p:cNvSpPr>
          <p:nvPr>
            <p:ph type="sldNum" sz="quarter" idx="12"/>
          </p:nvPr>
        </p:nvSpPr>
        <p:spPr/>
        <p:txBody>
          <a:bodyPr/>
          <a:lstStyle/>
          <a:p>
            <a:fld id="{0CCF5D12-F1A5-45FC-90F8-78DBDB823E4C}" type="slidenum">
              <a:rPr lang="en-US" smtClean="0"/>
              <a:t>‹#›</a:t>
            </a:fld>
            <a:endParaRPr lang="en-US"/>
          </a:p>
        </p:txBody>
      </p:sp>
    </p:spTree>
    <p:extLst>
      <p:ext uri="{BB962C8B-B14F-4D97-AF65-F5344CB8AC3E}">
        <p14:creationId xmlns:p14="http://schemas.microsoft.com/office/powerpoint/2010/main" val="227123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E651796-6F9D-4612-A774-8D6CED4A7704}"/>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6" name="Footer Placeholder 5">
            <a:extLst>
              <a:ext uri="{FF2B5EF4-FFF2-40B4-BE49-F238E27FC236}">
                <a16:creationId xmlns:a16="http://schemas.microsoft.com/office/drawing/2014/main" id="{55A282A2-575A-4103-A6D0-3961FDCD8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CE430-AEF5-44E0-9A52-465F5633C0A3}"/>
              </a:ext>
            </a:extLst>
          </p:cNvPr>
          <p:cNvSpPr>
            <a:spLocks noGrp="1"/>
          </p:cNvSpPr>
          <p:nvPr>
            <p:ph type="sldNum" sz="quarter" idx="12"/>
          </p:nvPr>
        </p:nvSpPr>
        <p:spPr/>
        <p:txBody>
          <a:bodyPr/>
          <a:lstStyle/>
          <a:p>
            <a:fld id="{0CCF5D12-F1A5-45FC-90F8-78DBDB823E4C}" type="slidenum">
              <a:rPr lang="en-US" smtClean="0"/>
              <a:t>‹#›</a:t>
            </a:fld>
            <a:endParaRPr lang="en-US"/>
          </a:p>
        </p:txBody>
      </p:sp>
      <p:sp>
        <p:nvSpPr>
          <p:cNvPr id="8" name="Content Placeholder 2">
            <a:extLst>
              <a:ext uri="{FF2B5EF4-FFF2-40B4-BE49-F238E27FC236}">
                <a16:creationId xmlns:a16="http://schemas.microsoft.com/office/drawing/2014/main" id="{50D935C2-5D26-414E-BE32-A20A5BCCB964}"/>
              </a:ext>
            </a:extLst>
          </p:cNvPr>
          <p:cNvSpPr>
            <a:spLocks noGrp="1"/>
          </p:cNvSpPr>
          <p:nvPr>
            <p:ph idx="1"/>
          </p:nvPr>
        </p:nvSpPr>
        <p:spPr>
          <a:xfrm>
            <a:off x="4766733" y="1380343"/>
            <a:ext cx="6815667" cy="4745291"/>
          </a:xfrm>
        </p:spPr>
        <p:txBody>
          <a:bodyPr/>
          <a:lstStyle>
            <a:lvl1pPr>
              <a:defRPr sz="4267"/>
            </a:lvl1pPr>
            <a:lvl2pPr marL="914377" indent="-304792">
              <a:buFont typeface="Wingdings" panose="05000000000000000000" pitchFamily="2" charset="2"/>
              <a:buChar char="§"/>
              <a:defRPr sz="3733"/>
            </a:lvl2pPr>
            <a:lvl3pPr marL="1523962" indent="-304792">
              <a:buFont typeface="Wingdings" panose="05000000000000000000" pitchFamily="2" charset="2"/>
              <a:buChar char="§"/>
              <a:defRPr sz="3200"/>
            </a:lvl3pPr>
            <a:lvl4pPr marL="2133547" indent="-304792">
              <a:buFont typeface="Wingdings" panose="05000000000000000000" pitchFamily="2" charset="2"/>
              <a:buChar char="§"/>
              <a:defRPr sz="2667"/>
            </a:lvl4pPr>
            <a:lvl5pPr marL="2743131" indent="-304792">
              <a:buFont typeface="Wingdings" panose="05000000000000000000" pitchFamily="2" charset="2"/>
              <a:buChar cha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9E0CAC35-55A8-43A7-904D-378094D45DE4}"/>
              </a:ext>
            </a:extLst>
          </p:cNvPr>
          <p:cNvSpPr>
            <a:spLocks noGrp="1"/>
          </p:cNvSpPr>
          <p:nvPr>
            <p:ph type="body" sz="half" idx="2"/>
          </p:nvPr>
        </p:nvSpPr>
        <p:spPr>
          <a:xfrm>
            <a:off x="609601" y="1380343"/>
            <a:ext cx="4011084" cy="474529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2336967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A26CA72-FBE9-46FC-9E4E-96852D153B79}"/>
              </a:ext>
            </a:extLst>
          </p:cNvPr>
          <p:cNvSpPr>
            <a:spLocks noGrp="1"/>
          </p:cNvSpPr>
          <p:nvPr>
            <p:ph type="dt" sz="half" idx="10"/>
          </p:nvPr>
        </p:nvSpPr>
        <p:spPr/>
        <p:txBody>
          <a:bodyPr/>
          <a:lstStyle/>
          <a:p>
            <a:fld id="{4A8DC887-81FA-4406-9BF9-01284F529FAE}" type="datetimeFigureOut">
              <a:rPr lang="en-US" smtClean="0"/>
              <a:t>9/2/20</a:t>
            </a:fld>
            <a:endParaRPr lang="en-US"/>
          </a:p>
        </p:txBody>
      </p:sp>
      <p:sp>
        <p:nvSpPr>
          <p:cNvPr id="6" name="Footer Placeholder 5">
            <a:extLst>
              <a:ext uri="{FF2B5EF4-FFF2-40B4-BE49-F238E27FC236}">
                <a16:creationId xmlns:a16="http://schemas.microsoft.com/office/drawing/2014/main" id="{DA033E77-404F-4E44-918A-6527D5DF8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EBC62-F8B0-41CC-9ADB-64316585AB84}"/>
              </a:ext>
            </a:extLst>
          </p:cNvPr>
          <p:cNvSpPr>
            <a:spLocks noGrp="1"/>
          </p:cNvSpPr>
          <p:nvPr>
            <p:ph type="sldNum" sz="quarter" idx="12"/>
          </p:nvPr>
        </p:nvSpPr>
        <p:spPr/>
        <p:txBody>
          <a:bodyPr/>
          <a:lstStyle/>
          <a:p>
            <a:fld id="{0CCF5D12-F1A5-45FC-90F8-78DBDB823E4C}" type="slidenum">
              <a:rPr lang="en-US" smtClean="0"/>
              <a:t>‹#›</a:t>
            </a:fld>
            <a:endParaRPr lang="en-US"/>
          </a:p>
        </p:txBody>
      </p:sp>
      <p:sp>
        <p:nvSpPr>
          <p:cNvPr id="8" name="Picture Placeholder 2">
            <a:extLst>
              <a:ext uri="{FF2B5EF4-FFF2-40B4-BE49-F238E27FC236}">
                <a16:creationId xmlns:a16="http://schemas.microsoft.com/office/drawing/2014/main" id="{77410F10-5B4D-46BA-B81E-D8C4B835A763}"/>
              </a:ext>
            </a:extLst>
          </p:cNvPr>
          <p:cNvSpPr>
            <a:spLocks noGrp="1"/>
          </p:cNvSpPr>
          <p:nvPr>
            <p:ph type="pic" idx="1"/>
          </p:nvPr>
        </p:nvSpPr>
        <p:spPr>
          <a:xfrm>
            <a:off x="2392387" y="1239588"/>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9" name="Text Placeholder 3">
            <a:extLst>
              <a:ext uri="{FF2B5EF4-FFF2-40B4-BE49-F238E27FC236}">
                <a16:creationId xmlns:a16="http://schemas.microsoft.com/office/drawing/2014/main" id="{FDFD2F7C-61D6-4CB0-9CD5-1C9FD8E92506}"/>
              </a:ext>
            </a:extLst>
          </p:cNvPr>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1959210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Content with Hex">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1244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nk)">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1FF9C7FC-349F-4377-9048-7CF5C3C88748}"/>
              </a:ext>
            </a:extLst>
          </p:cNvPr>
          <p:cNvSpPr>
            <a:spLocks noGrp="1"/>
          </p:cNvSpPr>
          <p:nvPr>
            <p:ph type="title" hasCustomPrompt="1"/>
          </p:nvPr>
        </p:nvSpPr>
        <p:spPr>
          <a:xfrm>
            <a:off x="515937" y="286307"/>
            <a:ext cx="8640063" cy="424732"/>
          </a:xfrm>
          <a:prstGeom prst="rect">
            <a:avLst/>
          </a:prstGeo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a:t>Click to edit master title style</a:t>
            </a:r>
            <a:endParaRPr lang="en-GB"/>
          </a:p>
        </p:txBody>
      </p:sp>
      <p:grpSp>
        <p:nvGrpSpPr>
          <p:cNvPr id="11" name="Group 10">
            <a:extLst>
              <a:ext uri="{FF2B5EF4-FFF2-40B4-BE49-F238E27FC236}">
                <a16:creationId xmlns:a16="http://schemas.microsoft.com/office/drawing/2014/main" id="{BD786156-1EA6-49B9-8606-685238B4A577}"/>
              </a:ext>
            </a:extLst>
          </p:cNvPr>
          <p:cNvGrpSpPr/>
          <p:nvPr userDrawn="1"/>
        </p:nvGrpSpPr>
        <p:grpSpPr>
          <a:xfrm>
            <a:off x="11092181" y="6260170"/>
            <a:ext cx="614044" cy="467000"/>
            <a:chOff x="609600" y="869276"/>
            <a:chExt cx="1882809" cy="1431938"/>
          </a:xfrm>
        </p:grpSpPr>
        <p:pic>
          <p:nvPicPr>
            <p:cNvPr id="12" name="Picture 2" descr="http://www.wcgclinical.com/wp-content/uploads/2013/12/WCG-LOGO-retina.png">
              <a:extLst>
                <a:ext uri="{FF2B5EF4-FFF2-40B4-BE49-F238E27FC236}">
                  <a16:creationId xmlns:a16="http://schemas.microsoft.com/office/drawing/2014/main" id="{64FF5260-7A3B-457F-B9D5-5E6D2659EE2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wcgclinical.com/wp-content/uploads/2013/12/WCG-LOGO-retina.png">
              <a:extLst>
                <a:ext uri="{FF2B5EF4-FFF2-40B4-BE49-F238E27FC236}">
                  <a16:creationId xmlns:a16="http://schemas.microsoft.com/office/drawing/2014/main" id="{11948ABF-7A44-4AB4-9134-349BA7F08C9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3666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userDrawn="1">
          <p15:clr>
            <a:srgbClr val="FBAE40"/>
          </p15:clr>
        </p15:guide>
        <p15:guide id="2" pos="3840">
          <p15:clr>
            <a:srgbClr val="FBAE40"/>
          </p15:clr>
        </p15:guide>
        <p15:guide id="3" orient="horz" pos="640" userDrawn="1">
          <p15:clr>
            <a:srgbClr val="FBAE40"/>
          </p15:clr>
        </p15:guide>
        <p15:guide id="4" orient="horz" pos="3861" userDrawn="1">
          <p15:clr>
            <a:srgbClr val="FBAE40"/>
          </p15:clr>
        </p15:guide>
        <p15:guide id="5" pos="7355" userDrawn="1">
          <p15:clr>
            <a:srgbClr val="FBAE40"/>
          </p15:clr>
        </p15:guide>
        <p15:guide id="6" pos="32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Hex)">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EECAF6E-9046-4CDA-B282-3FEDC511EDE1}"/>
              </a:ext>
            </a:extLst>
          </p:cNvPr>
          <p:cNvSpPr>
            <a:spLocks noGrp="1"/>
          </p:cNvSpPr>
          <p:nvPr>
            <p:ph type="title" hasCustomPrompt="1"/>
          </p:nvPr>
        </p:nvSpPr>
        <p:spPr>
          <a:xfrm>
            <a:off x="515938" y="286307"/>
            <a:ext cx="8640063" cy="424732"/>
          </a:xfrm>
        </p:spPr>
        <p:txBody>
          <a:bodyPr lIns="0" rIns="0">
            <a:spAutoFit/>
          </a:bodyPr>
          <a:lstStyle>
            <a:lvl1pPr marL="0" algn="l" defTabSz="914377"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spTree>
    <p:extLst>
      <p:ext uri="{BB962C8B-B14F-4D97-AF65-F5344CB8AC3E}">
        <p14:creationId xmlns:p14="http://schemas.microsoft.com/office/powerpoint/2010/main" val="2982334883"/>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639" y="1104407"/>
            <a:ext cx="5299588" cy="5419212"/>
          </a:xfrm>
        </p:spPr>
        <p:txBody>
          <a:bodyPr/>
          <a:lstStyle>
            <a:lvl1pPr marL="457189" indent="-457189">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5663382" y="1104407"/>
            <a:ext cx="5152105" cy="5419212"/>
          </a:xfrm>
        </p:spPr>
        <p:txBody>
          <a:bodyPr/>
          <a:lstStyle>
            <a:lvl1pPr marL="457189" indent="-457189">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245807" y="334383"/>
            <a:ext cx="10550013" cy="650567"/>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6851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BBF6268-CB6A-9247-8F3C-B879C5566F1C}"/>
              </a:ext>
            </a:extLst>
          </p:cNvPr>
          <p:cNvSpPr>
            <a:spLocks noGrp="1" noChangeArrowheads="1"/>
          </p:cNvSpPr>
          <p:nvPr>
            <p:ph type="ftr" sz="quarter" idx="10"/>
          </p:nvPr>
        </p:nvSpPr>
        <p:spPr>
          <a:ln/>
        </p:spPr>
        <p:txBody>
          <a:bodyPr/>
          <a:lstStyle>
            <a:lvl1pPr>
              <a:defRPr/>
            </a:lvl1pPr>
          </a:lstStyle>
          <a:p>
            <a:pPr>
              <a:defRPr/>
            </a:pPr>
            <a:r>
              <a:rPr lang="en-US" dirty="0"/>
              <a:t>MAGI's Clinical Research Conference</a:t>
            </a:r>
          </a:p>
        </p:txBody>
      </p:sp>
      <p:sp>
        <p:nvSpPr>
          <p:cNvPr id="4" name="Rectangle 6">
            <a:extLst>
              <a:ext uri="{FF2B5EF4-FFF2-40B4-BE49-F238E27FC236}">
                <a16:creationId xmlns:a16="http://schemas.microsoft.com/office/drawing/2014/main" id="{7EDA1CF6-E734-934D-9496-DD2144635DE1}"/>
              </a:ext>
            </a:extLst>
          </p:cNvPr>
          <p:cNvSpPr>
            <a:spLocks noGrp="1" noChangeArrowheads="1"/>
          </p:cNvSpPr>
          <p:nvPr>
            <p:ph type="sldNum" sz="quarter" idx="11"/>
          </p:nvPr>
        </p:nvSpPr>
        <p:spPr>
          <a:ln/>
        </p:spPr>
        <p:txBody>
          <a:bodyPr/>
          <a:lstStyle>
            <a:lvl1pPr>
              <a:defRPr/>
            </a:lvl1pPr>
          </a:lstStyle>
          <a:p>
            <a:pPr>
              <a:defRPr/>
            </a:pPr>
            <a:fld id="{5E383DE7-8708-3D47-A760-102661139B39}" type="slidenum">
              <a:rPr lang="en-US" altLang="en-US"/>
              <a:pPr>
                <a:defRPr/>
              </a:pPr>
              <a:t>‹#›</a:t>
            </a:fld>
            <a:endParaRPr lang="en-US" altLang="en-US" dirty="0"/>
          </a:p>
        </p:txBody>
      </p:sp>
    </p:spTree>
    <p:extLst>
      <p:ext uri="{BB962C8B-B14F-4D97-AF65-F5344CB8AC3E}">
        <p14:creationId xmlns:p14="http://schemas.microsoft.com/office/powerpoint/2010/main" val="39925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Blank)">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1FF9C7FC-349F-4377-9048-7CF5C3C88748}"/>
              </a:ext>
            </a:extLst>
          </p:cNvPr>
          <p:cNvSpPr>
            <a:spLocks noGrp="1"/>
          </p:cNvSpPr>
          <p:nvPr>
            <p:ph type="title" hasCustomPrompt="1"/>
          </p:nvPr>
        </p:nvSpPr>
        <p:spPr>
          <a:xfrm>
            <a:off x="515937" y="286307"/>
            <a:ext cx="8640063" cy="424732"/>
          </a:xfrm>
          <a:prstGeom prst="rect">
            <a:avLst/>
          </a:prstGeo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a:t>Click to edit master title style</a:t>
            </a:r>
            <a:endParaRPr lang="en-GB"/>
          </a:p>
        </p:txBody>
      </p:sp>
      <p:grpSp>
        <p:nvGrpSpPr>
          <p:cNvPr id="11" name="Group 10">
            <a:extLst>
              <a:ext uri="{FF2B5EF4-FFF2-40B4-BE49-F238E27FC236}">
                <a16:creationId xmlns:a16="http://schemas.microsoft.com/office/drawing/2014/main" id="{BD786156-1EA6-49B9-8606-685238B4A577}"/>
              </a:ext>
            </a:extLst>
          </p:cNvPr>
          <p:cNvGrpSpPr/>
          <p:nvPr userDrawn="1"/>
        </p:nvGrpSpPr>
        <p:grpSpPr>
          <a:xfrm>
            <a:off x="11092181" y="6260170"/>
            <a:ext cx="614044" cy="467000"/>
            <a:chOff x="609600" y="869276"/>
            <a:chExt cx="1882809" cy="1431938"/>
          </a:xfrm>
        </p:grpSpPr>
        <p:pic>
          <p:nvPicPr>
            <p:cNvPr id="12" name="Picture 2" descr="http://www.wcgclinical.com/wp-content/uploads/2013/12/WCG-LOGO-retina.png">
              <a:extLst>
                <a:ext uri="{FF2B5EF4-FFF2-40B4-BE49-F238E27FC236}">
                  <a16:creationId xmlns:a16="http://schemas.microsoft.com/office/drawing/2014/main" id="{64FF5260-7A3B-457F-B9D5-5E6D2659EE2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wcgclinical.com/wp-content/uploads/2013/12/WCG-LOGO-retina.png">
              <a:extLst>
                <a:ext uri="{FF2B5EF4-FFF2-40B4-BE49-F238E27FC236}">
                  <a16:creationId xmlns:a16="http://schemas.microsoft.com/office/drawing/2014/main" id="{11948ABF-7A44-4AB4-9134-349BA7F08C9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7152A379-351E-45C1-87F5-121C8A67C0EB}"/>
              </a:ext>
            </a:extLst>
          </p:cNvPr>
          <p:cNvGrpSpPr/>
          <p:nvPr userDrawn="1"/>
        </p:nvGrpSpPr>
        <p:grpSpPr>
          <a:xfrm>
            <a:off x="6887603" y="1016000"/>
            <a:ext cx="5304397" cy="5110793"/>
            <a:chOff x="6887603" y="1016000"/>
            <a:chExt cx="5304397" cy="5110793"/>
          </a:xfrm>
        </p:grpSpPr>
        <p:sp>
          <p:nvSpPr>
            <p:cNvPr id="7" name="Hexagon 6">
              <a:extLst>
                <a:ext uri="{FF2B5EF4-FFF2-40B4-BE49-F238E27FC236}">
                  <a16:creationId xmlns:a16="http://schemas.microsoft.com/office/drawing/2014/main" id="{57E21471-A6FE-4DAD-95DC-527DBABB2F20}"/>
                </a:ext>
              </a:extLst>
            </p:cNvPr>
            <p:cNvSpPr/>
            <p:nvPr/>
          </p:nvSpPr>
          <p:spPr>
            <a:xfrm>
              <a:off x="9310266" y="1016000"/>
              <a:ext cx="2842593" cy="2450512"/>
            </a:xfrm>
            <a:prstGeom prst="hexagon">
              <a:avLst/>
            </a:pr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8" name="Hexagon 7">
              <a:extLst>
                <a:ext uri="{FF2B5EF4-FFF2-40B4-BE49-F238E27FC236}">
                  <a16:creationId xmlns:a16="http://schemas.microsoft.com/office/drawing/2014/main" id="{C9FCFB3E-EF88-4C0F-B9A9-4C6E8DA0F6E6}"/>
                </a:ext>
              </a:extLst>
            </p:cNvPr>
            <p:cNvSpPr/>
            <p:nvPr/>
          </p:nvSpPr>
          <p:spPr>
            <a:xfrm>
              <a:off x="9310266" y="3676281"/>
              <a:ext cx="2842593" cy="2450512"/>
            </a:xfrm>
            <a:prstGeom prst="hexagon">
              <a:avLst/>
            </a:pr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9" name="Freeform: Shape 8">
              <a:extLst>
                <a:ext uri="{FF2B5EF4-FFF2-40B4-BE49-F238E27FC236}">
                  <a16:creationId xmlns:a16="http://schemas.microsoft.com/office/drawing/2014/main" id="{04D2E360-4FBE-4FD6-AA8B-84289A3583C4}"/>
                </a:ext>
              </a:extLst>
            </p:cNvPr>
            <p:cNvSpPr/>
            <p:nvPr/>
          </p:nvSpPr>
          <p:spPr>
            <a:xfrm>
              <a:off x="11732929" y="2653257"/>
              <a:ext cx="459071" cy="1836283"/>
            </a:xfrm>
            <a:custGeom>
              <a:avLst/>
              <a:gdLst>
                <a:gd name="connsiteX0" fmla="*/ 459071 w 459071"/>
                <a:gd name="connsiteY0" fmla="*/ 0 h 1836283"/>
                <a:gd name="connsiteX1" fmla="*/ 459071 w 459071"/>
                <a:gd name="connsiteY1" fmla="*/ 1836283 h 1836283"/>
                <a:gd name="connsiteX2" fmla="*/ 0 w 459071"/>
                <a:gd name="connsiteY2" fmla="*/ 918141 h 1836283"/>
              </a:gdLst>
              <a:ahLst/>
              <a:cxnLst>
                <a:cxn ang="0">
                  <a:pos x="connsiteX0" y="connsiteY0"/>
                </a:cxn>
                <a:cxn ang="0">
                  <a:pos x="connsiteX1" y="connsiteY1"/>
                </a:cxn>
                <a:cxn ang="0">
                  <a:pos x="connsiteX2" y="connsiteY2"/>
                </a:cxn>
              </a:cxnLst>
              <a:rect l="l" t="t" r="r" b="b"/>
              <a:pathLst>
                <a:path w="459071" h="1836283">
                  <a:moveTo>
                    <a:pt x="459071" y="0"/>
                  </a:moveTo>
                  <a:lnTo>
                    <a:pt x="459071" y="1836283"/>
                  </a:lnTo>
                  <a:lnTo>
                    <a:pt x="0" y="918141"/>
                  </a:lnTo>
                  <a:close/>
                </a:path>
              </a:pathLst>
            </a:cu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0" name="Hexagon 9">
              <a:extLst>
                <a:ext uri="{FF2B5EF4-FFF2-40B4-BE49-F238E27FC236}">
                  <a16:creationId xmlns:a16="http://schemas.microsoft.com/office/drawing/2014/main" id="{9282CC9A-96FD-4486-9979-0C7D59C5290A}"/>
                </a:ext>
              </a:extLst>
            </p:cNvPr>
            <p:cNvSpPr/>
            <p:nvPr/>
          </p:nvSpPr>
          <p:spPr>
            <a:xfrm>
              <a:off x="6887603" y="2346141"/>
              <a:ext cx="2842593" cy="2450512"/>
            </a:xfrm>
            <a:prstGeom prst="hexagon">
              <a:avLst/>
            </a:pr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grpSp>
    </p:spTree>
    <p:extLst>
      <p:ext uri="{BB962C8B-B14F-4D97-AF65-F5344CB8AC3E}">
        <p14:creationId xmlns:p14="http://schemas.microsoft.com/office/powerpoint/2010/main" val="186651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Im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CC0FF9-FE10-497E-BF13-12202B0CB441}"/>
              </a:ext>
            </a:extLst>
          </p:cNvPr>
          <p:cNvSpPr/>
          <p:nvPr userDrawn="1"/>
        </p:nvSpPr>
        <p:spPr>
          <a:xfrm>
            <a:off x="0" y="1016000"/>
            <a:ext cx="12192000" cy="5113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a:extLst>
              <a:ext uri="{FF2B5EF4-FFF2-40B4-BE49-F238E27FC236}">
                <a16:creationId xmlns:a16="http://schemas.microsoft.com/office/drawing/2014/main" id="{6E40A1EB-3BA6-49BE-8983-634974ECFC44}"/>
              </a:ext>
            </a:extLst>
          </p:cNvPr>
          <p:cNvSpPr>
            <a:spLocks noGrp="1"/>
          </p:cNvSpPr>
          <p:nvPr>
            <p:ph type="title" hasCustomPrompt="1"/>
          </p:nvPr>
        </p:nvSpPr>
        <p:spPr>
          <a:xfrm>
            <a:off x="515937" y="286307"/>
            <a:ext cx="8640063" cy="424732"/>
          </a:xfrm>
          <a:prstGeom prst="rect">
            <a:avLst/>
          </a:prstGeo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a:t>Click to edit master title style</a:t>
            </a:r>
            <a:endParaRPr lang="en-GB"/>
          </a:p>
        </p:txBody>
      </p:sp>
      <p:grpSp>
        <p:nvGrpSpPr>
          <p:cNvPr id="17" name="Group 16">
            <a:extLst>
              <a:ext uri="{FF2B5EF4-FFF2-40B4-BE49-F238E27FC236}">
                <a16:creationId xmlns:a16="http://schemas.microsoft.com/office/drawing/2014/main" id="{A9014C33-512A-4443-8CFD-71CF9F38DD9B}"/>
              </a:ext>
            </a:extLst>
          </p:cNvPr>
          <p:cNvGrpSpPr/>
          <p:nvPr userDrawn="1"/>
        </p:nvGrpSpPr>
        <p:grpSpPr>
          <a:xfrm>
            <a:off x="11092181" y="6260170"/>
            <a:ext cx="614044" cy="467000"/>
            <a:chOff x="609600" y="869276"/>
            <a:chExt cx="1882809" cy="1431938"/>
          </a:xfrm>
        </p:grpSpPr>
        <p:pic>
          <p:nvPicPr>
            <p:cNvPr id="18" name="Picture 2" descr="http://www.wcgclinical.com/wp-content/uploads/2013/12/WCG-LOGO-retina.png">
              <a:extLst>
                <a:ext uri="{FF2B5EF4-FFF2-40B4-BE49-F238E27FC236}">
                  <a16:creationId xmlns:a16="http://schemas.microsoft.com/office/drawing/2014/main" id="{0C4FEA03-4D8F-4FC9-91F1-6F6B0915D920}"/>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wcgclinical.com/wp-content/uploads/2013/12/WCG-LOGO-retina.png">
              <a:extLst>
                <a:ext uri="{FF2B5EF4-FFF2-40B4-BE49-F238E27FC236}">
                  <a16:creationId xmlns:a16="http://schemas.microsoft.com/office/drawing/2014/main" id="{0F2E167D-FF93-4BE7-A98F-7A2647EFFA28}"/>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7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userDrawn="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E40A1EB-3BA6-49BE-8983-634974ECFC44}"/>
              </a:ext>
            </a:extLst>
          </p:cNvPr>
          <p:cNvSpPr>
            <a:spLocks noGrp="1"/>
          </p:cNvSpPr>
          <p:nvPr>
            <p:ph type="title" hasCustomPrompt="1"/>
          </p:nvPr>
        </p:nvSpPr>
        <p:spPr>
          <a:xfrm>
            <a:off x="515937" y="286307"/>
            <a:ext cx="8640063" cy="424732"/>
          </a:xfrm>
          <a:prstGeom prst="rect">
            <a:avLst/>
          </a:prstGeo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a:t>Click to edit master title style</a:t>
            </a:r>
            <a:endParaRPr lang="en-GB"/>
          </a:p>
        </p:txBody>
      </p:sp>
      <p:sp>
        <p:nvSpPr>
          <p:cNvPr id="7" name="Rectangle 6">
            <a:extLst>
              <a:ext uri="{FF2B5EF4-FFF2-40B4-BE49-F238E27FC236}">
                <a16:creationId xmlns:a16="http://schemas.microsoft.com/office/drawing/2014/main" id="{CA5A5BF8-5850-4BD4-B3EB-CE3B4E0269DD}"/>
              </a:ext>
            </a:extLst>
          </p:cNvPr>
          <p:cNvSpPr/>
          <p:nvPr userDrawn="1"/>
        </p:nvSpPr>
        <p:spPr>
          <a:xfrm>
            <a:off x="0" y="1030147"/>
            <a:ext cx="12192000" cy="5116010"/>
          </a:xfrm>
          <a:prstGeom prst="rect">
            <a:avLst/>
          </a:prstGeom>
          <a:solidFill>
            <a:schemeClr val="accent2"/>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8" name="Group 7">
            <a:extLst>
              <a:ext uri="{FF2B5EF4-FFF2-40B4-BE49-F238E27FC236}">
                <a16:creationId xmlns:a16="http://schemas.microsoft.com/office/drawing/2014/main" id="{5A997955-224D-4418-90F0-BD01173ECE4B}"/>
              </a:ext>
            </a:extLst>
          </p:cNvPr>
          <p:cNvGrpSpPr/>
          <p:nvPr userDrawn="1"/>
        </p:nvGrpSpPr>
        <p:grpSpPr>
          <a:xfrm>
            <a:off x="7992318" y="2994527"/>
            <a:ext cx="5213591" cy="4040572"/>
            <a:chOff x="2671786" y="1476587"/>
            <a:chExt cx="4644702" cy="3599679"/>
          </a:xfrm>
        </p:grpSpPr>
        <p:sp>
          <p:nvSpPr>
            <p:cNvPr id="9" name="Hexagon 8">
              <a:extLst>
                <a:ext uri="{FF2B5EF4-FFF2-40B4-BE49-F238E27FC236}">
                  <a16:creationId xmlns:a16="http://schemas.microsoft.com/office/drawing/2014/main" id="{83DDB007-3C5D-4B26-B4E4-F0F0ABE4C922}"/>
                </a:ext>
              </a:extLst>
            </p:cNvPr>
            <p:cNvSpPr/>
            <p:nvPr/>
          </p:nvSpPr>
          <p:spPr>
            <a:xfrm>
              <a:off x="5281338" y="2198264"/>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0" name="Hexagon 9">
              <a:extLst>
                <a:ext uri="{FF2B5EF4-FFF2-40B4-BE49-F238E27FC236}">
                  <a16:creationId xmlns:a16="http://schemas.microsoft.com/office/drawing/2014/main" id="{9E4B7901-A2A5-4546-997B-B80FEE2FDD9E}"/>
                </a:ext>
              </a:extLst>
            </p:cNvPr>
            <p:cNvSpPr/>
            <p:nvPr/>
          </p:nvSpPr>
          <p:spPr>
            <a:xfrm>
              <a:off x="4341750" y="2199507"/>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1" name="Hexagon 10">
              <a:extLst>
                <a:ext uri="{FF2B5EF4-FFF2-40B4-BE49-F238E27FC236}">
                  <a16:creationId xmlns:a16="http://schemas.microsoft.com/office/drawing/2014/main" id="{9158BEA3-4819-45C2-BBF9-B52762C74898}"/>
                </a:ext>
              </a:extLst>
            </p:cNvPr>
            <p:cNvSpPr/>
            <p:nvPr/>
          </p:nvSpPr>
          <p:spPr>
            <a:xfrm>
              <a:off x="3976563" y="2918075"/>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2" name="Hexagon 11">
              <a:extLst>
                <a:ext uri="{FF2B5EF4-FFF2-40B4-BE49-F238E27FC236}">
                  <a16:creationId xmlns:a16="http://schemas.microsoft.com/office/drawing/2014/main" id="{422A8B25-3C0D-4681-B9BD-AC7BEA14D4E4}"/>
                </a:ext>
              </a:extLst>
            </p:cNvPr>
            <p:cNvSpPr/>
            <p:nvPr/>
          </p:nvSpPr>
          <p:spPr>
            <a:xfrm>
              <a:off x="4341750"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5" name="Hexagon 14">
              <a:extLst>
                <a:ext uri="{FF2B5EF4-FFF2-40B4-BE49-F238E27FC236}">
                  <a16:creationId xmlns:a16="http://schemas.microsoft.com/office/drawing/2014/main" id="{C01B0655-CE46-4DE7-BD64-6A76389EBE4F}"/>
                </a:ext>
              </a:extLst>
            </p:cNvPr>
            <p:cNvSpPr/>
            <p:nvPr/>
          </p:nvSpPr>
          <p:spPr>
            <a:xfrm>
              <a:off x="5281337"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6" name="Hexagon 15">
              <a:extLst>
                <a:ext uri="{FF2B5EF4-FFF2-40B4-BE49-F238E27FC236}">
                  <a16:creationId xmlns:a16="http://schemas.microsoft.com/office/drawing/2014/main" id="{4B92E422-2066-4A8B-AF9C-99F2B0225074}"/>
                </a:ext>
              </a:extLst>
            </p:cNvPr>
            <p:cNvSpPr/>
            <p:nvPr/>
          </p:nvSpPr>
          <p:spPr>
            <a:xfrm>
              <a:off x="5646525" y="2918075"/>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0" name="Hexagon 19">
              <a:extLst>
                <a:ext uri="{FF2B5EF4-FFF2-40B4-BE49-F238E27FC236}">
                  <a16:creationId xmlns:a16="http://schemas.microsoft.com/office/drawing/2014/main" id="{DAC76E02-0B40-48D1-AF76-431A508AB303}"/>
                </a:ext>
              </a:extLst>
            </p:cNvPr>
            <p:cNvSpPr/>
            <p:nvPr/>
          </p:nvSpPr>
          <p:spPr>
            <a:xfrm>
              <a:off x="2671786"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1" name="Hexagon 20">
              <a:extLst>
                <a:ext uri="{FF2B5EF4-FFF2-40B4-BE49-F238E27FC236}">
                  <a16:creationId xmlns:a16="http://schemas.microsoft.com/office/drawing/2014/main" id="{2D392727-6831-4D75-A080-D72A58D11DFE}"/>
                </a:ext>
              </a:extLst>
            </p:cNvPr>
            <p:cNvSpPr/>
            <p:nvPr/>
          </p:nvSpPr>
          <p:spPr>
            <a:xfrm>
              <a:off x="5646525" y="1476587"/>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grpSp>
        <p:nvGrpSpPr>
          <p:cNvPr id="17" name="Group 16">
            <a:extLst>
              <a:ext uri="{FF2B5EF4-FFF2-40B4-BE49-F238E27FC236}">
                <a16:creationId xmlns:a16="http://schemas.microsoft.com/office/drawing/2014/main" id="{A9014C33-512A-4443-8CFD-71CF9F38DD9B}"/>
              </a:ext>
            </a:extLst>
          </p:cNvPr>
          <p:cNvGrpSpPr/>
          <p:nvPr userDrawn="1"/>
        </p:nvGrpSpPr>
        <p:grpSpPr>
          <a:xfrm>
            <a:off x="11092181" y="6260170"/>
            <a:ext cx="614044" cy="467000"/>
            <a:chOff x="609600" y="869276"/>
            <a:chExt cx="1882809" cy="1431938"/>
          </a:xfrm>
        </p:grpSpPr>
        <p:pic>
          <p:nvPicPr>
            <p:cNvPr id="18" name="Picture 2" descr="http://www.wcgclinical.com/wp-content/uploads/2013/12/WCG-LOGO-retina.png">
              <a:extLst>
                <a:ext uri="{FF2B5EF4-FFF2-40B4-BE49-F238E27FC236}">
                  <a16:creationId xmlns:a16="http://schemas.microsoft.com/office/drawing/2014/main" id="{0C4FEA03-4D8F-4FC9-91F1-6F6B0915D920}"/>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wcgclinical.com/wp-content/uploads/2013/12/WCG-LOGO-retina.png">
              <a:extLst>
                <a:ext uri="{FF2B5EF4-FFF2-40B4-BE49-F238E27FC236}">
                  <a16:creationId xmlns:a16="http://schemas.microsoft.com/office/drawing/2014/main" id="{0F2E167D-FF93-4BE7-A98F-7A2647EFFA28}"/>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102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ubtitle Content with Hex">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4672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reeform: Shape 10">
            <a:extLst>
              <a:ext uri="{FF2B5EF4-FFF2-40B4-BE49-F238E27FC236}">
                <a16:creationId xmlns:a16="http://schemas.microsoft.com/office/drawing/2014/main" id="{2CBB8548-775A-8A4C-B2BD-89EB681F0700}"/>
              </a:ext>
            </a:extLst>
          </p:cNvPr>
          <p:cNvSpPr/>
          <p:nvPr userDrawn="1"/>
        </p:nvSpPr>
        <p:spPr>
          <a:xfrm>
            <a:off x="6667986" y="1016000"/>
            <a:ext cx="5019585" cy="3803155"/>
          </a:xfrm>
          <a:custGeom>
            <a:avLst/>
            <a:gdLst>
              <a:gd name="connsiteX0" fmla="*/ 5729517 w 9597978"/>
              <a:gd name="connsiteY0" fmla="*/ 5996615 h 7272035"/>
              <a:gd name="connsiteX1" fmla="*/ 6571295 w 9597978"/>
              <a:gd name="connsiteY1" fmla="*/ 5996615 h 7272035"/>
              <a:gd name="connsiteX2" fmla="*/ 6890150 w 9597978"/>
              <a:gd name="connsiteY2" fmla="*/ 6634325 h 7272035"/>
              <a:gd name="connsiteX3" fmla="*/ 6571295 w 9597978"/>
              <a:gd name="connsiteY3" fmla="*/ 7272035 h 7272035"/>
              <a:gd name="connsiteX4" fmla="*/ 5729517 w 9597978"/>
              <a:gd name="connsiteY4" fmla="*/ 7272035 h 7272035"/>
              <a:gd name="connsiteX5" fmla="*/ 5410662 w 9597978"/>
              <a:gd name="connsiteY5" fmla="*/ 6634325 h 7272035"/>
              <a:gd name="connsiteX6" fmla="*/ 7083429 w 9597978"/>
              <a:gd name="connsiteY6" fmla="*/ 5246026 h 7272035"/>
              <a:gd name="connsiteX7" fmla="*/ 7925207 w 9597978"/>
              <a:gd name="connsiteY7" fmla="*/ 5246026 h 7272035"/>
              <a:gd name="connsiteX8" fmla="*/ 8244062 w 9597978"/>
              <a:gd name="connsiteY8" fmla="*/ 5883736 h 7272035"/>
              <a:gd name="connsiteX9" fmla="*/ 7925207 w 9597978"/>
              <a:gd name="connsiteY9" fmla="*/ 6521446 h 7272035"/>
              <a:gd name="connsiteX10" fmla="*/ 7083429 w 9597978"/>
              <a:gd name="connsiteY10" fmla="*/ 6521446 h 7272035"/>
              <a:gd name="connsiteX11" fmla="*/ 6764574 w 9597978"/>
              <a:gd name="connsiteY11" fmla="*/ 5883736 h 7272035"/>
              <a:gd name="connsiteX12" fmla="*/ 3015098 w 9597978"/>
              <a:gd name="connsiteY12" fmla="*/ 4510575 h 7272035"/>
              <a:gd name="connsiteX13" fmla="*/ 3856876 w 9597978"/>
              <a:gd name="connsiteY13" fmla="*/ 4510575 h 7272035"/>
              <a:gd name="connsiteX14" fmla="*/ 4175731 w 9597978"/>
              <a:gd name="connsiteY14" fmla="*/ 5148285 h 7272035"/>
              <a:gd name="connsiteX15" fmla="*/ 3856876 w 9597978"/>
              <a:gd name="connsiteY15" fmla="*/ 5785995 h 7272035"/>
              <a:gd name="connsiteX16" fmla="*/ 3015098 w 9597978"/>
              <a:gd name="connsiteY16" fmla="*/ 5785995 h 7272035"/>
              <a:gd name="connsiteX17" fmla="*/ 2696243 w 9597978"/>
              <a:gd name="connsiteY17" fmla="*/ 5148285 h 7272035"/>
              <a:gd name="connsiteX18" fmla="*/ 8437345 w 9597978"/>
              <a:gd name="connsiteY18" fmla="*/ 4510574 h 7272035"/>
              <a:gd name="connsiteX19" fmla="*/ 9279123 w 9597978"/>
              <a:gd name="connsiteY19" fmla="*/ 4510574 h 7272035"/>
              <a:gd name="connsiteX20" fmla="*/ 9597978 w 9597978"/>
              <a:gd name="connsiteY20" fmla="*/ 5148284 h 7272035"/>
              <a:gd name="connsiteX21" fmla="*/ 9279123 w 9597978"/>
              <a:gd name="connsiteY21" fmla="*/ 5785994 h 7272035"/>
              <a:gd name="connsiteX22" fmla="*/ 8437345 w 9597978"/>
              <a:gd name="connsiteY22" fmla="*/ 5785994 h 7272035"/>
              <a:gd name="connsiteX23" fmla="*/ 8118490 w 9597978"/>
              <a:gd name="connsiteY23" fmla="*/ 5148284 h 7272035"/>
              <a:gd name="connsiteX24" fmla="*/ 7083429 w 9597978"/>
              <a:gd name="connsiteY24" fmla="*/ 3750859 h 7272035"/>
              <a:gd name="connsiteX25" fmla="*/ 7925207 w 9597978"/>
              <a:gd name="connsiteY25" fmla="*/ 3750859 h 7272035"/>
              <a:gd name="connsiteX26" fmla="*/ 8244062 w 9597978"/>
              <a:gd name="connsiteY26" fmla="*/ 4388569 h 7272035"/>
              <a:gd name="connsiteX27" fmla="*/ 7925207 w 9597978"/>
              <a:gd name="connsiteY27" fmla="*/ 5026279 h 7272035"/>
              <a:gd name="connsiteX28" fmla="*/ 7083429 w 9597978"/>
              <a:gd name="connsiteY28" fmla="*/ 5026279 h 7272035"/>
              <a:gd name="connsiteX29" fmla="*/ 6764574 w 9597978"/>
              <a:gd name="connsiteY29" fmla="*/ 4388569 h 7272035"/>
              <a:gd name="connsiteX30" fmla="*/ 4368909 w 9597978"/>
              <a:gd name="connsiteY30" fmla="*/ 3750859 h 7272035"/>
              <a:gd name="connsiteX31" fmla="*/ 5210687 w 9597978"/>
              <a:gd name="connsiteY31" fmla="*/ 3750859 h 7272035"/>
              <a:gd name="connsiteX32" fmla="*/ 5529542 w 9597978"/>
              <a:gd name="connsiteY32" fmla="*/ 4388569 h 7272035"/>
              <a:gd name="connsiteX33" fmla="*/ 5210687 w 9597978"/>
              <a:gd name="connsiteY33" fmla="*/ 5026279 h 7272035"/>
              <a:gd name="connsiteX34" fmla="*/ 4368909 w 9597978"/>
              <a:gd name="connsiteY34" fmla="*/ 5026279 h 7272035"/>
              <a:gd name="connsiteX35" fmla="*/ 4050054 w 9597978"/>
              <a:gd name="connsiteY35" fmla="*/ 4388569 h 7272035"/>
              <a:gd name="connsiteX36" fmla="*/ 5729517 w 9597978"/>
              <a:gd name="connsiteY36" fmla="*/ 3008119 h 7272035"/>
              <a:gd name="connsiteX37" fmla="*/ 6571295 w 9597978"/>
              <a:gd name="connsiteY37" fmla="*/ 3008119 h 7272035"/>
              <a:gd name="connsiteX38" fmla="*/ 6890150 w 9597978"/>
              <a:gd name="connsiteY38" fmla="*/ 3645828 h 7272035"/>
              <a:gd name="connsiteX39" fmla="*/ 6571295 w 9597978"/>
              <a:gd name="connsiteY39" fmla="*/ 4283538 h 7272035"/>
              <a:gd name="connsiteX40" fmla="*/ 5729517 w 9597978"/>
              <a:gd name="connsiteY40" fmla="*/ 4283538 h 7272035"/>
              <a:gd name="connsiteX41" fmla="*/ 5410662 w 9597978"/>
              <a:gd name="connsiteY41" fmla="*/ 3645828 h 7272035"/>
              <a:gd name="connsiteX42" fmla="*/ 8437345 w 9597978"/>
              <a:gd name="connsiteY42" fmla="*/ 3008119 h 7272035"/>
              <a:gd name="connsiteX43" fmla="*/ 9279123 w 9597978"/>
              <a:gd name="connsiteY43" fmla="*/ 3008119 h 7272035"/>
              <a:gd name="connsiteX44" fmla="*/ 9597978 w 9597978"/>
              <a:gd name="connsiteY44" fmla="*/ 3645827 h 7272035"/>
              <a:gd name="connsiteX45" fmla="*/ 9279123 w 9597978"/>
              <a:gd name="connsiteY45" fmla="*/ 4283537 h 7272035"/>
              <a:gd name="connsiteX46" fmla="*/ 8437345 w 9597978"/>
              <a:gd name="connsiteY46" fmla="*/ 4283537 h 7272035"/>
              <a:gd name="connsiteX47" fmla="*/ 8118490 w 9597978"/>
              <a:gd name="connsiteY47" fmla="*/ 3645827 h 7272035"/>
              <a:gd name="connsiteX48" fmla="*/ 1663697 w 9597978"/>
              <a:gd name="connsiteY48" fmla="*/ 2241112 h 7272035"/>
              <a:gd name="connsiteX49" fmla="*/ 2505475 w 9597978"/>
              <a:gd name="connsiteY49" fmla="*/ 2241112 h 7272035"/>
              <a:gd name="connsiteX50" fmla="*/ 2824330 w 9597978"/>
              <a:gd name="connsiteY50" fmla="*/ 2878822 h 7272035"/>
              <a:gd name="connsiteX51" fmla="*/ 2505475 w 9597978"/>
              <a:gd name="connsiteY51" fmla="*/ 3516531 h 7272035"/>
              <a:gd name="connsiteX52" fmla="*/ 1663697 w 9597978"/>
              <a:gd name="connsiteY52" fmla="*/ 3516531 h 7272035"/>
              <a:gd name="connsiteX53" fmla="*/ 1344842 w 9597978"/>
              <a:gd name="connsiteY53" fmla="*/ 2878822 h 7272035"/>
              <a:gd name="connsiteX54" fmla="*/ 4368909 w 9597978"/>
              <a:gd name="connsiteY54" fmla="*/ 2241110 h 7272035"/>
              <a:gd name="connsiteX55" fmla="*/ 5210687 w 9597978"/>
              <a:gd name="connsiteY55" fmla="*/ 2241110 h 7272035"/>
              <a:gd name="connsiteX56" fmla="*/ 5529542 w 9597978"/>
              <a:gd name="connsiteY56" fmla="*/ 2878820 h 7272035"/>
              <a:gd name="connsiteX57" fmla="*/ 5210687 w 9597978"/>
              <a:gd name="connsiteY57" fmla="*/ 3516530 h 7272035"/>
              <a:gd name="connsiteX58" fmla="*/ 4368909 w 9597978"/>
              <a:gd name="connsiteY58" fmla="*/ 3516530 h 7272035"/>
              <a:gd name="connsiteX59" fmla="*/ 4050054 w 9597978"/>
              <a:gd name="connsiteY59" fmla="*/ 2878820 h 7272035"/>
              <a:gd name="connsiteX60" fmla="*/ 5729517 w 9597978"/>
              <a:gd name="connsiteY60" fmla="*/ 1504059 h 7272035"/>
              <a:gd name="connsiteX61" fmla="*/ 6571295 w 9597978"/>
              <a:gd name="connsiteY61" fmla="*/ 1504059 h 7272035"/>
              <a:gd name="connsiteX62" fmla="*/ 6890150 w 9597978"/>
              <a:gd name="connsiteY62" fmla="*/ 2141769 h 7272035"/>
              <a:gd name="connsiteX63" fmla="*/ 6571295 w 9597978"/>
              <a:gd name="connsiteY63" fmla="*/ 2779479 h 7272035"/>
              <a:gd name="connsiteX64" fmla="*/ 5729517 w 9597978"/>
              <a:gd name="connsiteY64" fmla="*/ 2779479 h 7272035"/>
              <a:gd name="connsiteX65" fmla="*/ 5410662 w 9597978"/>
              <a:gd name="connsiteY65" fmla="*/ 2141769 h 7272035"/>
              <a:gd name="connsiteX66" fmla="*/ 3015098 w 9597978"/>
              <a:gd name="connsiteY66" fmla="*/ 1504059 h 7272035"/>
              <a:gd name="connsiteX67" fmla="*/ 3856876 w 9597978"/>
              <a:gd name="connsiteY67" fmla="*/ 1504059 h 7272035"/>
              <a:gd name="connsiteX68" fmla="*/ 4175731 w 9597978"/>
              <a:gd name="connsiteY68" fmla="*/ 2141769 h 7272035"/>
              <a:gd name="connsiteX69" fmla="*/ 3856876 w 9597978"/>
              <a:gd name="connsiteY69" fmla="*/ 2779479 h 7272035"/>
              <a:gd name="connsiteX70" fmla="*/ 3015098 w 9597978"/>
              <a:gd name="connsiteY70" fmla="*/ 2779479 h 7272035"/>
              <a:gd name="connsiteX71" fmla="*/ 2696243 w 9597978"/>
              <a:gd name="connsiteY71" fmla="*/ 2141769 h 7272035"/>
              <a:gd name="connsiteX72" fmla="*/ 318855 w 9597978"/>
              <a:gd name="connsiteY72" fmla="*/ 1504059 h 7272035"/>
              <a:gd name="connsiteX73" fmla="*/ 1160633 w 9597978"/>
              <a:gd name="connsiteY73" fmla="*/ 1504059 h 7272035"/>
              <a:gd name="connsiteX74" fmla="*/ 1479488 w 9597978"/>
              <a:gd name="connsiteY74" fmla="*/ 2141768 h 7272035"/>
              <a:gd name="connsiteX75" fmla="*/ 1160633 w 9597978"/>
              <a:gd name="connsiteY75" fmla="*/ 2779479 h 7272035"/>
              <a:gd name="connsiteX76" fmla="*/ 318855 w 9597978"/>
              <a:gd name="connsiteY76" fmla="*/ 2779479 h 7272035"/>
              <a:gd name="connsiteX77" fmla="*/ 0 w 9597978"/>
              <a:gd name="connsiteY77" fmla="*/ 2141768 h 7272035"/>
              <a:gd name="connsiteX78" fmla="*/ 7083429 w 9597978"/>
              <a:gd name="connsiteY78" fmla="*/ 752031 h 7272035"/>
              <a:gd name="connsiteX79" fmla="*/ 7925207 w 9597978"/>
              <a:gd name="connsiteY79" fmla="*/ 752031 h 7272035"/>
              <a:gd name="connsiteX80" fmla="*/ 8244062 w 9597978"/>
              <a:gd name="connsiteY80" fmla="*/ 1389741 h 7272035"/>
              <a:gd name="connsiteX81" fmla="*/ 7925207 w 9597978"/>
              <a:gd name="connsiteY81" fmla="*/ 2027450 h 7272035"/>
              <a:gd name="connsiteX82" fmla="*/ 7083429 w 9597978"/>
              <a:gd name="connsiteY82" fmla="*/ 2027450 h 7272035"/>
              <a:gd name="connsiteX83" fmla="*/ 6764574 w 9597978"/>
              <a:gd name="connsiteY83" fmla="*/ 1389741 h 7272035"/>
              <a:gd name="connsiteX84" fmla="*/ 4375602 w 9597978"/>
              <a:gd name="connsiteY84" fmla="*/ 752031 h 7272035"/>
              <a:gd name="connsiteX85" fmla="*/ 5217380 w 9597978"/>
              <a:gd name="connsiteY85" fmla="*/ 752031 h 7272035"/>
              <a:gd name="connsiteX86" fmla="*/ 5536235 w 9597978"/>
              <a:gd name="connsiteY86" fmla="*/ 1389740 h 7272035"/>
              <a:gd name="connsiteX87" fmla="*/ 5217380 w 9597978"/>
              <a:gd name="connsiteY87" fmla="*/ 2027450 h 7272035"/>
              <a:gd name="connsiteX88" fmla="*/ 4375602 w 9597978"/>
              <a:gd name="connsiteY88" fmla="*/ 2027450 h 7272035"/>
              <a:gd name="connsiteX89" fmla="*/ 4056747 w 9597978"/>
              <a:gd name="connsiteY89" fmla="*/ 1389740 h 7272035"/>
              <a:gd name="connsiteX90" fmla="*/ 8437345 w 9597978"/>
              <a:gd name="connsiteY90" fmla="*/ 0 h 7272035"/>
              <a:gd name="connsiteX91" fmla="*/ 9279123 w 9597978"/>
              <a:gd name="connsiteY91" fmla="*/ 0 h 7272035"/>
              <a:gd name="connsiteX92" fmla="*/ 9597978 w 9597978"/>
              <a:gd name="connsiteY92" fmla="*/ 637710 h 7272035"/>
              <a:gd name="connsiteX93" fmla="*/ 9279123 w 9597978"/>
              <a:gd name="connsiteY93" fmla="*/ 1275420 h 7272035"/>
              <a:gd name="connsiteX94" fmla="*/ 8437345 w 9597978"/>
              <a:gd name="connsiteY94" fmla="*/ 1275420 h 7272035"/>
              <a:gd name="connsiteX95" fmla="*/ 8118490 w 9597978"/>
              <a:gd name="connsiteY95" fmla="*/ 637710 h 7272035"/>
              <a:gd name="connsiteX96" fmla="*/ 5729517 w 9597978"/>
              <a:gd name="connsiteY96" fmla="*/ 0 h 7272035"/>
              <a:gd name="connsiteX97" fmla="*/ 6571295 w 9597978"/>
              <a:gd name="connsiteY97" fmla="*/ 0 h 7272035"/>
              <a:gd name="connsiteX98" fmla="*/ 6890150 w 9597978"/>
              <a:gd name="connsiteY98" fmla="*/ 637710 h 7272035"/>
              <a:gd name="connsiteX99" fmla="*/ 6571295 w 9597978"/>
              <a:gd name="connsiteY99" fmla="*/ 1275420 h 7272035"/>
              <a:gd name="connsiteX100" fmla="*/ 5729517 w 9597978"/>
              <a:gd name="connsiteY100" fmla="*/ 1275420 h 7272035"/>
              <a:gd name="connsiteX101" fmla="*/ 5410662 w 9597978"/>
              <a:gd name="connsiteY101" fmla="*/ 637710 h 7272035"/>
              <a:gd name="connsiteX102" fmla="*/ 3006273 w 9597978"/>
              <a:gd name="connsiteY102" fmla="*/ 0 h 7272035"/>
              <a:gd name="connsiteX103" fmla="*/ 3848051 w 9597978"/>
              <a:gd name="connsiteY103" fmla="*/ 0 h 7272035"/>
              <a:gd name="connsiteX104" fmla="*/ 4166906 w 9597978"/>
              <a:gd name="connsiteY104" fmla="*/ 637710 h 7272035"/>
              <a:gd name="connsiteX105" fmla="*/ 3848051 w 9597978"/>
              <a:gd name="connsiteY105" fmla="*/ 1275420 h 7272035"/>
              <a:gd name="connsiteX106" fmla="*/ 3006273 w 9597978"/>
              <a:gd name="connsiteY106" fmla="*/ 1275420 h 7272035"/>
              <a:gd name="connsiteX107" fmla="*/ 2687418 w 9597978"/>
              <a:gd name="connsiteY107" fmla="*/ 637710 h 727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597978" h="7272035">
                <a:moveTo>
                  <a:pt x="5729517" y="5996615"/>
                </a:moveTo>
                <a:lnTo>
                  <a:pt x="6571295" y="5996615"/>
                </a:lnTo>
                <a:lnTo>
                  <a:pt x="6890150" y="6634325"/>
                </a:lnTo>
                <a:lnTo>
                  <a:pt x="6571295" y="7272035"/>
                </a:lnTo>
                <a:lnTo>
                  <a:pt x="5729517" y="7272035"/>
                </a:lnTo>
                <a:lnTo>
                  <a:pt x="5410662" y="6634325"/>
                </a:lnTo>
                <a:close/>
                <a:moveTo>
                  <a:pt x="7083429" y="5246026"/>
                </a:moveTo>
                <a:lnTo>
                  <a:pt x="7925207" y="5246026"/>
                </a:lnTo>
                <a:lnTo>
                  <a:pt x="8244062" y="5883736"/>
                </a:lnTo>
                <a:lnTo>
                  <a:pt x="7925207" y="6521446"/>
                </a:lnTo>
                <a:lnTo>
                  <a:pt x="7083429" y="6521446"/>
                </a:lnTo>
                <a:lnTo>
                  <a:pt x="6764574" y="5883736"/>
                </a:lnTo>
                <a:close/>
                <a:moveTo>
                  <a:pt x="3015098" y="4510575"/>
                </a:moveTo>
                <a:lnTo>
                  <a:pt x="3856876" y="4510575"/>
                </a:lnTo>
                <a:lnTo>
                  <a:pt x="4175731" y="5148285"/>
                </a:lnTo>
                <a:lnTo>
                  <a:pt x="3856876" y="5785995"/>
                </a:lnTo>
                <a:lnTo>
                  <a:pt x="3015098" y="5785995"/>
                </a:lnTo>
                <a:lnTo>
                  <a:pt x="2696243" y="5148285"/>
                </a:lnTo>
                <a:close/>
                <a:moveTo>
                  <a:pt x="8437345" y="4510574"/>
                </a:moveTo>
                <a:lnTo>
                  <a:pt x="9279123" y="4510574"/>
                </a:lnTo>
                <a:lnTo>
                  <a:pt x="9597978" y="5148284"/>
                </a:lnTo>
                <a:lnTo>
                  <a:pt x="9279123" y="5785994"/>
                </a:lnTo>
                <a:lnTo>
                  <a:pt x="8437345" y="5785994"/>
                </a:lnTo>
                <a:lnTo>
                  <a:pt x="8118490" y="5148284"/>
                </a:lnTo>
                <a:close/>
                <a:moveTo>
                  <a:pt x="7083429" y="3750859"/>
                </a:moveTo>
                <a:lnTo>
                  <a:pt x="7925207" y="3750859"/>
                </a:lnTo>
                <a:lnTo>
                  <a:pt x="8244062" y="4388569"/>
                </a:lnTo>
                <a:lnTo>
                  <a:pt x="7925207" y="5026279"/>
                </a:lnTo>
                <a:lnTo>
                  <a:pt x="7083429" y="5026279"/>
                </a:lnTo>
                <a:lnTo>
                  <a:pt x="6764574" y="4388569"/>
                </a:lnTo>
                <a:close/>
                <a:moveTo>
                  <a:pt x="4368909" y="3750859"/>
                </a:moveTo>
                <a:lnTo>
                  <a:pt x="5210687" y="3750859"/>
                </a:lnTo>
                <a:lnTo>
                  <a:pt x="5529542" y="4388569"/>
                </a:lnTo>
                <a:lnTo>
                  <a:pt x="5210687" y="5026279"/>
                </a:lnTo>
                <a:lnTo>
                  <a:pt x="4368909" y="5026279"/>
                </a:lnTo>
                <a:lnTo>
                  <a:pt x="4050054" y="4388569"/>
                </a:lnTo>
                <a:close/>
                <a:moveTo>
                  <a:pt x="5729517" y="3008119"/>
                </a:moveTo>
                <a:lnTo>
                  <a:pt x="6571295" y="3008119"/>
                </a:lnTo>
                <a:lnTo>
                  <a:pt x="6890150" y="3645828"/>
                </a:lnTo>
                <a:lnTo>
                  <a:pt x="6571295" y="4283538"/>
                </a:lnTo>
                <a:lnTo>
                  <a:pt x="5729517" y="4283538"/>
                </a:lnTo>
                <a:lnTo>
                  <a:pt x="5410662" y="3645828"/>
                </a:lnTo>
                <a:close/>
                <a:moveTo>
                  <a:pt x="8437345" y="3008119"/>
                </a:moveTo>
                <a:lnTo>
                  <a:pt x="9279123" y="3008119"/>
                </a:lnTo>
                <a:lnTo>
                  <a:pt x="9597978" y="3645827"/>
                </a:lnTo>
                <a:lnTo>
                  <a:pt x="9279123" y="4283537"/>
                </a:lnTo>
                <a:lnTo>
                  <a:pt x="8437345" y="4283537"/>
                </a:lnTo>
                <a:lnTo>
                  <a:pt x="8118490" y="3645827"/>
                </a:lnTo>
                <a:close/>
                <a:moveTo>
                  <a:pt x="1663697" y="2241112"/>
                </a:moveTo>
                <a:lnTo>
                  <a:pt x="2505475" y="2241112"/>
                </a:lnTo>
                <a:lnTo>
                  <a:pt x="2824330" y="2878822"/>
                </a:lnTo>
                <a:lnTo>
                  <a:pt x="2505475" y="3516531"/>
                </a:lnTo>
                <a:lnTo>
                  <a:pt x="1663697" y="3516531"/>
                </a:lnTo>
                <a:lnTo>
                  <a:pt x="1344842" y="2878822"/>
                </a:lnTo>
                <a:close/>
                <a:moveTo>
                  <a:pt x="4368909" y="2241110"/>
                </a:moveTo>
                <a:lnTo>
                  <a:pt x="5210687" y="2241110"/>
                </a:lnTo>
                <a:lnTo>
                  <a:pt x="5529542" y="2878820"/>
                </a:lnTo>
                <a:lnTo>
                  <a:pt x="5210687" y="3516530"/>
                </a:lnTo>
                <a:lnTo>
                  <a:pt x="4368909" y="3516530"/>
                </a:lnTo>
                <a:lnTo>
                  <a:pt x="4050054" y="2878820"/>
                </a:lnTo>
                <a:close/>
                <a:moveTo>
                  <a:pt x="5729517" y="1504059"/>
                </a:moveTo>
                <a:lnTo>
                  <a:pt x="6571295" y="1504059"/>
                </a:lnTo>
                <a:lnTo>
                  <a:pt x="6890150" y="2141769"/>
                </a:lnTo>
                <a:lnTo>
                  <a:pt x="6571295" y="2779479"/>
                </a:lnTo>
                <a:lnTo>
                  <a:pt x="5729517" y="2779479"/>
                </a:lnTo>
                <a:lnTo>
                  <a:pt x="5410662" y="2141769"/>
                </a:lnTo>
                <a:close/>
                <a:moveTo>
                  <a:pt x="3015098" y="1504059"/>
                </a:moveTo>
                <a:lnTo>
                  <a:pt x="3856876" y="1504059"/>
                </a:lnTo>
                <a:lnTo>
                  <a:pt x="4175731" y="2141769"/>
                </a:lnTo>
                <a:lnTo>
                  <a:pt x="3856876" y="2779479"/>
                </a:lnTo>
                <a:lnTo>
                  <a:pt x="3015098" y="2779479"/>
                </a:lnTo>
                <a:lnTo>
                  <a:pt x="2696243" y="2141769"/>
                </a:lnTo>
                <a:close/>
                <a:moveTo>
                  <a:pt x="318855" y="1504059"/>
                </a:moveTo>
                <a:lnTo>
                  <a:pt x="1160633" y="1504059"/>
                </a:lnTo>
                <a:lnTo>
                  <a:pt x="1479488" y="2141768"/>
                </a:lnTo>
                <a:lnTo>
                  <a:pt x="1160633" y="2779479"/>
                </a:lnTo>
                <a:lnTo>
                  <a:pt x="318855" y="2779479"/>
                </a:lnTo>
                <a:lnTo>
                  <a:pt x="0" y="2141768"/>
                </a:lnTo>
                <a:close/>
                <a:moveTo>
                  <a:pt x="7083429" y="752031"/>
                </a:moveTo>
                <a:lnTo>
                  <a:pt x="7925207" y="752031"/>
                </a:lnTo>
                <a:lnTo>
                  <a:pt x="8244062" y="1389741"/>
                </a:lnTo>
                <a:lnTo>
                  <a:pt x="7925207" y="2027450"/>
                </a:lnTo>
                <a:lnTo>
                  <a:pt x="7083429" y="2027450"/>
                </a:lnTo>
                <a:lnTo>
                  <a:pt x="6764574" y="1389741"/>
                </a:lnTo>
                <a:close/>
                <a:moveTo>
                  <a:pt x="4375602" y="752031"/>
                </a:moveTo>
                <a:lnTo>
                  <a:pt x="5217380" y="752031"/>
                </a:lnTo>
                <a:lnTo>
                  <a:pt x="5536235" y="1389740"/>
                </a:lnTo>
                <a:lnTo>
                  <a:pt x="5217380" y="2027450"/>
                </a:lnTo>
                <a:lnTo>
                  <a:pt x="4375602" y="2027450"/>
                </a:lnTo>
                <a:lnTo>
                  <a:pt x="4056747" y="1389740"/>
                </a:lnTo>
                <a:close/>
                <a:moveTo>
                  <a:pt x="8437345" y="0"/>
                </a:moveTo>
                <a:lnTo>
                  <a:pt x="9279123" y="0"/>
                </a:lnTo>
                <a:lnTo>
                  <a:pt x="9597978" y="637710"/>
                </a:lnTo>
                <a:lnTo>
                  <a:pt x="9279123" y="1275420"/>
                </a:lnTo>
                <a:lnTo>
                  <a:pt x="8437345" y="1275420"/>
                </a:lnTo>
                <a:lnTo>
                  <a:pt x="8118490" y="637710"/>
                </a:lnTo>
                <a:close/>
                <a:moveTo>
                  <a:pt x="5729517" y="0"/>
                </a:moveTo>
                <a:lnTo>
                  <a:pt x="6571295" y="0"/>
                </a:lnTo>
                <a:lnTo>
                  <a:pt x="6890150" y="637710"/>
                </a:lnTo>
                <a:lnTo>
                  <a:pt x="6571295" y="1275420"/>
                </a:lnTo>
                <a:lnTo>
                  <a:pt x="5729517" y="1275420"/>
                </a:lnTo>
                <a:lnTo>
                  <a:pt x="5410662" y="637710"/>
                </a:lnTo>
                <a:close/>
                <a:moveTo>
                  <a:pt x="3006273" y="0"/>
                </a:moveTo>
                <a:lnTo>
                  <a:pt x="3848051" y="0"/>
                </a:lnTo>
                <a:lnTo>
                  <a:pt x="4166906" y="637710"/>
                </a:lnTo>
                <a:lnTo>
                  <a:pt x="3848051" y="1275420"/>
                </a:lnTo>
                <a:lnTo>
                  <a:pt x="3006273" y="1275420"/>
                </a:lnTo>
                <a:lnTo>
                  <a:pt x="2687418" y="637710"/>
                </a:lnTo>
                <a:close/>
              </a:path>
            </a:pathLst>
          </a:custGeom>
          <a:gradFill>
            <a:gsLst>
              <a:gs pos="0">
                <a:schemeClr val="accent1"/>
              </a:gs>
              <a:gs pos="50000">
                <a:schemeClr val="accent2">
                  <a:alpha val="64000"/>
                </a:schemeClr>
              </a:gs>
              <a:gs pos="100000">
                <a:schemeClr val="accent5">
                  <a:alpha val="6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749054F4-0E33-5A41-9267-FBD09839507D}"/>
              </a:ext>
            </a:extLst>
          </p:cNvPr>
          <p:cNvSpPr/>
          <p:nvPr userDrawn="1"/>
        </p:nvSpPr>
        <p:spPr>
          <a:xfrm>
            <a:off x="0" y="823855"/>
            <a:ext cx="12192000" cy="553567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 name="Title 1">
            <a:extLst>
              <a:ext uri="{FF2B5EF4-FFF2-40B4-BE49-F238E27FC236}">
                <a16:creationId xmlns:a16="http://schemas.microsoft.com/office/drawing/2014/main" id="{B40A0D67-4550-6640-9F36-EF8356C66F8D}"/>
              </a:ext>
            </a:extLst>
          </p:cNvPr>
          <p:cNvSpPr txBox="1">
            <a:spLocks/>
          </p:cNvSpPr>
          <p:nvPr userDrawn="1"/>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a:t>Click to edit master title style</a:t>
            </a:r>
          </a:p>
        </p:txBody>
      </p:sp>
      <p:grpSp>
        <p:nvGrpSpPr>
          <p:cNvPr id="6" name="Group 5">
            <a:extLst>
              <a:ext uri="{FF2B5EF4-FFF2-40B4-BE49-F238E27FC236}">
                <a16:creationId xmlns:a16="http://schemas.microsoft.com/office/drawing/2014/main" id="{590B77F4-151D-664B-90BA-9F2768E9A05D}"/>
              </a:ext>
            </a:extLst>
          </p:cNvPr>
          <p:cNvGrpSpPr/>
          <p:nvPr userDrawn="1"/>
        </p:nvGrpSpPr>
        <p:grpSpPr>
          <a:xfrm>
            <a:off x="11092181" y="6260170"/>
            <a:ext cx="614044" cy="467000"/>
            <a:chOff x="609600" y="869276"/>
            <a:chExt cx="1882809" cy="1431938"/>
          </a:xfrm>
        </p:grpSpPr>
        <p:pic>
          <p:nvPicPr>
            <p:cNvPr id="7" name="Picture 2" descr="http://www.wcgclinical.com/wp-content/uploads/2013/12/WCG-LOGO-retina.png">
              <a:extLst>
                <a:ext uri="{FF2B5EF4-FFF2-40B4-BE49-F238E27FC236}">
                  <a16:creationId xmlns:a16="http://schemas.microsoft.com/office/drawing/2014/main" id="{205F58E4-7E18-C547-8099-33908674E94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wcgclinical.com/wp-content/uploads/2013/12/WCG-LOGO-retina.png">
              <a:extLst>
                <a:ext uri="{FF2B5EF4-FFF2-40B4-BE49-F238E27FC236}">
                  <a16:creationId xmlns:a16="http://schemas.microsoft.com/office/drawing/2014/main" id="{18E8DB02-682E-4942-A991-3745D916505B}"/>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9616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Page_FULL  No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2" y="1092529"/>
            <a:ext cx="10550015" cy="5431089"/>
          </a:xfrm>
        </p:spPr>
        <p:txBody>
          <a:bodyPr/>
          <a:lstStyle>
            <a:lvl1pPr marL="457189" indent="-457189">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4" y="334383"/>
            <a:ext cx="10540183" cy="650567"/>
          </a:xfrm>
          <a:prstGeom prst="rect">
            <a:avLst/>
          </a:prstGeom>
        </p:spPr>
        <p:txBody>
          <a:bodyPr vert="horz" lIns="91440" tIns="45720" rIns="91440" bIns="45720" rtlCol="0" anchor="ctr">
            <a:normAutofit/>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48057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Hex)">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EECAF6E-9046-4CDA-B282-3FEDC511EDE1}"/>
              </a:ext>
            </a:extLst>
          </p:cNvPr>
          <p:cNvSpPr>
            <a:spLocks noGrp="1"/>
          </p:cNvSpPr>
          <p:nvPr>
            <p:ph type="title" hasCustomPrompt="1"/>
          </p:nvPr>
        </p:nvSpPr>
        <p:spPr>
          <a:xfrm>
            <a:off x="515938" y="286307"/>
            <a:ext cx="8640063" cy="424732"/>
          </a:xfrm>
        </p:spPr>
        <p:txBody>
          <a:bodyPr lIns="0" rIns="0">
            <a:spAutoFit/>
          </a:bodyPr>
          <a:lstStyle>
            <a:lvl1pPr marL="0" algn="l" defTabSz="914377"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spTree>
    <p:extLst>
      <p:ext uri="{BB962C8B-B14F-4D97-AF65-F5344CB8AC3E}">
        <p14:creationId xmlns:p14="http://schemas.microsoft.com/office/powerpoint/2010/main" val="1398240635"/>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9.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29782"/>
      </p:ext>
    </p:extLst>
  </p:cSld>
  <p:clrMap bg1="lt1" tx1="dk1" bg2="lt2" tx2="dk2" accent1="accent1" accent2="accent2" accent3="accent3" accent4="accent4" accent5="accent5" accent6="accent6" hlink="hlink" folHlink="folHlink"/>
  <p:sldLayoutIdLst>
    <p:sldLayoutId id="2147483659" r:id="rId1"/>
    <p:sldLayoutId id="2147483663" r:id="rId2"/>
    <p:sldLayoutId id="2147483670" r:id="rId3"/>
    <p:sldLayoutId id="2147483668" r:id="rId4"/>
    <p:sldLayoutId id="2147483669" r:id="rId5"/>
    <p:sldLayoutId id="2147483671" r:id="rId6"/>
    <p:sldLayoutId id="2147483673"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243721-3D36-498E-9C4D-B37B671F909C}"/>
              </a:ext>
            </a:extLst>
          </p:cNvPr>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4A8DC887-81FA-4406-9BF9-01284F529FAE}" type="datetimeFigureOut">
              <a:rPr lang="en-US" smtClean="0"/>
              <a:t>9/2/20</a:t>
            </a:fld>
            <a:endParaRPr lang="en-US"/>
          </a:p>
        </p:txBody>
      </p:sp>
      <p:sp>
        <p:nvSpPr>
          <p:cNvPr id="5" name="Footer Placeholder 4">
            <a:extLst>
              <a:ext uri="{FF2B5EF4-FFF2-40B4-BE49-F238E27FC236}">
                <a16:creationId xmlns:a16="http://schemas.microsoft.com/office/drawing/2014/main" id="{A5C0DD26-43B2-4B56-8368-100DE993FBD6}"/>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6506F-8FFE-4E8A-AD8A-CA195BBD1267}"/>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CCF5D12-F1A5-45FC-90F8-78DBDB823E4C}" type="slidenum">
              <a:rPr lang="en-US" smtClean="0"/>
              <a:t>‹#›</a:t>
            </a:fld>
            <a:endParaRPr lang="en-US"/>
          </a:p>
        </p:txBody>
      </p:sp>
      <p:sp>
        <p:nvSpPr>
          <p:cNvPr id="7" name="Text Placeholder 2">
            <a:extLst>
              <a:ext uri="{FF2B5EF4-FFF2-40B4-BE49-F238E27FC236}">
                <a16:creationId xmlns:a16="http://schemas.microsoft.com/office/drawing/2014/main" id="{0899094C-0A46-42E1-B145-BD926EE676D3}"/>
              </a:ext>
            </a:extLst>
          </p:cNvPr>
          <p:cNvSpPr>
            <a:spLocks noGrp="1"/>
          </p:cNvSpPr>
          <p:nvPr>
            <p:ph type="body" idx="1"/>
          </p:nvPr>
        </p:nvSpPr>
        <p:spPr>
          <a:xfrm>
            <a:off x="619760" y="1295400"/>
            <a:ext cx="109728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0575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4" r:id="rId8"/>
    <p:sldLayoutId id="2147483685" r:id="rId9"/>
    <p:sldLayoutId id="2147483686" r:id="rId10"/>
    <p:sldLayoutId id="214748368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609585" indent="-609585" algn="l" defTabSz="1219170" rtl="0" eaLnBrk="1" latinLnBrk="0" hangingPunct="1">
        <a:lnSpc>
          <a:spcPct val="90000"/>
        </a:lnSpc>
        <a:spcBef>
          <a:spcPts val="1333"/>
        </a:spcBef>
        <a:buFont typeface="Wingdings" panose="05000000000000000000" pitchFamily="2"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Wingdings" panose="05000000000000000000" pitchFamily="2" charset="2"/>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Wingdings" panose="05000000000000000000" pitchFamily="2" charset="2"/>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Wingdings" panose="05000000000000000000" pitchFamily="2" charset="2"/>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Wingdings" panose="05000000000000000000" pitchFamily="2" charset="2"/>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12.jpg"/><Relationship Id="rId7"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hyperlink" Target="http://the2womancrusade.com/tag/foursquare/" TargetMode="External"/><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5.jpe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3.jpg"/><Relationship Id="rId2" Type="http://schemas.openxmlformats.org/officeDocument/2006/relationships/notesSlide" Target="../notesSlides/notesSlide2.xml"/><Relationship Id="rId16"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hyperlink" Target="http://the2womancrusade.com/tag/foursquare/" TargetMode="Externa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image" Target="../media/image12.jpg"/><Relationship Id="rId4" Type="http://schemas.openxmlformats.org/officeDocument/2006/relationships/diagramLayout" Target="../diagrams/layout1.xml"/><Relationship Id="rId9" Type="http://schemas.openxmlformats.org/officeDocument/2006/relationships/hyperlink" Target="https://incoseonline.org.uk/Normal_Files/Basic/Groups.aspx?CatID=Groups" TargetMode="External"/><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hyperlink" Target="http://the2womancrusade.com/tag/foursquare/" TargetMode="External"/><Relationship Id="rId4" Type="http://schemas.openxmlformats.org/officeDocument/2006/relationships/image" Target="../media/image19.sv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the2womancrusade.com/tag/foursquare/" TargetMode="External"/><Relationship Id="rId5" Type="http://schemas.openxmlformats.org/officeDocument/2006/relationships/image" Target="../media/image12.jp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2.jp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hyperlink" Target="http://the2womancrusade.com/tag/foursquare/" TargetMode="External"/><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C3F9AA-951F-4515-BF7F-B4C49467516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20A5C23-81EF-477B-A9D3-9096E3E5BC57}"/>
              </a:ext>
            </a:extLst>
          </p:cNvPr>
          <p:cNvSpPr/>
          <p:nvPr/>
        </p:nvSpPr>
        <p:spPr>
          <a:xfrm>
            <a:off x="0" y="0"/>
            <a:ext cx="12192000" cy="6858000"/>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itle 1">
            <a:extLst>
              <a:ext uri="{FF2B5EF4-FFF2-40B4-BE49-F238E27FC236}">
                <a16:creationId xmlns:a16="http://schemas.microsoft.com/office/drawing/2014/main" id="{A9C405AF-612E-4598-8ABF-6C54A7C7B78C}"/>
              </a:ext>
            </a:extLst>
          </p:cNvPr>
          <p:cNvSpPr txBox="1">
            <a:spLocks/>
          </p:cNvSpPr>
          <p:nvPr/>
        </p:nvSpPr>
        <p:spPr>
          <a:xfrm>
            <a:off x="1198071" y="2145540"/>
            <a:ext cx="8336578" cy="1275413"/>
          </a:xfrm>
          <a:prstGeom prst="rect">
            <a:avLst/>
          </a:prstGeom>
        </p:spPr>
        <p:txBody>
          <a:bodyPr vert="horz" lIns="0" tIns="45720" rIns="0" bIns="45720" rtlCol="0" anchor="ctr">
            <a:no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endParaRPr lang="en-GB" sz="3200" dirty="0">
              <a:solidFill>
                <a:schemeClr val="bg1"/>
              </a:solidFill>
              <a:latin typeface="+mn-lt"/>
            </a:endParaRPr>
          </a:p>
          <a:p>
            <a:r>
              <a:rPr lang="en-GB" sz="3200" dirty="0">
                <a:solidFill>
                  <a:schemeClr val="bg1"/>
                </a:solidFill>
                <a:latin typeface="+mn-lt"/>
              </a:rPr>
              <a:t>Preventing Safety Compliance Issues</a:t>
            </a:r>
          </a:p>
          <a:p>
            <a:r>
              <a:rPr lang="en-US" i="1" dirty="0">
                <a:solidFill>
                  <a:schemeClr val="bg1"/>
                </a:solidFill>
                <a:latin typeface="+mn-lt"/>
              </a:rPr>
              <a:t>Combining technology, organizational structure, and regulatory approaches.</a:t>
            </a:r>
          </a:p>
          <a:p>
            <a:br>
              <a:rPr lang="en-US" b="0" dirty="0"/>
            </a:br>
            <a:endParaRPr lang="en-US" b="0" dirty="0"/>
          </a:p>
          <a:p>
            <a:endParaRPr lang="en-GB" sz="3200" i="1" dirty="0">
              <a:solidFill>
                <a:schemeClr val="bg1"/>
              </a:solidFill>
              <a:latin typeface="+mn-lt"/>
            </a:endParaRPr>
          </a:p>
        </p:txBody>
      </p:sp>
      <p:pic>
        <p:nvPicPr>
          <p:cNvPr id="37" name="Graphic 36">
            <a:extLst>
              <a:ext uri="{FF2B5EF4-FFF2-40B4-BE49-F238E27FC236}">
                <a16:creationId xmlns:a16="http://schemas.microsoft.com/office/drawing/2014/main" id="{7C879D62-3E6F-472B-888C-027A5AAD3384}"/>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6860" y="985837"/>
            <a:ext cx="878070" cy="682943"/>
          </a:xfrm>
          <a:prstGeom prst="rect">
            <a:avLst/>
          </a:prstGeom>
        </p:spPr>
      </p:pic>
      <p:sp>
        <p:nvSpPr>
          <p:cNvPr id="10" name="Rectangle Technology">
            <a:extLst>
              <a:ext uri="{FF2B5EF4-FFF2-40B4-BE49-F238E27FC236}">
                <a16:creationId xmlns:a16="http://schemas.microsoft.com/office/drawing/2014/main" id="{510C7029-4D3F-C148-A367-728ADCF313DC}"/>
              </a:ext>
            </a:extLst>
          </p:cNvPr>
          <p:cNvSpPr/>
          <p:nvPr/>
        </p:nvSpPr>
        <p:spPr>
          <a:xfrm>
            <a:off x="1198071" y="4736096"/>
            <a:ext cx="9866869" cy="1200329"/>
          </a:xfrm>
          <a:prstGeom prst="rect">
            <a:avLst/>
          </a:prstGeom>
        </p:spPr>
        <p:txBody>
          <a:bodyPr wrap="square">
            <a:spAutoFit/>
          </a:bodyPr>
          <a:lstStyle/>
          <a:p>
            <a:r>
              <a:rPr lang="en-GB" sz="2400" dirty="0">
                <a:solidFill>
                  <a:schemeClr val="bg1"/>
                </a:solidFill>
              </a:rPr>
              <a:t>Steven Beales, </a:t>
            </a:r>
          </a:p>
          <a:p>
            <a:r>
              <a:rPr lang="en-GB" sz="2400" dirty="0">
                <a:solidFill>
                  <a:schemeClr val="bg1"/>
                </a:solidFill>
              </a:rPr>
              <a:t>SVP, Scientific and Regulatory</a:t>
            </a:r>
          </a:p>
          <a:p>
            <a:r>
              <a:rPr lang="en-GB" sz="2400" dirty="0">
                <a:solidFill>
                  <a:schemeClr val="bg1"/>
                </a:solidFill>
              </a:rPr>
              <a:t>WCG Clinical</a:t>
            </a:r>
          </a:p>
        </p:txBody>
      </p:sp>
    </p:spTree>
    <p:extLst>
      <p:ext uri="{BB962C8B-B14F-4D97-AF65-F5344CB8AC3E}">
        <p14:creationId xmlns:p14="http://schemas.microsoft.com/office/powerpoint/2010/main" val="951061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A0EF5074-C7A8-B441-AC2E-EF7956FC0FB3}"/>
              </a:ext>
            </a:extLst>
          </p:cNvPr>
          <p:cNvGrpSpPr/>
          <p:nvPr/>
        </p:nvGrpSpPr>
        <p:grpSpPr>
          <a:xfrm>
            <a:off x="661217" y="1585258"/>
            <a:ext cx="9622033" cy="4483079"/>
            <a:chOff x="2302547" y="1740163"/>
            <a:chExt cx="7586903" cy="3522457"/>
          </a:xfrm>
        </p:grpSpPr>
        <p:grpSp>
          <p:nvGrpSpPr>
            <p:cNvPr id="22" name="Group 21">
              <a:extLst>
                <a:ext uri="{FF2B5EF4-FFF2-40B4-BE49-F238E27FC236}">
                  <a16:creationId xmlns:a16="http://schemas.microsoft.com/office/drawing/2014/main" id="{CF07324B-B234-4DB7-A8FB-9817DF1B3C8A}"/>
                </a:ext>
              </a:extLst>
            </p:cNvPr>
            <p:cNvGrpSpPr/>
            <p:nvPr/>
          </p:nvGrpSpPr>
          <p:grpSpPr>
            <a:xfrm>
              <a:off x="2302547" y="2428494"/>
              <a:ext cx="2537460" cy="2791206"/>
              <a:chOff x="7173557" y="1372901"/>
              <a:chExt cx="3383280" cy="3383280"/>
            </a:xfrm>
            <a:solidFill>
              <a:srgbClr val="F0EEEF"/>
            </a:solidFill>
          </p:grpSpPr>
          <p:graphicFrame>
            <p:nvGraphicFramePr>
              <p:cNvPr id="37" name="Chart 36">
                <a:extLst>
                  <a:ext uri="{FF2B5EF4-FFF2-40B4-BE49-F238E27FC236}">
                    <a16:creationId xmlns:a16="http://schemas.microsoft.com/office/drawing/2014/main" id="{B34799E9-34B5-41B0-A353-BA5529CF775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3"/>
              </a:graphicData>
            </a:graphic>
          </p:graphicFrame>
          <p:sp>
            <p:nvSpPr>
              <p:cNvPr id="38" name="Freeform: Shape 34">
                <a:extLst>
                  <a:ext uri="{FF2B5EF4-FFF2-40B4-BE49-F238E27FC236}">
                    <a16:creationId xmlns:a16="http://schemas.microsoft.com/office/drawing/2014/main" id="{252D864C-C478-44FA-A184-3442A4A63C80}"/>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1" rIns="68580" bIns="34291" numCol="1" anchor="ctr" anchorCtr="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endParaRPr lang="en-US" sz="4051" b="1" dirty="0"/>
              </a:p>
            </p:txBody>
          </p:sp>
        </p:grpSp>
        <p:grpSp>
          <p:nvGrpSpPr>
            <p:cNvPr id="23" name="Group 22">
              <a:extLst>
                <a:ext uri="{FF2B5EF4-FFF2-40B4-BE49-F238E27FC236}">
                  <a16:creationId xmlns:a16="http://schemas.microsoft.com/office/drawing/2014/main" id="{21A27458-2AC8-4B22-9561-CA9B8A09AF0E}"/>
                </a:ext>
              </a:extLst>
            </p:cNvPr>
            <p:cNvGrpSpPr/>
            <p:nvPr/>
          </p:nvGrpSpPr>
          <p:grpSpPr>
            <a:xfrm>
              <a:off x="4837392" y="2428494"/>
              <a:ext cx="2537460" cy="2791206"/>
              <a:chOff x="7173557" y="1372901"/>
              <a:chExt cx="3383280" cy="3383280"/>
            </a:xfrm>
            <a:solidFill>
              <a:srgbClr val="F0EEEF"/>
            </a:solidFill>
          </p:grpSpPr>
          <p:graphicFrame>
            <p:nvGraphicFramePr>
              <p:cNvPr id="35" name="Chart 34">
                <a:extLst>
                  <a:ext uri="{FF2B5EF4-FFF2-40B4-BE49-F238E27FC236}">
                    <a16:creationId xmlns:a16="http://schemas.microsoft.com/office/drawing/2014/main" id="{4F0E1DD4-6845-4ED7-BFB0-C2C73936FAC3}"/>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4"/>
              </a:graphicData>
            </a:graphic>
          </p:graphicFrame>
          <p:sp>
            <p:nvSpPr>
              <p:cNvPr id="36" name="Freeform: Shape 37">
                <a:extLst>
                  <a:ext uri="{FF2B5EF4-FFF2-40B4-BE49-F238E27FC236}">
                    <a16:creationId xmlns:a16="http://schemas.microsoft.com/office/drawing/2014/main" id="{A3EE6781-1E44-447B-893E-7DE0B85F5032}"/>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1" rIns="68580" bIns="34291" numCol="1" anchor="ctr" anchorCtr="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endParaRPr lang="en-US" sz="4051" b="1" dirty="0"/>
              </a:p>
            </p:txBody>
          </p:sp>
        </p:grpSp>
        <p:grpSp>
          <p:nvGrpSpPr>
            <p:cNvPr id="24" name="Group 23">
              <a:extLst>
                <a:ext uri="{FF2B5EF4-FFF2-40B4-BE49-F238E27FC236}">
                  <a16:creationId xmlns:a16="http://schemas.microsoft.com/office/drawing/2014/main" id="{CA0C8AE4-5E1A-45B9-B4FC-28727A568BEA}"/>
                </a:ext>
              </a:extLst>
            </p:cNvPr>
            <p:cNvGrpSpPr/>
            <p:nvPr/>
          </p:nvGrpSpPr>
          <p:grpSpPr>
            <a:xfrm>
              <a:off x="7186827" y="2428494"/>
              <a:ext cx="2537460" cy="2791206"/>
              <a:chOff x="7173557" y="1372901"/>
              <a:chExt cx="3383280" cy="3383280"/>
            </a:xfrm>
            <a:solidFill>
              <a:srgbClr val="F0EEEF"/>
            </a:solidFill>
          </p:grpSpPr>
          <p:graphicFrame>
            <p:nvGraphicFramePr>
              <p:cNvPr id="33" name="Chart 32">
                <a:extLst>
                  <a:ext uri="{FF2B5EF4-FFF2-40B4-BE49-F238E27FC236}">
                    <a16:creationId xmlns:a16="http://schemas.microsoft.com/office/drawing/2014/main" id="{E49AAC1B-4465-4269-BE0A-1F9AEDF670EF}"/>
                  </a:ext>
                </a:extLst>
              </p:cNvPr>
              <p:cNvGraphicFramePr/>
              <p:nvPr/>
            </p:nvGraphicFramePr>
            <p:xfrm>
              <a:off x="7173557" y="1372901"/>
              <a:ext cx="3383280" cy="3383280"/>
            </p:xfrm>
            <a:graphic>
              <a:graphicData uri="http://schemas.openxmlformats.org/drawingml/2006/chart">
                <c:chart xmlns:c="http://schemas.openxmlformats.org/drawingml/2006/chart" xmlns:r="http://schemas.openxmlformats.org/officeDocument/2006/relationships" r:id="rId5"/>
              </a:graphicData>
            </a:graphic>
          </p:graphicFrame>
          <p:sp>
            <p:nvSpPr>
              <p:cNvPr id="34" name="Freeform: Shape 40">
                <a:extLst>
                  <a:ext uri="{FF2B5EF4-FFF2-40B4-BE49-F238E27FC236}">
                    <a16:creationId xmlns:a16="http://schemas.microsoft.com/office/drawing/2014/main" id="{71E95DBE-E844-402E-AA2C-FB9A37F5DF34}"/>
                  </a:ext>
                </a:extLst>
              </p:cNvPr>
              <p:cNvSpPr>
                <a:spLocks/>
              </p:cNvSpPr>
              <p:nvPr/>
            </p:nvSpPr>
            <p:spPr bwMode="auto">
              <a:xfrm>
                <a:off x="7173557" y="1372901"/>
                <a:ext cx="3383280" cy="3383280"/>
              </a:xfrm>
              <a:custGeom>
                <a:avLst/>
                <a:gdLst>
                  <a:gd name="connsiteX0" fmla="*/ 1691386 w 3383280"/>
                  <a:gd name="connsiteY0" fmla="*/ 568025 h 3383280"/>
                  <a:gd name="connsiteX1" fmla="*/ 1804116 w 3383280"/>
                  <a:gd name="connsiteY1" fmla="*/ 598073 h 3383280"/>
                  <a:gd name="connsiteX2" fmla="*/ 2577513 w 3383280"/>
                  <a:gd name="connsiteY2" fmla="*/ 1044204 h 3383280"/>
                  <a:gd name="connsiteX3" fmla="*/ 2690328 w 3383280"/>
                  <a:gd name="connsiteY3" fmla="*/ 1239089 h 3383280"/>
                  <a:gd name="connsiteX4" fmla="*/ 2690328 w 3383280"/>
                  <a:gd name="connsiteY4" fmla="*/ 2132030 h 3383280"/>
                  <a:gd name="connsiteX5" fmla="*/ 2577513 w 3383280"/>
                  <a:gd name="connsiteY5" fmla="*/ 2326237 h 3383280"/>
                  <a:gd name="connsiteX6" fmla="*/ 1804116 w 3383280"/>
                  <a:gd name="connsiteY6" fmla="*/ 2773047 h 3383280"/>
                  <a:gd name="connsiteX7" fmla="*/ 1579165 w 3383280"/>
                  <a:gd name="connsiteY7" fmla="*/ 2773047 h 3383280"/>
                  <a:gd name="connsiteX8" fmla="*/ 805089 w 3383280"/>
                  <a:gd name="connsiteY8" fmla="*/ 2326237 h 3383280"/>
                  <a:gd name="connsiteX9" fmla="*/ 692953 w 3383280"/>
                  <a:gd name="connsiteY9" fmla="*/ 2132030 h 3383280"/>
                  <a:gd name="connsiteX10" fmla="*/ 692953 w 3383280"/>
                  <a:gd name="connsiteY10" fmla="*/ 1239089 h 3383280"/>
                  <a:gd name="connsiteX11" fmla="*/ 805089 w 3383280"/>
                  <a:gd name="connsiteY11" fmla="*/ 1044204 h 3383280"/>
                  <a:gd name="connsiteX12" fmla="*/ 1579165 w 3383280"/>
                  <a:gd name="connsiteY12" fmla="*/ 598073 h 3383280"/>
                  <a:gd name="connsiteX13" fmla="*/ 1691386 w 3383280"/>
                  <a:gd name="connsiteY13" fmla="*/ 568025 h 3383280"/>
                  <a:gd name="connsiteX14" fmla="*/ 1691333 w 3383280"/>
                  <a:gd name="connsiteY14" fmla="*/ 336370 h 3383280"/>
                  <a:gd name="connsiteX15" fmla="*/ 1555850 w 3383280"/>
                  <a:gd name="connsiteY15" fmla="*/ 372646 h 3383280"/>
                  <a:gd name="connsiteX16" fmla="*/ 621315 w 3383280"/>
                  <a:gd name="connsiteY16" fmla="*/ 911257 h 3383280"/>
                  <a:gd name="connsiteX17" fmla="*/ 485934 w 3383280"/>
                  <a:gd name="connsiteY17" fmla="*/ 1146540 h 3383280"/>
                  <a:gd name="connsiteX18" fmla="*/ 485934 w 3383280"/>
                  <a:gd name="connsiteY18" fmla="*/ 2224580 h 3383280"/>
                  <a:gd name="connsiteX19" fmla="*/ 621315 w 3383280"/>
                  <a:gd name="connsiteY19" fmla="*/ 2459043 h 3383280"/>
                  <a:gd name="connsiteX20" fmla="*/ 1555850 w 3383280"/>
                  <a:gd name="connsiteY20" fmla="*/ 2998473 h 3383280"/>
                  <a:gd name="connsiteX21" fmla="*/ 1827431 w 3383280"/>
                  <a:gd name="connsiteY21" fmla="*/ 2998473 h 3383280"/>
                  <a:gd name="connsiteX22" fmla="*/ 2761146 w 3383280"/>
                  <a:gd name="connsiteY22" fmla="*/ 2459043 h 3383280"/>
                  <a:gd name="connsiteX23" fmla="*/ 2897347 w 3383280"/>
                  <a:gd name="connsiteY23" fmla="*/ 2224580 h 3383280"/>
                  <a:gd name="connsiteX24" fmla="*/ 2897347 w 3383280"/>
                  <a:gd name="connsiteY24" fmla="*/ 1146540 h 3383280"/>
                  <a:gd name="connsiteX25" fmla="*/ 2761146 w 3383280"/>
                  <a:gd name="connsiteY25" fmla="*/ 911257 h 3383280"/>
                  <a:gd name="connsiteX26" fmla="*/ 1827431 w 3383280"/>
                  <a:gd name="connsiteY26" fmla="*/ 372646 h 3383280"/>
                  <a:gd name="connsiteX27" fmla="*/ 1691333 w 3383280"/>
                  <a:gd name="connsiteY27" fmla="*/ 336370 h 3383280"/>
                  <a:gd name="connsiteX28" fmla="*/ 0 w 3383280"/>
                  <a:gd name="connsiteY28" fmla="*/ 0 h 3383280"/>
                  <a:gd name="connsiteX29" fmla="*/ 3383280 w 3383280"/>
                  <a:gd name="connsiteY29" fmla="*/ 0 h 3383280"/>
                  <a:gd name="connsiteX30" fmla="*/ 3383280 w 3383280"/>
                  <a:gd name="connsiteY30" fmla="*/ 3383280 h 3383280"/>
                  <a:gd name="connsiteX31" fmla="*/ 0 w 3383280"/>
                  <a:gd name="connsiteY31" fmla="*/ 338328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3280" h="3383280">
                    <a:moveTo>
                      <a:pt x="1691386" y="568025"/>
                    </a:moveTo>
                    <a:cubicBezTo>
                      <a:pt x="1730209" y="568025"/>
                      <a:pt x="1769116" y="578041"/>
                      <a:pt x="1804116" y="598073"/>
                    </a:cubicBezTo>
                    <a:lnTo>
                      <a:pt x="2577513" y="1044204"/>
                    </a:lnTo>
                    <a:cubicBezTo>
                      <a:pt x="2647513" y="1084946"/>
                      <a:pt x="2690328" y="1158962"/>
                      <a:pt x="2690328" y="1239089"/>
                    </a:cubicBezTo>
                    <a:lnTo>
                      <a:pt x="2690328" y="2132030"/>
                    </a:lnTo>
                    <a:cubicBezTo>
                      <a:pt x="2690328" y="2212157"/>
                      <a:pt x="2647513" y="2286173"/>
                      <a:pt x="2577513" y="2326237"/>
                    </a:cubicBezTo>
                    <a:lnTo>
                      <a:pt x="1804116" y="2773047"/>
                    </a:lnTo>
                    <a:cubicBezTo>
                      <a:pt x="1734116" y="2813110"/>
                      <a:pt x="1648485" y="2813110"/>
                      <a:pt x="1579165" y="2773047"/>
                    </a:cubicBezTo>
                    <a:lnTo>
                      <a:pt x="805089" y="2326237"/>
                    </a:lnTo>
                    <a:cubicBezTo>
                      <a:pt x="735769" y="2286173"/>
                      <a:pt x="692953" y="2212157"/>
                      <a:pt x="692953" y="2132030"/>
                    </a:cubicBezTo>
                    <a:lnTo>
                      <a:pt x="692953" y="1239089"/>
                    </a:lnTo>
                    <a:cubicBezTo>
                      <a:pt x="692953" y="1158962"/>
                      <a:pt x="735769" y="1084946"/>
                      <a:pt x="805089" y="1044204"/>
                    </a:cubicBezTo>
                    <a:lnTo>
                      <a:pt x="1579165" y="598073"/>
                    </a:lnTo>
                    <a:cubicBezTo>
                      <a:pt x="1613825" y="578041"/>
                      <a:pt x="1652563" y="568025"/>
                      <a:pt x="1691386" y="568025"/>
                    </a:cubicBezTo>
                    <a:close/>
                    <a:moveTo>
                      <a:pt x="1691333" y="336370"/>
                    </a:moveTo>
                    <a:cubicBezTo>
                      <a:pt x="1644463" y="336370"/>
                      <a:pt x="1597695" y="348462"/>
                      <a:pt x="1555850" y="372646"/>
                    </a:cubicBezTo>
                    <a:lnTo>
                      <a:pt x="621315" y="911257"/>
                    </a:lnTo>
                    <a:cubicBezTo>
                      <a:pt x="537625" y="960445"/>
                      <a:pt x="485934" y="1049803"/>
                      <a:pt x="485934" y="1146540"/>
                    </a:cubicBezTo>
                    <a:lnTo>
                      <a:pt x="485934" y="2224580"/>
                    </a:lnTo>
                    <a:cubicBezTo>
                      <a:pt x="485934" y="2321316"/>
                      <a:pt x="537625" y="2410675"/>
                      <a:pt x="621315" y="2459043"/>
                    </a:cubicBezTo>
                    <a:lnTo>
                      <a:pt x="1555850" y="2998473"/>
                    </a:lnTo>
                    <a:cubicBezTo>
                      <a:pt x="1639540" y="3046841"/>
                      <a:pt x="1742921" y="3046841"/>
                      <a:pt x="1827431" y="2998473"/>
                    </a:cubicBezTo>
                    <a:lnTo>
                      <a:pt x="2761146" y="2459043"/>
                    </a:lnTo>
                    <a:cubicBezTo>
                      <a:pt x="2845656" y="2410675"/>
                      <a:pt x="2897347" y="2321316"/>
                      <a:pt x="2897347" y="2224580"/>
                    </a:cubicBezTo>
                    <a:lnTo>
                      <a:pt x="2897347" y="1146540"/>
                    </a:lnTo>
                    <a:cubicBezTo>
                      <a:pt x="2897347" y="1049803"/>
                      <a:pt x="2845656" y="960445"/>
                      <a:pt x="2761146" y="911257"/>
                    </a:cubicBezTo>
                    <a:lnTo>
                      <a:pt x="1827431" y="372646"/>
                    </a:lnTo>
                    <a:cubicBezTo>
                      <a:pt x="1785176" y="348462"/>
                      <a:pt x="1738203" y="336370"/>
                      <a:pt x="1691333" y="336370"/>
                    </a:cubicBezTo>
                    <a:close/>
                    <a:moveTo>
                      <a:pt x="0" y="0"/>
                    </a:moveTo>
                    <a:lnTo>
                      <a:pt x="3383280" y="0"/>
                    </a:lnTo>
                    <a:lnTo>
                      <a:pt x="3383280" y="3383280"/>
                    </a:lnTo>
                    <a:lnTo>
                      <a:pt x="0" y="3383280"/>
                    </a:lnTo>
                    <a:close/>
                  </a:path>
                </a:pathLst>
              </a:custGeom>
              <a:grpFill/>
              <a:ln>
                <a:noFill/>
              </a:ln>
            </p:spPr>
            <p:txBody>
              <a:bodyPr vert="horz" wrap="square" lIns="68580" tIns="34291" rIns="68580" bIns="34291" numCol="1" anchor="ctr" anchorCtr="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endParaRPr lang="en-US" sz="4051" b="1" dirty="0"/>
              </a:p>
            </p:txBody>
          </p:sp>
        </p:grpSp>
        <p:sp>
          <p:nvSpPr>
            <p:cNvPr id="25" name="Freeform: Shape 41">
              <a:extLst>
                <a:ext uri="{FF2B5EF4-FFF2-40B4-BE49-F238E27FC236}">
                  <a16:creationId xmlns:a16="http://schemas.microsoft.com/office/drawing/2014/main" id="{C11FDD8B-E4E5-458C-B1FE-75EA26D0ED1B}"/>
                </a:ext>
              </a:extLst>
            </p:cNvPr>
            <p:cNvSpPr>
              <a:spLocks/>
            </p:cNvSpPr>
            <p:nvPr/>
          </p:nvSpPr>
          <p:spPr bwMode="auto">
            <a:xfrm>
              <a:off x="2822261" y="2918568"/>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9" rIns="51435" bIns="25719" numCol="1"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sz="4051" b="1" dirty="0">
                  <a:solidFill>
                    <a:schemeClr val="accent2"/>
                  </a:solidFill>
                  <a:latin typeface="Calibri" panose="020F0502020204030204" pitchFamily="34" charset="0"/>
                  <a:cs typeface="Calibri" panose="020F0502020204030204" pitchFamily="34" charset="0"/>
                </a:rPr>
                <a:t>80%</a:t>
              </a:r>
            </a:p>
          </p:txBody>
        </p:sp>
        <p:sp>
          <p:nvSpPr>
            <p:cNvPr id="26" name="Freeform: Shape 72">
              <a:extLst>
                <a:ext uri="{FF2B5EF4-FFF2-40B4-BE49-F238E27FC236}">
                  <a16:creationId xmlns:a16="http://schemas.microsoft.com/office/drawing/2014/main" id="{4D1A3319-E6DC-45EC-9D09-993D030E5431}"/>
                </a:ext>
              </a:extLst>
            </p:cNvPr>
            <p:cNvSpPr>
              <a:spLocks/>
            </p:cNvSpPr>
            <p:nvPr/>
          </p:nvSpPr>
          <p:spPr bwMode="auto">
            <a:xfrm>
              <a:off x="5320561" y="2857500"/>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9" rIns="51435" bIns="25719" numCol="1"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sz="4051" b="1" dirty="0">
                  <a:solidFill>
                    <a:schemeClr val="accent1">
                      <a:lumMod val="75000"/>
                    </a:schemeClr>
                  </a:solidFill>
                  <a:latin typeface="Calibri" panose="020F0502020204030204" pitchFamily="34" charset="0"/>
                  <a:cs typeface="Calibri" panose="020F0502020204030204" pitchFamily="34" charset="0"/>
                </a:rPr>
                <a:t>170</a:t>
              </a:r>
            </a:p>
          </p:txBody>
        </p:sp>
        <p:sp>
          <p:nvSpPr>
            <p:cNvPr id="27" name="Freeform: Shape 73">
              <a:extLst>
                <a:ext uri="{FF2B5EF4-FFF2-40B4-BE49-F238E27FC236}">
                  <a16:creationId xmlns:a16="http://schemas.microsoft.com/office/drawing/2014/main" id="{B1E22B3D-BB8C-4BE5-8D7E-F00EA5EB7BAA}"/>
                </a:ext>
              </a:extLst>
            </p:cNvPr>
            <p:cNvSpPr>
              <a:spLocks/>
            </p:cNvSpPr>
            <p:nvPr/>
          </p:nvSpPr>
          <p:spPr bwMode="auto">
            <a:xfrm>
              <a:off x="7708770" y="2918568"/>
              <a:ext cx="1498031" cy="184393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9" rIns="51435" bIns="25719" numCol="1"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sz="4051" b="1" dirty="0">
                  <a:latin typeface="Calibri" panose="020F0502020204030204" pitchFamily="34" charset="0"/>
                  <a:cs typeface="Calibri" panose="020F0502020204030204" pitchFamily="34" charset="0"/>
                </a:rPr>
                <a:t>20%</a:t>
              </a:r>
            </a:p>
          </p:txBody>
        </p:sp>
        <p:sp>
          <p:nvSpPr>
            <p:cNvPr id="28" name="TextBox 91">
              <a:extLst>
                <a:ext uri="{FF2B5EF4-FFF2-40B4-BE49-F238E27FC236}">
                  <a16:creationId xmlns:a16="http://schemas.microsoft.com/office/drawing/2014/main" id="{FBE4689F-0246-464F-A6F6-9BB0BBDDCB3C}"/>
                </a:ext>
              </a:extLst>
            </p:cNvPr>
            <p:cNvSpPr txBox="1"/>
            <p:nvPr/>
          </p:nvSpPr>
          <p:spPr>
            <a:xfrm>
              <a:off x="2469868" y="1740163"/>
              <a:ext cx="2202816" cy="652933"/>
            </a:xfrm>
            <a:prstGeom prst="rect">
              <a:avLst/>
            </a:prstGeom>
            <a:noFill/>
          </p:spPr>
          <p:txBody>
            <a:bodyPr wrap="square" lIns="0" rIns="0" rtlCol="0" anchor="b">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b="1" cap="all" dirty="0">
                  <a:latin typeface="Calibri" panose="020F0502020204030204" pitchFamily="34" charset="0"/>
                  <a:cs typeface="Calibri" panose="020F0502020204030204" pitchFamily="34" charset="0"/>
                </a:rPr>
                <a:t>More THAN 20 PER MONTH</a:t>
              </a:r>
            </a:p>
          </p:txBody>
        </p:sp>
        <p:sp>
          <p:nvSpPr>
            <p:cNvPr id="29" name="TextBox 89">
              <a:extLst>
                <a:ext uri="{FF2B5EF4-FFF2-40B4-BE49-F238E27FC236}">
                  <a16:creationId xmlns:a16="http://schemas.microsoft.com/office/drawing/2014/main" id="{513D722E-E13B-4BCF-8471-2424146D627D}"/>
                </a:ext>
              </a:extLst>
            </p:cNvPr>
            <p:cNvSpPr txBox="1"/>
            <p:nvPr/>
          </p:nvSpPr>
          <p:spPr>
            <a:xfrm>
              <a:off x="5172036" y="1740163"/>
              <a:ext cx="2202816" cy="652933"/>
            </a:xfrm>
            <a:prstGeom prst="rect">
              <a:avLst/>
            </a:prstGeom>
            <a:noFill/>
          </p:spPr>
          <p:txBody>
            <a:bodyPr wrap="square" lIns="0" rIns="0" rtlCol="0" anchor="b">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r>
                <a:rPr lang="en-US" b="1" dirty="0">
                  <a:latin typeface="Calibri" panose="020F0502020204030204" pitchFamily="34" charset="0"/>
                  <a:cs typeface="Calibri" panose="020F0502020204030204" pitchFamily="34" charset="0"/>
                </a:rPr>
                <a:t>AVERAGE PER QUARTER</a:t>
              </a:r>
            </a:p>
          </p:txBody>
        </p:sp>
        <p:sp>
          <p:nvSpPr>
            <p:cNvPr id="30" name="TextBox 87">
              <a:extLst>
                <a:ext uri="{FF2B5EF4-FFF2-40B4-BE49-F238E27FC236}">
                  <a16:creationId xmlns:a16="http://schemas.microsoft.com/office/drawing/2014/main" id="{4FB50488-10EA-43FB-B9D4-E13DC470DF5F}"/>
                </a:ext>
              </a:extLst>
            </p:cNvPr>
            <p:cNvSpPr txBox="1"/>
            <p:nvPr/>
          </p:nvSpPr>
          <p:spPr>
            <a:xfrm>
              <a:off x="7519313" y="2030358"/>
              <a:ext cx="2202816" cy="362741"/>
            </a:xfrm>
            <a:prstGeom prst="rect">
              <a:avLst/>
            </a:prstGeom>
            <a:noFill/>
          </p:spPr>
          <p:txBody>
            <a:bodyPr wrap="square" lIns="0" rIns="0" rtlCol="0" anchor="b">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r>
                <a:rPr lang="en-US" b="1" cap="all" dirty="0">
                  <a:latin typeface="Calibri" panose="020F0502020204030204" pitchFamily="34" charset="0"/>
                  <a:cs typeface="Calibri" panose="020F0502020204030204" pitchFamily="34" charset="0"/>
                </a:rPr>
                <a:t>REFUSED TO PROCESS</a:t>
              </a:r>
            </a:p>
          </p:txBody>
        </p:sp>
        <p:sp>
          <p:nvSpPr>
            <p:cNvPr id="31" name="Rectangle 30">
              <a:extLst>
                <a:ext uri="{FF2B5EF4-FFF2-40B4-BE49-F238E27FC236}">
                  <a16:creationId xmlns:a16="http://schemas.microsoft.com/office/drawing/2014/main" id="{E0F6FCC5-F8A5-4D46-A2CD-A6175631754B}"/>
                </a:ext>
              </a:extLst>
            </p:cNvPr>
            <p:cNvSpPr/>
            <p:nvPr/>
          </p:nvSpPr>
          <p:spPr>
            <a:xfrm>
              <a:off x="3368101" y="4899606"/>
              <a:ext cx="3607870" cy="362741"/>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r>
                <a:rPr lang="en-US" altLang="en-US" b="1" dirty="0">
                  <a:latin typeface="Calibri" panose="020F0502020204030204" pitchFamily="34" charset="0"/>
                  <a:cs typeface="Calibri" panose="020F0502020204030204" pitchFamily="34" charset="0"/>
                </a:rPr>
                <a:t>Number of Safety Reports</a:t>
              </a:r>
            </a:p>
          </p:txBody>
        </p:sp>
        <p:sp>
          <p:nvSpPr>
            <p:cNvPr id="32" name="Rectangle 31">
              <a:extLst>
                <a:ext uri="{FF2B5EF4-FFF2-40B4-BE49-F238E27FC236}">
                  <a16:creationId xmlns:a16="http://schemas.microsoft.com/office/drawing/2014/main" id="{3CCDCDE8-B722-544F-BBE3-DDB82E518DBA}"/>
                </a:ext>
              </a:extLst>
            </p:cNvPr>
            <p:cNvSpPr/>
            <p:nvPr/>
          </p:nvSpPr>
          <p:spPr>
            <a:xfrm>
              <a:off x="7351990" y="4899879"/>
              <a:ext cx="2537460" cy="362741"/>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r>
                <a:rPr lang="en-US" altLang="en-US" b="1" dirty="0">
                  <a:latin typeface="Calibri" panose="020F0502020204030204" pitchFamily="34" charset="0"/>
                  <a:cs typeface="Calibri" panose="020F0502020204030204" pitchFamily="34" charset="0"/>
                </a:rPr>
                <a:t>Number of Sites</a:t>
              </a:r>
            </a:p>
          </p:txBody>
        </p:sp>
      </p:grpSp>
      <p:sp>
        <p:nvSpPr>
          <p:cNvPr id="40" name="Rectangle 39">
            <a:extLst>
              <a:ext uri="{FF2B5EF4-FFF2-40B4-BE49-F238E27FC236}">
                <a16:creationId xmlns:a16="http://schemas.microsoft.com/office/drawing/2014/main" id="{2251D53D-3C4E-F44F-8C5C-4F4659E73293}"/>
              </a:ext>
            </a:extLst>
          </p:cNvPr>
          <p:cNvSpPr/>
          <p:nvPr/>
        </p:nvSpPr>
        <p:spPr>
          <a:xfrm>
            <a:off x="2638484" y="186665"/>
            <a:ext cx="10628457" cy="707886"/>
          </a:xfrm>
          <a:prstGeom prst="rect">
            <a:avLst/>
          </a:prstGeom>
        </p:spPr>
        <p:txBody>
          <a:bodyPr wrap="square">
            <a:spAutoFit/>
          </a:bodyPr>
          <a:lstStyle/>
          <a:p>
            <a:pPr>
              <a:defRPr/>
            </a:pPr>
            <a:r>
              <a:rPr lang="en-US" sz="4000" b="1" kern="0" dirty="0">
                <a:solidFill>
                  <a:schemeClr val="bg1"/>
                </a:solidFill>
                <a:latin typeface="Helvetica" pitchFamily="2" charset="0"/>
              </a:rPr>
              <a:t>Why do Sites get Too Many Reports?</a:t>
            </a:r>
            <a:endParaRPr lang="en-US" kern="0" dirty="0">
              <a:solidFill>
                <a:schemeClr val="bg1"/>
              </a:solidFill>
            </a:endParaRPr>
          </a:p>
        </p:txBody>
      </p:sp>
      <p:sp>
        <p:nvSpPr>
          <p:cNvPr id="41" name="Rectangle 40">
            <a:extLst>
              <a:ext uri="{FF2B5EF4-FFF2-40B4-BE49-F238E27FC236}">
                <a16:creationId xmlns:a16="http://schemas.microsoft.com/office/drawing/2014/main" id="{08094CAD-006F-BB44-9579-82DD6DFABB94}"/>
              </a:ext>
            </a:extLst>
          </p:cNvPr>
          <p:cNvSpPr/>
          <p:nvPr/>
        </p:nvSpPr>
        <p:spPr>
          <a:xfrm>
            <a:off x="576071" y="1332889"/>
            <a:ext cx="10114231" cy="4861000"/>
          </a:xfrm>
          <a:prstGeom prst="rect">
            <a:avLst/>
          </a:prstGeom>
          <a:solidFill>
            <a:srgbClr val="026CB6">
              <a:alpha val="50000"/>
            </a:srgbClr>
          </a:solidFill>
          <a:ln w="12700" cap="flat" cmpd="sng" algn="ctr">
            <a:noFill/>
            <a:prstDash val="dash"/>
            <a:miter lim="800000"/>
          </a:ln>
          <a:effectLst/>
        </p:spPr>
        <p:txBody>
          <a:bodyPr rtlCol="0" anchor="ctr"/>
          <a:lstStyle/>
          <a:p>
            <a:pPr algn="ctr">
              <a:defRPr/>
            </a:pPr>
            <a:endParaRPr lang="en-GB" kern="0" dirty="0">
              <a:solidFill>
                <a:prstClr val="white"/>
              </a:solidFill>
              <a:latin typeface="Arial" panose="020B0604020202020204"/>
            </a:endParaRPr>
          </a:p>
        </p:txBody>
      </p:sp>
      <p:sp>
        <p:nvSpPr>
          <p:cNvPr id="4" name="Title 3">
            <a:extLst>
              <a:ext uri="{FF2B5EF4-FFF2-40B4-BE49-F238E27FC236}">
                <a16:creationId xmlns:a16="http://schemas.microsoft.com/office/drawing/2014/main" id="{9C0177D7-C76B-D748-9A6C-D506011454A3}"/>
              </a:ext>
            </a:extLst>
          </p:cNvPr>
          <p:cNvSpPr>
            <a:spLocks noGrp="1"/>
          </p:cNvSpPr>
          <p:nvPr>
            <p:ph type="title"/>
          </p:nvPr>
        </p:nvSpPr>
        <p:spPr>
          <a:xfrm>
            <a:off x="515937" y="286307"/>
            <a:ext cx="8640063" cy="424732"/>
          </a:xfrm>
        </p:spPr>
        <p:txBody>
          <a:bodyPr/>
          <a:lstStyle/>
          <a:p>
            <a:r>
              <a:rPr lang="en-US" dirty="0"/>
              <a:t>Why do Sites get Too Many Reports?</a:t>
            </a:r>
          </a:p>
        </p:txBody>
      </p:sp>
    </p:spTree>
    <p:extLst>
      <p:ext uri="{BB962C8B-B14F-4D97-AF65-F5344CB8AC3E}">
        <p14:creationId xmlns:p14="http://schemas.microsoft.com/office/powerpoint/2010/main" val="298747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0CFD7-D3B7-0049-A167-CF6FED0D5EB7}"/>
              </a:ext>
            </a:extLst>
          </p:cNvPr>
          <p:cNvSpPr/>
          <p:nvPr/>
        </p:nvSpPr>
        <p:spPr>
          <a:xfrm>
            <a:off x="2638484" y="144624"/>
            <a:ext cx="10628457" cy="707886"/>
          </a:xfrm>
          <a:prstGeom prst="rect">
            <a:avLst/>
          </a:prstGeom>
        </p:spPr>
        <p:txBody>
          <a:bodyPr wrap="square">
            <a:spAutoFit/>
          </a:bodyPr>
          <a:lstStyle/>
          <a:p>
            <a:pPr>
              <a:defRPr/>
            </a:pPr>
            <a:r>
              <a:rPr lang="en-US" sz="4000" b="1" kern="0" dirty="0">
                <a:solidFill>
                  <a:schemeClr val="bg1"/>
                </a:solidFill>
                <a:latin typeface="Helvetica" pitchFamily="2" charset="0"/>
              </a:rPr>
              <a:t>What is Burden on Site Resources?</a:t>
            </a:r>
            <a:endParaRPr lang="en-US" kern="0" dirty="0">
              <a:solidFill>
                <a:schemeClr val="bg1"/>
              </a:solidFill>
            </a:endParaRPr>
          </a:p>
        </p:txBody>
      </p:sp>
      <p:grpSp>
        <p:nvGrpSpPr>
          <p:cNvPr id="40" name="Group 39">
            <a:extLst>
              <a:ext uri="{FF2B5EF4-FFF2-40B4-BE49-F238E27FC236}">
                <a16:creationId xmlns:a16="http://schemas.microsoft.com/office/drawing/2014/main" id="{7E31D11F-9B5E-BF4E-BCF3-9CC43311ECAD}"/>
              </a:ext>
            </a:extLst>
          </p:cNvPr>
          <p:cNvGrpSpPr/>
          <p:nvPr/>
        </p:nvGrpSpPr>
        <p:grpSpPr>
          <a:xfrm>
            <a:off x="794808" y="1696250"/>
            <a:ext cx="9113691" cy="4537162"/>
            <a:chOff x="465024" y="1711239"/>
            <a:chExt cx="8309821" cy="4537161"/>
          </a:xfrm>
        </p:grpSpPr>
        <p:grpSp>
          <p:nvGrpSpPr>
            <p:cNvPr id="6" name="Group 5">
              <a:extLst>
                <a:ext uri="{FF2B5EF4-FFF2-40B4-BE49-F238E27FC236}">
                  <a16:creationId xmlns:a16="http://schemas.microsoft.com/office/drawing/2014/main" id="{D0845BEF-CE9D-E847-9A1A-ADB9CEE37D79}"/>
                </a:ext>
              </a:extLst>
            </p:cNvPr>
            <p:cNvGrpSpPr/>
            <p:nvPr/>
          </p:nvGrpSpPr>
          <p:grpSpPr>
            <a:xfrm>
              <a:off x="465024" y="1711239"/>
              <a:ext cx="2455409" cy="4537161"/>
              <a:chOff x="3531357" y="-6126227"/>
              <a:chExt cx="5129285" cy="10751449"/>
            </a:xfrm>
          </p:grpSpPr>
          <p:sp>
            <p:nvSpPr>
              <p:cNvPr id="7" name="Shape">
                <a:extLst>
                  <a:ext uri="{FF2B5EF4-FFF2-40B4-BE49-F238E27FC236}">
                    <a16:creationId xmlns:a16="http://schemas.microsoft.com/office/drawing/2014/main" id="{EA4EE7B0-E09A-CD4D-BC75-8439775A364E}"/>
                  </a:ext>
                </a:extLst>
              </p:cNvPr>
              <p:cNvSpPr/>
              <p:nvPr/>
            </p:nvSpPr>
            <p:spPr>
              <a:xfrm>
                <a:off x="4420358" y="-6126227"/>
                <a:ext cx="3364105" cy="8431787"/>
              </a:xfrm>
              <a:custGeom>
                <a:avLst/>
                <a:gdLst/>
                <a:ahLst/>
                <a:cxnLst>
                  <a:cxn ang="0">
                    <a:pos x="wd2" y="hd2"/>
                  </a:cxn>
                  <a:cxn ang="5400000">
                    <a:pos x="wd2" y="hd2"/>
                  </a:cxn>
                  <a:cxn ang="10800000">
                    <a:pos x="wd2" y="hd2"/>
                  </a:cxn>
                  <a:cxn ang="16200000">
                    <a:pos x="wd2" y="hd2"/>
                  </a:cxn>
                </a:cxnLst>
                <a:rect l="0" t="0" r="r" b="b"/>
                <a:pathLst>
                  <a:path w="21600" h="21600" extrusionOk="0">
                    <a:moveTo>
                      <a:pt x="21600" y="19426"/>
                    </a:moveTo>
                    <a:cubicBezTo>
                      <a:pt x="21600" y="20627"/>
                      <a:pt x="19340" y="21600"/>
                      <a:pt x="16552" y="21600"/>
                    </a:cubicBezTo>
                    <a:lnTo>
                      <a:pt x="5048" y="21600"/>
                    </a:lnTo>
                    <a:cubicBezTo>
                      <a:pt x="2260" y="21600"/>
                      <a:pt x="0" y="20627"/>
                      <a:pt x="0" y="19426"/>
                    </a:cubicBezTo>
                    <a:lnTo>
                      <a:pt x="0" y="2174"/>
                    </a:lnTo>
                    <a:cubicBezTo>
                      <a:pt x="0" y="973"/>
                      <a:pt x="2260" y="0"/>
                      <a:pt x="5048" y="0"/>
                    </a:cubicBezTo>
                    <a:lnTo>
                      <a:pt x="16552" y="0"/>
                    </a:lnTo>
                    <a:cubicBezTo>
                      <a:pt x="19340" y="0"/>
                      <a:pt x="21600" y="973"/>
                      <a:pt x="21600" y="2174"/>
                    </a:cubicBezTo>
                    <a:lnTo>
                      <a:pt x="21600" y="19426"/>
                    </a:ln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8" name="Circle">
                <a:extLst>
                  <a:ext uri="{FF2B5EF4-FFF2-40B4-BE49-F238E27FC236}">
                    <a16:creationId xmlns:a16="http://schemas.microsoft.com/office/drawing/2014/main" id="{959DF22A-1422-E540-8566-45EE3B086B41}"/>
                  </a:ext>
                </a:extLst>
              </p:cNvPr>
              <p:cNvSpPr/>
              <p:nvPr/>
            </p:nvSpPr>
            <p:spPr>
              <a:xfrm>
                <a:off x="5080757" y="-5427726"/>
                <a:ext cx="2035793" cy="2035791"/>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9" name="Circle">
                <a:extLst>
                  <a:ext uri="{FF2B5EF4-FFF2-40B4-BE49-F238E27FC236}">
                    <a16:creationId xmlns:a16="http://schemas.microsoft.com/office/drawing/2014/main" id="{13F861BF-5440-0A40-9C0F-4430B71F4EEB}"/>
                  </a:ext>
                </a:extLst>
              </p:cNvPr>
              <p:cNvSpPr/>
              <p:nvPr/>
            </p:nvSpPr>
            <p:spPr>
              <a:xfrm>
                <a:off x="5080758" y="-29766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0" name="Circle">
                <a:extLst>
                  <a:ext uri="{FF2B5EF4-FFF2-40B4-BE49-F238E27FC236}">
                    <a16:creationId xmlns:a16="http://schemas.microsoft.com/office/drawing/2014/main" id="{D412365F-5414-754A-8208-87CDBD3F1346}"/>
                  </a:ext>
                </a:extLst>
              </p:cNvPr>
              <p:cNvSpPr/>
              <p:nvPr/>
            </p:nvSpPr>
            <p:spPr>
              <a:xfrm>
                <a:off x="5080758" y="-512826"/>
                <a:ext cx="2035792" cy="2035792"/>
              </a:xfrm>
              <a:prstGeom prst="ellipse">
                <a:avLst/>
              </a:prstGeom>
              <a:solidFill>
                <a:srgbClr val="FFFFFF"/>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1" name="Shape">
                <a:extLst>
                  <a:ext uri="{FF2B5EF4-FFF2-40B4-BE49-F238E27FC236}">
                    <a16:creationId xmlns:a16="http://schemas.microsoft.com/office/drawing/2014/main" id="{2DD528D0-392A-104B-A48E-2C5936CF78E6}"/>
                  </a:ext>
                </a:extLst>
              </p:cNvPr>
              <p:cNvSpPr/>
              <p:nvPr/>
            </p:nvSpPr>
            <p:spPr>
              <a:xfrm>
                <a:off x="5195058" y="-5313426"/>
                <a:ext cx="1803520" cy="1803559"/>
              </a:xfrm>
              <a:custGeom>
                <a:avLst/>
                <a:gdLst/>
                <a:ahLst/>
                <a:cxnLst>
                  <a:cxn ang="0">
                    <a:pos x="wd2" y="hd2"/>
                  </a:cxn>
                  <a:cxn ang="5400000">
                    <a:pos x="wd2" y="hd2"/>
                  </a:cxn>
                  <a:cxn ang="10800000">
                    <a:pos x="wd2" y="hd2"/>
                  </a:cxn>
                  <a:cxn ang="16200000">
                    <a:pos x="wd2" y="hd2"/>
                  </a:cxn>
                </a:cxnLst>
                <a:rect l="0" t="0" r="r" b="b"/>
                <a:pathLst>
                  <a:path w="20390" h="19875" extrusionOk="0">
                    <a:moveTo>
                      <a:pt x="19847" y="13222"/>
                    </a:moveTo>
                    <a:cubicBezTo>
                      <a:pt x="18871" y="16173"/>
                      <a:pt x="16446" y="18486"/>
                      <a:pt x="13405" y="19396"/>
                    </a:cubicBezTo>
                    <a:cubicBezTo>
                      <a:pt x="9678" y="20511"/>
                      <a:pt x="6114" y="19596"/>
                      <a:pt x="3601" y="17517"/>
                    </a:cubicBezTo>
                    <a:cubicBezTo>
                      <a:pt x="3461" y="17401"/>
                      <a:pt x="3326" y="17282"/>
                      <a:pt x="3192" y="17159"/>
                    </a:cubicBezTo>
                    <a:cubicBezTo>
                      <a:pt x="499" y="14681"/>
                      <a:pt x="-805" y="10784"/>
                      <a:pt x="526" y="6696"/>
                    </a:cubicBezTo>
                    <a:cubicBezTo>
                      <a:pt x="1469" y="3797"/>
                      <a:pt x="3807" y="1487"/>
                      <a:pt x="6773" y="543"/>
                    </a:cubicBezTo>
                    <a:cubicBezTo>
                      <a:pt x="11900" y="-1089"/>
                      <a:pt x="16743" y="1125"/>
                      <a:pt x="19022" y="4967"/>
                    </a:cubicBezTo>
                    <a:cubicBezTo>
                      <a:pt x="19091" y="5084"/>
                      <a:pt x="19160" y="5203"/>
                      <a:pt x="19223" y="5324"/>
                    </a:cubicBezTo>
                    <a:cubicBezTo>
                      <a:pt x="20445" y="7581"/>
                      <a:pt x="20795" y="10360"/>
                      <a:pt x="19847" y="13222"/>
                    </a:cubicBezTo>
                    <a:close/>
                  </a:path>
                </a:pathLst>
              </a:custGeom>
              <a:solidFill>
                <a:schemeClr val="accent5">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2" name="Shape">
                <a:extLst>
                  <a:ext uri="{FF2B5EF4-FFF2-40B4-BE49-F238E27FC236}">
                    <a16:creationId xmlns:a16="http://schemas.microsoft.com/office/drawing/2014/main" id="{9243D7B0-6336-084F-ADE7-218BFB270E5A}"/>
                  </a:ext>
                </a:extLst>
              </p:cNvPr>
              <p:cNvSpPr/>
              <p:nvPr/>
            </p:nvSpPr>
            <p:spPr>
              <a:xfrm>
                <a:off x="5410958" y="-50467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5"/>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3" name="Shape">
                <a:extLst>
                  <a:ext uri="{FF2B5EF4-FFF2-40B4-BE49-F238E27FC236}">
                    <a16:creationId xmlns:a16="http://schemas.microsoft.com/office/drawing/2014/main" id="{A72FB161-FC6A-9F45-96E3-F3B5454BA3B6}"/>
                  </a:ext>
                </a:extLst>
              </p:cNvPr>
              <p:cNvSpPr/>
              <p:nvPr/>
            </p:nvSpPr>
            <p:spPr>
              <a:xfrm>
                <a:off x="5195058" y="-28496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4">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4" name="Shape">
                <a:extLst>
                  <a:ext uri="{FF2B5EF4-FFF2-40B4-BE49-F238E27FC236}">
                    <a16:creationId xmlns:a16="http://schemas.microsoft.com/office/drawing/2014/main" id="{75B862FD-006B-F84A-99D0-D6B8E01E9A10}"/>
                  </a:ext>
                </a:extLst>
              </p:cNvPr>
              <p:cNvSpPr/>
              <p:nvPr/>
            </p:nvSpPr>
            <p:spPr>
              <a:xfrm>
                <a:off x="5410958" y="-25829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4"/>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5" name="Shape">
                <a:extLst>
                  <a:ext uri="{FF2B5EF4-FFF2-40B4-BE49-F238E27FC236}">
                    <a16:creationId xmlns:a16="http://schemas.microsoft.com/office/drawing/2014/main" id="{77EACC41-3727-C840-9B29-24AD43A148C5}"/>
                  </a:ext>
                </a:extLst>
              </p:cNvPr>
              <p:cNvSpPr/>
              <p:nvPr/>
            </p:nvSpPr>
            <p:spPr>
              <a:xfrm>
                <a:off x="5195058" y="-398527"/>
                <a:ext cx="1803400" cy="1803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5"/>
                      <a:pt x="16764" y="21600"/>
                      <a:pt x="10800" y="21600"/>
                    </a:cubicBezTo>
                    <a:cubicBezTo>
                      <a:pt x="8137" y="21600"/>
                      <a:pt x="5698" y="20634"/>
                      <a:pt x="3817" y="19037"/>
                    </a:cubicBezTo>
                    <a:cubicBezTo>
                      <a:pt x="3667" y="18911"/>
                      <a:pt x="3524" y="18782"/>
                      <a:pt x="3383" y="18648"/>
                    </a:cubicBezTo>
                    <a:cubicBezTo>
                      <a:pt x="1299" y="16681"/>
                      <a:pt x="0" y="13891"/>
                      <a:pt x="0" y="10799"/>
                    </a:cubicBezTo>
                    <a:cubicBezTo>
                      <a:pt x="0" y="4835"/>
                      <a:pt x="4836" y="0"/>
                      <a:pt x="10800" y="0"/>
                    </a:cubicBezTo>
                    <a:cubicBezTo>
                      <a:pt x="14798" y="0"/>
                      <a:pt x="18285" y="2170"/>
                      <a:pt x="20153" y="5398"/>
                    </a:cubicBezTo>
                    <a:cubicBezTo>
                      <a:pt x="20226" y="5526"/>
                      <a:pt x="20299" y="5655"/>
                      <a:pt x="20366" y="5786"/>
                    </a:cubicBezTo>
                    <a:cubicBezTo>
                      <a:pt x="21154" y="7283"/>
                      <a:pt x="21600" y="8991"/>
                      <a:pt x="21600" y="10801"/>
                    </a:cubicBezTo>
                    <a:close/>
                  </a:path>
                </a:pathLst>
              </a:custGeom>
              <a:solidFill>
                <a:schemeClr val="accent6">
                  <a:lumMod val="50000"/>
                </a:schemeClr>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6" name="Shape">
                <a:extLst>
                  <a:ext uri="{FF2B5EF4-FFF2-40B4-BE49-F238E27FC236}">
                    <a16:creationId xmlns:a16="http://schemas.microsoft.com/office/drawing/2014/main" id="{9F7BC1A8-1236-7A4B-9B1E-CDD86A7718D4}"/>
                  </a:ext>
                </a:extLst>
              </p:cNvPr>
              <p:cNvSpPr/>
              <p:nvPr/>
            </p:nvSpPr>
            <p:spPr>
              <a:xfrm>
                <a:off x="5410958" y="-131826"/>
                <a:ext cx="1587628" cy="1534414"/>
              </a:xfrm>
              <a:custGeom>
                <a:avLst/>
                <a:gdLst/>
                <a:ahLst/>
                <a:cxnLst>
                  <a:cxn ang="0">
                    <a:pos x="wd2" y="hd2"/>
                  </a:cxn>
                  <a:cxn ang="5400000">
                    <a:pos x="wd2" y="hd2"/>
                  </a:cxn>
                  <a:cxn ang="10800000">
                    <a:pos x="wd2" y="hd2"/>
                  </a:cxn>
                  <a:cxn ang="16200000">
                    <a:pos x="wd2" y="hd2"/>
                  </a:cxn>
                </a:cxnLst>
                <a:rect l="0" t="0" r="r" b="b"/>
                <a:pathLst>
                  <a:path w="21600" h="21600" extrusionOk="0">
                    <a:moveTo>
                      <a:pt x="21600" y="8907"/>
                    </a:moveTo>
                    <a:cubicBezTo>
                      <a:pt x="21600" y="15917"/>
                      <a:pt x="16107" y="21600"/>
                      <a:pt x="9332" y="21600"/>
                    </a:cubicBezTo>
                    <a:cubicBezTo>
                      <a:pt x="6307" y="21600"/>
                      <a:pt x="3537" y="20465"/>
                      <a:pt x="1400" y="18588"/>
                    </a:cubicBezTo>
                    <a:cubicBezTo>
                      <a:pt x="503" y="16827"/>
                      <a:pt x="0" y="14823"/>
                      <a:pt x="0" y="12693"/>
                    </a:cubicBezTo>
                    <a:cubicBezTo>
                      <a:pt x="0" y="5683"/>
                      <a:pt x="5493" y="0"/>
                      <a:pt x="12268" y="0"/>
                    </a:cubicBezTo>
                    <a:cubicBezTo>
                      <a:pt x="15292" y="0"/>
                      <a:pt x="18061" y="1132"/>
                      <a:pt x="20199" y="3012"/>
                    </a:cubicBezTo>
                    <a:cubicBezTo>
                      <a:pt x="21094" y="4772"/>
                      <a:pt x="21600" y="6779"/>
                      <a:pt x="21600" y="8907"/>
                    </a:cubicBezTo>
                    <a:close/>
                  </a:path>
                </a:pathLst>
              </a:custGeom>
              <a:solidFill>
                <a:schemeClr val="accent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7" name="Shape">
                <a:extLst>
                  <a:ext uri="{FF2B5EF4-FFF2-40B4-BE49-F238E27FC236}">
                    <a16:creationId xmlns:a16="http://schemas.microsoft.com/office/drawing/2014/main" id="{4D69A8EB-9F6A-D74C-BD52-1D78BF3B2382}"/>
                  </a:ext>
                </a:extLst>
              </p:cNvPr>
              <p:cNvSpPr/>
              <p:nvPr/>
            </p:nvSpPr>
            <p:spPr>
              <a:xfrm>
                <a:off x="7887458" y="-52753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8" name="Shape">
                <a:extLst>
                  <a:ext uri="{FF2B5EF4-FFF2-40B4-BE49-F238E27FC236}">
                    <a16:creationId xmlns:a16="http://schemas.microsoft.com/office/drawing/2014/main" id="{46DC92FE-D2F5-4844-B8B4-EFC2204A560F}"/>
                  </a:ext>
                </a:extLst>
              </p:cNvPr>
              <p:cNvSpPr/>
              <p:nvPr/>
            </p:nvSpPr>
            <p:spPr>
              <a:xfrm>
                <a:off x="7887458" y="-28242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19" name="Shape">
                <a:extLst>
                  <a:ext uri="{FF2B5EF4-FFF2-40B4-BE49-F238E27FC236}">
                    <a16:creationId xmlns:a16="http://schemas.microsoft.com/office/drawing/2014/main" id="{2BCD9B0D-F3A2-F449-954D-C6B1B2D04D78}"/>
                  </a:ext>
                </a:extLst>
              </p:cNvPr>
              <p:cNvSpPr/>
              <p:nvPr/>
            </p:nvSpPr>
            <p:spPr>
              <a:xfrm>
                <a:off x="7887458" y="-360426"/>
                <a:ext cx="773184" cy="1739265"/>
              </a:xfrm>
              <a:custGeom>
                <a:avLst/>
                <a:gdLst/>
                <a:ahLst/>
                <a:cxnLst>
                  <a:cxn ang="0">
                    <a:pos x="wd2" y="hd2"/>
                  </a:cxn>
                  <a:cxn ang="5400000">
                    <a:pos x="wd2" y="hd2"/>
                  </a:cxn>
                  <a:cxn ang="10800000">
                    <a:pos x="wd2" y="hd2"/>
                  </a:cxn>
                  <a:cxn ang="16200000">
                    <a:pos x="wd2" y="hd2"/>
                  </a:cxn>
                </a:cxnLst>
                <a:rect l="0" t="0" r="r" b="b"/>
                <a:pathLst>
                  <a:path w="20284" h="21600" extrusionOk="0">
                    <a:moveTo>
                      <a:pt x="19931" y="5591"/>
                    </a:moveTo>
                    <a:lnTo>
                      <a:pt x="12321" y="18392"/>
                    </a:lnTo>
                    <a:cubicBezTo>
                      <a:pt x="11191" y="20289"/>
                      <a:pt x="7537" y="21600"/>
                      <a:pt x="3375" y="21600"/>
                    </a:cubicBezTo>
                    <a:lnTo>
                      <a:pt x="0" y="21600"/>
                    </a:lnTo>
                    <a:lnTo>
                      <a:pt x="0" y="0"/>
                    </a:lnTo>
                    <a:lnTo>
                      <a:pt x="10988" y="0"/>
                    </a:lnTo>
                    <a:cubicBezTo>
                      <a:pt x="17145" y="0"/>
                      <a:pt x="21600" y="2785"/>
                      <a:pt x="19931"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0" name="Shape">
                <a:extLst>
                  <a:ext uri="{FF2B5EF4-FFF2-40B4-BE49-F238E27FC236}">
                    <a16:creationId xmlns:a16="http://schemas.microsoft.com/office/drawing/2014/main" id="{7A2EAD59-9549-4A42-9C57-F502E10D4921}"/>
                  </a:ext>
                </a:extLst>
              </p:cNvPr>
              <p:cNvSpPr/>
              <p:nvPr/>
            </p:nvSpPr>
            <p:spPr>
              <a:xfrm>
                <a:off x="3531357" y="-5288026"/>
                <a:ext cx="773185" cy="1739265"/>
              </a:xfrm>
              <a:custGeom>
                <a:avLst/>
                <a:gdLst/>
                <a:ahLst/>
                <a:cxnLst>
                  <a:cxn ang="0">
                    <a:pos x="wd2" y="hd2"/>
                  </a:cxn>
                  <a:cxn ang="5400000">
                    <a:pos x="wd2" y="hd2"/>
                  </a:cxn>
                  <a:cxn ang="10800000">
                    <a:pos x="wd2" y="hd2"/>
                  </a:cxn>
                  <a:cxn ang="16200000">
                    <a:pos x="wd2" y="hd2"/>
                  </a:cxn>
                </a:cxnLst>
                <a:rect l="0" t="0" r="r" b="b"/>
                <a:pathLst>
                  <a:path w="20284" h="21600" extrusionOk="0">
                    <a:moveTo>
                      <a:pt x="353" y="5591"/>
                    </a:moveTo>
                    <a:lnTo>
                      <a:pt x="7963" y="18392"/>
                    </a:lnTo>
                    <a:cubicBezTo>
                      <a:pt x="9093" y="20289"/>
                      <a:pt x="12747" y="21600"/>
                      <a:pt x="16909" y="21600"/>
                    </a:cubicBezTo>
                    <a:lnTo>
                      <a:pt x="20284" y="21600"/>
                    </a:lnTo>
                    <a:lnTo>
                      <a:pt x="20284" y="0"/>
                    </a:lnTo>
                    <a:lnTo>
                      <a:pt x="9296" y="0"/>
                    </a:lnTo>
                    <a:cubicBezTo>
                      <a:pt x="3139" y="0"/>
                      <a:pt x="-1316" y="2784"/>
                      <a:pt x="353" y="5591"/>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1" name="Shape">
                <a:extLst>
                  <a:ext uri="{FF2B5EF4-FFF2-40B4-BE49-F238E27FC236}">
                    <a16:creationId xmlns:a16="http://schemas.microsoft.com/office/drawing/2014/main" id="{320EA4BC-B45A-D143-816B-6014946ED560}"/>
                  </a:ext>
                </a:extLst>
              </p:cNvPr>
              <p:cNvSpPr/>
              <p:nvPr/>
            </p:nvSpPr>
            <p:spPr>
              <a:xfrm>
                <a:off x="3531357" y="-2824226"/>
                <a:ext cx="773185" cy="1739265"/>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2" name="Shape">
                <a:extLst>
                  <a:ext uri="{FF2B5EF4-FFF2-40B4-BE49-F238E27FC236}">
                    <a16:creationId xmlns:a16="http://schemas.microsoft.com/office/drawing/2014/main" id="{5FE24C5A-D515-074D-9D96-C4240F54EEA1}"/>
                  </a:ext>
                </a:extLst>
              </p:cNvPr>
              <p:cNvSpPr/>
              <p:nvPr/>
            </p:nvSpPr>
            <p:spPr>
              <a:xfrm>
                <a:off x="3531357" y="-360427"/>
                <a:ext cx="773185" cy="1739267"/>
              </a:xfrm>
              <a:custGeom>
                <a:avLst/>
                <a:gdLst/>
                <a:ahLst/>
                <a:cxnLst>
                  <a:cxn ang="0">
                    <a:pos x="wd2" y="hd2"/>
                  </a:cxn>
                  <a:cxn ang="5400000">
                    <a:pos x="wd2" y="hd2"/>
                  </a:cxn>
                  <a:cxn ang="10800000">
                    <a:pos x="wd2" y="hd2"/>
                  </a:cxn>
                  <a:cxn ang="16200000">
                    <a:pos x="wd2" y="hd2"/>
                  </a:cxn>
                </a:cxnLst>
                <a:rect l="0" t="0" r="r" b="b"/>
                <a:pathLst>
                  <a:path w="20284" h="21598" extrusionOk="0">
                    <a:moveTo>
                      <a:pt x="353" y="5590"/>
                    </a:moveTo>
                    <a:lnTo>
                      <a:pt x="7963" y="18390"/>
                    </a:lnTo>
                    <a:cubicBezTo>
                      <a:pt x="9093" y="20287"/>
                      <a:pt x="12747" y="21598"/>
                      <a:pt x="16909" y="21598"/>
                    </a:cubicBezTo>
                    <a:lnTo>
                      <a:pt x="20284" y="21598"/>
                    </a:lnTo>
                    <a:lnTo>
                      <a:pt x="20284" y="0"/>
                    </a:lnTo>
                    <a:lnTo>
                      <a:pt x="9296" y="0"/>
                    </a:lnTo>
                    <a:cubicBezTo>
                      <a:pt x="3139" y="-2"/>
                      <a:pt x="-1316" y="2783"/>
                      <a:pt x="353" y="5590"/>
                    </a:cubicBezTo>
                    <a:close/>
                  </a:path>
                </a:pathLst>
              </a:custGeom>
              <a:solidFill>
                <a:srgbClr val="4B4B4B"/>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sp>
            <p:nvSpPr>
              <p:cNvPr id="23" name="Rectangle">
                <a:extLst>
                  <a:ext uri="{FF2B5EF4-FFF2-40B4-BE49-F238E27FC236}">
                    <a16:creationId xmlns:a16="http://schemas.microsoft.com/office/drawing/2014/main" id="{CE84B41C-42C7-4D4F-8866-D347B3977F9E}"/>
                  </a:ext>
                </a:extLst>
              </p:cNvPr>
              <p:cNvSpPr/>
              <p:nvPr/>
            </p:nvSpPr>
            <p:spPr>
              <a:xfrm>
                <a:off x="5576057" y="2433575"/>
                <a:ext cx="1052323" cy="2191647"/>
              </a:xfrm>
              <a:prstGeom prst="rect">
                <a:avLst/>
              </a:prstGeom>
              <a:solidFill>
                <a:srgbClr val="939496"/>
              </a:solidFill>
              <a:ln w="12700">
                <a:miter lim="400000"/>
              </a:ln>
            </p:spPr>
            <p:txBody>
              <a:bodyPr lIns="28575" tIns="28575" rIns="28575" bIns="28575"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defTabSz="457189">
                  <a:defRPr sz="3000">
                    <a:solidFill>
                      <a:srgbClr val="FFFFFF"/>
                    </a:solidFill>
                    <a:effectLst>
                      <a:outerShdw blurRad="38100" dist="12700" dir="5400000" rotWithShape="0">
                        <a:srgbClr val="000000">
                          <a:alpha val="50000"/>
                        </a:srgbClr>
                      </a:outerShdw>
                    </a:effectLst>
                  </a:defRPr>
                </a:pPr>
                <a:endParaRPr lang="en-US" sz="2251" noProof="1">
                  <a:solidFill>
                    <a:srgbClr val="FFFFFF"/>
                  </a:solidFill>
                  <a:effectLst>
                    <a:outerShdw blurRad="38100" dist="12700" dir="5400000" rotWithShape="0">
                      <a:srgbClr val="000000">
                        <a:alpha val="50000"/>
                      </a:srgbClr>
                    </a:outerShdw>
                  </a:effectLst>
                  <a:latin typeface="Calibri" panose="020F0502020204030204"/>
                </a:endParaRPr>
              </a:p>
            </p:txBody>
          </p:sp>
        </p:grpSp>
        <p:sp>
          <p:nvSpPr>
            <p:cNvPr id="24" name="TextBox 23">
              <a:extLst>
                <a:ext uri="{FF2B5EF4-FFF2-40B4-BE49-F238E27FC236}">
                  <a16:creationId xmlns:a16="http://schemas.microsoft.com/office/drawing/2014/main" id="{662C0004-E87D-5547-8202-2CF05FAAA192}"/>
                </a:ext>
              </a:extLst>
            </p:cNvPr>
            <p:cNvSpPr txBox="1"/>
            <p:nvPr/>
          </p:nvSpPr>
          <p:spPr>
            <a:xfrm>
              <a:off x="1465623" y="1959648"/>
              <a:ext cx="488470" cy="923330"/>
            </a:xfrm>
            <a:prstGeom prst="rect">
              <a:avLst/>
            </a:prstGeom>
            <a:noFill/>
          </p:spPr>
          <p:txBody>
            <a:bodyPr wrap="none" rtlCol="0" anchor="ctr">
              <a:spAutoFit/>
            </a:bodyPr>
            <a:lstStyle/>
            <a:p>
              <a:pPr algn="ctr">
                <a:defRPr/>
              </a:pPr>
              <a:r>
                <a:rPr lang="en-US" sz="5400" b="1" noProof="1">
                  <a:solidFill>
                    <a:prstClr val="white"/>
                  </a:solidFill>
                  <a:effectLst>
                    <a:outerShdw blurRad="38100" dist="38100" dir="2700000" algn="tl">
                      <a:srgbClr val="000000">
                        <a:alpha val="43137"/>
                      </a:srgbClr>
                    </a:outerShdw>
                  </a:effectLst>
                  <a:latin typeface="Calibri" panose="020F0502020204030204"/>
                </a:rPr>
                <a:t>1</a:t>
              </a:r>
            </a:p>
          </p:txBody>
        </p:sp>
        <p:sp>
          <p:nvSpPr>
            <p:cNvPr id="25" name="TextBox 24">
              <a:extLst>
                <a:ext uri="{FF2B5EF4-FFF2-40B4-BE49-F238E27FC236}">
                  <a16:creationId xmlns:a16="http://schemas.microsoft.com/office/drawing/2014/main" id="{3F613F56-9858-BB40-BB5B-A267DB64199F}"/>
                </a:ext>
              </a:extLst>
            </p:cNvPr>
            <p:cNvSpPr txBox="1"/>
            <p:nvPr/>
          </p:nvSpPr>
          <p:spPr>
            <a:xfrm>
              <a:off x="1423311" y="3027619"/>
              <a:ext cx="488470" cy="923330"/>
            </a:xfrm>
            <a:prstGeom prst="rect">
              <a:avLst/>
            </a:prstGeom>
            <a:noFill/>
          </p:spPr>
          <p:txBody>
            <a:bodyPr wrap="none" rtlCol="0" anchor="ctr">
              <a:spAutoFit/>
            </a:bodyPr>
            <a:lstStyle/>
            <a:p>
              <a:pPr algn="ctr">
                <a:defRPr/>
              </a:pPr>
              <a:r>
                <a:rPr lang="en-US" sz="5400" b="1" noProof="1">
                  <a:solidFill>
                    <a:prstClr val="white"/>
                  </a:solidFill>
                  <a:effectLst>
                    <a:outerShdw blurRad="38100" dist="38100" dir="2700000" algn="tl">
                      <a:srgbClr val="000000">
                        <a:alpha val="43137"/>
                      </a:srgbClr>
                    </a:outerShdw>
                  </a:effectLst>
                  <a:latin typeface="Calibri" panose="020F0502020204030204"/>
                </a:rPr>
                <a:t>2</a:t>
              </a:r>
            </a:p>
          </p:txBody>
        </p:sp>
        <p:sp>
          <p:nvSpPr>
            <p:cNvPr id="26" name="TextBox 25">
              <a:extLst>
                <a:ext uri="{FF2B5EF4-FFF2-40B4-BE49-F238E27FC236}">
                  <a16:creationId xmlns:a16="http://schemas.microsoft.com/office/drawing/2014/main" id="{4091ECC0-D682-464D-A8D3-60BE3D3A0B3A}"/>
                </a:ext>
              </a:extLst>
            </p:cNvPr>
            <p:cNvSpPr txBox="1"/>
            <p:nvPr/>
          </p:nvSpPr>
          <p:spPr>
            <a:xfrm>
              <a:off x="1448163" y="4113098"/>
              <a:ext cx="488470" cy="923330"/>
            </a:xfrm>
            <a:prstGeom prst="rect">
              <a:avLst/>
            </a:prstGeom>
            <a:noFill/>
          </p:spPr>
          <p:txBody>
            <a:bodyPr wrap="none" rtlCol="0" anchor="ctr">
              <a:spAutoFit/>
            </a:bodyPr>
            <a:lstStyle/>
            <a:p>
              <a:pPr algn="ctr">
                <a:defRPr/>
              </a:pPr>
              <a:r>
                <a:rPr lang="en-US" sz="5400" b="1" noProof="1">
                  <a:solidFill>
                    <a:prstClr val="white"/>
                  </a:solidFill>
                  <a:effectLst>
                    <a:outerShdw blurRad="38100" dist="38100" dir="2700000" algn="tl">
                      <a:srgbClr val="000000">
                        <a:alpha val="43137"/>
                      </a:srgbClr>
                    </a:outerShdw>
                  </a:effectLst>
                  <a:latin typeface="Calibri" panose="020F0502020204030204"/>
                </a:rPr>
                <a:t>3</a:t>
              </a:r>
            </a:p>
          </p:txBody>
        </p:sp>
        <p:grpSp>
          <p:nvGrpSpPr>
            <p:cNvPr id="27" name="Group 26">
              <a:extLst>
                <a:ext uri="{FF2B5EF4-FFF2-40B4-BE49-F238E27FC236}">
                  <a16:creationId xmlns:a16="http://schemas.microsoft.com/office/drawing/2014/main" id="{71930141-B94C-FF4E-856B-09F086F606B4}"/>
                </a:ext>
              </a:extLst>
            </p:cNvPr>
            <p:cNvGrpSpPr/>
            <p:nvPr/>
          </p:nvGrpSpPr>
          <p:grpSpPr>
            <a:xfrm>
              <a:off x="4040920" y="1843077"/>
              <a:ext cx="4733925" cy="788009"/>
              <a:chOff x="4838699" y="999165"/>
              <a:chExt cx="7069878" cy="1050680"/>
            </a:xfrm>
          </p:grpSpPr>
          <p:sp>
            <p:nvSpPr>
              <p:cNvPr id="28" name="Rectangle 27">
                <a:extLst>
                  <a:ext uri="{FF2B5EF4-FFF2-40B4-BE49-F238E27FC236}">
                    <a16:creationId xmlns:a16="http://schemas.microsoft.com/office/drawing/2014/main" id="{9525AFB9-B554-0F45-AA36-68DE2C56467C}"/>
                  </a:ext>
                </a:extLst>
              </p:cNvPr>
              <p:cNvSpPr/>
              <p:nvPr/>
            </p:nvSpPr>
            <p:spPr>
              <a:xfrm>
                <a:off x="4838700" y="1649564"/>
                <a:ext cx="6515099" cy="400281"/>
              </a:xfrm>
              <a:prstGeom prst="rect">
                <a:avLst/>
              </a:prstGeom>
            </p:spPr>
            <p:txBody>
              <a:bodyPr wrap="square">
                <a:spAutoFit/>
              </a:bodyPr>
              <a:lstStyle/>
              <a:p>
                <a:pPr algn="just">
                  <a:defRPr/>
                </a:pPr>
                <a:endParaRPr lang="en-US" sz="1351" noProof="1">
                  <a:solidFill>
                    <a:prstClr val="black"/>
                  </a:solidFill>
                  <a:latin typeface="Calibri" panose="020F0502020204030204"/>
                </a:endParaRPr>
              </a:p>
            </p:txBody>
          </p:sp>
          <p:sp>
            <p:nvSpPr>
              <p:cNvPr id="29" name="Rectangle 28">
                <a:extLst>
                  <a:ext uri="{FF2B5EF4-FFF2-40B4-BE49-F238E27FC236}">
                    <a16:creationId xmlns:a16="http://schemas.microsoft.com/office/drawing/2014/main" id="{66D9291D-5977-D240-B35B-1DA3FB21ECB1}"/>
                  </a:ext>
                </a:extLst>
              </p:cNvPr>
              <p:cNvSpPr/>
              <p:nvPr/>
            </p:nvSpPr>
            <p:spPr>
              <a:xfrm>
                <a:off x="4838699" y="999165"/>
                <a:ext cx="7069878" cy="492443"/>
              </a:xfrm>
              <a:prstGeom prst="rect">
                <a:avLst/>
              </a:prstGeom>
            </p:spPr>
            <p:txBody>
              <a:bodyPr wrap="square" anchor="b">
                <a:spAutoFit/>
              </a:bodyPr>
              <a:lstStyle/>
              <a:p>
                <a:pPr>
                  <a:defRPr/>
                </a:pPr>
                <a:r>
                  <a:rPr lang="en-US" b="1" cap="all" noProof="1">
                    <a:solidFill>
                      <a:prstClr val="black"/>
                    </a:solidFill>
                    <a:latin typeface="Helvetica" pitchFamily="2" charset="0"/>
                  </a:rPr>
                  <a:t>61% SITES &gt; 80 hours/month staff time</a:t>
                </a:r>
              </a:p>
            </p:txBody>
          </p:sp>
        </p:grpSp>
        <p:grpSp>
          <p:nvGrpSpPr>
            <p:cNvPr id="30" name="Group 29">
              <a:extLst>
                <a:ext uri="{FF2B5EF4-FFF2-40B4-BE49-F238E27FC236}">
                  <a16:creationId xmlns:a16="http://schemas.microsoft.com/office/drawing/2014/main" id="{9180DBF0-EB0B-B045-91AA-6859B872ACEE}"/>
                </a:ext>
              </a:extLst>
            </p:cNvPr>
            <p:cNvGrpSpPr/>
            <p:nvPr/>
          </p:nvGrpSpPr>
          <p:grpSpPr>
            <a:xfrm>
              <a:off x="4029075" y="3183642"/>
              <a:ext cx="4374297" cy="850378"/>
              <a:chOff x="4838699" y="1081547"/>
              <a:chExt cx="6532791" cy="1133839"/>
            </a:xfrm>
          </p:grpSpPr>
          <p:sp>
            <p:nvSpPr>
              <p:cNvPr id="31" name="Rectangle 30">
                <a:extLst>
                  <a:ext uri="{FF2B5EF4-FFF2-40B4-BE49-F238E27FC236}">
                    <a16:creationId xmlns:a16="http://schemas.microsoft.com/office/drawing/2014/main" id="{04E874B6-5F70-1744-A408-C9E1352EC9BA}"/>
                  </a:ext>
                </a:extLst>
              </p:cNvPr>
              <p:cNvSpPr/>
              <p:nvPr/>
            </p:nvSpPr>
            <p:spPr>
              <a:xfrm>
                <a:off x="4838700" y="1517758"/>
                <a:ext cx="6515100" cy="697628"/>
              </a:xfrm>
              <a:prstGeom prst="rect">
                <a:avLst/>
              </a:prstGeom>
            </p:spPr>
            <p:txBody>
              <a:bodyPr wrap="square">
                <a:spAutoFit/>
              </a:bodyPr>
              <a:lstStyle/>
              <a:p>
                <a:pPr>
                  <a:defRPr/>
                </a:pPr>
                <a:r>
                  <a:rPr lang="en-US" sz="1400" noProof="1">
                    <a:solidFill>
                      <a:prstClr val="black"/>
                    </a:solidFill>
                    <a:latin typeface="Helvetica" pitchFamily="2" charset="0"/>
                  </a:rPr>
                  <a:t>Range from $17-$39, not including monitoring and annual archiving costs</a:t>
                </a:r>
              </a:p>
            </p:txBody>
          </p:sp>
          <p:sp>
            <p:nvSpPr>
              <p:cNvPr id="32" name="Rectangle 31">
                <a:extLst>
                  <a:ext uri="{FF2B5EF4-FFF2-40B4-BE49-F238E27FC236}">
                    <a16:creationId xmlns:a16="http://schemas.microsoft.com/office/drawing/2014/main" id="{23A7D44E-9B94-1642-A08F-19EADF1A8BB1}"/>
                  </a:ext>
                </a:extLst>
              </p:cNvPr>
              <p:cNvSpPr/>
              <p:nvPr/>
            </p:nvSpPr>
            <p:spPr>
              <a:xfrm>
                <a:off x="4838699" y="1081547"/>
                <a:ext cx="6532791" cy="492444"/>
              </a:xfrm>
              <a:prstGeom prst="rect">
                <a:avLst/>
              </a:prstGeom>
            </p:spPr>
            <p:txBody>
              <a:bodyPr wrap="square" anchor="b">
                <a:spAutoFit/>
              </a:bodyPr>
              <a:lstStyle/>
              <a:p>
                <a:pPr>
                  <a:defRPr/>
                </a:pPr>
                <a:r>
                  <a:rPr lang="en-US" b="1" cap="all" noProof="1">
                    <a:solidFill>
                      <a:prstClr val="black"/>
                    </a:solidFill>
                    <a:latin typeface="Helvetica" pitchFamily="2" charset="0"/>
                  </a:rPr>
                  <a:t>$26 - ACTUAL SITE COSTS PER REPORT</a:t>
                </a:r>
              </a:p>
            </p:txBody>
          </p:sp>
        </p:grpSp>
        <p:grpSp>
          <p:nvGrpSpPr>
            <p:cNvPr id="33" name="Group 32">
              <a:extLst>
                <a:ext uri="{FF2B5EF4-FFF2-40B4-BE49-F238E27FC236}">
                  <a16:creationId xmlns:a16="http://schemas.microsoft.com/office/drawing/2014/main" id="{9A1225B3-5A51-6A4E-85EC-5AAA852C621F}"/>
                </a:ext>
              </a:extLst>
            </p:cNvPr>
            <p:cNvGrpSpPr/>
            <p:nvPr/>
          </p:nvGrpSpPr>
          <p:grpSpPr>
            <a:xfrm>
              <a:off x="4029075" y="4551503"/>
              <a:ext cx="4733926" cy="634932"/>
              <a:chOff x="4838699" y="1213358"/>
              <a:chExt cx="7069879" cy="846575"/>
            </a:xfrm>
          </p:grpSpPr>
          <p:sp>
            <p:nvSpPr>
              <p:cNvPr id="34" name="Rectangle 33">
                <a:extLst>
                  <a:ext uri="{FF2B5EF4-FFF2-40B4-BE49-F238E27FC236}">
                    <a16:creationId xmlns:a16="http://schemas.microsoft.com/office/drawing/2014/main" id="{5F7FFB33-C1E2-494E-A927-29796BFADC69}"/>
                  </a:ext>
                </a:extLst>
              </p:cNvPr>
              <p:cNvSpPr/>
              <p:nvPr/>
            </p:nvSpPr>
            <p:spPr>
              <a:xfrm>
                <a:off x="4838700" y="1649564"/>
                <a:ext cx="6515101" cy="410369"/>
              </a:xfrm>
              <a:prstGeom prst="rect">
                <a:avLst/>
              </a:prstGeom>
            </p:spPr>
            <p:txBody>
              <a:bodyPr wrap="square">
                <a:spAutoFit/>
              </a:bodyPr>
              <a:lstStyle/>
              <a:p>
                <a:pPr algn="just">
                  <a:defRPr/>
                </a:pPr>
                <a:r>
                  <a:rPr lang="en-US" sz="1400" noProof="1">
                    <a:solidFill>
                      <a:prstClr val="black"/>
                    </a:solidFill>
                    <a:latin typeface="Helvetica" pitchFamily="2" charset="0"/>
                  </a:rPr>
                  <a:t>51% Gross Margin per Safety Report </a:t>
                </a:r>
              </a:p>
            </p:txBody>
          </p:sp>
          <p:sp>
            <p:nvSpPr>
              <p:cNvPr id="35" name="Rectangle 34">
                <a:extLst>
                  <a:ext uri="{FF2B5EF4-FFF2-40B4-BE49-F238E27FC236}">
                    <a16:creationId xmlns:a16="http://schemas.microsoft.com/office/drawing/2014/main" id="{EFEFF86F-1BB6-794D-B0C6-14D118C57B1F}"/>
                  </a:ext>
                </a:extLst>
              </p:cNvPr>
              <p:cNvSpPr/>
              <p:nvPr/>
            </p:nvSpPr>
            <p:spPr>
              <a:xfrm>
                <a:off x="4838699" y="1213358"/>
                <a:ext cx="7069879" cy="492442"/>
              </a:xfrm>
              <a:prstGeom prst="rect">
                <a:avLst/>
              </a:prstGeom>
            </p:spPr>
            <p:txBody>
              <a:bodyPr wrap="square" anchor="b">
                <a:spAutoFit/>
              </a:bodyPr>
              <a:lstStyle/>
              <a:p>
                <a:pPr>
                  <a:defRPr/>
                </a:pPr>
                <a:r>
                  <a:rPr lang="en-US" b="1" cap="all" noProof="1">
                    <a:solidFill>
                      <a:prstClr val="black"/>
                    </a:solidFill>
                    <a:latin typeface="Helvetica" pitchFamily="2" charset="0"/>
                  </a:rPr>
                  <a:t>$45 – AVERAGE SITE BUDGET PER REPORT</a:t>
                </a:r>
              </a:p>
            </p:txBody>
          </p:sp>
        </p:grpSp>
        <p:sp>
          <p:nvSpPr>
            <p:cNvPr id="36" name="Oval 35">
              <a:extLst>
                <a:ext uri="{FF2B5EF4-FFF2-40B4-BE49-F238E27FC236}">
                  <a16:creationId xmlns:a16="http://schemas.microsoft.com/office/drawing/2014/main" id="{3EB91FFF-3A0F-0A4B-82D0-6C8446F91FCC}"/>
                </a:ext>
              </a:extLst>
            </p:cNvPr>
            <p:cNvSpPr/>
            <p:nvPr/>
          </p:nvSpPr>
          <p:spPr>
            <a:xfrm>
              <a:off x="3609644" y="1839512"/>
              <a:ext cx="419100" cy="419100"/>
            </a:xfrm>
            <a:prstGeom prst="ellipse">
              <a:avLst/>
            </a:prstGeom>
            <a:solidFill>
              <a:schemeClr val="accent5"/>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1</a:t>
              </a:r>
            </a:p>
          </p:txBody>
        </p:sp>
        <p:sp>
          <p:nvSpPr>
            <p:cNvPr id="37" name="Oval 36">
              <a:extLst>
                <a:ext uri="{FF2B5EF4-FFF2-40B4-BE49-F238E27FC236}">
                  <a16:creationId xmlns:a16="http://schemas.microsoft.com/office/drawing/2014/main" id="{E7B7CAE1-8646-9D49-BCBD-ABBC569A5F6D}"/>
                </a:ext>
              </a:extLst>
            </p:cNvPr>
            <p:cNvSpPr/>
            <p:nvPr/>
          </p:nvSpPr>
          <p:spPr>
            <a:xfrm>
              <a:off x="3609644" y="3180877"/>
              <a:ext cx="419100" cy="419100"/>
            </a:xfrm>
            <a:prstGeom prst="ellipse">
              <a:avLst/>
            </a:prstGeom>
            <a:solidFill>
              <a:schemeClr val="accent4"/>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2</a:t>
              </a:r>
            </a:p>
          </p:txBody>
        </p:sp>
        <p:sp>
          <p:nvSpPr>
            <p:cNvPr id="38" name="Oval 37">
              <a:extLst>
                <a:ext uri="{FF2B5EF4-FFF2-40B4-BE49-F238E27FC236}">
                  <a16:creationId xmlns:a16="http://schemas.microsoft.com/office/drawing/2014/main" id="{6733E4D9-3DEA-8646-854C-978069DD9D26}"/>
                </a:ext>
              </a:extLst>
            </p:cNvPr>
            <p:cNvSpPr/>
            <p:nvPr/>
          </p:nvSpPr>
          <p:spPr>
            <a:xfrm>
              <a:off x="3609644" y="4559313"/>
              <a:ext cx="419100" cy="419100"/>
            </a:xfrm>
            <a:prstGeom prst="ellipse">
              <a:avLst/>
            </a:prstGeom>
            <a:solidFill>
              <a:schemeClr val="accent6"/>
            </a:solidFill>
            <a:ln>
              <a:noFill/>
            </a:ln>
            <a:effectLst>
              <a:innerShdw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defRPr/>
              </a:pPr>
              <a:r>
                <a:rPr lang="en-US" sz="2100" b="1" noProof="1">
                  <a:solidFill>
                    <a:prstClr val="white"/>
                  </a:solidFill>
                  <a:effectLst>
                    <a:outerShdw blurRad="38100" dist="38100" dir="2700000" algn="tl">
                      <a:srgbClr val="000000">
                        <a:alpha val="43137"/>
                      </a:srgbClr>
                    </a:outerShdw>
                  </a:effectLst>
                  <a:latin typeface="Calibri" panose="020F0502020204030204"/>
                </a:rPr>
                <a:t>3</a:t>
              </a:r>
            </a:p>
          </p:txBody>
        </p:sp>
        <p:sp>
          <p:nvSpPr>
            <p:cNvPr id="39" name="Rectangle 38">
              <a:extLst>
                <a:ext uri="{FF2B5EF4-FFF2-40B4-BE49-F238E27FC236}">
                  <a16:creationId xmlns:a16="http://schemas.microsoft.com/office/drawing/2014/main" id="{82944808-A64C-1F42-899B-EAFD7B792F50}"/>
                </a:ext>
              </a:extLst>
            </p:cNvPr>
            <p:cNvSpPr/>
            <p:nvPr/>
          </p:nvSpPr>
          <p:spPr>
            <a:xfrm>
              <a:off x="4028745" y="2185711"/>
              <a:ext cx="4224332" cy="523220"/>
            </a:xfrm>
            <a:prstGeom prst="rect">
              <a:avLst/>
            </a:prstGeom>
          </p:spPr>
          <p:txBody>
            <a:bodyPr wrap="square">
              <a:spAutoFit/>
            </a:bodyPr>
            <a:lstStyle/>
            <a:p>
              <a:r>
                <a:rPr lang="en-US" sz="1400" noProof="1">
                  <a:solidFill>
                    <a:prstClr val="black"/>
                  </a:solidFill>
                  <a:latin typeface="Helvetica" pitchFamily="2" charset="0"/>
                </a:rPr>
                <a:t>Including triage, review, forwarding, archiving and monitoring</a:t>
              </a:r>
              <a:endParaRPr lang="en-US" sz="1400" dirty="0">
                <a:latin typeface="Helvetica" pitchFamily="2" charset="0"/>
              </a:endParaRPr>
            </a:p>
          </p:txBody>
        </p:sp>
      </p:grpSp>
      <p:sp>
        <p:nvSpPr>
          <p:cNvPr id="41" name="Rectangle 40">
            <a:extLst>
              <a:ext uri="{FF2B5EF4-FFF2-40B4-BE49-F238E27FC236}">
                <a16:creationId xmlns:a16="http://schemas.microsoft.com/office/drawing/2014/main" id="{A75E2AA6-C561-D146-A2E4-889C37C68801}"/>
              </a:ext>
            </a:extLst>
          </p:cNvPr>
          <p:cNvSpPr/>
          <p:nvPr/>
        </p:nvSpPr>
        <p:spPr>
          <a:xfrm>
            <a:off x="576073" y="1332889"/>
            <a:ext cx="9319436" cy="5101249"/>
          </a:xfrm>
          <a:prstGeom prst="rect">
            <a:avLst/>
          </a:prstGeom>
          <a:solidFill>
            <a:srgbClr val="026CB6">
              <a:alpha val="50000"/>
            </a:srgbClr>
          </a:solidFill>
          <a:ln w="12700" cap="flat" cmpd="sng" algn="ctr">
            <a:noFill/>
            <a:prstDash val="dash"/>
            <a:miter lim="800000"/>
          </a:ln>
          <a:effectLst/>
        </p:spPr>
        <p:txBody>
          <a:bodyPr rtlCol="0" anchor="ctr"/>
          <a:lstStyle/>
          <a:p>
            <a:pPr algn="ctr">
              <a:defRPr/>
            </a:pPr>
            <a:endParaRPr lang="en-GB" kern="0" dirty="0">
              <a:solidFill>
                <a:prstClr val="white"/>
              </a:solidFill>
              <a:latin typeface="Arial" panose="020B0604020202020204"/>
            </a:endParaRPr>
          </a:p>
        </p:txBody>
      </p:sp>
      <p:sp>
        <p:nvSpPr>
          <p:cNvPr id="2" name="Title 1">
            <a:extLst>
              <a:ext uri="{FF2B5EF4-FFF2-40B4-BE49-F238E27FC236}">
                <a16:creationId xmlns:a16="http://schemas.microsoft.com/office/drawing/2014/main" id="{C4394F53-A23B-9E4F-8604-41F838487857}"/>
              </a:ext>
            </a:extLst>
          </p:cNvPr>
          <p:cNvSpPr>
            <a:spLocks noGrp="1"/>
          </p:cNvSpPr>
          <p:nvPr>
            <p:ph type="title"/>
          </p:nvPr>
        </p:nvSpPr>
        <p:spPr>
          <a:xfrm>
            <a:off x="515937" y="286307"/>
            <a:ext cx="8640063" cy="424732"/>
          </a:xfrm>
        </p:spPr>
        <p:txBody>
          <a:bodyPr/>
          <a:lstStyle/>
          <a:p>
            <a:r>
              <a:rPr lang="en-US" dirty="0"/>
              <a:t>What is Burden on Site Resources?</a:t>
            </a:r>
          </a:p>
        </p:txBody>
      </p:sp>
    </p:spTree>
    <p:extLst>
      <p:ext uri="{BB962C8B-B14F-4D97-AF65-F5344CB8AC3E}">
        <p14:creationId xmlns:p14="http://schemas.microsoft.com/office/powerpoint/2010/main" val="193330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988A122D-32AA-304A-949A-7B24C6B2C388}"/>
              </a:ext>
            </a:extLst>
          </p:cNvPr>
          <p:cNvSpPr/>
          <p:nvPr/>
        </p:nvSpPr>
        <p:spPr>
          <a:xfrm>
            <a:off x="576072" y="320040"/>
            <a:ext cx="7289175" cy="461665"/>
          </a:xfrm>
          <a:prstGeom prst="rect">
            <a:avLst/>
          </a:prstGeom>
        </p:spPr>
        <p:txBody>
          <a:bodyPr wrap="none">
            <a:spAutoFit/>
          </a:bodyPr>
          <a:lstStyle/>
          <a:p>
            <a:r>
              <a:rPr lang="en-US" sz="2400" b="1" dirty="0">
                <a:solidFill>
                  <a:schemeClr val="accent1"/>
                </a:solidFill>
                <a:latin typeface="+mj-lt"/>
              </a:rPr>
              <a:t>Our Solution - Precision Global Safety Reporting</a:t>
            </a:r>
            <a:endParaRPr lang="en-US" sz="2400" dirty="0">
              <a:latin typeface="+mj-lt"/>
            </a:endParaRPr>
          </a:p>
        </p:txBody>
      </p:sp>
      <p:sp>
        <p:nvSpPr>
          <p:cNvPr id="132" name="Rectangle 131">
            <a:extLst>
              <a:ext uri="{FF2B5EF4-FFF2-40B4-BE49-F238E27FC236}">
                <a16:creationId xmlns:a16="http://schemas.microsoft.com/office/drawing/2014/main" id="{CA905DAE-9E60-6F47-BB50-DB728598E9C9}"/>
              </a:ext>
            </a:extLst>
          </p:cNvPr>
          <p:cNvSpPr/>
          <p:nvPr/>
        </p:nvSpPr>
        <p:spPr>
          <a:xfrm>
            <a:off x="1828800" y="3142924"/>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Right Time</a:t>
            </a:r>
          </a:p>
        </p:txBody>
      </p:sp>
      <p:sp>
        <p:nvSpPr>
          <p:cNvPr id="161" name="Hexagon 160">
            <a:extLst>
              <a:ext uri="{FF2B5EF4-FFF2-40B4-BE49-F238E27FC236}">
                <a16:creationId xmlns:a16="http://schemas.microsoft.com/office/drawing/2014/main" id="{A8A98945-D6F9-A944-8D1D-91D3F0CB92D2}"/>
              </a:ext>
            </a:extLst>
          </p:cNvPr>
          <p:cNvSpPr/>
          <p:nvPr/>
        </p:nvSpPr>
        <p:spPr>
          <a:xfrm>
            <a:off x="468952" y="2910412"/>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62" name="Hexagon 161">
            <a:extLst>
              <a:ext uri="{FF2B5EF4-FFF2-40B4-BE49-F238E27FC236}">
                <a16:creationId xmlns:a16="http://schemas.microsoft.com/office/drawing/2014/main" id="{8D6B1B37-D249-614F-96B3-983FB947D820}"/>
              </a:ext>
            </a:extLst>
          </p:cNvPr>
          <p:cNvSpPr/>
          <p:nvPr/>
        </p:nvSpPr>
        <p:spPr>
          <a:xfrm>
            <a:off x="577792" y="3010596"/>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167" name="Rectangle 166">
            <a:extLst>
              <a:ext uri="{FF2B5EF4-FFF2-40B4-BE49-F238E27FC236}">
                <a16:creationId xmlns:a16="http://schemas.microsoft.com/office/drawing/2014/main" id="{0931158E-8651-F945-B67D-ADBF90325084}"/>
              </a:ext>
            </a:extLst>
          </p:cNvPr>
          <p:cNvSpPr/>
          <p:nvPr/>
        </p:nvSpPr>
        <p:spPr>
          <a:xfrm>
            <a:off x="1828800" y="1547087"/>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Right Information</a:t>
            </a:r>
          </a:p>
        </p:txBody>
      </p:sp>
      <p:sp>
        <p:nvSpPr>
          <p:cNvPr id="168" name="Rectangle 167">
            <a:extLst>
              <a:ext uri="{FF2B5EF4-FFF2-40B4-BE49-F238E27FC236}">
                <a16:creationId xmlns:a16="http://schemas.microsoft.com/office/drawing/2014/main" id="{D95A868F-DDDD-E94C-8F65-309319C47D72}"/>
              </a:ext>
            </a:extLst>
          </p:cNvPr>
          <p:cNvSpPr/>
          <p:nvPr/>
        </p:nvSpPr>
        <p:spPr>
          <a:xfrm>
            <a:off x="1828800" y="4737769"/>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Right Person</a:t>
            </a:r>
          </a:p>
        </p:txBody>
      </p:sp>
      <p:sp>
        <p:nvSpPr>
          <p:cNvPr id="169" name="Hexagon 168">
            <a:extLst>
              <a:ext uri="{FF2B5EF4-FFF2-40B4-BE49-F238E27FC236}">
                <a16:creationId xmlns:a16="http://schemas.microsoft.com/office/drawing/2014/main" id="{30B1D4F2-5B57-4A41-9A43-2B6E3EB755C6}"/>
              </a:ext>
            </a:extLst>
          </p:cNvPr>
          <p:cNvSpPr/>
          <p:nvPr/>
        </p:nvSpPr>
        <p:spPr>
          <a:xfrm>
            <a:off x="468952" y="4502206"/>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70" name="Hexagon 169">
            <a:extLst>
              <a:ext uri="{FF2B5EF4-FFF2-40B4-BE49-F238E27FC236}">
                <a16:creationId xmlns:a16="http://schemas.microsoft.com/office/drawing/2014/main" id="{589094F6-53D4-354E-BEFC-9651536C97D1}"/>
              </a:ext>
            </a:extLst>
          </p:cNvPr>
          <p:cNvSpPr/>
          <p:nvPr/>
        </p:nvSpPr>
        <p:spPr>
          <a:xfrm>
            <a:off x="577792" y="4602390"/>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71" name="Picture 170" descr="Foursquare | The Two-Woman Crusade">
            <a:extLst>
              <a:ext uri="{FF2B5EF4-FFF2-40B4-BE49-F238E27FC236}">
                <a16:creationId xmlns:a16="http://schemas.microsoft.com/office/drawing/2014/main" id="{9AD84AF4-0684-D140-9DAA-75FE3C2EF37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72400" y="1415021"/>
            <a:ext cx="4216400" cy="4216400"/>
          </a:xfrm>
          <a:prstGeom prst="rect">
            <a:avLst/>
          </a:prstGeom>
        </p:spPr>
      </p:pic>
      <p:sp>
        <p:nvSpPr>
          <p:cNvPr id="172" name="Hexagon 171">
            <a:extLst>
              <a:ext uri="{FF2B5EF4-FFF2-40B4-BE49-F238E27FC236}">
                <a16:creationId xmlns:a16="http://schemas.microsoft.com/office/drawing/2014/main" id="{F21B25AF-CFB7-944C-9AE3-00AA1B809F1D}"/>
              </a:ext>
            </a:extLst>
          </p:cNvPr>
          <p:cNvSpPr/>
          <p:nvPr/>
        </p:nvSpPr>
        <p:spPr>
          <a:xfrm>
            <a:off x="468952" y="1315567"/>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75" name="Hexagon 174">
            <a:extLst>
              <a:ext uri="{FF2B5EF4-FFF2-40B4-BE49-F238E27FC236}">
                <a16:creationId xmlns:a16="http://schemas.microsoft.com/office/drawing/2014/main" id="{89372206-640C-B641-AC7C-26C21570442F}"/>
              </a:ext>
            </a:extLst>
          </p:cNvPr>
          <p:cNvSpPr/>
          <p:nvPr/>
        </p:nvSpPr>
        <p:spPr>
          <a:xfrm>
            <a:off x="577792" y="1415021"/>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77" name="Graphic 176">
            <a:extLst>
              <a:ext uri="{FF2B5EF4-FFF2-40B4-BE49-F238E27FC236}">
                <a16:creationId xmlns:a16="http://schemas.microsoft.com/office/drawing/2014/main" id="{67F09234-9507-BE4D-A0A2-A36218B9C2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445" y="4837065"/>
            <a:ext cx="727699" cy="825638"/>
          </a:xfrm>
          <a:prstGeom prst="rect">
            <a:avLst/>
          </a:prstGeom>
        </p:spPr>
      </p:pic>
      <p:pic>
        <p:nvPicPr>
          <p:cNvPr id="179" name="Graphic 178">
            <a:extLst>
              <a:ext uri="{FF2B5EF4-FFF2-40B4-BE49-F238E27FC236}">
                <a16:creationId xmlns:a16="http://schemas.microsoft.com/office/drawing/2014/main" id="{AA7952A8-B3DF-004B-9E79-B3C42E8721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236" y="3283036"/>
            <a:ext cx="684117" cy="660589"/>
          </a:xfrm>
          <a:prstGeom prst="rect">
            <a:avLst/>
          </a:prstGeom>
        </p:spPr>
      </p:pic>
      <p:pic>
        <p:nvPicPr>
          <p:cNvPr id="180" name="Graphic 179">
            <a:extLst>
              <a:ext uri="{FF2B5EF4-FFF2-40B4-BE49-F238E27FC236}">
                <a16:creationId xmlns:a16="http://schemas.microsoft.com/office/drawing/2014/main" id="{35757434-65F3-FB41-B3EB-D261CD8FF2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9569" y="1661718"/>
            <a:ext cx="641639" cy="719888"/>
          </a:xfrm>
          <a:prstGeom prst="rect">
            <a:avLst/>
          </a:prstGeom>
        </p:spPr>
      </p:pic>
    </p:spTree>
    <p:extLst>
      <p:ext uri="{BB962C8B-B14F-4D97-AF65-F5344CB8AC3E}">
        <p14:creationId xmlns:p14="http://schemas.microsoft.com/office/powerpoint/2010/main" val="1136416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Downward trend">
            <a:extLst>
              <a:ext uri="{FF2B5EF4-FFF2-40B4-BE49-F238E27FC236}">
                <a16:creationId xmlns:a16="http://schemas.microsoft.com/office/drawing/2014/main" id="{C5E2EEC7-BF92-486A-8D39-1FC018C99E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112" y="1363992"/>
            <a:ext cx="3997637" cy="3997637"/>
          </a:xfrm>
          <a:prstGeom prst="rect">
            <a:avLst/>
          </a:prstGeom>
        </p:spPr>
      </p:pic>
      <p:sp>
        <p:nvSpPr>
          <p:cNvPr id="10" name="TextBox 9">
            <a:extLst>
              <a:ext uri="{FF2B5EF4-FFF2-40B4-BE49-F238E27FC236}">
                <a16:creationId xmlns:a16="http://schemas.microsoft.com/office/drawing/2014/main" id="{30A4A417-E7BD-4011-ADC6-C5ACFA9F219C}"/>
              </a:ext>
            </a:extLst>
          </p:cNvPr>
          <p:cNvSpPr txBox="1"/>
          <p:nvPr/>
        </p:nvSpPr>
        <p:spPr>
          <a:xfrm>
            <a:off x="6055746" y="2378149"/>
            <a:ext cx="4836767" cy="1754326"/>
          </a:xfrm>
          <a:prstGeom prst="rect">
            <a:avLst/>
          </a:prstGeom>
          <a:noFill/>
          <a:effectLst>
            <a:glow rad="63500">
              <a:srgbClr val="00B050">
                <a:alpha val="80000"/>
              </a:srgbClr>
            </a:glow>
          </a:effectLst>
        </p:spPr>
        <p:txBody>
          <a:bodyPr wrap="square" rtlCol="0">
            <a:spAutoFit/>
          </a:bodyPr>
          <a:lstStyle/>
          <a:p>
            <a:r>
              <a:rPr lang="en-US" sz="5400" b="1" dirty="0">
                <a:solidFill>
                  <a:srgbClr val="026CB6"/>
                </a:solidFill>
                <a:latin typeface="Helvetica" pitchFamily="2" charset="0"/>
              </a:rPr>
              <a:t>$7,000 per Safety Report</a:t>
            </a:r>
          </a:p>
        </p:txBody>
      </p:sp>
      <p:sp>
        <p:nvSpPr>
          <p:cNvPr id="11" name="Rectangle 10">
            <a:extLst>
              <a:ext uri="{FF2B5EF4-FFF2-40B4-BE49-F238E27FC236}">
                <a16:creationId xmlns:a16="http://schemas.microsoft.com/office/drawing/2014/main" id="{1B07FA5A-BB1D-471E-AC11-86F9EC6C8ADC}"/>
              </a:ext>
            </a:extLst>
          </p:cNvPr>
          <p:cNvSpPr/>
          <p:nvPr/>
        </p:nvSpPr>
        <p:spPr>
          <a:xfrm>
            <a:off x="2637293" y="158637"/>
            <a:ext cx="9596748" cy="707886"/>
          </a:xfrm>
          <a:prstGeom prst="rect">
            <a:avLst/>
          </a:prstGeom>
        </p:spPr>
        <p:txBody>
          <a:bodyPr wrap="square">
            <a:spAutoFit/>
          </a:bodyPr>
          <a:lstStyle/>
          <a:p>
            <a:pPr>
              <a:defRPr/>
            </a:pPr>
            <a:r>
              <a:rPr lang="en-US" sz="4000" b="1" kern="0" dirty="0">
                <a:solidFill>
                  <a:schemeClr val="bg1"/>
                </a:solidFill>
                <a:latin typeface="Helvetica" pitchFamily="2" charset="0"/>
              </a:rPr>
              <a:t>Reduction in Safety Reporting Costs</a:t>
            </a:r>
            <a:endParaRPr lang="en-US" kern="0" dirty="0">
              <a:solidFill>
                <a:schemeClr val="bg1"/>
              </a:solidFill>
            </a:endParaRPr>
          </a:p>
        </p:txBody>
      </p:sp>
      <p:sp>
        <p:nvSpPr>
          <p:cNvPr id="2" name="Title 1">
            <a:extLst>
              <a:ext uri="{FF2B5EF4-FFF2-40B4-BE49-F238E27FC236}">
                <a16:creationId xmlns:a16="http://schemas.microsoft.com/office/drawing/2014/main" id="{C3551C94-F6AA-1445-BDBB-467F5BB85821}"/>
              </a:ext>
            </a:extLst>
          </p:cNvPr>
          <p:cNvSpPr>
            <a:spLocks noGrp="1"/>
          </p:cNvSpPr>
          <p:nvPr>
            <p:ph type="title"/>
          </p:nvPr>
        </p:nvSpPr>
        <p:spPr>
          <a:xfrm>
            <a:off x="515937" y="286307"/>
            <a:ext cx="8640063" cy="424732"/>
          </a:xfrm>
        </p:spPr>
        <p:txBody>
          <a:bodyPr/>
          <a:lstStyle/>
          <a:p>
            <a:r>
              <a:rPr lang="en-US" dirty="0"/>
              <a:t>Reduction in Safety Reporting Costs</a:t>
            </a:r>
          </a:p>
        </p:txBody>
      </p:sp>
    </p:spTree>
    <p:extLst>
      <p:ext uri="{BB962C8B-B14F-4D97-AF65-F5344CB8AC3E}">
        <p14:creationId xmlns:p14="http://schemas.microsoft.com/office/powerpoint/2010/main" val="261887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0EF6CC73-E233-4F44-9309-05D312D88053}"/>
              </a:ext>
            </a:extLst>
          </p:cNvPr>
          <p:cNvGraphicFramePr>
            <a:graphicFrameLocks noGrp="1"/>
          </p:cNvGraphicFramePr>
          <p:nvPr>
            <p:ph idx="4294967295"/>
            <p:extLst>
              <p:ext uri="{D42A27DB-BD31-4B8C-83A1-F6EECF244321}">
                <p14:modId xmlns:p14="http://schemas.microsoft.com/office/powerpoint/2010/main" val="753601614"/>
              </p:ext>
            </p:extLst>
          </p:nvPr>
        </p:nvGraphicFramePr>
        <p:xfrm>
          <a:off x="0" y="931333"/>
          <a:ext cx="11768667" cy="53043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a:extLst>
              <a:ext uri="{FF2B5EF4-FFF2-40B4-BE49-F238E27FC236}">
                <a16:creationId xmlns:a16="http://schemas.microsoft.com/office/drawing/2014/main" id="{FCEBCE2F-0BA0-494A-9C6D-DE5828578050}"/>
              </a:ext>
            </a:extLst>
          </p:cNvPr>
          <p:cNvSpPr>
            <a:spLocks noGrp="1"/>
          </p:cNvSpPr>
          <p:nvPr>
            <p:ph type="title"/>
          </p:nvPr>
        </p:nvSpPr>
        <p:spPr/>
        <p:txBody>
          <a:bodyPr/>
          <a:lstStyle/>
          <a:p>
            <a:r>
              <a:rPr lang="en-US" dirty="0"/>
              <a:t>Critical Findings in GCP and PV Compliance</a:t>
            </a:r>
          </a:p>
        </p:txBody>
      </p:sp>
    </p:spTree>
    <p:extLst>
      <p:ext uri="{BB962C8B-B14F-4D97-AF65-F5344CB8AC3E}">
        <p14:creationId xmlns:p14="http://schemas.microsoft.com/office/powerpoint/2010/main" val="72903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D6F47C-F2F6-034D-AEA9-275F62B28289}"/>
              </a:ext>
            </a:extLst>
          </p:cNvPr>
          <p:cNvSpPr/>
          <p:nvPr/>
        </p:nvSpPr>
        <p:spPr>
          <a:xfrm>
            <a:off x="1130703" y="1202290"/>
            <a:ext cx="9470391" cy="5122247"/>
          </a:xfrm>
          <a:prstGeom prst="rect">
            <a:avLst/>
          </a:prstGeom>
          <a:solidFill>
            <a:srgbClr val="026CB6">
              <a:alpha val="50000"/>
            </a:srgbClr>
          </a:solidFill>
          <a:ln w="12700" cap="flat" cmpd="sng" algn="ctr">
            <a:noFill/>
            <a:prstDash val="dash"/>
            <a:miter lim="800000"/>
          </a:ln>
          <a:effectLst/>
        </p:spPr>
        <p:txBody>
          <a:bodyPr rtlCol="0" anchor="ctr"/>
          <a:lstStyle/>
          <a:p>
            <a:pPr algn="ctr">
              <a:defRPr/>
            </a:pPr>
            <a:endParaRPr lang="en-GB" kern="0" dirty="0">
              <a:solidFill>
                <a:prstClr val="white"/>
              </a:solidFill>
              <a:latin typeface="Arial" panose="020B0604020202020204"/>
            </a:endParaRPr>
          </a:p>
        </p:txBody>
      </p:sp>
      <p:sp>
        <p:nvSpPr>
          <p:cNvPr id="14" name="Title 1">
            <a:extLst>
              <a:ext uri="{FF2B5EF4-FFF2-40B4-BE49-F238E27FC236}">
                <a16:creationId xmlns:a16="http://schemas.microsoft.com/office/drawing/2014/main" id="{26310849-558D-43C6-9885-E6EBCEBC17AD}"/>
              </a:ext>
            </a:extLst>
          </p:cNvPr>
          <p:cNvSpPr txBox="1">
            <a:spLocks/>
          </p:cNvSpPr>
          <p:nvPr/>
        </p:nvSpPr>
        <p:spPr>
          <a:xfrm>
            <a:off x="2652495" y="186664"/>
            <a:ext cx="10081007" cy="609600"/>
          </a:xfrm>
          <a:prstGeom prst="rect">
            <a:avLst/>
          </a:prstGeom>
          <a:ln>
            <a:noFill/>
          </a:ln>
        </p:spPr>
        <p:txBody>
          <a:bodyPr/>
          <a:lstStyle>
            <a:lvl1pPr algn="l" defTabSz="457200" rtl="0" eaLnBrk="1" latinLnBrk="0" hangingPunct="1">
              <a:spcBef>
                <a:spcPct val="0"/>
              </a:spcBef>
              <a:buNone/>
              <a:defRPr lang="en-US" sz="4400" b="1" kern="1200" baseline="0" dirty="0">
                <a:solidFill>
                  <a:srgbClr val="2166B3"/>
                </a:solidFill>
                <a:latin typeface="Arial Narrow" pitchFamily="34" charset="0"/>
                <a:ea typeface="Tahoma" pitchFamily="34" charset="0"/>
                <a:cs typeface="Tahoma" pitchFamily="34" charset="0"/>
              </a:defRPr>
            </a:lvl1pPr>
          </a:lstStyle>
          <a:p>
            <a:pPr defTabSz="457189">
              <a:defRPr/>
            </a:pPr>
            <a:r>
              <a:rPr lang="en-US" sz="3200" dirty="0">
                <a:solidFill>
                  <a:schemeClr val="bg1"/>
                </a:solidFill>
                <a:latin typeface="Helvetica" panose="020B0604020202020204" pitchFamily="34" charset="0"/>
                <a:cs typeface="Helvetica" panose="020B0604020202020204" pitchFamily="34" charset="0"/>
              </a:rPr>
              <a:t>Safety Reporting Quality &amp; Compliance</a:t>
            </a:r>
          </a:p>
        </p:txBody>
      </p:sp>
      <p:sp>
        <p:nvSpPr>
          <p:cNvPr id="15" name="Content Placeholder 2">
            <a:extLst>
              <a:ext uri="{FF2B5EF4-FFF2-40B4-BE49-F238E27FC236}">
                <a16:creationId xmlns:a16="http://schemas.microsoft.com/office/drawing/2014/main" id="{F08AE848-130A-49F0-9665-D9752A705A85}"/>
              </a:ext>
            </a:extLst>
          </p:cNvPr>
          <p:cNvSpPr txBox="1">
            <a:spLocks/>
          </p:cNvSpPr>
          <p:nvPr/>
        </p:nvSpPr>
        <p:spPr>
          <a:xfrm>
            <a:off x="381000" y="932109"/>
            <a:ext cx="8305800" cy="4830763"/>
          </a:xfrm>
          <a:prstGeom prst="rect">
            <a:avLst/>
          </a:prstGeom>
        </p:spPr>
        <p:txBody>
          <a:bodyPr/>
          <a:lstStyle>
            <a:lvl1pPr marL="342900" indent="-342900" algn="l" defTabSz="457200" rtl="0" eaLnBrk="1" latinLnBrk="0" hangingPunct="1">
              <a:spcBef>
                <a:spcPct val="20000"/>
              </a:spcBef>
              <a:buClr>
                <a:srgbClr val="2166B3"/>
              </a:buClr>
              <a:buSzPct val="80000"/>
              <a:buFont typeface="Wingdings 2" pitchFamily="18" charset="2"/>
              <a:buChar char="Â"/>
              <a:defRPr sz="2800" kern="1200">
                <a:solidFill>
                  <a:srgbClr val="404040"/>
                </a:solidFill>
                <a:latin typeface="Arial Narrow" pitchFamily="34" charset="0"/>
                <a:ea typeface="Tahoma" pitchFamily="34" charset="0"/>
                <a:cs typeface="Tahoma" pitchFamily="34" charset="0"/>
              </a:defRPr>
            </a:lvl1pPr>
            <a:lvl2pPr marL="742950" indent="-285750" algn="l" defTabSz="457200" rtl="0" eaLnBrk="1" latinLnBrk="0" hangingPunct="1">
              <a:spcBef>
                <a:spcPct val="20000"/>
              </a:spcBef>
              <a:buFont typeface="Arial"/>
              <a:buChar char="–"/>
              <a:defRPr sz="2400" kern="1200">
                <a:solidFill>
                  <a:srgbClr val="404040"/>
                </a:solidFill>
                <a:latin typeface="Arial Narrow" pitchFamily="34" charset="0"/>
                <a:ea typeface="Tahoma" pitchFamily="34" charset="0"/>
                <a:cs typeface="Tahoma" pitchFamily="34" charset="0"/>
              </a:defRPr>
            </a:lvl2pPr>
            <a:lvl3pPr marL="1143000" indent="-228600" algn="l" defTabSz="457200" rtl="0" eaLnBrk="1" latinLnBrk="0" hangingPunct="1">
              <a:spcBef>
                <a:spcPct val="20000"/>
              </a:spcBef>
              <a:buClr>
                <a:srgbClr val="2166B3"/>
              </a:buClr>
              <a:buSzPct val="80000"/>
              <a:buFont typeface="Wingdings 3" pitchFamily="18" charset="2"/>
              <a:buChar char=""/>
              <a:defRPr sz="2000" kern="1200">
                <a:solidFill>
                  <a:srgbClr val="404040"/>
                </a:solidFill>
                <a:latin typeface="Arial Narrow" pitchFamily="34" charset="0"/>
                <a:ea typeface="Tahoma" pitchFamily="34" charset="0"/>
                <a:cs typeface="Tahoma" pitchFamily="34" charset="0"/>
              </a:defRPr>
            </a:lvl3pPr>
            <a:lvl4pPr marL="1600200" indent="-228600" algn="l" defTabSz="457200" rtl="0" eaLnBrk="1" latinLnBrk="0" hangingPunct="1">
              <a:spcBef>
                <a:spcPct val="20000"/>
              </a:spcBef>
              <a:buFont typeface="Arial"/>
              <a:buChar char="–"/>
              <a:defRPr sz="1800" kern="1200">
                <a:solidFill>
                  <a:srgbClr val="404040"/>
                </a:solidFill>
                <a:latin typeface="Arial Narrow" pitchFamily="34" charset="0"/>
                <a:ea typeface="Tahoma" pitchFamily="34" charset="0"/>
                <a:cs typeface="Tahoma" pitchFamily="34" charset="0"/>
              </a:defRPr>
            </a:lvl4pPr>
            <a:lvl5pPr marL="2057400" indent="-228600" algn="l" defTabSz="457200" rtl="0" eaLnBrk="1" latinLnBrk="0" hangingPunct="1">
              <a:spcBef>
                <a:spcPct val="20000"/>
              </a:spcBef>
              <a:buClr>
                <a:srgbClr val="2166B3"/>
              </a:buClr>
              <a:buFont typeface="Arial"/>
              <a:buChar char="»"/>
              <a:defRPr sz="1800" kern="1200">
                <a:solidFill>
                  <a:srgbClr val="404040"/>
                </a:solidFill>
                <a:latin typeface="Arial Narrow"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57189">
              <a:buNone/>
              <a:defRPr/>
            </a:pPr>
            <a:endParaRPr lang="en-US" dirty="0"/>
          </a:p>
          <a:p>
            <a:pPr marL="742932" lvl="1" indent="-285744" defTabSz="457189">
              <a:defRPr/>
            </a:pPr>
            <a:endParaRPr lang="en-US" dirty="0"/>
          </a:p>
          <a:p>
            <a:pPr marL="742932" lvl="1" indent="-285744" defTabSz="457189">
              <a:defRPr/>
            </a:pPr>
            <a:endParaRPr lang="en-US" dirty="0"/>
          </a:p>
          <a:p>
            <a:pPr marL="342891" indent="-342891" defTabSz="457189">
              <a:defRPr/>
            </a:pPr>
            <a:endParaRPr lang="en-US" dirty="0"/>
          </a:p>
        </p:txBody>
      </p:sp>
      <p:pic>
        <p:nvPicPr>
          <p:cNvPr id="16" name="Picture 15">
            <a:extLst>
              <a:ext uri="{FF2B5EF4-FFF2-40B4-BE49-F238E27FC236}">
                <a16:creationId xmlns:a16="http://schemas.microsoft.com/office/drawing/2014/main" id="{53867432-C711-4F1F-8736-E3A1FCDD614B}"/>
              </a:ext>
            </a:extLst>
          </p:cNvPr>
          <p:cNvPicPr>
            <a:picLocks noChangeAspect="1"/>
          </p:cNvPicPr>
          <p:nvPr/>
        </p:nvPicPr>
        <p:blipFill>
          <a:blip r:embed="rId3"/>
          <a:stretch>
            <a:fillRect/>
          </a:stretch>
        </p:blipFill>
        <p:spPr>
          <a:xfrm>
            <a:off x="6071185" y="1383803"/>
            <a:ext cx="3268067" cy="1832384"/>
          </a:xfrm>
          <a:prstGeom prst="rect">
            <a:avLst/>
          </a:prstGeom>
          <a:solidFill>
            <a:srgbClr val="4F81BD"/>
          </a:solidFill>
          <a:ln>
            <a:solidFill>
              <a:srgbClr val="2166B3"/>
            </a:solidFill>
          </a:ln>
        </p:spPr>
      </p:pic>
      <p:pic>
        <p:nvPicPr>
          <p:cNvPr id="17" name="Picture 16">
            <a:extLst>
              <a:ext uri="{FF2B5EF4-FFF2-40B4-BE49-F238E27FC236}">
                <a16:creationId xmlns:a16="http://schemas.microsoft.com/office/drawing/2014/main" id="{5DC9E31B-C1E9-4011-91CA-AE4B3DE94560}"/>
              </a:ext>
            </a:extLst>
          </p:cNvPr>
          <p:cNvPicPr>
            <a:picLocks noChangeAspect="1"/>
          </p:cNvPicPr>
          <p:nvPr/>
        </p:nvPicPr>
        <p:blipFill>
          <a:blip r:embed="rId4"/>
          <a:stretch>
            <a:fillRect/>
          </a:stretch>
        </p:blipFill>
        <p:spPr>
          <a:xfrm>
            <a:off x="6071186" y="3913904"/>
            <a:ext cx="3268065" cy="1629053"/>
          </a:xfrm>
          <a:prstGeom prst="rect">
            <a:avLst/>
          </a:prstGeom>
          <a:solidFill>
            <a:srgbClr val="4F81BD"/>
          </a:solidFill>
          <a:ln>
            <a:solidFill>
              <a:srgbClr val="2166B3"/>
            </a:solidFill>
          </a:ln>
        </p:spPr>
      </p:pic>
      <p:sp>
        <p:nvSpPr>
          <p:cNvPr id="18" name="TextBox 17">
            <a:extLst>
              <a:ext uri="{FF2B5EF4-FFF2-40B4-BE49-F238E27FC236}">
                <a16:creationId xmlns:a16="http://schemas.microsoft.com/office/drawing/2014/main" id="{F6008725-1AA4-47C6-ABCE-5B98CA25AB28}"/>
              </a:ext>
            </a:extLst>
          </p:cNvPr>
          <p:cNvSpPr txBox="1"/>
          <p:nvPr/>
        </p:nvSpPr>
        <p:spPr>
          <a:xfrm>
            <a:off x="6102593" y="3353111"/>
            <a:ext cx="3236659" cy="338554"/>
          </a:xfrm>
          <a:prstGeom prst="rect">
            <a:avLst/>
          </a:prstGeom>
          <a:noFill/>
        </p:spPr>
        <p:txBody>
          <a:bodyPr wrap="square" rtlCol="0">
            <a:spAutoFit/>
          </a:bodyPr>
          <a:lstStyle/>
          <a:p>
            <a:pPr algn="ctr"/>
            <a:r>
              <a:rPr lang="en-US" sz="1600" b="1" dirty="0">
                <a:solidFill>
                  <a:srgbClr val="2166B3"/>
                </a:solidFill>
                <a:latin typeface="Helvetica" panose="020B0604020202020204" pitchFamily="34" charset="0"/>
                <a:cs typeface="Helvetica" panose="020B0604020202020204" pitchFamily="34" charset="0"/>
              </a:rPr>
              <a:t>Volume and target audience</a:t>
            </a:r>
          </a:p>
        </p:txBody>
      </p:sp>
      <p:sp>
        <p:nvSpPr>
          <p:cNvPr id="19" name="TextBox 18">
            <a:extLst>
              <a:ext uri="{FF2B5EF4-FFF2-40B4-BE49-F238E27FC236}">
                <a16:creationId xmlns:a16="http://schemas.microsoft.com/office/drawing/2014/main" id="{895D5BAF-FC29-441F-8E9E-FAD46F71C4F2}"/>
              </a:ext>
            </a:extLst>
          </p:cNvPr>
          <p:cNvSpPr txBox="1"/>
          <p:nvPr/>
        </p:nvSpPr>
        <p:spPr>
          <a:xfrm>
            <a:off x="6071186" y="5610582"/>
            <a:ext cx="3203455" cy="584775"/>
          </a:xfrm>
          <a:prstGeom prst="rect">
            <a:avLst/>
          </a:prstGeom>
          <a:noFill/>
        </p:spPr>
        <p:txBody>
          <a:bodyPr wrap="square" rtlCol="0">
            <a:spAutoFit/>
          </a:bodyPr>
          <a:lstStyle/>
          <a:p>
            <a:pPr algn="ctr"/>
            <a:r>
              <a:rPr lang="en-US" sz="1600" b="1" dirty="0">
                <a:solidFill>
                  <a:srgbClr val="2166B3"/>
                </a:solidFill>
                <a:latin typeface="Helvetica" panose="020B0604020202020204" pitchFamily="34" charset="0"/>
                <a:cs typeface="Helvetica" panose="020B0604020202020204" pitchFamily="34" charset="0"/>
              </a:rPr>
              <a:t>How is the information being consumed?</a:t>
            </a:r>
          </a:p>
        </p:txBody>
      </p:sp>
      <p:pic>
        <p:nvPicPr>
          <p:cNvPr id="20" name="Picture 19">
            <a:extLst>
              <a:ext uri="{FF2B5EF4-FFF2-40B4-BE49-F238E27FC236}">
                <a16:creationId xmlns:a16="http://schemas.microsoft.com/office/drawing/2014/main" id="{72E4E818-6089-42CD-80F3-6A7EA0EE8104}"/>
              </a:ext>
            </a:extLst>
          </p:cNvPr>
          <p:cNvPicPr>
            <a:picLocks noChangeAspect="1"/>
          </p:cNvPicPr>
          <p:nvPr/>
        </p:nvPicPr>
        <p:blipFill>
          <a:blip r:embed="rId5"/>
          <a:stretch>
            <a:fillRect/>
          </a:stretch>
        </p:blipFill>
        <p:spPr>
          <a:xfrm>
            <a:off x="1560121" y="1332636"/>
            <a:ext cx="3239220" cy="2037885"/>
          </a:xfrm>
          <a:prstGeom prst="rect">
            <a:avLst/>
          </a:prstGeom>
        </p:spPr>
      </p:pic>
      <p:sp>
        <p:nvSpPr>
          <p:cNvPr id="21" name="TextBox 20">
            <a:extLst>
              <a:ext uri="{FF2B5EF4-FFF2-40B4-BE49-F238E27FC236}">
                <a16:creationId xmlns:a16="http://schemas.microsoft.com/office/drawing/2014/main" id="{E031FBF5-D1B7-409D-88CE-BDDA89EA7A4F}"/>
              </a:ext>
            </a:extLst>
          </p:cNvPr>
          <p:cNvSpPr txBox="1"/>
          <p:nvPr/>
        </p:nvSpPr>
        <p:spPr>
          <a:xfrm>
            <a:off x="1305291" y="3370522"/>
            <a:ext cx="3806348" cy="338554"/>
          </a:xfrm>
          <a:prstGeom prst="rect">
            <a:avLst/>
          </a:prstGeom>
          <a:noFill/>
        </p:spPr>
        <p:txBody>
          <a:bodyPr wrap="square" rtlCol="0">
            <a:spAutoFit/>
          </a:bodyPr>
          <a:lstStyle/>
          <a:p>
            <a:pPr algn="ctr"/>
            <a:r>
              <a:rPr lang="en-US" sz="1600" b="1" dirty="0">
                <a:solidFill>
                  <a:srgbClr val="2166B3"/>
                </a:solidFill>
                <a:latin typeface="Helvetica" panose="020B0604020202020204" pitchFamily="34" charset="0"/>
                <a:cs typeface="Helvetica" panose="020B0604020202020204" pitchFamily="34" charset="0"/>
              </a:rPr>
              <a:t>Country Rules and Amendments</a:t>
            </a:r>
            <a:endParaRPr lang="en-US" sz="1600" b="1" dirty="0">
              <a:solidFill>
                <a:prstClr val="black"/>
              </a:solidFill>
              <a:latin typeface="Helvetica" panose="020B0604020202020204" pitchFamily="34" charset="0"/>
              <a:cs typeface="Helvetica" panose="020B0604020202020204" pitchFamily="34" charset="0"/>
            </a:endParaRPr>
          </a:p>
        </p:txBody>
      </p:sp>
      <p:pic>
        <p:nvPicPr>
          <p:cNvPr id="22" name="Picture 21">
            <a:extLst>
              <a:ext uri="{FF2B5EF4-FFF2-40B4-BE49-F238E27FC236}">
                <a16:creationId xmlns:a16="http://schemas.microsoft.com/office/drawing/2014/main" id="{7E59228A-DA70-4311-8884-241B73BAE137}"/>
              </a:ext>
            </a:extLst>
          </p:cNvPr>
          <p:cNvPicPr>
            <a:picLocks noChangeAspect="1"/>
          </p:cNvPicPr>
          <p:nvPr/>
        </p:nvPicPr>
        <p:blipFill>
          <a:blip r:embed="rId6"/>
          <a:stretch>
            <a:fillRect/>
          </a:stretch>
        </p:blipFill>
        <p:spPr>
          <a:xfrm>
            <a:off x="1579638" y="3913906"/>
            <a:ext cx="3219703" cy="1741807"/>
          </a:xfrm>
          <a:prstGeom prst="rect">
            <a:avLst/>
          </a:prstGeom>
          <a:ln>
            <a:solidFill>
              <a:srgbClr val="2166B3"/>
            </a:solidFill>
          </a:ln>
        </p:spPr>
      </p:pic>
      <p:sp>
        <p:nvSpPr>
          <p:cNvPr id="23" name="Rectangle 22">
            <a:extLst>
              <a:ext uri="{FF2B5EF4-FFF2-40B4-BE49-F238E27FC236}">
                <a16:creationId xmlns:a16="http://schemas.microsoft.com/office/drawing/2014/main" id="{E4A9E505-6945-4E37-84C2-98F899060C31}"/>
              </a:ext>
            </a:extLst>
          </p:cNvPr>
          <p:cNvSpPr/>
          <p:nvPr/>
        </p:nvSpPr>
        <p:spPr>
          <a:xfrm>
            <a:off x="1579638" y="5713999"/>
            <a:ext cx="3219701" cy="338554"/>
          </a:xfrm>
          <a:prstGeom prst="rect">
            <a:avLst/>
          </a:prstGeom>
        </p:spPr>
        <p:txBody>
          <a:bodyPr wrap="square">
            <a:spAutoFit/>
          </a:bodyPr>
          <a:lstStyle/>
          <a:p>
            <a:pPr algn="ctr"/>
            <a:r>
              <a:rPr lang="en-US" sz="1600" b="1" dirty="0">
                <a:solidFill>
                  <a:srgbClr val="2166B3"/>
                </a:solidFill>
                <a:latin typeface="Helvetica" panose="020B0604020202020204" pitchFamily="34" charset="0"/>
                <a:cs typeface="Helvetica" panose="020B0604020202020204" pitchFamily="34" charset="0"/>
              </a:rPr>
              <a:t>Identify risk</a:t>
            </a:r>
          </a:p>
        </p:txBody>
      </p:sp>
      <p:sp>
        <p:nvSpPr>
          <p:cNvPr id="2" name="Title 1">
            <a:extLst>
              <a:ext uri="{FF2B5EF4-FFF2-40B4-BE49-F238E27FC236}">
                <a16:creationId xmlns:a16="http://schemas.microsoft.com/office/drawing/2014/main" id="{9531F11C-09AF-8141-92E8-DD226FAA82C9}"/>
              </a:ext>
            </a:extLst>
          </p:cNvPr>
          <p:cNvSpPr>
            <a:spLocks noGrp="1"/>
          </p:cNvSpPr>
          <p:nvPr>
            <p:ph type="title"/>
          </p:nvPr>
        </p:nvSpPr>
        <p:spPr>
          <a:xfrm>
            <a:off x="515937" y="286307"/>
            <a:ext cx="8640063" cy="424732"/>
          </a:xfrm>
        </p:spPr>
        <p:txBody>
          <a:bodyPr/>
          <a:lstStyle/>
          <a:p>
            <a:r>
              <a:rPr lang="en-US" dirty="0"/>
              <a:t>Our Solution - Safety Reporting Quality &amp; Compliance</a:t>
            </a:r>
          </a:p>
        </p:txBody>
      </p:sp>
    </p:spTree>
    <p:extLst>
      <p:ext uri="{BB962C8B-B14F-4D97-AF65-F5344CB8AC3E}">
        <p14:creationId xmlns:p14="http://schemas.microsoft.com/office/powerpoint/2010/main" val="161427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99C8AD7-3913-D24E-A825-5812A59D2D15}"/>
              </a:ext>
            </a:extLst>
          </p:cNvPr>
          <p:cNvSpPr/>
          <p:nvPr/>
        </p:nvSpPr>
        <p:spPr>
          <a:xfrm>
            <a:off x="576072" y="1030147"/>
            <a:ext cx="10858500" cy="5116010"/>
          </a:xfrm>
          <a:prstGeom prst="rect">
            <a:avLst/>
          </a:prstGeom>
          <a:solidFill>
            <a:schemeClr val="accent2"/>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19" name="TextBox 18">
            <a:extLst>
              <a:ext uri="{FF2B5EF4-FFF2-40B4-BE49-F238E27FC236}">
                <a16:creationId xmlns:a16="http://schemas.microsoft.com/office/drawing/2014/main" id="{B22A9918-8F13-184C-B681-C60645A163FF}"/>
              </a:ext>
            </a:extLst>
          </p:cNvPr>
          <p:cNvSpPr txBox="1"/>
          <p:nvPr/>
        </p:nvSpPr>
        <p:spPr>
          <a:xfrm>
            <a:off x="178790" y="4263904"/>
            <a:ext cx="4361976" cy="1200329"/>
          </a:xfrm>
          <a:prstGeom prst="rect">
            <a:avLst/>
          </a:prstGeom>
          <a:noFill/>
        </p:spPr>
        <p:txBody>
          <a:bodyPr wrap="square" rtlCol="0">
            <a:spAutoFit/>
          </a:bodyPr>
          <a:lstStyle/>
          <a:p>
            <a:pPr algn="ctr"/>
            <a:r>
              <a:rPr lang="en-US" sz="3600" b="1" dirty="0">
                <a:solidFill>
                  <a:schemeClr val="bg1"/>
                </a:solidFill>
              </a:rPr>
              <a:t>175 - 450k</a:t>
            </a:r>
          </a:p>
          <a:p>
            <a:pPr algn="ctr"/>
            <a:r>
              <a:rPr lang="en-US" sz="3600" b="1" dirty="0">
                <a:solidFill>
                  <a:schemeClr val="bg1"/>
                </a:solidFill>
              </a:rPr>
              <a:t>per trial</a:t>
            </a:r>
          </a:p>
        </p:txBody>
      </p:sp>
      <p:sp>
        <p:nvSpPr>
          <p:cNvPr id="34" name="Title 3">
            <a:extLst>
              <a:ext uri="{FF2B5EF4-FFF2-40B4-BE49-F238E27FC236}">
                <a16:creationId xmlns:a16="http://schemas.microsoft.com/office/drawing/2014/main" id="{EAE736EB-F666-5442-B291-7B4BC013039F}"/>
              </a:ext>
            </a:extLst>
          </p:cNvPr>
          <p:cNvSpPr txBox="1">
            <a:spLocks/>
          </p:cNvSpPr>
          <p:nvPr/>
        </p:nvSpPr>
        <p:spPr>
          <a:xfrm>
            <a:off x="1227276" y="1176371"/>
            <a:ext cx="2315329" cy="1077218"/>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lvl="0" algn="ctr">
              <a:lnSpc>
                <a:spcPct val="100000"/>
              </a:lnSpc>
              <a:spcBef>
                <a:spcPts val="0"/>
              </a:spcBef>
              <a:defRPr/>
            </a:pPr>
            <a:r>
              <a:rPr lang="en-US" sz="3200" dirty="0">
                <a:solidFill>
                  <a:schemeClr val="bg1"/>
                </a:solidFill>
              </a:rPr>
              <a:t>Costs</a:t>
            </a:r>
          </a:p>
          <a:p>
            <a:pPr lvl="0" algn="ctr">
              <a:lnSpc>
                <a:spcPct val="100000"/>
              </a:lnSpc>
              <a:spcBef>
                <a:spcPts val="0"/>
              </a:spcBef>
              <a:defRPr/>
            </a:pPr>
            <a:r>
              <a:rPr lang="en-US" sz="3200" dirty="0">
                <a:solidFill>
                  <a:schemeClr val="bg1"/>
                </a:solidFill>
              </a:rPr>
              <a:t>Avoided</a:t>
            </a:r>
            <a:endParaRPr lang="en-US" sz="3200" b="0" dirty="0">
              <a:solidFill>
                <a:schemeClr val="bg1"/>
              </a:solidFill>
            </a:endParaRPr>
          </a:p>
        </p:txBody>
      </p:sp>
      <p:grpSp>
        <p:nvGrpSpPr>
          <p:cNvPr id="36" name="Group 35">
            <a:extLst>
              <a:ext uri="{FF2B5EF4-FFF2-40B4-BE49-F238E27FC236}">
                <a16:creationId xmlns:a16="http://schemas.microsoft.com/office/drawing/2014/main" id="{46FE0642-03AB-C648-B8E7-9555F5E27F86}"/>
              </a:ext>
            </a:extLst>
          </p:cNvPr>
          <p:cNvGrpSpPr/>
          <p:nvPr/>
        </p:nvGrpSpPr>
        <p:grpSpPr>
          <a:xfrm>
            <a:off x="7992318" y="2994527"/>
            <a:ext cx="5213591" cy="4040572"/>
            <a:chOff x="2671786" y="1476587"/>
            <a:chExt cx="4644702" cy="3599679"/>
          </a:xfrm>
        </p:grpSpPr>
        <p:sp>
          <p:nvSpPr>
            <p:cNvPr id="37" name="Hexagon 36">
              <a:extLst>
                <a:ext uri="{FF2B5EF4-FFF2-40B4-BE49-F238E27FC236}">
                  <a16:creationId xmlns:a16="http://schemas.microsoft.com/office/drawing/2014/main" id="{DF94614E-F8FC-794C-8F27-CFC7B621594B}"/>
                </a:ext>
              </a:extLst>
            </p:cNvPr>
            <p:cNvSpPr/>
            <p:nvPr/>
          </p:nvSpPr>
          <p:spPr>
            <a:xfrm>
              <a:off x="5281338" y="2198264"/>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8" name="Hexagon 37">
              <a:extLst>
                <a:ext uri="{FF2B5EF4-FFF2-40B4-BE49-F238E27FC236}">
                  <a16:creationId xmlns:a16="http://schemas.microsoft.com/office/drawing/2014/main" id="{49679AD1-F41C-EB4F-9154-6779F8459D7B}"/>
                </a:ext>
              </a:extLst>
            </p:cNvPr>
            <p:cNvSpPr/>
            <p:nvPr/>
          </p:nvSpPr>
          <p:spPr>
            <a:xfrm>
              <a:off x="4341750" y="2199507"/>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9" name="Hexagon 38">
              <a:extLst>
                <a:ext uri="{FF2B5EF4-FFF2-40B4-BE49-F238E27FC236}">
                  <a16:creationId xmlns:a16="http://schemas.microsoft.com/office/drawing/2014/main" id="{DD959228-37D0-814F-9218-5993045F046C}"/>
                </a:ext>
              </a:extLst>
            </p:cNvPr>
            <p:cNvSpPr/>
            <p:nvPr/>
          </p:nvSpPr>
          <p:spPr>
            <a:xfrm>
              <a:off x="3976563" y="2918075"/>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40" name="Hexagon 39">
              <a:extLst>
                <a:ext uri="{FF2B5EF4-FFF2-40B4-BE49-F238E27FC236}">
                  <a16:creationId xmlns:a16="http://schemas.microsoft.com/office/drawing/2014/main" id="{34F725EF-4A8A-DB47-94CE-9F93204DB3C8}"/>
                </a:ext>
              </a:extLst>
            </p:cNvPr>
            <p:cNvSpPr/>
            <p:nvPr/>
          </p:nvSpPr>
          <p:spPr>
            <a:xfrm>
              <a:off x="4341750"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41" name="Hexagon 40">
              <a:extLst>
                <a:ext uri="{FF2B5EF4-FFF2-40B4-BE49-F238E27FC236}">
                  <a16:creationId xmlns:a16="http://schemas.microsoft.com/office/drawing/2014/main" id="{AE47A616-1F87-324A-A611-2ADC7BA9D78B}"/>
                </a:ext>
              </a:extLst>
            </p:cNvPr>
            <p:cNvSpPr/>
            <p:nvPr/>
          </p:nvSpPr>
          <p:spPr>
            <a:xfrm>
              <a:off x="5281337"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42" name="Hexagon 41">
              <a:extLst>
                <a:ext uri="{FF2B5EF4-FFF2-40B4-BE49-F238E27FC236}">
                  <a16:creationId xmlns:a16="http://schemas.microsoft.com/office/drawing/2014/main" id="{259DC46F-E120-7342-84D4-5A54F61BF180}"/>
                </a:ext>
              </a:extLst>
            </p:cNvPr>
            <p:cNvSpPr/>
            <p:nvPr/>
          </p:nvSpPr>
          <p:spPr>
            <a:xfrm>
              <a:off x="5646525" y="2918075"/>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43" name="Hexagon 42">
              <a:extLst>
                <a:ext uri="{FF2B5EF4-FFF2-40B4-BE49-F238E27FC236}">
                  <a16:creationId xmlns:a16="http://schemas.microsoft.com/office/drawing/2014/main" id="{D66247DD-9C0B-B04A-8F28-E7303A08166A}"/>
                </a:ext>
              </a:extLst>
            </p:cNvPr>
            <p:cNvSpPr/>
            <p:nvPr/>
          </p:nvSpPr>
          <p:spPr>
            <a:xfrm>
              <a:off x="2671786" y="3636643"/>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44" name="Hexagon 43">
              <a:extLst>
                <a:ext uri="{FF2B5EF4-FFF2-40B4-BE49-F238E27FC236}">
                  <a16:creationId xmlns:a16="http://schemas.microsoft.com/office/drawing/2014/main" id="{D8E45CBD-38B8-3948-B4DF-5E9019FF6A45}"/>
                </a:ext>
              </a:extLst>
            </p:cNvPr>
            <p:cNvSpPr/>
            <p:nvPr/>
          </p:nvSpPr>
          <p:spPr>
            <a:xfrm>
              <a:off x="5646525" y="1476587"/>
              <a:ext cx="1669963" cy="1439623"/>
            </a:xfrm>
            <a:prstGeom prst="hexagon">
              <a:avLst/>
            </a:prstGeom>
            <a:noFill/>
            <a:ln>
              <a:solidFill>
                <a:schemeClr val="bg1">
                  <a:alpha val="2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grpSp>
      <p:sp>
        <p:nvSpPr>
          <p:cNvPr id="46" name="Hexagon 45">
            <a:extLst>
              <a:ext uri="{FF2B5EF4-FFF2-40B4-BE49-F238E27FC236}">
                <a16:creationId xmlns:a16="http://schemas.microsoft.com/office/drawing/2014/main" id="{7F440BB6-63E2-774A-9AFE-D8607FEF1099}"/>
              </a:ext>
            </a:extLst>
          </p:cNvPr>
          <p:cNvSpPr/>
          <p:nvPr/>
        </p:nvSpPr>
        <p:spPr>
          <a:xfrm>
            <a:off x="1659598" y="2766398"/>
            <a:ext cx="1450549" cy="1263888"/>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60" name="Hexagon 59">
            <a:extLst>
              <a:ext uri="{FF2B5EF4-FFF2-40B4-BE49-F238E27FC236}">
                <a16:creationId xmlns:a16="http://schemas.microsoft.com/office/drawing/2014/main" id="{B0F7D9BF-7CEA-7A4A-B3EA-213F84DA9944}"/>
              </a:ext>
            </a:extLst>
          </p:cNvPr>
          <p:cNvSpPr/>
          <p:nvPr/>
        </p:nvSpPr>
        <p:spPr>
          <a:xfrm>
            <a:off x="5397467" y="2677313"/>
            <a:ext cx="1450549" cy="1263888"/>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cxnSp>
        <p:nvCxnSpPr>
          <p:cNvPr id="73" name="Straight Connector 72">
            <a:extLst>
              <a:ext uri="{FF2B5EF4-FFF2-40B4-BE49-F238E27FC236}">
                <a16:creationId xmlns:a16="http://schemas.microsoft.com/office/drawing/2014/main" id="{BF97E3D7-5FB5-2642-966E-327C218F2627}"/>
              </a:ext>
            </a:extLst>
          </p:cNvPr>
          <p:cNvCxnSpPr>
            <a:cxnSpLocks/>
          </p:cNvCxnSpPr>
          <p:nvPr/>
        </p:nvCxnSpPr>
        <p:spPr>
          <a:xfrm>
            <a:off x="4235980" y="1663122"/>
            <a:ext cx="0" cy="3937576"/>
          </a:xfrm>
          <a:prstGeom prst="line">
            <a:avLst/>
          </a:prstGeom>
          <a:ln w="19050">
            <a:solidFill>
              <a:schemeClr val="bg1">
                <a:alpha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46A6B5-6D42-0445-8339-C74902E2907D}"/>
              </a:ext>
            </a:extLst>
          </p:cNvPr>
          <p:cNvCxnSpPr>
            <a:cxnSpLocks/>
          </p:cNvCxnSpPr>
          <p:nvPr/>
        </p:nvCxnSpPr>
        <p:spPr>
          <a:xfrm>
            <a:off x="7956022" y="1176393"/>
            <a:ext cx="0" cy="3137281"/>
          </a:xfrm>
          <a:prstGeom prst="line">
            <a:avLst/>
          </a:prstGeom>
          <a:ln w="19050">
            <a:solidFill>
              <a:schemeClr val="accent2">
                <a:alpha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8" name="Graphic 17" descr="Downward trend">
            <a:extLst>
              <a:ext uri="{FF2B5EF4-FFF2-40B4-BE49-F238E27FC236}">
                <a16:creationId xmlns:a16="http://schemas.microsoft.com/office/drawing/2014/main" id="{FD359BDC-8AC7-FB45-A8A1-ECA5F25DF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1616" y="2813039"/>
            <a:ext cx="1130554" cy="1130554"/>
          </a:xfrm>
          <a:prstGeom prst="rect">
            <a:avLst/>
          </a:prstGeom>
        </p:spPr>
      </p:pic>
      <p:pic>
        <p:nvPicPr>
          <p:cNvPr id="75" name="Graphic 74" descr="Downward trend">
            <a:extLst>
              <a:ext uri="{FF2B5EF4-FFF2-40B4-BE49-F238E27FC236}">
                <a16:creationId xmlns:a16="http://schemas.microsoft.com/office/drawing/2014/main" id="{F9F74147-CD29-B944-8B85-4D1DCF94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5523288" y="2723489"/>
            <a:ext cx="1124659" cy="1124659"/>
          </a:xfrm>
          <a:prstGeom prst="rect">
            <a:avLst/>
          </a:prstGeom>
        </p:spPr>
      </p:pic>
      <p:pic>
        <p:nvPicPr>
          <p:cNvPr id="76" name="Picture 75">
            <a:extLst>
              <a:ext uri="{FF2B5EF4-FFF2-40B4-BE49-F238E27FC236}">
                <a16:creationId xmlns:a16="http://schemas.microsoft.com/office/drawing/2014/main" id="{30FEC0EB-D898-CB46-8D1D-F154C53E7B09}"/>
              </a:ext>
            </a:extLst>
          </p:cNvPr>
          <p:cNvPicPr>
            <a:picLocks noChangeAspect="1"/>
          </p:cNvPicPr>
          <p:nvPr/>
        </p:nvPicPr>
        <p:blipFill>
          <a:blip r:embed="rId5" cstate="email">
            <a:biLevel thresh="50000"/>
            <a:extLst>
              <a:ext uri="{28A0092B-C50C-407E-A947-70E740481C1C}">
                <a14:useLocalDpi xmlns:a14="http://schemas.microsoft.com/office/drawing/2010/main" val="0"/>
              </a:ext>
            </a:extLst>
          </a:blip>
          <a:stretch>
            <a:fillRect/>
          </a:stretch>
        </p:blipFill>
        <p:spPr>
          <a:xfrm>
            <a:off x="4849695" y="3610423"/>
            <a:ext cx="2422442" cy="2422442"/>
          </a:xfrm>
          <a:prstGeom prst="rect">
            <a:avLst/>
          </a:prstGeom>
        </p:spPr>
      </p:pic>
      <p:sp>
        <p:nvSpPr>
          <p:cNvPr id="77" name="Title 3">
            <a:extLst>
              <a:ext uri="{FF2B5EF4-FFF2-40B4-BE49-F238E27FC236}">
                <a16:creationId xmlns:a16="http://schemas.microsoft.com/office/drawing/2014/main" id="{B035B2FC-FCC5-9845-BAB5-9BCC1FF9653C}"/>
              </a:ext>
            </a:extLst>
          </p:cNvPr>
          <p:cNvSpPr txBox="1">
            <a:spLocks/>
          </p:cNvSpPr>
          <p:nvPr/>
        </p:nvSpPr>
        <p:spPr>
          <a:xfrm>
            <a:off x="4966180" y="1176371"/>
            <a:ext cx="2315329" cy="1077218"/>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lvl="0" algn="ctr">
              <a:lnSpc>
                <a:spcPct val="100000"/>
              </a:lnSpc>
              <a:spcBef>
                <a:spcPts val="0"/>
              </a:spcBef>
              <a:defRPr/>
            </a:pPr>
            <a:r>
              <a:rPr lang="en-US" sz="3200" dirty="0">
                <a:solidFill>
                  <a:schemeClr val="bg1"/>
                </a:solidFill>
              </a:rPr>
              <a:t>Sites in </a:t>
            </a:r>
            <a:br>
              <a:rPr lang="en-US" sz="3200" dirty="0">
                <a:solidFill>
                  <a:schemeClr val="bg1"/>
                </a:solidFill>
              </a:rPr>
            </a:br>
            <a:r>
              <a:rPr lang="en-US" sz="3200" dirty="0">
                <a:solidFill>
                  <a:schemeClr val="bg1"/>
                </a:solidFill>
              </a:rPr>
              <a:t>Compliance</a:t>
            </a:r>
            <a:endParaRPr lang="en-US" sz="3200" b="0" dirty="0">
              <a:solidFill>
                <a:schemeClr val="bg1"/>
              </a:solidFill>
            </a:endParaRPr>
          </a:p>
        </p:txBody>
      </p:sp>
      <p:cxnSp>
        <p:nvCxnSpPr>
          <p:cNvPr id="78" name="Straight Connector 77">
            <a:extLst>
              <a:ext uri="{FF2B5EF4-FFF2-40B4-BE49-F238E27FC236}">
                <a16:creationId xmlns:a16="http://schemas.microsoft.com/office/drawing/2014/main" id="{0F426630-77BD-2544-A687-2AA45C311B08}"/>
              </a:ext>
            </a:extLst>
          </p:cNvPr>
          <p:cNvCxnSpPr>
            <a:cxnSpLocks/>
          </p:cNvCxnSpPr>
          <p:nvPr/>
        </p:nvCxnSpPr>
        <p:spPr>
          <a:xfrm>
            <a:off x="7987027" y="1663122"/>
            <a:ext cx="0" cy="3937576"/>
          </a:xfrm>
          <a:prstGeom prst="line">
            <a:avLst/>
          </a:prstGeom>
          <a:ln w="19050">
            <a:solidFill>
              <a:schemeClr val="bg1">
                <a:alpha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86BE439-7E23-954E-A462-D4538FB4A35F}"/>
              </a:ext>
            </a:extLst>
          </p:cNvPr>
          <p:cNvSpPr txBox="1"/>
          <p:nvPr/>
        </p:nvSpPr>
        <p:spPr>
          <a:xfrm>
            <a:off x="7652879" y="4257726"/>
            <a:ext cx="4361976" cy="1200329"/>
          </a:xfrm>
          <a:prstGeom prst="rect">
            <a:avLst/>
          </a:prstGeom>
          <a:noFill/>
        </p:spPr>
        <p:txBody>
          <a:bodyPr wrap="square" rtlCol="0">
            <a:spAutoFit/>
          </a:bodyPr>
          <a:lstStyle/>
          <a:p>
            <a:pPr algn="ctr"/>
            <a:r>
              <a:rPr lang="en-US" sz="3600" b="1" dirty="0">
                <a:solidFill>
                  <a:schemeClr val="bg1"/>
                </a:solidFill>
              </a:rPr>
              <a:t>10 hours</a:t>
            </a:r>
          </a:p>
          <a:p>
            <a:pPr algn="ctr"/>
            <a:r>
              <a:rPr lang="en-US" sz="3600" b="1" dirty="0">
                <a:solidFill>
                  <a:schemeClr val="bg1"/>
                </a:solidFill>
              </a:rPr>
              <a:t>per week</a:t>
            </a:r>
          </a:p>
        </p:txBody>
      </p:sp>
      <p:sp>
        <p:nvSpPr>
          <p:cNvPr id="81" name="Hexagon 80">
            <a:extLst>
              <a:ext uri="{FF2B5EF4-FFF2-40B4-BE49-F238E27FC236}">
                <a16:creationId xmlns:a16="http://schemas.microsoft.com/office/drawing/2014/main" id="{662237D6-02ED-224F-8392-F5F45E8E6F21}"/>
              </a:ext>
            </a:extLst>
          </p:cNvPr>
          <p:cNvSpPr/>
          <p:nvPr/>
        </p:nvSpPr>
        <p:spPr>
          <a:xfrm>
            <a:off x="9109435" y="2676847"/>
            <a:ext cx="1450549" cy="1263888"/>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82" name="Graphic 81" descr="Downward trend">
            <a:extLst>
              <a:ext uri="{FF2B5EF4-FFF2-40B4-BE49-F238E27FC236}">
                <a16:creationId xmlns:a16="http://schemas.microsoft.com/office/drawing/2014/main" id="{FA041DA4-0C7F-0747-AC3A-3CBF51FCF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1453" y="2723488"/>
            <a:ext cx="1130554" cy="1130554"/>
          </a:xfrm>
          <a:prstGeom prst="rect">
            <a:avLst/>
          </a:prstGeom>
        </p:spPr>
      </p:pic>
      <p:sp>
        <p:nvSpPr>
          <p:cNvPr id="83" name="Title 3">
            <a:extLst>
              <a:ext uri="{FF2B5EF4-FFF2-40B4-BE49-F238E27FC236}">
                <a16:creationId xmlns:a16="http://schemas.microsoft.com/office/drawing/2014/main" id="{0187A9F4-0F31-CA4A-9D46-1D2EDA7E6407}"/>
              </a:ext>
            </a:extLst>
          </p:cNvPr>
          <p:cNvSpPr txBox="1">
            <a:spLocks/>
          </p:cNvSpPr>
          <p:nvPr/>
        </p:nvSpPr>
        <p:spPr>
          <a:xfrm>
            <a:off x="8506265" y="1212374"/>
            <a:ext cx="2655204" cy="978729"/>
          </a:xfrm>
          <a:prstGeom prst="rect">
            <a:avLst/>
          </a:prstGeom>
        </p:spPr>
        <p:txBody>
          <a:bodyPr wrap="square"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algn="ctr">
              <a:spcAft>
                <a:spcPts val="600"/>
              </a:spcAft>
            </a:pPr>
            <a:r>
              <a:rPr lang="en-US" sz="3200" dirty="0">
                <a:solidFill>
                  <a:srgbClr val="FFFFFF"/>
                </a:solidFill>
                <a:latin typeface="+mn-lt"/>
              </a:rPr>
              <a:t>Reduction in Site Burden</a:t>
            </a:r>
          </a:p>
        </p:txBody>
      </p:sp>
      <p:sp>
        <p:nvSpPr>
          <p:cNvPr id="27" name="Title 3">
            <a:extLst>
              <a:ext uri="{FF2B5EF4-FFF2-40B4-BE49-F238E27FC236}">
                <a16:creationId xmlns:a16="http://schemas.microsoft.com/office/drawing/2014/main" id="{AD9425F3-2AA8-8140-A211-C3B376040F9E}"/>
              </a:ext>
            </a:extLst>
          </p:cNvPr>
          <p:cNvSpPr txBox="1">
            <a:spLocks/>
          </p:cNvSpPr>
          <p:nvPr/>
        </p:nvSpPr>
        <p:spPr>
          <a:xfrm>
            <a:off x="576072" y="320040"/>
            <a:ext cx="8640063" cy="461665"/>
          </a:xfrm>
          <a:prstGeom prst="rect">
            <a:avLst/>
          </a:prstGeo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lvl="0">
              <a:lnSpc>
                <a:spcPct val="100000"/>
              </a:lnSpc>
              <a:spcBef>
                <a:spcPts val="0"/>
              </a:spcBef>
              <a:defRPr/>
            </a:pPr>
            <a:r>
              <a:rPr lang="en-US" dirty="0">
                <a:solidFill>
                  <a:srgbClr val="0070C0"/>
                </a:solidFill>
              </a:rPr>
              <a:t>Reduction in Operational Burden</a:t>
            </a:r>
            <a:endParaRPr lang="en-US" sz="1100" b="0" dirty="0">
              <a:solidFill>
                <a:srgbClr val="0070C0"/>
              </a:solidFill>
            </a:endParaRPr>
          </a:p>
        </p:txBody>
      </p:sp>
    </p:spTree>
    <p:extLst>
      <p:ext uri="{BB962C8B-B14F-4D97-AF65-F5344CB8AC3E}">
        <p14:creationId xmlns:p14="http://schemas.microsoft.com/office/powerpoint/2010/main" val="1877618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D614-8D41-884F-B831-B2DE249D64BB}"/>
              </a:ext>
            </a:extLst>
          </p:cNvPr>
          <p:cNvSpPr>
            <a:spLocks noGrp="1"/>
          </p:cNvSpPr>
          <p:nvPr>
            <p:ph type="title"/>
          </p:nvPr>
        </p:nvSpPr>
        <p:spPr/>
        <p:txBody>
          <a:bodyPr/>
          <a:lstStyle/>
          <a:p>
            <a:r>
              <a:rPr lang="en-US" dirty="0"/>
              <a:t>Benefits of Right-Sizing Safety Reporting</a:t>
            </a:r>
          </a:p>
        </p:txBody>
      </p:sp>
      <p:graphicFrame>
        <p:nvGraphicFramePr>
          <p:cNvPr id="3" name="Diagram 2">
            <a:extLst>
              <a:ext uri="{FF2B5EF4-FFF2-40B4-BE49-F238E27FC236}">
                <a16:creationId xmlns:a16="http://schemas.microsoft.com/office/drawing/2014/main" id="{BEF9BFF6-7BC0-0A4A-BADF-727185E5B769}"/>
              </a:ext>
            </a:extLst>
          </p:cNvPr>
          <p:cNvGraphicFramePr/>
          <p:nvPr>
            <p:extLst>
              <p:ext uri="{D42A27DB-BD31-4B8C-83A1-F6EECF244321}">
                <p14:modId xmlns:p14="http://schemas.microsoft.com/office/powerpoint/2010/main" val="669082613"/>
              </p:ext>
            </p:extLst>
          </p:nvPr>
        </p:nvGraphicFramePr>
        <p:xfrm>
          <a:off x="1371601" y="914400"/>
          <a:ext cx="9211732" cy="5249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3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person using a computer&#10;&#10;Description automatically generated">
            <a:extLst>
              <a:ext uri="{FF2B5EF4-FFF2-40B4-BE49-F238E27FC236}">
                <a16:creationId xmlns:a16="http://schemas.microsoft.com/office/drawing/2014/main" id="{4552C4A4-2103-DF4D-A0F6-1E021EB20BA3}"/>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4D9A0B9E-F244-864D-84A6-F3347B265598}"/>
              </a:ext>
            </a:extLst>
          </p:cNvPr>
          <p:cNvSpPr/>
          <p:nvPr/>
        </p:nvSpPr>
        <p:spPr>
          <a:xfrm>
            <a:off x="0" y="0"/>
            <a:ext cx="12192000" cy="6858000"/>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itle 1">
            <a:extLst>
              <a:ext uri="{FF2B5EF4-FFF2-40B4-BE49-F238E27FC236}">
                <a16:creationId xmlns:a16="http://schemas.microsoft.com/office/drawing/2014/main" id="{745DB026-8E5F-2A41-9F81-19BB2E164654}"/>
              </a:ext>
            </a:extLst>
          </p:cNvPr>
          <p:cNvSpPr txBox="1">
            <a:spLocks/>
          </p:cNvSpPr>
          <p:nvPr/>
        </p:nvSpPr>
        <p:spPr>
          <a:xfrm>
            <a:off x="548552" y="2709868"/>
            <a:ext cx="11094896" cy="1697408"/>
          </a:xfrm>
          <a:prstGeom prst="rect">
            <a:avLst/>
          </a:prstGeom>
        </p:spPr>
        <p:txBody>
          <a:bodyPr vert="horz" lIns="0" tIns="45720" rIns="0" bIns="45720" rtlCol="0" anchor="ctr">
            <a:no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pPr algn="ctr"/>
            <a:r>
              <a:rPr lang="en-US" sz="4400" dirty="0">
                <a:solidFill>
                  <a:schemeClr val="bg1"/>
                </a:solidFill>
              </a:rPr>
              <a:t>Time For Action</a:t>
            </a:r>
          </a:p>
          <a:p>
            <a:pPr algn="ctr"/>
            <a:endParaRPr lang="en-US" sz="5400" dirty="0">
              <a:solidFill>
                <a:schemeClr val="bg1"/>
              </a:solidFill>
              <a:latin typeface="Helvetica" pitchFamily="2" charset="0"/>
            </a:endParaRPr>
          </a:p>
        </p:txBody>
      </p:sp>
      <p:pic>
        <p:nvPicPr>
          <p:cNvPr id="29" name="Picture 28">
            <a:extLst>
              <a:ext uri="{FF2B5EF4-FFF2-40B4-BE49-F238E27FC236}">
                <a16:creationId xmlns:a16="http://schemas.microsoft.com/office/drawing/2014/main" id="{88AD7A7C-5B54-5340-9159-DD14E0543FE6}"/>
              </a:ext>
            </a:extLst>
          </p:cNvPr>
          <p:cNvPicPr>
            <a:picLocks noChangeAspect="1"/>
          </p:cNvPicPr>
          <p:nvPr/>
        </p:nvPicPr>
        <p:blipFill rotWithShape="1">
          <a:blip r:embed="rId4"/>
          <a:srcRect l="15498" t="40256"/>
          <a:stretch/>
        </p:blipFill>
        <p:spPr>
          <a:xfrm>
            <a:off x="-1" y="0"/>
            <a:ext cx="4945633" cy="2709868"/>
          </a:xfrm>
          <a:prstGeom prst="rect">
            <a:avLst/>
          </a:prstGeom>
        </p:spPr>
      </p:pic>
      <p:pic>
        <p:nvPicPr>
          <p:cNvPr id="30" name="Picture 29">
            <a:extLst>
              <a:ext uri="{FF2B5EF4-FFF2-40B4-BE49-F238E27FC236}">
                <a16:creationId xmlns:a16="http://schemas.microsoft.com/office/drawing/2014/main" id="{3FAFB89C-3464-AD4D-BF6B-0CC5005E546A}"/>
              </a:ext>
            </a:extLst>
          </p:cNvPr>
          <p:cNvPicPr>
            <a:picLocks noChangeAspect="1"/>
          </p:cNvPicPr>
          <p:nvPr/>
        </p:nvPicPr>
        <p:blipFill rotWithShape="1">
          <a:blip r:embed="rId5"/>
          <a:srcRect r="16148" b="20393"/>
          <a:stretch/>
        </p:blipFill>
        <p:spPr>
          <a:xfrm>
            <a:off x="6830511" y="2918461"/>
            <a:ext cx="5361489" cy="3939540"/>
          </a:xfrm>
          <a:prstGeom prst="rect">
            <a:avLst/>
          </a:prstGeom>
        </p:spPr>
      </p:pic>
      <p:pic>
        <p:nvPicPr>
          <p:cNvPr id="31" name="Graphic 30">
            <a:extLst>
              <a:ext uri="{FF2B5EF4-FFF2-40B4-BE49-F238E27FC236}">
                <a16:creationId xmlns:a16="http://schemas.microsoft.com/office/drawing/2014/main" id="{6678C9CD-F10E-A741-AB5F-B8E9EBBE2D89}"/>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6859" y="985837"/>
            <a:ext cx="878070" cy="682943"/>
          </a:xfrm>
          <a:prstGeom prst="rect">
            <a:avLst/>
          </a:prstGeom>
        </p:spPr>
      </p:pic>
    </p:spTree>
    <p:extLst>
      <p:ext uri="{BB962C8B-B14F-4D97-AF65-F5344CB8AC3E}">
        <p14:creationId xmlns:p14="http://schemas.microsoft.com/office/powerpoint/2010/main" val="1040377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34303A7-2EF6-CD45-B8D0-0AADBC1C6BCE}"/>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4DA3CEA6-4091-EC43-BC34-8EA8A49507EB}"/>
              </a:ext>
            </a:extLst>
          </p:cNvPr>
          <p:cNvSpPr/>
          <p:nvPr/>
        </p:nvSpPr>
        <p:spPr>
          <a:xfrm>
            <a:off x="0" y="0"/>
            <a:ext cx="12192000" cy="6858000"/>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itle 1">
            <a:extLst>
              <a:ext uri="{FF2B5EF4-FFF2-40B4-BE49-F238E27FC236}">
                <a16:creationId xmlns:a16="http://schemas.microsoft.com/office/drawing/2014/main" id="{31BB5CE3-6D38-6945-AF63-90F73FA72189}"/>
              </a:ext>
            </a:extLst>
          </p:cNvPr>
          <p:cNvSpPr txBox="1">
            <a:spLocks/>
          </p:cNvSpPr>
          <p:nvPr/>
        </p:nvSpPr>
        <p:spPr>
          <a:xfrm>
            <a:off x="3739627" y="2709868"/>
            <a:ext cx="5771629" cy="1275413"/>
          </a:xfrm>
          <a:prstGeom prst="rect">
            <a:avLst/>
          </a:prstGeom>
        </p:spPr>
        <p:txBody>
          <a:bodyPr vert="horz" lIns="0" tIns="45720" rIns="0" bIns="45720" rtlCol="0" anchor="ctr">
            <a:no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GB" sz="4400" dirty="0">
                <a:solidFill>
                  <a:schemeClr val="bg1"/>
                </a:solidFill>
              </a:rPr>
              <a:t>Ask Big Questions</a:t>
            </a:r>
            <a:endParaRPr lang="en-GB" sz="4400" dirty="0">
              <a:solidFill>
                <a:schemeClr val="bg1"/>
              </a:solidFill>
              <a:latin typeface="+mn-lt"/>
            </a:endParaRPr>
          </a:p>
        </p:txBody>
      </p:sp>
      <p:pic>
        <p:nvPicPr>
          <p:cNvPr id="28" name="Picture 27">
            <a:extLst>
              <a:ext uri="{FF2B5EF4-FFF2-40B4-BE49-F238E27FC236}">
                <a16:creationId xmlns:a16="http://schemas.microsoft.com/office/drawing/2014/main" id="{F2E8337D-F001-3B44-9151-63DD6BD25D8E}"/>
              </a:ext>
            </a:extLst>
          </p:cNvPr>
          <p:cNvPicPr>
            <a:picLocks noChangeAspect="1"/>
          </p:cNvPicPr>
          <p:nvPr/>
        </p:nvPicPr>
        <p:blipFill rotWithShape="1">
          <a:blip r:embed="rId4"/>
          <a:srcRect l="15498" t="40256"/>
          <a:stretch/>
        </p:blipFill>
        <p:spPr>
          <a:xfrm>
            <a:off x="0" y="0"/>
            <a:ext cx="4945633" cy="2709868"/>
          </a:xfrm>
          <a:prstGeom prst="rect">
            <a:avLst/>
          </a:prstGeom>
        </p:spPr>
      </p:pic>
      <p:pic>
        <p:nvPicPr>
          <p:cNvPr id="30" name="Picture 29">
            <a:extLst>
              <a:ext uri="{FF2B5EF4-FFF2-40B4-BE49-F238E27FC236}">
                <a16:creationId xmlns:a16="http://schemas.microsoft.com/office/drawing/2014/main" id="{4F28ECA0-DA41-9247-849E-B86A101E3D55}"/>
              </a:ext>
            </a:extLst>
          </p:cNvPr>
          <p:cNvPicPr>
            <a:picLocks noChangeAspect="1"/>
          </p:cNvPicPr>
          <p:nvPr/>
        </p:nvPicPr>
        <p:blipFill rotWithShape="1">
          <a:blip r:embed="rId5"/>
          <a:srcRect r="16148" b="20393"/>
          <a:stretch/>
        </p:blipFill>
        <p:spPr>
          <a:xfrm>
            <a:off x="6830512" y="2918461"/>
            <a:ext cx="5361489" cy="3939540"/>
          </a:xfrm>
          <a:prstGeom prst="rect">
            <a:avLst/>
          </a:prstGeom>
        </p:spPr>
      </p:pic>
      <p:pic>
        <p:nvPicPr>
          <p:cNvPr id="32" name="Graphic 31">
            <a:extLst>
              <a:ext uri="{FF2B5EF4-FFF2-40B4-BE49-F238E27FC236}">
                <a16:creationId xmlns:a16="http://schemas.microsoft.com/office/drawing/2014/main" id="{8CBE68DE-C441-6F48-AF13-37840F256A24}"/>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6860" y="985837"/>
            <a:ext cx="878070" cy="682943"/>
          </a:xfrm>
          <a:prstGeom prst="rect">
            <a:avLst/>
          </a:prstGeom>
        </p:spPr>
      </p:pic>
    </p:spTree>
    <p:extLst>
      <p:ext uri="{BB962C8B-B14F-4D97-AF65-F5344CB8AC3E}">
        <p14:creationId xmlns:p14="http://schemas.microsoft.com/office/powerpoint/2010/main" val="124974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2AFA-6856-AE44-97E5-38A9635F11A3}"/>
              </a:ext>
            </a:extLst>
          </p:cNvPr>
          <p:cNvSpPr>
            <a:spLocks noGrp="1"/>
          </p:cNvSpPr>
          <p:nvPr>
            <p:ph type="title"/>
          </p:nvPr>
        </p:nvSpPr>
        <p:spPr/>
        <p:txBody>
          <a:bodyPr/>
          <a:lstStyle/>
          <a:p>
            <a:r>
              <a:rPr lang="en-US" dirty="0"/>
              <a:t>Safety Reporting Harmonization Working Group</a:t>
            </a:r>
          </a:p>
        </p:txBody>
      </p:sp>
      <p:graphicFrame>
        <p:nvGraphicFramePr>
          <p:cNvPr id="3" name="Diagram 2">
            <a:extLst>
              <a:ext uri="{FF2B5EF4-FFF2-40B4-BE49-F238E27FC236}">
                <a16:creationId xmlns:a16="http://schemas.microsoft.com/office/drawing/2014/main" id="{C8A2C525-2AC7-2042-9A18-E1DF64DD619F}"/>
              </a:ext>
            </a:extLst>
          </p:cNvPr>
          <p:cNvGraphicFramePr/>
          <p:nvPr/>
        </p:nvGraphicFramePr>
        <p:xfrm>
          <a:off x="-749415" y="1241570"/>
          <a:ext cx="9384484" cy="5402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Meeting">
            <a:extLst>
              <a:ext uri="{FF2B5EF4-FFF2-40B4-BE49-F238E27FC236}">
                <a16:creationId xmlns:a16="http://schemas.microsoft.com/office/drawing/2014/main" id="{94B6D906-0201-E34D-B3FC-8BE6AAEF818C}"/>
              </a:ext>
              <a:ext uri="{C183D7F6-B498-43B3-948B-1728B52AA6E4}">
                <adec:decorative xmlns:adec="http://schemas.microsoft.com/office/drawing/2017/decorative" val="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772155" y="3164633"/>
            <a:ext cx="2339843" cy="1518044"/>
          </a:xfrm>
          <a:prstGeom prst="rect">
            <a:avLst/>
          </a:prstGeom>
        </p:spPr>
      </p:pic>
      <p:grpSp>
        <p:nvGrpSpPr>
          <p:cNvPr id="6" name="Group 5">
            <a:extLst>
              <a:ext uri="{FF2B5EF4-FFF2-40B4-BE49-F238E27FC236}">
                <a16:creationId xmlns:a16="http://schemas.microsoft.com/office/drawing/2014/main" id="{F723435B-36BE-684B-A479-3E75C47D9955}"/>
              </a:ext>
            </a:extLst>
          </p:cNvPr>
          <p:cNvGrpSpPr/>
          <p:nvPr/>
        </p:nvGrpSpPr>
        <p:grpSpPr>
          <a:xfrm>
            <a:off x="7358131" y="1381046"/>
            <a:ext cx="4216400" cy="5120551"/>
            <a:chOff x="6713496" y="1104539"/>
            <a:chExt cx="4216400" cy="5562919"/>
          </a:xfrm>
        </p:grpSpPr>
        <p:pic>
          <p:nvPicPr>
            <p:cNvPr id="7" name="Picture 6" descr="Foursquare | The Two-Woman Crusade">
              <a:extLst>
                <a:ext uri="{FF2B5EF4-FFF2-40B4-BE49-F238E27FC236}">
                  <a16:creationId xmlns:a16="http://schemas.microsoft.com/office/drawing/2014/main" id="{13D129DF-5BF1-B444-8821-66796396D7BD}"/>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6713496" y="1477998"/>
              <a:ext cx="4216400" cy="4216400"/>
            </a:xfrm>
            <a:prstGeom prst="rect">
              <a:avLst/>
            </a:prstGeom>
          </p:spPr>
        </p:pic>
        <p:pic>
          <p:nvPicPr>
            <p:cNvPr id="8" name="Picture 7">
              <a:extLst>
                <a:ext uri="{FF2B5EF4-FFF2-40B4-BE49-F238E27FC236}">
                  <a16:creationId xmlns:a16="http://schemas.microsoft.com/office/drawing/2014/main" id="{881B7799-2D4B-B245-8A0B-E8F6B3EA25A3}"/>
                </a:ext>
              </a:extLst>
            </p:cNvPr>
            <p:cNvPicPr>
              <a:picLocks noChangeAspect="1"/>
            </p:cNvPicPr>
            <p:nvPr/>
          </p:nvPicPr>
          <p:blipFill>
            <a:blip r:embed="rId12"/>
            <a:stretch>
              <a:fillRect/>
            </a:stretch>
          </p:blipFill>
          <p:spPr>
            <a:xfrm>
              <a:off x="7039328" y="1246113"/>
              <a:ext cx="1043580" cy="647700"/>
            </a:xfrm>
            <a:prstGeom prst="rect">
              <a:avLst/>
            </a:prstGeom>
          </p:spPr>
        </p:pic>
        <p:pic>
          <p:nvPicPr>
            <p:cNvPr id="9" name="Picture 8">
              <a:extLst>
                <a:ext uri="{FF2B5EF4-FFF2-40B4-BE49-F238E27FC236}">
                  <a16:creationId xmlns:a16="http://schemas.microsoft.com/office/drawing/2014/main" id="{9A1E9766-6CD8-A64E-B326-52028DB0D2B1}"/>
                </a:ext>
              </a:extLst>
            </p:cNvPr>
            <p:cNvPicPr>
              <a:picLocks noChangeAspect="1"/>
            </p:cNvPicPr>
            <p:nvPr/>
          </p:nvPicPr>
          <p:blipFill>
            <a:blip r:embed="rId13"/>
            <a:stretch>
              <a:fillRect/>
            </a:stretch>
          </p:blipFill>
          <p:spPr>
            <a:xfrm>
              <a:off x="9247069" y="1104539"/>
              <a:ext cx="1281684" cy="803977"/>
            </a:xfrm>
            <a:prstGeom prst="rect">
              <a:avLst/>
            </a:prstGeom>
          </p:spPr>
        </p:pic>
        <p:pic>
          <p:nvPicPr>
            <p:cNvPr id="10" name="Picture 9">
              <a:extLst>
                <a:ext uri="{FF2B5EF4-FFF2-40B4-BE49-F238E27FC236}">
                  <a16:creationId xmlns:a16="http://schemas.microsoft.com/office/drawing/2014/main" id="{8236C03A-57BB-854C-807D-61D65816FC73}"/>
                </a:ext>
              </a:extLst>
            </p:cNvPr>
            <p:cNvPicPr>
              <a:picLocks noChangeAspect="1"/>
            </p:cNvPicPr>
            <p:nvPr/>
          </p:nvPicPr>
          <p:blipFill>
            <a:blip r:embed="rId14"/>
            <a:stretch>
              <a:fillRect/>
            </a:stretch>
          </p:blipFill>
          <p:spPr>
            <a:xfrm>
              <a:off x="8639643" y="5187908"/>
              <a:ext cx="2222500" cy="1479550"/>
            </a:xfrm>
            <a:prstGeom prst="rect">
              <a:avLst/>
            </a:prstGeom>
          </p:spPr>
        </p:pic>
        <p:pic>
          <p:nvPicPr>
            <p:cNvPr id="11" name="Picture 10">
              <a:extLst>
                <a:ext uri="{FF2B5EF4-FFF2-40B4-BE49-F238E27FC236}">
                  <a16:creationId xmlns:a16="http://schemas.microsoft.com/office/drawing/2014/main" id="{3B91E43B-8B16-1E43-8936-A335554E032B}"/>
                </a:ext>
              </a:extLst>
            </p:cNvPr>
            <p:cNvPicPr>
              <a:picLocks noChangeAspect="1"/>
            </p:cNvPicPr>
            <p:nvPr/>
          </p:nvPicPr>
          <p:blipFill>
            <a:blip r:embed="rId15"/>
            <a:stretch>
              <a:fillRect/>
            </a:stretch>
          </p:blipFill>
          <p:spPr>
            <a:xfrm>
              <a:off x="7044778" y="5638812"/>
              <a:ext cx="1066800" cy="536956"/>
            </a:xfrm>
            <a:prstGeom prst="rect">
              <a:avLst/>
            </a:prstGeom>
          </p:spPr>
        </p:pic>
        <p:pic>
          <p:nvPicPr>
            <p:cNvPr id="12" name="Picture 11">
              <a:extLst>
                <a:ext uri="{FF2B5EF4-FFF2-40B4-BE49-F238E27FC236}">
                  <a16:creationId xmlns:a16="http://schemas.microsoft.com/office/drawing/2014/main" id="{2D30B97E-CFB5-5B41-91B2-963376B099F5}"/>
                </a:ext>
              </a:extLst>
            </p:cNvPr>
            <p:cNvPicPr>
              <a:picLocks noChangeAspect="1"/>
            </p:cNvPicPr>
            <p:nvPr/>
          </p:nvPicPr>
          <p:blipFill>
            <a:blip r:embed="rId16"/>
            <a:stretch>
              <a:fillRect/>
            </a:stretch>
          </p:blipFill>
          <p:spPr>
            <a:xfrm>
              <a:off x="7982911" y="3234555"/>
              <a:ext cx="1905000" cy="647700"/>
            </a:xfrm>
            <a:prstGeom prst="rect">
              <a:avLst/>
            </a:prstGeom>
          </p:spPr>
        </p:pic>
      </p:grpSp>
    </p:spTree>
    <p:extLst>
      <p:ext uri="{BB962C8B-B14F-4D97-AF65-F5344CB8AC3E}">
        <p14:creationId xmlns:p14="http://schemas.microsoft.com/office/powerpoint/2010/main" val="274846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7194344-58B8-5148-92B1-A759DD77A213}"/>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9" name="Rectangle 38">
            <a:extLst>
              <a:ext uri="{FF2B5EF4-FFF2-40B4-BE49-F238E27FC236}">
                <a16:creationId xmlns:a16="http://schemas.microsoft.com/office/drawing/2014/main" id="{AE382EA7-5F05-F04E-A0D4-93F9555FE28E}"/>
              </a:ext>
            </a:extLst>
          </p:cNvPr>
          <p:cNvSpPr/>
          <p:nvPr/>
        </p:nvSpPr>
        <p:spPr>
          <a:xfrm>
            <a:off x="0" y="0"/>
            <a:ext cx="12192000" cy="6858000"/>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itle 1">
            <a:extLst>
              <a:ext uri="{FF2B5EF4-FFF2-40B4-BE49-F238E27FC236}">
                <a16:creationId xmlns:a16="http://schemas.microsoft.com/office/drawing/2014/main" id="{EBF3EBE4-8BD5-4145-BBA3-68CA9F8D0E6F}"/>
              </a:ext>
            </a:extLst>
          </p:cNvPr>
          <p:cNvSpPr txBox="1">
            <a:spLocks/>
          </p:cNvSpPr>
          <p:nvPr/>
        </p:nvSpPr>
        <p:spPr>
          <a:xfrm>
            <a:off x="1281710" y="2016910"/>
            <a:ext cx="8336578" cy="1275413"/>
          </a:xfrm>
          <a:prstGeom prst="rect">
            <a:avLst/>
          </a:prstGeom>
        </p:spPr>
        <p:txBody>
          <a:bodyPr vert="horz" lIns="0" tIns="45720" rIns="0" bIns="45720" rtlCol="0" anchor="ctr">
            <a:no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GB" sz="3200" dirty="0">
                <a:solidFill>
                  <a:schemeClr val="bg1"/>
                </a:solidFill>
                <a:latin typeface="+mn-lt"/>
              </a:rPr>
              <a:t>Thank You</a:t>
            </a:r>
            <a:endParaRPr lang="en-GB" sz="3200" i="1" dirty="0">
              <a:solidFill>
                <a:schemeClr val="bg1"/>
              </a:solidFill>
              <a:latin typeface="+mn-lt"/>
            </a:endParaRPr>
          </a:p>
        </p:txBody>
      </p:sp>
      <p:pic>
        <p:nvPicPr>
          <p:cNvPr id="49" name="Picture 48">
            <a:extLst>
              <a:ext uri="{FF2B5EF4-FFF2-40B4-BE49-F238E27FC236}">
                <a16:creationId xmlns:a16="http://schemas.microsoft.com/office/drawing/2014/main" id="{8F34CC58-0449-2940-B6B4-0C5FE1481944}"/>
              </a:ext>
            </a:extLst>
          </p:cNvPr>
          <p:cNvPicPr>
            <a:picLocks noChangeAspect="1"/>
          </p:cNvPicPr>
          <p:nvPr/>
        </p:nvPicPr>
        <p:blipFill rotWithShape="1">
          <a:blip r:embed="rId4"/>
          <a:srcRect l="15498" t="40256"/>
          <a:stretch/>
        </p:blipFill>
        <p:spPr>
          <a:xfrm>
            <a:off x="0" y="0"/>
            <a:ext cx="4945633" cy="2709868"/>
          </a:xfrm>
          <a:prstGeom prst="rect">
            <a:avLst/>
          </a:prstGeom>
        </p:spPr>
      </p:pic>
      <p:pic>
        <p:nvPicPr>
          <p:cNvPr id="50" name="Picture 49">
            <a:extLst>
              <a:ext uri="{FF2B5EF4-FFF2-40B4-BE49-F238E27FC236}">
                <a16:creationId xmlns:a16="http://schemas.microsoft.com/office/drawing/2014/main" id="{0686AB3B-7C9E-7546-8E37-A4304AF29B91}"/>
              </a:ext>
            </a:extLst>
          </p:cNvPr>
          <p:cNvPicPr>
            <a:picLocks noChangeAspect="1"/>
          </p:cNvPicPr>
          <p:nvPr/>
        </p:nvPicPr>
        <p:blipFill rotWithShape="1">
          <a:blip r:embed="rId5"/>
          <a:srcRect r="16148" b="20393"/>
          <a:stretch/>
        </p:blipFill>
        <p:spPr>
          <a:xfrm>
            <a:off x="6830512" y="2918461"/>
            <a:ext cx="5361489" cy="3939540"/>
          </a:xfrm>
          <a:prstGeom prst="rect">
            <a:avLst/>
          </a:prstGeom>
        </p:spPr>
      </p:pic>
      <p:pic>
        <p:nvPicPr>
          <p:cNvPr id="51" name="Graphic 50">
            <a:extLst>
              <a:ext uri="{FF2B5EF4-FFF2-40B4-BE49-F238E27FC236}">
                <a16:creationId xmlns:a16="http://schemas.microsoft.com/office/drawing/2014/main" id="{58AF75A1-F038-264B-B23D-42E0A9DCEE7C}"/>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6860" y="985837"/>
            <a:ext cx="878070" cy="682943"/>
          </a:xfrm>
          <a:prstGeom prst="rect">
            <a:avLst/>
          </a:prstGeom>
        </p:spPr>
      </p:pic>
      <p:sp>
        <p:nvSpPr>
          <p:cNvPr id="2" name="Rectangle 1">
            <a:extLst>
              <a:ext uri="{FF2B5EF4-FFF2-40B4-BE49-F238E27FC236}">
                <a16:creationId xmlns:a16="http://schemas.microsoft.com/office/drawing/2014/main" id="{D8337B9A-46DE-C540-8994-5AAB3CB66933}"/>
              </a:ext>
            </a:extLst>
          </p:cNvPr>
          <p:cNvSpPr/>
          <p:nvPr/>
        </p:nvSpPr>
        <p:spPr>
          <a:xfrm>
            <a:off x="1253066" y="3383058"/>
            <a:ext cx="6096000" cy="2677656"/>
          </a:xfrm>
          <a:prstGeom prst="rect">
            <a:avLst/>
          </a:prstGeom>
        </p:spPr>
        <p:txBody>
          <a:bodyPr>
            <a:spAutoFit/>
          </a:bodyPr>
          <a:lstStyle/>
          <a:p>
            <a:pPr>
              <a:buNone/>
            </a:pPr>
            <a:r>
              <a:rPr lang="en-US" sz="2800" b="1" dirty="0">
                <a:solidFill>
                  <a:schemeClr val="bg1"/>
                </a:solidFill>
              </a:rPr>
              <a:t>Steven Beales</a:t>
            </a:r>
          </a:p>
          <a:p>
            <a:pPr>
              <a:buNone/>
            </a:pPr>
            <a:r>
              <a:rPr lang="en-US" sz="2800" dirty="0">
                <a:solidFill>
                  <a:schemeClr val="bg1"/>
                </a:solidFill>
              </a:rPr>
              <a:t>SVP, Scientific and Regulatory</a:t>
            </a:r>
          </a:p>
          <a:p>
            <a:pPr>
              <a:buNone/>
            </a:pPr>
            <a:r>
              <a:rPr lang="en-US" sz="2800" dirty="0">
                <a:solidFill>
                  <a:schemeClr val="bg1"/>
                </a:solidFill>
              </a:rPr>
              <a:t>WCG Clinical</a:t>
            </a:r>
          </a:p>
          <a:p>
            <a:pPr>
              <a:buNone/>
            </a:pPr>
            <a:r>
              <a:rPr lang="en-US" sz="2800" i="1" dirty="0">
                <a:solidFill>
                  <a:schemeClr val="bg1"/>
                </a:solidFill>
              </a:rPr>
              <a:t>@stevenbeales</a:t>
            </a:r>
          </a:p>
          <a:p>
            <a:pPr>
              <a:buNone/>
            </a:pPr>
            <a:r>
              <a:rPr lang="en-CA" sz="2800" i="1" dirty="0">
                <a:solidFill>
                  <a:schemeClr val="bg1"/>
                </a:solidFill>
              </a:rPr>
              <a:t>sbeales@wcgclinical.com</a:t>
            </a:r>
          </a:p>
          <a:p>
            <a:pPr>
              <a:buNone/>
            </a:pPr>
            <a:endParaRPr lang="en-CA" sz="2800" i="1" dirty="0">
              <a:solidFill>
                <a:schemeClr val="bg1"/>
              </a:solidFill>
            </a:endParaRPr>
          </a:p>
        </p:txBody>
      </p:sp>
    </p:spTree>
    <p:extLst>
      <p:ext uri="{BB962C8B-B14F-4D97-AF65-F5344CB8AC3E}">
        <p14:creationId xmlns:p14="http://schemas.microsoft.com/office/powerpoint/2010/main" val="38711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2F13D-EA60-EA42-A9EF-0353D0A9595B}"/>
              </a:ext>
            </a:extLst>
          </p:cNvPr>
          <p:cNvSpPr/>
          <p:nvPr/>
        </p:nvSpPr>
        <p:spPr>
          <a:xfrm>
            <a:off x="2638483" y="195072"/>
            <a:ext cx="10571771" cy="584775"/>
          </a:xfrm>
          <a:prstGeom prst="rect">
            <a:avLst/>
          </a:prstGeom>
        </p:spPr>
        <p:txBody>
          <a:bodyPr wrap="square">
            <a:spAutoFit/>
          </a:bodyPr>
          <a:lstStyle/>
          <a:p>
            <a:pPr>
              <a:defRPr/>
            </a:pPr>
            <a:r>
              <a:rPr lang="en-US" sz="3200" b="1" kern="0" dirty="0">
                <a:solidFill>
                  <a:schemeClr val="bg1"/>
                </a:solidFill>
                <a:latin typeface="Helvetica" pitchFamily="2" charset="0"/>
              </a:rPr>
              <a:t>What is the Function of Working Group?</a:t>
            </a:r>
          </a:p>
        </p:txBody>
      </p:sp>
      <p:grpSp>
        <p:nvGrpSpPr>
          <p:cNvPr id="4" name="Group 3">
            <a:extLst>
              <a:ext uri="{FF2B5EF4-FFF2-40B4-BE49-F238E27FC236}">
                <a16:creationId xmlns:a16="http://schemas.microsoft.com/office/drawing/2014/main" id="{3CB1FF79-8094-1C48-AB3D-40EFFA0851BB}"/>
              </a:ext>
            </a:extLst>
          </p:cNvPr>
          <p:cNvGrpSpPr/>
          <p:nvPr/>
        </p:nvGrpSpPr>
        <p:grpSpPr>
          <a:xfrm>
            <a:off x="546353" y="1177159"/>
            <a:ext cx="9903935" cy="5241931"/>
            <a:chOff x="3467100" y="1400395"/>
            <a:chExt cx="5257800" cy="4057211"/>
          </a:xfrm>
        </p:grpSpPr>
        <p:sp>
          <p:nvSpPr>
            <p:cNvPr id="5" name="Shape 199">
              <a:extLst>
                <a:ext uri="{FF2B5EF4-FFF2-40B4-BE49-F238E27FC236}">
                  <a16:creationId xmlns:a16="http://schemas.microsoft.com/office/drawing/2014/main" id="{4F9DEA52-2D9C-4A4A-B477-959B21C22047}"/>
                </a:ext>
              </a:extLst>
            </p:cNvPr>
            <p:cNvSpPr/>
            <p:nvPr/>
          </p:nvSpPr>
          <p:spPr>
            <a:xfrm>
              <a:off x="3467100" y="4729044"/>
              <a:ext cx="5257800" cy="728562"/>
            </a:xfrm>
            <a:prstGeom prst="rect">
              <a:avLst/>
            </a:prstGeom>
            <a:solidFill>
              <a:schemeClr val="bg1"/>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6" name="Shape 200">
              <a:extLst>
                <a:ext uri="{FF2B5EF4-FFF2-40B4-BE49-F238E27FC236}">
                  <a16:creationId xmlns:a16="http://schemas.microsoft.com/office/drawing/2014/main" id="{73996B35-8A9F-9749-A451-6D0FCB5961DF}"/>
                </a:ext>
              </a:extLst>
            </p:cNvPr>
            <p:cNvSpPr txBox="1"/>
            <p:nvPr/>
          </p:nvSpPr>
          <p:spPr>
            <a:xfrm>
              <a:off x="3467100" y="4697848"/>
              <a:ext cx="5257800" cy="393413"/>
            </a:xfrm>
            <a:prstGeom prst="rect">
              <a:avLst/>
            </a:prstGeom>
            <a:solidFill>
              <a:srgbClr val="0070C0"/>
            </a:soli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800" b="1" dirty="0">
                  <a:solidFill>
                    <a:schemeClr val="bg1"/>
                  </a:solidFill>
                  <a:latin typeface="Helvetica" pitchFamily="2" charset="0"/>
                  <a:ea typeface="Arial"/>
                  <a:cs typeface="Arial"/>
                  <a:sym typeface="Arial"/>
                </a:rPr>
                <a:t>Quality Oversight</a:t>
              </a:r>
              <a:endParaRPr sz="2800" b="1" dirty="0">
                <a:solidFill>
                  <a:schemeClr val="bg1"/>
                </a:solidFill>
                <a:latin typeface="Helvetica" pitchFamily="2" charset="0"/>
              </a:endParaRPr>
            </a:p>
          </p:txBody>
        </p:sp>
        <p:sp>
          <p:nvSpPr>
            <p:cNvPr id="7" name="Shape 201">
              <a:extLst>
                <a:ext uri="{FF2B5EF4-FFF2-40B4-BE49-F238E27FC236}">
                  <a16:creationId xmlns:a16="http://schemas.microsoft.com/office/drawing/2014/main" id="{528318F7-8843-8F4D-9A71-9CAE278A6529}"/>
                </a:ext>
              </a:extLst>
            </p:cNvPr>
            <p:cNvSpPr/>
            <p:nvPr/>
          </p:nvSpPr>
          <p:spPr>
            <a:xfrm>
              <a:off x="3469667" y="5107881"/>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8" name="Shape 202">
              <a:extLst>
                <a:ext uri="{FF2B5EF4-FFF2-40B4-BE49-F238E27FC236}">
                  <a16:creationId xmlns:a16="http://schemas.microsoft.com/office/drawing/2014/main" id="{167E0F72-05A9-ED48-80D7-3D0901495FC0}"/>
                </a:ext>
              </a:extLst>
            </p:cNvPr>
            <p:cNvSpPr txBox="1"/>
            <p:nvPr/>
          </p:nvSpPr>
          <p:spPr>
            <a:xfrm>
              <a:off x="3469667" y="5107881"/>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rPr>
                <a:t>Process and Procedures</a:t>
              </a:r>
              <a:endParaRPr sz="2000" b="1" dirty="0">
                <a:solidFill>
                  <a:schemeClr val="dk1"/>
                </a:solidFill>
                <a:latin typeface="Arial"/>
                <a:ea typeface="Arial"/>
                <a:cs typeface="Arial"/>
                <a:sym typeface="Arial"/>
              </a:endParaRPr>
            </a:p>
          </p:txBody>
        </p:sp>
        <p:sp>
          <p:nvSpPr>
            <p:cNvPr id="9" name="Shape 203">
              <a:extLst>
                <a:ext uri="{FF2B5EF4-FFF2-40B4-BE49-F238E27FC236}">
                  <a16:creationId xmlns:a16="http://schemas.microsoft.com/office/drawing/2014/main" id="{801C1BAA-D869-EE47-BF52-3D8EFC404FA7}"/>
                </a:ext>
              </a:extLst>
            </p:cNvPr>
            <p:cNvSpPr/>
            <p:nvPr/>
          </p:nvSpPr>
          <p:spPr>
            <a:xfrm>
              <a:off x="5220556" y="5107881"/>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0" name="Shape 205">
              <a:extLst>
                <a:ext uri="{FF2B5EF4-FFF2-40B4-BE49-F238E27FC236}">
                  <a16:creationId xmlns:a16="http://schemas.microsoft.com/office/drawing/2014/main" id="{E08C989E-B31C-E64B-B433-A00B34B55D90}"/>
                </a:ext>
              </a:extLst>
            </p:cNvPr>
            <p:cNvSpPr/>
            <p:nvPr/>
          </p:nvSpPr>
          <p:spPr>
            <a:xfrm>
              <a:off x="6971444" y="5107881"/>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1" name="Shape 206">
              <a:extLst>
                <a:ext uri="{FF2B5EF4-FFF2-40B4-BE49-F238E27FC236}">
                  <a16:creationId xmlns:a16="http://schemas.microsoft.com/office/drawing/2014/main" id="{C206D2B8-19FD-0E4F-9A88-38C8A3A1A61B}"/>
                </a:ext>
              </a:extLst>
            </p:cNvPr>
            <p:cNvSpPr txBox="1"/>
            <p:nvPr/>
          </p:nvSpPr>
          <p:spPr>
            <a:xfrm>
              <a:off x="6971444" y="5107881"/>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Compliance</a:t>
              </a:r>
              <a:endParaRPr sz="2000" b="1" dirty="0"/>
            </a:p>
          </p:txBody>
        </p:sp>
        <p:sp>
          <p:nvSpPr>
            <p:cNvPr id="12" name="Shape 207">
              <a:extLst>
                <a:ext uri="{FF2B5EF4-FFF2-40B4-BE49-F238E27FC236}">
                  <a16:creationId xmlns:a16="http://schemas.microsoft.com/office/drawing/2014/main" id="{1408AB49-DFD8-8B44-ABE7-65DE6A6FBAC5}"/>
                </a:ext>
              </a:extLst>
            </p:cNvPr>
            <p:cNvSpPr/>
            <p:nvPr/>
          </p:nvSpPr>
          <p:spPr>
            <a:xfrm rot="10800000">
              <a:off x="3467100" y="3619544"/>
              <a:ext cx="5257800" cy="1120428"/>
            </a:xfrm>
            <a:prstGeom prst="upArrowCallout">
              <a:avLst>
                <a:gd name="adj1" fmla="val 25000"/>
                <a:gd name="adj2" fmla="val 25000"/>
                <a:gd name="adj3" fmla="val 25000"/>
                <a:gd name="adj4" fmla="val 64977"/>
              </a:avLst>
            </a:prstGeom>
            <a:solidFill>
              <a:schemeClr val="bg1"/>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3" name="Shape 208">
              <a:extLst>
                <a:ext uri="{FF2B5EF4-FFF2-40B4-BE49-F238E27FC236}">
                  <a16:creationId xmlns:a16="http://schemas.microsoft.com/office/drawing/2014/main" id="{9DB7B3E0-30D8-B040-92E9-84C631D099A1}"/>
                </a:ext>
              </a:extLst>
            </p:cNvPr>
            <p:cNvSpPr txBox="1"/>
            <p:nvPr/>
          </p:nvSpPr>
          <p:spPr>
            <a:xfrm>
              <a:off x="3467100" y="3619495"/>
              <a:ext cx="5257800" cy="393413"/>
            </a:xfrm>
            <a:prstGeom prst="rect">
              <a:avLst/>
            </a:prstGeom>
            <a:solidFill>
              <a:srgbClr val="0070C0"/>
            </a:soli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800" b="1" dirty="0">
                  <a:solidFill>
                    <a:schemeClr val="bg1"/>
                  </a:solidFill>
                  <a:latin typeface="Helvetica" pitchFamily="2" charset="0"/>
                  <a:ea typeface="Arial"/>
                  <a:cs typeface="Arial"/>
                  <a:sym typeface="Arial"/>
                </a:rPr>
                <a:t>Unburdened Resources</a:t>
              </a:r>
              <a:endParaRPr sz="2800" b="1" dirty="0">
                <a:solidFill>
                  <a:schemeClr val="bg1"/>
                </a:solidFill>
                <a:latin typeface="Helvetica" pitchFamily="2" charset="0"/>
              </a:endParaRPr>
            </a:p>
          </p:txBody>
        </p:sp>
        <p:sp>
          <p:nvSpPr>
            <p:cNvPr id="14" name="Shape 209">
              <a:extLst>
                <a:ext uri="{FF2B5EF4-FFF2-40B4-BE49-F238E27FC236}">
                  <a16:creationId xmlns:a16="http://schemas.microsoft.com/office/drawing/2014/main" id="{D8EBCD1B-CECA-4943-B86E-062EDFEA34ED}"/>
                </a:ext>
              </a:extLst>
            </p:cNvPr>
            <p:cNvSpPr/>
            <p:nvPr/>
          </p:nvSpPr>
          <p:spPr>
            <a:xfrm>
              <a:off x="3469667" y="401278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5" name="Shape 210">
              <a:extLst>
                <a:ext uri="{FF2B5EF4-FFF2-40B4-BE49-F238E27FC236}">
                  <a16:creationId xmlns:a16="http://schemas.microsoft.com/office/drawing/2014/main" id="{FBF60ECC-F6BC-0F46-A4C3-8C252CA47F84}"/>
                </a:ext>
              </a:extLst>
            </p:cNvPr>
            <p:cNvSpPr txBox="1"/>
            <p:nvPr/>
          </p:nvSpPr>
          <p:spPr>
            <a:xfrm>
              <a:off x="3469667" y="401278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Sites/IRB/IECs</a:t>
              </a:r>
              <a:endParaRPr sz="2000" b="1" dirty="0"/>
            </a:p>
          </p:txBody>
        </p:sp>
        <p:sp>
          <p:nvSpPr>
            <p:cNvPr id="16" name="Shape 211">
              <a:extLst>
                <a:ext uri="{FF2B5EF4-FFF2-40B4-BE49-F238E27FC236}">
                  <a16:creationId xmlns:a16="http://schemas.microsoft.com/office/drawing/2014/main" id="{06F40DCD-E1C1-214B-BEE5-3D8D294096A2}"/>
                </a:ext>
              </a:extLst>
            </p:cNvPr>
            <p:cNvSpPr/>
            <p:nvPr/>
          </p:nvSpPr>
          <p:spPr>
            <a:xfrm>
              <a:off x="5220556" y="401278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7" name="Shape 212">
              <a:extLst>
                <a:ext uri="{FF2B5EF4-FFF2-40B4-BE49-F238E27FC236}">
                  <a16:creationId xmlns:a16="http://schemas.microsoft.com/office/drawing/2014/main" id="{48C3B46F-6B8B-0B45-AD2B-FAB58C8598DA}"/>
                </a:ext>
              </a:extLst>
            </p:cNvPr>
            <p:cNvSpPr txBox="1"/>
            <p:nvPr/>
          </p:nvSpPr>
          <p:spPr>
            <a:xfrm>
              <a:off x="5220556" y="401278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Study Teams</a:t>
              </a:r>
              <a:endParaRPr sz="2000" b="1" dirty="0"/>
            </a:p>
          </p:txBody>
        </p:sp>
        <p:sp>
          <p:nvSpPr>
            <p:cNvPr id="18" name="Shape 213">
              <a:extLst>
                <a:ext uri="{FF2B5EF4-FFF2-40B4-BE49-F238E27FC236}">
                  <a16:creationId xmlns:a16="http://schemas.microsoft.com/office/drawing/2014/main" id="{F6FD37EB-5C11-854B-B7CC-161B82B6E335}"/>
                </a:ext>
              </a:extLst>
            </p:cNvPr>
            <p:cNvSpPr/>
            <p:nvPr/>
          </p:nvSpPr>
          <p:spPr>
            <a:xfrm>
              <a:off x="6971444" y="401278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19" name="Shape 214">
              <a:extLst>
                <a:ext uri="{FF2B5EF4-FFF2-40B4-BE49-F238E27FC236}">
                  <a16:creationId xmlns:a16="http://schemas.microsoft.com/office/drawing/2014/main" id="{A5E34E95-278E-4E45-85CF-8C7247B04F1C}"/>
                </a:ext>
              </a:extLst>
            </p:cNvPr>
            <p:cNvSpPr txBox="1"/>
            <p:nvPr/>
          </p:nvSpPr>
          <p:spPr>
            <a:xfrm>
              <a:off x="6971444" y="401278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Monitors</a:t>
              </a:r>
              <a:endParaRPr sz="2000" b="1" dirty="0"/>
            </a:p>
          </p:txBody>
        </p:sp>
        <p:sp>
          <p:nvSpPr>
            <p:cNvPr id="20" name="Shape 215">
              <a:extLst>
                <a:ext uri="{FF2B5EF4-FFF2-40B4-BE49-F238E27FC236}">
                  <a16:creationId xmlns:a16="http://schemas.microsoft.com/office/drawing/2014/main" id="{4934CF75-6EE0-7D40-999E-248C887A3686}"/>
                </a:ext>
              </a:extLst>
            </p:cNvPr>
            <p:cNvSpPr/>
            <p:nvPr/>
          </p:nvSpPr>
          <p:spPr>
            <a:xfrm rot="10800000">
              <a:off x="3467100" y="2505970"/>
              <a:ext cx="5257800" cy="1120428"/>
            </a:xfrm>
            <a:prstGeom prst="upArrowCallout">
              <a:avLst>
                <a:gd name="adj1" fmla="val 25000"/>
                <a:gd name="adj2" fmla="val 25000"/>
                <a:gd name="adj3" fmla="val 25000"/>
                <a:gd name="adj4" fmla="val 64977"/>
              </a:avLst>
            </a:prstGeom>
            <a:solidFill>
              <a:schemeClr val="bg1"/>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21" name="Shape 216">
              <a:extLst>
                <a:ext uri="{FF2B5EF4-FFF2-40B4-BE49-F238E27FC236}">
                  <a16:creationId xmlns:a16="http://schemas.microsoft.com/office/drawing/2014/main" id="{E9EA1078-CA27-2F4D-9BA1-76572925783A}"/>
                </a:ext>
              </a:extLst>
            </p:cNvPr>
            <p:cNvSpPr txBox="1"/>
            <p:nvPr/>
          </p:nvSpPr>
          <p:spPr>
            <a:xfrm>
              <a:off x="3467100" y="2509944"/>
              <a:ext cx="5257800" cy="393413"/>
            </a:xfrm>
            <a:prstGeom prst="rect">
              <a:avLst/>
            </a:prstGeom>
            <a:solidFill>
              <a:srgbClr val="0070C0"/>
            </a:soli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800" b="1" dirty="0">
                  <a:solidFill>
                    <a:schemeClr val="bg1"/>
                  </a:solidFill>
                  <a:latin typeface="Helvetica" pitchFamily="2" charset="0"/>
                  <a:ea typeface="Arial"/>
                  <a:cs typeface="Arial"/>
                  <a:sym typeface="Arial"/>
                </a:rPr>
                <a:t>Precision Distribution</a:t>
              </a:r>
              <a:endParaRPr sz="2800" b="1" dirty="0">
                <a:solidFill>
                  <a:schemeClr val="bg1"/>
                </a:solidFill>
                <a:latin typeface="Helvetica" pitchFamily="2" charset="0"/>
              </a:endParaRPr>
            </a:p>
          </p:txBody>
        </p:sp>
        <p:sp>
          <p:nvSpPr>
            <p:cNvPr id="22" name="Shape 217">
              <a:extLst>
                <a:ext uri="{FF2B5EF4-FFF2-40B4-BE49-F238E27FC236}">
                  <a16:creationId xmlns:a16="http://schemas.microsoft.com/office/drawing/2014/main" id="{C6E3B91F-0785-0043-BD87-D87B8F1C632D}"/>
                </a:ext>
              </a:extLst>
            </p:cNvPr>
            <p:cNvSpPr/>
            <p:nvPr/>
          </p:nvSpPr>
          <p:spPr>
            <a:xfrm>
              <a:off x="3469667" y="290323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23" name="Shape 218">
              <a:extLst>
                <a:ext uri="{FF2B5EF4-FFF2-40B4-BE49-F238E27FC236}">
                  <a16:creationId xmlns:a16="http://schemas.microsoft.com/office/drawing/2014/main" id="{01C69A98-1C4B-5645-BC90-5FC1053887C8}"/>
                </a:ext>
              </a:extLst>
            </p:cNvPr>
            <p:cNvSpPr txBox="1"/>
            <p:nvPr/>
          </p:nvSpPr>
          <p:spPr>
            <a:xfrm>
              <a:off x="3469667" y="290323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Standardized Process</a:t>
              </a:r>
              <a:endParaRPr sz="2000" b="1" dirty="0"/>
            </a:p>
          </p:txBody>
        </p:sp>
        <p:sp>
          <p:nvSpPr>
            <p:cNvPr id="24" name="Shape 219">
              <a:extLst>
                <a:ext uri="{FF2B5EF4-FFF2-40B4-BE49-F238E27FC236}">
                  <a16:creationId xmlns:a16="http://schemas.microsoft.com/office/drawing/2014/main" id="{A3C3150D-2B63-AB4C-93C5-1F309A3E353B}"/>
                </a:ext>
              </a:extLst>
            </p:cNvPr>
            <p:cNvSpPr/>
            <p:nvPr/>
          </p:nvSpPr>
          <p:spPr>
            <a:xfrm>
              <a:off x="5220556" y="290323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25" name="Shape 220">
              <a:extLst>
                <a:ext uri="{FF2B5EF4-FFF2-40B4-BE49-F238E27FC236}">
                  <a16:creationId xmlns:a16="http://schemas.microsoft.com/office/drawing/2014/main" id="{E1124BE8-EB57-1943-9C7C-4480460326C5}"/>
                </a:ext>
              </a:extLst>
            </p:cNvPr>
            <p:cNvSpPr txBox="1"/>
            <p:nvPr/>
          </p:nvSpPr>
          <p:spPr>
            <a:xfrm>
              <a:off x="5220556" y="290323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“Codified” Country Rules</a:t>
              </a:r>
              <a:endParaRPr sz="2000" b="1" dirty="0"/>
            </a:p>
          </p:txBody>
        </p:sp>
        <p:sp>
          <p:nvSpPr>
            <p:cNvPr id="26" name="Shape 221">
              <a:extLst>
                <a:ext uri="{FF2B5EF4-FFF2-40B4-BE49-F238E27FC236}">
                  <a16:creationId xmlns:a16="http://schemas.microsoft.com/office/drawing/2014/main" id="{62C29252-367F-714E-88A1-344E9CE99C23}"/>
                </a:ext>
              </a:extLst>
            </p:cNvPr>
            <p:cNvSpPr/>
            <p:nvPr/>
          </p:nvSpPr>
          <p:spPr>
            <a:xfrm>
              <a:off x="6971444" y="2903233"/>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27" name="Shape 222">
              <a:extLst>
                <a:ext uri="{FF2B5EF4-FFF2-40B4-BE49-F238E27FC236}">
                  <a16:creationId xmlns:a16="http://schemas.microsoft.com/office/drawing/2014/main" id="{75999C03-E11D-4844-A431-DAACD5B60D1F}"/>
                </a:ext>
              </a:extLst>
            </p:cNvPr>
            <p:cNvSpPr txBox="1"/>
            <p:nvPr/>
          </p:nvSpPr>
          <p:spPr>
            <a:xfrm>
              <a:off x="6971444" y="2903233"/>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Compound Level</a:t>
              </a:r>
              <a:endParaRPr sz="2000" b="1" dirty="0"/>
            </a:p>
          </p:txBody>
        </p:sp>
        <p:sp>
          <p:nvSpPr>
            <p:cNvPr id="28" name="Shape 223">
              <a:extLst>
                <a:ext uri="{FF2B5EF4-FFF2-40B4-BE49-F238E27FC236}">
                  <a16:creationId xmlns:a16="http://schemas.microsoft.com/office/drawing/2014/main" id="{179B71F0-3861-0546-8A09-592B97EC049E}"/>
                </a:ext>
              </a:extLst>
            </p:cNvPr>
            <p:cNvSpPr/>
            <p:nvPr/>
          </p:nvSpPr>
          <p:spPr>
            <a:xfrm rot="10800000">
              <a:off x="3467100" y="1400444"/>
              <a:ext cx="5257800" cy="1120428"/>
            </a:xfrm>
            <a:prstGeom prst="upArrowCallout">
              <a:avLst>
                <a:gd name="adj1" fmla="val 25000"/>
                <a:gd name="adj2" fmla="val 25000"/>
                <a:gd name="adj3" fmla="val 25000"/>
                <a:gd name="adj4" fmla="val 64977"/>
              </a:avLst>
            </a:prstGeom>
            <a:solidFill>
              <a:schemeClr val="bg1"/>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29" name="Shape 224">
              <a:extLst>
                <a:ext uri="{FF2B5EF4-FFF2-40B4-BE49-F238E27FC236}">
                  <a16:creationId xmlns:a16="http://schemas.microsoft.com/office/drawing/2014/main" id="{0F6BA8D7-F1DC-0E4E-958C-F23514D187E3}"/>
                </a:ext>
              </a:extLst>
            </p:cNvPr>
            <p:cNvSpPr txBox="1"/>
            <p:nvPr/>
          </p:nvSpPr>
          <p:spPr>
            <a:xfrm>
              <a:off x="3467100" y="1400395"/>
              <a:ext cx="5257800" cy="393413"/>
            </a:xfrm>
            <a:prstGeom prst="rect">
              <a:avLst/>
            </a:prstGeom>
            <a:solidFill>
              <a:srgbClr val="0070C0"/>
            </a:soli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800" b="1" dirty="0">
                  <a:solidFill>
                    <a:schemeClr val="bg1"/>
                  </a:solidFill>
                  <a:latin typeface="Helvetica" pitchFamily="2" charset="0"/>
                  <a:ea typeface="Arial"/>
                  <a:cs typeface="Arial"/>
                  <a:sym typeface="Arial"/>
                </a:rPr>
                <a:t>Global Harmonization</a:t>
              </a:r>
              <a:endParaRPr sz="2800" b="1" dirty="0">
                <a:solidFill>
                  <a:schemeClr val="bg1"/>
                </a:solidFill>
                <a:latin typeface="Helvetica" pitchFamily="2" charset="0"/>
              </a:endParaRPr>
            </a:p>
          </p:txBody>
        </p:sp>
        <p:sp>
          <p:nvSpPr>
            <p:cNvPr id="30" name="Shape 225">
              <a:extLst>
                <a:ext uri="{FF2B5EF4-FFF2-40B4-BE49-F238E27FC236}">
                  <a16:creationId xmlns:a16="http://schemas.microsoft.com/office/drawing/2014/main" id="{00F19AF7-413E-D344-85A9-259FC18EE1CA}"/>
                </a:ext>
              </a:extLst>
            </p:cNvPr>
            <p:cNvSpPr/>
            <p:nvPr/>
          </p:nvSpPr>
          <p:spPr>
            <a:xfrm>
              <a:off x="3469667" y="1793682"/>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31" name="Shape 226">
              <a:extLst>
                <a:ext uri="{FF2B5EF4-FFF2-40B4-BE49-F238E27FC236}">
                  <a16:creationId xmlns:a16="http://schemas.microsoft.com/office/drawing/2014/main" id="{15D11EF6-210C-AC4C-869B-2E726509E107}"/>
                </a:ext>
              </a:extLst>
            </p:cNvPr>
            <p:cNvSpPr txBox="1"/>
            <p:nvPr/>
          </p:nvSpPr>
          <p:spPr>
            <a:xfrm>
              <a:off x="3469667" y="1793682"/>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ea typeface="Arial"/>
                  <a:cs typeface="Arial"/>
                  <a:sym typeface="Arial"/>
                </a:rPr>
                <a:t>Clear Rules</a:t>
              </a:r>
              <a:endParaRPr sz="2000" b="1" dirty="0"/>
            </a:p>
          </p:txBody>
        </p:sp>
        <p:sp>
          <p:nvSpPr>
            <p:cNvPr id="32" name="Shape 227">
              <a:extLst>
                <a:ext uri="{FF2B5EF4-FFF2-40B4-BE49-F238E27FC236}">
                  <a16:creationId xmlns:a16="http://schemas.microsoft.com/office/drawing/2014/main" id="{F4B57AD8-2519-0248-B922-CF9A33109E5A}"/>
                </a:ext>
              </a:extLst>
            </p:cNvPr>
            <p:cNvSpPr/>
            <p:nvPr/>
          </p:nvSpPr>
          <p:spPr>
            <a:xfrm>
              <a:off x="5220556" y="1793682"/>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33" name="Shape 228">
              <a:extLst>
                <a:ext uri="{FF2B5EF4-FFF2-40B4-BE49-F238E27FC236}">
                  <a16:creationId xmlns:a16="http://schemas.microsoft.com/office/drawing/2014/main" id="{141ADAB3-D96E-4448-B483-6F577081C405}"/>
                </a:ext>
              </a:extLst>
            </p:cNvPr>
            <p:cNvSpPr txBox="1"/>
            <p:nvPr/>
          </p:nvSpPr>
          <p:spPr>
            <a:xfrm>
              <a:off x="5220556" y="1793682"/>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algn="ctr">
                <a:lnSpc>
                  <a:spcPct val="90000"/>
                </a:lnSpc>
                <a:defRPr sz="1050">
                  <a:solidFill>
                    <a:schemeClr val="dk1"/>
                  </a:solidFill>
                  <a:latin typeface="Arial"/>
                  <a:ea typeface="Arial"/>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ym typeface="Arial"/>
                </a:rPr>
                <a:t>Defined Accountability</a:t>
              </a:r>
              <a:endParaRPr sz="2000" b="1" dirty="0"/>
            </a:p>
          </p:txBody>
        </p:sp>
        <p:sp>
          <p:nvSpPr>
            <p:cNvPr id="34" name="Shape 229">
              <a:extLst>
                <a:ext uri="{FF2B5EF4-FFF2-40B4-BE49-F238E27FC236}">
                  <a16:creationId xmlns:a16="http://schemas.microsoft.com/office/drawing/2014/main" id="{9A4FA35F-C669-BA48-86A4-3CA382F6F07F}"/>
                </a:ext>
              </a:extLst>
            </p:cNvPr>
            <p:cNvSpPr/>
            <p:nvPr/>
          </p:nvSpPr>
          <p:spPr>
            <a:xfrm>
              <a:off x="6971444" y="1793682"/>
              <a:ext cx="1750950" cy="335149"/>
            </a:xfrm>
            <a:prstGeom prst="rect">
              <a:avLst/>
            </a:prstGeom>
            <a:solidFill>
              <a:schemeClr val="bg1"/>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1351" dirty="0"/>
            </a:p>
          </p:txBody>
        </p:sp>
        <p:sp>
          <p:nvSpPr>
            <p:cNvPr id="35" name="Shape 230">
              <a:extLst>
                <a:ext uri="{FF2B5EF4-FFF2-40B4-BE49-F238E27FC236}">
                  <a16:creationId xmlns:a16="http://schemas.microsoft.com/office/drawing/2014/main" id="{17FB7AD9-ED8E-F943-8BCB-B717D5B3D906}"/>
                </a:ext>
              </a:extLst>
            </p:cNvPr>
            <p:cNvSpPr txBox="1"/>
            <p:nvPr/>
          </p:nvSpPr>
          <p:spPr>
            <a:xfrm>
              <a:off x="6971444" y="1793682"/>
              <a:ext cx="1750950" cy="335149"/>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latin typeface="Arial"/>
                  <a:cs typeface="Arial"/>
                  <a:sym typeface="Arial"/>
                </a:rPr>
                <a:t>Consistent</a:t>
              </a:r>
              <a:r>
                <a:rPr lang="en-US" sz="2000" b="1" dirty="0">
                  <a:solidFill>
                    <a:schemeClr val="dk1"/>
                  </a:solidFill>
                  <a:latin typeface="Arial"/>
                  <a:ea typeface="Arial"/>
                  <a:cs typeface="Arial"/>
                  <a:sym typeface="Arial"/>
                </a:rPr>
                <a:t> </a:t>
              </a:r>
              <a:r>
                <a:rPr lang="en-US" sz="2000" b="1" dirty="0">
                  <a:solidFill>
                    <a:schemeClr val="dk1"/>
                  </a:solidFill>
                  <a:latin typeface="Arial"/>
                  <a:cs typeface="Arial"/>
                  <a:sym typeface="Arial"/>
                </a:rPr>
                <a:t>Application</a:t>
              </a:r>
              <a:endParaRPr sz="2000" b="1" dirty="0">
                <a:solidFill>
                  <a:schemeClr val="dk1"/>
                </a:solidFill>
                <a:latin typeface="Arial"/>
                <a:cs typeface="Arial"/>
              </a:endParaRPr>
            </a:p>
          </p:txBody>
        </p:sp>
        <p:sp>
          <p:nvSpPr>
            <p:cNvPr id="36" name="Shape 204">
              <a:extLst>
                <a:ext uri="{FF2B5EF4-FFF2-40B4-BE49-F238E27FC236}">
                  <a16:creationId xmlns:a16="http://schemas.microsoft.com/office/drawing/2014/main" id="{10B30078-9067-A244-B624-AC42599CF18E}"/>
                </a:ext>
              </a:extLst>
            </p:cNvPr>
            <p:cNvSpPr txBox="1"/>
            <p:nvPr/>
          </p:nvSpPr>
          <p:spPr>
            <a:xfrm>
              <a:off x="5147311" y="5122457"/>
              <a:ext cx="2063489" cy="320573"/>
            </a:xfrm>
            <a:prstGeom prst="rect">
              <a:avLst/>
            </a:prstGeom>
            <a:solidFill>
              <a:schemeClr val="bg1"/>
            </a:solidFill>
            <a:ln>
              <a:noFill/>
            </a:ln>
          </p:spPr>
          <p:txBody>
            <a:bodyPr spcFirstLastPara="1" wrap="square" lIns="74663" tIns="13331" rIns="74663" bIns="13331"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sz="2000" b="1" dirty="0">
                  <a:solidFill>
                    <a:schemeClr val="dk1"/>
                  </a:solidFill>
                </a:rPr>
                <a:t>Transparency &amp; Monitoring</a:t>
              </a:r>
              <a:endParaRPr sz="2000" b="1" dirty="0"/>
            </a:p>
          </p:txBody>
        </p:sp>
      </p:grpSp>
      <p:sp>
        <p:nvSpPr>
          <p:cNvPr id="38" name="Title 37">
            <a:extLst>
              <a:ext uri="{FF2B5EF4-FFF2-40B4-BE49-F238E27FC236}">
                <a16:creationId xmlns:a16="http://schemas.microsoft.com/office/drawing/2014/main" id="{D7273277-5191-DB41-9F3F-306272EB17A8}"/>
              </a:ext>
            </a:extLst>
          </p:cNvPr>
          <p:cNvSpPr>
            <a:spLocks noGrp="1"/>
          </p:cNvSpPr>
          <p:nvPr>
            <p:ph type="title"/>
          </p:nvPr>
        </p:nvSpPr>
        <p:spPr/>
        <p:txBody>
          <a:bodyPr/>
          <a:lstStyle/>
          <a:p>
            <a:r>
              <a:rPr lang="en-US" dirty="0"/>
              <a:t>What is the Function of the Working Group?</a:t>
            </a:r>
          </a:p>
        </p:txBody>
      </p:sp>
    </p:spTree>
    <p:extLst>
      <p:ext uri="{BB962C8B-B14F-4D97-AF65-F5344CB8AC3E}">
        <p14:creationId xmlns:p14="http://schemas.microsoft.com/office/powerpoint/2010/main" val="35295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04DF-9738-4F48-9C0E-27A281C9BFA9}"/>
              </a:ext>
            </a:extLst>
          </p:cNvPr>
          <p:cNvSpPr>
            <a:spLocks noGrp="1"/>
          </p:cNvSpPr>
          <p:nvPr>
            <p:ph type="title"/>
          </p:nvPr>
        </p:nvSpPr>
        <p:spPr/>
        <p:txBody>
          <a:bodyPr/>
          <a:lstStyle/>
          <a:p>
            <a:r>
              <a:rPr lang="en-US" dirty="0"/>
              <a:t>Global Safety Reporting Challenges</a:t>
            </a:r>
          </a:p>
        </p:txBody>
      </p:sp>
      <p:sp>
        <p:nvSpPr>
          <p:cNvPr id="3" name="Rectangle 2">
            <a:extLst>
              <a:ext uri="{FF2B5EF4-FFF2-40B4-BE49-F238E27FC236}">
                <a16:creationId xmlns:a16="http://schemas.microsoft.com/office/drawing/2014/main" id="{7276795D-631F-DC4D-959B-07EBC1D4B291}"/>
              </a:ext>
            </a:extLst>
          </p:cNvPr>
          <p:cNvSpPr/>
          <p:nvPr/>
        </p:nvSpPr>
        <p:spPr>
          <a:xfrm>
            <a:off x="1648174" y="1591735"/>
            <a:ext cx="5254751" cy="982133"/>
          </a:xfrm>
          <a:prstGeom prst="rect">
            <a:avLst/>
          </a:prstGeom>
          <a:solidFill>
            <a:srgbClr val="026CB6"/>
          </a:solidFill>
          <a:ln w="12700" cap="flat" cmpd="sng" algn="ctr">
            <a:solidFill>
              <a:srgbClr val="026CB6">
                <a:shade val="50000"/>
              </a:srgbClr>
            </a:solidFill>
            <a:prstDash val="solid"/>
            <a:miter lim="800000"/>
          </a:ln>
          <a:effectLst/>
        </p:spPr>
        <p:txBody>
          <a:bodyPr rtlCol="0" anchor="ctr"/>
          <a:lstStyle/>
          <a:p>
            <a:pPr algn="ctr">
              <a:defRPr/>
            </a:pPr>
            <a:r>
              <a:rPr lang="en-US" sz="2800" b="1" kern="0" dirty="0">
                <a:solidFill>
                  <a:prstClr val="white"/>
                </a:solidFill>
                <a:latin typeface="Arial" panose="020B0604020202020204"/>
              </a:rPr>
              <a:t>No Standards</a:t>
            </a:r>
          </a:p>
        </p:txBody>
      </p:sp>
      <p:sp>
        <p:nvSpPr>
          <p:cNvPr id="4" name="Rectangle 3">
            <a:extLst>
              <a:ext uri="{FF2B5EF4-FFF2-40B4-BE49-F238E27FC236}">
                <a16:creationId xmlns:a16="http://schemas.microsoft.com/office/drawing/2014/main" id="{60947EBD-950C-0448-AA7D-A3D715540D30}"/>
              </a:ext>
            </a:extLst>
          </p:cNvPr>
          <p:cNvSpPr/>
          <p:nvPr/>
        </p:nvSpPr>
        <p:spPr>
          <a:xfrm>
            <a:off x="1648174" y="2906890"/>
            <a:ext cx="5254751" cy="982133"/>
          </a:xfrm>
          <a:prstGeom prst="rect">
            <a:avLst/>
          </a:prstGeom>
          <a:solidFill>
            <a:srgbClr val="026CB6"/>
          </a:solidFill>
          <a:ln w="12700" cap="flat" cmpd="sng" algn="ctr">
            <a:solidFill>
              <a:srgbClr val="026CB6">
                <a:shade val="50000"/>
              </a:srgbClr>
            </a:solidFill>
            <a:prstDash val="solid"/>
            <a:miter lim="800000"/>
          </a:ln>
          <a:effectLst/>
        </p:spPr>
        <p:txBody>
          <a:bodyPr rtlCol="0" anchor="ctr"/>
          <a:lstStyle/>
          <a:p>
            <a:pPr algn="ctr">
              <a:defRPr/>
            </a:pPr>
            <a:r>
              <a:rPr lang="en-US" sz="2800" b="1" kern="0" dirty="0">
                <a:solidFill>
                  <a:prstClr val="white"/>
                </a:solidFill>
                <a:latin typeface="Arial" panose="020B0604020202020204"/>
              </a:rPr>
              <a:t>Unclear Regulations</a:t>
            </a:r>
          </a:p>
        </p:txBody>
      </p:sp>
      <p:sp>
        <p:nvSpPr>
          <p:cNvPr id="5" name="Rectangle 4">
            <a:extLst>
              <a:ext uri="{FF2B5EF4-FFF2-40B4-BE49-F238E27FC236}">
                <a16:creationId xmlns:a16="http://schemas.microsoft.com/office/drawing/2014/main" id="{E505C70B-0B61-8A4A-81B3-1D8057C5A531}"/>
              </a:ext>
            </a:extLst>
          </p:cNvPr>
          <p:cNvSpPr/>
          <p:nvPr/>
        </p:nvSpPr>
        <p:spPr>
          <a:xfrm>
            <a:off x="1648174" y="4222044"/>
            <a:ext cx="5254751" cy="982133"/>
          </a:xfrm>
          <a:prstGeom prst="rect">
            <a:avLst/>
          </a:prstGeom>
          <a:solidFill>
            <a:srgbClr val="026CB6"/>
          </a:solidFill>
          <a:ln w="12700" cap="flat" cmpd="sng" algn="ctr">
            <a:solidFill>
              <a:srgbClr val="026CB6">
                <a:shade val="50000"/>
              </a:srgbClr>
            </a:solidFill>
            <a:prstDash val="solid"/>
            <a:miter lim="800000"/>
          </a:ln>
          <a:effectLst/>
        </p:spPr>
        <p:txBody>
          <a:bodyPr rtlCol="0" anchor="ctr"/>
          <a:lstStyle/>
          <a:p>
            <a:pPr algn="ctr">
              <a:defRPr/>
            </a:pPr>
            <a:r>
              <a:rPr lang="en-US" sz="2800" b="1" kern="0" dirty="0">
                <a:solidFill>
                  <a:prstClr val="white"/>
                </a:solidFill>
                <a:latin typeface="Arial" panose="020B0604020202020204"/>
              </a:rPr>
              <a:t>Conflicting Interpretations</a:t>
            </a:r>
          </a:p>
        </p:txBody>
      </p:sp>
      <p:grpSp>
        <p:nvGrpSpPr>
          <p:cNvPr id="6" name="Group 5">
            <a:extLst>
              <a:ext uri="{FF2B5EF4-FFF2-40B4-BE49-F238E27FC236}">
                <a16:creationId xmlns:a16="http://schemas.microsoft.com/office/drawing/2014/main" id="{973386DD-916A-7E44-906A-397F0151699F}"/>
              </a:ext>
            </a:extLst>
          </p:cNvPr>
          <p:cNvGrpSpPr/>
          <p:nvPr/>
        </p:nvGrpSpPr>
        <p:grpSpPr>
          <a:xfrm>
            <a:off x="468954" y="4099099"/>
            <a:ext cx="1439255" cy="1228023"/>
            <a:chOff x="5085723" y="3084333"/>
            <a:chExt cx="611290" cy="526974"/>
          </a:xfrm>
        </p:grpSpPr>
        <p:sp>
          <p:nvSpPr>
            <p:cNvPr id="7" name="Hexagon 6">
              <a:extLst>
                <a:ext uri="{FF2B5EF4-FFF2-40B4-BE49-F238E27FC236}">
                  <a16:creationId xmlns:a16="http://schemas.microsoft.com/office/drawing/2014/main" id="{86D223C2-7F10-4C47-AB89-A291EEA7A345}"/>
                </a:ext>
              </a:extLst>
            </p:cNvPr>
            <p:cNvSpPr/>
            <p:nvPr/>
          </p:nvSpPr>
          <p:spPr>
            <a:xfrm>
              <a:off x="5085723" y="3084333"/>
              <a:ext cx="611290" cy="526974"/>
            </a:xfrm>
            <a:prstGeom prst="hexagon">
              <a:avLst/>
            </a:prstGeom>
            <a:solidFill>
              <a:sysClr val="window" lastClr="FFFFFF"/>
            </a:solidFill>
            <a:ln w="19050" cap="flat" cmpd="sng" algn="ctr">
              <a:solidFill>
                <a:srgbClr val="1F497D"/>
              </a:solidFill>
              <a:prstDash val="solid"/>
              <a:miter lim="800000"/>
            </a:ln>
            <a:effectLst/>
          </p:spPr>
          <p:txBody>
            <a:bodyPr rtlCol="0" anchor="ctr"/>
            <a:lstStyle/>
            <a:p>
              <a:pPr algn="ctr">
                <a:defRPr/>
              </a:pPr>
              <a:endParaRPr lang="en-GB" kern="0" dirty="0">
                <a:solidFill>
                  <a:prstClr val="black">
                    <a:lumMod val="65000"/>
                    <a:lumOff val="35000"/>
                  </a:prstClr>
                </a:solidFill>
                <a:latin typeface="Arial" panose="020B0604020202020204"/>
              </a:endParaRPr>
            </a:p>
          </p:txBody>
        </p:sp>
        <p:pic>
          <p:nvPicPr>
            <p:cNvPr id="8" name="Graphic 7" descr="Mining tools">
              <a:extLst>
                <a:ext uri="{FF2B5EF4-FFF2-40B4-BE49-F238E27FC236}">
                  <a16:creationId xmlns:a16="http://schemas.microsoft.com/office/drawing/2014/main" id="{C0B66859-5A73-7A40-B47B-67F0F219B8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224297" y="3179019"/>
              <a:ext cx="334142" cy="337601"/>
            </a:xfrm>
            <a:prstGeom prst="rect">
              <a:avLst/>
            </a:prstGeom>
          </p:spPr>
        </p:pic>
      </p:grpSp>
      <p:grpSp>
        <p:nvGrpSpPr>
          <p:cNvPr id="9" name="Group 8">
            <a:extLst>
              <a:ext uri="{FF2B5EF4-FFF2-40B4-BE49-F238E27FC236}">
                <a16:creationId xmlns:a16="http://schemas.microsoft.com/office/drawing/2014/main" id="{32ADB582-9A9D-F949-AB60-5042130BDF38}"/>
              </a:ext>
            </a:extLst>
          </p:cNvPr>
          <p:cNvGrpSpPr/>
          <p:nvPr/>
        </p:nvGrpSpPr>
        <p:grpSpPr>
          <a:xfrm>
            <a:off x="468954" y="1476970"/>
            <a:ext cx="1439255" cy="1211663"/>
            <a:chOff x="2263445" y="1870205"/>
            <a:chExt cx="611290" cy="526974"/>
          </a:xfrm>
        </p:grpSpPr>
        <p:sp>
          <p:nvSpPr>
            <p:cNvPr id="10" name="Hexagon 9">
              <a:extLst>
                <a:ext uri="{FF2B5EF4-FFF2-40B4-BE49-F238E27FC236}">
                  <a16:creationId xmlns:a16="http://schemas.microsoft.com/office/drawing/2014/main" id="{F44A43B1-F45B-7E41-B012-9C73CCE42D65}"/>
                </a:ext>
              </a:extLst>
            </p:cNvPr>
            <p:cNvSpPr/>
            <p:nvPr/>
          </p:nvSpPr>
          <p:spPr>
            <a:xfrm>
              <a:off x="2263445" y="1870205"/>
              <a:ext cx="611290" cy="526974"/>
            </a:xfrm>
            <a:prstGeom prst="hexagon">
              <a:avLst/>
            </a:prstGeom>
            <a:solidFill>
              <a:sysClr val="window" lastClr="FFFFFF"/>
            </a:solidFill>
            <a:ln w="19050" cap="flat" cmpd="sng" algn="ctr">
              <a:solidFill>
                <a:srgbClr val="1F497D"/>
              </a:solidFill>
              <a:prstDash val="solid"/>
              <a:miter lim="800000"/>
            </a:ln>
            <a:effectLst/>
          </p:spPr>
          <p:txBody>
            <a:bodyPr rtlCol="0" anchor="ctr"/>
            <a:lstStyle/>
            <a:p>
              <a:pPr algn="ctr">
                <a:defRPr/>
              </a:pPr>
              <a:endParaRPr lang="en-GB" kern="0" dirty="0">
                <a:solidFill>
                  <a:prstClr val="black">
                    <a:lumMod val="65000"/>
                    <a:lumOff val="35000"/>
                  </a:prstClr>
                </a:solidFill>
                <a:latin typeface="Arial" panose="020B0604020202020204"/>
              </a:endParaRPr>
            </a:p>
          </p:txBody>
        </p:sp>
        <p:pic>
          <p:nvPicPr>
            <p:cNvPr id="11" name="Graphic 10" descr="Questions">
              <a:extLst>
                <a:ext uri="{FF2B5EF4-FFF2-40B4-BE49-F238E27FC236}">
                  <a16:creationId xmlns:a16="http://schemas.microsoft.com/office/drawing/2014/main" id="{53BEC237-2B39-004D-95E1-A7AA46086F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8243" y="1968986"/>
              <a:ext cx="321694" cy="329413"/>
            </a:xfrm>
            <a:prstGeom prst="rect">
              <a:avLst/>
            </a:prstGeom>
          </p:spPr>
        </p:pic>
      </p:grpSp>
      <p:grpSp>
        <p:nvGrpSpPr>
          <p:cNvPr id="12" name="Group 11">
            <a:extLst>
              <a:ext uri="{FF2B5EF4-FFF2-40B4-BE49-F238E27FC236}">
                <a16:creationId xmlns:a16="http://schemas.microsoft.com/office/drawing/2014/main" id="{EE22D70D-5639-4346-B85E-22170EE68F32}"/>
              </a:ext>
            </a:extLst>
          </p:cNvPr>
          <p:cNvGrpSpPr/>
          <p:nvPr/>
        </p:nvGrpSpPr>
        <p:grpSpPr>
          <a:xfrm>
            <a:off x="468954" y="2766038"/>
            <a:ext cx="1439255" cy="1228023"/>
            <a:chOff x="7908001" y="4279994"/>
            <a:chExt cx="611290" cy="526974"/>
          </a:xfrm>
        </p:grpSpPr>
        <p:sp>
          <p:nvSpPr>
            <p:cNvPr id="13" name="Hexagon 12">
              <a:extLst>
                <a:ext uri="{FF2B5EF4-FFF2-40B4-BE49-F238E27FC236}">
                  <a16:creationId xmlns:a16="http://schemas.microsoft.com/office/drawing/2014/main" id="{D967BC60-11C0-9244-9753-978F5AF7FF0E}"/>
                </a:ext>
              </a:extLst>
            </p:cNvPr>
            <p:cNvSpPr/>
            <p:nvPr/>
          </p:nvSpPr>
          <p:spPr>
            <a:xfrm>
              <a:off x="7908001" y="4279994"/>
              <a:ext cx="611290" cy="526974"/>
            </a:xfrm>
            <a:prstGeom prst="hexagon">
              <a:avLst/>
            </a:prstGeom>
            <a:solidFill>
              <a:sysClr val="window" lastClr="FFFFFF"/>
            </a:solidFill>
            <a:ln w="19050" cap="flat" cmpd="sng" algn="ctr">
              <a:solidFill>
                <a:srgbClr val="1F497D"/>
              </a:solidFill>
              <a:prstDash val="solid"/>
              <a:miter lim="800000"/>
            </a:ln>
            <a:effectLst/>
          </p:spPr>
          <p:txBody>
            <a:bodyPr rtlCol="0" anchor="ctr"/>
            <a:lstStyle/>
            <a:p>
              <a:pPr algn="ctr">
                <a:defRPr/>
              </a:pPr>
              <a:endParaRPr lang="en-GB" kern="0" dirty="0">
                <a:solidFill>
                  <a:prstClr val="black">
                    <a:lumMod val="65000"/>
                    <a:lumOff val="35000"/>
                  </a:prstClr>
                </a:solidFill>
                <a:latin typeface="Arial" panose="020B0604020202020204"/>
              </a:endParaRPr>
            </a:p>
          </p:txBody>
        </p:sp>
        <p:pic>
          <p:nvPicPr>
            <p:cNvPr id="14" name="Graphic 13" descr="Workflow">
              <a:extLst>
                <a:ext uri="{FF2B5EF4-FFF2-40B4-BE49-F238E27FC236}">
                  <a16:creationId xmlns:a16="http://schemas.microsoft.com/office/drawing/2014/main" id="{65CE8631-CC7D-DD4C-8674-0226671AD5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3653" y="4381832"/>
              <a:ext cx="319985" cy="323298"/>
            </a:xfrm>
            <a:prstGeom prst="rect">
              <a:avLst/>
            </a:prstGeom>
          </p:spPr>
        </p:pic>
      </p:grpSp>
      <p:pic>
        <p:nvPicPr>
          <p:cNvPr id="15" name="Picture 14" descr="Foursquare | The Two-Woman Crusade">
            <a:extLst>
              <a:ext uri="{FF2B5EF4-FFF2-40B4-BE49-F238E27FC236}">
                <a16:creationId xmlns:a16="http://schemas.microsoft.com/office/drawing/2014/main" id="{BDC57F18-F956-9B4A-B47E-E7CAD27E1D94}"/>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363968" y="1377696"/>
            <a:ext cx="4216400" cy="4216400"/>
          </a:xfrm>
          <a:prstGeom prst="rect">
            <a:avLst/>
          </a:prstGeom>
        </p:spPr>
      </p:pic>
    </p:spTree>
    <p:extLst>
      <p:ext uri="{BB962C8B-B14F-4D97-AF65-F5344CB8AC3E}">
        <p14:creationId xmlns:p14="http://schemas.microsoft.com/office/powerpoint/2010/main" val="262779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3A3D45-C61E-4142-8800-9FD252096243}"/>
              </a:ext>
            </a:extLst>
          </p:cNvPr>
          <p:cNvSpPr/>
          <p:nvPr/>
        </p:nvSpPr>
        <p:spPr>
          <a:xfrm>
            <a:off x="576072" y="320040"/>
            <a:ext cx="7173759" cy="424732"/>
          </a:xfrm>
          <a:prstGeom prst="rect">
            <a:avLst/>
          </a:prstGeom>
        </p:spPr>
        <p:txBody>
          <a:bodyPr wrap="none">
            <a:spAutoFit/>
          </a:bodyPr>
          <a:lstStyle/>
          <a:p>
            <a:pPr>
              <a:lnSpc>
                <a:spcPct val="90000"/>
              </a:lnSpc>
              <a:spcBef>
                <a:spcPct val="0"/>
              </a:spcBef>
            </a:pPr>
            <a:r>
              <a:rPr lang="en-US" sz="2400" b="1" dirty="0">
                <a:solidFill>
                  <a:schemeClr val="accent1"/>
                </a:solidFill>
                <a:latin typeface="+mj-lt"/>
                <a:ea typeface="+mj-ea"/>
                <a:cs typeface="+mj-cs"/>
              </a:rPr>
              <a:t>Consequences of Lack of Global Harmonization</a:t>
            </a:r>
          </a:p>
        </p:txBody>
      </p:sp>
      <p:sp>
        <p:nvSpPr>
          <p:cNvPr id="360" name="Rectangle 359">
            <a:extLst>
              <a:ext uri="{FF2B5EF4-FFF2-40B4-BE49-F238E27FC236}">
                <a16:creationId xmlns:a16="http://schemas.microsoft.com/office/drawing/2014/main" id="{A8FE0542-5E66-244A-9BDD-E1C1C030F4E6}"/>
              </a:ext>
            </a:extLst>
          </p:cNvPr>
          <p:cNvSpPr/>
          <p:nvPr/>
        </p:nvSpPr>
        <p:spPr>
          <a:xfrm>
            <a:off x="1828800" y="3142924"/>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Fractured Accountability</a:t>
            </a:r>
          </a:p>
        </p:txBody>
      </p:sp>
      <p:sp>
        <p:nvSpPr>
          <p:cNvPr id="361" name="Hexagon 360">
            <a:extLst>
              <a:ext uri="{FF2B5EF4-FFF2-40B4-BE49-F238E27FC236}">
                <a16:creationId xmlns:a16="http://schemas.microsoft.com/office/drawing/2014/main" id="{7B3E2911-1AA2-0E47-B439-4511CC807D50}"/>
              </a:ext>
            </a:extLst>
          </p:cNvPr>
          <p:cNvSpPr/>
          <p:nvPr/>
        </p:nvSpPr>
        <p:spPr>
          <a:xfrm>
            <a:off x="468952" y="2910412"/>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63" name="Hexagon 362">
            <a:extLst>
              <a:ext uri="{FF2B5EF4-FFF2-40B4-BE49-F238E27FC236}">
                <a16:creationId xmlns:a16="http://schemas.microsoft.com/office/drawing/2014/main" id="{63934A68-B42C-0440-9AD2-F1F7B8871E97}"/>
              </a:ext>
            </a:extLst>
          </p:cNvPr>
          <p:cNvSpPr/>
          <p:nvPr/>
        </p:nvSpPr>
        <p:spPr>
          <a:xfrm>
            <a:off x="577792" y="3010596"/>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364" name="Rectangle 363">
            <a:extLst>
              <a:ext uri="{FF2B5EF4-FFF2-40B4-BE49-F238E27FC236}">
                <a16:creationId xmlns:a16="http://schemas.microsoft.com/office/drawing/2014/main" id="{D3E213A0-0F87-0F46-8D04-CFCC8A52DD0F}"/>
              </a:ext>
            </a:extLst>
          </p:cNvPr>
          <p:cNvSpPr/>
          <p:nvPr/>
        </p:nvSpPr>
        <p:spPr>
          <a:xfrm>
            <a:off x="1828800" y="1547087"/>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Regulatory Repercussions</a:t>
            </a:r>
          </a:p>
        </p:txBody>
      </p:sp>
      <p:sp>
        <p:nvSpPr>
          <p:cNvPr id="365" name="Rectangle 364">
            <a:extLst>
              <a:ext uri="{FF2B5EF4-FFF2-40B4-BE49-F238E27FC236}">
                <a16:creationId xmlns:a16="http://schemas.microsoft.com/office/drawing/2014/main" id="{E2E3B247-8B5C-5747-9AA3-63A61F842BBF}"/>
              </a:ext>
            </a:extLst>
          </p:cNvPr>
          <p:cNvSpPr/>
          <p:nvPr/>
        </p:nvSpPr>
        <p:spPr>
          <a:xfrm>
            <a:off x="1828800" y="4737769"/>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Increased Costs</a:t>
            </a:r>
          </a:p>
        </p:txBody>
      </p:sp>
      <p:sp>
        <p:nvSpPr>
          <p:cNvPr id="367" name="Hexagon 366">
            <a:extLst>
              <a:ext uri="{FF2B5EF4-FFF2-40B4-BE49-F238E27FC236}">
                <a16:creationId xmlns:a16="http://schemas.microsoft.com/office/drawing/2014/main" id="{990416FC-F893-A84A-925A-502EABE662D9}"/>
              </a:ext>
            </a:extLst>
          </p:cNvPr>
          <p:cNvSpPr/>
          <p:nvPr/>
        </p:nvSpPr>
        <p:spPr>
          <a:xfrm>
            <a:off x="468952" y="4502206"/>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68" name="Hexagon 367">
            <a:extLst>
              <a:ext uri="{FF2B5EF4-FFF2-40B4-BE49-F238E27FC236}">
                <a16:creationId xmlns:a16="http://schemas.microsoft.com/office/drawing/2014/main" id="{55F43A16-19A4-194A-8299-071588FA8B8B}"/>
              </a:ext>
            </a:extLst>
          </p:cNvPr>
          <p:cNvSpPr/>
          <p:nvPr/>
        </p:nvSpPr>
        <p:spPr>
          <a:xfrm>
            <a:off x="577792" y="4602390"/>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370" name="Graphic 369" descr="Research">
            <a:extLst>
              <a:ext uri="{FF2B5EF4-FFF2-40B4-BE49-F238E27FC236}">
                <a16:creationId xmlns:a16="http://schemas.microsoft.com/office/drawing/2014/main" id="{F5CB94FB-AF31-4143-BC12-B4189489312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0724" y="3249229"/>
            <a:ext cx="753390" cy="753391"/>
          </a:xfrm>
          <a:prstGeom prst="rect">
            <a:avLst/>
          </a:prstGeom>
        </p:spPr>
      </p:pic>
      <p:pic>
        <p:nvPicPr>
          <p:cNvPr id="371" name="Picture 370" descr="Foursquare | The Two-Woman Crusade">
            <a:extLst>
              <a:ext uri="{FF2B5EF4-FFF2-40B4-BE49-F238E27FC236}">
                <a16:creationId xmlns:a16="http://schemas.microsoft.com/office/drawing/2014/main" id="{D5378219-FAF3-E14A-845C-9A3075FAC61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72400" y="1415021"/>
            <a:ext cx="4216400" cy="4216400"/>
          </a:xfrm>
          <a:prstGeom prst="rect">
            <a:avLst/>
          </a:prstGeom>
        </p:spPr>
      </p:pic>
      <p:sp>
        <p:nvSpPr>
          <p:cNvPr id="373" name="Hexagon 372">
            <a:extLst>
              <a:ext uri="{FF2B5EF4-FFF2-40B4-BE49-F238E27FC236}">
                <a16:creationId xmlns:a16="http://schemas.microsoft.com/office/drawing/2014/main" id="{28C7129F-9B9F-0D41-8B1B-CA0DA1D76A71}"/>
              </a:ext>
            </a:extLst>
          </p:cNvPr>
          <p:cNvSpPr/>
          <p:nvPr/>
        </p:nvSpPr>
        <p:spPr>
          <a:xfrm>
            <a:off x="468952" y="1315567"/>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375" name="Hexagon 374">
            <a:extLst>
              <a:ext uri="{FF2B5EF4-FFF2-40B4-BE49-F238E27FC236}">
                <a16:creationId xmlns:a16="http://schemas.microsoft.com/office/drawing/2014/main" id="{26C16BC6-C0C2-A649-9353-11F936869796}"/>
              </a:ext>
            </a:extLst>
          </p:cNvPr>
          <p:cNvSpPr/>
          <p:nvPr/>
        </p:nvSpPr>
        <p:spPr>
          <a:xfrm>
            <a:off x="577792" y="1415021"/>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376" name="Graphic 375" descr="Bar graph with upward trend">
            <a:extLst>
              <a:ext uri="{FF2B5EF4-FFF2-40B4-BE49-F238E27FC236}">
                <a16:creationId xmlns:a16="http://schemas.microsoft.com/office/drawing/2014/main" id="{9B7BC842-1589-6942-8DF3-4EC570AE322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04058" y="4823040"/>
            <a:ext cx="786722" cy="786722"/>
          </a:xfrm>
          <a:prstGeom prst="rect">
            <a:avLst/>
          </a:prstGeom>
        </p:spPr>
      </p:pic>
      <p:pic>
        <p:nvPicPr>
          <p:cNvPr id="377" name="Graphic 376" descr="Scales of justice">
            <a:extLst>
              <a:ext uri="{FF2B5EF4-FFF2-40B4-BE49-F238E27FC236}">
                <a16:creationId xmlns:a16="http://schemas.microsoft.com/office/drawing/2014/main" id="{09E509A7-A5BF-364D-A0F8-7A7E076AC946}"/>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18712" y="1624924"/>
            <a:ext cx="757414" cy="757413"/>
          </a:xfrm>
          <a:prstGeom prst="rect">
            <a:avLst/>
          </a:prstGeom>
        </p:spPr>
      </p:pic>
    </p:spTree>
    <p:extLst>
      <p:ext uri="{BB962C8B-B14F-4D97-AF65-F5344CB8AC3E}">
        <p14:creationId xmlns:p14="http://schemas.microsoft.com/office/powerpoint/2010/main" val="599342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3F5EFDD8-4776-4F40-9B28-5AF89AB3C125}"/>
              </a:ext>
            </a:extLst>
          </p:cNvPr>
          <p:cNvSpPr/>
          <p:nvPr/>
        </p:nvSpPr>
        <p:spPr>
          <a:xfrm>
            <a:off x="576072" y="320040"/>
            <a:ext cx="7327647" cy="461665"/>
          </a:xfrm>
          <a:prstGeom prst="rect">
            <a:avLst/>
          </a:prstGeom>
        </p:spPr>
        <p:txBody>
          <a:bodyPr wrap="none">
            <a:spAutoFit/>
          </a:bodyPr>
          <a:lstStyle/>
          <a:p>
            <a:r>
              <a:rPr lang="en-US" sz="2400" b="1" dirty="0">
                <a:solidFill>
                  <a:schemeClr val="accent1"/>
                </a:solidFill>
                <a:latin typeface="+mj-lt"/>
              </a:rPr>
              <a:t>Our Solution - Safety Reporting Reference Model</a:t>
            </a:r>
            <a:endParaRPr lang="en-US" sz="2400" dirty="0">
              <a:latin typeface="+mj-lt"/>
            </a:endParaRPr>
          </a:p>
        </p:txBody>
      </p:sp>
      <p:sp>
        <p:nvSpPr>
          <p:cNvPr id="163" name="Rectangle 162">
            <a:extLst>
              <a:ext uri="{FF2B5EF4-FFF2-40B4-BE49-F238E27FC236}">
                <a16:creationId xmlns:a16="http://schemas.microsoft.com/office/drawing/2014/main" id="{DB610FC7-C66F-3742-972E-EF93114EDF86}"/>
              </a:ext>
            </a:extLst>
          </p:cNvPr>
          <p:cNvSpPr/>
          <p:nvPr/>
        </p:nvSpPr>
        <p:spPr>
          <a:xfrm>
            <a:off x="1828800" y="3142924"/>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7800 Country Rules</a:t>
            </a:r>
          </a:p>
        </p:txBody>
      </p:sp>
      <p:sp>
        <p:nvSpPr>
          <p:cNvPr id="164" name="Hexagon 163">
            <a:extLst>
              <a:ext uri="{FF2B5EF4-FFF2-40B4-BE49-F238E27FC236}">
                <a16:creationId xmlns:a16="http://schemas.microsoft.com/office/drawing/2014/main" id="{3961DD3A-0412-EF40-A00C-2E4ABC665C2A}"/>
              </a:ext>
            </a:extLst>
          </p:cNvPr>
          <p:cNvSpPr/>
          <p:nvPr/>
        </p:nvSpPr>
        <p:spPr>
          <a:xfrm>
            <a:off x="468952" y="2910412"/>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65" name="Hexagon 164">
            <a:extLst>
              <a:ext uri="{FF2B5EF4-FFF2-40B4-BE49-F238E27FC236}">
                <a16:creationId xmlns:a16="http://schemas.microsoft.com/office/drawing/2014/main" id="{D7E00005-9055-EE48-A0B0-C30CA5A9EAD0}"/>
              </a:ext>
            </a:extLst>
          </p:cNvPr>
          <p:cNvSpPr/>
          <p:nvPr/>
        </p:nvSpPr>
        <p:spPr>
          <a:xfrm>
            <a:off x="577792" y="3010596"/>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166" name="Rectangle 165">
            <a:extLst>
              <a:ext uri="{FF2B5EF4-FFF2-40B4-BE49-F238E27FC236}">
                <a16:creationId xmlns:a16="http://schemas.microsoft.com/office/drawing/2014/main" id="{E8871D40-8121-474D-9998-A714137DF371}"/>
              </a:ext>
            </a:extLst>
          </p:cNvPr>
          <p:cNvSpPr/>
          <p:nvPr/>
        </p:nvSpPr>
        <p:spPr>
          <a:xfrm>
            <a:off x="1828800" y="1547087"/>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125 Countries</a:t>
            </a:r>
          </a:p>
        </p:txBody>
      </p:sp>
      <p:sp>
        <p:nvSpPr>
          <p:cNvPr id="167" name="Rectangle 166">
            <a:extLst>
              <a:ext uri="{FF2B5EF4-FFF2-40B4-BE49-F238E27FC236}">
                <a16:creationId xmlns:a16="http://schemas.microsoft.com/office/drawing/2014/main" id="{E7DE1318-C487-614C-BE34-C1B68C8CBDE0}"/>
              </a:ext>
            </a:extLst>
          </p:cNvPr>
          <p:cNvSpPr/>
          <p:nvPr/>
        </p:nvSpPr>
        <p:spPr>
          <a:xfrm>
            <a:off x="1828800" y="4737769"/>
            <a:ext cx="5806440" cy="982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b="1" dirty="0">
                <a:solidFill>
                  <a:prstClr val="white"/>
                </a:solidFill>
              </a:rPr>
              <a:t>Quarterly Updates</a:t>
            </a:r>
          </a:p>
        </p:txBody>
      </p:sp>
      <p:sp>
        <p:nvSpPr>
          <p:cNvPr id="168" name="Hexagon 167">
            <a:extLst>
              <a:ext uri="{FF2B5EF4-FFF2-40B4-BE49-F238E27FC236}">
                <a16:creationId xmlns:a16="http://schemas.microsoft.com/office/drawing/2014/main" id="{7DE6D97A-D242-6642-B00A-57D681192BAB}"/>
              </a:ext>
            </a:extLst>
          </p:cNvPr>
          <p:cNvSpPr/>
          <p:nvPr/>
        </p:nvSpPr>
        <p:spPr>
          <a:xfrm>
            <a:off x="468952" y="4502206"/>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69" name="Hexagon 168">
            <a:extLst>
              <a:ext uri="{FF2B5EF4-FFF2-40B4-BE49-F238E27FC236}">
                <a16:creationId xmlns:a16="http://schemas.microsoft.com/office/drawing/2014/main" id="{82A0CF9A-7D88-3740-904C-9581F860ABBA}"/>
              </a:ext>
            </a:extLst>
          </p:cNvPr>
          <p:cNvSpPr/>
          <p:nvPr/>
        </p:nvSpPr>
        <p:spPr>
          <a:xfrm>
            <a:off x="577792" y="4602390"/>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71" name="Picture 170" descr="Foursquare | The Two-Woman Crusade">
            <a:extLst>
              <a:ext uri="{FF2B5EF4-FFF2-40B4-BE49-F238E27FC236}">
                <a16:creationId xmlns:a16="http://schemas.microsoft.com/office/drawing/2014/main" id="{489A579A-810C-504E-AD7F-01F463771CF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72400" y="1415021"/>
            <a:ext cx="4216400" cy="4216400"/>
          </a:xfrm>
          <a:prstGeom prst="rect">
            <a:avLst/>
          </a:prstGeom>
        </p:spPr>
      </p:pic>
      <p:sp>
        <p:nvSpPr>
          <p:cNvPr id="172" name="Hexagon 171">
            <a:extLst>
              <a:ext uri="{FF2B5EF4-FFF2-40B4-BE49-F238E27FC236}">
                <a16:creationId xmlns:a16="http://schemas.microsoft.com/office/drawing/2014/main" id="{AFB13FC1-4D74-1C43-A8E6-0B49D9F433BB}"/>
              </a:ext>
            </a:extLst>
          </p:cNvPr>
          <p:cNvSpPr/>
          <p:nvPr/>
        </p:nvSpPr>
        <p:spPr>
          <a:xfrm>
            <a:off x="468952" y="1315567"/>
            <a:ext cx="1656935" cy="1428391"/>
          </a:xfrm>
          <a:prstGeom prst="hexagon">
            <a:avLst/>
          </a:prstGeom>
          <a:solidFill>
            <a:schemeClr val="accent4">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73" name="Hexagon 172">
            <a:extLst>
              <a:ext uri="{FF2B5EF4-FFF2-40B4-BE49-F238E27FC236}">
                <a16:creationId xmlns:a16="http://schemas.microsoft.com/office/drawing/2014/main" id="{1F6300D8-6EB6-8846-BC87-2585D2C3E4C8}"/>
              </a:ext>
            </a:extLst>
          </p:cNvPr>
          <p:cNvSpPr/>
          <p:nvPr/>
        </p:nvSpPr>
        <p:spPr>
          <a:xfrm>
            <a:off x="577792" y="1415021"/>
            <a:ext cx="1439254" cy="1228023"/>
          </a:xfrm>
          <a:prstGeom prst="hexagon">
            <a:avLst/>
          </a:prstGeom>
          <a:solidFill>
            <a:schemeClr val="bg1">
              <a:alpha val="0"/>
            </a:schemeClr>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77" name="Graphic 176">
            <a:extLst>
              <a:ext uri="{FF2B5EF4-FFF2-40B4-BE49-F238E27FC236}">
                <a16:creationId xmlns:a16="http://schemas.microsoft.com/office/drawing/2014/main" id="{AC7736CF-831F-9F4F-B677-FAFF01924E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445" y="4837065"/>
            <a:ext cx="727699" cy="825638"/>
          </a:xfrm>
          <a:prstGeom prst="rect">
            <a:avLst/>
          </a:prstGeom>
        </p:spPr>
      </p:pic>
      <p:pic>
        <p:nvPicPr>
          <p:cNvPr id="178" name="Graphic 177" descr="Earth globe: Africa and Europe">
            <a:extLst>
              <a:ext uri="{FF2B5EF4-FFF2-40B4-BE49-F238E27FC236}">
                <a16:creationId xmlns:a16="http://schemas.microsoft.com/office/drawing/2014/main" id="{889E68FC-1762-E449-AF45-A54CB8979C9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37872" y="1653276"/>
            <a:ext cx="757414" cy="757413"/>
          </a:xfrm>
          <a:prstGeom prst="rect">
            <a:avLst/>
          </a:prstGeom>
        </p:spPr>
      </p:pic>
      <p:pic>
        <p:nvPicPr>
          <p:cNvPr id="179" name="Graphic 178">
            <a:extLst>
              <a:ext uri="{FF2B5EF4-FFF2-40B4-BE49-F238E27FC236}">
                <a16:creationId xmlns:a16="http://schemas.microsoft.com/office/drawing/2014/main" id="{993D3C1F-03BF-A740-B875-9A62EB77DF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4236" y="3283036"/>
            <a:ext cx="684117" cy="660589"/>
          </a:xfrm>
          <a:prstGeom prst="rect">
            <a:avLst/>
          </a:prstGeom>
        </p:spPr>
      </p:pic>
    </p:spTree>
    <p:extLst>
      <p:ext uri="{BB962C8B-B14F-4D97-AF65-F5344CB8AC3E}">
        <p14:creationId xmlns:p14="http://schemas.microsoft.com/office/powerpoint/2010/main" val="309391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628B0E-7F84-4A76-A0C6-CA3017873A9B}"/>
              </a:ext>
            </a:extLst>
          </p:cNvPr>
          <p:cNvSpPr/>
          <p:nvPr/>
        </p:nvSpPr>
        <p:spPr>
          <a:xfrm>
            <a:off x="2638484" y="186664"/>
            <a:ext cx="10926417" cy="707886"/>
          </a:xfrm>
          <a:prstGeom prst="rect">
            <a:avLst/>
          </a:prstGeom>
        </p:spPr>
        <p:txBody>
          <a:bodyPr wrap="square">
            <a:spAutoFit/>
          </a:bodyPr>
          <a:lstStyle/>
          <a:p>
            <a:pPr>
              <a:defRPr/>
            </a:pPr>
            <a:r>
              <a:rPr lang="en-US" sz="4000" b="1" kern="0" dirty="0">
                <a:solidFill>
                  <a:schemeClr val="bg1"/>
                </a:solidFill>
                <a:latin typeface="Helvetica" pitchFamily="2" charset="0"/>
              </a:rPr>
              <a:t>Global Expedited Reporting Rules</a:t>
            </a:r>
            <a:endParaRPr lang="en-US" kern="0" dirty="0">
              <a:solidFill>
                <a:schemeClr val="bg1"/>
              </a:solidFill>
            </a:endParaRPr>
          </a:p>
        </p:txBody>
      </p:sp>
      <p:graphicFrame>
        <p:nvGraphicFramePr>
          <p:cNvPr id="6" name="Chart 5">
            <a:extLst>
              <a:ext uri="{FF2B5EF4-FFF2-40B4-BE49-F238E27FC236}">
                <a16:creationId xmlns:a16="http://schemas.microsoft.com/office/drawing/2014/main" id="{5507CDA4-B74B-4CCB-997A-11FD2D101D12}"/>
              </a:ext>
            </a:extLst>
          </p:cNvPr>
          <p:cNvGraphicFramePr/>
          <p:nvPr/>
        </p:nvGraphicFramePr>
        <p:xfrm>
          <a:off x="644987" y="1153486"/>
          <a:ext cx="4368800" cy="4979255"/>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5B977A19-D4C2-4B47-83F9-7308BEAFC69D}"/>
              </a:ext>
            </a:extLst>
          </p:cNvPr>
          <p:cNvPicPr>
            <a:picLocks noChangeAspect="1"/>
          </p:cNvPicPr>
          <p:nvPr/>
        </p:nvPicPr>
        <p:blipFill>
          <a:blip r:embed="rId4"/>
          <a:stretch>
            <a:fillRect/>
          </a:stretch>
        </p:blipFill>
        <p:spPr>
          <a:xfrm>
            <a:off x="790953" y="1142459"/>
            <a:ext cx="9854744" cy="5301107"/>
          </a:xfrm>
          <a:prstGeom prst="rect">
            <a:avLst/>
          </a:prstGeom>
          <a:ln cmpd="sng">
            <a:solidFill>
              <a:srgbClr val="2166B3"/>
            </a:solidFill>
          </a:ln>
        </p:spPr>
      </p:pic>
      <p:sp>
        <p:nvSpPr>
          <p:cNvPr id="2" name="Title 1">
            <a:extLst>
              <a:ext uri="{FF2B5EF4-FFF2-40B4-BE49-F238E27FC236}">
                <a16:creationId xmlns:a16="http://schemas.microsoft.com/office/drawing/2014/main" id="{424B0F14-EE34-494A-A356-AB8F907A6B75}"/>
              </a:ext>
            </a:extLst>
          </p:cNvPr>
          <p:cNvSpPr>
            <a:spLocks noGrp="1"/>
          </p:cNvSpPr>
          <p:nvPr>
            <p:ph type="title"/>
          </p:nvPr>
        </p:nvSpPr>
        <p:spPr>
          <a:xfrm>
            <a:off x="515937" y="286307"/>
            <a:ext cx="8640063" cy="424732"/>
          </a:xfrm>
        </p:spPr>
        <p:txBody>
          <a:bodyPr/>
          <a:lstStyle/>
          <a:p>
            <a:r>
              <a:rPr lang="en-US" dirty="0"/>
              <a:t>Global Expedited Reporting Rules</a:t>
            </a:r>
          </a:p>
        </p:txBody>
      </p:sp>
    </p:spTree>
    <p:extLst>
      <p:ext uri="{BB962C8B-B14F-4D97-AF65-F5344CB8AC3E}">
        <p14:creationId xmlns:p14="http://schemas.microsoft.com/office/powerpoint/2010/main" val="347672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0523" y="1014219"/>
            <a:ext cx="8364095" cy="2677656"/>
          </a:xfrm>
          <a:prstGeom prst="rect">
            <a:avLst/>
          </a:prstGeom>
          <a:noFill/>
        </p:spPr>
        <p:txBody>
          <a:bodyPr wrap="square" rtlCol="0">
            <a:spAutoFit/>
          </a:bodyPr>
          <a:lstStyle/>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marL="742932" lvl="1" indent="-285744">
              <a:buFont typeface="Wingdings" panose="05000000000000000000" pitchFamily="2" charset="2"/>
              <a:buChar char="Ø"/>
            </a:pPr>
            <a:endParaRPr lang="en-US" sz="1400" dirty="0"/>
          </a:p>
          <a:p>
            <a:pPr lvl="1"/>
            <a:endParaRPr lang="en-US" sz="1400" dirty="0"/>
          </a:p>
          <a:p>
            <a:endParaRPr lang="en-US" sz="1400" b="1" dirty="0">
              <a:solidFill>
                <a:schemeClr val="accent1"/>
              </a:solidFill>
            </a:endParaRPr>
          </a:p>
          <a:p>
            <a:pPr marL="285744" indent="-285744">
              <a:buFont typeface="Wingdings" panose="05000000000000000000" pitchFamily="2" charset="2"/>
              <a:buChar char="Ø"/>
            </a:pPr>
            <a:endParaRPr lang="en-US" sz="1400" b="1" dirty="0">
              <a:solidFill>
                <a:schemeClr val="accent1"/>
              </a:solidFill>
            </a:endParaRPr>
          </a:p>
          <a:p>
            <a:endParaRPr lang="en-US" sz="1400" dirty="0"/>
          </a:p>
        </p:txBody>
      </p:sp>
      <p:pic>
        <p:nvPicPr>
          <p:cNvPr id="3" name="Picture 2">
            <a:extLst>
              <a:ext uri="{FF2B5EF4-FFF2-40B4-BE49-F238E27FC236}">
                <a16:creationId xmlns:a16="http://schemas.microsoft.com/office/drawing/2014/main" id="{4499AB5A-1B65-4588-80BF-34DCAF2AABD8}"/>
              </a:ext>
            </a:extLst>
          </p:cNvPr>
          <p:cNvPicPr>
            <a:picLocks noChangeAspect="1"/>
          </p:cNvPicPr>
          <p:nvPr/>
        </p:nvPicPr>
        <p:blipFill>
          <a:blip r:embed="rId3"/>
          <a:stretch>
            <a:fillRect/>
          </a:stretch>
        </p:blipFill>
        <p:spPr>
          <a:xfrm>
            <a:off x="500785" y="1177405"/>
            <a:ext cx="7085584" cy="2123440"/>
          </a:xfrm>
          <a:prstGeom prst="rect">
            <a:avLst/>
          </a:prstGeom>
          <a:ln cmpd="sng">
            <a:solidFill>
              <a:schemeClr val="accent1"/>
            </a:solidFill>
          </a:ln>
        </p:spPr>
      </p:pic>
      <p:pic>
        <p:nvPicPr>
          <p:cNvPr id="5" name="Picture 4">
            <a:extLst>
              <a:ext uri="{FF2B5EF4-FFF2-40B4-BE49-F238E27FC236}">
                <a16:creationId xmlns:a16="http://schemas.microsoft.com/office/drawing/2014/main" id="{C61669AE-E4B4-43B2-A42F-362839EC10DB}"/>
              </a:ext>
            </a:extLst>
          </p:cNvPr>
          <p:cNvPicPr>
            <a:picLocks noChangeAspect="1"/>
          </p:cNvPicPr>
          <p:nvPr/>
        </p:nvPicPr>
        <p:blipFill>
          <a:blip r:embed="rId4"/>
          <a:stretch>
            <a:fillRect/>
          </a:stretch>
        </p:blipFill>
        <p:spPr>
          <a:xfrm>
            <a:off x="507245" y="3362225"/>
            <a:ext cx="8824468" cy="3388360"/>
          </a:xfrm>
          <a:prstGeom prst="rect">
            <a:avLst/>
          </a:prstGeom>
          <a:ln>
            <a:solidFill>
              <a:schemeClr val="accent1"/>
            </a:solidFill>
          </a:ln>
        </p:spPr>
      </p:pic>
      <p:sp>
        <p:nvSpPr>
          <p:cNvPr id="9" name="TextBox 8">
            <a:extLst>
              <a:ext uri="{FF2B5EF4-FFF2-40B4-BE49-F238E27FC236}">
                <a16:creationId xmlns:a16="http://schemas.microsoft.com/office/drawing/2014/main" id="{96D5C124-3BE3-4460-A768-19CCFD426447}"/>
              </a:ext>
            </a:extLst>
          </p:cNvPr>
          <p:cNvSpPr txBox="1"/>
          <p:nvPr/>
        </p:nvSpPr>
        <p:spPr>
          <a:xfrm>
            <a:off x="8919801" y="4585173"/>
            <a:ext cx="2151551" cy="523220"/>
          </a:xfrm>
          <a:prstGeom prst="rect">
            <a:avLst/>
          </a:prstGeom>
          <a:noFill/>
        </p:spPr>
        <p:txBody>
          <a:bodyPr wrap="none" rtlCol="0">
            <a:spAutoFit/>
          </a:bodyPr>
          <a:lstStyle/>
          <a:p>
            <a:pPr algn="ctr"/>
            <a:r>
              <a:rPr lang="en-US" sz="1400" b="1" i="1" dirty="0">
                <a:solidFill>
                  <a:schemeClr val="bg1"/>
                </a:solidFill>
              </a:rPr>
              <a:t>Safety Reporting</a:t>
            </a:r>
          </a:p>
          <a:p>
            <a:pPr algn="ctr"/>
            <a:r>
              <a:rPr lang="en-US" sz="1400" b="1" i="1" dirty="0">
                <a:solidFill>
                  <a:schemeClr val="bg1"/>
                </a:solidFill>
              </a:rPr>
              <a:t>Regulatory Intelligence</a:t>
            </a:r>
          </a:p>
        </p:txBody>
      </p:sp>
      <p:sp>
        <p:nvSpPr>
          <p:cNvPr id="12" name="Title 11">
            <a:extLst>
              <a:ext uri="{FF2B5EF4-FFF2-40B4-BE49-F238E27FC236}">
                <a16:creationId xmlns:a16="http://schemas.microsoft.com/office/drawing/2014/main" id="{CA9987FB-467C-EB49-92A5-EF2B94670045}"/>
              </a:ext>
            </a:extLst>
          </p:cNvPr>
          <p:cNvSpPr>
            <a:spLocks noGrp="1"/>
          </p:cNvSpPr>
          <p:nvPr>
            <p:ph type="title"/>
          </p:nvPr>
        </p:nvSpPr>
        <p:spPr/>
        <p:txBody>
          <a:bodyPr/>
          <a:lstStyle/>
          <a:p>
            <a:r>
              <a:rPr lang="en-US" dirty="0"/>
              <a:t>Safety Reporting Regulatory Intelligence</a:t>
            </a:r>
          </a:p>
        </p:txBody>
      </p:sp>
    </p:spTree>
    <p:extLst>
      <p:ext uri="{BB962C8B-B14F-4D97-AF65-F5344CB8AC3E}">
        <p14:creationId xmlns:p14="http://schemas.microsoft.com/office/powerpoint/2010/main" val="426675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1129FCCB-1552-8A43-ACED-019BBCBE54DC}"/>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b="-1"/>
          <a:stretch/>
        </p:blipFill>
        <p:spPr>
          <a:xfrm>
            <a:off x="7662481" y="1024028"/>
            <a:ext cx="3766417" cy="5092662"/>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74" name="Rectangle 173">
            <a:extLst>
              <a:ext uri="{FF2B5EF4-FFF2-40B4-BE49-F238E27FC236}">
                <a16:creationId xmlns:a16="http://schemas.microsoft.com/office/drawing/2014/main" id="{CE62DEEE-5A30-A244-B274-9C876D2C5AD4}"/>
              </a:ext>
            </a:extLst>
          </p:cNvPr>
          <p:cNvSpPr/>
          <p:nvPr/>
        </p:nvSpPr>
        <p:spPr>
          <a:xfrm>
            <a:off x="576072" y="1028088"/>
            <a:ext cx="10852826" cy="5101249"/>
          </a:xfrm>
          <a:prstGeom prst="rect">
            <a:avLst/>
          </a:prstGeom>
          <a:solidFill>
            <a:schemeClr val="accent1">
              <a:alpha val="71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3">
            <a:extLst>
              <a:ext uri="{FF2B5EF4-FFF2-40B4-BE49-F238E27FC236}">
                <a16:creationId xmlns:a16="http://schemas.microsoft.com/office/drawing/2014/main" id="{76968B5B-5D4E-7C45-89C9-96955B1807A4}"/>
              </a:ext>
            </a:extLst>
          </p:cNvPr>
          <p:cNvSpPr>
            <a:spLocks noGrp="1"/>
          </p:cNvSpPr>
          <p:nvPr>
            <p:ph type="title"/>
          </p:nvPr>
        </p:nvSpPr>
        <p:spPr>
          <a:xfrm>
            <a:off x="576072" y="320040"/>
            <a:ext cx="8641080" cy="457200"/>
          </a:xfrm>
        </p:spPr>
        <p:txBody>
          <a:bodyPr/>
          <a:lstStyle/>
          <a:p>
            <a:r>
              <a:rPr lang="en-US" dirty="0"/>
              <a:t>Pressure of Clinical Trial Site Burdens</a:t>
            </a:r>
          </a:p>
        </p:txBody>
      </p:sp>
      <p:sp>
        <p:nvSpPr>
          <p:cNvPr id="7" name="Freeform 6">
            <a:extLst>
              <a:ext uri="{FF2B5EF4-FFF2-40B4-BE49-F238E27FC236}">
                <a16:creationId xmlns:a16="http://schemas.microsoft.com/office/drawing/2014/main" id="{F17C5392-2D92-0541-BB7B-3192982FBDA7}"/>
              </a:ext>
            </a:extLst>
          </p:cNvPr>
          <p:cNvSpPr/>
          <p:nvPr/>
        </p:nvSpPr>
        <p:spPr>
          <a:xfrm>
            <a:off x="763102" y="2845017"/>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Too Many Reports</a:t>
            </a:r>
          </a:p>
        </p:txBody>
      </p:sp>
      <p:sp>
        <p:nvSpPr>
          <p:cNvPr id="9" name="Freeform 8">
            <a:extLst>
              <a:ext uri="{FF2B5EF4-FFF2-40B4-BE49-F238E27FC236}">
                <a16:creationId xmlns:a16="http://schemas.microsoft.com/office/drawing/2014/main" id="{0702AE58-E039-5C48-AF9B-E981410BA2AA}"/>
              </a:ext>
            </a:extLst>
          </p:cNvPr>
          <p:cNvSpPr/>
          <p:nvPr/>
        </p:nvSpPr>
        <p:spPr>
          <a:xfrm>
            <a:off x="2825601" y="2845017"/>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Duplicate Reports</a:t>
            </a:r>
          </a:p>
        </p:txBody>
      </p:sp>
      <p:sp>
        <p:nvSpPr>
          <p:cNvPr id="11" name="Freeform 10">
            <a:extLst>
              <a:ext uri="{FF2B5EF4-FFF2-40B4-BE49-F238E27FC236}">
                <a16:creationId xmlns:a16="http://schemas.microsoft.com/office/drawing/2014/main" id="{C86598C0-27A6-084A-847B-7B298D47D82B}"/>
              </a:ext>
            </a:extLst>
          </p:cNvPr>
          <p:cNvSpPr/>
          <p:nvPr/>
        </p:nvSpPr>
        <p:spPr>
          <a:xfrm>
            <a:off x="4443698" y="2845017"/>
            <a:ext cx="2022260" cy="666251"/>
          </a:xfrm>
          <a:custGeom>
            <a:avLst/>
            <a:gdLst>
              <a:gd name="connsiteX0" fmla="*/ 0 w 2022260"/>
              <a:gd name="connsiteY0" fmla="*/ 0 h 666251"/>
              <a:gd name="connsiteX1" fmla="*/ 2022260 w 2022260"/>
              <a:gd name="connsiteY1" fmla="*/ 0 h 666251"/>
              <a:gd name="connsiteX2" fmla="*/ 2022260 w 2022260"/>
              <a:gd name="connsiteY2" fmla="*/ 666251 h 666251"/>
              <a:gd name="connsiteX3" fmla="*/ 0 w 2022260"/>
              <a:gd name="connsiteY3" fmla="*/ 666251 h 666251"/>
              <a:gd name="connsiteX4" fmla="*/ 0 w 202226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0" h="666251">
                <a:moveTo>
                  <a:pt x="0" y="0"/>
                </a:moveTo>
                <a:lnTo>
                  <a:pt x="2022260" y="0"/>
                </a:lnTo>
                <a:lnTo>
                  <a:pt x="202226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Overly Time-consuming</a:t>
            </a:r>
          </a:p>
        </p:txBody>
      </p:sp>
      <p:sp>
        <p:nvSpPr>
          <p:cNvPr id="13" name="Freeform 12">
            <a:extLst>
              <a:ext uri="{FF2B5EF4-FFF2-40B4-BE49-F238E27FC236}">
                <a16:creationId xmlns:a16="http://schemas.microsoft.com/office/drawing/2014/main" id="{C09B05E2-2289-A549-9B89-D1E13CB0F5B3}"/>
              </a:ext>
            </a:extLst>
          </p:cNvPr>
          <p:cNvSpPr/>
          <p:nvPr/>
        </p:nvSpPr>
        <p:spPr>
          <a:xfrm>
            <a:off x="1731406" y="4978719"/>
            <a:ext cx="1566210" cy="666251"/>
          </a:xfrm>
          <a:custGeom>
            <a:avLst/>
            <a:gdLst>
              <a:gd name="connsiteX0" fmla="*/ 0 w 1566210"/>
              <a:gd name="connsiteY0" fmla="*/ 0 h 666251"/>
              <a:gd name="connsiteX1" fmla="*/ 1566210 w 1566210"/>
              <a:gd name="connsiteY1" fmla="*/ 0 h 666251"/>
              <a:gd name="connsiteX2" fmla="*/ 1566210 w 1566210"/>
              <a:gd name="connsiteY2" fmla="*/ 666251 h 666251"/>
              <a:gd name="connsiteX3" fmla="*/ 0 w 1566210"/>
              <a:gd name="connsiteY3" fmla="*/ 666251 h 666251"/>
              <a:gd name="connsiteX4" fmla="*/ 0 w 1566210"/>
              <a:gd name="connsiteY4" fmla="*/ 0 h 66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210" h="666251">
                <a:moveTo>
                  <a:pt x="0" y="0"/>
                </a:moveTo>
                <a:lnTo>
                  <a:pt x="1566210" y="0"/>
                </a:lnTo>
                <a:lnTo>
                  <a:pt x="1566210" y="666251"/>
                </a:lnTo>
                <a:lnTo>
                  <a:pt x="0" y="6662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Too Many Websites</a:t>
            </a:r>
          </a:p>
        </p:txBody>
      </p:sp>
      <p:sp>
        <p:nvSpPr>
          <p:cNvPr id="15" name="Freeform 14">
            <a:extLst>
              <a:ext uri="{FF2B5EF4-FFF2-40B4-BE49-F238E27FC236}">
                <a16:creationId xmlns:a16="http://schemas.microsoft.com/office/drawing/2014/main" id="{65ECBD6B-8431-9E4E-BB5C-3EA2312916C0}"/>
              </a:ext>
            </a:extLst>
          </p:cNvPr>
          <p:cNvSpPr/>
          <p:nvPr/>
        </p:nvSpPr>
        <p:spPr>
          <a:xfrm>
            <a:off x="3313136" y="4997476"/>
            <a:ext cx="2443085" cy="1025061"/>
          </a:xfrm>
          <a:custGeom>
            <a:avLst/>
            <a:gdLst>
              <a:gd name="connsiteX0" fmla="*/ 0 w 2443085"/>
              <a:gd name="connsiteY0" fmla="*/ 0 h 1025061"/>
              <a:gd name="connsiteX1" fmla="*/ 2443085 w 2443085"/>
              <a:gd name="connsiteY1" fmla="*/ 0 h 1025061"/>
              <a:gd name="connsiteX2" fmla="*/ 2443085 w 2443085"/>
              <a:gd name="connsiteY2" fmla="*/ 1025061 h 1025061"/>
              <a:gd name="connsiteX3" fmla="*/ 0 w 2443085"/>
              <a:gd name="connsiteY3" fmla="*/ 1025061 h 1025061"/>
              <a:gd name="connsiteX4" fmla="*/ 0 w 2443085"/>
              <a:gd name="connsiteY4" fmla="*/ 0 h 1025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085" h="1025061">
                <a:moveTo>
                  <a:pt x="0" y="0"/>
                </a:moveTo>
                <a:lnTo>
                  <a:pt x="2443085" y="0"/>
                </a:lnTo>
                <a:lnTo>
                  <a:pt x="2443085" y="1025061"/>
                </a:lnTo>
                <a:lnTo>
                  <a:pt x="0" y="10250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000" b="1" kern="1200" dirty="0">
                <a:solidFill>
                  <a:schemeClr val="bg1"/>
                </a:solidFill>
              </a:rPr>
              <a:t>Useful Information Hidden</a:t>
            </a:r>
          </a:p>
        </p:txBody>
      </p:sp>
      <p:grpSp>
        <p:nvGrpSpPr>
          <p:cNvPr id="16" name="Group 15">
            <a:extLst>
              <a:ext uri="{FF2B5EF4-FFF2-40B4-BE49-F238E27FC236}">
                <a16:creationId xmlns:a16="http://schemas.microsoft.com/office/drawing/2014/main" id="{C29EBA7F-0E08-2B44-80D6-EFD739D03FE4}"/>
              </a:ext>
            </a:extLst>
          </p:cNvPr>
          <p:cNvGrpSpPr/>
          <p:nvPr/>
        </p:nvGrpSpPr>
        <p:grpSpPr>
          <a:xfrm>
            <a:off x="928357" y="1682417"/>
            <a:ext cx="1235700" cy="1054344"/>
            <a:chOff x="826580" y="1597206"/>
            <a:chExt cx="1276825" cy="1089433"/>
          </a:xfrm>
        </p:grpSpPr>
        <p:sp>
          <p:nvSpPr>
            <p:cNvPr id="126" name="Hexagon 125">
              <a:extLst>
                <a:ext uri="{FF2B5EF4-FFF2-40B4-BE49-F238E27FC236}">
                  <a16:creationId xmlns:a16="http://schemas.microsoft.com/office/drawing/2014/main" id="{E0640D7B-589F-2C42-B127-A3DA3D8D1BA4}"/>
                </a:ext>
              </a:extLst>
            </p:cNvPr>
            <p:cNvSpPr/>
            <p:nvPr/>
          </p:nvSpPr>
          <p:spPr>
            <a:xfrm>
              <a:off x="826580" y="1597206"/>
              <a:ext cx="1276825" cy="1089433"/>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7" name="Graphic 126">
              <a:extLst>
                <a:ext uri="{FF2B5EF4-FFF2-40B4-BE49-F238E27FC236}">
                  <a16:creationId xmlns:a16="http://schemas.microsoft.com/office/drawing/2014/main" id="{332D2DCF-8355-134B-B031-CF3E557414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0429" y="1849080"/>
              <a:ext cx="617859" cy="590995"/>
            </a:xfrm>
            <a:prstGeom prst="rect">
              <a:avLst/>
            </a:prstGeom>
          </p:spPr>
        </p:pic>
      </p:grpSp>
      <p:grpSp>
        <p:nvGrpSpPr>
          <p:cNvPr id="128" name="Group 127">
            <a:extLst>
              <a:ext uri="{FF2B5EF4-FFF2-40B4-BE49-F238E27FC236}">
                <a16:creationId xmlns:a16="http://schemas.microsoft.com/office/drawing/2014/main" id="{C96443E4-DC64-2A4F-A97F-0CB445598556}"/>
              </a:ext>
            </a:extLst>
          </p:cNvPr>
          <p:cNvGrpSpPr/>
          <p:nvPr/>
        </p:nvGrpSpPr>
        <p:grpSpPr>
          <a:xfrm>
            <a:off x="2951743" y="1685676"/>
            <a:ext cx="1219257" cy="1051084"/>
            <a:chOff x="2245898" y="1776421"/>
            <a:chExt cx="611290" cy="526974"/>
          </a:xfrm>
        </p:grpSpPr>
        <p:sp>
          <p:nvSpPr>
            <p:cNvPr id="129" name="Hexagon 128">
              <a:extLst>
                <a:ext uri="{FF2B5EF4-FFF2-40B4-BE49-F238E27FC236}">
                  <a16:creationId xmlns:a16="http://schemas.microsoft.com/office/drawing/2014/main" id="{2F56B4DA-ADD5-814F-978D-A8F66F68FD1E}"/>
                </a:ext>
              </a:extLst>
            </p:cNvPr>
            <p:cNvSpPr/>
            <p:nvPr/>
          </p:nvSpPr>
          <p:spPr>
            <a:xfrm>
              <a:off x="2245898" y="1776421"/>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pic>
          <p:nvPicPr>
            <p:cNvPr id="137" name="Graphic 136">
              <a:extLst>
                <a:ext uri="{FF2B5EF4-FFF2-40B4-BE49-F238E27FC236}">
                  <a16:creationId xmlns:a16="http://schemas.microsoft.com/office/drawing/2014/main" id="{96F4FC16-6D4B-0B49-80A5-6FDF00E06E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0696" y="1859446"/>
              <a:ext cx="321694" cy="360925"/>
            </a:xfrm>
            <a:prstGeom prst="rect">
              <a:avLst/>
            </a:prstGeom>
          </p:spPr>
        </p:pic>
      </p:grpSp>
      <p:grpSp>
        <p:nvGrpSpPr>
          <p:cNvPr id="140" name="Group 139">
            <a:extLst>
              <a:ext uri="{FF2B5EF4-FFF2-40B4-BE49-F238E27FC236}">
                <a16:creationId xmlns:a16="http://schemas.microsoft.com/office/drawing/2014/main" id="{FA2C5B06-66A7-0440-B038-6AD31A73E049}"/>
              </a:ext>
            </a:extLst>
          </p:cNvPr>
          <p:cNvGrpSpPr/>
          <p:nvPr/>
        </p:nvGrpSpPr>
        <p:grpSpPr>
          <a:xfrm>
            <a:off x="1917651" y="3842571"/>
            <a:ext cx="1193720" cy="1028167"/>
            <a:chOff x="7826607" y="2845061"/>
            <a:chExt cx="1263964" cy="1088670"/>
          </a:xfrm>
          <a:solidFill>
            <a:schemeClr val="bg1"/>
          </a:solidFill>
        </p:grpSpPr>
        <p:sp>
          <p:nvSpPr>
            <p:cNvPr id="141" name="Hexagon 140">
              <a:extLst>
                <a:ext uri="{FF2B5EF4-FFF2-40B4-BE49-F238E27FC236}">
                  <a16:creationId xmlns:a16="http://schemas.microsoft.com/office/drawing/2014/main" id="{3D804C6F-C6D8-0046-9D25-746324AF1A37}"/>
                </a:ext>
              </a:extLst>
            </p:cNvPr>
            <p:cNvSpPr/>
            <p:nvPr/>
          </p:nvSpPr>
          <p:spPr>
            <a:xfrm>
              <a:off x="7826607" y="2845061"/>
              <a:ext cx="1263964" cy="1088670"/>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42" name="Graphic 1030">
              <a:extLst>
                <a:ext uri="{FF2B5EF4-FFF2-40B4-BE49-F238E27FC236}">
                  <a16:creationId xmlns:a16="http://schemas.microsoft.com/office/drawing/2014/main" id="{1563F42B-3A96-0B4F-8A8B-D6F095F380EA}"/>
                </a:ext>
              </a:extLst>
            </p:cNvPr>
            <p:cNvGrpSpPr/>
            <p:nvPr/>
          </p:nvGrpSpPr>
          <p:grpSpPr>
            <a:xfrm>
              <a:off x="8138174" y="3169111"/>
              <a:ext cx="640831" cy="440571"/>
              <a:chOff x="5867400" y="3271837"/>
              <a:chExt cx="457200" cy="314325"/>
            </a:xfrm>
            <a:grpFill/>
          </p:grpSpPr>
          <p:sp>
            <p:nvSpPr>
              <p:cNvPr id="143" name="Freeform: Shape 230">
                <a:extLst>
                  <a:ext uri="{FF2B5EF4-FFF2-40B4-BE49-F238E27FC236}">
                    <a16:creationId xmlns:a16="http://schemas.microsoft.com/office/drawing/2014/main" id="{6935BF41-BDB4-C442-9E6A-F42F6334A228}"/>
                  </a:ext>
                </a:extLst>
              </p:cNvPr>
              <p:cNvSpPr/>
              <p:nvPr/>
            </p:nvSpPr>
            <p:spPr>
              <a:xfrm>
                <a:off x="5905500" y="3281362"/>
                <a:ext cx="381000" cy="247650"/>
              </a:xfrm>
              <a:custGeom>
                <a:avLst/>
                <a:gdLst>
                  <a:gd name="connsiteX0" fmla="*/ 381000 w 381000"/>
                  <a:gd name="connsiteY0" fmla="*/ 247650 h 247650"/>
                  <a:gd name="connsiteX1" fmla="*/ 381000 w 381000"/>
                  <a:gd name="connsiteY1" fmla="*/ 19050 h 247650"/>
                  <a:gd name="connsiteX2" fmla="*/ 361950 w 381000"/>
                  <a:gd name="connsiteY2" fmla="*/ 0 h 247650"/>
                  <a:gd name="connsiteX3" fmla="*/ 19050 w 381000"/>
                  <a:gd name="connsiteY3" fmla="*/ 0 h 247650"/>
                  <a:gd name="connsiteX4" fmla="*/ 0 w 381000"/>
                  <a:gd name="connsiteY4" fmla="*/ 19050 h 247650"/>
                  <a:gd name="connsiteX5" fmla="*/ 0 w 381000"/>
                  <a:gd name="connsiteY5"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247650">
                    <a:moveTo>
                      <a:pt x="381000" y="247650"/>
                    </a:moveTo>
                    <a:lnTo>
                      <a:pt x="381000" y="19050"/>
                    </a:lnTo>
                    <a:cubicBezTo>
                      <a:pt x="381000" y="8573"/>
                      <a:pt x="372428" y="0"/>
                      <a:pt x="361950" y="0"/>
                    </a:cubicBezTo>
                    <a:lnTo>
                      <a:pt x="19050" y="0"/>
                    </a:lnTo>
                    <a:cubicBezTo>
                      <a:pt x="8573" y="0"/>
                      <a:pt x="0" y="8573"/>
                      <a:pt x="0" y="19050"/>
                    </a:cubicBezTo>
                    <a:lnTo>
                      <a:pt x="0" y="247650"/>
                    </a:lnTo>
                  </a:path>
                </a:pathLst>
              </a:custGeom>
              <a:grpFill/>
              <a:ln w="19050" cap="flat">
                <a:solidFill>
                  <a:schemeClr val="bg2"/>
                </a:solidFill>
                <a:prstDash val="solid"/>
                <a:miter/>
              </a:ln>
            </p:spPr>
            <p:txBody>
              <a:bodyPr rtlCol="0" anchor="ctr"/>
              <a:lstStyle/>
              <a:p>
                <a:endParaRPr lang="en-GB"/>
              </a:p>
            </p:txBody>
          </p:sp>
          <p:sp>
            <p:nvSpPr>
              <p:cNvPr id="144" name="Freeform: Shape 231">
                <a:extLst>
                  <a:ext uri="{FF2B5EF4-FFF2-40B4-BE49-F238E27FC236}">
                    <a16:creationId xmlns:a16="http://schemas.microsoft.com/office/drawing/2014/main" id="{9FBF8E81-0D8D-E44A-9A6F-8F32955C8A57}"/>
                  </a:ext>
                </a:extLst>
              </p:cNvPr>
              <p:cNvSpPr/>
              <p:nvPr/>
            </p:nvSpPr>
            <p:spPr>
              <a:xfrm>
                <a:off x="5876925" y="3538537"/>
                <a:ext cx="438150" cy="38100"/>
              </a:xfrm>
              <a:custGeom>
                <a:avLst/>
                <a:gdLst>
                  <a:gd name="connsiteX0" fmla="*/ 266700 w 438150"/>
                  <a:gd name="connsiteY0" fmla="*/ 0 h 38100"/>
                  <a:gd name="connsiteX1" fmla="*/ 257175 w 438150"/>
                  <a:gd name="connsiteY1" fmla="*/ 9525 h 38100"/>
                  <a:gd name="connsiteX2" fmla="*/ 180975 w 438150"/>
                  <a:gd name="connsiteY2" fmla="*/ 9525 h 38100"/>
                  <a:gd name="connsiteX3" fmla="*/ 171450 w 438150"/>
                  <a:gd name="connsiteY3" fmla="*/ 0 h 38100"/>
                  <a:gd name="connsiteX4" fmla="*/ 0 w 438150"/>
                  <a:gd name="connsiteY4" fmla="*/ 0 h 38100"/>
                  <a:gd name="connsiteX5" fmla="*/ 38100 w 438150"/>
                  <a:gd name="connsiteY5" fmla="*/ 38100 h 38100"/>
                  <a:gd name="connsiteX6" fmla="*/ 400050 w 438150"/>
                  <a:gd name="connsiteY6" fmla="*/ 38100 h 38100"/>
                  <a:gd name="connsiteX7" fmla="*/ 438150 w 438150"/>
                  <a:gd name="connsiteY7" fmla="*/ 0 h 38100"/>
                  <a:gd name="connsiteX8" fmla="*/ 266700 w 438150"/>
                  <a:gd name="connsiteY8"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8100">
                    <a:moveTo>
                      <a:pt x="266700" y="0"/>
                    </a:moveTo>
                    <a:lnTo>
                      <a:pt x="257175" y="9525"/>
                    </a:lnTo>
                    <a:lnTo>
                      <a:pt x="180975" y="9525"/>
                    </a:lnTo>
                    <a:lnTo>
                      <a:pt x="171450" y="0"/>
                    </a:lnTo>
                    <a:lnTo>
                      <a:pt x="0" y="0"/>
                    </a:lnTo>
                    <a:cubicBezTo>
                      <a:pt x="0" y="21050"/>
                      <a:pt x="17050" y="38100"/>
                      <a:pt x="38100" y="38100"/>
                    </a:cubicBezTo>
                    <a:lnTo>
                      <a:pt x="400050" y="38100"/>
                    </a:lnTo>
                    <a:cubicBezTo>
                      <a:pt x="421100" y="38100"/>
                      <a:pt x="438150" y="21050"/>
                      <a:pt x="438150" y="0"/>
                    </a:cubicBezTo>
                    <a:lnTo>
                      <a:pt x="266700" y="0"/>
                    </a:lnTo>
                    <a:close/>
                  </a:path>
                </a:pathLst>
              </a:custGeom>
              <a:grpFill/>
              <a:ln w="19050" cap="flat">
                <a:solidFill>
                  <a:schemeClr val="bg2"/>
                </a:solidFill>
                <a:prstDash val="solid"/>
                <a:miter/>
              </a:ln>
            </p:spPr>
            <p:txBody>
              <a:bodyPr rtlCol="0" anchor="ctr"/>
              <a:lstStyle/>
              <a:p>
                <a:endParaRPr lang="en-GB"/>
              </a:p>
            </p:txBody>
          </p:sp>
          <p:sp>
            <p:nvSpPr>
              <p:cNvPr id="145" name="Freeform: Shape 232">
                <a:extLst>
                  <a:ext uri="{FF2B5EF4-FFF2-40B4-BE49-F238E27FC236}">
                    <a16:creationId xmlns:a16="http://schemas.microsoft.com/office/drawing/2014/main" id="{168076C6-6922-A443-8E81-73E9F7462684}"/>
                  </a:ext>
                </a:extLst>
              </p:cNvPr>
              <p:cNvSpPr/>
              <p:nvPr/>
            </p:nvSpPr>
            <p:spPr>
              <a:xfrm>
                <a:off x="6134100" y="3386137"/>
                <a:ext cx="47625" cy="104775"/>
              </a:xfrm>
              <a:custGeom>
                <a:avLst/>
                <a:gdLst>
                  <a:gd name="connsiteX0" fmla="*/ 47625 w 47625"/>
                  <a:gd name="connsiteY0" fmla="*/ 104775 h 104775"/>
                  <a:gd name="connsiteX1" fmla="*/ 47625 w 47625"/>
                  <a:gd name="connsiteY1" fmla="*/ 0 h 104775"/>
                  <a:gd name="connsiteX2" fmla="*/ 0 w 47625"/>
                  <a:gd name="connsiteY2" fmla="*/ 0 h 104775"/>
                  <a:gd name="connsiteX3" fmla="*/ 0 w 47625"/>
                  <a:gd name="connsiteY3" fmla="*/ 104775 h 104775"/>
                </a:gdLst>
                <a:ahLst/>
                <a:cxnLst>
                  <a:cxn ang="0">
                    <a:pos x="connsiteX0" y="connsiteY0"/>
                  </a:cxn>
                  <a:cxn ang="0">
                    <a:pos x="connsiteX1" y="connsiteY1"/>
                  </a:cxn>
                  <a:cxn ang="0">
                    <a:pos x="connsiteX2" y="connsiteY2"/>
                  </a:cxn>
                  <a:cxn ang="0">
                    <a:pos x="connsiteX3" y="connsiteY3"/>
                  </a:cxn>
                </a:cxnLst>
                <a:rect l="l" t="t" r="r" b="b"/>
                <a:pathLst>
                  <a:path w="47625" h="104775">
                    <a:moveTo>
                      <a:pt x="47625" y="104775"/>
                    </a:moveTo>
                    <a:lnTo>
                      <a:pt x="47625" y="0"/>
                    </a:lnTo>
                    <a:lnTo>
                      <a:pt x="0" y="0"/>
                    </a:lnTo>
                    <a:lnTo>
                      <a:pt x="0" y="104775"/>
                    </a:lnTo>
                  </a:path>
                </a:pathLst>
              </a:custGeom>
              <a:grpFill/>
              <a:ln w="19050" cap="flat">
                <a:solidFill>
                  <a:schemeClr val="bg2"/>
                </a:solidFill>
                <a:prstDash val="solid"/>
                <a:miter/>
              </a:ln>
            </p:spPr>
            <p:txBody>
              <a:bodyPr rtlCol="0" anchor="ctr"/>
              <a:lstStyle/>
              <a:p>
                <a:endParaRPr lang="en-GB"/>
              </a:p>
            </p:txBody>
          </p:sp>
          <p:sp>
            <p:nvSpPr>
              <p:cNvPr id="146" name="Freeform: Shape 233">
                <a:extLst>
                  <a:ext uri="{FF2B5EF4-FFF2-40B4-BE49-F238E27FC236}">
                    <a16:creationId xmlns:a16="http://schemas.microsoft.com/office/drawing/2014/main" id="{575A4CCD-7AC9-4541-87A9-D7AB9397E484}"/>
                  </a:ext>
                </a:extLst>
              </p:cNvPr>
              <p:cNvSpPr/>
              <p:nvPr/>
            </p:nvSpPr>
            <p:spPr>
              <a:xfrm>
                <a:off x="6038850" y="3414712"/>
                <a:ext cx="47625" cy="76200"/>
              </a:xfrm>
              <a:custGeom>
                <a:avLst/>
                <a:gdLst>
                  <a:gd name="connsiteX0" fmla="*/ 0 w 47625"/>
                  <a:gd name="connsiteY0" fmla="*/ 76200 h 76200"/>
                  <a:gd name="connsiteX1" fmla="*/ 0 w 47625"/>
                  <a:gd name="connsiteY1" fmla="*/ 0 h 76200"/>
                  <a:gd name="connsiteX2" fmla="*/ 47625 w 47625"/>
                  <a:gd name="connsiteY2" fmla="*/ 0 h 76200"/>
                  <a:gd name="connsiteX3" fmla="*/ 47625 w 47625"/>
                  <a:gd name="connsiteY3" fmla="*/ 76200 h 76200"/>
                </a:gdLst>
                <a:ahLst/>
                <a:cxnLst>
                  <a:cxn ang="0">
                    <a:pos x="connsiteX0" y="connsiteY0"/>
                  </a:cxn>
                  <a:cxn ang="0">
                    <a:pos x="connsiteX1" y="connsiteY1"/>
                  </a:cxn>
                  <a:cxn ang="0">
                    <a:pos x="connsiteX2" y="connsiteY2"/>
                  </a:cxn>
                  <a:cxn ang="0">
                    <a:pos x="connsiteX3" y="connsiteY3"/>
                  </a:cxn>
                </a:cxnLst>
                <a:rect l="l" t="t" r="r" b="b"/>
                <a:pathLst>
                  <a:path w="47625" h="76200">
                    <a:moveTo>
                      <a:pt x="0" y="76200"/>
                    </a:moveTo>
                    <a:lnTo>
                      <a:pt x="0" y="0"/>
                    </a:lnTo>
                    <a:lnTo>
                      <a:pt x="47625" y="0"/>
                    </a:lnTo>
                    <a:lnTo>
                      <a:pt x="47625" y="76200"/>
                    </a:lnTo>
                  </a:path>
                </a:pathLst>
              </a:custGeom>
              <a:grpFill/>
              <a:ln w="19050" cap="flat">
                <a:solidFill>
                  <a:schemeClr val="bg2"/>
                </a:solidFill>
                <a:prstDash val="solid"/>
                <a:miter/>
              </a:ln>
            </p:spPr>
            <p:txBody>
              <a:bodyPr rtlCol="0" anchor="ctr"/>
              <a:lstStyle/>
              <a:p>
                <a:endParaRPr lang="en-GB"/>
              </a:p>
            </p:txBody>
          </p:sp>
          <p:sp>
            <p:nvSpPr>
              <p:cNvPr id="147" name="Freeform: Shape 234">
                <a:extLst>
                  <a:ext uri="{FF2B5EF4-FFF2-40B4-BE49-F238E27FC236}">
                    <a16:creationId xmlns:a16="http://schemas.microsoft.com/office/drawing/2014/main" id="{1B3A2672-1897-D649-95B9-8B05C6D0E261}"/>
                  </a:ext>
                </a:extLst>
              </p:cNvPr>
              <p:cNvSpPr/>
              <p:nvPr/>
            </p:nvSpPr>
            <p:spPr>
              <a:xfrm>
                <a:off x="6086475" y="3338512"/>
                <a:ext cx="47625" cy="152400"/>
              </a:xfrm>
              <a:custGeom>
                <a:avLst/>
                <a:gdLst>
                  <a:gd name="connsiteX0" fmla="*/ 0 w 47625"/>
                  <a:gd name="connsiteY0" fmla="*/ 152400 h 152400"/>
                  <a:gd name="connsiteX1" fmla="*/ 0 w 47625"/>
                  <a:gd name="connsiteY1" fmla="*/ 0 h 152400"/>
                  <a:gd name="connsiteX2" fmla="*/ 47625 w 47625"/>
                  <a:gd name="connsiteY2" fmla="*/ 0 h 152400"/>
                  <a:gd name="connsiteX3" fmla="*/ 47625 w 4762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47625" h="152400">
                    <a:moveTo>
                      <a:pt x="0" y="152400"/>
                    </a:moveTo>
                    <a:lnTo>
                      <a:pt x="0" y="0"/>
                    </a:lnTo>
                    <a:lnTo>
                      <a:pt x="47625" y="0"/>
                    </a:lnTo>
                    <a:lnTo>
                      <a:pt x="47625" y="152400"/>
                    </a:lnTo>
                  </a:path>
                </a:pathLst>
              </a:custGeom>
              <a:grpFill/>
              <a:ln w="19050" cap="flat">
                <a:solidFill>
                  <a:schemeClr val="bg2"/>
                </a:solidFill>
                <a:prstDash val="solid"/>
                <a:miter/>
              </a:ln>
            </p:spPr>
            <p:txBody>
              <a:bodyPr rtlCol="0" anchor="ctr"/>
              <a:lstStyle/>
              <a:p>
                <a:endParaRPr lang="en-GB"/>
              </a:p>
            </p:txBody>
          </p:sp>
          <p:sp>
            <p:nvSpPr>
              <p:cNvPr id="148" name="Freeform: Shape 235">
                <a:extLst>
                  <a:ext uri="{FF2B5EF4-FFF2-40B4-BE49-F238E27FC236}">
                    <a16:creationId xmlns:a16="http://schemas.microsoft.com/office/drawing/2014/main" id="{8F28D4CC-0175-AB4D-84A8-EF492E0C4FE2}"/>
                  </a:ext>
                </a:extLst>
              </p:cNvPr>
              <p:cNvSpPr/>
              <p:nvPr/>
            </p:nvSpPr>
            <p:spPr>
              <a:xfrm>
                <a:off x="5991225" y="3443287"/>
                <a:ext cx="47625" cy="47625"/>
              </a:xfrm>
              <a:custGeom>
                <a:avLst/>
                <a:gdLst>
                  <a:gd name="connsiteX0" fmla="*/ 47625 w 47625"/>
                  <a:gd name="connsiteY0" fmla="*/ 47625 h 47625"/>
                  <a:gd name="connsiteX1" fmla="*/ 47625 w 47625"/>
                  <a:gd name="connsiteY1" fmla="*/ 0 h 47625"/>
                  <a:gd name="connsiteX2" fmla="*/ 0 w 47625"/>
                  <a:gd name="connsiteY2" fmla="*/ 0 h 47625"/>
                  <a:gd name="connsiteX3" fmla="*/ 0 w 47625"/>
                  <a:gd name="connsiteY3" fmla="*/ 47625 h 47625"/>
                </a:gdLst>
                <a:ahLst/>
                <a:cxnLst>
                  <a:cxn ang="0">
                    <a:pos x="connsiteX0" y="connsiteY0"/>
                  </a:cxn>
                  <a:cxn ang="0">
                    <a:pos x="connsiteX1" y="connsiteY1"/>
                  </a:cxn>
                  <a:cxn ang="0">
                    <a:pos x="connsiteX2" y="connsiteY2"/>
                  </a:cxn>
                  <a:cxn ang="0">
                    <a:pos x="connsiteX3" y="connsiteY3"/>
                  </a:cxn>
                </a:cxnLst>
                <a:rect l="l" t="t" r="r" b="b"/>
                <a:pathLst>
                  <a:path w="47625" h="47625">
                    <a:moveTo>
                      <a:pt x="47625" y="47625"/>
                    </a:moveTo>
                    <a:lnTo>
                      <a:pt x="47625" y="0"/>
                    </a:lnTo>
                    <a:lnTo>
                      <a:pt x="0" y="0"/>
                    </a:lnTo>
                    <a:lnTo>
                      <a:pt x="0" y="47625"/>
                    </a:lnTo>
                  </a:path>
                </a:pathLst>
              </a:custGeom>
              <a:grpFill/>
              <a:ln w="19050" cap="flat">
                <a:solidFill>
                  <a:schemeClr val="bg2"/>
                </a:solidFill>
                <a:prstDash val="solid"/>
                <a:miter/>
              </a:ln>
            </p:spPr>
            <p:txBody>
              <a:bodyPr rtlCol="0" anchor="ctr"/>
              <a:lstStyle/>
              <a:p>
                <a:endParaRPr lang="en-GB"/>
              </a:p>
            </p:txBody>
          </p:sp>
          <p:sp>
            <p:nvSpPr>
              <p:cNvPr id="149" name="Freeform: Shape 236">
                <a:extLst>
                  <a:ext uri="{FF2B5EF4-FFF2-40B4-BE49-F238E27FC236}">
                    <a16:creationId xmlns:a16="http://schemas.microsoft.com/office/drawing/2014/main" id="{AB57FDC2-0F84-634D-8F5E-2D7D7C3932C3}"/>
                  </a:ext>
                </a:extLst>
              </p:cNvPr>
              <p:cNvSpPr/>
              <p:nvPr/>
            </p:nvSpPr>
            <p:spPr>
              <a:xfrm>
                <a:off x="5962650" y="3490912"/>
                <a:ext cx="247650" cy="9525"/>
              </a:xfrm>
              <a:custGeom>
                <a:avLst/>
                <a:gdLst>
                  <a:gd name="connsiteX0" fmla="*/ 0 w 247650"/>
                  <a:gd name="connsiteY0" fmla="*/ 0 h 0"/>
                  <a:gd name="connsiteX1" fmla="*/ 247650 w 247650"/>
                  <a:gd name="connsiteY1" fmla="*/ 0 h 0"/>
                </a:gdLst>
                <a:ahLst/>
                <a:cxnLst>
                  <a:cxn ang="0">
                    <a:pos x="connsiteX0" y="connsiteY0"/>
                  </a:cxn>
                  <a:cxn ang="0">
                    <a:pos x="connsiteX1" y="connsiteY1"/>
                  </a:cxn>
                </a:cxnLst>
                <a:rect l="l" t="t" r="r" b="b"/>
                <a:pathLst>
                  <a:path w="247650">
                    <a:moveTo>
                      <a:pt x="0" y="0"/>
                    </a:moveTo>
                    <a:lnTo>
                      <a:pt x="247650" y="0"/>
                    </a:lnTo>
                  </a:path>
                </a:pathLst>
              </a:custGeom>
              <a:grpFill/>
              <a:ln w="19050" cap="flat">
                <a:solidFill>
                  <a:schemeClr val="bg2"/>
                </a:solidFill>
                <a:prstDash val="solid"/>
                <a:miter/>
              </a:ln>
            </p:spPr>
            <p:txBody>
              <a:bodyPr rtlCol="0" anchor="ctr"/>
              <a:lstStyle/>
              <a:p>
                <a:endParaRPr lang="en-GB"/>
              </a:p>
            </p:txBody>
          </p:sp>
        </p:grpSp>
      </p:grpSp>
      <p:grpSp>
        <p:nvGrpSpPr>
          <p:cNvPr id="150" name="Group 149">
            <a:extLst>
              <a:ext uri="{FF2B5EF4-FFF2-40B4-BE49-F238E27FC236}">
                <a16:creationId xmlns:a16="http://schemas.microsoft.com/office/drawing/2014/main" id="{AE62785E-8789-734A-A12F-6E9647662D12}"/>
              </a:ext>
            </a:extLst>
          </p:cNvPr>
          <p:cNvGrpSpPr/>
          <p:nvPr/>
        </p:nvGrpSpPr>
        <p:grpSpPr>
          <a:xfrm>
            <a:off x="4857968" y="1725957"/>
            <a:ext cx="1193720" cy="1028166"/>
            <a:chOff x="3411256" y="4806183"/>
            <a:chExt cx="986400" cy="849600"/>
          </a:xfrm>
          <a:solidFill>
            <a:schemeClr val="bg1"/>
          </a:solidFill>
        </p:grpSpPr>
        <p:sp>
          <p:nvSpPr>
            <p:cNvPr id="151" name="Hexagon 150">
              <a:extLst>
                <a:ext uri="{FF2B5EF4-FFF2-40B4-BE49-F238E27FC236}">
                  <a16:creationId xmlns:a16="http://schemas.microsoft.com/office/drawing/2014/main" id="{24D0BC7D-A1FB-7A44-95E2-C265D2992DD2}"/>
                </a:ext>
              </a:extLst>
            </p:cNvPr>
            <p:cNvSpPr/>
            <p:nvPr/>
          </p:nvSpPr>
          <p:spPr>
            <a:xfrm>
              <a:off x="3411256" y="4806183"/>
              <a:ext cx="986400" cy="849600"/>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52" name="Graphic 36">
              <a:extLst>
                <a:ext uri="{FF2B5EF4-FFF2-40B4-BE49-F238E27FC236}">
                  <a16:creationId xmlns:a16="http://schemas.microsoft.com/office/drawing/2014/main" id="{F19127CD-5CC9-4848-B50B-6817E3F77CBA}"/>
                </a:ext>
              </a:extLst>
            </p:cNvPr>
            <p:cNvGrpSpPr/>
            <p:nvPr/>
          </p:nvGrpSpPr>
          <p:grpSpPr>
            <a:xfrm>
              <a:off x="3641268" y="4989727"/>
              <a:ext cx="526376" cy="482512"/>
              <a:chOff x="5867400" y="3219450"/>
              <a:chExt cx="457200" cy="419100"/>
            </a:xfrm>
            <a:grpFill/>
          </p:grpSpPr>
          <p:sp>
            <p:nvSpPr>
              <p:cNvPr id="153" name="Freeform: Shape 186">
                <a:extLst>
                  <a:ext uri="{FF2B5EF4-FFF2-40B4-BE49-F238E27FC236}">
                    <a16:creationId xmlns:a16="http://schemas.microsoft.com/office/drawing/2014/main" id="{6D52B4CD-A8A7-DA42-AE39-F2E0A58BAC55}"/>
                  </a:ext>
                </a:extLst>
              </p:cNvPr>
              <p:cNvSpPr/>
              <p:nvPr/>
            </p:nvSpPr>
            <p:spPr>
              <a:xfrm>
                <a:off x="5876925" y="3228975"/>
                <a:ext cx="428625" cy="400050"/>
              </a:xfrm>
              <a:custGeom>
                <a:avLst/>
                <a:gdLst>
                  <a:gd name="connsiteX0" fmla="*/ 200025 w 428625"/>
                  <a:gd name="connsiteY0" fmla="*/ 400050 h 400050"/>
                  <a:gd name="connsiteX1" fmla="*/ 0 w 428625"/>
                  <a:gd name="connsiteY1" fmla="*/ 200025 h 400050"/>
                  <a:gd name="connsiteX2" fmla="*/ 200025 w 428625"/>
                  <a:gd name="connsiteY2" fmla="*/ 0 h 400050"/>
                  <a:gd name="connsiteX3" fmla="*/ 400050 w 428625"/>
                  <a:gd name="connsiteY3" fmla="*/ 200025 h 400050"/>
                  <a:gd name="connsiteX4" fmla="*/ 400050 w 428625"/>
                  <a:gd name="connsiteY4" fmla="*/ 219075 h 400050"/>
                  <a:gd name="connsiteX5" fmla="*/ 428625 w 428625"/>
                  <a:gd name="connsiteY5" fmla="*/ 219075 h 400050"/>
                  <a:gd name="connsiteX6" fmla="*/ 371475 w 428625"/>
                  <a:gd name="connsiteY6" fmla="*/ 304800 h 400050"/>
                  <a:gd name="connsiteX7" fmla="*/ 314325 w 428625"/>
                  <a:gd name="connsiteY7" fmla="*/ 219075 h 400050"/>
                  <a:gd name="connsiteX8" fmla="*/ 342900 w 428625"/>
                  <a:gd name="connsiteY8" fmla="*/ 219075 h 400050"/>
                  <a:gd name="connsiteX9" fmla="*/ 342900 w 428625"/>
                  <a:gd name="connsiteY9" fmla="*/ 200025 h 400050"/>
                  <a:gd name="connsiteX10" fmla="*/ 200025 w 428625"/>
                  <a:gd name="connsiteY10" fmla="*/ 57150 h 400050"/>
                  <a:gd name="connsiteX11" fmla="*/ 57150 w 428625"/>
                  <a:gd name="connsiteY11" fmla="*/ 200025 h 400050"/>
                  <a:gd name="connsiteX12" fmla="*/ 200025 w 428625"/>
                  <a:gd name="connsiteY12" fmla="*/ 342900 h 400050"/>
                  <a:gd name="connsiteX13" fmla="*/ 305467 w 428625"/>
                  <a:gd name="connsiteY13" fmla="*/ 29594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8625" h="400050">
                    <a:moveTo>
                      <a:pt x="200025" y="400050"/>
                    </a:moveTo>
                    <a:cubicBezTo>
                      <a:pt x="89535" y="400050"/>
                      <a:pt x="0" y="310515"/>
                      <a:pt x="0" y="200025"/>
                    </a:cubicBezTo>
                    <a:cubicBezTo>
                      <a:pt x="0" y="89535"/>
                      <a:pt x="89535" y="0"/>
                      <a:pt x="200025" y="0"/>
                    </a:cubicBezTo>
                    <a:cubicBezTo>
                      <a:pt x="310515" y="0"/>
                      <a:pt x="400050" y="89535"/>
                      <a:pt x="400050" y="200025"/>
                    </a:cubicBezTo>
                    <a:lnTo>
                      <a:pt x="400050" y="219075"/>
                    </a:lnTo>
                    <a:lnTo>
                      <a:pt x="428625" y="219075"/>
                    </a:lnTo>
                    <a:lnTo>
                      <a:pt x="371475" y="304800"/>
                    </a:lnTo>
                    <a:lnTo>
                      <a:pt x="314325" y="219075"/>
                    </a:lnTo>
                    <a:lnTo>
                      <a:pt x="342900" y="219075"/>
                    </a:lnTo>
                    <a:lnTo>
                      <a:pt x="342900" y="200025"/>
                    </a:lnTo>
                    <a:cubicBezTo>
                      <a:pt x="342900" y="121158"/>
                      <a:pt x="278892" y="57150"/>
                      <a:pt x="200025" y="57150"/>
                    </a:cubicBezTo>
                    <a:cubicBezTo>
                      <a:pt x="121158" y="57150"/>
                      <a:pt x="57150" y="121158"/>
                      <a:pt x="57150" y="200025"/>
                    </a:cubicBezTo>
                    <a:cubicBezTo>
                      <a:pt x="57150" y="278892"/>
                      <a:pt x="121158" y="342900"/>
                      <a:pt x="200025" y="342900"/>
                    </a:cubicBezTo>
                    <a:cubicBezTo>
                      <a:pt x="241935" y="342900"/>
                      <a:pt x="279368" y="324707"/>
                      <a:pt x="305467" y="295942"/>
                    </a:cubicBezTo>
                  </a:path>
                </a:pathLst>
              </a:custGeom>
              <a:grpFill/>
              <a:ln w="19050" cap="flat">
                <a:solidFill>
                  <a:schemeClr val="bg2"/>
                </a:solidFill>
                <a:prstDash val="solid"/>
                <a:miter/>
              </a:ln>
            </p:spPr>
            <p:txBody>
              <a:bodyPr rtlCol="0" anchor="ctr"/>
              <a:lstStyle/>
              <a:p>
                <a:endParaRPr lang="en-GB"/>
              </a:p>
            </p:txBody>
          </p:sp>
          <p:sp>
            <p:nvSpPr>
              <p:cNvPr id="154" name="Freeform: Shape 187">
                <a:extLst>
                  <a:ext uri="{FF2B5EF4-FFF2-40B4-BE49-F238E27FC236}">
                    <a16:creationId xmlns:a16="http://schemas.microsoft.com/office/drawing/2014/main" id="{3BF30F84-3E0F-3145-BCC0-072FB0BD98E0}"/>
                  </a:ext>
                </a:extLst>
              </p:cNvPr>
              <p:cNvSpPr/>
              <p:nvPr/>
            </p:nvSpPr>
            <p:spPr>
              <a:xfrm>
                <a:off x="6076950" y="3333750"/>
                <a:ext cx="57150" cy="142875"/>
              </a:xfrm>
              <a:custGeom>
                <a:avLst/>
                <a:gdLst>
                  <a:gd name="connsiteX0" fmla="*/ 0 w 57150"/>
                  <a:gd name="connsiteY0" fmla="*/ 0 h 142875"/>
                  <a:gd name="connsiteX1" fmla="*/ 0 w 57150"/>
                  <a:gd name="connsiteY1" fmla="*/ 104775 h 142875"/>
                  <a:gd name="connsiteX2" fmla="*/ 57150 w 57150"/>
                  <a:gd name="connsiteY2" fmla="*/ 142875 h 142875"/>
                </a:gdLst>
                <a:ahLst/>
                <a:cxnLst>
                  <a:cxn ang="0">
                    <a:pos x="connsiteX0" y="connsiteY0"/>
                  </a:cxn>
                  <a:cxn ang="0">
                    <a:pos x="connsiteX1" y="connsiteY1"/>
                  </a:cxn>
                  <a:cxn ang="0">
                    <a:pos x="connsiteX2" y="connsiteY2"/>
                  </a:cxn>
                </a:cxnLst>
                <a:rect l="l" t="t" r="r" b="b"/>
                <a:pathLst>
                  <a:path w="57150" h="142875">
                    <a:moveTo>
                      <a:pt x="0" y="0"/>
                    </a:moveTo>
                    <a:lnTo>
                      <a:pt x="0" y="104775"/>
                    </a:lnTo>
                    <a:lnTo>
                      <a:pt x="57150" y="142875"/>
                    </a:lnTo>
                  </a:path>
                </a:pathLst>
              </a:custGeom>
              <a:grpFill/>
              <a:ln w="19050" cap="flat">
                <a:solidFill>
                  <a:schemeClr val="bg2"/>
                </a:solidFill>
                <a:prstDash val="solid"/>
                <a:miter/>
              </a:ln>
            </p:spPr>
            <p:txBody>
              <a:bodyPr rtlCol="0" anchor="ctr"/>
              <a:lstStyle/>
              <a:p>
                <a:endParaRPr lang="en-GB"/>
              </a:p>
            </p:txBody>
          </p:sp>
        </p:grpSp>
      </p:grpSp>
      <p:grpSp>
        <p:nvGrpSpPr>
          <p:cNvPr id="155" name="Group 154">
            <a:extLst>
              <a:ext uri="{FF2B5EF4-FFF2-40B4-BE49-F238E27FC236}">
                <a16:creationId xmlns:a16="http://schemas.microsoft.com/office/drawing/2014/main" id="{78C53950-DE40-7D4F-805F-FA912C83A209}"/>
              </a:ext>
            </a:extLst>
          </p:cNvPr>
          <p:cNvGrpSpPr/>
          <p:nvPr/>
        </p:nvGrpSpPr>
        <p:grpSpPr>
          <a:xfrm>
            <a:off x="3937818" y="3836226"/>
            <a:ext cx="1193720" cy="1040110"/>
            <a:chOff x="7314342" y="2692747"/>
            <a:chExt cx="1449022" cy="1262558"/>
          </a:xfrm>
          <a:solidFill>
            <a:schemeClr val="bg1"/>
          </a:solidFill>
        </p:grpSpPr>
        <p:sp>
          <p:nvSpPr>
            <p:cNvPr id="156" name="Hexagon 155">
              <a:extLst>
                <a:ext uri="{FF2B5EF4-FFF2-40B4-BE49-F238E27FC236}">
                  <a16:creationId xmlns:a16="http://schemas.microsoft.com/office/drawing/2014/main" id="{D6D2BF6A-74FD-8E4C-9EB9-BD1EBE53A6E0}"/>
                </a:ext>
              </a:extLst>
            </p:cNvPr>
            <p:cNvSpPr/>
            <p:nvPr/>
          </p:nvSpPr>
          <p:spPr>
            <a:xfrm>
              <a:off x="7314342" y="2692747"/>
              <a:ext cx="1449022" cy="1262558"/>
            </a:xfrm>
            <a:prstGeom prst="hexagon">
              <a:avLst/>
            </a:prstGeom>
            <a:grp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schemeClr val="bg2"/>
                </a:solidFill>
                <a:effectLst/>
                <a:uLnTx/>
                <a:uFillTx/>
                <a:latin typeface="Arial" panose="020B0604020202020204"/>
                <a:ea typeface="+mn-ea"/>
                <a:cs typeface="+mn-cs"/>
              </a:endParaRPr>
            </a:p>
          </p:txBody>
        </p:sp>
        <p:grpSp>
          <p:nvGrpSpPr>
            <p:cNvPr id="157" name="Graphic 9">
              <a:extLst>
                <a:ext uri="{FF2B5EF4-FFF2-40B4-BE49-F238E27FC236}">
                  <a16:creationId xmlns:a16="http://schemas.microsoft.com/office/drawing/2014/main" id="{E24B957C-F8FF-D84D-9E0E-F2920DFA14F6}"/>
                </a:ext>
              </a:extLst>
            </p:cNvPr>
            <p:cNvGrpSpPr/>
            <p:nvPr/>
          </p:nvGrpSpPr>
          <p:grpSpPr>
            <a:xfrm>
              <a:off x="7700718" y="2946574"/>
              <a:ext cx="676269" cy="754905"/>
              <a:chOff x="5891212" y="3200400"/>
              <a:chExt cx="409575" cy="457200"/>
            </a:xfrm>
            <a:grpFill/>
          </p:grpSpPr>
          <p:sp>
            <p:nvSpPr>
              <p:cNvPr id="158" name="Freeform: Shape 11">
                <a:extLst>
                  <a:ext uri="{FF2B5EF4-FFF2-40B4-BE49-F238E27FC236}">
                    <a16:creationId xmlns:a16="http://schemas.microsoft.com/office/drawing/2014/main" id="{5E94C3C5-206B-DD44-9F08-E6139504D4D6}"/>
                  </a:ext>
                </a:extLst>
              </p:cNvPr>
              <p:cNvSpPr/>
              <p:nvPr/>
            </p:nvSpPr>
            <p:spPr>
              <a:xfrm>
                <a:off x="5961697" y="3272885"/>
                <a:ext cx="266700" cy="304800"/>
              </a:xfrm>
              <a:custGeom>
                <a:avLst/>
                <a:gdLst>
                  <a:gd name="connsiteX0" fmla="*/ 182023 w 266700"/>
                  <a:gd name="connsiteY0" fmla="*/ 313372 h 304800"/>
                  <a:gd name="connsiteX1" fmla="*/ 182023 w 266700"/>
                  <a:gd name="connsiteY1" fmla="*/ 293942 h 304800"/>
                  <a:gd name="connsiteX2" fmla="*/ 226790 w 266700"/>
                  <a:gd name="connsiteY2" fmla="*/ 226790 h 304800"/>
                  <a:gd name="connsiteX3" fmla="*/ 268796 w 266700"/>
                  <a:gd name="connsiteY3" fmla="*/ 126016 h 304800"/>
                  <a:gd name="connsiteX4" fmla="*/ 134398 w 266700"/>
                  <a:gd name="connsiteY4" fmla="*/ 0 h 304800"/>
                  <a:gd name="connsiteX5" fmla="*/ 0 w 266700"/>
                  <a:gd name="connsiteY5" fmla="*/ 126016 h 304800"/>
                  <a:gd name="connsiteX6" fmla="*/ 42005 w 266700"/>
                  <a:gd name="connsiteY6" fmla="*/ 226790 h 304800"/>
                  <a:gd name="connsiteX7" fmla="*/ 86773 w 266700"/>
                  <a:gd name="connsiteY7" fmla="*/ 293942 h 304800"/>
                  <a:gd name="connsiteX8" fmla="*/ 86773 w 266700"/>
                  <a:gd name="connsiteY8" fmla="*/ 313372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 h="304800">
                    <a:moveTo>
                      <a:pt x="182023" y="313372"/>
                    </a:moveTo>
                    <a:lnTo>
                      <a:pt x="182023" y="293942"/>
                    </a:lnTo>
                    <a:cubicBezTo>
                      <a:pt x="182023" y="260604"/>
                      <a:pt x="201168" y="251650"/>
                      <a:pt x="226790" y="226790"/>
                    </a:cubicBezTo>
                    <a:cubicBezTo>
                      <a:pt x="249936" y="204407"/>
                      <a:pt x="268796" y="169926"/>
                      <a:pt x="268796" y="126016"/>
                    </a:cubicBezTo>
                    <a:cubicBezTo>
                      <a:pt x="268796" y="56388"/>
                      <a:pt x="206121" y="0"/>
                      <a:pt x="134398" y="0"/>
                    </a:cubicBezTo>
                    <a:cubicBezTo>
                      <a:pt x="62674" y="0"/>
                      <a:pt x="0" y="56388"/>
                      <a:pt x="0" y="126016"/>
                    </a:cubicBezTo>
                    <a:cubicBezTo>
                      <a:pt x="0" y="170021"/>
                      <a:pt x="18860" y="204407"/>
                      <a:pt x="42005" y="226790"/>
                    </a:cubicBezTo>
                    <a:cubicBezTo>
                      <a:pt x="67723" y="251746"/>
                      <a:pt x="86773" y="260604"/>
                      <a:pt x="86773" y="293942"/>
                    </a:cubicBezTo>
                    <a:lnTo>
                      <a:pt x="86773" y="313372"/>
                    </a:lnTo>
                  </a:path>
                </a:pathLst>
              </a:custGeom>
              <a:grpFill/>
              <a:ln w="19050" cap="flat">
                <a:solidFill>
                  <a:schemeClr val="bg2"/>
                </a:solidFill>
                <a:prstDash val="solid"/>
                <a:round/>
              </a:ln>
            </p:spPr>
            <p:txBody>
              <a:bodyPr rtlCol="0" anchor="ctr"/>
              <a:lstStyle/>
              <a:p>
                <a:endParaRPr lang="en-GB"/>
              </a:p>
            </p:txBody>
          </p:sp>
          <p:sp>
            <p:nvSpPr>
              <p:cNvPr id="159" name="Freeform: Shape 12">
                <a:extLst>
                  <a:ext uri="{FF2B5EF4-FFF2-40B4-BE49-F238E27FC236}">
                    <a16:creationId xmlns:a16="http://schemas.microsoft.com/office/drawing/2014/main" id="{0C9CF144-05BD-0F4E-AB9A-93E8A598BA84}"/>
                  </a:ext>
                </a:extLst>
              </p:cNvPr>
              <p:cNvSpPr/>
              <p:nvPr/>
            </p:nvSpPr>
            <p:spPr>
              <a:xfrm>
                <a:off x="6038945" y="3605308"/>
                <a:ext cx="114300" cy="9525"/>
              </a:xfrm>
              <a:custGeom>
                <a:avLst/>
                <a:gdLst>
                  <a:gd name="connsiteX0" fmla="*/ 0 w 114300"/>
                  <a:gd name="connsiteY0" fmla="*/ 0 h 0"/>
                  <a:gd name="connsiteX1" fmla="*/ 114300 w 114300"/>
                  <a:gd name="connsiteY1" fmla="*/ 0 h 0"/>
                </a:gdLst>
                <a:ahLst/>
                <a:cxnLst>
                  <a:cxn ang="0">
                    <a:pos x="connsiteX0" y="connsiteY0"/>
                  </a:cxn>
                  <a:cxn ang="0">
                    <a:pos x="connsiteX1" y="connsiteY1"/>
                  </a:cxn>
                </a:cxnLst>
                <a:rect l="l" t="t" r="r" b="b"/>
                <a:pathLst>
                  <a:path w="114300">
                    <a:moveTo>
                      <a:pt x="0" y="0"/>
                    </a:moveTo>
                    <a:lnTo>
                      <a:pt x="114300" y="0"/>
                    </a:lnTo>
                  </a:path>
                </a:pathLst>
              </a:custGeom>
              <a:grpFill/>
              <a:ln w="19050" cap="flat">
                <a:solidFill>
                  <a:schemeClr val="bg2"/>
                </a:solidFill>
                <a:prstDash val="solid"/>
                <a:round/>
              </a:ln>
            </p:spPr>
            <p:txBody>
              <a:bodyPr rtlCol="0" anchor="ctr"/>
              <a:lstStyle/>
              <a:p>
                <a:endParaRPr lang="en-GB"/>
              </a:p>
            </p:txBody>
          </p:sp>
          <p:sp>
            <p:nvSpPr>
              <p:cNvPr id="160" name="Freeform: Shape 13">
                <a:extLst>
                  <a:ext uri="{FF2B5EF4-FFF2-40B4-BE49-F238E27FC236}">
                    <a16:creationId xmlns:a16="http://schemas.microsoft.com/office/drawing/2014/main" id="{D3508528-D5C1-CE48-B604-2BFC54AE0188}"/>
                  </a:ext>
                </a:extLst>
              </p:cNvPr>
              <p:cNvSpPr/>
              <p:nvPr/>
            </p:nvSpPr>
            <p:spPr>
              <a:xfrm>
                <a:off x="6048470" y="3633883"/>
                <a:ext cx="95250" cy="9525"/>
              </a:xfrm>
              <a:custGeom>
                <a:avLst/>
                <a:gdLst>
                  <a:gd name="connsiteX0" fmla="*/ 95250 w 95250"/>
                  <a:gd name="connsiteY0" fmla="*/ 0 h 9525"/>
                  <a:gd name="connsiteX1" fmla="*/ 76200 w 95250"/>
                  <a:gd name="connsiteY1" fmla="*/ 0 h 9525"/>
                  <a:gd name="connsiteX2" fmla="*/ 66675 w 95250"/>
                  <a:gd name="connsiteY2" fmla="*/ 9525 h 9525"/>
                  <a:gd name="connsiteX3" fmla="*/ 47625 w 95250"/>
                  <a:gd name="connsiteY3" fmla="*/ 9525 h 9525"/>
                  <a:gd name="connsiteX4" fmla="*/ 28575 w 95250"/>
                  <a:gd name="connsiteY4" fmla="*/ 9525 h 9525"/>
                  <a:gd name="connsiteX5" fmla="*/ 19050 w 95250"/>
                  <a:gd name="connsiteY5" fmla="*/ 0 h 9525"/>
                  <a:gd name="connsiteX6" fmla="*/ 0 w 95250"/>
                  <a:gd name="connsiteY6"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9525">
                    <a:moveTo>
                      <a:pt x="95250" y="0"/>
                    </a:moveTo>
                    <a:lnTo>
                      <a:pt x="76200" y="0"/>
                    </a:lnTo>
                    <a:lnTo>
                      <a:pt x="66675" y="9525"/>
                    </a:lnTo>
                    <a:lnTo>
                      <a:pt x="47625" y="9525"/>
                    </a:lnTo>
                    <a:lnTo>
                      <a:pt x="28575" y="9525"/>
                    </a:lnTo>
                    <a:lnTo>
                      <a:pt x="19050" y="0"/>
                    </a:lnTo>
                    <a:lnTo>
                      <a:pt x="0" y="0"/>
                    </a:lnTo>
                  </a:path>
                </a:pathLst>
              </a:custGeom>
              <a:grpFill/>
              <a:ln w="19050" cap="flat">
                <a:solidFill>
                  <a:schemeClr val="bg2"/>
                </a:solidFill>
                <a:prstDash val="solid"/>
                <a:round/>
              </a:ln>
            </p:spPr>
            <p:txBody>
              <a:bodyPr rtlCol="0" anchor="ctr"/>
              <a:lstStyle/>
              <a:p>
                <a:endParaRPr lang="en-GB"/>
              </a:p>
            </p:txBody>
          </p:sp>
          <p:sp>
            <p:nvSpPr>
              <p:cNvPr id="161" name="Freeform: Shape 15">
                <a:extLst>
                  <a:ext uri="{FF2B5EF4-FFF2-40B4-BE49-F238E27FC236}">
                    <a16:creationId xmlns:a16="http://schemas.microsoft.com/office/drawing/2014/main" id="{EF04F72F-DC0B-2748-852A-12E7718EFDC0}"/>
                  </a:ext>
                </a:extLst>
              </p:cNvPr>
              <p:cNvSpPr/>
              <p:nvPr/>
            </p:nvSpPr>
            <p:spPr>
              <a:xfrm>
                <a:off x="6067520" y="3576733"/>
                <a:ext cx="57150" cy="9525"/>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grpFill/>
              <a:ln w="19050" cap="flat">
                <a:solidFill>
                  <a:schemeClr val="bg2"/>
                </a:solidFill>
                <a:prstDash val="solid"/>
                <a:round/>
              </a:ln>
            </p:spPr>
            <p:txBody>
              <a:bodyPr rtlCol="0" anchor="ctr"/>
              <a:lstStyle/>
              <a:p>
                <a:endParaRPr lang="en-GB"/>
              </a:p>
            </p:txBody>
          </p:sp>
          <p:sp>
            <p:nvSpPr>
              <p:cNvPr id="162" name="Freeform: Shape 16">
                <a:extLst>
                  <a:ext uri="{FF2B5EF4-FFF2-40B4-BE49-F238E27FC236}">
                    <a16:creationId xmlns:a16="http://schemas.microsoft.com/office/drawing/2014/main" id="{F4899738-F588-9040-9828-0CD40262942D}"/>
                  </a:ext>
                </a:extLst>
              </p:cNvPr>
              <p:cNvSpPr/>
              <p:nvPr/>
            </p:nvSpPr>
            <p:spPr>
              <a:xfrm>
                <a:off x="6041898" y="3202877"/>
                <a:ext cx="9525" cy="28575"/>
              </a:xfrm>
              <a:custGeom>
                <a:avLst/>
                <a:gdLst>
                  <a:gd name="connsiteX0" fmla="*/ 9811 w 9525"/>
                  <a:gd name="connsiteY0" fmla="*/ 36767 h 28575"/>
                  <a:gd name="connsiteX1" fmla="*/ 0 w 9525"/>
                  <a:gd name="connsiteY1" fmla="*/ 0 h 28575"/>
                </a:gdLst>
                <a:ahLst/>
                <a:cxnLst>
                  <a:cxn ang="0">
                    <a:pos x="connsiteX0" y="connsiteY0"/>
                  </a:cxn>
                  <a:cxn ang="0">
                    <a:pos x="connsiteX1" y="connsiteY1"/>
                  </a:cxn>
                </a:cxnLst>
                <a:rect l="l" t="t" r="r" b="b"/>
                <a:pathLst>
                  <a:path w="9525" h="28575">
                    <a:moveTo>
                      <a:pt x="9811" y="36767"/>
                    </a:moveTo>
                    <a:lnTo>
                      <a:pt x="0" y="0"/>
                    </a:lnTo>
                  </a:path>
                </a:pathLst>
              </a:custGeom>
              <a:grpFill/>
              <a:ln w="19050" cap="flat">
                <a:solidFill>
                  <a:schemeClr val="bg2"/>
                </a:solidFill>
                <a:prstDash val="solid"/>
                <a:round/>
              </a:ln>
            </p:spPr>
            <p:txBody>
              <a:bodyPr rtlCol="0" anchor="ctr"/>
              <a:lstStyle/>
              <a:p>
                <a:endParaRPr lang="en-GB"/>
              </a:p>
            </p:txBody>
          </p:sp>
          <p:sp>
            <p:nvSpPr>
              <p:cNvPr id="165" name="Freeform: Shape 17">
                <a:extLst>
                  <a:ext uri="{FF2B5EF4-FFF2-40B4-BE49-F238E27FC236}">
                    <a16:creationId xmlns:a16="http://schemas.microsoft.com/office/drawing/2014/main" id="{52918EAF-532D-2C4B-B211-C5636A0DFA86}"/>
                  </a:ext>
                </a:extLst>
              </p:cNvPr>
              <p:cNvSpPr/>
              <p:nvPr/>
            </p:nvSpPr>
            <p:spPr>
              <a:xfrm>
                <a:off x="5947886" y="3257074"/>
                <a:ext cx="19050" cy="19050"/>
              </a:xfrm>
              <a:custGeom>
                <a:avLst/>
                <a:gdLst>
                  <a:gd name="connsiteX0" fmla="*/ 26956 w 19050"/>
                  <a:gd name="connsiteY0" fmla="*/ 26956 h 19050"/>
                  <a:gd name="connsiteX1" fmla="*/ 0 w 19050"/>
                  <a:gd name="connsiteY1" fmla="*/ 0 h 19050"/>
                </a:gdLst>
                <a:ahLst/>
                <a:cxnLst>
                  <a:cxn ang="0">
                    <a:pos x="connsiteX0" y="connsiteY0"/>
                  </a:cxn>
                  <a:cxn ang="0">
                    <a:pos x="connsiteX1" y="connsiteY1"/>
                  </a:cxn>
                </a:cxnLst>
                <a:rect l="l" t="t" r="r" b="b"/>
                <a:pathLst>
                  <a:path w="19050" h="19050">
                    <a:moveTo>
                      <a:pt x="26956" y="26956"/>
                    </a:moveTo>
                    <a:lnTo>
                      <a:pt x="0" y="0"/>
                    </a:lnTo>
                  </a:path>
                </a:pathLst>
              </a:custGeom>
              <a:grpFill/>
              <a:ln w="19050" cap="flat">
                <a:solidFill>
                  <a:schemeClr val="bg2"/>
                </a:solidFill>
                <a:prstDash val="solid"/>
                <a:round/>
              </a:ln>
            </p:spPr>
            <p:txBody>
              <a:bodyPr rtlCol="0" anchor="ctr"/>
              <a:lstStyle/>
              <a:p>
                <a:endParaRPr lang="en-GB"/>
              </a:p>
            </p:txBody>
          </p:sp>
          <p:sp>
            <p:nvSpPr>
              <p:cNvPr id="166" name="Freeform: Shape 155">
                <a:extLst>
                  <a:ext uri="{FF2B5EF4-FFF2-40B4-BE49-F238E27FC236}">
                    <a16:creationId xmlns:a16="http://schemas.microsoft.com/office/drawing/2014/main" id="{9E885F76-99BE-0349-B2DC-E34B3E4F2B98}"/>
                  </a:ext>
                </a:extLst>
              </p:cNvPr>
              <p:cNvSpPr/>
              <p:nvPr/>
            </p:nvSpPr>
            <p:spPr>
              <a:xfrm>
                <a:off x="5893689" y="3351086"/>
                <a:ext cx="28575" cy="9525"/>
              </a:xfrm>
              <a:custGeom>
                <a:avLst/>
                <a:gdLst>
                  <a:gd name="connsiteX0" fmla="*/ 36767 w 28575"/>
                  <a:gd name="connsiteY0" fmla="*/ 9811 h 9525"/>
                  <a:gd name="connsiteX1" fmla="*/ 0 w 28575"/>
                  <a:gd name="connsiteY1" fmla="*/ 0 h 9525"/>
                </a:gdLst>
                <a:ahLst/>
                <a:cxnLst>
                  <a:cxn ang="0">
                    <a:pos x="connsiteX0" y="connsiteY0"/>
                  </a:cxn>
                  <a:cxn ang="0">
                    <a:pos x="connsiteX1" y="connsiteY1"/>
                  </a:cxn>
                </a:cxnLst>
                <a:rect l="l" t="t" r="r" b="b"/>
                <a:pathLst>
                  <a:path w="28575" h="9525">
                    <a:moveTo>
                      <a:pt x="36767" y="9811"/>
                    </a:moveTo>
                    <a:lnTo>
                      <a:pt x="0" y="0"/>
                    </a:lnTo>
                  </a:path>
                </a:pathLst>
              </a:custGeom>
              <a:grpFill/>
              <a:ln w="19050" cap="flat">
                <a:solidFill>
                  <a:schemeClr val="bg2"/>
                </a:solidFill>
                <a:prstDash val="solid"/>
                <a:round/>
              </a:ln>
            </p:spPr>
            <p:txBody>
              <a:bodyPr rtlCol="0" anchor="ctr"/>
              <a:lstStyle/>
              <a:p>
                <a:endParaRPr lang="en-GB"/>
              </a:p>
            </p:txBody>
          </p:sp>
          <p:sp>
            <p:nvSpPr>
              <p:cNvPr id="167" name="Freeform: Shape 156">
                <a:extLst>
                  <a:ext uri="{FF2B5EF4-FFF2-40B4-BE49-F238E27FC236}">
                    <a16:creationId xmlns:a16="http://schemas.microsoft.com/office/drawing/2014/main" id="{E65E0F7E-60C3-1945-B766-E43350534C52}"/>
                  </a:ext>
                </a:extLst>
              </p:cNvPr>
              <p:cNvSpPr/>
              <p:nvPr/>
            </p:nvSpPr>
            <p:spPr>
              <a:xfrm>
                <a:off x="5893689" y="3449669"/>
                <a:ext cx="28575" cy="9525"/>
              </a:xfrm>
              <a:custGeom>
                <a:avLst/>
                <a:gdLst>
                  <a:gd name="connsiteX0" fmla="*/ 36767 w 28575"/>
                  <a:gd name="connsiteY0" fmla="*/ 0 h 9525"/>
                  <a:gd name="connsiteX1" fmla="*/ 0 w 28575"/>
                  <a:gd name="connsiteY1" fmla="*/ 9811 h 9525"/>
                </a:gdLst>
                <a:ahLst/>
                <a:cxnLst>
                  <a:cxn ang="0">
                    <a:pos x="connsiteX0" y="connsiteY0"/>
                  </a:cxn>
                  <a:cxn ang="0">
                    <a:pos x="connsiteX1" y="connsiteY1"/>
                  </a:cxn>
                </a:cxnLst>
                <a:rect l="l" t="t" r="r" b="b"/>
                <a:pathLst>
                  <a:path w="28575" h="9525">
                    <a:moveTo>
                      <a:pt x="36767" y="0"/>
                    </a:moveTo>
                    <a:lnTo>
                      <a:pt x="0" y="9811"/>
                    </a:lnTo>
                  </a:path>
                </a:pathLst>
              </a:custGeom>
              <a:grpFill/>
              <a:ln w="19050" cap="flat">
                <a:solidFill>
                  <a:schemeClr val="bg2"/>
                </a:solidFill>
                <a:prstDash val="solid"/>
                <a:round/>
              </a:ln>
            </p:spPr>
            <p:txBody>
              <a:bodyPr rtlCol="0" anchor="ctr"/>
              <a:lstStyle/>
              <a:p>
                <a:endParaRPr lang="en-GB"/>
              </a:p>
            </p:txBody>
          </p:sp>
          <p:sp>
            <p:nvSpPr>
              <p:cNvPr id="168" name="Freeform: Shape 157">
                <a:extLst>
                  <a:ext uri="{FF2B5EF4-FFF2-40B4-BE49-F238E27FC236}">
                    <a16:creationId xmlns:a16="http://schemas.microsoft.com/office/drawing/2014/main" id="{B3C5276F-DBE8-2147-9469-08417C25A2AD}"/>
                  </a:ext>
                </a:extLst>
              </p:cNvPr>
              <p:cNvSpPr/>
              <p:nvPr/>
            </p:nvSpPr>
            <p:spPr>
              <a:xfrm>
                <a:off x="5947886" y="3526536"/>
                <a:ext cx="19050" cy="19050"/>
              </a:xfrm>
              <a:custGeom>
                <a:avLst/>
                <a:gdLst>
                  <a:gd name="connsiteX0" fmla="*/ 26956 w 19050"/>
                  <a:gd name="connsiteY0" fmla="*/ 0 h 19050"/>
                  <a:gd name="connsiteX1" fmla="*/ 0 w 19050"/>
                  <a:gd name="connsiteY1" fmla="*/ 26956 h 19050"/>
                </a:gdLst>
                <a:ahLst/>
                <a:cxnLst>
                  <a:cxn ang="0">
                    <a:pos x="connsiteX0" y="connsiteY0"/>
                  </a:cxn>
                  <a:cxn ang="0">
                    <a:pos x="connsiteX1" y="connsiteY1"/>
                  </a:cxn>
                </a:cxnLst>
                <a:rect l="l" t="t" r="r" b="b"/>
                <a:pathLst>
                  <a:path w="19050" h="19050">
                    <a:moveTo>
                      <a:pt x="26956" y="0"/>
                    </a:moveTo>
                    <a:lnTo>
                      <a:pt x="0" y="26956"/>
                    </a:lnTo>
                  </a:path>
                </a:pathLst>
              </a:custGeom>
              <a:grpFill/>
              <a:ln w="19050" cap="flat">
                <a:solidFill>
                  <a:schemeClr val="bg2"/>
                </a:solidFill>
                <a:prstDash val="solid"/>
                <a:round/>
              </a:ln>
            </p:spPr>
            <p:txBody>
              <a:bodyPr rtlCol="0" anchor="ctr"/>
              <a:lstStyle/>
              <a:p>
                <a:endParaRPr lang="en-GB"/>
              </a:p>
            </p:txBody>
          </p:sp>
          <p:sp>
            <p:nvSpPr>
              <p:cNvPr id="169" name="Freeform: Shape 158">
                <a:extLst>
                  <a:ext uri="{FF2B5EF4-FFF2-40B4-BE49-F238E27FC236}">
                    <a16:creationId xmlns:a16="http://schemas.microsoft.com/office/drawing/2014/main" id="{493F1D67-E5D9-7940-AD7F-AF7FC173E438}"/>
                  </a:ext>
                </a:extLst>
              </p:cNvPr>
              <p:cNvSpPr/>
              <p:nvPr/>
            </p:nvSpPr>
            <p:spPr>
              <a:xfrm>
                <a:off x="6217348" y="3526536"/>
                <a:ext cx="19050" cy="19050"/>
              </a:xfrm>
              <a:custGeom>
                <a:avLst/>
                <a:gdLst>
                  <a:gd name="connsiteX0" fmla="*/ 0 w 19050"/>
                  <a:gd name="connsiteY0" fmla="*/ 0 h 19050"/>
                  <a:gd name="connsiteX1" fmla="*/ 26956 w 19050"/>
                  <a:gd name="connsiteY1" fmla="*/ 26956 h 19050"/>
                </a:gdLst>
                <a:ahLst/>
                <a:cxnLst>
                  <a:cxn ang="0">
                    <a:pos x="connsiteX0" y="connsiteY0"/>
                  </a:cxn>
                  <a:cxn ang="0">
                    <a:pos x="connsiteX1" y="connsiteY1"/>
                  </a:cxn>
                </a:cxnLst>
                <a:rect l="l" t="t" r="r" b="b"/>
                <a:pathLst>
                  <a:path w="19050" h="19050">
                    <a:moveTo>
                      <a:pt x="0" y="0"/>
                    </a:moveTo>
                    <a:lnTo>
                      <a:pt x="26956" y="26956"/>
                    </a:lnTo>
                  </a:path>
                </a:pathLst>
              </a:custGeom>
              <a:grpFill/>
              <a:ln w="19050" cap="flat">
                <a:solidFill>
                  <a:schemeClr val="bg2"/>
                </a:solidFill>
                <a:prstDash val="solid"/>
                <a:round/>
              </a:ln>
            </p:spPr>
            <p:txBody>
              <a:bodyPr rtlCol="0" anchor="ctr"/>
              <a:lstStyle/>
              <a:p>
                <a:endParaRPr lang="en-GB"/>
              </a:p>
            </p:txBody>
          </p:sp>
          <p:sp>
            <p:nvSpPr>
              <p:cNvPr id="170" name="Freeform: Shape 159">
                <a:extLst>
                  <a:ext uri="{FF2B5EF4-FFF2-40B4-BE49-F238E27FC236}">
                    <a16:creationId xmlns:a16="http://schemas.microsoft.com/office/drawing/2014/main" id="{3119DAAB-31CD-3D49-9D19-603E657DF563}"/>
                  </a:ext>
                </a:extLst>
              </p:cNvPr>
              <p:cNvSpPr/>
              <p:nvPr/>
            </p:nvSpPr>
            <p:spPr>
              <a:xfrm>
                <a:off x="6261735" y="3449669"/>
                <a:ext cx="28575" cy="9525"/>
              </a:xfrm>
              <a:custGeom>
                <a:avLst/>
                <a:gdLst>
                  <a:gd name="connsiteX0" fmla="*/ 0 w 28575"/>
                  <a:gd name="connsiteY0" fmla="*/ 0 h 9525"/>
                  <a:gd name="connsiteX1" fmla="*/ 36766 w 28575"/>
                  <a:gd name="connsiteY1" fmla="*/ 9811 h 9525"/>
                </a:gdLst>
                <a:ahLst/>
                <a:cxnLst>
                  <a:cxn ang="0">
                    <a:pos x="connsiteX0" y="connsiteY0"/>
                  </a:cxn>
                  <a:cxn ang="0">
                    <a:pos x="connsiteX1" y="connsiteY1"/>
                  </a:cxn>
                </a:cxnLst>
                <a:rect l="l" t="t" r="r" b="b"/>
                <a:pathLst>
                  <a:path w="28575" h="9525">
                    <a:moveTo>
                      <a:pt x="0" y="0"/>
                    </a:moveTo>
                    <a:lnTo>
                      <a:pt x="36766" y="9811"/>
                    </a:lnTo>
                  </a:path>
                </a:pathLst>
              </a:custGeom>
              <a:grpFill/>
              <a:ln w="19050" cap="flat">
                <a:solidFill>
                  <a:schemeClr val="bg2"/>
                </a:solidFill>
                <a:prstDash val="solid"/>
                <a:round/>
              </a:ln>
            </p:spPr>
            <p:txBody>
              <a:bodyPr rtlCol="0" anchor="ctr"/>
              <a:lstStyle/>
              <a:p>
                <a:endParaRPr lang="en-GB"/>
              </a:p>
            </p:txBody>
          </p:sp>
          <p:sp>
            <p:nvSpPr>
              <p:cNvPr id="171" name="Freeform: Shape 160">
                <a:extLst>
                  <a:ext uri="{FF2B5EF4-FFF2-40B4-BE49-F238E27FC236}">
                    <a16:creationId xmlns:a16="http://schemas.microsoft.com/office/drawing/2014/main" id="{BBF8CC79-A282-6E45-8190-5B4F21C77A7B}"/>
                  </a:ext>
                </a:extLst>
              </p:cNvPr>
              <p:cNvSpPr/>
              <p:nvPr/>
            </p:nvSpPr>
            <p:spPr>
              <a:xfrm>
                <a:off x="6261735" y="3351086"/>
                <a:ext cx="28575" cy="9525"/>
              </a:xfrm>
              <a:custGeom>
                <a:avLst/>
                <a:gdLst>
                  <a:gd name="connsiteX0" fmla="*/ 0 w 28575"/>
                  <a:gd name="connsiteY0" fmla="*/ 9811 h 9525"/>
                  <a:gd name="connsiteX1" fmla="*/ 36766 w 28575"/>
                  <a:gd name="connsiteY1" fmla="*/ 0 h 9525"/>
                </a:gdLst>
                <a:ahLst/>
                <a:cxnLst>
                  <a:cxn ang="0">
                    <a:pos x="connsiteX0" y="connsiteY0"/>
                  </a:cxn>
                  <a:cxn ang="0">
                    <a:pos x="connsiteX1" y="connsiteY1"/>
                  </a:cxn>
                </a:cxnLst>
                <a:rect l="l" t="t" r="r" b="b"/>
                <a:pathLst>
                  <a:path w="28575" h="9525">
                    <a:moveTo>
                      <a:pt x="0" y="9811"/>
                    </a:moveTo>
                    <a:lnTo>
                      <a:pt x="36766" y="0"/>
                    </a:lnTo>
                  </a:path>
                </a:pathLst>
              </a:custGeom>
              <a:grpFill/>
              <a:ln w="19050" cap="flat">
                <a:solidFill>
                  <a:schemeClr val="bg2"/>
                </a:solidFill>
                <a:prstDash val="solid"/>
                <a:round/>
              </a:ln>
            </p:spPr>
            <p:txBody>
              <a:bodyPr rtlCol="0" anchor="ctr"/>
              <a:lstStyle/>
              <a:p>
                <a:endParaRPr lang="en-GB"/>
              </a:p>
            </p:txBody>
          </p:sp>
          <p:sp>
            <p:nvSpPr>
              <p:cNvPr id="172" name="Freeform: Shape 161">
                <a:extLst>
                  <a:ext uri="{FF2B5EF4-FFF2-40B4-BE49-F238E27FC236}">
                    <a16:creationId xmlns:a16="http://schemas.microsoft.com/office/drawing/2014/main" id="{564D1E14-CC7E-5845-A3A2-35BE15582017}"/>
                  </a:ext>
                </a:extLst>
              </p:cNvPr>
              <p:cNvSpPr/>
              <p:nvPr/>
            </p:nvSpPr>
            <p:spPr>
              <a:xfrm>
                <a:off x="6217348" y="3257074"/>
                <a:ext cx="19050" cy="19050"/>
              </a:xfrm>
              <a:custGeom>
                <a:avLst/>
                <a:gdLst>
                  <a:gd name="connsiteX0" fmla="*/ 0 w 19050"/>
                  <a:gd name="connsiteY0" fmla="*/ 26956 h 19050"/>
                  <a:gd name="connsiteX1" fmla="*/ 26956 w 19050"/>
                  <a:gd name="connsiteY1" fmla="*/ 0 h 19050"/>
                </a:gdLst>
                <a:ahLst/>
                <a:cxnLst>
                  <a:cxn ang="0">
                    <a:pos x="connsiteX0" y="connsiteY0"/>
                  </a:cxn>
                  <a:cxn ang="0">
                    <a:pos x="connsiteX1" y="connsiteY1"/>
                  </a:cxn>
                </a:cxnLst>
                <a:rect l="l" t="t" r="r" b="b"/>
                <a:pathLst>
                  <a:path w="19050" h="19050">
                    <a:moveTo>
                      <a:pt x="0" y="26956"/>
                    </a:moveTo>
                    <a:lnTo>
                      <a:pt x="26956" y="0"/>
                    </a:lnTo>
                  </a:path>
                </a:pathLst>
              </a:custGeom>
              <a:grpFill/>
              <a:ln w="19050" cap="flat">
                <a:solidFill>
                  <a:schemeClr val="bg2"/>
                </a:solidFill>
                <a:prstDash val="solid"/>
                <a:round/>
              </a:ln>
            </p:spPr>
            <p:txBody>
              <a:bodyPr rtlCol="0" anchor="ctr"/>
              <a:lstStyle/>
              <a:p>
                <a:endParaRPr lang="en-GB"/>
              </a:p>
            </p:txBody>
          </p:sp>
          <p:sp>
            <p:nvSpPr>
              <p:cNvPr id="173" name="Freeform: Shape 162">
                <a:extLst>
                  <a:ext uri="{FF2B5EF4-FFF2-40B4-BE49-F238E27FC236}">
                    <a16:creationId xmlns:a16="http://schemas.microsoft.com/office/drawing/2014/main" id="{2D0F2701-3FA9-F645-847F-1EF181C0C194}"/>
                  </a:ext>
                </a:extLst>
              </p:cNvPr>
              <p:cNvSpPr/>
              <p:nvPr/>
            </p:nvSpPr>
            <p:spPr>
              <a:xfrm>
                <a:off x="6140481" y="3202877"/>
                <a:ext cx="9525" cy="28575"/>
              </a:xfrm>
              <a:custGeom>
                <a:avLst/>
                <a:gdLst>
                  <a:gd name="connsiteX0" fmla="*/ 0 w 9525"/>
                  <a:gd name="connsiteY0" fmla="*/ 36767 h 28575"/>
                  <a:gd name="connsiteX1" fmla="*/ 9811 w 9525"/>
                  <a:gd name="connsiteY1" fmla="*/ 0 h 28575"/>
                </a:gdLst>
                <a:ahLst/>
                <a:cxnLst>
                  <a:cxn ang="0">
                    <a:pos x="connsiteX0" y="connsiteY0"/>
                  </a:cxn>
                  <a:cxn ang="0">
                    <a:pos x="connsiteX1" y="connsiteY1"/>
                  </a:cxn>
                </a:cxnLst>
                <a:rect l="l" t="t" r="r" b="b"/>
                <a:pathLst>
                  <a:path w="9525" h="28575">
                    <a:moveTo>
                      <a:pt x="0" y="36767"/>
                    </a:moveTo>
                    <a:lnTo>
                      <a:pt x="9811" y="0"/>
                    </a:lnTo>
                  </a:path>
                </a:pathLst>
              </a:custGeom>
              <a:grpFill/>
              <a:ln w="19050" cap="flat">
                <a:solidFill>
                  <a:schemeClr val="bg2"/>
                </a:solidFill>
                <a:prstDash val="solid"/>
                <a:round/>
              </a:ln>
            </p:spPr>
            <p:txBody>
              <a:bodyPr rtlCol="0" anchor="ctr"/>
              <a:lstStyle/>
              <a:p>
                <a:endParaRPr lang="en-GB"/>
              </a:p>
            </p:txBody>
          </p:sp>
        </p:grpSp>
      </p:grpSp>
    </p:spTree>
    <p:extLst>
      <p:ext uri="{BB962C8B-B14F-4D97-AF65-F5344CB8AC3E}">
        <p14:creationId xmlns:p14="http://schemas.microsoft.com/office/powerpoint/2010/main" val="999344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WCG">
      <a:dk1>
        <a:sysClr val="windowText" lastClr="000000"/>
      </a:dk1>
      <a:lt1>
        <a:sysClr val="window" lastClr="FFFFFF"/>
      </a:lt1>
      <a:dk2>
        <a:srgbClr val="EEECE1"/>
      </a:dk2>
      <a:lt2>
        <a:srgbClr val="1F497D"/>
      </a:lt2>
      <a:accent1>
        <a:srgbClr val="026CB6"/>
      </a:accent1>
      <a:accent2>
        <a:srgbClr val="13B5EA"/>
      </a:accent2>
      <a:accent3>
        <a:srgbClr val="C1D82F"/>
      </a:accent3>
      <a:accent4>
        <a:srgbClr val="8AD4DF"/>
      </a:accent4>
      <a:accent5>
        <a:srgbClr val="39B54A"/>
      </a:accent5>
      <a:accent6>
        <a:srgbClr val="F7964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solidFill>
            <a:schemeClr val="bg1">
              <a:lumMod val="65000"/>
            </a:schemeClr>
          </a:solidFill>
          <a:prstDash val="dash"/>
        </a:ln>
      </a:spPr>
      <a:bodyPr rtlCol="0" anchor="ctr"/>
      <a:lstStyle>
        <a:defPPr algn="ctr">
          <a:defRPr dirty="0" smtClean="0">
            <a:solidFill>
              <a:schemeClr val="tx1">
                <a:lumMod val="65000"/>
                <a:lumOff val="3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alpha val="50000"/>
            </a:schemeClr>
          </a:solidFill>
          <a:prstDash val="sys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l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CG / WIRB Copernicus Group">
    <a:dk1>
      <a:sysClr val="windowText" lastClr="000000"/>
    </a:dk1>
    <a:lt1>
      <a:sysClr val="window" lastClr="FFFFFF"/>
    </a:lt1>
    <a:dk2>
      <a:srgbClr val="EEECE1"/>
    </a:dk2>
    <a:lt2>
      <a:srgbClr val="1F497D"/>
    </a:lt2>
    <a:accent1>
      <a:srgbClr val="026CB6"/>
    </a:accent1>
    <a:accent2>
      <a:srgbClr val="13B5EA"/>
    </a:accent2>
    <a:accent3>
      <a:srgbClr val="C1D82F"/>
    </a:accent3>
    <a:accent4>
      <a:srgbClr val="8AD4DF"/>
    </a:accent4>
    <a:accent5>
      <a:srgbClr val="39B54A"/>
    </a:accent5>
    <a:accent6>
      <a:srgbClr val="F7964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A77209B987DC4C9E65197C71A33D3D" ma:contentTypeVersion="5" ma:contentTypeDescription="Create a new document." ma:contentTypeScope="" ma:versionID="b4c7eb2d9b2f02b992734393ba0b1a1f">
  <xsd:schema xmlns:xsd="http://www.w3.org/2001/XMLSchema" xmlns:xs="http://www.w3.org/2001/XMLSchema" xmlns:p="http://schemas.microsoft.com/office/2006/metadata/properties" xmlns:ns2="3b116c5c-165a-433b-88d5-ba7176c48185" targetNamespace="http://schemas.microsoft.com/office/2006/metadata/properties" ma:root="true" ma:fieldsID="b2297972739afb751b8222f2ba07feb9" ns2:_="">
    <xsd:import namespace="3b116c5c-165a-433b-88d5-ba7176c481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116c5c-165a-433b-88d5-ba7176c481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67DD11-DB05-4B42-85C7-B42DC57B08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116c5c-165a-433b-88d5-ba7176c481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0DE2E8-55AC-441C-ACC0-ABD1002B8D1C}">
  <ds:schemaRefs>
    <ds:schemaRef ds:uri="http://schemas.microsoft.com/sharepoint/v3/contenttype/forms"/>
  </ds:schemaRefs>
</ds:datastoreItem>
</file>

<file path=customXml/itemProps3.xml><?xml version="1.0" encoding="utf-8"?>
<ds:datastoreItem xmlns:ds="http://schemas.openxmlformats.org/officeDocument/2006/customXml" ds:itemID="{879DE842-AE8C-444B-A3F6-B886314A8DF9}">
  <ds:schemaRefs>
    <ds:schemaRef ds:uri="http://schemas.microsoft.com/office/2006/metadata/properties"/>
    <ds:schemaRef ds:uri="3b116c5c-165a-433b-88d5-ba7176c48185"/>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2912</TotalTime>
  <Words>2516</Words>
  <Application>Microsoft Macintosh PowerPoint</Application>
  <PresentationFormat>Widescreen</PresentationFormat>
  <Paragraphs>274</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 Narrow</vt:lpstr>
      <vt:lpstr>Calibri</vt:lpstr>
      <vt:lpstr>Calibri Light</vt:lpstr>
      <vt:lpstr>Helvetica</vt:lpstr>
      <vt:lpstr>Verdana</vt:lpstr>
      <vt:lpstr>Wingdings</vt:lpstr>
      <vt:lpstr>Wingdings 2</vt:lpstr>
      <vt:lpstr>Office Theme</vt:lpstr>
      <vt:lpstr>Internal Layout</vt:lpstr>
      <vt:lpstr>PowerPoint Presentation</vt:lpstr>
      <vt:lpstr>Safety Reporting Harmonization Working Group</vt:lpstr>
      <vt:lpstr>What is the Function of the Working Group?</vt:lpstr>
      <vt:lpstr>Global Safety Reporting Challenges</vt:lpstr>
      <vt:lpstr>PowerPoint Presentation</vt:lpstr>
      <vt:lpstr>PowerPoint Presentation</vt:lpstr>
      <vt:lpstr>Global Expedited Reporting Rules</vt:lpstr>
      <vt:lpstr>Safety Reporting Regulatory Intelligence</vt:lpstr>
      <vt:lpstr>Pressure of Clinical Trial Site Burdens</vt:lpstr>
      <vt:lpstr>Why do Sites get Too Many Reports?</vt:lpstr>
      <vt:lpstr>What is Burden on Site Resources?</vt:lpstr>
      <vt:lpstr>PowerPoint Presentation</vt:lpstr>
      <vt:lpstr>Reduction in Safety Reporting Costs</vt:lpstr>
      <vt:lpstr>Critical Findings in GCP and PV Compliance</vt:lpstr>
      <vt:lpstr>Our Solution - Safety Reporting Quality &amp; Compliance</vt:lpstr>
      <vt:lpstr>PowerPoint Presentation</vt:lpstr>
      <vt:lpstr>Benefits of Right-Sizing Safety Reporting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Beales</dc:creator>
  <cp:lastModifiedBy>Steven Beales</cp:lastModifiedBy>
  <cp:revision>34</cp:revision>
  <dcterms:created xsi:type="dcterms:W3CDTF">2020-08-26T03:39:30Z</dcterms:created>
  <dcterms:modified xsi:type="dcterms:W3CDTF">2020-09-02T19:06:39Z</dcterms:modified>
</cp:coreProperties>
</file>