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9"/>
  </p:notesMasterIdLst>
  <p:handoutMasterIdLst>
    <p:handoutMasterId r:id="rId10"/>
  </p:handoutMasterIdLst>
  <p:sldIdLst>
    <p:sldId id="564" r:id="rId2"/>
    <p:sldId id="546" r:id="rId3"/>
    <p:sldId id="547" r:id="rId4"/>
    <p:sldId id="558" r:id="rId5"/>
    <p:sldId id="562" r:id="rId6"/>
    <p:sldId id="563" r:id="rId7"/>
    <p:sldId id="551"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dra Hayden" initials="KH" lastIdx="9" clrIdx="0">
    <p:extLst>
      <p:ext uri="{19B8F6BF-5375-455C-9EA6-DF929625EA0E}">
        <p15:presenceInfo xmlns:p15="http://schemas.microsoft.com/office/powerpoint/2012/main" userId="Kendra Hayd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D23"/>
    <a:srgbClr val="F8F8F8"/>
    <a:srgbClr val="FCB814"/>
    <a:srgbClr val="9B8679"/>
    <a:srgbClr val="504FA1"/>
    <a:srgbClr val="00ACDD"/>
    <a:srgbClr val="5A6670"/>
    <a:srgbClr val="B62467"/>
    <a:srgbClr val="F15921"/>
    <a:srgbClr val="9C185C"/>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64651" autoAdjust="0"/>
  </p:normalViewPr>
  <p:slideViewPr>
    <p:cSldViewPr snapToGrid="0" showGuides="1">
      <p:cViewPr varScale="1">
        <p:scale>
          <a:sx n="74" d="100"/>
          <a:sy n="74" d="100"/>
        </p:scale>
        <p:origin x="414" y="-192"/>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88" d="100"/>
          <a:sy n="88" d="100"/>
        </p:scale>
        <p:origin x="3093" y="7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98AAE-AC9B-4959-982C-A0D17E837EFD}" type="doc">
      <dgm:prSet loTypeId="urn:microsoft.com/office/officeart/2008/layout/PictureStrips" loCatId="list" qsTypeId="urn:microsoft.com/office/officeart/2005/8/quickstyle/simple1" qsCatId="simple" csTypeId="urn:microsoft.com/office/officeart/2005/8/colors/colorful1" csCatId="colorful" phldr="1"/>
      <dgm:spPr/>
      <dgm:t>
        <a:bodyPr/>
        <a:lstStyle/>
        <a:p>
          <a:endParaRPr lang="en-US"/>
        </a:p>
      </dgm:t>
    </dgm:pt>
    <dgm:pt modelId="{83FC3DCE-E962-42EC-808A-E7EAA7B1E91B}">
      <dgm:prSet phldrT="[Text]"/>
      <dgm:spPr/>
      <dgm:t>
        <a:bodyPr/>
        <a:lstStyle/>
        <a:p>
          <a:r>
            <a:rPr lang="en-US" b="1" dirty="0" smtClean="0"/>
            <a:t>Clinical trials are complex</a:t>
          </a:r>
          <a:endParaRPr lang="en-US" b="1" dirty="0"/>
        </a:p>
      </dgm:t>
    </dgm:pt>
    <dgm:pt modelId="{BABA22F2-A7D1-436E-8AF6-3FF9C7D131EF}" type="parTrans" cxnId="{FBFCEA81-D668-42A7-AC93-3605A0065337}">
      <dgm:prSet/>
      <dgm:spPr/>
      <dgm:t>
        <a:bodyPr/>
        <a:lstStyle/>
        <a:p>
          <a:endParaRPr lang="en-US"/>
        </a:p>
      </dgm:t>
    </dgm:pt>
    <dgm:pt modelId="{1F0FE349-A151-4041-BBC8-C348A43FD9F6}" type="sibTrans" cxnId="{FBFCEA81-D668-42A7-AC93-3605A0065337}">
      <dgm:prSet/>
      <dgm:spPr/>
      <dgm:t>
        <a:bodyPr/>
        <a:lstStyle/>
        <a:p>
          <a:endParaRPr lang="en-US"/>
        </a:p>
      </dgm:t>
    </dgm:pt>
    <dgm:pt modelId="{4E8CBBDE-B8B8-4985-8905-27EC212D5CDA}">
      <dgm:prSet/>
      <dgm:spPr/>
      <dgm:t>
        <a:bodyPr/>
        <a:lstStyle/>
        <a:p>
          <a:r>
            <a:rPr lang="en-US" dirty="0" smtClean="0"/>
            <a:t>Multiple countries, global and local teams</a:t>
          </a:r>
          <a:endParaRPr lang="en-US" dirty="0"/>
        </a:p>
      </dgm:t>
    </dgm:pt>
    <dgm:pt modelId="{28213E73-2CC1-45D1-8509-CEE0B550A1A6}" type="parTrans" cxnId="{08FCFEE0-1D80-4EA1-90D4-C1843B5F3D11}">
      <dgm:prSet/>
      <dgm:spPr/>
      <dgm:t>
        <a:bodyPr/>
        <a:lstStyle/>
        <a:p>
          <a:endParaRPr lang="en-US"/>
        </a:p>
      </dgm:t>
    </dgm:pt>
    <dgm:pt modelId="{35D788EE-ACF4-4CC9-A2B5-1F0B10F734D2}" type="sibTrans" cxnId="{08FCFEE0-1D80-4EA1-90D4-C1843B5F3D11}">
      <dgm:prSet/>
      <dgm:spPr/>
      <dgm:t>
        <a:bodyPr/>
        <a:lstStyle/>
        <a:p>
          <a:endParaRPr lang="en-US"/>
        </a:p>
      </dgm:t>
    </dgm:pt>
    <dgm:pt modelId="{00F959E3-100B-4675-A693-736BE1FB6797}">
      <dgm:prSet/>
      <dgm:spPr/>
      <dgm:t>
        <a:bodyPr/>
        <a:lstStyle/>
        <a:p>
          <a:r>
            <a:rPr lang="en-US" b="1" dirty="0" smtClean="0"/>
            <a:t>Lack of Global Harmonization</a:t>
          </a:r>
          <a:endParaRPr lang="en-US" b="1" dirty="0"/>
        </a:p>
      </dgm:t>
    </dgm:pt>
    <dgm:pt modelId="{1F617DCF-E568-4621-8C70-4452AA5FF67C}" type="parTrans" cxnId="{D26916B3-1378-4D6A-85C6-3A2217EF7977}">
      <dgm:prSet/>
      <dgm:spPr/>
      <dgm:t>
        <a:bodyPr/>
        <a:lstStyle/>
        <a:p>
          <a:endParaRPr lang="en-US"/>
        </a:p>
      </dgm:t>
    </dgm:pt>
    <dgm:pt modelId="{26FC7D52-51A3-4E3E-B545-626F8E818D44}" type="sibTrans" cxnId="{D26916B3-1378-4D6A-85C6-3A2217EF7977}">
      <dgm:prSet/>
      <dgm:spPr/>
      <dgm:t>
        <a:bodyPr/>
        <a:lstStyle/>
        <a:p>
          <a:endParaRPr lang="en-US"/>
        </a:p>
      </dgm:t>
    </dgm:pt>
    <dgm:pt modelId="{A18493A8-A9A7-4DBE-9F07-F4EAC66C18E9}">
      <dgm:prSet/>
      <dgm:spPr/>
      <dgm:t>
        <a:bodyPr/>
        <a:lstStyle/>
        <a:p>
          <a:r>
            <a:rPr lang="en-US" dirty="0" smtClean="0"/>
            <a:t>Regulatory environment</a:t>
          </a:r>
          <a:endParaRPr lang="en-US" dirty="0"/>
        </a:p>
      </dgm:t>
    </dgm:pt>
    <dgm:pt modelId="{F63B87F2-83F2-41F1-A44A-4E0EAA280F06}" type="parTrans" cxnId="{6793948D-5E5F-4EF5-9236-225B59251B9D}">
      <dgm:prSet/>
      <dgm:spPr/>
      <dgm:t>
        <a:bodyPr/>
        <a:lstStyle/>
        <a:p>
          <a:endParaRPr lang="en-US"/>
        </a:p>
      </dgm:t>
    </dgm:pt>
    <dgm:pt modelId="{18DB9E86-6774-4AA6-AB3F-641808E499C5}" type="sibTrans" cxnId="{6793948D-5E5F-4EF5-9236-225B59251B9D}">
      <dgm:prSet/>
      <dgm:spPr/>
      <dgm:t>
        <a:bodyPr/>
        <a:lstStyle/>
        <a:p>
          <a:endParaRPr lang="en-US"/>
        </a:p>
      </dgm:t>
    </dgm:pt>
    <dgm:pt modelId="{EAF21105-E0EA-462F-B686-4644D1032FED}">
      <dgm:prSet/>
      <dgm:spPr/>
      <dgm:t>
        <a:bodyPr/>
        <a:lstStyle/>
        <a:p>
          <a:r>
            <a:rPr lang="en-US" b="1" dirty="0" smtClean="0"/>
            <a:t>Lack of Precision Distribution</a:t>
          </a:r>
          <a:endParaRPr lang="en-US" b="1" dirty="0"/>
        </a:p>
      </dgm:t>
    </dgm:pt>
    <dgm:pt modelId="{43349137-72DD-45FD-A428-2DE101160703}" type="parTrans" cxnId="{F6C18B8B-2A4B-4FCB-A834-2BC7D9F913C3}">
      <dgm:prSet/>
      <dgm:spPr/>
      <dgm:t>
        <a:bodyPr/>
        <a:lstStyle/>
        <a:p>
          <a:endParaRPr lang="en-US"/>
        </a:p>
      </dgm:t>
    </dgm:pt>
    <dgm:pt modelId="{2E698940-C13B-4AEA-BDEC-DE0551B21F63}" type="sibTrans" cxnId="{F6C18B8B-2A4B-4FCB-A834-2BC7D9F913C3}">
      <dgm:prSet/>
      <dgm:spPr/>
      <dgm:t>
        <a:bodyPr/>
        <a:lstStyle/>
        <a:p>
          <a:endParaRPr lang="en-US"/>
        </a:p>
      </dgm:t>
    </dgm:pt>
    <dgm:pt modelId="{BEDA1039-8DA8-4F82-BC1B-644641D6625A}">
      <dgm:prSet/>
      <dgm:spPr/>
      <dgm:t>
        <a:bodyPr/>
        <a:lstStyle/>
        <a:p>
          <a:r>
            <a:rPr lang="en-US" dirty="0" smtClean="0"/>
            <a:t>No standard process, process fragmentation</a:t>
          </a:r>
          <a:endParaRPr lang="en-US" dirty="0"/>
        </a:p>
      </dgm:t>
    </dgm:pt>
    <dgm:pt modelId="{FFAF49D2-AB62-419A-A98E-DAC7876D4AD5}" type="parTrans" cxnId="{8878346C-CFFC-472D-B3EA-0405206981D7}">
      <dgm:prSet/>
      <dgm:spPr/>
      <dgm:t>
        <a:bodyPr/>
        <a:lstStyle/>
        <a:p>
          <a:endParaRPr lang="en-US"/>
        </a:p>
      </dgm:t>
    </dgm:pt>
    <dgm:pt modelId="{AABCFD3F-EBAF-4958-BA75-82CA98D777F9}" type="sibTrans" cxnId="{8878346C-CFFC-472D-B3EA-0405206981D7}">
      <dgm:prSet/>
      <dgm:spPr/>
      <dgm:t>
        <a:bodyPr/>
        <a:lstStyle/>
        <a:p>
          <a:endParaRPr lang="en-US"/>
        </a:p>
      </dgm:t>
    </dgm:pt>
    <dgm:pt modelId="{563E061A-C5D5-4C74-B491-F1231B63A178}">
      <dgm:prSet/>
      <dgm:spPr/>
      <dgm:t>
        <a:bodyPr/>
        <a:lstStyle/>
        <a:p>
          <a:r>
            <a:rPr lang="en-US" b="1" dirty="0" smtClean="0"/>
            <a:t>Lack of Transparency </a:t>
          </a:r>
          <a:endParaRPr lang="en-US" b="1" dirty="0"/>
        </a:p>
      </dgm:t>
    </dgm:pt>
    <dgm:pt modelId="{80AC5EC6-0065-428E-A8A5-B810B2EDF204}" type="parTrans" cxnId="{B2DDB1C9-611D-404E-AB13-B6CEE94CBE9C}">
      <dgm:prSet/>
      <dgm:spPr/>
      <dgm:t>
        <a:bodyPr/>
        <a:lstStyle/>
        <a:p>
          <a:endParaRPr lang="en-US"/>
        </a:p>
      </dgm:t>
    </dgm:pt>
    <dgm:pt modelId="{2125E001-4D42-44D0-99A4-92A58E794016}" type="sibTrans" cxnId="{B2DDB1C9-611D-404E-AB13-B6CEE94CBE9C}">
      <dgm:prSet/>
      <dgm:spPr/>
      <dgm:t>
        <a:bodyPr/>
        <a:lstStyle/>
        <a:p>
          <a:endParaRPr lang="en-US"/>
        </a:p>
      </dgm:t>
    </dgm:pt>
    <dgm:pt modelId="{EE2E739D-D5D6-4F4B-96A2-F0EAA1BE6A73}">
      <dgm:prSet/>
      <dgm:spPr/>
      <dgm:t>
        <a:bodyPr/>
        <a:lstStyle/>
        <a:p>
          <a:r>
            <a:rPr lang="en-US" dirty="0" smtClean="0"/>
            <a:t>Multiple partners</a:t>
          </a:r>
          <a:endParaRPr lang="en-US" dirty="0"/>
        </a:p>
      </dgm:t>
    </dgm:pt>
    <dgm:pt modelId="{CE6C1AB5-92A1-4FF0-912B-B36AB27BD4CE}" type="parTrans" cxnId="{D49BEF4F-3180-4D10-BB44-518CAAD42CC9}">
      <dgm:prSet/>
      <dgm:spPr/>
      <dgm:t>
        <a:bodyPr/>
        <a:lstStyle/>
        <a:p>
          <a:endParaRPr lang="en-US"/>
        </a:p>
      </dgm:t>
    </dgm:pt>
    <dgm:pt modelId="{570FD554-E083-4981-89B6-9C70C0B7E272}" type="sibTrans" cxnId="{D49BEF4F-3180-4D10-BB44-518CAAD42CC9}">
      <dgm:prSet/>
      <dgm:spPr/>
      <dgm:t>
        <a:bodyPr/>
        <a:lstStyle/>
        <a:p>
          <a:endParaRPr lang="en-US"/>
        </a:p>
      </dgm:t>
    </dgm:pt>
    <dgm:pt modelId="{7829E02E-ECAE-42A9-9F9B-5B1FF1FF2103}">
      <dgm:prSet/>
      <dgm:spPr/>
      <dgm:t>
        <a:bodyPr/>
        <a:lstStyle/>
        <a:p>
          <a:r>
            <a:rPr lang="en-US" dirty="0" smtClean="0"/>
            <a:t>Fear of regulatory persecutions</a:t>
          </a:r>
          <a:endParaRPr lang="en-US" dirty="0"/>
        </a:p>
      </dgm:t>
    </dgm:pt>
    <dgm:pt modelId="{3CD190D5-98D0-4921-BEFD-5C3DDF273B8B}" type="sibTrans" cxnId="{50103C0E-E08D-463B-8365-3CF8CD7AF063}">
      <dgm:prSet/>
      <dgm:spPr/>
      <dgm:t>
        <a:bodyPr/>
        <a:lstStyle/>
        <a:p>
          <a:endParaRPr lang="en-US"/>
        </a:p>
      </dgm:t>
    </dgm:pt>
    <dgm:pt modelId="{01D6C536-5CF3-453B-BE6D-F6110B169009}" type="parTrans" cxnId="{50103C0E-E08D-463B-8365-3CF8CD7AF063}">
      <dgm:prSet/>
      <dgm:spPr/>
      <dgm:t>
        <a:bodyPr/>
        <a:lstStyle/>
        <a:p>
          <a:endParaRPr lang="en-US"/>
        </a:p>
      </dgm:t>
    </dgm:pt>
    <dgm:pt modelId="{4427BE8F-4FED-4AE2-8FEB-C4B6D5010FE4}">
      <dgm:prSet/>
      <dgm:spPr/>
      <dgm:t>
        <a:bodyPr/>
        <a:lstStyle/>
        <a:p>
          <a:r>
            <a:rPr lang="en-US" dirty="0" smtClean="0"/>
            <a:t>Quality oversight</a:t>
          </a:r>
          <a:endParaRPr lang="en-US" dirty="0"/>
        </a:p>
      </dgm:t>
    </dgm:pt>
    <dgm:pt modelId="{C10BDED1-8BCD-4C5A-8D63-B8BA58C318A3}" type="parTrans" cxnId="{66BF5F4B-11A4-4A4F-8DCA-1C2AA1B67E41}">
      <dgm:prSet/>
      <dgm:spPr/>
      <dgm:t>
        <a:bodyPr/>
        <a:lstStyle/>
        <a:p>
          <a:endParaRPr lang="en-US"/>
        </a:p>
      </dgm:t>
    </dgm:pt>
    <dgm:pt modelId="{BE67D0EC-CC75-40AC-8957-520725C2C3BD}" type="sibTrans" cxnId="{66BF5F4B-11A4-4A4F-8DCA-1C2AA1B67E41}">
      <dgm:prSet/>
      <dgm:spPr/>
      <dgm:t>
        <a:bodyPr/>
        <a:lstStyle/>
        <a:p>
          <a:endParaRPr lang="en-US"/>
        </a:p>
      </dgm:t>
    </dgm:pt>
    <dgm:pt modelId="{4061F67F-E446-421C-8FA8-97DD46FC9C83}">
      <dgm:prSet/>
      <dgm:spPr/>
      <dgm:t>
        <a:bodyPr/>
        <a:lstStyle/>
        <a:p>
          <a:r>
            <a:rPr lang="en-US" dirty="0" smtClean="0"/>
            <a:t>Study vs compound level</a:t>
          </a:r>
          <a:endParaRPr lang="en-US" dirty="0"/>
        </a:p>
      </dgm:t>
    </dgm:pt>
    <dgm:pt modelId="{D9856FD0-EAB6-4C4E-BDC8-671A388EC106}" type="parTrans" cxnId="{38B9127E-C820-492A-AFCC-86DF003BEFFC}">
      <dgm:prSet/>
      <dgm:spPr/>
      <dgm:t>
        <a:bodyPr/>
        <a:lstStyle/>
        <a:p>
          <a:endParaRPr lang="en-US"/>
        </a:p>
      </dgm:t>
    </dgm:pt>
    <dgm:pt modelId="{21BBCA46-FA93-47B4-8804-6ECB6162E82B}" type="sibTrans" cxnId="{38B9127E-C820-492A-AFCC-86DF003BEFFC}">
      <dgm:prSet/>
      <dgm:spPr/>
      <dgm:t>
        <a:bodyPr/>
        <a:lstStyle/>
        <a:p>
          <a:endParaRPr lang="en-US"/>
        </a:p>
      </dgm:t>
    </dgm:pt>
    <dgm:pt modelId="{2F5F49AE-0E76-4B77-8D7C-731CBD437C1A}">
      <dgm:prSet/>
      <dgm:spPr/>
      <dgm:t>
        <a:bodyPr/>
        <a:lstStyle/>
        <a:p>
          <a:endParaRPr lang="en-US" dirty="0"/>
        </a:p>
      </dgm:t>
    </dgm:pt>
    <dgm:pt modelId="{396036FF-0133-4CC3-A2FA-726CA0487F96}" type="parTrans" cxnId="{5BAED018-8B68-4772-B398-A08A4A8B5DD7}">
      <dgm:prSet/>
      <dgm:spPr/>
      <dgm:t>
        <a:bodyPr/>
        <a:lstStyle/>
        <a:p>
          <a:endParaRPr lang="en-US"/>
        </a:p>
      </dgm:t>
    </dgm:pt>
    <dgm:pt modelId="{08DED1A5-2020-483C-ADF5-D1A77A582F88}" type="sibTrans" cxnId="{5BAED018-8B68-4772-B398-A08A4A8B5DD7}">
      <dgm:prSet/>
      <dgm:spPr/>
      <dgm:t>
        <a:bodyPr/>
        <a:lstStyle/>
        <a:p>
          <a:endParaRPr lang="en-US"/>
        </a:p>
      </dgm:t>
    </dgm:pt>
    <dgm:pt modelId="{E801F459-3DF9-4607-9E77-FE5B15DAAFC0}">
      <dgm:prSet/>
      <dgm:spPr/>
      <dgm:t>
        <a:bodyPr/>
        <a:lstStyle/>
        <a:p>
          <a:r>
            <a:rPr lang="en-US" dirty="0" smtClean="0"/>
            <a:t>Combination and multicompound studies</a:t>
          </a:r>
          <a:endParaRPr lang="en-US" dirty="0"/>
        </a:p>
      </dgm:t>
    </dgm:pt>
    <dgm:pt modelId="{653EDCAB-3C4B-4688-A964-FE9630AA74DE}" type="parTrans" cxnId="{CBE0F9DA-B115-494B-A9C0-66284CBB16DE}">
      <dgm:prSet/>
      <dgm:spPr/>
      <dgm:t>
        <a:bodyPr/>
        <a:lstStyle/>
        <a:p>
          <a:endParaRPr lang="en-US"/>
        </a:p>
      </dgm:t>
    </dgm:pt>
    <dgm:pt modelId="{E6721C0D-7BB3-469A-8B41-1C43252F1763}" type="sibTrans" cxnId="{CBE0F9DA-B115-494B-A9C0-66284CBB16DE}">
      <dgm:prSet/>
      <dgm:spPr/>
      <dgm:t>
        <a:bodyPr/>
        <a:lstStyle/>
        <a:p>
          <a:endParaRPr lang="en-US"/>
        </a:p>
      </dgm:t>
    </dgm:pt>
    <dgm:pt modelId="{1007B92D-BA4C-42EF-B2CB-13AE336D5EDF}">
      <dgm:prSet/>
      <dgm:spPr/>
      <dgm:t>
        <a:bodyPr/>
        <a:lstStyle/>
        <a:p>
          <a:r>
            <a:rPr lang="en-US" dirty="0" smtClean="0"/>
            <a:t>No clear country rules</a:t>
          </a:r>
          <a:endParaRPr lang="en-US" dirty="0"/>
        </a:p>
      </dgm:t>
    </dgm:pt>
    <dgm:pt modelId="{3D7E9DBD-0A4C-4ABE-A4D8-0875A6A636D3}" type="parTrans" cxnId="{D5A56D45-7290-4D79-9273-8D0128849247}">
      <dgm:prSet/>
      <dgm:spPr/>
      <dgm:t>
        <a:bodyPr/>
        <a:lstStyle/>
        <a:p>
          <a:endParaRPr lang="en-US"/>
        </a:p>
      </dgm:t>
    </dgm:pt>
    <dgm:pt modelId="{3809901D-7F10-4AD4-B5A3-E9399E40E58D}" type="sibTrans" cxnId="{D5A56D45-7290-4D79-9273-8D0128849247}">
      <dgm:prSet/>
      <dgm:spPr/>
      <dgm:t>
        <a:bodyPr/>
        <a:lstStyle/>
        <a:p>
          <a:endParaRPr lang="en-US"/>
        </a:p>
      </dgm:t>
    </dgm:pt>
    <dgm:pt modelId="{D10E6111-35D8-4724-8D29-015ED7B3E189}">
      <dgm:prSet/>
      <dgm:spPr/>
      <dgm:t>
        <a:bodyPr/>
        <a:lstStyle/>
        <a:p>
          <a:endParaRPr lang="en-US" dirty="0"/>
        </a:p>
      </dgm:t>
    </dgm:pt>
    <dgm:pt modelId="{E346052C-0DD6-4F05-9CF1-74C84678C429}" type="parTrans" cxnId="{1C724867-E9E9-4880-8B4A-8FF23C55A5BC}">
      <dgm:prSet/>
      <dgm:spPr/>
      <dgm:t>
        <a:bodyPr/>
        <a:lstStyle/>
        <a:p>
          <a:endParaRPr lang="en-US"/>
        </a:p>
      </dgm:t>
    </dgm:pt>
    <dgm:pt modelId="{425CFF64-105D-4312-B56F-EFE860FCCE11}" type="sibTrans" cxnId="{1C724867-E9E9-4880-8B4A-8FF23C55A5BC}">
      <dgm:prSet/>
      <dgm:spPr/>
      <dgm:t>
        <a:bodyPr/>
        <a:lstStyle/>
        <a:p>
          <a:endParaRPr lang="en-US"/>
        </a:p>
      </dgm:t>
    </dgm:pt>
    <dgm:pt modelId="{AED618F5-B330-405F-ADF5-60DBCCF6D07F}">
      <dgm:prSet/>
      <dgm:spPr/>
      <dgm:t>
        <a:bodyPr/>
        <a:lstStyle/>
        <a:p>
          <a:r>
            <a:rPr lang="en-US" dirty="0" smtClean="0"/>
            <a:t>Multiple system integrations</a:t>
          </a:r>
          <a:endParaRPr lang="en-US" dirty="0"/>
        </a:p>
      </dgm:t>
    </dgm:pt>
    <dgm:pt modelId="{374F1173-F1DB-4587-B9B4-E91BE6630B4A}" type="parTrans" cxnId="{8A26DD0D-B3F0-4263-A63E-B4CD799B9336}">
      <dgm:prSet/>
      <dgm:spPr/>
      <dgm:t>
        <a:bodyPr/>
        <a:lstStyle/>
        <a:p>
          <a:endParaRPr lang="en-US"/>
        </a:p>
      </dgm:t>
    </dgm:pt>
    <dgm:pt modelId="{131CAD30-4B36-4CBF-A97B-42618E8C97F1}" type="sibTrans" cxnId="{8A26DD0D-B3F0-4263-A63E-B4CD799B9336}">
      <dgm:prSet/>
      <dgm:spPr/>
      <dgm:t>
        <a:bodyPr/>
        <a:lstStyle/>
        <a:p>
          <a:endParaRPr lang="en-US"/>
        </a:p>
      </dgm:t>
    </dgm:pt>
    <dgm:pt modelId="{D6E3C859-4D0E-4981-80EB-3BBC49AE7E2E}">
      <dgm:prSet/>
      <dgm:spPr/>
      <dgm:t>
        <a:bodyPr/>
        <a:lstStyle/>
        <a:p>
          <a:r>
            <a:rPr lang="en-US" dirty="0" smtClean="0"/>
            <a:t>Accountability</a:t>
          </a:r>
          <a:endParaRPr lang="en-US" dirty="0"/>
        </a:p>
      </dgm:t>
    </dgm:pt>
    <dgm:pt modelId="{E2243EF0-F8A0-49CB-8227-C96F46745CAE}" type="parTrans" cxnId="{235FD9CD-2EBA-4712-8743-53AD6E16FEC7}">
      <dgm:prSet/>
      <dgm:spPr/>
      <dgm:t>
        <a:bodyPr/>
        <a:lstStyle/>
        <a:p>
          <a:endParaRPr lang="en-US"/>
        </a:p>
      </dgm:t>
    </dgm:pt>
    <dgm:pt modelId="{86E9999A-D522-4E9F-A57A-A9C749D66517}" type="sibTrans" cxnId="{235FD9CD-2EBA-4712-8743-53AD6E16FEC7}">
      <dgm:prSet/>
      <dgm:spPr/>
      <dgm:t>
        <a:bodyPr/>
        <a:lstStyle/>
        <a:p>
          <a:endParaRPr lang="en-US"/>
        </a:p>
      </dgm:t>
    </dgm:pt>
    <dgm:pt modelId="{F873BD03-8144-43B1-808E-14A702D00142}">
      <dgm:prSet/>
      <dgm:spPr/>
      <dgm:t>
        <a:bodyPr/>
        <a:lstStyle/>
        <a:p>
          <a:r>
            <a:rPr lang="en-US" dirty="0" smtClean="0"/>
            <a:t>Marketing status</a:t>
          </a:r>
          <a:endParaRPr lang="en-US" dirty="0"/>
        </a:p>
      </dgm:t>
    </dgm:pt>
    <dgm:pt modelId="{97750339-C80C-4F25-82DE-484C6AC2BDC7}" type="parTrans" cxnId="{0D071AAB-EA26-48E1-81EA-E51E6E7530BC}">
      <dgm:prSet/>
      <dgm:spPr/>
    </dgm:pt>
    <dgm:pt modelId="{C7807E25-2B03-422E-B685-5CECCEB4F0D2}" type="sibTrans" cxnId="{0D071AAB-EA26-48E1-81EA-E51E6E7530BC}">
      <dgm:prSet/>
      <dgm:spPr/>
    </dgm:pt>
    <dgm:pt modelId="{A57AFD7E-17ED-47B2-84B9-41C58ED0A2C5}" type="pres">
      <dgm:prSet presAssocID="{35C98AAE-AC9B-4959-982C-A0D17E837EFD}" presName="Name0" presStyleCnt="0">
        <dgm:presLayoutVars>
          <dgm:dir/>
          <dgm:resizeHandles val="exact"/>
        </dgm:presLayoutVars>
      </dgm:prSet>
      <dgm:spPr/>
      <dgm:t>
        <a:bodyPr/>
        <a:lstStyle/>
        <a:p>
          <a:endParaRPr lang="en-US"/>
        </a:p>
      </dgm:t>
    </dgm:pt>
    <dgm:pt modelId="{0AB05B50-5492-421B-8E39-68C803131414}" type="pres">
      <dgm:prSet presAssocID="{83FC3DCE-E962-42EC-808A-E7EAA7B1E91B}" presName="composite" presStyleCnt="0"/>
      <dgm:spPr/>
    </dgm:pt>
    <dgm:pt modelId="{4004B559-8BAE-4E2E-950E-A024B796A34E}" type="pres">
      <dgm:prSet presAssocID="{83FC3DCE-E962-42EC-808A-E7EAA7B1E91B}" presName="rect1" presStyleLbl="trAlignAcc1" presStyleIdx="0" presStyleCnt="4">
        <dgm:presLayoutVars>
          <dgm:bulletEnabled val="1"/>
        </dgm:presLayoutVars>
      </dgm:prSet>
      <dgm:spPr/>
      <dgm:t>
        <a:bodyPr/>
        <a:lstStyle/>
        <a:p>
          <a:endParaRPr lang="en-US"/>
        </a:p>
      </dgm:t>
    </dgm:pt>
    <dgm:pt modelId="{4D992BE9-6391-4C99-B013-06841370B838}" type="pres">
      <dgm:prSet presAssocID="{83FC3DCE-E962-42EC-808A-E7EAA7B1E91B}" presName="rect2" presStyleLbl="fgImgPlace1" presStyleIdx="0" presStyleCnt="4"/>
      <dgm:spPr>
        <a:solidFill>
          <a:schemeClr val="accent1"/>
        </a:solidFill>
      </dgm:spPr>
      <dgm:t>
        <a:bodyPr/>
        <a:lstStyle/>
        <a:p>
          <a:endParaRPr lang="en-US"/>
        </a:p>
      </dgm:t>
    </dgm:pt>
    <dgm:pt modelId="{4E425162-0D2B-48A4-89F8-A7123E171A31}" type="pres">
      <dgm:prSet presAssocID="{1F0FE349-A151-4041-BBC8-C348A43FD9F6}" presName="sibTrans" presStyleCnt="0"/>
      <dgm:spPr/>
    </dgm:pt>
    <dgm:pt modelId="{F128A62D-8FE8-4251-AB20-09CBD149A8C1}" type="pres">
      <dgm:prSet presAssocID="{00F959E3-100B-4675-A693-736BE1FB6797}" presName="composite" presStyleCnt="0"/>
      <dgm:spPr/>
    </dgm:pt>
    <dgm:pt modelId="{0BB6D2F7-8488-466E-ABC5-517A0C3FCEAC}" type="pres">
      <dgm:prSet presAssocID="{00F959E3-100B-4675-A693-736BE1FB6797}" presName="rect1" presStyleLbl="trAlignAcc1" presStyleIdx="1" presStyleCnt="4">
        <dgm:presLayoutVars>
          <dgm:bulletEnabled val="1"/>
        </dgm:presLayoutVars>
      </dgm:prSet>
      <dgm:spPr/>
      <dgm:t>
        <a:bodyPr/>
        <a:lstStyle/>
        <a:p>
          <a:endParaRPr lang="en-US"/>
        </a:p>
      </dgm:t>
    </dgm:pt>
    <dgm:pt modelId="{81AD007A-0669-47BE-8CFF-5FD3DFFFCBAE}" type="pres">
      <dgm:prSet presAssocID="{00F959E3-100B-4675-A693-736BE1FB6797}" presName="rect2" presStyleLbl="fgImgPlace1" presStyleIdx="1" presStyleCnt="4"/>
      <dgm:spPr>
        <a:solidFill>
          <a:schemeClr val="accent3"/>
        </a:solidFill>
      </dgm:spPr>
      <dgm:t>
        <a:bodyPr/>
        <a:lstStyle/>
        <a:p>
          <a:endParaRPr lang="en-US"/>
        </a:p>
      </dgm:t>
    </dgm:pt>
    <dgm:pt modelId="{9BDA245F-270C-4F1E-A628-D3F9A572E438}" type="pres">
      <dgm:prSet presAssocID="{26FC7D52-51A3-4E3E-B545-626F8E818D44}" presName="sibTrans" presStyleCnt="0"/>
      <dgm:spPr/>
    </dgm:pt>
    <dgm:pt modelId="{299B5CD7-1A87-4D1B-9128-E8CE3E439866}" type="pres">
      <dgm:prSet presAssocID="{EAF21105-E0EA-462F-B686-4644D1032FED}" presName="composite" presStyleCnt="0"/>
      <dgm:spPr/>
    </dgm:pt>
    <dgm:pt modelId="{99492B62-630C-43B2-9357-44834E5A390B}" type="pres">
      <dgm:prSet presAssocID="{EAF21105-E0EA-462F-B686-4644D1032FED}" presName="rect1" presStyleLbl="trAlignAcc1" presStyleIdx="2" presStyleCnt="4">
        <dgm:presLayoutVars>
          <dgm:bulletEnabled val="1"/>
        </dgm:presLayoutVars>
      </dgm:prSet>
      <dgm:spPr/>
      <dgm:t>
        <a:bodyPr/>
        <a:lstStyle/>
        <a:p>
          <a:endParaRPr lang="en-US"/>
        </a:p>
      </dgm:t>
    </dgm:pt>
    <dgm:pt modelId="{8F23010D-05D2-4D97-974F-57671574AD12}" type="pres">
      <dgm:prSet presAssocID="{EAF21105-E0EA-462F-B686-4644D1032FED}" presName="rect2" presStyleLbl="fgImgPlace1" presStyleIdx="2" presStyleCnt="4"/>
      <dgm:spPr>
        <a:solidFill>
          <a:schemeClr val="accent2"/>
        </a:solidFill>
      </dgm:spPr>
      <dgm:t>
        <a:bodyPr/>
        <a:lstStyle/>
        <a:p>
          <a:endParaRPr lang="en-US"/>
        </a:p>
      </dgm:t>
    </dgm:pt>
    <dgm:pt modelId="{22319E6C-7EB4-45CD-90E8-87CDEC7567AF}" type="pres">
      <dgm:prSet presAssocID="{2E698940-C13B-4AEA-BDEC-DE0551B21F63}" presName="sibTrans" presStyleCnt="0"/>
      <dgm:spPr/>
    </dgm:pt>
    <dgm:pt modelId="{6C2A5417-0D1E-4FBF-AB94-F8D17BA679F4}" type="pres">
      <dgm:prSet presAssocID="{563E061A-C5D5-4C74-B491-F1231B63A178}" presName="composite" presStyleCnt="0"/>
      <dgm:spPr/>
    </dgm:pt>
    <dgm:pt modelId="{51916D2A-F372-4337-858D-69C024AF9A5A}" type="pres">
      <dgm:prSet presAssocID="{563E061A-C5D5-4C74-B491-F1231B63A178}" presName="rect1" presStyleLbl="trAlignAcc1" presStyleIdx="3" presStyleCnt="4">
        <dgm:presLayoutVars>
          <dgm:bulletEnabled val="1"/>
        </dgm:presLayoutVars>
      </dgm:prSet>
      <dgm:spPr/>
      <dgm:t>
        <a:bodyPr/>
        <a:lstStyle/>
        <a:p>
          <a:endParaRPr lang="en-US"/>
        </a:p>
      </dgm:t>
    </dgm:pt>
    <dgm:pt modelId="{AB962E1B-222C-44E4-81F7-BC7D86918D0E}" type="pres">
      <dgm:prSet presAssocID="{563E061A-C5D5-4C74-B491-F1231B63A178}" presName="rect2" presStyleLbl="fgImgPlace1" presStyleIdx="3" presStyleCnt="4"/>
      <dgm:spPr>
        <a:solidFill>
          <a:schemeClr val="accent4"/>
        </a:solidFill>
      </dgm:spPr>
      <dgm:t>
        <a:bodyPr/>
        <a:lstStyle/>
        <a:p>
          <a:endParaRPr lang="en-US"/>
        </a:p>
      </dgm:t>
    </dgm:pt>
  </dgm:ptLst>
  <dgm:cxnLst>
    <dgm:cxn modelId="{440BBE56-F0D9-42BD-B633-AC69B3C2B1CB}" type="presOf" srcId="{1007B92D-BA4C-42EF-B2CB-13AE336D5EDF}" destId="{99492B62-630C-43B2-9357-44834E5A390B}" srcOrd="0" destOrd="3" presId="urn:microsoft.com/office/officeart/2008/layout/PictureStrips"/>
    <dgm:cxn modelId="{2723CA21-03A4-4F40-AD1B-7933CDC8B2B1}" type="presOf" srcId="{35C98AAE-AC9B-4959-982C-A0D17E837EFD}" destId="{A57AFD7E-17ED-47B2-84B9-41C58ED0A2C5}" srcOrd="0" destOrd="0" presId="urn:microsoft.com/office/officeart/2008/layout/PictureStrips"/>
    <dgm:cxn modelId="{08FCFEE0-1D80-4EA1-90D4-C1843B5F3D11}" srcId="{83FC3DCE-E962-42EC-808A-E7EAA7B1E91B}" destId="{4E8CBBDE-B8B8-4985-8905-27EC212D5CDA}" srcOrd="0" destOrd="0" parTransId="{28213E73-2CC1-45D1-8509-CEE0B550A1A6}" sibTransId="{35D788EE-ACF4-4CC9-A2B5-1F0B10F734D2}"/>
    <dgm:cxn modelId="{0D071AAB-EA26-48E1-81EA-E51E6E7530BC}" srcId="{00F959E3-100B-4675-A693-736BE1FB6797}" destId="{F873BD03-8144-43B1-808E-14A702D00142}" srcOrd="1" destOrd="0" parTransId="{97750339-C80C-4F25-82DE-484C6AC2BDC7}" sibTransId="{C7807E25-2B03-422E-B685-5CECCEB4F0D2}"/>
    <dgm:cxn modelId="{8878346C-CFFC-472D-B3EA-0405206981D7}" srcId="{EAF21105-E0EA-462F-B686-4644D1032FED}" destId="{BEDA1039-8DA8-4F82-BC1B-644641D6625A}" srcOrd="0" destOrd="0" parTransId="{FFAF49D2-AB62-419A-A98E-DAC7876D4AD5}" sibTransId="{AABCFD3F-EBAF-4958-BA75-82CA98D777F9}"/>
    <dgm:cxn modelId="{5F6B63AF-38CA-4313-97AC-C3A948681BC2}" type="presOf" srcId="{D6E3C859-4D0E-4981-80EB-3BBC49AE7E2E}" destId="{0BB6D2F7-8488-466E-ABC5-517A0C3FCEAC}" srcOrd="0" destOrd="3" presId="urn:microsoft.com/office/officeart/2008/layout/PictureStrips"/>
    <dgm:cxn modelId="{D26916B3-1378-4D6A-85C6-3A2217EF7977}" srcId="{35C98AAE-AC9B-4959-982C-A0D17E837EFD}" destId="{00F959E3-100B-4675-A693-736BE1FB6797}" srcOrd="1" destOrd="0" parTransId="{1F617DCF-E568-4621-8C70-4452AA5FF67C}" sibTransId="{26FC7D52-51A3-4E3E-B545-626F8E818D44}"/>
    <dgm:cxn modelId="{D49BEF4F-3180-4D10-BB44-518CAAD42CC9}" srcId="{83FC3DCE-E962-42EC-808A-E7EAA7B1E91B}" destId="{EE2E739D-D5D6-4F4B-96A2-F0EAA1BE6A73}" srcOrd="1" destOrd="0" parTransId="{CE6C1AB5-92A1-4FF0-912B-B36AB27BD4CE}" sibTransId="{570FD554-E083-4981-89B6-9C70C0B7E272}"/>
    <dgm:cxn modelId="{CBE0F9DA-B115-494B-A9C0-66284CBB16DE}" srcId="{83FC3DCE-E962-42EC-808A-E7EAA7B1E91B}" destId="{E801F459-3DF9-4607-9E77-FE5B15DAAFC0}" srcOrd="2" destOrd="0" parTransId="{653EDCAB-3C4B-4688-A964-FE9630AA74DE}" sibTransId="{E6721C0D-7BB3-469A-8B41-1C43252F1763}"/>
    <dgm:cxn modelId="{5BAED018-8B68-4772-B398-A08A4A8B5DD7}" srcId="{00F959E3-100B-4675-A693-736BE1FB6797}" destId="{2F5F49AE-0E76-4B77-8D7C-731CBD437C1A}" srcOrd="3" destOrd="0" parTransId="{396036FF-0133-4CC3-A2FA-726CA0487F96}" sibTransId="{08DED1A5-2020-483C-ADF5-D1A77A582F88}"/>
    <dgm:cxn modelId="{D5A56D45-7290-4D79-9273-8D0128849247}" srcId="{EAF21105-E0EA-462F-B686-4644D1032FED}" destId="{1007B92D-BA4C-42EF-B2CB-13AE336D5EDF}" srcOrd="2" destOrd="0" parTransId="{3D7E9DBD-0A4C-4ABE-A4D8-0875A6A636D3}" sibTransId="{3809901D-7F10-4AD4-B5A3-E9399E40E58D}"/>
    <dgm:cxn modelId="{38B9127E-C820-492A-AFCC-86DF003BEFFC}" srcId="{563E061A-C5D5-4C74-B491-F1231B63A178}" destId="{4061F67F-E446-421C-8FA8-97DD46FC9C83}" srcOrd="1" destOrd="0" parTransId="{D9856FD0-EAB6-4C4E-BDC8-671A388EC106}" sibTransId="{21BBCA46-FA93-47B4-8804-6ECB6162E82B}"/>
    <dgm:cxn modelId="{3911EF1C-0706-4774-897E-454DD7E9EEA8}" type="presOf" srcId="{00F959E3-100B-4675-A693-736BE1FB6797}" destId="{0BB6D2F7-8488-466E-ABC5-517A0C3FCEAC}" srcOrd="0" destOrd="0" presId="urn:microsoft.com/office/officeart/2008/layout/PictureStrips"/>
    <dgm:cxn modelId="{CA14B654-4E99-4AAD-B9A9-CFCB0CD675F6}" type="presOf" srcId="{4E8CBBDE-B8B8-4985-8905-27EC212D5CDA}" destId="{4004B559-8BAE-4E2E-950E-A024B796A34E}" srcOrd="0" destOrd="1" presId="urn:microsoft.com/office/officeart/2008/layout/PictureStrips"/>
    <dgm:cxn modelId="{B2DDB1C9-611D-404E-AB13-B6CEE94CBE9C}" srcId="{35C98AAE-AC9B-4959-982C-A0D17E837EFD}" destId="{563E061A-C5D5-4C74-B491-F1231B63A178}" srcOrd="3" destOrd="0" parTransId="{80AC5EC6-0065-428E-A8A5-B810B2EDF204}" sibTransId="{2125E001-4D42-44D0-99A4-92A58E794016}"/>
    <dgm:cxn modelId="{A2AD07E9-87D3-4367-8A73-0C1BF1524206}" type="presOf" srcId="{BEDA1039-8DA8-4F82-BC1B-644641D6625A}" destId="{99492B62-630C-43B2-9357-44834E5A390B}" srcOrd="0" destOrd="1" presId="urn:microsoft.com/office/officeart/2008/layout/PictureStrips"/>
    <dgm:cxn modelId="{8A26DD0D-B3F0-4263-A63E-B4CD799B9336}" srcId="{EAF21105-E0EA-462F-B686-4644D1032FED}" destId="{AED618F5-B330-405F-ADF5-60DBCCF6D07F}" srcOrd="1" destOrd="0" parTransId="{374F1173-F1DB-4587-B9B4-E91BE6630B4A}" sibTransId="{131CAD30-4B36-4CBF-A97B-42618E8C97F1}"/>
    <dgm:cxn modelId="{66BF5F4B-11A4-4A4F-8DCA-1C2AA1B67E41}" srcId="{563E061A-C5D5-4C74-B491-F1231B63A178}" destId="{4427BE8F-4FED-4AE2-8FEB-C4B6D5010FE4}" srcOrd="0" destOrd="0" parTransId="{C10BDED1-8BCD-4C5A-8D63-B8BA58C318A3}" sibTransId="{BE67D0EC-CC75-40AC-8957-520725C2C3BD}"/>
    <dgm:cxn modelId="{F6C18B8B-2A4B-4FCB-A834-2BC7D9F913C3}" srcId="{35C98AAE-AC9B-4959-982C-A0D17E837EFD}" destId="{EAF21105-E0EA-462F-B686-4644D1032FED}" srcOrd="2" destOrd="0" parTransId="{43349137-72DD-45FD-A428-2DE101160703}" sibTransId="{2E698940-C13B-4AEA-BDEC-DE0551B21F63}"/>
    <dgm:cxn modelId="{50103C0E-E08D-463B-8365-3CF8CD7AF063}" srcId="{563E061A-C5D5-4C74-B491-F1231B63A178}" destId="{7829E02E-ECAE-42A9-9F9B-5B1FF1FF2103}" srcOrd="2" destOrd="0" parTransId="{01D6C536-5CF3-453B-BE6D-F6110B169009}" sibTransId="{3CD190D5-98D0-4921-BEFD-5C3DDF273B8B}"/>
    <dgm:cxn modelId="{1C724867-E9E9-4880-8B4A-8FF23C55A5BC}" srcId="{EAF21105-E0EA-462F-B686-4644D1032FED}" destId="{D10E6111-35D8-4724-8D29-015ED7B3E189}" srcOrd="3" destOrd="0" parTransId="{E346052C-0DD6-4F05-9CF1-74C84678C429}" sibTransId="{425CFF64-105D-4312-B56F-EFE860FCCE11}"/>
    <dgm:cxn modelId="{7A98E981-B2AA-4365-A19C-CBFC6686D061}" type="presOf" srcId="{F873BD03-8144-43B1-808E-14A702D00142}" destId="{0BB6D2F7-8488-466E-ABC5-517A0C3FCEAC}" srcOrd="0" destOrd="2" presId="urn:microsoft.com/office/officeart/2008/layout/PictureStrips"/>
    <dgm:cxn modelId="{A8F9817C-B373-491D-8683-FFD4643825A3}" type="presOf" srcId="{563E061A-C5D5-4C74-B491-F1231B63A178}" destId="{51916D2A-F372-4337-858D-69C024AF9A5A}" srcOrd="0" destOrd="0" presId="urn:microsoft.com/office/officeart/2008/layout/PictureStrips"/>
    <dgm:cxn modelId="{4044C549-22CD-4039-B821-DAC9EF0FDA45}" type="presOf" srcId="{EE2E739D-D5D6-4F4B-96A2-F0EAA1BE6A73}" destId="{4004B559-8BAE-4E2E-950E-A024B796A34E}" srcOrd="0" destOrd="2" presId="urn:microsoft.com/office/officeart/2008/layout/PictureStrips"/>
    <dgm:cxn modelId="{235FD9CD-2EBA-4712-8743-53AD6E16FEC7}" srcId="{00F959E3-100B-4675-A693-736BE1FB6797}" destId="{D6E3C859-4D0E-4981-80EB-3BBC49AE7E2E}" srcOrd="2" destOrd="0" parTransId="{E2243EF0-F8A0-49CB-8227-C96F46745CAE}" sibTransId="{86E9999A-D522-4E9F-A57A-A9C749D66517}"/>
    <dgm:cxn modelId="{EE4E9933-75EC-46DA-B79E-9957492C8A74}" type="presOf" srcId="{E801F459-3DF9-4607-9E77-FE5B15DAAFC0}" destId="{4004B559-8BAE-4E2E-950E-A024B796A34E}" srcOrd="0" destOrd="3" presId="urn:microsoft.com/office/officeart/2008/layout/PictureStrips"/>
    <dgm:cxn modelId="{42252B52-A96D-4FEC-9CB5-030CD5994A1C}" type="presOf" srcId="{AED618F5-B330-405F-ADF5-60DBCCF6D07F}" destId="{99492B62-630C-43B2-9357-44834E5A390B}" srcOrd="0" destOrd="2" presId="urn:microsoft.com/office/officeart/2008/layout/PictureStrips"/>
    <dgm:cxn modelId="{FC5F4C55-FD70-4A7F-AE53-D638BF19BCBB}" type="presOf" srcId="{4427BE8F-4FED-4AE2-8FEB-C4B6D5010FE4}" destId="{51916D2A-F372-4337-858D-69C024AF9A5A}" srcOrd="0" destOrd="1" presId="urn:microsoft.com/office/officeart/2008/layout/PictureStrips"/>
    <dgm:cxn modelId="{6793948D-5E5F-4EF5-9236-225B59251B9D}" srcId="{00F959E3-100B-4675-A693-736BE1FB6797}" destId="{A18493A8-A9A7-4DBE-9F07-F4EAC66C18E9}" srcOrd="0" destOrd="0" parTransId="{F63B87F2-83F2-41F1-A44A-4E0EAA280F06}" sibTransId="{18DB9E86-6774-4AA6-AB3F-641808E499C5}"/>
    <dgm:cxn modelId="{EB652DAA-EB40-4FDB-A3C9-17731CCBACB4}" type="presOf" srcId="{7829E02E-ECAE-42A9-9F9B-5B1FF1FF2103}" destId="{51916D2A-F372-4337-858D-69C024AF9A5A}" srcOrd="0" destOrd="3" presId="urn:microsoft.com/office/officeart/2008/layout/PictureStrips"/>
    <dgm:cxn modelId="{9352DE41-E65D-4556-BFE0-A76E88E0D16F}" type="presOf" srcId="{4061F67F-E446-421C-8FA8-97DD46FC9C83}" destId="{51916D2A-F372-4337-858D-69C024AF9A5A}" srcOrd="0" destOrd="2" presId="urn:microsoft.com/office/officeart/2008/layout/PictureStrips"/>
    <dgm:cxn modelId="{54C737AD-FDD9-4D02-9C94-1BB58298C421}" type="presOf" srcId="{EAF21105-E0EA-462F-B686-4644D1032FED}" destId="{99492B62-630C-43B2-9357-44834E5A390B}" srcOrd="0" destOrd="0" presId="urn:microsoft.com/office/officeart/2008/layout/PictureStrips"/>
    <dgm:cxn modelId="{DB69277A-CCE8-4F35-B2FC-EC71840BF316}" type="presOf" srcId="{83FC3DCE-E962-42EC-808A-E7EAA7B1E91B}" destId="{4004B559-8BAE-4E2E-950E-A024B796A34E}" srcOrd="0" destOrd="0" presId="urn:microsoft.com/office/officeart/2008/layout/PictureStrips"/>
    <dgm:cxn modelId="{FBFCEA81-D668-42A7-AC93-3605A0065337}" srcId="{35C98AAE-AC9B-4959-982C-A0D17E837EFD}" destId="{83FC3DCE-E962-42EC-808A-E7EAA7B1E91B}" srcOrd="0" destOrd="0" parTransId="{BABA22F2-A7D1-436E-8AF6-3FF9C7D131EF}" sibTransId="{1F0FE349-A151-4041-BBC8-C348A43FD9F6}"/>
    <dgm:cxn modelId="{15555D48-29ED-4834-8ADC-4F26946B2850}" type="presOf" srcId="{A18493A8-A9A7-4DBE-9F07-F4EAC66C18E9}" destId="{0BB6D2F7-8488-466E-ABC5-517A0C3FCEAC}" srcOrd="0" destOrd="1" presId="urn:microsoft.com/office/officeart/2008/layout/PictureStrips"/>
    <dgm:cxn modelId="{91D50380-00BB-423F-90AD-89338F50B108}" type="presOf" srcId="{D10E6111-35D8-4724-8D29-015ED7B3E189}" destId="{99492B62-630C-43B2-9357-44834E5A390B}" srcOrd="0" destOrd="4" presId="urn:microsoft.com/office/officeart/2008/layout/PictureStrips"/>
    <dgm:cxn modelId="{095FF0D9-0E4B-4C4A-A854-1C266ACC4ACF}" type="presOf" srcId="{2F5F49AE-0E76-4B77-8D7C-731CBD437C1A}" destId="{0BB6D2F7-8488-466E-ABC5-517A0C3FCEAC}" srcOrd="0" destOrd="4" presId="urn:microsoft.com/office/officeart/2008/layout/PictureStrips"/>
    <dgm:cxn modelId="{0D4579F1-99DA-4772-AF99-4D56888F8F36}" type="presParOf" srcId="{A57AFD7E-17ED-47B2-84B9-41C58ED0A2C5}" destId="{0AB05B50-5492-421B-8E39-68C803131414}" srcOrd="0" destOrd="0" presId="urn:microsoft.com/office/officeart/2008/layout/PictureStrips"/>
    <dgm:cxn modelId="{05A02FC1-14BA-4189-BEC0-A711D72178EA}" type="presParOf" srcId="{0AB05B50-5492-421B-8E39-68C803131414}" destId="{4004B559-8BAE-4E2E-950E-A024B796A34E}" srcOrd="0" destOrd="0" presId="urn:microsoft.com/office/officeart/2008/layout/PictureStrips"/>
    <dgm:cxn modelId="{5CF4A8C2-36D8-4109-BB91-1F1C4B83A7E8}" type="presParOf" srcId="{0AB05B50-5492-421B-8E39-68C803131414}" destId="{4D992BE9-6391-4C99-B013-06841370B838}" srcOrd="1" destOrd="0" presId="urn:microsoft.com/office/officeart/2008/layout/PictureStrips"/>
    <dgm:cxn modelId="{0284FCE7-8F99-485C-B592-A8BCAB18F8C9}" type="presParOf" srcId="{A57AFD7E-17ED-47B2-84B9-41C58ED0A2C5}" destId="{4E425162-0D2B-48A4-89F8-A7123E171A31}" srcOrd="1" destOrd="0" presId="urn:microsoft.com/office/officeart/2008/layout/PictureStrips"/>
    <dgm:cxn modelId="{3F4A88D9-CCF3-4751-8180-74315D8CA633}" type="presParOf" srcId="{A57AFD7E-17ED-47B2-84B9-41C58ED0A2C5}" destId="{F128A62D-8FE8-4251-AB20-09CBD149A8C1}" srcOrd="2" destOrd="0" presId="urn:microsoft.com/office/officeart/2008/layout/PictureStrips"/>
    <dgm:cxn modelId="{3E60997E-C844-4FEA-982D-25ED6E2EC56D}" type="presParOf" srcId="{F128A62D-8FE8-4251-AB20-09CBD149A8C1}" destId="{0BB6D2F7-8488-466E-ABC5-517A0C3FCEAC}" srcOrd="0" destOrd="0" presId="urn:microsoft.com/office/officeart/2008/layout/PictureStrips"/>
    <dgm:cxn modelId="{3B96AED4-66FF-4A4E-8E64-E5225416B76C}" type="presParOf" srcId="{F128A62D-8FE8-4251-AB20-09CBD149A8C1}" destId="{81AD007A-0669-47BE-8CFF-5FD3DFFFCBAE}" srcOrd="1" destOrd="0" presId="urn:microsoft.com/office/officeart/2008/layout/PictureStrips"/>
    <dgm:cxn modelId="{C9C6ED19-0529-45CB-9ABB-686082CBA72D}" type="presParOf" srcId="{A57AFD7E-17ED-47B2-84B9-41C58ED0A2C5}" destId="{9BDA245F-270C-4F1E-A628-D3F9A572E438}" srcOrd="3" destOrd="0" presId="urn:microsoft.com/office/officeart/2008/layout/PictureStrips"/>
    <dgm:cxn modelId="{930D00AD-B422-447D-95A4-409F060DBE82}" type="presParOf" srcId="{A57AFD7E-17ED-47B2-84B9-41C58ED0A2C5}" destId="{299B5CD7-1A87-4D1B-9128-E8CE3E439866}" srcOrd="4" destOrd="0" presId="urn:microsoft.com/office/officeart/2008/layout/PictureStrips"/>
    <dgm:cxn modelId="{0D2A8354-93FC-4B78-8756-D2F334918C9F}" type="presParOf" srcId="{299B5CD7-1A87-4D1B-9128-E8CE3E439866}" destId="{99492B62-630C-43B2-9357-44834E5A390B}" srcOrd="0" destOrd="0" presId="urn:microsoft.com/office/officeart/2008/layout/PictureStrips"/>
    <dgm:cxn modelId="{9C129F44-2DE9-4C1A-B7DA-0214C8ECB381}" type="presParOf" srcId="{299B5CD7-1A87-4D1B-9128-E8CE3E439866}" destId="{8F23010D-05D2-4D97-974F-57671574AD12}" srcOrd="1" destOrd="0" presId="urn:microsoft.com/office/officeart/2008/layout/PictureStrips"/>
    <dgm:cxn modelId="{7A024BEC-2D77-4065-BB41-A2CE6EAAF892}" type="presParOf" srcId="{A57AFD7E-17ED-47B2-84B9-41C58ED0A2C5}" destId="{22319E6C-7EB4-45CD-90E8-87CDEC7567AF}" srcOrd="5" destOrd="0" presId="urn:microsoft.com/office/officeart/2008/layout/PictureStrips"/>
    <dgm:cxn modelId="{D5EA8582-0860-4808-A2EB-A36B602D1F39}" type="presParOf" srcId="{A57AFD7E-17ED-47B2-84B9-41C58ED0A2C5}" destId="{6C2A5417-0D1E-4FBF-AB94-F8D17BA679F4}" srcOrd="6" destOrd="0" presId="urn:microsoft.com/office/officeart/2008/layout/PictureStrips"/>
    <dgm:cxn modelId="{E74654EA-04C2-49D2-98FC-984600449547}" type="presParOf" srcId="{6C2A5417-0D1E-4FBF-AB94-F8D17BA679F4}" destId="{51916D2A-F372-4337-858D-69C024AF9A5A}" srcOrd="0" destOrd="0" presId="urn:microsoft.com/office/officeart/2008/layout/PictureStrips"/>
    <dgm:cxn modelId="{52FF2EE0-9C6A-4F52-AA50-8D70390727A5}" type="presParOf" srcId="{6C2A5417-0D1E-4FBF-AB94-F8D17BA679F4}" destId="{AB962E1B-222C-44E4-81F7-BC7D86918D0E}"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AD43A-B03D-47FD-8374-2CE65AAB692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DA6890BB-F612-42AB-9F8A-28E105F5A71F}">
      <dgm:prSet phldrT="[Text]"/>
      <dgm:spPr/>
      <dgm:t>
        <a:bodyPr/>
        <a:lstStyle/>
        <a:p>
          <a:r>
            <a:rPr lang="en-US" dirty="0" smtClean="0"/>
            <a:t>Precision Distribution</a:t>
          </a:r>
          <a:endParaRPr lang="en-US" dirty="0"/>
        </a:p>
      </dgm:t>
    </dgm:pt>
    <dgm:pt modelId="{0CFD80B5-2445-47EA-94FC-B5304ED1424D}" type="parTrans" cxnId="{B0987872-0B9E-45CE-8100-51ADCEC5A1BF}">
      <dgm:prSet/>
      <dgm:spPr/>
      <dgm:t>
        <a:bodyPr/>
        <a:lstStyle/>
        <a:p>
          <a:endParaRPr lang="en-US"/>
        </a:p>
      </dgm:t>
    </dgm:pt>
    <dgm:pt modelId="{EAE295F7-5233-4E02-86D2-F3D50E8CF35A}" type="sibTrans" cxnId="{B0987872-0B9E-45CE-8100-51ADCEC5A1BF}">
      <dgm:prSet/>
      <dgm:spPr/>
      <dgm:t>
        <a:bodyPr/>
        <a:lstStyle/>
        <a:p>
          <a:endParaRPr lang="en-US"/>
        </a:p>
      </dgm:t>
    </dgm:pt>
    <dgm:pt modelId="{FA4C3AC9-6FCF-4519-9CC5-15FA2516B7A8}">
      <dgm:prSet phldrT="[Text]"/>
      <dgm:spPr/>
      <dgm:t>
        <a:bodyPr/>
        <a:lstStyle/>
        <a:p>
          <a:r>
            <a:rPr lang="en-US" dirty="0" smtClean="0"/>
            <a:t>Safety Reference Model</a:t>
          </a:r>
          <a:endParaRPr lang="en-US" dirty="0"/>
        </a:p>
      </dgm:t>
    </dgm:pt>
    <dgm:pt modelId="{D82EA89A-E26C-4800-A075-2BA630BB49EA}" type="parTrans" cxnId="{88A3A545-0CEF-4C2C-90FF-DA1608C3A2B3}">
      <dgm:prSet/>
      <dgm:spPr/>
      <dgm:t>
        <a:bodyPr/>
        <a:lstStyle/>
        <a:p>
          <a:endParaRPr lang="en-US"/>
        </a:p>
      </dgm:t>
    </dgm:pt>
    <dgm:pt modelId="{BD851F8F-3AF8-4933-B851-49965A2242C7}" type="sibTrans" cxnId="{88A3A545-0CEF-4C2C-90FF-DA1608C3A2B3}">
      <dgm:prSet/>
      <dgm:spPr/>
      <dgm:t>
        <a:bodyPr/>
        <a:lstStyle/>
        <a:p>
          <a:endParaRPr lang="en-US"/>
        </a:p>
      </dgm:t>
    </dgm:pt>
    <dgm:pt modelId="{34D496F2-87F9-4A8E-8448-FE4C162CD730}">
      <dgm:prSet phldrT="[Text]"/>
      <dgm:spPr/>
      <dgm:t>
        <a:bodyPr/>
        <a:lstStyle/>
        <a:p>
          <a:r>
            <a:rPr lang="en-US" dirty="0" smtClean="0"/>
            <a:t>Study start/Site activation</a:t>
          </a:r>
          <a:endParaRPr lang="en-US" dirty="0"/>
        </a:p>
      </dgm:t>
    </dgm:pt>
    <dgm:pt modelId="{4EF99DE4-C9C6-4427-A558-A29CD016FA63}" type="parTrans" cxnId="{7E40A099-FB0B-4A94-9EE3-FF55A7B8E16B}">
      <dgm:prSet/>
      <dgm:spPr/>
      <dgm:t>
        <a:bodyPr/>
        <a:lstStyle/>
        <a:p>
          <a:endParaRPr lang="en-US"/>
        </a:p>
      </dgm:t>
    </dgm:pt>
    <dgm:pt modelId="{BB7BA5DE-09C4-411A-9471-FC00FC34180A}" type="sibTrans" cxnId="{7E40A099-FB0B-4A94-9EE3-FF55A7B8E16B}">
      <dgm:prSet/>
      <dgm:spPr/>
      <dgm:t>
        <a:bodyPr/>
        <a:lstStyle/>
        <a:p>
          <a:endParaRPr lang="en-US"/>
        </a:p>
      </dgm:t>
    </dgm:pt>
    <dgm:pt modelId="{56F42584-492D-49A3-8F9F-61677AA7F4CB}">
      <dgm:prSet phldrT="[Text]"/>
      <dgm:spPr/>
      <dgm:t>
        <a:bodyPr/>
        <a:lstStyle/>
        <a:p>
          <a:r>
            <a:rPr lang="en-US" dirty="0" smtClean="0"/>
            <a:t>Close down</a:t>
          </a:r>
          <a:endParaRPr lang="en-US" dirty="0"/>
        </a:p>
      </dgm:t>
    </dgm:pt>
    <dgm:pt modelId="{4B930AF8-CECB-40FA-A797-9CF34C26FFFF}" type="parTrans" cxnId="{C23DCAB6-B6BC-45B6-870E-015FD289368A}">
      <dgm:prSet/>
      <dgm:spPr/>
      <dgm:t>
        <a:bodyPr/>
        <a:lstStyle/>
        <a:p>
          <a:endParaRPr lang="en-US"/>
        </a:p>
      </dgm:t>
    </dgm:pt>
    <dgm:pt modelId="{33AD8AED-CA0C-4085-91F6-CCF0C546AD06}" type="sibTrans" cxnId="{C23DCAB6-B6BC-45B6-870E-015FD289368A}">
      <dgm:prSet/>
      <dgm:spPr/>
      <dgm:t>
        <a:bodyPr/>
        <a:lstStyle/>
        <a:p>
          <a:endParaRPr lang="en-US"/>
        </a:p>
      </dgm:t>
    </dgm:pt>
    <dgm:pt modelId="{8F9D4D25-C631-4651-9D08-DA127C642503}">
      <dgm:prSet phldrT="[Text]"/>
      <dgm:spPr/>
      <dgm:t>
        <a:bodyPr/>
        <a:lstStyle/>
        <a:p>
          <a:r>
            <a:rPr lang="en-US" dirty="0" smtClean="0"/>
            <a:t>Dashboard Reporting</a:t>
          </a:r>
          <a:endParaRPr lang="en-US" dirty="0"/>
        </a:p>
      </dgm:t>
    </dgm:pt>
    <dgm:pt modelId="{8D5A3055-81DB-41E4-ADDB-65F9E926EF3A}" type="parTrans" cxnId="{F16E4599-E8F5-40FA-8454-19B44A601D53}">
      <dgm:prSet/>
      <dgm:spPr/>
      <dgm:t>
        <a:bodyPr/>
        <a:lstStyle/>
        <a:p>
          <a:endParaRPr lang="en-US"/>
        </a:p>
      </dgm:t>
    </dgm:pt>
    <dgm:pt modelId="{732A49AD-AB11-4BF4-B37C-D7C4FFE32331}" type="sibTrans" cxnId="{F16E4599-E8F5-40FA-8454-19B44A601D53}">
      <dgm:prSet/>
      <dgm:spPr/>
      <dgm:t>
        <a:bodyPr/>
        <a:lstStyle/>
        <a:p>
          <a:endParaRPr lang="en-US"/>
        </a:p>
      </dgm:t>
    </dgm:pt>
    <dgm:pt modelId="{EB4A6A3D-E87C-4390-97D9-F4F53ED044F3}">
      <dgm:prSet phldrT="[Text]"/>
      <dgm:spPr/>
      <dgm:t>
        <a:bodyPr/>
        <a:lstStyle/>
        <a:p>
          <a:r>
            <a:rPr lang="en-US" dirty="0" smtClean="0"/>
            <a:t>Archiving/Central repository</a:t>
          </a:r>
          <a:endParaRPr lang="en-US" dirty="0"/>
        </a:p>
      </dgm:t>
    </dgm:pt>
    <dgm:pt modelId="{918F22F7-07D9-4DBF-9DD0-AB33D5190BD1}" type="parTrans" cxnId="{D9635E22-841F-475C-A152-0610E9CDC667}">
      <dgm:prSet/>
      <dgm:spPr/>
      <dgm:t>
        <a:bodyPr/>
        <a:lstStyle/>
        <a:p>
          <a:endParaRPr lang="en-US"/>
        </a:p>
      </dgm:t>
    </dgm:pt>
    <dgm:pt modelId="{905E0BF5-C129-4DE8-BB95-952C85957C5A}" type="sibTrans" cxnId="{D9635E22-841F-475C-A152-0610E9CDC667}">
      <dgm:prSet/>
      <dgm:spPr/>
      <dgm:t>
        <a:bodyPr/>
        <a:lstStyle/>
        <a:p>
          <a:endParaRPr lang="en-US"/>
        </a:p>
      </dgm:t>
    </dgm:pt>
    <dgm:pt modelId="{B1A6B3CF-C677-40DC-975A-F27C5FFEC1C2}">
      <dgm:prSet phldrT="[Text]"/>
      <dgm:spPr/>
      <dgm:t>
        <a:bodyPr/>
        <a:lstStyle/>
        <a:p>
          <a:r>
            <a:rPr lang="en-US" dirty="0" smtClean="0"/>
            <a:t>Helpdesk Support</a:t>
          </a:r>
          <a:endParaRPr lang="en-US" dirty="0"/>
        </a:p>
      </dgm:t>
    </dgm:pt>
    <dgm:pt modelId="{DF2F7319-2B3D-459B-ABE1-A21A5A953B7D}" type="parTrans" cxnId="{E1D86D2B-8C52-4871-9DF6-121304035B91}">
      <dgm:prSet/>
      <dgm:spPr/>
      <dgm:t>
        <a:bodyPr/>
        <a:lstStyle/>
        <a:p>
          <a:endParaRPr lang="en-US"/>
        </a:p>
      </dgm:t>
    </dgm:pt>
    <dgm:pt modelId="{543A0496-B439-4AE2-B956-2B03CB8262DF}" type="sibTrans" cxnId="{E1D86D2B-8C52-4871-9DF6-121304035B91}">
      <dgm:prSet/>
      <dgm:spPr/>
      <dgm:t>
        <a:bodyPr/>
        <a:lstStyle/>
        <a:p>
          <a:endParaRPr lang="en-US"/>
        </a:p>
      </dgm:t>
    </dgm:pt>
    <dgm:pt modelId="{60D2D382-7B11-44F0-AFF0-0629C460C670}">
      <dgm:prSet phldrT="[Text]"/>
      <dgm:spPr/>
      <dgm:t>
        <a:bodyPr/>
        <a:lstStyle/>
        <a:p>
          <a:r>
            <a:rPr lang="en-US" dirty="0" smtClean="0"/>
            <a:t>Metrics and Analytics</a:t>
          </a:r>
          <a:endParaRPr lang="en-US" dirty="0"/>
        </a:p>
      </dgm:t>
    </dgm:pt>
    <dgm:pt modelId="{6E4D93DA-D218-4730-B2EC-7880332E238C}" type="parTrans" cxnId="{9F139119-D97D-4D9D-96C4-A066BA422546}">
      <dgm:prSet/>
      <dgm:spPr/>
      <dgm:t>
        <a:bodyPr/>
        <a:lstStyle/>
        <a:p>
          <a:endParaRPr lang="en-US"/>
        </a:p>
      </dgm:t>
    </dgm:pt>
    <dgm:pt modelId="{E10B698D-82DA-46CB-B156-E0095285625D}" type="sibTrans" cxnId="{9F139119-D97D-4D9D-96C4-A066BA422546}">
      <dgm:prSet/>
      <dgm:spPr/>
      <dgm:t>
        <a:bodyPr/>
        <a:lstStyle/>
        <a:p>
          <a:endParaRPr lang="en-US"/>
        </a:p>
      </dgm:t>
    </dgm:pt>
    <dgm:pt modelId="{445F8C36-8173-4D60-88F4-40FA7FA39039}" type="pres">
      <dgm:prSet presAssocID="{2A1AD43A-B03D-47FD-8374-2CE65AAB6925}" presName="cycle" presStyleCnt="0">
        <dgm:presLayoutVars>
          <dgm:dir/>
          <dgm:resizeHandles val="exact"/>
        </dgm:presLayoutVars>
      </dgm:prSet>
      <dgm:spPr/>
      <dgm:t>
        <a:bodyPr/>
        <a:lstStyle/>
        <a:p>
          <a:endParaRPr lang="en-US"/>
        </a:p>
      </dgm:t>
    </dgm:pt>
    <dgm:pt modelId="{A366FC2E-AD9A-406C-B258-74A2CE03DF23}" type="pres">
      <dgm:prSet presAssocID="{DA6890BB-F612-42AB-9F8A-28E105F5A71F}" presName="node" presStyleLbl="node1" presStyleIdx="0" presStyleCnt="8" custScaleX="107108">
        <dgm:presLayoutVars>
          <dgm:bulletEnabled val="1"/>
        </dgm:presLayoutVars>
      </dgm:prSet>
      <dgm:spPr/>
      <dgm:t>
        <a:bodyPr/>
        <a:lstStyle/>
        <a:p>
          <a:endParaRPr lang="en-US"/>
        </a:p>
      </dgm:t>
    </dgm:pt>
    <dgm:pt modelId="{65870C8A-12C1-4D0C-B629-8AE15458E9D3}" type="pres">
      <dgm:prSet presAssocID="{DA6890BB-F612-42AB-9F8A-28E105F5A71F}" presName="spNode" presStyleCnt="0"/>
      <dgm:spPr/>
    </dgm:pt>
    <dgm:pt modelId="{03989748-176F-4F21-8AF1-9C2D9BC2E54F}" type="pres">
      <dgm:prSet presAssocID="{EAE295F7-5233-4E02-86D2-F3D50E8CF35A}" presName="sibTrans" presStyleLbl="sibTrans1D1" presStyleIdx="0" presStyleCnt="8"/>
      <dgm:spPr/>
      <dgm:t>
        <a:bodyPr/>
        <a:lstStyle/>
        <a:p>
          <a:endParaRPr lang="en-US"/>
        </a:p>
      </dgm:t>
    </dgm:pt>
    <dgm:pt modelId="{FEF53A54-3041-43A2-9706-BA1B3A78C994}" type="pres">
      <dgm:prSet presAssocID="{FA4C3AC9-6FCF-4519-9CC5-15FA2516B7A8}" presName="node" presStyleLbl="node1" presStyleIdx="1" presStyleCnt="8">
        <dgm:presLayoutVars>
          <dgm:bulletEnabled val="1"/>
        </dgm:presLayoutVars>
      </dgm:prSet>
      <dgm:spPr/>
      <dgm:t>
        <a:bodyPr/>
        <a:lstStyle/>
        <a:p>
          <a:endParaRPr lang="en-US"/>
        </a:p>
      </dgm:t>
    </dgm:pt>
    <dgm:pt modelId="{D8F9FFBE-0A83-4185-9120-CC2140A1E222}" type="pres">
      <dgm:prSet presAssocID="{FA4C3AC9-6FCF-4519-9CC5-15FA2516B7A8}" presName="spNode" presStyleCnt="0"/>
      <dgm:spPr/>
    </dgm:pt>
    <dgm:pt modelId="{63192CE1-2596-41FB-9037-DF62B630E110}" type="pres">
      <dgm:prSet presAssocID="{BD851F8F-3AF8-4933-B851-49965A2242C7}" presName="sibTrans" presStyleLbl="sibTrans1D1" presStyleIdx="1" presStyleCnt="8"/>
      <dgm:spPr/>
      <dgm:t>
        <a:bodyPr/>
        <a:lstStyle/>
        <a:p>
          <a:endParaRPr lang="en-US"/>
        </a:p>
      </dgm:t>
    </dgm:pt>
    <dgm:pt modelId="{F4A742A5-65B2-4973-869D-C430C39D428C}" type="pres">
      <dgm:prSet presAssocID="{34D496F2-87F9-4A8E-8448-FE4C162CD730}" presName="node" presStyleLbl="node1" presStyleIdx="2" presStyleCnt="8">
        <dgm:presLayoutVars>
          <dgm:bulletEnabled val="1"/>
        </dgm:presLayoutVars>
      </dgm:prSet>
      <dgm:spPr/>
      <dgm:t>
        <a:bodyPr/>
        <a:lstStyle/>
        <a:p>
          <a:endParaRPr lang="en-US"/>
        </a:p>
      </dgm:t>
    </dgm:pt>
    <dgm:pt modelId="{5E30EFC6-1840-4E50-8EC3-A06D2639DEC2}" type="pres">
      <dgm:prSet presAssocID="{34D496F2-87F9-4A8E-8448-FE4C162CD730}" presName="spNode" presStyleCnt="0"/>
      <dgm:spPr/>
    </dgm:pt>
    <dgm:pt modelId="{228DD759-E0B3-420F-A5E6-AC3A083F72D1}" type="pres">
      <dgm:prSet presAssocID="{BB7BA5DE-09C4-411A-9471-FC00FC34180A}" presName="sibTrans" presStyleLbl="sibTrans1D1" presStyleIdx="2" presStyleCnt="8"/>
      <dgm:spPr/>
      <dgm:t>
        <a:bodyPr/>
        <a:lstStyle/>
        <a:p>
          <a:endParaRPr lang="en-US"/>
        </a:p>
      </dgm:t>
    </dgm:pt>
    <dgm:pt modelId="{6DDF8E71-151A-4975-9740-6A1A9BF97508}" type="pres">
      <dgm:prSet presAssocID="{EB4A6A3D-E87C-4390-97D9-F4F53ED044F3}" presName="node" presStyleLbl="node1" presStyleIdx="3" presStyleCnt="8">
        <dgm:presLayoutVars>
          <dgm:bulletEnabled val="1"/>
        </dgm:presLayoutVars>
      </dgm:prSet>
      <dgm:spPr/>
      <dgm:t>
        <a:bodyPr/>
        <a:lstStyle/>
        <a:p>
          <a:endParaRPr lang="en-US"/>
        </a:p>
      </dgm:t>
    </dgm:pt>
    <dgm:pt modelId="{D65ECE1A-2F02-4173-B2B4-3282A3CC9A5F}" type="pres">
      <dgm:prSet presAssocID="{EB4A6A3D-E87C-4390-97D9-F4F53ED044F3}" presName="spNode" presStyleCnt="0"/>
      <dgm:spPr/>
    </dgm:pt>
    <dgm:pt modelId="{F34CD926-DD91-4E24-B402-51FE429A9E8C}" type="pres">
      <dgm:prSet presAssocID="{905E0BF5-C129-4DE8-BB95-952C85957C5A}" presName="sibTrans" presStyleLbl="sibTrans1D1" presStyleIdx="3" presStyleCnt="8"/>
      <dgm:spPr/>
      <dgm:t>
        <a:bodyPr/>
        <a:lstStyle/>
        <a:p>
          <a:endParaRPr lang="en-US"/>
        </a:p>
      </dgm:t>
    </dgm:pt>
    <dgm:pt modelId="{48FF4FA7-D08C-4CF3-9985-D5D0F55BBCFA}" type="pres">
      <dgm:prSet presAssocID="{56F42584-492D-49A3-8F9F-61677AA7F4CB}" presName="node" presStyleLbl="node1" presStyleIdx="4" presStyleCnt="8">
        <dgm:presLayoutVars>
          <dgm:bulletEnabled val="1"/>
        </dgm:presLayoutVars>
      </dgm:prSet>
      <dgm:spPr/>
      <dgm:t>
        <a:bodyPr/>
        <a:lstStyle/>
        <a:p>
          <a:endParaRPr lang="en-US"/>
        </a:p>
      </dgm:t>
    </dgm:pt>
    <dgm:pt modelId="{4E82573E-ECF9-4324-999B-6A4CF8DB6B2F}" type="pres">
      <dgm:prSet presAssocID="{56F42584-492D-49A3-8F9F-61677AA7F4CB}" presName="spNode" presStyleCnt="0"/>
      <dgm:spPr/>
    </dgm:pt>
    <dgm:pt modelId="{0BE1C7F6-BEED-4510-9C09-1EE6C68E2526}" type="pres">
      <dgm:prSet presAssocID="{33AD8AED-CA0C-4085-91F6-CCF0C546AD06}" presName="sibTrans" presStyleLbl="sibTrans1D1" presStyleIdx="4" presStyleCnt="8"/>
      <dgm:spPr/>
      <dgm:t>
        <a:bodyPr/>
        <a:lstStyle/>
        <a:p>
          <a:endParaRPr lang="en-US"/>
        </a:p>
      </dgm:t>
    </dgm:pt>
    <dgm:pt modelId="{E5D47BCE-545B-44FF-8DAF-DF1D5D6B3A36}" type="pres">
      <dgm:prSet presAssocID="{8F9D4D25-C631-4651-9D08-DA127C642503}" presName="node" presStyleLbl="node1" presStyleIdx="5" presStyleCnt="8">
        <dgm:presLayoutVars>
          <dgm:bulletEnabled val="1"/>
        </dgm:presLayoutVars>
      </dgm:prSet>
      <dgm:spPr/>
      <dgm:t>
        <a:bodyPr/>
        <a:lstStyle/>
        <a:p>
          <a:endParaRPr lang="en-US"/>
        </a:p>
      </dgm:t>
    </dgm:pt>
    <dgm:pt modelId="{A7C90F42-D5B0-4AC9-8CB8-E416B9BCD764}" type="pres">
      <dgm:prSet presAssocID="{8F9D4D25-C631-4651-9D08-DA127C642503}" presName="spNode" presStyleCnt="0"/>
      <dgm:spPr/>
    </dgm:pt>
    <dgm:pt modelId="{6A4D0C3B-28DB-4648-B24E-4219D6656E49}" type="pres">
      <dgm:prSet presAssocID="{732A49AD-AB11-4BF4-B37C-D7C4FFE32331}" presName="sibTrans" presStyleLbl="sibTrans1D1" presStyleIdx="5" presStyleCnt="8"/>
      <dgm:spPr/>
      <dgm:t>
        <a:bodyPr/>
        <a:lstStyle/>
        <a:p>
          <a:endParaRPr lang="en-US"/>
        </a:p>
      </dgm:t>
    </dgm:pt>
    <dgm:pt modelId="{0CD4EF05-9B85-424F-899C-4DD7B4E90696}" type="pres">
      <dgm:prSet presAssocID="{60D2D382-7B11-44F0-AFF0-0629C460C670}" presName="node" presStyleLbl="node1" presStyleIdx="6" presStyleCnt="8">
        <dgm:presLayoutVars>
          <dgm:bulletEnabled val="1"/>
        </dgm:presLayoutVars>
      </dgm:prSet>
      <dgm:spPr/>
      <dgm:t>
        <a:bodyPr/>
        <a:lstStyle/>
        <a:p>
          <a:endParaRPr lang="en-US"/>
        </a:p>
      </dgm:t>
    </dgm:pt>
    <dgm:pt modelId="{3F90CA22-A0E8-479D-AD7D-35D0E6253347}" type="pres">
      <dgm:prSet presAssocID="{60D2D382-7B11-44F0-AFF0-0629C460C670}" presName="spNode" presStyleCnt="0"/>
      <dgm:spPr/>
    </dgm:pt>
    <dgm:pt modelId="{F67C247C-39A5-4EE0-B709-38A43370899E}" type="pres">
      <dgm:prSet presAssocID="{E10B698D-82DA-46CB-B156-E0095285625D}" presName="sibTrans" presStyleLbl="sibTrans1D1" presStyleIdx="6" presStyleCnt="8"/>
      <dgm:spPr/>
      <dgm:t>
        <a:bodyPr/>
        <a:lstStyle/>
        <a:p>
          <a:endParaRPr lang="en-US"/>
        </a:p>
      </dgm:t>
    </dgm:pt>
    <dgm:pt modelId="{9B941EEB-BB6C-44A7-8F9B-454B9D23EC8E}" type="pres">
      <dgm:prSet presAssocID="{B1A6B3CF-C677-40DC-975A-F27C5FFEC1C2}" presName="node" presStyleLbl="node1" presStyleIdx="7" presStyleCnt="8">
        <dgm:presLayoutVars>
          <dgm:bulletEnabled val="1"/>
        </dgm:presLayoutVars>
      </dgm:prSet>
      <dgm:spPr/>
      <dgm:t>
        <a:bodyPr/>
        <a:lstStyle/>
        <a:p>
          <a:endParaRPr lang="en-US"/>
        </a:p>
      </dgm:t>
    </dgm:pt>
    <dgm:pt modelId="{1F38B956-12F8-4928-99E2-A0FD21F02235}" type="pres">
      <dgm:prSet presAssocID="{B1A6B3CF-C677-40DC-975A-F27C5FFEC1C2}" presName="spNode" presStyleCnt="0"/>
      <dgm:spPr/>
    </dgm:pt>
    <dgm:pt modelId="{4075F020-3196-47E5-B26F-A6F360DEBB1A}" type="pres">
      <dgm:prSet presAssocID="{543A0496-B439-4AE2-B956-2B03CB8262DF}" presName="sibTrans" presStyleLbl="sibTrans1D1" presStyleIdx="7" presStyleCnt="8"/>
      <dgm:spPr/>
      <dgm:t>
        <a:bodyPr/>
        <a:lstStyle/>
        <a:p>
          <a:endParaRPr lang="en-US"/>
        </a:p>
      </dgm:t>
    </dgm:pt>
  </dgm:ptLst>
  <dgm:cxnLst>
    <dgm:cxn modelId="{2032A53A-47B5-4A7B-8CFB-E2F4BBB6DFDD}" type="presOf" srcId="{8F9D4D25-C631-4651-9D08-DA127C642503}" destId="{E5D47BCE-545B-44FF-8DAF-DF1D5D6B3A36}" srcOrd="0" destOrd="0" presId="urn:microsoft.com/office/officeart/2005/8/layout/cycle5"/>
    <dgm:cxn modelId="{E3E4785D-FDBE-4D40-ADA0-44977F6B9871}" type="presOf" srcId="{EB4A6A3D-E87C-4390-97D9-F4F53ED044F3}" destId="{6DDF8E71-151A-4975-9740-6A1A9BF97508}" srcOrd="0" destOrd="0" presId="urn:microsoft.com/office/officeart/2005/8/layout/cycle5"/>
    <dgm:cxn modelId="{BD38B38F-9874-42AA-A047-207849E2BF06}" type="presOf" srcId="{DA6890BB-F612-42AB-9F8A-28E105F5A71F}" destId="{A366FC2E-AD9A-406C-B258-74A2CE03DF23}" srcOrd="0" destOrd="0" presId="urn:microsoft.com/office/officeart/2005/8/layout/cycle5"/>
    <dgm:cxn modelId="{BD78746B-0A77-41EE-A76A-FC8F6AA7BAB1}" type="presOf" srcId="{2A1AD43A-B03D-47FD-8374-2CE65AAB6925}" destId="{445F8C36-8173-4D60-88F4-40FA7FA39039}" srcOrd="0" destOrd="0" presId="urn:microsoft.com/office/officeart/2005/8/layout/cycle5"/>
    <dgm:cxn modelId="{03E51BCA-5D0A-43A2-A18A-9404F1AA5BC7}" type="presOf" srcId="{33AD8AED-CA0C-4085-91F6-CCF0C546AD06}" destId="{0BE1C7F6-BEED-4510-9C09-1EE6C68E2526}" srcOrd="0" destOrd="0" presId="urn:microsoft.com/office/officeart/2005/8/layout/cycle5"/>
    <dgm:cxn modelId="{238DFAAB-4293-4D18-B508-FEB595C0ECBB}" type="presOf" srcId="{BB7BA5DE-09C4-411A-9471-FC00FC34180A}" destId="{228DD759-E0B3-420F-A5E6-AC3A083F72D1}" srcOrd="0" destOrd="0" presId="urn:microsoft.com/office/officeart/2005/8/layout/cycle5"/>
    <dgm:cxn modelId="{F16E4599-E8F5-40FA-8454-19B44A601D53}" srcId="{2A1AD43A-B03D-47FD-8374-2CE65AAB6925}" destId="{8F9D4D25-C631-4651-9D08-DA127C642503}" srcOrd="5" destOrd="0" parTransId="{8D5A3055-81DB-41E4-ADDB-65F9E926EF3A}" sibTransId="{732A49AD-AB11-4BF4-B37C-D7C4FFE32331}"/>
    <dgm:cxn modelId="{B0987872-0B9E-45CE-8100-51ADCEC5A1BF}" srcId="{2A1AD43A-B03D-47FD-8374-2CE65AAB6925}" destId="{DA6890BB-F612-42AB-9F8A-28E105F5A71F}" srcOrd="0" destOrd="0" parTransId="{0CFD80B5-2445-47EA-94FC-B5304ED1424D}" sibTransId="{EAE295F7-5233-4E02-86D2-F3D50E8CF35A}"/>
    <dgm:cxn modelId="{F39F96F3-BDDB-4971-81CC-9C792A17ABD9}" type="presOf" srcId="{34D496F2-87F9-4A8E-8448-FE4C162CD730}" destId="{F4A742A5-65B2-4973-869D-C430C39D428C}" srcOrd="0" destOrd="0" presId="urn:microsoft.com/office/officeart/2005/8/layout/cycle5"/>
    <dgm:cxn modelId="{A74CFF21-D49E-47A1-86BF-295775F3C44D}" type="presOf" srcId="{EAE295F7-5233-4E02-86D2-F3D50E8CF35A}" destId="{03989748-176F-4F21-8AF1-9C2D9BC2E54F}" srcOrd="0" destOrd="0" presId="urn:microsoft.com/office/officeart/2005/8/layout/cycle5"/>
    <dgm:cxn modelId="{E1D86D2B-8C52-4871-9DF6-121304035B91}" srcId="{2A1AD43A-B03D-47FD-8374-2CE65AAB6925}" destId="{B1A6B3CF-C677-40DC-975A-F27C5FFEC1C2}" srcOrd="7" destOrd="0" parTransId="{DF2F7319-2B3D-459B-ABE1-A21A5A953B7D}" sibTransId="{543A0496-B439-4AE2-B956-2B03CB8262DF}"/>
    <dgm:cxn modelId="{6B39B170-DDCF-4D82-8A0B-1114D3653328}" type="presOf" srcId="{732A49AD-AB11-4BF4-B37C-D7C4FFE32331}" destId="{6A4D0C3B-28DB-4648-B24E-4219D6656E49}" srcOrd="0" destOrd="0" presId="urn:microsoft.com/office/officeart/2005/8/layout/cycle5"/>
    <dgm:cxn modelId="{D60EA8AF-4FD2-47D8-BEA8-6446AC3510C0}" type="presOf" srcId="{543A0496-B439-4AE2-B956-2B03CB8262DF}" destId="{4075F020-3196-47E5-B26F-A6F360DEBB1A}" srcOrd="0" destOrd="0" presId="urn:microsoft.com/office/officeart/2005/8/layout/cycle5"/>
    <dgm:cxn modelId="{737BFCCD-8BDA-4B0B-BAC5-354F028DD5FB}" type="presOf" srcId="{E10B698D-82DA-46CB-B156-E0095285625D}" destId="{F67C247C-39A5-4EE0-B709-38A43370899E}" srcOrd="0" destOrd="0" presId="urn:microsoft.com/office/officeart/2005/8/layout/cycle5"/>
    <dgm:cxn modelId="{7E40A099-FB0B-4A94-9EE3-FF55A7B8E16B}" srcId="{2A1AD43A-B03D-47FD-8374-2CE65AAB6925}" destId="{34D496F2-87F9-4A8E-8448-FE4C162CD730}" srcOrd="2" destOrd="0" parTransId="{4EF99DE4-C9C6-4427-A558-A29CD016FA63}" sibTransId="{BB7BA5DE-09C4-411A-9471-FC00FC34180A}"/>
    <dgm:cxn modelId="{E29B05B6-529D-499E-96E2-B82460AC3F29}" type="presOf" srcId="{FA4C3AC9-6FCF-4519-9CC5-15FA2516B7A8}" destId="{FEF53A54-3041-43A2-9706-BA1B3A78C994}" srcOrd="0" destOrd="0" presId="urn:microsoft.com/office/officeart/2005/8/layout/cycle5"/>
    <dgm:cxn modelId="{7F651121-7FF9-4FD2-BDA3-144E7B8C38C7}" type="presOf" srcId="{BD851F8F-3AF8-4933-B851-49965A2242C7}" destId="{63192CE1-2596-41FB-9037-DF62B630E110}" srcOrd="0" destOrd="0" presId="urn:microsoft.com/office/officeart/2005/8/layout/cycle5"/>
    <dgm:cxn modelId="{82299CF0-DD90-47E6-918B-FCE7130E5E72}" type="presOf" srcId="{905E0BF5-C129-4DE8-BB95-952C85957C5A}" destId="{F34CD926-DD91-4E24-B402-51FE429A9E8C}" srcOrd="0" destOrd="0" presId="urn:microsoft.com/office/officeart/2005/8/layout/cycle5"/>
    <dgm:cxn modelId="{2EE8F3E7-05AA-45CE-BBDB-D5D36ED8E1E7}" type="presOf" srcId="{B1A6B3CF-C677-40DC-975A-F27C5FFEC1C2}" destId="{9B941EEB-BB6C-44A7-8F9B-454B9D23EC8E}" srcOrd="0" destOrd="0" presId="urn:microsoft.com/office/officeart/2005/8/layout/cycle5"/>
    <dgm:cxn modelId="{C4AB16E0-CB9A-41A9-A372-650872FCB617}" type="presOf" srcId="{56F42584-492D-49A3-8F9F-61677AA7F4CB}" destId="{48FF4FA7-D08C-4CF3-9985-D5D0F55BBCFA}" srcOrd="0" destOrd="0" presId="urn:microsoft.com/office/officeart/2005/8/layout/cycle5"/>
    <dgm:cxn modelId="{9F139119-D97D-4D9D-96C4-A066BA422546}" srcId="{2A1AD43A-B03D-47FD-8374-2CE65AAB6925}" destId="{60D2D382-7B11-44F0-AFF0-0629C460C670}" srcOrd="6" destOrd="0" parTransId="{6E4D93DA-D218-4730-B2EC-7880332E238C}" sibTransId="{E10B698D-82DA-46CB-B156-E0095285625D}"/>
    <dgm:cxn modelId="{D9635E22-841F-475C-A152-0610E9CDC667}" srcId="{2A1AD43A-B03D-47FD-8374-2CE65AAB6925}" destId="{EB4A6A3D-E87C-4390-97D9-F4F53ED044F3}" srcOrd="3" destOrd="0" parTransId="{918F22F7-07D9-4DBF-9DD0-AB33D5190BD1}" sibTransId="{905E0BF5-C129-4DE8-BB95-952C85957C5A}"/>
    <dgm:cxn modelId="{88A3A545-0CEF-4C2C-90FF-DA1608C3A2B3}" srcId="{2A1AD43A-B03D-47FD-8374-2CE65AAB6925}" destId="{FA4C3AC9-6FCF-4519-9CC5-15FA2516B7A8}" srcOrd="1" destOrd="0" parTransId="{D82EA89A-E26C-4800-A075-2BA630BB49EA}" sibTransId="{BD851F8F-3AF8-4933-B851-49965A2242C7}"/>
    <dgm:cxn modelId="{35A39904-DB7E-434A-8D11-BAABB1B1BC7E}" type="presOf" srcId="{60D2D382-7B11-44F0-AFF0-0629C460C670}" destId="{0CD4EF05-9B85-424F-899C-4DD7B4E90696}" srcOrd="0" destOrd="0" presId="urn:microsoft.com/office/officeart/2005/8/layout/cycle5"/>
    <dgm:cxn modelId="{C23DCAB6-B6BC-45B6-870E-015FD289368A}" srcId="{2A1AD43A-B03D-47FD-8374-2CE65AAB6925}" destId="{56F42584-492D-49A3-8F9F-61677AA7F4CB}" srcOrd="4" destOrd="0" parTransId="{4B930AF8-CECB-40FA-A797-9CF34C26FFFF}" sibTransId="{33AD8AED-CA0C-4085-91F6-CCF0C546AD06}"/>
    <dgm:cxn modelId="{0398CFDA-3474-4384-B0A2-789929D4F8FE}" type="presParOf" srcId="{445F8C36-8173-4D60-88F4-40FA7FA39039}" destId="{A366FC2E-AD9A-406C-B258-74A2CE03DF23}" srcOrd="0" destOrd="0" presId="urn:microsoft.com/office/officeart/2005/8/layout/cycle5"/>
    <dgm:cxn modelId="{532C7179-FAEE-4C54-B7F4-6D327E73FBE8}" type="presParOf" srcId="{445F8C36-8173-4D60-88F4-40FA7FA39039}" destId="{65870C8A-12C1-4D0C-B629-8AE15458E9D3}" srcOrd="1" destOrd="0" presId="urn:microsoft.com/office/officeart/2005/8/layout/cycle5"/>
    <dgm:cxn modelId="{0E9C1BF3-F126-4241-892B-B65C2FEF8EF4}" type="presParOf" srcId="{445F8C36-8173-4D60-88F4-40FA7FA39039}" destId="{03989748-176F-4F21-8AF1-9C2D9BC2E54F}" srcOrd="2" destOrd="0" presId="urn:microsoft.com/office/officeart/2005/8/layout/cycle5"/>
    <dgm:cxn modelId="{7890BBAC-7FC9-41FD-B750-659554FB1BBD}" type="presParOf" srcId="{445F8C36-8173-4D60-88F4-40FA7FA39039}" destId="{FEF53A54-3041-43A2-9706-BA1B3A78C994}" srcOrd="3" destOrd="0" presId="urn:microsoft.com/office/officeart/2005/8/layout/cycle5"/>
    <dgm:cxn modelId="{82A8AACA-0ECA-4E77-BF41-77D69C77A142}" type="presParOf" srcId="{445F8C36-8173-4D60-88F4-40FA7FA39039}" destId="{D8F9FFBE-0A83-4185-9120-CC2140A1E222}" srcOrd="4" destOrd="0" presId="urn:microsoft.com/office/officeart/2005/8/layout/cycle5"/>
    <dgm:cxn modelId="{1FA71C4A-81B1-4FB2-8A60-284448A6F251}" type="presParOf" srcId="{445F8C36-8173-4D60-88F4-40FA7FA39039}" destId="{63192CE1-2596-41FB-9037-DF62B630E110}" srcOrd="5" destOrd="0" presId="urn:microsoft.com/office/officeart/2005/8/layout/cycle5"/>
    <dgm:cxn modelId="{484F371D-7A2D-4D4E-B8CE-E157C7CAE73B}" type="presParOf" srcId="{445F8C36-8173-4D60-88F4-40FA7FA39039}" destId="{F4A742A5-65B2-4973-869D-C430C39D428C}" srcOrd="6" destOrd="0" presId="urn:microsoft.com/office/officeart/2005/8/layout/cycle5"/>
    <dgm:cxn modelId="{640A4CA6-6275-4055-A765-02D15CD56D5C}" type="presParOf" srcId="{445F8C36-8173-4D60-88F4-40FA7FA39039}" destId="{5E30EFC6-1840-4E50-8EC3-A06D2639DEC2}" srcOrd="7" destOrd="0" presId="urn:microsoft.com/office/officeart/2005/8/layout/cycle5"/>
    <dgm:cxn modelId="{99E2EC6F-24FD-4904-ABA4-CCE4F603FB31}" type="presParOf" srcId="{445F8C36-8173-4D60-88F4-40FA7FA39039}" destId="{228DD759-E0B3-420F-A5E6-AC3A083F72D1}" srcOrd="8" destOrd="0" presId="urn:microsoft.com/office/officeart/2005/8/layout/cycle5"/>
    <dgm:cxn modelId="{F6902A69-7162-4948-A7E2-C9206995B440}" type="presParOf" srcId="{445F8C36-8173-4D60-88F4-40FA7FA39039}" destId="{6DDF8E71-151A-4975-9740-6A1A9BF97508}" srcOrd="9" destOrd="0" presId="urn:microsoft.com/office/officeart/2005/8/layout/cycle5"/>
    <dgm:cxn modelId="{B900AD2F-4D1C-4D0F-AFB0-1D1E9DF8BF37}" type="presParOf" srcId="{445F8C36-8173-4D60-88F4-40FA7FA39039}" destId="{D65ECE1A-2F02-4173-B2B4-3282A3CC9A5F}" srcOrd="10" destOrd="0" presId="urn:microsoft.com/office/officeart/2005/8/layout/cycle5"/>
    <dgm:cxn modelId="{5E1C98A6-3139-4E37-BAE9-78A6CA32A3AA}" type="presParOf" srcId="{445F8C36-8173-4D60-88F4-40FA7FA39039}" destId="{F34CD926-DD91-4E24-B402-51FE429A9E8C}" srcOrd="11" destOrd="0" presId="urn:microsoft.com/office/officeart/2005/8/layout/cycle5"/>
    <dgm:cxn modelId="{FF408537-5BC3-44FC-9A70-B306D9EDC6AB}" type="presParOf" srcId="{445F8C36-8173-4D60-88F4-40FA7FA39039}" destId="{48FF4FA7-D08C-4CF3-9985-D5D0F55BBCFA}" srcOrd="12" destOrd="0" presId="urn:microsoft.com/office/officeart/2005/8/layout/cycle5"/>
    <dgm:cxn modelId="{0BC200BA-EB7F-429A-ABB5-AB283BA96D25}" type="presParOf" srcId="{445F8C36-8173-4D60-88F4-40FA7FA39039}" destId="{4E82573E-ECF9-4324-999B-6A4CF8DB6B2F}" srcOrd="13" destOrd="0" presId="urn:microsoft.com/office/officeart/2005/8/layout/cycle5"/>
    <dgm:cxn modelId="{99E3F5C4-A669-4016-9CAB-CFCE91058AEA}" type="presParOf" srcId="{445F8C36-8173-4D60-88F4-40FA7FA39039}" destId="{0BE1C7F6-BEED-4510-9C09-1EE6C68E2526}" srcOrd="14" destOrd="0" presId="urn:microsoft.com/office/officeart/2005/8/layout/cycle5"/>
    <dgm:cxn modelId="{9B2F4C7B-C4B2-4D55-BB92-8C99645CEEE6}" type="presParOf" srcId="{445F8C36-8173-4D60-88F4-40FA7FA39039}" destId="{E5D47BCE-545B-44FF-8DAF-DF1D5D6B3A36}" srcOrd="15" destOrd="0" presId="urn:microsoft.com/office/officeart/2005/8/layout/cycle5"/>
    <dgm:cxn modelId="{8D71F40C-1BA5-416E-977B-1BB4BCF5B07E}" type="presParOf" srcId="{445F8C36-8173-4D60-88F4-40FA7FA39039}" destId="{A7C90F42-D5B0-4AC9-8CB8-E416B9BCD764}" srcOrd="16" destOrd="0" presId="urn:microsoft.com/office/officeart/2005/8/layout/cycle5"/>
    <dgm:cxn modelId="{A62EC338-CB93-4B90-9F4B-6FB0A513A3BC}" type="presParOf" srcId="{445F8C36-8173-4D60-88F4-40FA7FA39039}" destId="{6A4D0C3B-28DB-4648-B24E-4219D6656E49}" srcOrd="17" destOrd="0" presId="urn:microsoft.com/office/officeart/2005/8/layout/cycle5"/>
    <dgm:cxn modelId="{7A8FED2E-26E5-4CAA-AA95-50F31315DDF1}" type="presParOf" srcId="{445F8C36-8173-4D60-88F4-40FA7FA39039}" destId="{0CD4EF05-9B85-424F-899C-4DD7B4E90696}" srcOrd="18" destOrd="0" presId="urn:microsoft.com/office/officeart/2005/8/layout/cycle5"/>
    <dgm:cxn modelId="{21744816-C40D-415F-80EE-CA346E58D6E6}" type="presParOf" srcId="{445F8C36-8173-4D60-88F4-40FA7FA39039}" destId="{3F90CA22-A0E8-479D-AD7D-35D0E6253347}" srcOrd="19" destOrd="0" presId="urn:microsoft.com/office/officeart/2005/8/layout/cycle5"/>
    <dgm:cxn modelId="{F60D2C65-006C-4403-AA3E-DD9075A0EDBF}" type="presParOf" srcId="{445F8C36-8173-4D60-88F4-40FA7FA39039}" destId="{F67C247C-39A5-4EE0-B709-38A43370899E}" srcOrd="20" destOrd="0" presId="urn:microsoft.com/office/officeart/2005/8/layout/cycle5"/>
    <dgm:cxn modelId="{AE0F1CAA-E5B7-409B-B18A-447550934453}" type="presParOf" srcId="{445F8C36-8173-4D60-88F4-40FA7FA39039}" destId="{9B941EEB-BB6C-44A7-8F9B-454B9D23EC8E}" srcOrd="21" destOrd="0" presId="urn:microsoft.com/office/officeart/2005/8/layout/cycle5"/>
    <dgm:cxn modelId="{0A3758DE-6054-4316-8ED8-C9D3DD19BED9}" type="presParOf" srcId="{445F8C36-8173-4D60-88F4-40FA7FA39039}" destId="{1F38B956-12F8-4928-99E2-A0FD21F02235}" srcOrd="22" destOrd="0" presId="urn:microsoft.com/office/officeart/2005/8/layout/cycle5"/>
    <dgm:cxn modelId="{09AEDECA-3878-46CA-BBA3-22D1E6FED2F0}" type="presParOf" srcId="{445F8C36-8173-4D60-88F4-40FA7FA39039}" destId="{4075F020-3196-47E5-B26F-A6F360DEBB1A}" srcOrd="23"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B559-8BAE-4E2E-950E-A024B796A34E}">
      <dsp:nvSpPr>
        <dsp:cNvPr id="0" name=""/>
        <dsp:cNvSpPr/>
      </dsp:nvSpPr>
      <dsp:spPr>
        <a:xfrm>
          <a:off x="221356" y="1118462"/>
          <a:ext cx="5234065" cy="163564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7877"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Clinical trials are complex</a:t>
          </a:r>
          <a:endParaRPr lang="en-US" sz="1900" b="1" kern="1200" dirty="0"/>
        </a:p>
        <a:p>
          <a:pPr marL="114300" lvl="1" indent="-114300" algn="l" defTabSz="666750">
            <a:lnSpc>
              <a:spcPct val="90000"/>
            </a:lnSpc>
            <a:spcBef>
              <a:spcPct val="0"/>
            </a:spcBef>
            <a:spcAft>
              <a:spcPct val="15000"/>
            </a:spcAft>
            <a:buChar char="••"/>
          </a:pPr>
          <a:r>
            <a:rPr lang="en-US" sz="1500" kern="1200" dirty="0" smtClean="0"/>
            <a:t>Multiple countries, global and local teams</a:t>
          </a:r>
          <a:endParaRPr lang="en-US" sz="1500" kern="1200" dirty="0"/>
        </a:p>
        <a:p>
          <a:pPr marL="114300" lvl="1" indent="-114300" algn="l" defTabSz="666750">
            <a:lnSpc>
              <a:spcPct val="90000"/>
            </a:lnSpc>
            <a:spcBef>
              <a:spcPct val="0"/>
            </a:spcBef>
            <a:spcAft>
              <a:spcPct val="15000"/>
            </a:spcAft>
            <a:buChar char="••"/>
          </a:pPr>
          <a:r>
            <a:rPr lang="en-US" sz="1500" kern="1200" dirty="0" smtClean="0"/>
            <a:t>Multiple partners</a:t>
          </a:r>
          <a:endParaRPr lang="en-US" sz="1500" kern="1200" dirty="0"/>
        </a:p>
        <a:p>
          <a:pPr marL="114300" lvl="1" indent="-114300" algn="l" defTabSz="666750">
            <a:lnSpc>
              <a:spcPct val="90000"/>
            </a:lnSpc>
            <a:spcBef>
              <a:spcPct val="0"/>
            </a:spcBef>
            <a:spcAft>
              <a:spcPct val="15000"/>
            </a:spcAft>
            <a:buChar char="••"/>
          </a:pPr>
          <a:r>
            <a:rPr lang="en-US" sz="1500" kern="1200" dirty="0" smtClean="0"/>
            <a:t>Combination and multicompound studies</a:t>
          </a:r>
          <a:endParaRPr lang="en-US" sz="1500" kern="1200" dirty="0"/>
        </a:p>
      </dsp:txBody>
      <dsp:txXfrm>
        <a:off x="221356" y="1118462"/>
        <a:ext cx="5234065" cy="1635645"/>
      </dsp:txXfrm>
    </dsp:sp>
    <dsp:sp modelId="{4D992BE9-6391-4C99-B013-06841370B838}">
      <dsp:nvSpPr>
        <dsp:cNvPr id="0" name=""/>
        <dsp:cNvSpPr/>
      </dsp:nvSpPr>
      <dsp:spPr>
        <a:xfrm>
          <a:off x="3270" y="882202"/>
          <a:ext cx="1144951" cy="171742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B6D2F7-8488-466E-ABC5-517A0C3FCEAC}">
      <dsp:nvSpPr>
        <dsp:cNvPr id="0" name=""/>
        <dsp:cNvSpPr/>
      </dsp:nvSpPr>
      <dsp:spPr>
        <a:xfrm>
          <a:off x="5951047" y="1118462"/>
          <a:ext cx="5234065" cy="163564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7877"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Lack of Global Harmonization</a:t>
          </a:r>
          <a:endParaRPr lang="en-US" sz="1900" b="1" kern="1200" dirty="0"/>
        </a:p>
        <a:p>
          <a:pPr marL="114300" lvl="1" indent="-114300" algn="l" defTabSz="666750">
            <a:lnSpc>
              <a:spcPct val="90000"/>
            </a:lnSpc>
            <a:spcBef>
              <a:spcPct val="0"/>
            </a:spcBef>
            <a:spcAft>
              <a:spcPct val="15000"/>
            </a:spcAft>
            <a:buChar char="••"/>
          </a:pPr>
          <a:r>
            <a:rPr lang="en-US" sz="1500" kern="1200" dirty="0" smtClean="0"/>
            <a:t>Regulatory environment</a:t>
          </a:r>
          <a:endParaRPr lang="en-US" sz="1500" kern="1200" dirty="0"/>
        </a:p>
        <a:p>
          <a:pPr marL="114300" lvl="1" indent="-114300" algn="l" defTabSz="666750">
            <a:lnSpc>
              <a:spcPct val="90000"/>
            </a:lnSpc>
            <a:spcBef>
              <a:spcPct val="0"/>
            </a:spcBef>
            <a:spcAft>
              <a:spcPct val="15000"/>
            </a:spcAft>
            <a:buChar char="••"/>
          </a:pPr>
          <a:r>
            <a:rPr lang="en-US" sz="1500" kern="1200" dirty="0" smtClean="0"/>
            <a:t>Marketing status</a:t>
          </a:r>
          <a:endParaRPr lang="en-US" sz="1500" kern="1200" dirty="0"/>
        </a:p>
        <a:p>
          <a:pPr marL="114300" lvl="1" indent="-114300" algn="l" defTabSz="666750">
            <a:lnSpc>
              <a:spcPct val="90000"/>
            </a:lnSpc>
            <a:spcBef>
              <a:spcPct val="0"/>
            </a:spcBef>
            <a:spcAft>
              <a:spcPct val="15000"/>
            </a:spcAft>
            <a:buChar char="••"/>
          </a:pPr>
          <a:r>
            <a:rPr lang="en-US" sz="1500" kern="1200" dirty="0" smtClean="0"/>
            <a:t>Accountability</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5951047" y="1118462"/>
        <a:ext cx="5234065" cy="1635645"/>
      </dsp:txXfrm>
    </dsp:sp>
    <dsp:sp modelId="{81AD007A-0669-47BE-8CFF-5FD3DFFFCBAE}">
      <dsp:nvSpPr>
        <dsp:cNvPr id="0" name=""/>
        <dsp:cNvSpPr/>
      </dsp:nvSpPr>
      <dsp:spPr>
        <a:xfrm>
          <a:off x="5732961" y="882202"/>
          <a:ext cx="1144951" cy="1717427"/>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492B62-630C-43B2-9357-44834E5A390B}">
      <dsp:nvSpPr>
        <dsp:cNvPr id="0" name=""/>
        <dsp:cNvSpPr/>
      </dsp:nvSpPr>
      <dsp:spPr>
        <a:xfrm>
          <a:off x="221356" y="3177558"/>
          <a:ext cx="5234065" cy="163564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7877"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Lack of Precision Distribution</a:t>
          </a:r>
          <a:endParaRPr lang="en-US" sz="1900" b="1" kern="1200" dirty="0"/>
        </a:p>
        <a:p>
          <a:pPr marL="114300" lvl="1" indent="-114300" algn="l" defTabSz="666750">
            <a:lnSpc>
              <a:spcPct val="90000"/>
            </a:lnSpc>
            <a:spcBef>
              <a:spcPct val="0"/>
            </a:spcBef>
            <a:spcAft>
              <a:spcPct val="15000"/>
            </a:spcAft>
            <a:buChar char="••"/>
          </a:pPr>
          <a:r>
            <a:rPr lang="en-US" sz="1500" kern="1200" dirty="0" smtClean="0"/>
            <a:t>No standard process, process fragmentation</a:t>
          </a:r>
          <a:endParaRPr lang="en-US" sz="1500" kern="1200" dirty="0"/>
        </a:p>
        <a:p>
          <a:pPr marL="114300" lvl="1" indent="-114300" algn="l" defTabSz="666750">
            <a:lnSpc>
              <a:spcPct val="90000"/>
            </a:lnSpc>
            <a:spcBef>
              <a:spcPct val="0"/>
            </a:spcBef>
            <a:spcAft>
              <a:spcPct val="15000"/>
            </a:spcAft>
            <a:buChar char="••"/>
          </a:pPr>
          <a:r>
            <a:rPr lang="en-US" sz="1500" kern="1200" dirty="0" smtClean="0"/>
            <a:t>Multiple system integrations</a:t>
          </a:r>
          <a:endParaRPr lang="en-US" sz="1500" kern="1200" dirty="0"/>
        </a:p>
        <a:p>
          <a:pPr marL="114300" lvl="1" indent="-114300" algn="l" defTabSz="666750">
            <a:lnSpc>
              <a:spcPct val="90000"/>
            </a:lnSpc>
            <a:spcBef>
              <a:spcPct val="0"/>
            </a:spcBef>
            <a:spcAft>
              <a:spcPct val="15000"/>
            </a:spcAft>
            <a:buChar char="••"/>
          </a:pPr>
          <a:r>
            <a:rPr lang="en-US" sz="1500" kern="1200" dirty="0" smtClean="0"/>
            <a:t>No clear country rules</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221356" y="3177558"/>
        <a:ext cx="5234065" cy="1635645"/>
      </dsp:txXfrm>
    </dsp:sp>
    <dsp:sp modelId="{8F23010D-05D2-4D97-974F-57671574AD12}">
      <dsp:nvSpPr>
        <dsp:cNvPr id="0" name=""/>
        <dsp:cNvSpPr/>
      </dsp:nvSpPr>
      <dsp:spPr>
        <a:xfrm>
          <a:off x="3270" y="2941298"/>
          <a:ext cx="1144951" cy="1717427"/>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916D2A-F372-4337-858D-69C024AF9A5A}">
      <dsp:nvSpPr>
        <dsp:cNvPr id="0" name=""/>
        <dsp:cNvSpPr/>
      </dsp:nvSpPr>
      <dsp:spPr>
        <a:xfrm>
          <a:off x="5951047" y="3177558"/>
          <a:ext cx="5234065" cy="163564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7877"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t>Lack of Transparency </a:t>
          </a:r>
          <a:endParaRPr lang="en-US" sz="1900" b="1" kern="1200" dirty="0"/>
        </a:p>
        <a:p>
          <a:pPr marL="114300" lvl="1" indent="-114300" algn="l" defTabSz="666750">
            <a:lnSpc>
              <a:spcPct val="90000"/>
            </a:lnSpc>
            <a:spcBef>
              <a:spcPct val="0"/>
            </a:spcBef>
            <a:spcAft>
              <a:spcPct val="15000"/>
            </a:spcAft>
            <a:buChar char="••"/>
          </a:pPr>
          <a:r>
            <a:rPr lang="en-US" sz="1500" kern="1200" dirty="0" smtClean="0"/>
            <a:t>Quality oversight</a:t>
          </a:r>
          <a:endParaRPr lang="en-US" sz="1500" kern="1200" dirty="0"/>
        </a:p>
        <a:p>
          <a:pPr marL="114300" lvl="1" indent="-114300" algn="l" defTabSz="666750">
            <a:lnSpc>
              <a:spcPct val="90000"/>
            </a:lnSpc>
            <a:spcBef>
              <a:spcPct val="0"/>
            </a:spcBef>
            <a:spcAft>
              <a:spcPct val="15000"/>
            </a:spcAft>
            <a:buChar char="••"/>
          </a:pPr>
          <a:r>
            <a:rPr lang="en-US" sz="1500" kern="1200" dirty="0" smtClean="0"/>
            <a:t>Study vs compound level</a:t>
          </a:r>
          <a:endParaRPr lang="en-US" sz="1500" kern="1200" dirty="0"/>
        </a:p>
        <a:p>
          <a:pPr marL="114300" lvl="1" indent="-114300" algn="l" defTabSz="666750">
            <a:lnSpc>
              <a:spcPct val="90000"/>
            </a:lnSpc>
            <a:spcBef>
              <a:spcPct val="0"/>
            </a:spcBef>
            <a:spcAft>
              <a:spcPct val="15000"/>
            </a:spcAft>
            <a:buChar char="••"/>
          </a:pPr>
          <a:r>
            <a:rPr lang="en-US" sz="1500" kern="1200" dirty="0" smtClean="0"/>
            <a:t>Fear of regulatory persecutions</a:t>
          </a:r>
          <a:endParaRPr lang="en-US" sz="1500" kern="1200" dirty="0"/>
        </a:p>
      </dsp:txBody>
      <dsp:txXfrm>
        <a:off x="5951047" y="3177558"/>
        <a:ext cx="5234065" cy="1635645"/>
      </dsp:txXfrm>
    </dsp:sp>
    <dsp:sp modelId="{AB962E1B-222C-44E4-81F7-BC7D86918D0E}">
      <dsp:nvSpPr>
        <dsp:cNvPr id="0" name=""/>
        <dsp:cNvSpPr/>
      </dsp:nvSpPr>
      <dsp:spPr>
        <a:xfrm>
          <a:off x="5732961" y="2941298"/>
          <a:ext cx="1144951" cy="1717427"/>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6FC2E-AD9A-406C-B258-74A2CE03DF23}">
      <dsp:nvSpPr>
        <dsp:cNvPr id="0" name=""/>
        <dsp:cNvSpPr/>
      </dsp:nvSpPr>
      <dsp:spPr>
        <a:xfrm>
          <a:off x="2458019" y="2026"/>
          <a:ext cx="75479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Precision Distribution</a:t>
          </a:r>
          <a:endParaRPr lang="en-US" sz="600" kern="1200" dirty="0"/>
        </a:p>
      </dsp:txBody>
      <dsp:txXfrm>
        <a:off x="2480379" y="24386"/>
        <a:ext cx="710070" cy="413335"/>
      </dsp:txXfrm>
    </dsp:sp>
    <dsp:sp modelId="{03989748-176F-4F21-8AF1-9C2D9BC2E54F}">
      <dsp:nvSpPr>
        <dsp:cNvPr id="0" name=""/>
        <dsp:cNvSpPr/>
      </dsp:nvSpPr>
      <dsp:spPr>
        <a:xfrm>
          <a:off x="1245929" y="231053"/>
          <a:ext cx="3178969" cy="3178969"/>
        </a:xfrm>
        <a:custGeom>
          <a:avLst/>
          <a:gdLst/>
          <a:ahLst/>
          <a:cxnLst/>
          <a:rect l="0" t="0" r="0" b="0"/>
          <a:pathLst>
            <a:path>
              <a:moveTo>
                <a:pt x="2062290" y="71948"/>
              </a:moveTo>
              <a:arcTo wR="1589484" hR="1589484" stAng="17238303" swAng="64697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EF53A54-3041-43A2-9706-BA1B3A78C994}">
      <dsp:nvSpPr>
        <dsp:cNvPr id="0" name=""/>
        <dsp:cNvSpPr/>
      </dsp:nvSpPr>
      <dsp:spPr>
        <a:xfrm>
          <a:off x="3606999" y="467575"/>
          <a:ext cx="70470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Safety Reference Model</a:t>
          </a:r>
          <a:endParaRPr lang="en-US" sz="600" kern="1200" dirty="0"/>
        </a:p>
      </dsp:txBody>
      <dsp:txXfrm>
        <a:off x="3629359" y="489935"/>
        <a:ext cx="659980" cy="413335"/>
      </dsp:txXfrm>
    </dsp:sp>
    <dsp:sp modelId="{63192CE1-2596-41FB-9037-DF62B630E110}">
      <dsp:nvSpPr>
        <dsp:cNvPr id="0" name=""/>
        <dsp:cNvSpPr/>
      </dsp:nvSpPr>
      <dsp:spPr>
        <a:xfrm>
          <a:off x="1245929" y="231053"/>
          <a:ext cx="3178969" cy="3178969"/>
        </a:xfrm>
        <a:custGeom>
          <a:avLst/>
          <a:gdLst/>
          <a:ahLst/>
          <a:cxnLst/>
          <a:rect l="0" t="0" r="0" b="0"/>
          <a:pathLst>
            <a:path>
              <a:moveTo>
                <a:pt x="2978155" y="816144"/>
              </a:moveTo>
              <a:arcTo wR="1589484" hR="1589484" stAng="19853214" swAng="94061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4A742A5-65B2-4973-869D-C430C39D428C}">
      <dsp:nvSpPr>
        <dsp:cNvPr id="0" name=""/>
        <dsp:cNvSpPr/>
      </dsp:nvSpPr>
      <dsp:spPr>
        <a:xfrm>
          <a:off x="4072548" y="1591510"/>
          <a:ext cx="70470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Study start/Site activation</a:t>
          </a:r>
          <a:endParaRPr lang="en-US" sz="600" kern="1200" dirty="0"/>
        </a:p>
      </dsp:txBody>
      <dsp:txXfrm>
        <a:off x="4094908" y="1613870"/>
        <a:ext cx="659980" cy="413335"/>
      </dsp:txXfrm>
    </dsp:sp>
    <dsp:sp modelId="{228DD759-E0B3-420F-A5E6-AC3A083F72D1}">
      <dsp:nvSpPr>
        <dsp:cNvPr id="0" name=""/>
        <dsp:cNvSpPr/>
      </dsp:nvSpPr>
      <dsp:spPr>
        <a:xfrm>
          <a:off x="1245929" y="231053"/>
          <a:ext cx="3178969" cy="3178969"/>
        </a:xfrm>
        <a:custGeom>
          <a:avLst/>
          <a:gdLst/>
          <a:ahLst/>
          <a:cxnLst/>
          <a:rect l="0" t="0" r="0" b="0"/>
          <a:pathLst>
            <a:path>
              <a:moveTo>
                <a:pt x="3135463" y="1958820"/>
              </a:moveTo>
              <a:arcTo wR="1589484" hR="1589484" stAng="806171" swAng="94061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6DDF8E71-151A-4975-9740-6A1A9BF97508}">
      <dsp:nvSpPr>
        <dsp:cNvPr id="0" name=""/>
        <dsp:cNvSpPr/>
      </dsp:nvSpPr>
      <dsp:spPr>
        <a:xfrm>
          <a:off x="3606999" y="2715446"/>
          <a:ext cx="70470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Archiving/Central repository</a:t>
          </a:r>
          <a:endParaRPr lang="en-US" sz="600" kern="1200" dirty="0"/>
        </a:p>
      </dsp:txBody>
      <dsp:txXfrm>
        <a:off x="3629359" y="2737806"/>
        <a:ext cx="659980" cy="413335"/>
      </dsp:txXfrm>
    </dsp:sp>
    <dsp:sp modelId="{F34CD926-DD91-4E24-B402-51FE429A9E8C}">
      <dsp:nvSpPr>
        <dsp:cNvPr id="0" name=""/>
        <dsp:cNvSpPr/>
      </dsp:nvSpPr>
      <dsp:spPr>
        <a:xfrm>
          <a:off x="1245929" y="231053"/>
          <a:ext cx="3178969" cy="3178969"/>
        </a:xfrm>
        <a:custGeom>
          <a:avLst/>
          <a:gdLst/>
          <a:ahLst/>
          <a:cxnLst/>
          <a:rect l="0" t="0" r="0" b="0"/>
          <a:pathLst>
            <a:path>
              <a:moveTo>
                <a:pt x="2333371" y="2994153"/>
              </a:moveTo>
              <a:arcTo wR="1589484" hR="1589484" stAng="3725707" swAng="6806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8FF4FA7-D08C-4CF3-9985-D5D0F55BBCFA}">
      <dsp:nvSpPr>
        <dsp:cNvPr id="0" name=""/>
        <dsp:cNvSpPr/>
      </dsp:nvSpPr>
      <dsp:spPr>
        <a:xfrm>
          <a:off x="2483064" y="3180995"/>
          <a:ext cx="70470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Close down</a:t>
          </a:r>
          <a:endParaRPr lang="en-US" sz="600" kern="1200" dirty="0"/>
        </a:p>
      </dsp:txBody>
      <dsp:txXfrm>
        <a:off x="2505424" y="3203355"/>
        <a:ext cx="659980" cy="413335"/>
      </dsp:txXfrm>
    </dsp:sp>
    <dsp:sp modelId="{0BE1C7F6-BEED-4510-9C09-1EE6C68E2526}">
      <dsp:nvSpPr>
        <dsp:cNvPr id="0" name=""/>
        <dsp:cNvSpPr/>
      </dsp:nvSpPr>
      <dsp:spPr>
        <a:xfrm>
          <a:off x="1245929" y="231053"/>
          <a:ext cx="3178969" cy="3178969"/>
        </a:xfrm>
        <a:custGeom>
          <a:avLst/>
          <a:gdLst/>
          <a:ahLst/>
          <a:cxnLst/>
          <a:rect l="0" t="0" r="0" b="0"/>
          <a:pathLst>
            <a:path>
              <a:moveTo>
                <a:pt x="1136434" y="3113035"/>
              </a:moveTo>
              <a:arcTo wR="1589484" hR="1589484" stAng="6393636" swAng="6806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5D47BCE-545B-44FF-8DAF-DF1D5D6B3A36}">
      <dsp:nvSpPr>
        <dsp:cNvPr id="0" name=""/>
        <dsp:cNvSpPr/>
      </dsp:nvSpPr>
      <dsp:spPr>
        <a:xfrm>
          <a:off x="1359129" y="2715446"/>
          <a:ext cx="70470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Dashboard Reporting</a:t>
          </a:r>
          <a:endParaRPr lang="en-US" sz="600" kern="1200" dirty="0"/>
        </a:p>
      </dsp:txBody>
      <dsp:txXfrm>
        <a:off x="1381489" y="2737806"/>
        <a:ext cx="659980" cy="413335"/>
      </dsp:txXfrm>
    </dsp:sp>
    <dsp:sp modelId="{6A4D0C3B-28DB-4648-B24E-4219D6656E49}">
      <dsp:nvSpPr>
        <dsp:cNvPr id="0" name=""/>
        <dsp:cNvSpPr/>
      </dsp:nvSpPr>
      <dsp:spPr>
        <a:xfrm>
          <a:off x="1245929" y="231053"/>
          <a:ext cx="3178969" cy="3178969"/>
        </a:xfrm>
        <a:custGeom>
          <a:avLst/>
          <a:gdLst/>
          <a:ahLst/>
          <a:cxnLst/>
          <a:rect l="0" t="0" r="0" b="0"/>
          <a:pathLst>
            <a:path>
              <a:moveTo>
                <a:pt x="200813" y="2362824"/>
              </a:moveTo>
              <a:arcTo wR="1589484" hR="1589484" stAng="9053214" swAng="94061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CD4EF05-9B85-424F-899C-4DD7B4E90696}">
      <dsp:nvSpPr>
        <dsp:cNvPr id="0" name=""/>
        <dsp:cNvSpPr/>
      </dsp:nvSpPr>
      <dsp:spPr>
        <a:xfrm>
          <a:off x="893579" y="1591510"/>
          <a:ext cx="70470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Metrics and Analytics</a:t>
          </a:r>
          <a:endParaRPr lang="en-US" sz="600" kern="1200" dirty="0"/>
        </a:p>
      </dsp:txBody>
      <dsp:txXfrm>
        <a:off x="915939" y="1613870"/>
        <a:ext cx="659980" cy="413335"/>
      </dsp:txXfrm>
    </dsp:sp>
    <dsp:sp modelId="{F67C247C-39A5-4EE0-B709-38A43370899E}">
      <dsp:nvSpPr>
        <dsp:cNvPr id="0" name=""/>
        <dsp:cNvSpPr/>
      </dsp:nvSpPr>
      <dsp:spPr>
        <a:xfrm>
          <a:off x="1245929" y="231053"/>
          <a:ext cx="3178969" cy="3178969"/>
        </a:xfrm>
        <a:custGeom>
          <a:avLst/>
          <a:gdLst/>
          <a:ahLst/>
          <a:cxnLst/>
          <a:rect l="0" t="0" r="0" b="0"/>
          <a:pathLst>
            <a:path>
              <a:moveTo>
                <a:pt x="43505" y="1220148"/>
              </a:moveTo>
              <a:arcTo wR="1589484" hR="1589484" stAng="11606171" swAng="94061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B941EEB-BB6C-44A7-8F9B-454B9D23EC8E}">
      <dsp:nvSpPr>
        <dsp:cNvPr id="0" name=""/>
        <dsp:cNvSpPr/>
      </dsp:nvSpPr>
      <dsp:spPr>
        <a:xfrm>
          <a:off x="1359129" y="467575"/>
          <a:ext cx="704700" cy="4580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Helpdesk Support</a:t>
          </a:r>
          <a:endParaRPr lang="en-US" sz="600" kern="1200" dirty="0"/>
        </a:p>
      </dsp:txBody>
      <dsp:txXfrm>
        <a:off x="1381489" y="489935"/>
        <a:ext cx="659980" cy="413335"/>
      </dsp:txXfrm>
    </dsp:sp>
    <dsp:sp modelId="{4075F020-3196-47E5-B26F-A6F360DEBB1A}">
      <dsp:nvSpPr>
        <dsp:cNvPr id="0" name=""/>
        <dsp:cNvSpPr/>
      </dsp:nvSpPr>
      <dsp:spPr>
        <a:xfrm>
          <a:off x="1245929" y="231053"/>
          <a:ext cx="3178969" cy="3178969"/>
        </a:xfrm>
        <a:custGeom>
          <a:avLst/>
          <a:gdLst/>
          <a:ahLst/>
          <a:cxnLst/>
          <a:rect l="0" t="0" r="0" b="0"/>
          <a:pathLst>
            <a:path>
              <a:moveTo>
                <a:pt x="841111" y="187200"/>
              </a:moveTo>
              <a:arcTo wR="1589484" hR="1589484" stAng="14514719" swAng="64697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36C52EE-4D5A-46EC-9899-791D2D2FDD46}" type="datetimeFigureOut">
              <a:rPr lang="en-US" smtClean="0"/>
              <a:t>10/26/2018</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668C24D-2D2F-4A2C-956B-65E439A70D70}" type="slidenum">
              <a:rPr lang="en-US" smtClean="0"/>
              <a:t>‹#›</a:t>
            </a:fld>
            <a:endParaRPr lang="en-US" dirty="0"/>
          </a:p>
        </p:txBody>
      </p:sp>
    </p:spTree>
    <p:extLst>
      <p:ext uri="{BB962C8B-B14F-4D97-AF65-F5344CB8AC3E}">
        <p14:creationId xmlns:p14="http://schemas.microsoft.com/office/powerpoint/2010/main" val="272931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1" tIns="46586" rIns="93171" bIns="46586" rtlCol="0"/>
          <a:lstStyle>
            <a:lvl1pPr algn="l">
              <a:defRPr sz="1200"/>
            </a:lvl1pPr>
          </a:lstStyle>
          <a:p>
            <a:endParaRPr lang="en-GB" dirty="0"/>
          </a:p>
        </p:txBody>
      </p:sp>
      <p:sp>
        <p:nvSpPr>
          <p:cNvPr id="3" name="Date Placeholder 2"/>
          <p:cNvSpPr>
            <a:spLocks noGrp="1"/>
          </p:cNvSpPr>
          <p:nvPr>
            <p:ph type="dt" idx="1"/>
          </p:nvPr>
        </p:nvSpPr>
        <p:spPr>
          <a:xfrm>
            <a:off x="3970938" y="0"/>
            <a:ext cx="3037840" cy="466435"/>
          </a:xfrm>
          <a:prstGeom prst="rect">
            <a:avLst/>
          </a:prstGeom>
        </p:spPr>
        <p:txBody>
          <a:bodyPr vert="horz" lIns="93171" tIns="46586" rIns="93171" bIns="46586" rtlCol="0"/>
          <a:lstStyle>
            <a:lvl1pPr algn="r">
              <a:defRPr sz="1200"/>
            </a:lvl1pPr>
          </a:lstStyle>
          <a:p>
            <a:fld id="{D936946E-22A2-4342-BA18-98C1A9575A03}" type="datetimeFigureOut">
              <a:rPr lang="en-GB" smtClean="0"/>
              <a:t>26/10/2018</a:t>
            </a:fld>
            <a:endParaRPr lang="en-GB" dirty="0"/>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1" tIns="46586" rIns="93171" bIns="46586" rtlCol="0" anchor="ctr"/>
          <a:lstStyle/>
          <a:p>
            <a:endParaRPr lang="en-GB" dirty="0"/>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3171" tIns="46586" rIns="93171" bIns="4658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8"/>
            <a:ext cx="3037840" cy="466434"/>
          </a:xfrm>
          <a:prstGeom prst="rect">
            <a:avLst/>
          </a:prstGeom>
        </p:spPr>
        <p:txBody>
          <a:bodyPr vert="horz" lIns="93171" tIns="46586" rIns="93171" bIns="46586"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3171" tIns="46586" rIns="93171" bIns="46586" rtlCol="0" anchor="b"/>
          <a:lstStyle>
            <a:lvl1pPr algn="r">
              <a:defRPr sz="1200"/>
            </a:lvl1pPr>
          </a:lstStyle>
          <a:p>
            <a:fld id="{B4B2C77A-CDBC-4ECE-AE94-BAA0BD37D800}" type="slidenum">
              <a:rPr lang="en-GB" smtClean="0"/>
              <a:t>‹#›</a:t>
            </a:fld>
            <a:endParaRPr lang="en-GB" dirty="0"/>
          </a:p>
        </p:txBody>
      </p:sp>
    </p:spTree>
    <p:extLst>
      <p:ext uri="{BB962C8B-B14F-4D97-AF65-F5344CB8AC3E}">
        <p14:creationId xmlns:p14="http://schemas.microsoft.com/office/powerpoint/2010/main" val="289115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Objective of the Fast 5:</a:t>
            </a:r>
          </a:p>
          <a:p>
            <a:pPr marL="628650" lvl="1" indent="-171450">
              <a:buFont typeface="Arial" panose="020B0604020202020204" pitchFamily="34" charset="0"/>
              <a:buChar char="•"/>
            </a:pPr>
            <a:r>
              <a:rPr lang="en-US" dirty="0" smtClean="0"/>
              <a:t>Provide a “teaser” highlighting</a:t>
            </a:r>
            <a:r>
              <a:rPr lang="en-US" baseline="0" dirty="0" smtClean="0"/>
              <a:t> </a:t>
            </a:r>
            <a:r>
              <a:rPr lang="en-US" sz="1200" kern="1200" dirty="0" smtClean="0">
                <a:solidFill>
                  <a:schemeClr val="tx1"/>
                </a:solidFill>
                <a:effectLst/>
                <a:latin typeface="+mn-lt"/>
                <a:ea typeface="+mn-ea"/>
                <a:cs typeface="+mn-cs"/>
              </a:rPr>
              <a:t>the most critical values and factors of the new product (WCG</a:t>
            </a:r>
            <a:r>
              <a:rPr lang="en-US" sz="1200" kern="1200" baseline="0" dirty="0" smtClean="0">
                <a:solidFill>
                  <a:schemeClr val="tx1"/>
                </a:solidFill>
                <a:effectLst/>
                <a:latin typeface="+mn-lt"/>
                <a:ea typeface="+mn-ea"/>
                <a:cs typeface="+mn-cs"/>
              </a:rPr>
              <a:t> SafetyPortal)</a:t>
            </a:r>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Target</a:t>
            </a:r>
            <a:r>
              <a:rPr lang="en-US" sz="1200" kern="1200" baseline="0" dirty="0" smtClean="0">
                <a:solidFill>
                  <a:schemeClr val="tx1"/>
                </a:solidFill>
                <a:effectLst/>
                <a:latin typeface="+mn-lt"/>
                <a:ea typeface="+mn-ea"/>
                <a:cs typeface="+mn-cs"/>
              </a:rPr>
              <a:t> Audience for Fast 5:</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External – provide a teaser for interested parties on the problem and solution and where to go to learn more (info@wcg)</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External – can be used as a “calling card” for WCG SafetyPortal”</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Internal: should align with product key messages and documentation</a:t>
            </a:r>
          </a:p>
          <a:p>
            <a:pPr marL="628650" lvl="1" indent="-171450">
              <a:buFont typeface="Arial" panose="020B0604020202020204" pitchFamily="34" charset="0"/>
              <a:buChar char="•"/>
            </a:pPr>
            <a:r>
              <a:rPr lang="en-US" sz="1200" kern="1200" baseline="0" dirty="0" smtClean="0">
                <a:solidFill>
                  <a:schemeClr val="tx1"/>
                </a:solidFill>
                <a:effectLst/>
                <a:latin typeface="+mn-lt"/>
                <a:ea typeface="+mn-ea"/>
                <a:cs typeface="+mn-cs"/>
              </a:rPr>
              <a:t>Internal – Internal product awareness</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Why</a:t>
            </a:r>
            <a:r>
              <a:rPr lang="en-US" baseline="0" dirty="0" smtClean="0"/>
              <a:t> is Safety reporting Challenging</a:t>
            </a:r>
          </a:p>
          <a:p>
            <a:pPr marL="171450" indent="-171450">
              <a:buFont typeface="Arial" panose="020B0604020202020204" pitchFamily="34" charset="0"/>
              <a:buChar char="•"/>
            </a:pPr>
            <a:r>
              <a:rPr lang="en-US" baseline="0" dirty="0" smtClean="0"/>
              <a:t>What is the impact on industry and clinical trial sites</a:t>
            </a:r>
          </a:p>
          <a:p>
            <a:pPr marL="171450" indent="-171450">
              <a:buFont typeface="Arial" panose="020B0604020202020204" pitchFamily="34" charset="0"/>
              <a:buChar char="•"/>
            </a:pPr>
            <a:r>
              <a:rPr lang="en-US" baseline="0" dirty="0" smtClean="0"/>
              <a:t>WCG solution</a:t>
            </a:r>
          </a:p>
          <a:p>
            <a:pPr marL="171450" indent="-171450">
              <a:buFont typeface="Arial" panose="020B0604020202020204" pitchFamily="34" charset="0"/>
              <a:buChar char="•"/>
            </a:pPr>
            <a:r>
              <a:rPr lang="en-US" baseline="0" dirty="0" smtClean="0"/>
              <a:t>Value to industry</a:t>
            </a:r>
          </a:p>
          <a:p>
            <a:endParaRPr lang="en-US" dirty="0" smtClean="0"/>
          </a:p>
          <a:p>
            <a:endParaRPr lang="en-US" dirty="0" smtClean="0"/>
          </a:p>
          <a:p>
            <a:r>
              <a:rPr lang="en-US" dirty="0" smtClean="0"/>
              <a:t>Feedback:</a:t>
            </a:r>
          </a:p>
          <a:p>
            <a:pPr marL="171450" indent="-171450">
              <a:buFont typeface="Wingdings" panose="05000000000000000000" pitchFamily="2" charset="2"/>
              <a:buChar char="ü"/>
            </a:pPr>
            <a:r>
              <a:rPr lang="en-US" dirty="0" smtClean="0"/>
              <a:t>Steven</a:t>
            </a:r>
          </a:p>
          <a:p>
            <a:pPr marL="171450" indent="-171450">
              <a:buFont typeface="Wingdings" panose="05000000000000000000" pitchFamily="2" charset="2"/>
              <a:buChar char="ü"/>
            </a:pPr>
            <a:r>
              <a:rPr lang="en-US" dirty="0" smtClean="0"/>
              <a:t>Kristy</a:t>
            </a:r>
          </a:p>
          <a:p>
            <a:pPr marL="171450" indent="-171450">
              <a:buFont typeface="Wingdings" panose="05000000000000000000" pitchFamily="2" charset="2"/>
              <a:buChar char="ü"/>
            </a:pPr>
            <a:r>
              <a:rPr lang="en-US" dirty="0" smtClean="0"/>
              <a:t>Joe</a:t>
            </a:r>
          </a:p>
          <a:p>
            <a:pPr marL="171450" indent="-171450">
              <a:buFont typeface="Wingdings" panose="05000000000000000000" pitchFamily="2" charset="2"/>
              <a:buChar char="ü"/>
            </a:pPr>
            <a:r>
              <a:rPr lang="en-US" dirty="0" smtClean="0"/>
              <a:t>Brian</a:t>
            </a:r>
          </a:p>
          <a:p>
            <a:pPr marL="171450" indent="-171450">
              <a:buFont typeface="Wingdings" panose="05000000000000000000" pitchFamily="2" charset="2"/>
              <a:buChar char="ü"/>
            </a:pPr>
            <a:r>
              <a:rPr lang="en-US" dirty="0" smtClean="0"/>
              <a:t>Diane</a:t>
            </a:r>
          </a:p>
          <a:p>
            <a:pPr marL="171450" indent="-171450">
              <a:buFont typeface="Wingdings" panose="05000000000000000000" pitchFamily="2" charset="2"/>
              <a:buChar char="ü"/>
            </a:pPr>
            <a:r>
              <a:rPr lang="en-US" dirty="0" smtClean="0"/>
              <a:t>Cindy</a:t>
            </a:r>
          </a:p>
          <a:p>
            <a:pPr marL="171450" indent="-171450">
              <a:buFont typeface="Wingdings" panose="05000000000000000000" pitchFamily="2" charset="2"/>
              <a:buChar char="q"/>
            </a:pPr>
            <a:r>
              <a:rPr lang="en-US" dirty="0" smtClean="0"/>
              <a:t>Lauren</a:t>
            </a:r>
          </a:p>
          <a:p>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1</a:t>
            </a:fld>
            <a:endParaRPr lang="en-GB" dirty="0"/>
          </a:p>
        </p:txBody>
      </p:sp>
    </p:spTree>
    <p:extLst>
      <p:ext uri="{BB962C8B-B14F-4D97-AF65-F5344CB8AC3E}">
        <p14:creationId xmlns:p14="http://schemas.microsoft.com/office/powerpoint/2010/main" val="411575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8813" y="403225"/>
            <a:ext cx="3581400" cy="2014538"/>
          </a:xfrm>
        </p:spPr>
      </p:sp>
      <p:sp>
        <p:nvSpPr>
          <p:cNvPr id="3" name="Notes Placeholder 2"/>
          <p:cNvSpPr>
            <a:spLocks noGrp="1"/>
          </p:cNvSpPr>
          <p:nvPr>
            <p:ph type="body" idx="1"/>
          </p:nvPr>
        </p:nvSpPr>
        <p:spPr/>
        <p:txBody>
          <a:bodyPr/>
          <a:lstStyle/>
          <a:p>
            <a:r>
              <a:rPr lang="en-US" dirty="0" smtClean="0"/>
              <a:t>Note:</a:t>
            </a:r>
            <a:r>
              <a:rPr lang="en-US" baseline="0" dirty="0" smtClean="0"/>
              <a:t> Same talking points used in Fast </a:t>
            </a:r>
            <a:r>
              <a:rPr lang="en-US" baseline="0" dirty="0" smtClean="0"/>
              <a:t>5 for site feasibility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99B627-2F74-4A29-89D1-5838688BDE05}"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840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Talking Points: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What is Safety Report Distribution?</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Process used to provide Investigational sites with the safety information they need to effectively manage the patients on the clinical trial</a:t>
            </a:r>
          </a:p>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Clinical Trials are complex</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xxxx</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Lack of Global Harmonization</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xxx</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Lack of precision distribution</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xxx</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Lack of Transparency</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xxx</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From Sell Sheet: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WCG offers the only global safety reporting solution that has been demonstrated to increase compliance and improve patient safety, while reducing cost and streamlining operations.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Safety Portal is the only technology-enabled solution to measurably improve the safety distribution process. Leveraging global expertise and proprietary technology, Safety Portal addresses the three main sources of sponsor frustration:</a:t>
            </a:r>
          </a:p>
          <a:p>
            <a:r>
              <a:rPr lang="en-US" sz="1200" b="0" i="0" u="none" strike="noStrike" kern="1200" baseline="0" dirty="0" smtClean="0">
                <a:solidFill>
                  <a:schemeClr val="tx1"/>
                </a:solidFill>
                <a:latin typeface="+mn-lt"/>
                <a:ea typeface="+mn-ea"/>
                <a:cs typeface="+mn-cs"/>
              </a:rPr>
              <a:t>• Lack of harmonization among global reporting rules, which are complicated and vary by country</a:t>
            </a:r>
          </a:p>
          <a:p>
            <a:r>
              <a:rPr lang="en-US" sz="1200" b="0" i="0" u="none" strike="noStrike" kern="1200" baseline="0" dirty="0" smtClean="0">
                <a:solidFill>
                  <a:schemeClr val="tx1"/>
                </a:solidFill>
                <a:latin typeface="+mn-lt"/>
                <a:ea typeface="+mn-ea"/>
                <a:cs typeface="+mn-cs"/>
              </a:rPr>
              <a:t>• Difficulty determining causality</a:t>
            </a:r>
          </a:p>
          <a:p>
            <a:r>
              <a:rPr lang="en-US" sz="1200" b="0" i="0" u="none" strike="noStrike" kern="1200" baseline="0" dirty="0" smtClean="0">
                <a:solidFill>
                  <a:schemeClr val="tx1"/>
                </a:solidFill>
                <a:latin typeface="+mn-lt"/>
                <a:ea typeface="+mn-ea"/>
                <a:cs typeface="+mn-cs"/>
              </a:rPr>
              <a:t>• Fear of non-compliance and regulatory repercussion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From Webinar:</a:t>
            </a:r>
          </a:p>
          <a:p>
            <a:pPr marL="174708" indent="-174708" defTabSz="931774">
              <a:buFont typeface="Arial" panose="020B0604020202020204" pitchFamily="34" charset="0"/>
              <a:buChar char="•"/>
              <a:defRPr/>
            </a:pPr>
            <a:r>
              <a:rPr lang="en-US" b="1" baseline="0" dirty="0" smtClean="0"/>
              <a:t>So before we try to look at solutions, it is important to understand the problem.</a:t>
            </a:r>
          </a:p>
          <a:p>
            <a:pPr marL="174708" indent="-174708" defTabSz="931774">
              <a:buFont typeface="Arial" panose="020B0604020202020204" pitchFamily="34" charset="0"/>
              <a:buChar char="•"/>
              <a:defRPr/>
            </a:pPr>
            <a:endParaRPr lang="en-US" b="1" baseline="0" dirty="0" smtClean="0"/>
          </a:p>
          <a:p>
            <a:pPr marL="174708" indent="-174708" defTabSz="931774">
              <a:buFont typeface="Arial" panose="020B0604020202020204" pitchFamily="34" charset="0"/>
              <a:buChar char="•"/>
              <a:defRPr/>
            </a:pPr>
            <a:r>
              <a:rPr lang="en-US" b="1" baseline="0" dirty="0" smtClean="0"/>
              <a:t>So why is safety reporting a problem – in pondering this, and wondering why this seems to be getting to be a bigger and bigger issue every year, I cant help but think we are a victim of our own success when it comes to clinical and drug development and the industry's ability to capture large amounts of data. </a:t>
            </a:r>
          </a:p>
          <a:p>
            <a:pPr marL="174708" indent="-174708" defTabSz="931774">
              <a:buFont typeface="Arial" panose="020B0604020202020204" pitchFamily="34" charset="0"/>
              <a:buChar char="•"/>
              <a:defRPr/>
            </a:pPr>
            <a:endParaRPr lang="en-US" b="1" baseline="0" dirty="0" smtClean="0"/>
          </a:p>
          <a:p>
            <a:pPr marL="174708" indent="-174708" defTabSz="931774">
              <a:buFont typeface="Arial" panose="020B0604020202020204" pitchFamily="34" charset="0"/>
              <a:buChar char="•"/>
              <a:defRPr/>
            </a:pPr>
            <a:endParaRPr lang="en-US" b="1" baseline="0" dirty="0" smtClean="0"/>
          </a:p>
          <a:p>
            <a:pPr marL="174708" marR="0" lvl="0" indent="-174708" algn="l" defTabSz="9317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First – We are now able to run very large clinical trials which is magnifying some of the underlying issues that drive the problems we face</a:t>
            </a:r>
          </a:p>
          <a:p>
            <a:pPr marL="640594" lvl="1" indent="-174708" defTabSz="931774">
              <a:buFont typeface="Arial" panose="020B0604020202020204" pitchFamily="34" charset="0"/>
              <a:buChar char="•"/>
              <a:defRPr/>
            </a:pPr>
            <a:r>
              <a:rPr lang="en-US" b="1" baseline="0" dirty="0" smtClean="0"/>
              <a:t>This is not a surprise for anyone involved in running trails,  but it is increasing difficult to ensure the consistency and standard resulting in fragmentation of how safety reporting is managed – often cited for inconsistencies in maintaining a process</a:t>
            </a:r>
          </a:p>
          <a:p>
            <a:pPr marL="465887" lvl="1" defTabSz="931774">
              <a:defRPr/>
            </a:pPr>
            <a:endParaRPr lang="en-US" b="1" baseline="0" dirty="0" smtClean="0"/>
          </a:p>
          <a:p>
            <a:pPr marL="174708" indent="-174708" defTabSz="931774">
              <a:buFont typeface="Arial" panose="020B0604020202020204" pitchFamily="34" charset="0"/>
              <a:buChar char="•"/>
              <a:defRPr/>
            </a:pPr>
            <a:r>
              <a:rPr lang="en-US" b="1" baseline="0" dirty="0" smtClean="0"/>
              <a:t>The regulations around safety reporting are unclear and the rules vary around the world</a:t>
            </a:r>
          </a:p>
          <a:p>
            <a:pPr marL="640594" lvl="1" indent="-174708" defTabSz="931774">
              <a:buFont typeface="Arial" panose="020B0604020202020204" pitchFamily="34" charset="0"/>
              <a:buChar char="•"/>
              <a:defRPr/>
            </a:pPr>
            <a:r>
              <a:rPr lang="en-US" b="1" baseline="0" dirty="0" smtClean="0"/>
              <a:t>We have countries where Investigators require all SUSARs vs those that do not require any such as Australia yet they are participating in the same global trial looking to recruit the same type of patients</a:t>
            </a:r>
          </a:p>
          <a:p>
            <a:pPr marL="640594" lvl="1" indent="-174708" defTabSz="931774">
              <a:buFont typeface="Arial" panose="020B0604020202020204" pitchFamily="34" charset="0"/>
              <a:buChar char="•"/>
              <a:defRPr/>
            </a:pPr>
            <a:endParaRPr lang="en-US" b="1" baseline="0" dirty="0" smtClean="0"/>
          </a:p>
          <a:p>
            <a:pPr marL="174708" indent="-174708" defTabSz="931774">
              <a:buFont typeface="Arial" panose="020B0604020202020204" pitchFamily="34" charset="0"/>
              <a:buChar char="•"/>
              <a:defRPr/>
            </a:pPr>
            <a:r>
              <a:rPr lang="en-US" b="1" baseline="0" dirty="0" smtClean="0"/>
              <a:t>Again adding to the complexity of a clinical trail and the regulatory environment is the IMP or IP status</a:t>
            </a:r>
          </a:p>
          <a:p>
            <a:pPr marL="640594" lvl="1" indent="-174708" defTabSz="931774">
              <a:buFont typeface="Arial" panose="020B0604020202020204" pitchFamily="34" charset="0"/>
              <a:buChar char="•"/>
              <a:defRPr/>
            </a:pPr>
            <a:r>
              <a:rPr lang="en-US" b="1" baseline="0" dirty="0" smtClean="0"/>
              <a:t>Clinical trials typically involve multiple compounds in a trial adding to the complexity of just assessing cases received and compound the complexity in how expedited reports are managed</a:t>
            </a:r>
          </a:p>
          <a:p>
            <a:pPr marL="640594" lvl="1" indent="-174708" defTabSz="931774">
              <a:buFont typeface="Arial" panose="020B0604020202020204" pitchFamily="34" charset="0"/>
              <a:buChar char="•"/>
              <a:defRPr/>
            </a:pPr>
            <a:r>
              <a:rPr lang="en-US" b="1" baseline="0" dirty="0" smtClean="0"/>
              <a:t>The marketing status of compounds can also vary around the world again making the reporting requirements difficult</a:t>
            </a:r>
          </a:p>
          <a:p>
            <a:pPr marL="640594" lvl="1" indent="-174708" defTabSz="931774">
              <a:buFont typeface="Arial" panose="020B0604020202020204" pitchFamily="34" charset="0"/>
              <a:buChar char="•"/>
              <a:defRPr/>
            </a:pPr>
            <a:endParaRPr lang="en-US" b="1" baseline="0" dirty="0" smtClean="0"/>
          </a:p>
          <a:p>
            <a:pPr marL="640594" lvl="1" indent="-174708" defTabSz="931774">
              <a:buFont typeface="Arial" panose="020B0604020202020204" pitchFamily="34" charset="0"/>
              <a:buChar char="•"/>
              <a:defRPr/>
            </a:pPr>
            <a:r>
              <a:rPr lang="en-US" b="1" baseline="0" dirty="0" smtClean="0"/>
              <a:t>All of these issue attribute to the lack of global harmonization in how safety reporting is managed  where there is no clear standards developing on how safety reporting to Investigators and ethics be managed around the world.</a:t>
            </a:r>
          </a:p>
          <a:p>
            <a:pPr marL="640594" lvl="1" indent="-174708" defTabSz="931774">
              <a:buFont typeface="Arial" panose="020B0604020202020204" pitchFamily="34" charset="0"/>
              <a:buChar char="•"/>
              <a:defRPr/>
            </a:pPr>
            <a:endParaRPr lang="en-US" b="1" baseline="0" dirty="0" smtClean="0"/>
          </a:p>
          <a:p>
            <a:pPr marL="640594" lvl="1" indent="-174708" defTabSz="931774">
              <a:buFont typeface="Arial" panose="020B0604020202020204" pitchFamily="34" charset="0"/>
              <a:buChar char="•"/>
              <a:defRPr/>
            </a:pPr>
            <a:r>
              <a:rPr lang="en-US" b="1" baseline="0" dirty="0" smtClean="0"/>
              <a:t>The impact to outs sites is over distribution  - just send them everything and sites are struggling to filter out the information that is meaningful to them.</a:t>
            </a:r>
          </a:p>
          <a:p>
            <a:pPr marL="640594" lvl="1" indent="-174708" defTabSz="931774">
              <a:buFont typeface="Arial" panose="020B0604020202020204" pitchFamily="34" charset="0"/>
              <a:buChar char="•"/>
              <a:defRPr/>
            </a:pPr>
            <a:endParaRPr lang="en-US" b="1" baseline="0" dirty="0" smtClean="0"/>
          </a:p>
          <a:p>
            <a:pPr marL="1097794" lvl="2" indent="-174708" defTabSz="931774">
              <a:buFont typeface="Arial" panose="020B0604020202020204" pitchFamily="34" charset="0"/>
              <a:buChar char="•"/>
              <a:defRPr/>
            </a:pPr>
            <a:r>
              <a:rPr lang="en-US" b="1" baseline="0" dirty="0" smtClean="0"/>
              <a:t>Where even though the industry is making progress and implementing technology to collect, analyze and process data, improvements in how sites can review ad have access to the right information when they need it is still lagging.</a:t>
            </a:r>
          </a:p>
          <a:p>
            <a:pPr marL="174708" indent="-174708" defTabSz="931774">
              <a:buFont typeface="Arial" panose="020B0604020202020204" pitchFamily="34" charset="0"/>
              <a:buChar char="•"/>
              <a:defRPr/>
            </a:pPr>
            <a:endParaRPr lang="en-US" b="1" baseline="0" dirty="0" smtClean="0"/>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3</a:t>
            </a:fld>
            <a:endParaRPr lang="en-GB" dirty="0"/>
          </a:p>
        </p:txBody>
      </p:sp>
    </p:spTree>
    <p:extLst>
      <p:ext uri="{BB962C8B-B14F-4D97-AF65-F5344CB8AC3E}">
        <p14:creationId xmlns:p14="http://schemas.microsoft.com/office/powerpoint/2010/main" val="369562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Talking Points: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Creating an environment where sites just cannot see the “forest through the trees”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Current reporting processes focus on compliance checks on how information was sent as opposed to the relevance of the information sent</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xxxx</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Consumes valuable resources need to manage and oversee</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Estimate site hours</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Hrs needed t process by a CRO</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Its expensive and wasteful</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Industry average xxx</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Extremely difficult to know you have complied with the regulations as the rules are vague and often reporting is managed at a study level so each team decides what is sent to a site often with the same compound</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Most sites participate on average 2 or 3 studies</a:t>
            </a:r>
          </a:p>
          <a:p>
            <a:pPr marL="628650" lvl="1"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Multiple interpretations of the same HA requirements</a:t>
            </a:r>
          </a:p>
          <a:p>
            <a:pPr marL="171450" lvl="0" indent="-171450">
              <a:buFont typeface="Arial" panose="020B0604020202020204" pitchFamily="34" charset="0"/>
              <a:buChar char="•"/>
            </a:pPr>
            <a:r>
              <a:rPr lang="en-US" b="1" baseline="0" dirty="0" smtClean="0"/>
              <a:t>Sites receive the same information different ways (mail/fax/email) and at different times making it very difficult for them to know what is “right” and also have to deal with the secondary activities such as informing there IRBs IRBs other site staff and filing in there TMF, further adding to the resource burden</a:t>
            </a:r>
          </a:p>
          <a:p>
            <a:pPr marL="171450" lvl="0" indent="-171450">
              <a:buFont typeface="Arial" panose="020B0604020202020204" pitchFamily="34" charset="0"/>
              <a:buChar char="•"/>
            </a:pPr>
            <a:r>
              <a:rPr lang="en-US" b="1" baseline="0" dirty="0" smtClean="0"/>
              <a:t>Lastly, this results is distracting them for there core value activities which is to focus on the patient and the clinical trial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solidFill>
                  <a:srgbClr val="EE1D23"/>
                </a:solidFill>
              </a:rPr>
              <a:t>Notes: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Grey box Order – from lower level priority to higher level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Time/cost/quality (pt safety)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Are there metrics available to speak to these points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Can make terminology in boxes lass wordy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Lack of global harmonization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Unclear rules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Is there a global rule that all countries comply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Accountability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Who is accountable for defining or interpreting what local law is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Consistency and application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How do you keep everyone trained and informed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How do you apply these rules or decisions once made across all countries and 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Causes of overdistribition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Fragmented process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Is there a global rule that all countries comply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Multiple interpretations of local law</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Often would send everything “just in case”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Study level distribution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work with  large number of study teams, and partners and often they took it upon themselves to provides sites with safety information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Our sites on average are doing 3-4 studies often with the same compounds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Resources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Sites and IRBs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Sorting out the multiple documents and why there are discrepancies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IRB submissions, communicating with other site staff, archiving and tracking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Study Teams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Expending resources to ensure sites and IRB got the necessary information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Insourced and outsourced studies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Monitors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Tracking, reconciliation and archiving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Managing gaps manually</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smtClean="0"/>
              <a:t>Quality Oversight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Accountabilities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Who is accountable to ensure sites and IRB/IEC are receiving the right information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Fragmented process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 resources need to oversee a process that is managed multiple ways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Addressing gaps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Evidence of compliance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smtClean="0"/>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smtClean="0"/>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4</a:t>
            </a:fld>
            <a:endParaRPr lang="en-GB" dirty="0"/>
          </a:p>
        </p:txBody>
      </p:sp>
    </p:spTree>
    <p:extLst>
      <p:ext uri="{BB962C8B-B14F-4D97-AF65-F5344CB8AC3E}">
        <p14:creationId xmlns:p14="http://schemas.microsoft.com/office/powerpoint/2010/main" val="15805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indent="-174625">
              <a:buFont typeface="Arial" panose="020B0604020202020204" pitchFamily="34" charset="0"/>
              <a:buChar char="•"/>
            </a:pPr>
            <a:endParaRPr lang="en-US" sz="1200" dirty="0" smtClean="0">
              <a:sym typeface="Lucida Grande" charset="0"/>
            </a:endParaRPr>
          </a:p>
          <a:p>
            <a:r>
              <a:rPr lang="en-US" sz="1200" b="1" i="0" u="none" strike="noStrike" kern="1200" baseline="0" dirty="0" smtClean="0">
                <a:solidFill>
                  <a:schemeClr val="tx1"/>
                </a:solidFill>
                <a:latin typeface="+mn-lt"/>
                <a:ea typeface="+mn-ea"/>
                <a:cs typeface="+mn-cs"/>
              </a:rPr>
              <a:t>Talking Points:</a:t>
            </a: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At WCG, patient safety is at is core as part of its scientific and regulatory safety function and have a ………</a:t>
            </a:r>
          </a:p>
          <a:p>
            <a:pPr marL="171450" indent="-171450">
              <a:buFont typeface="Arial" panose="020B0604020202020204" pitchFamily="34" charset="0"/>
              <a:buChar char="•"/>
            </a:pPr>
            <a:endParaRPr lang="en-US" sz="1200" b="1"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1"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1" i="0" u="none" strike="noStrike" kern="1200" baseline="0" dirty="0" smtClean="0">
                <a:solidFill>
                  <a:schemeClr val="tx1"/>
                </a:solidFill>
                <a:latin typeface="+mn-lt"/>
                <a:ea typeface="+mn-ea"/>
                <a:cs typeface="+mn-cs"/>
              </a:rPr>
              <a:t>Launch Plan – </a:t>
            </a:r>
          </a:p>
          <a:p>
            <a:r>
              <a:rPr lang="en-US" sz="1200" b="1" kern="1200" dirty="0" smtClean="0">
                <a:solidFill>
                  <a:schemeClr val="tx1"/>
                </a:solidFill>
                <a:effectLst/>
                <a:latin typeface="+mn-lt"/>
                <a:ea typeface="+mn-ea"/>
                <a:cs typeface="+mn-cs"/>
              </a:rPr>
              <a:t>SafetyPortal Solution</a:t>
            </a:r>
          </a:p>
          <a:p>
            <a:r>
              <a:rPr lang="en-US" sz="1200" kern="1200" dirty="0" smtClean="0">
                <a:solidFill>
                  <a:schemeClr val="tx1"/>
                </a:solidFill>
                <a:effectLst/>
                <a:latin typeface="+mn-lt"/>
                <a:ea typeface="+mn-ea"/>
                <a:cs typeface="+mn-cs"/>
              </a:rPr>
              <a:t>SafetyPortal is the next generation of what is currently known as the Safety Letter Distribution (SLD) system.  It is an </a:t>
            </a:r>
            <a:r>
              <a:rPr lang="en-US" sz="1200" strike="sngStrike" kern="1200" baseline="0" dirty="0" smtClean="0">
                <a:solidFill>
                  <a:schemeClr val="tx1"/>
                </a:solidFill>
                <a:effectLst/>
                <a:latin typeface="+mn-lt"/>
                <a:ea typeface="+mn-ea"/>
                <a:cs typeface="+mn-cs"/>
              </a:rPr>
              <a:t>automated </a:t>
            </a:r>
            <a:r>
              <a:rPr lang="en-US" sz="1200" kern="1200" dirty="0" smtClean="0">
                <a:solidFill>
                  <a:schemeClr val="tx1"/>
                </a:solidFill>
                <a:effectLst/>
                <a:latin typeface="+mn-lt"/>
                <a:ea typeface="+mn-ea"/>
                <a:cs typeface="+mn-cs"/>
              </a:rPr>
              <a:t> </a:t>
            </a:r>
            <a:r>
              <a:rPr lang="en-US" b="1" u="none" dirty="0" smtClean="0"/>
              <a:t>precision</a:t>
            </a:r>
            <a:r>
              <a:rPr lang="en-US" sz="1200" kern="1200" dirty="0" smtClean="0">
                <a:solidFill>
                  <a:schemeClr val="tx1"/>
                </a:solidFill>
                <a:effectLst/>
                <a:latin typeface="+mn-lt"/>
                <a:ea typeface="+mn-ea"/>
                <a:cs typeface="+mn-cs"/>
              </a:rPr>
              <a:t> technology solution that allows safety related reports to be disseminated to investigative sites and IRB/IEC members globally, in real time, with the click of a button.   </a:t>
            </a:r>
          </a:p>
          <a:p>
            <a:pPr marL="171450" indent="-171450">
              <a:buFont typeface="Arial" panose="020B0604020202020204" pitchFamily="34" charset="0"/>
              <a:buChar char="•"/>
            </a:pPr>
            <a:endParaRPr lang="en-US" sz="1200" b="1"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endParaRPr lang="en-US" sz="1200" b="1" i="0" u="none" strike="noStrike" kern="1200" baseline="0" dirty="0" smtClean="0">
              <a:solidFill>
                <a:schemeClr val="tx1"/>
              </a:solidFill>
              <a:latin typeface="+mn-lt"/>
              <a:ea typeface="+mn-ea"/>
              <a:cs typeface="+mn-cs"/>
            </a:endParaRPr>
          </a:p>
          <a:p>
            <a:pPr marL="174625" indent="-174625">
              <a:buFont typeface="Arial" panose="020B0604020202020204" pitchFamily="34" charset="0"/>
              <a:buChar char="•"/>
            </a:pPr>
            <a:endParaRPr lang="en-US" sz="1200" dirty="0" smtClean="0">
              <a:sym typeface="Lucida Grande" charset="0"/>
            </a:endParaRPr>
          </a:p>
          <a:p>
            <a:r>
              <a:rPr lang="en-US" sz="1200" b="1" i="0" u="sng" strike="noStrike" kern="1200" baseline="0" dirty="0" smtClean="0">
                <a:solidFill>
                  <a:schemeClr val="tx1"/>
                </a:solidFill>
                <a:latin typeface="+mn-lt"/>
                <a:ea typeface="+mn-ea"/>
                <a:cs typeface="+mn-cs"/>
              </a:rPr>
              <a:t>From SafetyPortal User guides: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SafetyPortal is a solution developed by WCG ePharmaSolutions that manages safety report distribution. SafetyPortal enhances collaboration in sharing safety information between sponsors, vendors (including Clinical Research Organizations (CROs)), investigative site staff, and IRB/IECs. Investigators and site staff, Institutional Review Boards (IRBs), and Independent Ethics Committees (IECs) are made aware of new safety distributions through automated email notifications. The automated email notifications contain relevant details of safety reports according to the pre-defined notification email templates. Safety reports are available to investigators/sites, CROs, and IRB/IECs for the sponsor’s clinical trials via SafetyPortal. SafetyPortal comprises: </a:t>
            </a:r>
          </a:p>
          <a:p>
            <a:pPr marL="171450" indent="-171450">
              <a:buFont typeface="Wingdings" panose="05000000000000000000" pitchFamily="2" charset="2"/>
              <a:buChar char="q"/>
            </a:pPr>
            <a:r>
              <a:rPr lang="en-US" sz="1200" b="0" i="0" u="none" strike="noStrike" kern="1200" baseline="0" dirty="0" smtClean="0">
                <a:solidFill>
                  <a:schemeClr val="tx1"/>
                </a:solidFill>
                <a:latin typeface="+mn-lt"/>
                <a:ea typeface="+mn-ea"/>
                <a:cs typeface="+mn-cs"/>
              </a:rPr>
              <a:t>An integrated learning management system that assigns required training to system users, invites users to take training, and gates new users’ access until training is completed </a:t>
            </a:r>
          </a:p>
          <a:p>
            <a:pPr marL="171450" indent="-171450">
              <a:buFont typeface="Wingdings" panose="05000000000000000000" pitchFamily="2" charset="2"/>
              <a:buChar char="q"/>
            </a:pPr>
            <a:r>
              <a:rPr lang="en-US" sz="1200" b="0" i="0" u="none" strike="noStrike" kern="1200" baseline="0" dirty="0" smtClean="0">
                <a:solidFill>
                  <a:schemeClr val="tx1"/>
                </a:solidFill>
                <a:latin typeface="+mn-lt"/>
                <a:ea typeface="+mn-ea"/>
                <a:cs typeface="+mn-cs"/>
              </a:rPr>
              <a:t>A repository into which safety reports are loaded and stored. Users must have the Document Uploader role to add safety reports to the SafetyPortal. These users are typically members of a sponsor’s Safety/Pharmacovigilance/Regulatory Operations unit. </a:t>
            </a:r>
          </a:p>
          <a:p>
            <a:pPr marL="171450" indent="-171450">
              <a:buFont typeface="Wingdings" panose="05000000000000000000" pitchFamily="2" charset="2"/>
              <a:buChar char="q"/>
            </a:pPr>
            <a:r>
              <a:rPr lang="en-US" sz="1200" b="0" i="0" u="none" strike="noStrike" kern="1200" baseline="0" dirty="0" smtClean="0">
                <a:solidFill>
                  <a:schemeClr val="tx1"/>
                </a:solidFill>
                <a:latin typeface="+mn-lt"/>
                <a:ea typeface="+mn-ea"/>
                <a:cs typeface="+mn-cs"/>
              </a:rPr>
              <a:t>An interface that allows users to electronically upload, distribute, access, and download safety reports. The application manages each user’s permissions to perform these actions based on the system role granted to the user, whether an IEC or IRB will accept safety reports directly from the application or sponsor, and properties belonging to each report stored in the system. </a:t>
            </a:r>
          </a:p>
          <a:p>
            <a:pPr marL="171450" indent="-171450">
              <a:buFont typeface="Wingdings" panose="05000000000000000000" pitchFamily="2" charset="2"/>
              <a:buChar char="q"/>
            </a:pPr>
            <a:r>
              <a:rPr lang="en-US" sz="1200" b="0" i="0" u="none" strike="noStrike" kern="1200" baseline="0" dirty="0" smtClean="0">
                <a:solidFill>
                  <a:schemeClr val="tx1"/>
                </a:solidFill>
                <a:latin typeface="+mn-lt"/>
                <a:ea typeface="+mn-ea"/>
                <a:cs typeface="+mn-cs"/>
              </a:rPr>
              <a:t>An audit trail of all distributed safety reports including delivery times and dates, and the corresponding site or IRB/IEC access for each report </a:t>
            </a:r>
          </a:p>
          <a:p>
            <a:endParaRPr lang="en-US" dirty="0" smtClean="0"/>
          </a:p>
          <a:p>
            <a:endParaRPr lang="en-US" dirty="0" smtClean="0"/>
          </a:p>
          <a:p>
            <a:r>
              <a:rPr lang="en-US" dirty="0" smtClean="0"/>
              <a:t>From Steven’s slide:</a:t>
            </a:r>
          </a:p>
          <a:p>
            <a:pPr marL="174625" indent="-174625">
              <a:buFont typeface="Arial" panose="020B0604020202020204" pitchFamily="34" charset="0"/>
              <a:buChar char="•"/>
            </a:pPr>
            <a:r>
              <a:rPr lang="en-US" sz="1200" dirty="0" smtClean="0">
                <a:sym typeface="Lucida Grande" charset="0"/>
              </a:rPr>
              <a:t>Precision Safety Report Distribution to Sites/ECs driven by CTMS and Argus Safety Data</a:t>
            </a:r>
          </a:p>
          <a:p>
            <a:pPr marL="174625" indent="-174625">
              <a:buFont typeface="Arial" panose="020B0604020202020204" pitchFamily="34" charset="0"/>
              <a:buChar char="•"/>
            </a:pPr>
            <a:r>
              <a:rPr lang="en-US" sz="1200" dirty="0" smtClean="0">
                <a:sym typeface="Lucida Grande" charset="0"/>
              </a:rPr>
              <a:t>Safety Reference Model – country alerting rules for over 110 countries powered by regulatory intel</a:t>
            </a:r>
          </a:p>
          <a:p>
            <a:pPr marL="174625" indent="-174625">
              <a:buFont typeface="Arial" panose="020B0604020202020204" pitchFamily="34" charset="0"/>
              <a:buChar char="•"/>
            </a:pPr>
            <a:r>
              <a:rPr lang="en-US" sz="1200" dirty="0" smtClean="0">
                <a:sym typeface="Lucida Grande" charset="0"/>
              </a:rPr>
              <a:t>PI and Site level receipt, transmission failure and acknowledgement reports</a:t>
            </a:r>
          </a:p>
          <a:p>
            <a:pPr marL="174625" indent="-174625">
              <a:buFont typeface="Arial" panose="020B0604020202020204" pitchFamily="34" charset="0"/>
              <a:buChar char="•"/>
            </a:pPr>
            <a:r>
              <a:rPr lang="en-US" sz="1200" dirty="0" smtClean="0">
                <a:sym typeface="Lucida Grande" charset="0"/>
              </a:rPr>
              <a:t>Blinded, un-blinded distribution and IEC/IRB workflow</a:t>
            </a:r>
            <a:endParaRPr lang="en-US" dirty="0" smtClean="0">
              <a:sym typeface="Lucida Grande" charset="0"/>
            </a:endParaRPr>
          </a:p>
          <a:p>
            <a:pPr marL="174625" indent="-174625">
              <a:buFont typeface="Arial" panose="020B0604020202020204" pitchFamily="34" charset="0"/>
              <a:buChar char="•"/>
            </a:pPr>
            <a:r>
              <a:rPr lang="en-US" sz="1200" dirty="0" smtClean="0">
                <a:sym typeface="Lucida Grande" charset="0"/>
              </a:rPr>
              <a:t>Site and Sponsor archive capabilities</a:t>
            </a:r>
          </a:p>
          <a:p>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5</a:t>
            </a:fld>
            <a:endParaRPr lang="en-GB" dirty="0"/>
          </a:p>
        </p:txBody>
      </p:sp>
    </p:spTree>
    <p:extLst>
      <p:ext uri="{BB962C8B-B14F-4D97-AF65-F5344CB8AC3E}">
        <p14:creationId xmlns:p14="http://schemas.microsoft.com/office/powerpoint/2010/main" val="300175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4B2C77A-CDBC-4ECE-AE94-BAA0BD37D800}" type="slidenum">
              <a:rPr lang="en-GB" smtClean="0"/>
              <a:t>6</a:t>
            </a:fld>
            <a:endParaRPr lang="en-GB" dirty="0"/>
          </a:p>
        </p:txBody>
      </p:sp>
    </p:spTree>
    <p:extLst>
      <p:ext uri="{BB962C8B-B14F-4D97-AF65-F5344CB8AC3E}">
        <p14:creationId xmlns:p14="http://schemas.microsoft.com/office/powerpoint/2010/main" val="168989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References:</a:t>
            </a:r>
          </a:p>
          <a:p>
            <a:pPr marL="171450" indent="-171450">
              <a:buFont typeface="Arial" panose="020B0604020202020204" pitchFamily="34" charset="0"/>
              <a:buChar char="•"/>
            </a:pPr>
            <a:r>
              <a:rPr lang="en-US" dirty="0" smtClean="0"/>
              <a:t>SafetyPortal Launch Plan  -</a:t>
            </a:r>
            <a:r>
              <a:rPr lang="en-US" baseline="0" dirty="0" smtClean="0"/>
              <a:t> Version 1.0 July 12, 2018</a:t>
            </a:r>
          </a:p>
          <a:p>
            <a:pPr marL="171450" indent="-171450">
              <a:buFont typeface="Arial" panose="020B0604020202020204" pitchFamily="34" charset="0"/>
              <a:buChar char="•"/>
            </a:pPr>
            <a:r>
              <a:rPr lang="en-US" baseline="0" dirty="0" smtClean="0"/>
              <a:t>SafetyPortal User Guide (Celgene</a:t>
            </a:r>
            <a:r>
              <a:rPr lang="en-US" baseline="0" dirty="0" smtClean="0"/>
              <a:t>)</a:t>
            </a:r>
          </a:p>
          <a:p>
            <a:pPr marL="171450" indent="-171450">
              <a:buFont typeface="Arial" panose="020B0604020202020204" pitchFamily="34" charset="0"/>
              <a:buChar char="•"/>
            </a:pPr>
            <a:r>
              <a:rPr lang="en-US" baseline="0" dirty="0" smtClean="0"/>
              <a:t>SafetyPortal Sell sheet</a:t>
            </a:r>
          </a:p>
          <a:p>
            <a:pPr marL="171450" indent="-171450">
              <a:buFont typeface="Arial" panose="020B0604020202020204" pitchFamily="34" charset="0"/>
              <a:buChar char="•"/>
            </a:pPr>
            <a:r>
              <a:rPr lang="en-US" baseline="0" dirty="0" smtClean="0"/>
              <a:t>Managing the Unmanageable</a:t>
            </a:r>
            <a:endParaRPr lang="en-US" dirty="0"/>
          </a:p>
        </p:txBody>
      </p:sp>
      <p:sp>
        <p:nvSpPr>
          <p:cNvPr id="4" name="Slide Number Placeholder 3"/>
          <p:cNvSpPr>
            <a:spLocks noGrp="1"/>
          </p:cNvSpPr>
          <p:nvPr>
            <p:ph type="sldNum" sz="quarter" idx="10"/>
          </p:nvPr>
        </p:nvSpPr>
        <p:spPr/>
        <p:txBody>
          <a:bodyPr/>
          <a:lstStyle/>
          <a:p>
            <a:fld id="{B4B2C77A-CDBC-4ECE-AE94-BAA0BD37D800}" type="slidenum">
              <a:rPr lang="en-GB" smtClean="0"/>
              <a:t>7</a:t>
            </a:fld>
            <a:endParaRPr lang="en-GB" dirty="0"/>
          </a:p>
        </p:txBody>
      </p:sp>
    </p:spTree>
    <p:extLst>
      <p:ext uri="{BB962C8B-B14F-4D97-AF65-F5344CB8AC3E}">
        <p14:creationId xmlns:p14="http://schemas.microsoft.com/office/powerpoint/2010/main" val="347842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E5C0B-B73A-4513-8B50-CEC38D89AA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3961017" y="0"/>
            <a:ext cx="8210997" cy="5920129"/>
          </a:xfrm>
          <a:prstGeom prst="rect">
            <a:avLst/>
          </a:prstGeom>
        </p:spPr>
      </p:pic>
      <p:sp>
        <p:nvSpPr>
          <p:cNvPr id="7" name="Rectangle 6">
            <a:extLst>
              <a:ext uri="{FF2B5EF4-FFF2-40B4-BE49-F238E27FC236}">
                <a16:creationId xmlns:a16="http://schemas.microsoft.com/office/drawing/2014/main" id="{EFBE5D6F-A640-401C-882A-A888090378A2}"/>
              </a:ext>
            </a:extLst>
          </p:cNvPr>
          <p:cNvSpPr/>
          <p:nvPr userDrawn="1"/>
        </p:nvSpPr>
        <p:spPr>
          <a:xfrm>
            <a:off x="1470826" y="0"/>
            <a:ext cx="12172015" cy="6858000"/>
          </a:xfrm>
          <a:prstGeom prst="rect">
            <a:avLst/>
          </a:prstGeom>
          <a:gradFill>
            <a:gsLst>
              <a:gs pos="0">
                <a:schemeClr val="accent1">
                  <a:alpha val="67000"/>
                </a:schemeClr>
              </a:gs>
              <a:gs pos="50000">
                <a:schemeClr val="accent2">
                  <a:alpha val="26000"/>
                </a:schemeClr>
              </a:gs>
              <a:gs pos="100000">
                <a:schemeClr val="accent5">
                  <a:alpha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8" name="Freeform: Shape 7">
            <a:extLst>
              <a:ext uri="{FF2B5EF4-FFF2-40B4-BE49-F238E27FC236}">
                <a16:creationId xmlns:a16="http://schemas.microsoft.com/office/drawing/2014/main" id="{DE3E93F4-86DF-4826-9C21-AAEA4E3ED4F1}"/>
              </a:ext>
            </a:extLst>
          </p:cNvPr>
          <p:cNvSpPr/>
          <p:nvPr userDrawn="1"/>
        </p:nvSpPr>
        <p:spPr>
          <a:xfrm>
            <a:off x="2" y="0"/>
            <a:ext cx="12191999" cy="6858000"/>
          </a:xfrm>
          <a:custGeom>
            <a:avLst/>
            <a:gdLst>
              <a:gd name="connsiteX0" fmla="*/ 9924690 w 12191999"/>
              <a:gd name="connsiteY0" fmla="*/ 4605114 h 6858000"/>
              <a:gd name="connsiteX1" fmla="*/ 9605835 w 12191999"/>
              <a:gd name="connsiteY1" fmla="*/ 5242824 h 6858000"/>
              <a:gd name="connsiteX2" fmla="*/ 9924690 w 12191999"/>
              <a:gd name="connsiteY2" fmla="*/ 5880534 h 6858000"/>
              <a:gd name="connsiteX3" fmla="*/ 10766468 w 12191999"/>
              <a:gd name="connsiteY3" fmla="*/ 5880534 h 6858000"/>
              <a:gd name="connsiteX4" fmla="*/ 11085323 w 12191999"/>
              <a:gd name="connsiteY4" fmla="*/ 5242824 h 6858000"/>
              <a:gd name="connsiteX5" fmla="*/ 10766468 w 12191999"/>
              <a:gd name="connsiteY5" fmla="*/ 4605114 h 6858000"/>
              <a:gd name="connsiteX6" fmla="*/ 7217418 w 12191999"/>
              <a:gd name="connsiteY6" fmla="*/ 3096079 h 6858000"/>
              <a:gd name="connsiteX7" fmla="*/ 6898563 w 12191999"/>
              <a:gd name="connsiteY7" fmla="*/ 3733789 h 6858000"/>
              <a:gd name="connsiteX8" fmla="*/ 7217418 w 12191999"/>
              <a:gd name="connsiteY8" fmla="*/ 4371499 h 6858000"/>
              <a:gd name="connsiteX9" fmla="*/ 8059196 w 12191999"/>
              <a:gd name="connsiteY9" fmla="*/ 4371499 h 6858000"/>
              <a:gd name="connsiteX10" fmla="*/ 8378051 w 12191999"/>
              <a:gd name="connsiteY10" fmla="*/ 3733789 h 6858000"/>
              <a:gd name="connsiteX11" fmla="*/ 8059196 w 12191999"/>
              <a:gd name="connsiteY11" fmla="*/ 3096079 h 6858000"/>
              <a:gd name="connsiteX12" fmla="*/ 8570778 w 12191999"/>
              <a:gd name="connsiteY12" fmla="*/ 2367207 h 6858000"/>
              <a:gd name="connsiteX13" fmla="*/ 8251923 w 12191999"/>
              <a:gd name="connsiteY13" fmla="*/ 3004916 h 6858000"/>
              <a:gd name="connsiteX14" fmla="*/ 8570778 w 12191999"/>
              <a:gd name="connsiteY14" fmla="*/ 3642626 h 6858000"/>
              <a:gd name="connsiteX15" fmla="*/ 9412556 w 12191999"/>
              <a:gd name="connsiteY15" fmla="*/ 3642626 h 6858000"/>
              <a:gd name="connsiteX16" fmla="*/ 9731411 w 12191999"/>
              <a:gd name="connsiteY16" fmla="*/ 3004916 h 6858000"/>
              <a:gd name="connsiteX17" fmla="*/ 9412556 w 12191999"/>
              <a:gd name="connsiteY17" fmla="*/ 2367207 h 6858000"/>
              <a:gd name="connsiteX18" fmla="*/ 9924690 w 12191999"/>
              <a:gd name="connsiteY18" fmla="*/ 1615176 h 6858000"/>
              <a:gd name="connsiteX19" fmla="*/ 9605835 w 12191999"/>
              <a:gd name="connsiteY19" fmla="*/ 2252887 h 6858000"/>
              <a:gd name="connsiteX20" fmla="*/ 9924690 w 12191999"/>
              <a:gd name="connsiteY20" fmla="*/ 2890596 h 6858000"/>
              <a:gd name="connsiteX21" fmla="*/ 10766468 w 12191999"/>
              <a:gd name="connsiteY21" fmla="*/ 2890596 h 6858000"/>
              <a:gd name="connsiteX22" fmla="*/ 11085323 w 12191999"/>
              <a:gd name="connsiteY22" fmla="*/ 2252887 h 6858000"/>
              <a:gd name="connsiteX23" fmla="*/ 10766468 w 12191999"/>
              <a:gd name="connsiteY23" fmla="*/ 1615176 h 6858000"/>
              <a:gd name="connsiteX24" fmla="*/ 5855884 w 12191999"/>
              <a:gd name="connsiteY24" fmla="*/ 865686 h 6858000"/>
              <a:gd name="connsiteX25" fmla="*/ 5537029 w 12191999"/>
              <a:gd name="connsiteY25" fmla="*/ 1503396 h 6858000"/>
              <a:gd name="connsiteX26" fmla="*/ 5855884 w 12191999"/>
              <a:gd name="connsiteY26" fmla="*/ 2141106 h 6858000"/>
              <a:gd name="connsiteX27" fmla="*/ 6697662 w 12191999"/>
              <a:gd name="connsiteY27" fmla="*/ 2141106 h 6858000"/>
              <a:gd name="connsiteX28" fmla="*/ 7016517 w 12191999"/>
              <a:gd name="connsiteY28" fmla="*/ 1503396 h 6858000"/>
              <a:gd name="connsiteX29" fmla="*/ 6697662 w 12191999"/>
              <a:gd name="connsiteY29" fmla="*/ 865686 h 6858000"/>
              <a:gd name="connsiteX30" fmla="*/ 8570778 w 12191999"/>
              <a:gd name="connsiteY30" fmla="*/ 863146 h 6858000"/>
              <a:gd name="connsiteX31" fmla="*/ 8251923 w 12191999"/>
              <a:gd name="connsiteY31" fmla="*/ 1500856 h 6858000"/>
              <a:gd name="connsiteX32" fmla="*/ 8570778 w 12191999"/>
              <a:gd name="connsiteY32" fmla="*/ 2138566 h 6858000"/>
              <a:gd name="connsiteX33" fmla="*/ 9412556 w 12191999"/>
              <a:gd name="connsiteY33" fmla="*/ 2138566 h 6858000"/>
              <a:gd name="connsiteX34" fmla="*/ 9731411 w 12191999"/>
              <a:gd name="connsiteY34" fmla="*/ 1500856 h 6858000"/>
              <a:gd name="connsiteX35" fmla="*/ 9412556 w 12191999"/>
              <a:gd name="connsiteY35" fmla="*/ 863146 h 6858000"/>
              <a:gd name="connsiteX36" fmla="*/ 4509590 w 12191999"/>
              <a:gd name="connsiteY36" fmla="*/ 111136 h 6858000"/>
              <a:gd name="connsiteX37" fmla="*/ 4190736 w 12191999"/>
              <a:gd name="connsiteY37" fmla="*/ 748846 h 6858000"/>
              <a:gd name="connsiteX38" fmla="*/ 4509590 w 12191999"/>
              <a:gd name="connsiteY38" fmla="*/ 1386556 h 6858000"/>
              <a:gd name="connsiteX39" fmla="*/ 5351368 w 12191999"/>
              <a:gd name="connsiteY39" fmla="*/ 1386556 h 6858000"/>
              <a:gd name="connsiteX40" fmla="*/ 5670223 w 12191999"/>
              <a:gd name="connsiteY40" fmla="*/ 748846 h 6858000"/>
              <a:gd name="connsiteX41" fmla="*/ 5351368 w 12191999"/>
              <a:gd name="connsiteY41" fmla="*/ 111136 h 6858000"/>
              <a:gd name="connsiteX42" fmla="*/ 9924690 w 12191999"/>
              <a:gd name="connsiteY42" fmla="*/ 111117 h 6858000"/>
              <a:gd name="connsiteX43" fmla="*/ 9605835 w 12191999"/>
              <a:gd name="connsiteY43" fmla="*/ 748827 h 6858000"/>
              <a:gd name="connsiteX44" fmla="*/ 9924690 w 12191999"/>
              <a:gd name="connsiteY44" fmla="*/ 1386537 h 6858000"/>
              <a:gd name="connsiteX45" fmla="*/ 10766468 w 12191999"/>
              <a:gd name="connsiteY45" fmla="*/ 1386537 h 6858000"/>
              <a:gd name="connsiteX46" fmla="*/ 11085323 w 12191999"/>
              <a:gd name="connsiteY46" fmla="*/ 748827 h 6858000"/>
              <a:gd name="connsiteX47" fmla="*/ 10766468 w 12191999"/>
              <a:gd name="connsiteY47" fmla="*/ 111117 h 6858000"/>
              <a:gd name="connsiteX48" fmla="*/ 7216863 w 12191999"/>
              <a:gd name="connsiteY48" fmla="*/ 111117 h 6858000"/>
              <a:gd name="connsiteX49" fmla="*/ 6898008 w 12191999"/>
              <a:gd name="connsiteY49" fmla="*/ 748827 h 6858000"/>
              <a:gd name="connsiteX50" fmla="*/ 7216863 w 12191999"/>
              <a:gd name="connsiteY50" fmla="*/ 1386537 h 6858000"/>
              <a:gd name="connsiteX51" fmla="*/ 8058641 w 12191999"/>
              <a:gd name="connsiteY51" fmla="*/ 1386537 h 6858000"/>
              <a:gd name="connsiteX52" fmla="*/ 8377496 w 12191999"/>
              <a:gd name="connsiteY52" fmla="*/ 748827 h 6858000"/>
              <a:gd name="connsiteX53" fmla="*/ 8058641 w 12191999"/>
              <a:gd name="connsiteY53" fmla="*/ 111117 h 6858000"/>
              <a:gd name="connsiteX54" fmla="*/ 0 w 12191999"/>
              <a:gd name="connsiteY54" fmla="*/ 0 h 6858000"/>
              <a:gd name="connsiteX55" fmla="*/ 8253525 w 12191999"/>
              <a:gd name="connsiteY55" fmla="*/ 0 h 6858000"/>
              <a:gd name="connsiteX56" fmla="*/ 8570778 w 12191999"/>
              <a:gd name="connsiteY56" fmla="*/ 634507 h 6858000"/>
              <a:gd name="connsiteX57" fmla="*/ 9412556 w 12191999"/>
              <a:gd name="connsiteY57" fmla="*/ 634507 h 6858000"/>
              <a:gd name="connsiteX58" fmla="*/ 9729809 w 12191999"/>
              <a:gd name="connsiteY58" fmla="*/ 0 h 6858000"/>
              <a:gd name="connsiteX59" fmla="*/ 10961353 w 12191999"/>
              <a:gd name="connsiteY59" fmla="*/ 0 h 6858000"/>
              <a:gd name="connsiteX60" fmla="*/ 11278606 w 12191999"/>
              <a:gd name="connsiteY60" fmla="*/ 634507 h 6858000"/>
              <a:gd name="connsiteX61" fmla="*/ 12120384 w 12191999"/>
              <a:gd name="connsiteY61" fmla="*/ 634507 h 6858000"/>
              <a:gd name="connsiteX62" fmla="*/ 12191999 w 12191999"/>
              <a:gd name="connsiteY62" fmla="*/ 491277 h 6858000"/>
              <a:gd name="connsiteX63" fmla="*/ 12191999 w 12191999"/>
              <a:gd name="connsiteY63" fmla="*/ 2510437 h 6858000"/>
              <a:gd name="connsiteX64" fmla="*/ 12120384 w 12191999"/>
              <a:gd name="connsiteY64" fmla="*/ 2367207 h 6858000"/>
              <a:gd name="connsiteX65" fmla="*/ 11278606 w 12191999"/>
              <a:gd name="connsiteY65" fmla="*/ 2367207 h 6858000"/>
              <a:gd name="connsiteX66" fmla="*/ 10959751 w 12191999"/>
              <a:gd name="connsiteY66" fmla="*/ 3004916 h 6858000"/>
              <a:gd name="connsiteX67" fmla="*/ 11278606 w 12191999"/>
              <a:gd name="connsiteY67" fmla="*/ 3642626 h 6858000"/>
              <a:gd name="connsiteX68" fmla="*/ 12120384 w 12191999"/>
              <a:gd name="connsiteY68" fmla="*/ 3642626 h 6858000"/>
              <a:gd name="connsiteX69" fmla="*/ 12191999 w 12191999"/>
              <a:gd name="connsiteY69" fmla="*/ 3499396 h 6858000"/>
              <a:gd name="connsiteX70" fmla="*/ 12191999 w 12191999"/>
              <a:gd name="connsiteY70" fmla="*/ 4014495 h 6858000"/>
              <a:gd name="connsiteX71" fmla="*/ 12120384 w 12191999"/>
              <a:gd name="connsiteY71" fmla="*/ 3871265 h 6858000"/>
              <a:gd name="connsiteX72" fmla="*/ 11278606 w 12191999"/>
              <a:gd name="connsiteY72" fmla="*/ 3871265 h 6858000"/>
              <a:gd name="connsiteX73" fmla="*/ 10959751 w 12191999"/>
              <a:gd name="connsiteY73" fmla="*/ 4508975 h 6858000"/>
              <a:gd name="connsiteX74" fmla="*/ 11278606 w 12191999"/>
              <a:gd name="connsiteY74" fmla="*/ 5146685 h 6858000"/>
              <a:gd name="connsiteX75" fmla="*/ 12120384 w 12191999"/>
              <a:gd name="connsiteY75" fmla="*/ 5146685 h 6858000"/>
              <a:gd name="connsiteX76" fmla="*/ 12191999 w 12191999"/>
              <a:gd name="connsiteY76" fmla="*/ 5003455 h 6858000"/>
              <a:gd name="connsiteX77" fmla="*/ 12191999 w 12191999"/>
              <a:gd name="connsiteY77" fmla="*/ 6858000 h 6858000"/>
              <a:gd name="connsiteX78" fmla="*/ 0 w 12191999"/>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1999" h="6858000">
                <a:moveTo>
                  <a:pt x="9924690" y="4605114"/>
                </a:moveTo>
                <a:lnTo>
                  <a:pt x="9605835" y="5242824"/>
                </a:lnTo>
                <a:lnTo>
                  <a:pt x="9924690" y="5880534"/>
                </a:lnTo>
                <a:lnTo>
                  <a:pt x="10766468" y="5880534"/>
                </a:lnTo>
                <a:lnTo>
                  <a:pt x="11085323" y="5242824"/>
                </a:lnTo>
                <a:lnTo>
                  <a:pt x="10766468" y="4605114"/>
                </a:lnTo>
                <a:close/>
                <a:moveTo>
                  <a:pt x="7217418" y="3096079"/>
                </a:moveTo>
                <a:lnTo>
                  <a:pt x="6898563" y="3733789"/>
                </a:lnTo>
                <a:lnTo>
                  <a:pt x="7217418" y="4371499"/>
                </a:lnTo>
                <a:lnTo>
                  <a:pt x="8059196" y="4371499"/>
                </a:lnTo>
                <a:lnTo>
                  <a:pt x="8378051" y="3733789"/>
                </a:lnTo>
                <a:lnTo>
                  <a:pt x="8059196" y="3096079"/>
                </a:lnTo>
                <a:close/>
                <a:moveTo>
                  <a:pt x="8570778" y="2367207"/>
                </a:moveTo>
                <a:lnTo>
                  <a:pt x="8251923" y="3004916"/>
                </a:lnTo>
                <a:lnTo>
                  <a:pt x="8570778" y="3642626"/>
                </a:lnTo>
                <a:lnTo>
                  <a:pt x="9412556" y="3642626"/>
                </a:lnTo>
                <a:lnTo>
                  <a:pt x="9731411" y="3004916"/>
                </a:lnTo>
                <a:lnTo>
                  <a:pt x="9412556" y="2367207"/>
                </a:lnTo>
                <a:close/>
                <a:moveTo>
                  <a:pt x="9924690" y="1615176"/>
                </a:moveTo>
                <a:lnTo>
                  <a:pt x="9605835" y="2252887"/>
                </a:lnTo>
                <a:lnTo>
                  <a:pt x="9924690" y="2890596"/>
                </a:lnTo>
                <a:lnTo>
                  <a:pt x="10766468" y="2890596"/>
                </a:lnTo>
                <a:lnTo>
                  <a:pt x="11085323" y="2252887"/>
                </a:lnTo>
                <a:lnTo>
                  <a:pt x="10766468" y="1615176"/>
                </a:lnTo>
                <a:close/>
                <a:moveTo>
                  <a:pt x="5855884" y="865686"/>
                </a:moveTo>
                <a:lnTo>
                  <a:pt x="5537029" y="1503396"/>
                </a:lnTo>
                <a:lnTo>
                  <a:pt x="5855884" y="2141106"/>
                </a:lnTo>
                <a:lnTo>
                  <a:pt x="6697662" y="2141106"/>
                </a:lnTo>
                <a:lnTo>
                  <a:pt x="7016517" y="1503396"/>
                </a:lnTo>
                <a:lnTo>
                  <a:pt x="6697662" y="865686"/>
                </a:lnTo>
                <a:close/>
                <a:moveTo>
                  <a:pt x="8570778" y="863146"/>
                </a:moveTo>
                <a:lnTo>
                  <a:pt x="8251923" y="1500856"/>
                </a:lnTo>
                <a:lnTo>
                  <a:pt x="8570778" y="2138566"/>
                </a:lnTo>
                <a:lnTo>
                  <a:pt x="9412556" y="2138566"/>
                </a:lnTo>
                <a:lnTo>
                  <a:pt x="9731411" y="1500856"/>
                </a:lnTo>
                <a:lnTo>
                  <a:pt x="9412556" y="863146"/>
                </a:lnTo>
                <a:close/>
                <a:moveTo>
                  <a:pt x="4509590" y="111136"/>
                </a:moveTo>
                <a:lnTo>
                  <a:pt x="4190736" y="748846"/>
                </a:lnTo>
                <a:lnTo>
                  <a:pt x="4509590" y="1386556"/>
                </a:lnTo>
                <a:lnTo>
                  <a:pt x="5351368" y="1386556"/>
                </a:lnTo>
                <a:lnTo>
                  <a:pt x="5670223" y="748846"/>
                </a:lnTo>
                <a:lnTo>
                  <a:pt x="5351368" y="111136"/>
                </a:lnTo>
                <a:close/>
                <a:moveTo>
                  <a:pt x="9924690" y="111117"/>
                </a:moveTo>
                <a:lnTo>
                  <a:pt x="9605835" y="748827"/>
                </a:lnTo>
                <a:lnTo>
                  <a:pt x="9924690" y="1386537"/>
                </a:lnTo>
                <a:lnTo>
                  <a:pt x="10766468" y="1386537"/>
                </a:lnTo>
                <a:lnTo>
                  <a:pt x="11085323" y="748827"/>
                </a:lnTo>
                <a:lnTo>
                  <a:pt x="10766468" y="111117"/>
                </a:lnTo>
                <a:close/>
                <a:moveTo>
                  <a:pt x="7216863" y="111117"/>
                </a:moveTo>
                <a:lnTo>
                  <a:pt x="6898008" y="748827"/>
                </a:lnTo>
                <a:lnTo>
                  <a:pt x="7216863" y="1386537"/>
                </a:lnTo>
                <a:lnTo>
                  <a:pt x="8058641" y="1386537"/>
                </a:lnTo>
                <a:lnTo>
                  <a:pt x="8377496" y="748827"/>
                </a:lnTo>
                <a:lnTo>
                  <a:pt x="8058641" y="111117"/>
                </a:lnTo>
                <a:close/>
                <a:moveTo>
                  <a:pt x="0" y="0"/>
                </a:moveTo>
                <a:lnTo>
                  <a:pt x="8253525" y="0"/>
                </a:lnTo>
                <a:lnTo>
                  <a:pt x="8570778" y="634507"/>
                </a:lnTo>
                <a:lnTo>
                  <a:pt x="9412556" y="634507"/>
                </a:lnTo>
                <a:lnTo>
                  <a:pt x="9729809" y="0"/>
                </a:lnTo>
                <a:lnTo>
                  <a:pt x="10961353" y="0"/>
                </a:lnTo>
                <a:lnTo>
                  <a:pt x="11278606" y="634507"/>
                </a:lnTo>
                <a:lnTo>
                  <a:pt x="12120384" y="634507"/>
                </a:lnTo>
                <a:lnTo>
                  <a:pt x="12191999" y="491277"/>
                </a:lnTo>
                <a:lnTo>
                  <a:pt x="12191999" y="2510437"/>
                </a:lnTo>
                <a:lnTo>
                  <a:pt x="12120384" y="2367207"/>
                </a:lnTo>
                <a:lnTo>
                  <a:pt x="11278606" y="2367207"/>
                </a:lnTo>
                <a:lnTo>
                  <a:pt x="10959751" y="3004916"/>
                </a:lnTo>
                <a:lnTo>
                  <a:pt x="11278606" y="3642626"/>
                </a:lnTo>
                <a:lnTo>
                  <a:pt x="12120384" y="3642626"/>
                </a:lnTo>
                <a:lnTo>
                  <a:pt x="12191999" y="3499396"/>
                </a:lnTo>
                <a:lnTo>
                  <a:pt x="12191999" y="4014495"/>
                </a:lnTo>
                <a:lnTo>
                  <a:pt x="12120384" y="3871265"/>
                </a:lnTo>
                <a:lnTo>
                  <a:pt x="11278606" y="3871265"/>
                </a:lnTo>
                <a:lnTo>
                  <a:pt x="10959751" y="4508975"/>
                </a:lnTo>
                <a:lnTo>
                  <a:pt x="11278606" y="5146685"/>
                </a:lnTo>
                <a:lnTo>
                  <a:pt x="12120384" y="5146685"/>
                </a:lnTo>
                <a:lnTo>
                  <a:pt x="12191999" y="5003455"/>
                </a:lnTo>
                <a:lnTo>
                  <a:pt x="12191999"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11" name="Group 10">
            <a:extLst>
              <a:ext uri="{FF2B5EF4-FFF2-40B4-BE49-F238E27FC236}">
                <a16:creationId xmlns:a16="http://schemas.microsoft.com/office/drawing/2014/main" id="{9FC2D97A-8E8A-43AE-8A96-F7FBAC273833}"/>
              </a:ext>
            </a:extLst>
          </p:cNvPr>
          <p:cNvGrpSpPr/>
          <p:nvPr userDrawn="1"/>
        </p:nvGrpSpPr>
        <p:grpSpPr>
          <a:xfrm>
            <a:off x="12801599" y="0"/>
            <a:ext cx="5541231" cy="6521447"/>
            <a:chOff x="12675779" y="-640913"/>
            <a:chExt cx="5541231" cy="6521447"/>
          </a:xfrm>
        </p:grpSpPr>
        <p:sp>
          <p:nvSpPr>
            <p:cNvPr id="12" name="Hexagon 11">
              <a:extLst>
                <a:ext uri="{FF2B5EF4-FFF2-40B4-BE49-F238E27FC236}">
                  <a16:creationId xmlns:a16="http://schemas.microsoft.com/office/drawing/2014/main" id="{680DB859-2C8C-46D9-88FA-E10869945FA1}"/>
                </a:ext>
              </a:extLst>
            </p:cNvPr>
            <p:cNvSpPr/>
            <p:nvPr/>
          </p:nvSpPr>
          <p:spPr>
            <a:xfrm>
              <a:off x="15383606" y="4605114"/>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3" name="Hexagon 12">
              <a:extLst>
                <a:ext uri="{FF2B5EF4-FFF2-40B4-BE49-F238E27FC236}">
                  <a16:creationId xmlns:a16="http://schemas.microsoft.com/office/drawing/2014/main" id="{36124A87-ECD2-4DE9-BBF7-A441E341FBD3}"/>
                </a:ext>
              </a:extLst>
            </p:cNvPr>
            <p:cNvSpPr/>
            <p:nvPr/>
          </p:nvSpPr>
          <p:spPr>
            <a:xfrm>
              <a:off x="15383606" y="111117"/>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4" name="Hexagon 13">
              <a:extLst>
                <a:ext uri="{FF2B5EF4-FFF2-40B4-BE49-F238E27FC236}">
                  <a16:creationId xmlns:a16="http://schemas.microsoft.com/office/drawing/2014/main" id="{322C074B-BEA1-471B-92A8-1427D51227D0}"/>
                </a:ext>
              </a:extLst>
            </p:cNvPr>
            <p:cNvSpPr/>
            <p:nvPr/>
          </p:nvSpPr>
          <p:spPr>
            <a:xfrm>
              <a:off x="12675779" y="111117"/>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15" name="Group 14">
              <a:extLst>
                <a:ext uri="{FF2B5EF4-FFF2-40B4-BE49-F238E27FC236}">
                  <a16:creationId xmlns:a16="http://schemas.microsoft.com/office/drawing/2014/main" id="{DA6ED462-6FF0-49F7-BB93-2D80B1687E8E}"/>
                </a:ext>
              </a:extLst>
            </p:cNvPr>
            <p:cNvGrpSpPr/>
            <p:nvPr/>
          </p:nvGrpSpPr>
          <p:grpSpPr>
            <a:xfrm>
              <a:off x="16737522" y="-640913"/>
              <a:ext cx="1479488" cy="5787598"/>
              <a:chOff x="9162108" y="1009923"/>
              <a:chExt cx="706170" cy="2762461"/>
            </a:xfrm>
            <a:solidFill>
              <a:schemeClr val="accent1"/>
            </a:solidFill>
          </p:grpSpPr>
          <p:sp>
            <p:nvSpPr>
              <p:cNvPr id="19" name="Hexagon 18">
                <a:extLst>
                  <a:ext uri="{FF2B5EF4-FFF2-40B4-BE49-F238E27FC236}">
                    <a16:creationId xmlns:a16="http://schemas.microsoft.com/office/drawing/2014/main" id="{3DB9CB09-6892-47DC-AB61-73CA86A6FF17}"/>
                  </a:ext>
                </a:extLst>
              </p:cNvPr>
              <p:cNvSpPr/>
              <p:nvPr/>
            </p:nvSpPr>
            <p:spPr>
              <a:xfrm>
                <a:off x="9162108" y="2445719"/>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0" name="Hexagon 19">
                <a:extLst>
                  <a:ext uri="{FF2B5EF4-FFF2-40B4-BE49-F238E27FC236}">
                    <a16:creationId xmlns:a16="http://schemas.microsoft.com/office/drawing/2014/main" id="{93A54291-C7DD-4319-9535-8970FDAB2641}"/>
                  </a:ext>
                </a:extLst>
              </p:cNvPr>
              <p:cNvSpPr/>
              <p:nvPr/>
            </p:nvSpPr>
            <p:spPr>
              <a:xfrm>
                <a:off x="9162108" y="3163617"/>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1" name="Hexagon 20">
                <a:extLst>
                  <a:ext uri="{FF2B5EF4-FFF2-40B4-BE49-F238E27FC236}">
                    <a16:creationId xmlns:a16="http://schemas.microsoft.com/office/drawing/2014/main" id="{F12D3343-5E90-490D-A4BA-968856203A9F}"/>
                  </a:ext>
                </a:extLst>
              </p:cNvPr>
              <p:cNvSpPr/>
              <p:nvPr/>
            </p:nvSpPr>
            <p:spPr>
              <a:xfrm>
                <a:off x="9162108" y="1009923"/>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16" name="Hexagon 15">
              <a:extLst>
                <a:ext uri="{FF2B5EF4-FFF2-40B4-BE49-F238E27FC236}">
                  <a16:creationId xmlns:a16="http://schemas.microsoft.com/office/drawing/2014/main" id="{A309864A-D266-4256-B82F-527060E1AFDD}"/>
                </a:ext>
              </a:extLst>
            </p:cNvPr>
            <p:cNvSpPr/>
            <p:nvPr/>
          </p:nvSpPr>
          <p:spPr>
            <a:xfrm>
              <a:off x="14029694" y="2367206"/>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7" name="Hexagon 16">
              <a:extLst>
                <a:ext uri="{FF2B5EF4-FFF2-40B4-BE49-F238E27FC236}">
                  <a16:creationId xmlns:a16="http://schemas.microsoft.com/office/drawing/2014/main" id="{7E0883A9-8C31-48B3-80B1-61FE8B4E6B69}"/>
                </a:ext>
              </a:extLst>
            </p:cNvPr>
            <p:cNvSpPr/>
            <p:nvPr/>
          </p:nvSpPr>
          <p:spPr>
            <a:xfrm>
              <a:off x="14029694" y="-640913"/>
              <a:ext cx="1479488" cy="12754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8" name="Hexagon 17">
              <a:extLst>
                <a:ext uri="{FF2B5EF4-FFF2-40B4-BE49-F238E27FC236}">
                  <a16:creationId xmlns:a16="http://schemas.microsoft.com/office/drawing/2014/main" id="{ECD323C4-49D9-4F6C-8758-0DAEEE87D44F}"/>
                </a:ext>
              </a:extLst>
            </p:cNvPr>
            <p:cNvSpPr/>
            <p:nvPr/>
          </p:nvSpPr>
          <p:spPr>
            <a:xfrm>
              <a:off x="14029694" y="863146"/>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22" name="Hexagon 21">
            <a:extLst>
              <a:ext uri="{FF2B5EF4-FFF2-40B4-BE49-F238E27FC236}">
                <a16:creationId xmlns:a16="http://schemas.microsoft.com/office/drawing/2014/main" id="{43F2CE7A-CBE9-4D99-8383-3F861CAB2C8D}"/>
              </a:ext>
            </a:extLst>
          </p:cNvPr>
          <p:cNvSpPr/>
          <p:nvPr userDrawn="1"/>
        </p:nvSpPr>
        <p:spPr>
          <a:xfrm>
            <a:off x="10963438" y="863146"/>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3" name="Hexagon 22">
            <a:extLst>
              <a:ext uri="{FF2B5EF4-FFF2-40B4-BE49-F238E27FC236}">
                <a16:creationId xmlns:a16="http://schemas.microsoft.com/office/drawing/2014/main" id="{4DE44C83-1E3C-4225-AC44-CA434BB80BE2}"/>
              </a:ext>
            </a:extLst>
          </p:cNvPr>
          <p:cNvSpPr/>
          <p:nvPr userDrawn="1"/>
        </p:nvSpPr>
        <p:spPr>
          <a:xfrm>
            <a:off x="5535314" y="-637710"/>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4" name="Hexagon 23">
            <a:extLst>
              <a:ext uri="{FF2B5EF4-FFF2-40B4-BE49-F238E27FC236}">
                <a16:creationId xmlns:a16="http://schemas.microsoft.com/office/drawing/2014/main" id="{F3AE1F78-7EB7-48F0-A97D-3BAC5AAB49EE}"/>
              </a:ext>
            </a:extLst>
          </p:cNvPr>
          <p:cNvSpPr/>
          <p:nvPr userDrawn="1"/>
        </p:nvSpPr>
        <p:spPr>
          <a:xfrm>
            <a:off x="5535314" y="3871265"/>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5" name="Hexagon 24">
            <a:extLst>
              <a:ext uri="{FF2B5EF4-FFF2-40B4-BE49-F238E27FC236}">
                <a16:creationId xmlns:a16="http://schemas.microsoft.com/office/drawing/2014/main" id="{334C7B1F-AA08-4447-8B1B-AA86B3CB0C2F}"/>
              </a:ext>
            </a:extLst>
          </p:cNvPr>
          <p:cNvSpPr/>
          <p:nvPr userDrawn="1"/>
        </p:nvSpPr>
        <p:spPr>
          <a:xfrm>
            <a:off x="8247815" y="3871265"/>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6" name="Hexagon 25">
            <a:extLst>
              <a:ext uri="{FF2B5EF4-FFF2-40B4-BE49-F238E27FC236}">
                <a16:creationId xmlns:a16="http://schemas.microsoft.com/office/drawing/2014/main" id="{AE456920-809D-4D58-AA2A-CD2387DA9571}"/>
              </a:ext>
            </a:extLst>
          </p:cNvPr>
          <p:cNvSpPr/>
          <p:nvPr userDrawn="1"/>
        </p:nvSpPr>
        <p:spPr>
          <a:xfrm>
            <a:off x="10963438" y="5372384"/>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cxnSp>
        <p:nvCxnSpPr>
          <p:cNvPr id="27" name="Straight Connector 26">
            <a:extLst>
              <a:ext uri="{FF2B5EF4-FFF2-40B4-BE49-F238E27FC236}">
                <a16:creationId xmlns:a16="http://schemas.microsoft.com/office/drawing/2014/main" id="{A6E3DD72-5B3A-4F8B-913F-BA8577901CBD}"/>
              </a:ext>
            </a:extLst>
          </p:cNvPr>
          <p:cNvCxnSpPr>
            <a:cxnSpLocks/>
          </p:cNvCxnSpPr>
          <p:nvPr userDrawn="1"/>
        </p:nvCxnSpPr>
        <p:spPr>
          <a:xfrm>
            <a:off x="755780" y="2567231"/>
            <a:ext cx="33030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14C7FBD-3946-423E-934F-0FCFBF943447}"/>
              </a:ext>
            </a:extLst>
          </p:cNvPr>
          <p:cNvSpPr/>
          <p:nvPr userDrawn="1"/>
        </p:nvSpPr>
        <p:spPr>
          <a:xfrm>
            <a:off x="12187952" y="-1533832"/>
            <a:ext cx="7889140" cy="1114978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29" name="Group 28">
            <a:extLst>
              <a:ext uri="{FF2B5EF4-FFF2-40B4-BE49-F238E27FC236}">
                <a16:creationId xmlns:a16="http://schemas.microsoft.com/office/drawing/2014/main" id="{428B1F75-B271-4835-AA60-B01A27018213}"/>
              </a:ext>
            </a:extLst>
          </p:cNvPr>
          <p:cNvGrpSpPr/>
          <p:nvPr userDrawn="1"/>
        </p:nvGrpSpPr>
        <p:grpSpPr>
          <a:xfrm>
            <a:off x="609600" y="869276"/>
            <a:ext cx="1882809" cy="1431938"/>
            <a:chOff x="609600" y="869276"/>
            <a:chExt cx="1882809" cy="1431938"/>
          </a:xfrm>
        </p:grpSpPr>
        <p:pic>
          <p:nvPicPr>
            <p:cNvPr id="30" name="Picture 2" descr="http://www.wcgclinical.com/wp-content/uploads/2013/12/WCG-LOGO-retina.png">
              <a:extLst>
                <a:ext uri="{FF2B5EF4-FFF2-40B4-BE49-F238E27FC236}">
                  <a16:creationId xmlns:a16="http://schemas.microsoft.com/office/drawing/2014/main" id="{277F679F-8184-4C10-8E4A-A443A8391928}"/>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wcgclinical.com/wp-content/uploads/2013/12/WCG-LOGO-retina.png">
              <a:extLst>
                <a:ext uri="{FF2B5EF4-FFF2-40B4-BE49-F238E27FC236}">
                  <a16:creationId xmlns:a16="http://schemas.microsoft.com/office/drawing/2014/main" id="{40B36767-C4B2-410F-B622-6FF3407D08D0}"/>
                </a:ext>
              </a:extLst>
            </p:cNvPr>
            <p:cNvPicPr>
              <a:picLocks noChangeAspect="1" noChangeArrowheads="1"/>
            </p:cNvPicPr>
            <p:nvPr/>
          </p:nvPicPr>
          <p:blipFill rotWithShape="1">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itle 1">
            <a:extLst>
              <a:ext uri="{FF2B5EF4-FFF2-40B4-BE49-F238E27FC236}">
                <a16:creationId xmlns:a16="http://schemas.microsoft.com/office/drawing/2014/main" id="{BD1D783C-BA34-48C0-A9DD-FC86DB1F8223}"/>
              </a:ext>
            </a:extLst>
          </p:cNvPr>
          <p:cNvSpPr>
            <a:spLocks noGrp="1"/>
          </p:cNvSpPr>
          <p:nvPr>
            <p:ph type="ctrTitle"/>
          </p:nvPr>
        </p:nvSpPr>
        <p:spPr>
          <a:xfrm>
            <a:off x="609600" y="2718139"/>
            <a:ext cx="6723815" cy="791823"/>
          </a:xfrm>
        </p:spPr>
        <p:txBody>
          <a:bodyPr anchor="ctr">
            <a:normAutofit/>
          </a:bodyPr>
          <a:lstStyle>
            <a:lvl1pPr marL="0" algn="l" defTabSz="914400" rtl="0" eaLnBrk="1" latinLnBrk="0" hangingPunct="1">
              <a:lnSpc>
                <a:spcPct val="90000"/>
              </a:lnSpc>
              <a:spcBef>
                <a:spcPct val="0"/>
              </a:spcBef>
              <a:buNone/>
              <a:defRPr lang="en-GB" sz="3600" kern="1200" dirty="0">
                <a:solidFill>
                  <a:schemeClr val="tx1"/>
                </a:solidFill>
                <a:latin typeface="+mn-lt"/>
                <a:ea typeface="+mj-ea"/>
                <a:cs typeface="Segoe UI Light" panose="020B0502040204020203" pitchFamily="34" charset="0"/>
              </a:defRPr>
            </a:lvl1pPr>
          </a:lstStyle>
          <a:p>
            <a:r>
              <a:rPr lang="en-US" smtClean="0"/>
              <a:t>Click to edit Master title style</a:t>
            </a:r>
            <a:endParaRPr lang="en-GB" dirty="0"/>
          </a:p>
        </p:txBody>
      </p:sp>
      <p:sp>
        <p:nvSpPr>
          <p:cNvPr id="33" name="Subtitle 2">
            <a:extLst>
              <a:ext uri="{FF2B5EF4-FFF2-40B4-BE49-F238E27FC236}">
                <a16:creationId xmlns:a16="http://schemas.microsoft.com/office/drawing/2014/main" id="{58E80048-0828-4344-A32D-C96F378F624A}"/>
              </a:ext>
            </a:extLst>
          </p:cNvPr>
          <p:cNvSpPr>
            <a:spLocks noGrp="1"/>
          </p:cNvSpPr>
          <p:nvPr>
            <p:ph type="subTitle" idx="1"/>
          </p:nvPr>
        </p:nvSpPr>
        <p:spPr>
          <a:xfrm>
            <a:off x="609600" y="3914284"/>
            <a:ext cx="5032394" cy="406976"/>
          </a:xfrm>
        </p:spPr>
        <p:txBody>
          <a:bodyPr anchor="ctr">
            <a:normAutofit/>
          </a:bodyPr>
          <a:lstStyle>
            <a:lvl1pPr marL="0" indent="0" algn="l" defTabSz="914400" rtl="0" eaLnBrk="1" latinLnBrk="0" hangingPunct="1">
              <a:lnSpc>
                <a:spcPct val="70000"/>
              </a:lnSpc>
              <a:spcBef>
                <a:spcPts val="1000"/>
              </a:spcBef>
              <a:buFont typeface="Arial" panose="020B0604020202020204" pitchFamily="34" charset="0"/>
              <a:buNone/>
              <a:defRPr lang="en-GB" sz="2600" kern="1200" dirty="0">
                <a:solidFill>
                  <a:schemeClr val="tx1"/>
                </a:solidFill>
                <a:latin typeface="+mn-lt"/>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Tree>
    <p:extLst>
      <p:ext uri="{BB962C8B-B14F-4D97-AF65-F5344CB8AC3E}">
        <p14:creationId xmlns:p14="http://schemas.microsoft.com/office/powerpoint/2010/main" val="2528974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B7E5587-BCE4-4D16-BB2F-9C506163EFAF}"/>
              </a:ext>
            </a:extLst>
          </p:cNvPr>
          <p:cNvGrpSpPr/>
          <p:nvPr userDrawn="1"/>
        </p:nvGrpSpPr>
        <p:grpSpPr>
          <a:xfrm>
            <a:off x="0" y="0"/>
            <a:ext cx="12192000" cy="6858000"/>
            <a:chOff x="0" y="0"/>
            <a:chExt cx="12192000" cy="6858000"/>
          </a:xfrm>
        </p:grpSpPr>
        <p:sp>
          <p:nvSpPr>
            <p:cNvPr id="19" name="Rectangle 18">
              <a:extLst>
                <a:ext uri="{FF2B5EF4-FFF2-40B4-BE49-F238E27FC236}">
                  <a16:creationId xmlns:a16="http://schemas.microsoft.com/office/drawing/2014/main" id="{D98B7CF8-93F0-4724-A205-D210E62EF932}"/>
                </a:ext>
              </a:extLst>
            </p:cNvPr>
            <p:cNvSpPr/>
            <p:nvPr userDrawn="1"/>
          </p:nvSpPr>
          <p:spPr>
            <a:xfrm>
              <a:off x="0" y="0"/>
              <a:ext cx="12192000" cy="6858000"/>
            </a:xfrm>
            <a:prstGeom prst="rect">
              <a:avLst/>
            </a:prstGeom>
            <a:gradFill flip="none" rotWithShape="1">
              <a:gsLst>
                <a:gs pos="0">
                  <a:schemeClr val="accent1"/>
                </a:gs>
                <a:gs pos="50000">
                  <a:schemeClr val="accent2"/>
                </a:gs>
                <a:gs pos="100000">
                  <a:schemeClr val="accent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0" name="Freeform: Shape 19">
              <a:extLst>
                <a:ext uri="{FF2B5EF4-FFF2-40B4-BE49-F238E27FC236}">
                  <a16:creationId xmlns:a16="http://schemas.microsoft.com/office/drawing/2014/main" id="{09C125F3-0EEA-4F71-BA25-37F91BAA6944}"/>
                </a:ext>
              </a:extLst>
            </p:cNvPr>
            <p:cNvSpPr/>
            <p:nvPr userDrawn="1"/>
          </p:nvSpPr>
          <p:spPr>
            <a:xfrm>
              <a:off x="7161289" y="0"/>
              <a:ext cx="5019585" cy="3803155"/>
            </a:xfrm>
            <a:custGeom>
              <a:avLst/>
              <a:gdLst>
                <a:gd name="connsiteX0" fmla="*/ 5729517 w 9597978"/>
                <a:gd name="connsiteY0" fmla="*/ 5996615 h 7272035"/>
                <a:gd name="connsiteX1" fmla="*/ 6571295 w 9597978"/>
                <a:gd name="connsiteY1" fmla="*/ 5996615 h 7272035"/>
                <a:gd name="connsiteX2" fmla="*/ 6890150 w 9597978"/>
                <a:gd name="connsiteY2" fmla="*/ 6634325 h 7272035"/>
                <a:gd name="connsiteX3" fmla="*/ 6571295 w 9597978"/>
                <a:gd name="connsiteY3" fmla="*/ 7272035 h 7272035"/>
                <a:gd name="connsiteX4" fmla="*/ 5729517 w 9597978"/>
                <a:gd name="connsiteY4" fmla="*/ 7272035 h 7272035"/>
                <a:gd name="connsiteX5" fmla="*/ 5410662 w 9597978"/>
                <a:gd name="connsiteY5" fmla="*/ 6634325 h 7272035"/>
                <a:gd name="connsiteX6" fmla="*/ 7083429 w 9597978"/>
                <a:gd name="connsiteY6" fmla="*/ 5246026 h 7272035"/>
                <a:gd name="connsiteX7" fmla="*/ 7925207 w 9597978"/>
                <a:gd name="connsiteY7" fmla="*/ 5246026 h 7272035"/>
                <a:gd name="connsiteX8" fmla="*/ 8244062 w 9597978"/>
                <a:gd name="connsiteY8" fmla="*/ 5883736 h 7272035"/>
                <a:gd name="connsiteX9" fmla="*/ 7925207 w 9597978"/>
                <a:gd name="connsiteY9" fmla="*/ 6521446 h 7272035"/>
                <a:gd name="connsiteX10" fmla="*/ 7083429 w 9597978"/>
                <a:gd name="connsiteY10" fmla="*/ 6521446 h 7272035"/>
                <a:gd name="connsiteX11" fmla="*/ 6764574 w 9597978"/>
                <a:gd name="connsiteY11" fmla="*/ 5883736 h 7272035"/>
                <a:gd name="connsiteX12" fmla="*/ 3015098 w 9597978"/>
                <a:gd name="connsiteY12" fmla="*/ 4510575 h 7272035"/>
                <a:gd name="connsiteX13" fmla="*/ 3856876 w 9597978"/>
                <a:gd name="connsiteY13" fmla="*/ 4510575 h 7272035"/>
                <a:gd name="connsiteX14" fmla="*/ 4175731 w 9597978"/>
                <a:gd name="connsiteY14" fmla="*/ 5148285 h 7272035"/>
                <a:gd name="connsiteX15" fmla="*/ 3856876 w 9597978"/>
                <a:gd name="connsiteY15" fmla="*/ 5785995 h 7272035"/>
                <a:gd name="connsiteX16" fmla="*/ 3015098 w 9597978"/>
                <a:gd name="connsiteY16" fmla="*/ 5785995 h 7272035"/>
                <a:gd name="connsiteX17" fmla="*/ 2696243 w 9597978"/>
                <a:gd name="connsiteY17" fmla="*/ 5148285 h 7272035"/>
                <a:gd name="connsiteX18" fmla="*/ 8437345 w 9597978"/>
                <a:gd name="connsiteY18" fmla="*/ 4510574 h 7272035"/>
                <a:gd name="connsiteX19" fmla="*/ 9279123 w 9597978"/>
                <a:gd name="connsiteY19" fmla="*/ 4510574 h 7272035"/>
                <a:gd name="connsiteX20" fmla="*/ 9597978 w 9597978"/>
                <a:gd name="connsiteY20" fmla="*/ 5148284 h 7272035"/>
                <a:gd name="connsiteX21" fmla="*/ 9279123 w 9597978"/>
                <a:gd name="connsiteY21" fmla="*/ 5785994 h 7272035"/>
                <a:gd name="connsiteX22" fmla="*/ 8437345 w 9597978"/>
                <a:gd name="connsiteY22" fmla="*/ 5785994 h 7272035"/>
                <a:gd name="connsiteX23" fmla="*/ 8118490 w 9597978"/>
                <a:gd name="connsiteY23" fmla="*/ 5148284 h 7272035"/>
                <a:gd name="connsiteX24" fmla="*/ 7083429 w 9597978"/>
                <a:gd name="connsiteY24" fmla="*/ 3750859 h 7272035"/>
                <a:gd name="connsiteX25" fmla="*/ 7925207 w 9597978"/>
                <a:gd name="connsiteY25" fmla="*/ 3750859 h 7272035"/>
                <a:gd name="connsiteX26" fmla="*/ 8244062 w 9597978"/>
                <a:gd name="connsiteY26" fmla="*/ 4388569 h 7272035"/>
                <a:gd name="connsiteX27" fmla="*/ 7925207 w 9597978"/>
                <a:gd name="connsiteY27" fmla="*/ 5026279 h 7272035"/>
                <a:gd name="connsiteX28" fmla="*/ 7083429 w 9597978"/>
                <a:gd name="connsiteY28" fmla="*/ 5026279 h 7272035"/>
                <a:gd name="connsiteX29" fmla="*/ 6764574 w 9597978"/>
                <a:gd name="connsiteY29" fmla="*/ 4388569 h 7272035"/>
                <a:gd name="connsiteX30" fmla="*/ 4368909 w 9597978"/>
                <a:gd name="connsiteY30" fmla="*/ 3750859 h 7272035"/>
                <a:gd name="connsiteX31" fmla="*/ 5210687 w 9597978"/>
                <a:gd name="connsiteY31" fmla="*/ 3750859 h 7272035"/>
                <a:gd name="connsiteX32" fmla="*/ 5529542 w 9597978"/>
                <a:gd name="connsiteY32" fmla="*/ 4388569 h 7272035"/>
                <a:gd name="connsiteX33" fmla="*/ 5210687 w 9597978"/>
                <a:gd name="connsiteY33" fmla="*/ 5026279 h 7272035"/>
                <a:gd name="connsiteX34" fmla="*/ 4368909 w 9597978"/>
                <a:gd name="connsiteY34" fmla="*/ 5026279 h 7272035"/>
                <a:gd name="connsiteX35" fmla="*/ 4050054 w 9597978"/>
                <a:gd name="connsiteY35" fmla="*/ 4388569 h 7272035"/>
                <a:gd name="connsiteX36" fmla="*/ 5729517 w 9597978"/>
                <a:gd name="connsiteY36" fmla="*/ 3008119 h 7272035"/>
                <a:gd name="connsiteX37" fmla="*/ 6571295 w 9597978"/>
                <a:gd name="connsiteY37" fmla="*/ 3008119 h 7272035"/>
                <a:gd name="connsiteX38" fmla="*/ 6890150 w 9597978"/>
                <a:gd name="connsiteY38" fmla="*/ 3645828 h 7272035"/>
                <a:gd name="connsiteX39" fmla="*/ 6571295 w 9597978"/>
                <a:gd name="connsiteY39" fmla="*/ 4283538 h 7272035"/>
                <a:gd name="connsiteX40" fmla="*/ 5729517 w 9597978"/>
                <a:gd name="connsiteY40" fmla="*/ 4283538 h 7272035"/>
                <a:gd name="connsiteX41" fmla="*/ 5410662 w 9597978"/>
                <a:gd name="connsiteY41" fmla="*/ 3645828 h 7272035"/>
                <a:gd name="connsiteX42" fmla="*/ 8437345 w 9597978"/>
                <a:gd name="connsiteY42" fmla="*/ 3008119 h 7272035"/>
                <a:gd name="connsiteX43" fmla="*/ 9279123 w 9597978"/>
                <a:gd name="connsiteY43" fmla="*/ 3008119 h 7272035"/>
                <a:gd name="connsiteX44" fmla="*/ 9597978 w 9597978"/>
                <a:gd name="connsiteY44" fmla="*/ 3645827 h 7272035"/>
                <a:gd name="connsiteX45" fmla="*/ 9279123 w 9597978"/>
                <a:gd name="connsiteY45" fmla="*/ 4283537 h 7272035"/>
                <a:gd name="connsiteX46" fmla="*/ 8437345 w 9597978"/>
                <a:gd name="connsiteY46" fmla="*/ 4283537 h 7272035"/>
                <a:gd name="connsiteX47" fmla="*/ 8118490 w 9597978"/>
                <a:gd name="connsiteY47" fmla="*/ 3645827 h 7272035"/>
                <a:gd name="connsiteX48" fmla="*/ 1663697 w 9597978"/>
                <a:gd name="connsiteY48" fmla="*/ 2241112 h 7272035"/>
                <a:gd name="connsiteX49" fmla="*/ 2505475 w 9597978"/>
                <a:gd name="connsiteY49" fmla="*/ 2241112 h 7272035"/>
                <a:gd name="connsiteX50" fmla="*/ 2824330 w 9597978"/>
                <a:gd name="connsiteY50" fmla="*/ 2878822 h 7272035"/>
                <a:gd name="connsiteX51" fmla="*/ 2505475 w 9597978"/>
                <a:gd name="connsiteY51" fmla="*/ 3516531 h 7272035"/>
                <a:gd name="connsiteX52" fmla="*/ 1663697 w 9597978"/>
                <a:gd name="connsiteY52" fmla="*/ 3516531 h 7272035"/>
                <a:gd name="connsiteX53" fmla="*/ 1344842 w 9597978"/>
                <a:gd name="connsiteY53" fmla="*/ 2878822 h 7272035"/>
                <a:gd name="connsiteX54" fmla="*/ 4368909 w 9597978"/>
                <a:gd name="connsiteY54" fmla="*/ 2241110 h 7272035"/>
                <a:gd name="connsiteX55" fmla="*/ 5210687 w 9597978"/>
                <a:gd name="connsiteY55" fmla="*/ 2241110 h 7272035"/>
                <a:gd name="connsiteX56" fmla="*/ 5529542 w 9597978"/>
                <a:gd name="connsiteY56" fmla="*/ 2878820 h 7272035"/>
                <a:gd name="connsiteX57" fmla="*/ 5210687 w 9597978"/>
                <a:gd name="connsiteY57" fmla="*/ 3516530 h 7272035"/>
                <a:gd name="connsiteX58" fmla="*/ 4368909 w 9597978"/>
                <a:gd name="connsiteY58" fmla="*/ 3516530 h 7272035"/>
                <a:gd name="connsiteX59" fmla="*/ 4050054 w 9597978"/>
                <a:gd name="connsiteY59" fmla="*/ 2878820 h 7272035"/>
                <a:gd name="connsiteX60" fmla="*/ 5729517 w 9597978"/>
                <a:gd name="connsiteY60" fmla="*/ 1504059 h 7272035"/>
                <a:gd name="connsiteX61" fmla="*/ 6571295 w 9597978"/>
                <a:gd name="connsiteY61" fmla="*/ 1504059 h 7272035"/>
                <a:gd name="connsiteX62" fmla="*/ 6890150 w 9597978"/>
                <a:gd name="connsiteY62" fmla="*/ 2141769 h 7272035"/>
                <a:gd name="connsiteX63" fmla="*/ 6571295 w 9597978"/>
                <a:gd name="connsiteY63" fmla="*/ 2779479 h 7272035"/>
                <a:gd name="connsiteX64" fmla="*/ 5729517 w 9597978"/>
                <a:gd name="connsiteY64" fmla="*/ 2779479 h 7272035"/>
                <a:gd name="connsiteX65" fmla="*/ 5410662 w 9597978"/>
                <a:gd name="connsiteY65" fmla="*/ 2141769 h 7272035"/>
                <a:gd name="connsiteX66" fmla="*/ 3015098 w 9597978"/>
                <a:gd name="connsiteY66" fmla="*/ 1504059 h 7272035"/>
                <a:gd name="connsiteX67" fmla="*/ 3856876 w 9597978"/>
                <a:gd name="connsiteY67" fmla="*/ 1504059 h 7272035"/>
                <a:gd name="connsiteX68" fmla="*/ 4175731 w 9597978"/>
                <a:gd name="connsiteY68" fmla="*/ 2141769 h 7272035"/>
                <a:gd name="connsiteX69" fmla="*/ 3856876 w 9597978"/>
                <a:gd name="connsiteY69" fmla="*/ 2779479 h 7272035"/>
                <a:gd name="connsiteX70" fmla="*/ 3015098 w 9597978"/>
                <a:gd name="connsiteY70" fmla="*/ 2779479 h 7272035"/>
                <a:gd name="connsiteX71" fmla="*/ 2696243 w 9597978"/>
                <a:gd name="connsiteY71" fmla="*/ 2141769 h 7272035"/>
                <a:gd name="connsiteX72" fmla="*/ 318855 w 9597978"/>
                <a:gd name="connsiteY72" fmla="*/ 1504059 h 7272035"/>
                <a:gd name="connsiteX73" fmla="*/ 1160633 w 9597978"/>
                <a:gd name="connsiteY73" fmla="*/ 1504059 h 7272035"/>
                <a:gd name="connsiteX74" fmla="*/ 1479488 w 9597978"/>
                <a:gd name="connsiteY74" fmla="*/ 2141768 h 7272035"/>
                <a:gd name="connsiteX75" fmla="*/ 1160633 w 9597978"/>
                <a:gd name="connsiteY75" fmla="*/ 2779479 h 7272035"/>
                <a:gd name="connsiteX76" fmla="*/ 318855 w 9597978"/>
                <a:gd name="connsiteY76" fmla="*/ 2779479 h 7272035"/>
                <a:gd name="connsiteX77" fmla="*/ 0 w 9597978"/>
                <a:gd name="connsiteY77" fmla="*/ 2141768 h 7272035"/>
                <a:gd name="connsiteX78" fmla="*/ 7083429 w 9597978"/>
                <a:gd name="connsiteY78" fmla="*/ 752031 h 7272035"/>
                <a:gd name="connsiteX79" fmla="*/ 7925207 w 9597978"/>
                <a:gd name="connsiteY79" fmla="*/ 752031 h 7272035"/>
                <a:gd name="connsiteX80" fmla="*/ 8244062 w 9597978"/>
                <a:gd name="connsiteY80" fmla="*/ 1389741 h 7272035"/>
                <a:gd name="connsiteX81" fmla="*/ 7925207 w 9597978"/>
                <a:gd name="connsiteY81" fmla="*/ 2027450 h 7272035"/>
                <a:gd name="connsiteX82" fmla="*/ 7083429 w 9597978"/>
                <a:gd name="connsiteY82" fmla="*/ 2027450 h 7272035"/>
                <a:gd name="connsiteX83" fmla="*/ 6764574 w 9597978"/>
                <a:gd name="connsiteY83" fmla="*/ 1389741 h 7272035"/>
                <a:gd name="connsiteX84" fmla="*/ 4375602 w 9597978"/>
                <a:gd name="connsiteY84" fmla="*/ 752031 h 7272035"/>
                <a:gd name="connsiteX85" fmla="*/ 5217380 w 9597978"/>
                <a:gd name="connsiteY85" fmla="*/ 752031 h 7272035"/>
                <a:gd name="connsiteX86" fmla="*/ 5536235 w 9597978"/>
                <a:gd name="connsiteY86" fmla="*/ 1389740 h 7272035"/>
                <a:gd name="connsiteX87" fmla="*/ 5217380 w 9597978"/>
                <a:gd name="connsiteY87" fmla="*/ 2027450 h 7272035"/>
                <a:gd name="connsiteX88" fmla="*/ 4375602 w 9597978"/>
                <a:gd name="connsiteY88" fmla="*/ 2027450 h 7272035"/>
                <a:gd name="connsiteX89" fmla="*/ 4056747 w 9597978"/>
                <a:gd name="connsiteY89" fmla="*/ 1389740 h 7272035"/>
                <a:gd name="connsiteX90" fmla="*/ 8437345 w 9597978"/>
                <a:gd name="connsiteY90" fmla="*/ 0 h 7272035"/>
                <a:gd name="connsiteX91" fmla="*/ 9279123 w 9597978"/>
                <a:gd name="connsiteY91" fmla="*/ 0 h 7272035"/>
                <a:gd name="connsiteX92" fmla="*/ 9597978 w 9597978"/>
                <a:gd name="connsiteY92" fmla="*/ 637710 h 7272035"/>
                <a:gd name="connsiteX93" fmla="*/ 9279123 w 9597978"/>
                <a:gd name="connsiteY93" fmla="*/ 1275420 h 7272035"/>
                <a:gd name="connsiteX94" fmla="*/ 8437345 w 9597978"/>
                <a:gd name="connsiteY94" fmla="*/ 1275420 h 7272035"/>
                <a:gd name="connsiteX95" fmla="*/ 8118490 w 9597978"/>
                <a:gd name="connsiteY95" fmla="*/ 637710 h 7272035"/>
                <a:gd name="connsiteX96" fmla="*/ 5729517 w 9597978"/>
                <a:gd name="connsiteY96" fmla="*/ 0 h 7272035"/>
                <a:gd name="connsiteX97" fmla="*/ 6571295 w 9597978"/>
                <a:gd name="connsiteY97" fmla="*/ 0 h 7272035"/>
                <a:gd name="connsiteX98" fmla="*/ 6890150 w 9597978"/>
                <a:gd name="connsiteY98" fmla="*/ 637710 h 7272035"/>
                <a:gd name="connsiteX99" fmla="*/ 6571295 w 9597978"/>
                <a:gd name="connsiteY99" fmla="*/ 1275420 h 7272035"/>
                <a:gd name="connsiteX100" fmla="*/ 5729517 w 9597978"/>
                <a:gd name="connsiteY100" fmla="*/ 1275420 h 7272035"/>
                <a:gd name="connsiteX101" fmla="*/ 5410662 w 9597978"/>
                <a:gd name="connsiteY101" fmla="*/ 637710 h 7272035"/>
                <a:gd name="connsiteX102" fmla="*/ 3006273 w 9597978"/>
                <a:gd name="connsiteY102" fmla="*/ 0 h 7272035"/>
                <a:gd name="connsiteX103" fmla="*/ 3848051 w 9597978"/>
                <a:gd name="connsiteY103" fmla="*/ 0 h 7272035"/>
                <a:gd name="connsiteX104" fmla="*/ 4166906 w 9597978"/>
                <a:gd name="connsiteY104" fmla="*/ 637710 h 7272035"/>
                <a:gd name="connsiteX105" fmla="*/ 3848051 w 9597978"/>
                <a:gd name="connsiteY105" fmla="*/ 1275420 h 7272035"/>
                <a:gd name="connsiteX106" fmla="*/ 3006273 w 9597978"/>
                <a:gd name="connsiteY106" fmla="*/ 1275420 h 7272035"/>
                <a:gd name="connsiteX107" fmla="*/ 2687418 w 9597978"/>
                <a:gd name="connsiteY107" fmla="*/ 637710 h 727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597978" h="7272035">
                  <a:moveTo>
                    <a:pt x="5729517" y="5996615"/>
                  </a:moveTo>
                  <a:lnTo>
                    <a:pt x="6571295" y="5996615"/>
                  </a:lnTo>
                  <a:lnTo>
                    <a:pt x="6890150" y="6634325"/>
                  </a:lnTo>
                  <a:lnTo>
                    <a:pt x="6571295" y="7272035"/>
                  </a:lnTo>
                  <a:lnTo>
                    <a:pt x="5729517" y="7272035"/>
                  </a:lnTo>
                  <a:lnTo>
                    <a:pt x="5410662" y="6634325"/>
                  </a:lnTo>
                  <a:close/>
                  <a:moveTo>
                    <a:pt x="7083429" y="5246026"/>
                  </a:moveTo>
                  <a:lnTo>
                    <a:pt x="7925207" y="5246026"/>
                  </a:lnTo>
                  <a:lnTo>
                    <a:pt x="8244062" y="5883736"/>
                  </a:lnTo>
                  <a:lnTo>
                    <a:pt x="7925207" y="6521446"/>
                  </a:lnTo>
                  <a:lnTo>
                    <a:pt x="7083429" y="6521446"/>
                  </a:lnTo>
                  <a:lnTo>
                    <a:pt x="6764574" y="5883736"/>
                  </a:lnTo>
                  <a:close/>
                  <a:moveTo>
                    <a:pt x="3015098" y="4510575"/>
                  </a:moveTo>
                  <a:lnTo>
                    <a:pt x="3856876" y="4510575"/>
                  </a:lnTo>
                  <a:lnTo>
                    <a:pt x="4175731" y="5148285"/>
                  </a:lnTo>
                  <a:lnTo>
                    <a:pt x="3856876" y="5785995"/>
                  </a:lnTo>
                  <a:lnTo>
                    <a:pt x="3015098" y="5785995"/>
                  </a:lnTo>
                  <a:lnTo>
                    <a:pt x="2696243" y="5148285"/>
                  </a:lnTo>
                  <a:close/>
                  <a:moveTo>
                    <a:pt x="8437345" y="4510574"/>
                  </a:moveTo>
                  <a:lnTo>
                    <a:pt x="9279123" y="4510574"/>
                  </a:lnTo>
                  <a:lnTo>
                    <a:pt x="9597978" y="5148284"/>
                  </a:lnTo>
                  <a:lnTo>
                    <a:pt x="9279123" y="5785994"/>
                  </a:lnTo>
                  <a:lnTo>
                    <a:pt x="8437345" y="5785994"/>
                  </a:lnTo>
                  <a:lnTo>
                    <a:pt x="8118490" y="5148284"/>
                  </a:lnTo>
                  <a:close/>
                  <a:moveTo>
                    <a:pt x="7083429" y="3750859"/>
                  </a:moveTo>
                  <a:lnTo>
                    <a:pt x="7925207" y="3750859"/>
                  </a:lnTo>
                  <a:lnTo>
                    <a:pt x="8244062" y="4388569"/>
                  </a:lnTo>
                  <a:lnTo>
                    <a:pt x="7925207" y="5026279"/>
                  </a:lnTo>
                  <a:lnTo>
                    <a:pt x="7083429" y="5026279"/>
                  </a:lnTo>
                  <a:lnTo>
                    <a:pt x="6764574" y="4388569"/>
                  </a:lnTo>
                  <a:close/>
                  <a:moveTo>
                    <a:pt x="4368909" y="3750859"/>
                  </a:moveTo>
                  <a:lnTo>
                    <a:pt x="5210687" y="3750859"/>
                  </a:lnTo>
                  <a:lnTo>
                    <a:pt x="5529542" y="4388569"/>
                  </a:lnTo>
                  <a:lnTo>
                    <a:pt x="5210687" y="5026279"/>
                  </a:lnTo>
                  <a:lnTo>
                    <a:pt x="4368909" y="5026279"/>
                  </a:lnTo>
                  <a:lnTo>
                    <a:pt x="4050054" y="4388569"/>
                  </a:lnTo>
                  <a:close/>
                  <a:moveTo>
                    <a:pt x="5729517" y="3008119"/>
                  </a:moveTo>
                  <a:lnTo>
                    <a:pt x="6571295" y="3008119"/>
                  </a:lnTo>
                  <a:lnTo>
                    <a:pt x="6890150" y="3645828"/>
                  </a:lnTo>
                  <a:lnTo>
                    <a:pt x="6571295" y="4283538"/>
                  </a:lnTo>
                  <a:lnTo>
                    <a:pt x="5729517" y="4283538"/>
                  </a:lnTo>
                  <a:lnTo>
                    <a:pt x="5410662" y="3645828"/>
                  </a:lnTo>
                  <a:close/>
                  <a:moveTo>
                    <a:pt x="8437345" y="3008119"/>
                  </a:moveTo>
                  <a:lnTo>
                    <a:pt x="9279123" y="3008119"/>
                  </a:lnTo>
                  <a:lnTo>
                    <a:pt x="9597978" y="3645827"/>
                  </a:lnTo>
                  <a:lnTo>
                    <a:pt x="9279123" y="4283537"/>
                  </a:lnTo>
                  <a:lnTo>
                    <a:pt x="8437345" y="4283537"/>
                  </a:lnTo>
                  <a:lnTo>
                    <a:pt x="8118490" y="3645827"/>
                  </a:lnTo>
                  <a:close/>
                  <a:moveTo>
                    <a:pt x="1663697" y="2241112"/>
                  </a:moveTo>
                  <a:lnTo>
                    <a:pt x="2505475" y="2241112"/>
                  </a:lnTo>
                  <a:lnTo>
                    <a:pt x="2824330" y="2878822"/>
                  </a:lnTo>
                  <a:lnTo>
                    <a:pt x="2505475" y="3516531"/>
                  </a:lnTo>
                  <a:lnTo>
                    <a:pt x="1663697" y="3516531"/>
                  </a:lnTo>
                  <a:lnTo>
                    <a:pt x="1344842" y="2878822"/>
                  </a:lnTo>
                  <a:close/>
                  <a:moveTo>
                    <a:pt x="4368909" y="2241110"/>
                  </a:moveTo>
                  <a:lnTo>
                    <a:pt x="5210687" y="2241110"/>
                  </a:lnTo>
                  <a:lnTo>
                    <a:pt x="5529542" y="2878820"/>
                  </a:lnTo>
                  <a:lnTo>
                    <a:pt x="5210687" y="3516530"/>
                  </a:lnTo>
                  <a:lnTo>
                    <a:pt x="4368909" y="3516530"/>
                  </a:lnTo>
                  <a:lnTo>
                    <a:pt x="4050054" y="2878820"/>
                  </a:lnTo>
                  <a:close/>
                  <a:moveTo>
                    <a:pt x="5729517" y="1504059"/>
                  </a:moveTo>
                  <a:lnTo>
                    <a:pt x="6571295" y="1504059"/>
                  </a:lnTo>
                  <a:lnTo>
                    <a:pt x="6890150" y="2141769"/>
                  </a:lnTo>
                  <a:lnTo>
                    <a:pt x="6571295" y="2779479"/>
                  </a:lnTo>
                  <a:lnTo>
                    <a:pt x="5729517" y="2779479"/>
                  </a:lnTo>
                  <a:lnTo>
                    <a:pt x="5410662" y="2141769"/>
                  </a:lnTo>
                  <a:close/>
                  <a:moveTo>
                    <a:pt x="3015098" y="1504059"/>
                  </a:moveTo>
                  <a:lnTo>
                    <a:pt x="3856876" y="1504059"/>
                  </a:lnTo>
                  <a:lnTo>
                    <a:pt x="4175731" y="2141769"/>
                  </a:lnTo>
                  <a:lnTo>
                    <a:pt x="3856876" y="2779479"/>
                  </a:lnTo>
                  <a:lnTo>
                    <a:pt x="3015098" y="2779479"/>
                  </a:lnTo>
                  <a:lnTo>
                    <a:pt x="2696243" y="2141769"/>
                  </a:lnTo>
                  <a:close/>
                  <a:moveTo>
                    <a:pt x="318855" y="1504059"/>
                  </a:moveTo>
                  <a:lnTo>
                    <a:pt x="1160633" y="1504059"/>
                  </a:lnTo>
                  <a:lnTo>
                    <a:pt x="1479488" y="2141768"/>
                  </a:lnTo>
                  <a:lnTo>
                    <a:pt x="1160633" y="2779479"/>
                  </a:lnTo>
                  <a:lnTo>
                    <a:pt x="318855" y="2779479"/>
                  </a:lnTo>
                  <a:lnTo>
                    <a:pt x="0" y="2141768"/>
                  </a:lnTo>
                  <a:close/>
                  <a:moveTo>
                    <a:pt x="7083429" y="752031"/>
                  </a:moveTo>
                  <a:lnTo>
                    <a:pt x="7925207" y="752031"/>
                  </a:lnTo>
                  <a:lnTo>
                    <a:pt x="8244062" y="1389741"/>
                  </a:lnTo>
                  <a:lnTo>
                    <a:pt x="7925207" y="2027450"/>
                  </a:lnTo>
                  <a:lnTo>
                    <a:pt x="7083429" y="2027450"/>
                  </a:lnTo>
                  <a:lnTo>
                    <a:pt x="6764574" y="1389741"/>
                  </a:lnTo>
                  <a:close/>
                  <a:moveTo>
                    <a:pt x="4375602" y="752031"/>
                  </a:moveTo>
                  <a:lnTo>
                    <a:pt x="5217380" y="752031"/>
                  </a:lnTo>
                  <a:lnTo>
                    <a:pt x="5536235" y="1389740"/>
                  </a:lnTo>
                  <a:lnTo>
                    <a:pt x="5217380" y="2027450"/>
                  </a:lnTo>
                  <a:lnTo>
                    <a:pt x="4375602" y="2027450"/>
                  </a:lnTo>
                  <a:lnTo>
                    <a:pt x="4056747" y="1389740"/>
                  </a:lnTo>
                  <a:close/>
                  <a:moveTo>
                    <a:pt x="8437345" y="0"/>
                  </a:moveTo>
                  <a:lnTo>
                    <a:pt x="9279123" y="0"/>
                  </a:lnTo>
                  <a:lnTo>
                    <a:pt x="9597978" y="637710"/>
                  </a:lnTo>
                  <a:lnTo>
                    <a:pt x="9279123" y="1275420"/>
                  </a:lnTo>
                  <a:lnTo>
                    <a:pt x="8437345" y="1275420"/>
                  </a:lnTo>
                  <a:lnTo>
                    <a:pt x="8118490" y="637710"/>
                  </a:lnTo>
                  <a:close/>
                  <a:moveTo>
                    <a:pt x="5729517" y="0"/>
                  </a:moveTo>
                  <a:lnTo>
                    <a:pt x="6571295" y="0"/>
                  </a:lnTo>
                  <a:lnTo>
                    <a:pt x="6890150" y="637710"/>
                  </a:lnTo>
                  <a:lnTo>
                    <a:pt x="6571295" y="1275420"/>
                  </a:lnTo>
                  <a:lnTo>
                    <a:pt x="5729517" y="1275420"/>
                  </a:lnTo>
                  <a:lnTo>
                    <a:pt x="5410662" y="637710"/>
                  </a:lnTo>
                  <a:close/>
                  <a:moveTo>
                    <a:pt x="3006273" y="0"/>
                  </a:moveTo>
                  <a:lnTo>
                    <a:pt x="3848051" y="0"/>
                  </a:lnTo>
                  <a:lnTo>
                    <a:pt x="4166906" y="637710"/>
                  </a:lnTo>
                  <a:lnTo>
                    <a:pt x="3848051" y="1275420"/>
                  </a:lnTo>
                  <a:lnTo>
                    <a:pt x="3006273" y="1275420"/>
                  </a:lnTo>
                  <a:lnTo>
                    <a:pt x="2687418" y="6377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2" name="Title 1">
            <a:extLst>
              <a:ext uri="{FF2B5EF4-FFF2-40B4-BE49-F238E27FC236}">
                <a16:creationId xmlns:a16="http://schemas.microsoft.com/office/drawing/2014/main" id="{F11B312F-FC9F-441B-B387-04BCBB44C2E8}"/>
              </a:ext>
            </a:extLst>
          </p:cNvPr>
          <p:cNvSpPr>
            <a:spLocks noGrp="1"/>
          </p:cNvSpPr>
          <p:nvPr userDrawn="1">
            <p:ph type="ctrTitle"/>
          </p:nvPr>
        </p:nvSpPr>
        <p:spPr>
          <a:xfrm>
            <a:off x="809124" y="2718139"/>
            <a:ext cx="6723815" cy="791823"/>
          </a:xfrm>
        </p:spPr>
        <p:txBody>
          <a:bodyPr anchor="ctr">
            <a:normAutofit/>
          </a:bodyPr>
          <a:lstStyle>
            <a:lvl1pPr marL="0" algn="l" defTabSz="914400" rtl="0" eaLnBrk="1" latinLnBrk="0" hangingPunct="1">
              <a:lnSpc>
                <a:spcPct val="90000"/>
              </a:lnSpc>
              <a:spcBef>
                <a:spcPct val="0"/>
              </a:spcBef>
              <a:buNone/>
              <a:defRPr lang="en-GB" sz="3600" kern="1200" dirty="0">
                <a:solidFill>
                  <a:schemeClr val="bg1"/>
                </a:solidFill>
                <a:latin typeface="+mn-lt"/>
                <a:ea typeface="+mj-ea"/>
                <a:cs typeface="Segoe UI Light" panose="020B0502040204020203" pitchFamily="34" charset="0"/>
              </a:defRPr>
            </a:lvl1pPr>
          </a:lstStyle>
          <a:p>
            <a:r>
              <a:rPr lang="en-US" smtClean="0"/>
              <a:t>Click to edit Master title style</a:t>
            </a:r>
            <a:endParaRPr lang="en-GB" dirty="0"/>
          </a:p>
        </p:txBody>
      </p:sp>
      <p:sp>
        <p:nvSpPr>
          <p:cNvPr id="3" name="Subtitle 2">
            <a:extLst>
              <a:ext uri="{FF2B5EF4-FFF2-40B4-BE49-F238E27FC236}">
                <a16:creationId xmlns:a16="http://schemas.microsoft.com/office/drawing/2014/main" id="{EEE6CE29-DC8A-4691-949E-8B69138B6914}"/>
              </a:ext>
            </a:extLst>
          </p:cNvPr>
          <p:cNvSpPr>
            <a:spLocks noGrp="1"/>
          </p:cNvSpPr>
          <p:nvPr userDrawn="1">
            <p:ph type="subTitle" idx="1"/>
          </p:nvPr>
        </p:nvSpPr>
        <p:spPr>
          <a:xfrm>
            <a:off x="809124" y="3914284"/>
            <a:ext cx="5032394" cy="406976"/>
          </a:xfrm>
        </p:spPr>
        <p:txBody>
          <a:bodyPr anchor="ctr">
            <a:normAutofit/>
          </a:bodyPr>
          <a:lstStyle>
            <a:lvl1pPr marL="0" indent="0" algn="l" defTabSz="914400" rtl="0" eaLnBrk="1" latinLnBrk="0" hangingPunct="1">
              <a:lnSpc>
                <a:spcPct val="70000"/>
              </a:lnSpc>
              <a:spcBef>
                <a:spcPts val="1000"/>
              </a:spcBef>
              <a:buFont typeface="Arial" panose="020B0604020202020204" pitchFamily="34" charset="0"/>
              <a:buNone/>
              <a:defRPr lang="en-GB" sz="2600" kern="1200" dirty="0">
                <a:solidFill>
                  <a:schemeClr val="bg1"/>
                </a:solidFill>
                <a:latin typeface="+mn-lt"/>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37" name="Straight Connector 36">
            <a:extLst>
              <a:ext uri="{FF2B5EF4-FFF2-40B4-BE49-F238E27FC236}">
                <a16:creationId xmlns:a16="http://schemas.microsoft.com/office/drawing/2014/main" id="{6759954C-7EB4-40EF-B0EE-5606018018F6}"/>
              </a:ext>
            </a:extLst>
          </p:cNvPr>
          <p:cNvCxnSpPr/>
          <p:nvPr userDrawn="1"/>
        </p:nvCxnSpPr>
        <p:spPr>
          <a:xfrm>
            <a:off x="809124" y="3726180"/>
            <a:ext cx="78295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7581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lank)">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1FF9C7FC-349F-4377-9048-7CF5C3C88748}"/>
              </a:ext>
            </a:extLst>
          </p:cNvPr>
          <p:cNvSpPr>
            <a:spLocks noGrp="1"/>
          </p:cNvSpPr>
          <p:nvPr>
            <p:ph type="title" hasCustomPrompt="1"/>
          </p:nvPr>
        </p:nvSpPr>
        <p:spPr>
          <a:xfrm>
            <a:off x="515937" y="286307"/>
            <a:ext cx="8640063" cy="424732"/>
          </a:xfr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a:t>Click to edit master title style</a:t>
            </a:r>
            <a:endParaRPr lang="en-GB" dirty="0"/>
          </a:p>
        </p:txBody>
      </p:sp>
      <p:grpSp>
        <p:nvGrpSpPr>
          <p:cNvPr id="11" name="Group 10">
            <a:extLst>
              <a:ext uri="{FF2B5EF4-FFF2-40B4-BE49-F238E27FC236}">
                <a16:creationId xmlns:a16="http://schemas.microsoft.com/office/drawing/2014/main" id="{BD786156-1EA6-49B9-8606-685238B4A577}"/>
              </a:ext>
            </a:extLst>
          </p:cNvPr>
          <p:cNvGrpSpPr/>
          <p:nvPr userDrawn="1"/>
        </p:nvGrpSpPr>
        <p:grpSpPr>
          <a:xfrm>
            <a:off x="11092181" y="6260170"/>
            <a:ext cx="614044" cy="467000"/>
            <a:chOff x="609600" y="869276"/>
            <a:chExt cx="1882809" cy="1431938"/>
          </a:xfrm>
        </p:grpSpPr>
        <p:pic>
          <p:nvPicPr>
            <p:cNvPr id="12" name="Picture 2" descr="http://www.wcgclinical.com/wp-content/uploads/2013/12/WCG-LOGO-retina.png">
              <a:extLst>
                <a:ext uri="{FF2B5EF4-FFF2-40B4-BE49-F238E27FC236}">
                  <a16:creationId xmlns:a16="http://schemas.microsoft.com/office/drawing/2014/main" id="{64FF5260-7A3B-457F-B9D5-5E6D2659EE27}"/>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wcgclinical.com/wp-content/uploads/2013/12/WCG-LOGO-retina.png">
              <a:extLst>
                <a:ext uri="{FF2B5EF4-FFF2-40B4-BE49-F238E27FC236}">
                  <a16:creationId xmlns:a16="http://schemas.microsoft.com/office/drawing/2014/main" id="{11948ABF-7A44-4AB4-9134-349BA7F08C99}"/>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Date Placeholder 3">
            <a:extLst>
              <a:ext uri="{FF2B5EF4-FFF2-40B4-BE49-F238E27FC236}">
                <a16:creationId xmlns:a16="http://schemas.microsoft.com/office/drawing/2014/main" id="{1AE45AF5-7AB4-445A-8195-E5C634EDE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Tree>
    <p:extLst>
      <p:ext uri="{BB962C8B-B14F-4D97-AF65-F5344CB8AC3E}">
        <p14:creationId xmlns:p14="http://schemas.microsoft.com/office/powerpoint/2010/main" val="40506489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Hex)">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2A92A57-BC21-4076-97B6-05BF34DABA6D}"/>
              </a:ext>
            </a:extLst>
          </p:cNvPr>
          <p:cNvSpPr/>
          <p:nvPr userDrawn="1"/>
        </p:nvSpPr>
        <p:spPr>
          <a:xfrm>
            <a:off x="6667986" y="1016000"/>
            <a:ext cx="5019585" cy="3803155"/>
          </a:xfrm>
          <a:custGeom>
            <a:avLst/>
            <a:gdLst>
              <a:gd name="connsiteX0" fmla="*/ 5729517 w 9597978"/>
              <a:gd name="connsiteY0" fmla="*/ 5996615 h 7272035"/>
              <a:gd name="connsiteX1" fmla="*/ 6571295 w 9597978"/>
              <a:gd name="connsiteY1" fmla="*/ 5996615 h 7272035"/>
              <a:gd name="connsiteX2" fmla="*/ 6890150 w 9597978"/>
              <a:gd name="connsiteY2" fmla="*/ 6634325 h 7272035"/>
              <a:gd name="connsiteX3" fmla="*/ 6571295 w 9597978"/>
              <a:gd name="connsiteY3" fmla="*/ 7272035 h 7272035"/>
              <a:gd name="connsiteX4" fmla="*/ 5729517 w 9597978"/>
              <a:gd name="connsiteY4" fmla="*/ 7272035 h 7272035"/>
              <a:gd name="connsiteX5" fmla="*/ 5410662 w 9597978"/>
              <a:gd name="connsiteY5" fmla="*/ 6634325 h 7272035"/>
              <a:gd name="connsiteX6" fmla="*/ 7083429 w 9597978"/>
              <a:gd name="connsiteY6" fmla="*/ 5246026 h 7272035"/>
              <a:gd name="connsiteX7" fmla="*/ 7925207 w 9597978"/>
              <a:gd name="connsiteY7" fmla="*/ 5246026 h 7272035"/>
              <a:gd name="connsiteX8" fmla="*/ 8244062 w 9597978"/>
              <a:gd name="connsiteY8" fmla="*/ 5883736 h 7272035"/>
              <a:gd name="connsiteX9" fmla="*/ 7925207 w 9597978"/>
              <a:gd name="connsiteY9" fmla="*/ 6521446 h 7272035"/>
              <a:gd name="connsiteX10" fmla="*/ 7083429 w 9597978"/>
              <a:gd name="connsiteY10" fmla="*/ 6521446 h 7272035"/>
              <a:gd name="connsiteX11" fmla="*/ 6764574 w 9597978"/>
              <a:gd name="connsiteY11" fmla="*/ 5883736 h 7272035"/>
              <a:gd name="connsiteX12" fmla="*/ 3015098 w 9597978"/>
              <a:gd name="connsiteY12" fmla="*/ 4510575 h 7272035"/>
              <a:gd name="connsiteX13" fmla="*/ 3856876 w 9597978"/>
              <a:gd name="connsiteY13" fmla="*/ 4510575 h 7272035"/>
              <a:gd name="connsiteX14" fmla="*/ 4175731 w 9597978"/>
              <a:gd name="connsiteY14" fmla="*/ 5148285 h 7272035"/>
              <a:gd name="connsiteX15" fmla="*/ 3856876 w 9597978"/>
              <a:gd name="connsiteY15" fmla="*/ 5785995 h 7272035"/>
              <a:gd name="connsiteX16" fmla="*/ 3015098 w 9597978"/>
              <a:gd name="connsiteY16" fmla="*/ 5785995 h 7272035"/>
              <a:gd name="connsiteX17" fmla="*/ 2696243 w 9597978"/>
              <a:gd name="connsiteY17" fmla="*/ 5148285 h 7272035"/>
              <a:gd name="connsiteX18" fmla="*/ 8437345 w 9597978"/>
              <a:gd name="connsiteY18" fmla="*/ 4510574 h 7272035"/>
              <a:gd name="connsiteX19" fmla="*/ 9279123 w 9597978"/>
              <a:gd name="connsiteY19" fmla="*/ 4510574 h 7272035"/>
              <a:gd name="connsiteX20" fmla="*/ 9597978 w 9597978"/>
              <a:gd name="connsiteY20" fmla="*/ 5148284 h 7272035"/>
              <a:gd name="connsiteX21" fmla="*/ 9279123 w 9597978"/>
              <a:gd name="connsiteY21" fmla="*/ 5785994 h 7272035"/>
              <a:gd name="connsiteX22" fmla="*/ 8437345 w 9597978"/>
              <a:gd name="connsiteY22" fmla="*/ 5785994 h 7272035"/>
              <a:gd name="connsiteX23" fmla="*/ 8118490 w 9597978"/>
              <a:gd name="connsiteY23" fmla="*/ 5148284 h 7272035"/>
              <a:gd name="connsiteX24" fmla="*/ 7083429 w 9597978"/>
              <a:gd name="connsiteY24" fmla="*/ 3750859 h 7272035"/>
              <a:gd name="connsiteX25" fmla="*/ 7925207 w 9597978"/>
              <a:gd name="connsiteY25" fmla="*/ 3750859 h 7272035"/>
              <a:gd name="connsiteX26" fmla="*/ 8244062 w 9597978"/>
              <a:gd name="connsiteY26" fmla="*/ 4388569 h 7272035"/>
              <a:gd name="connsiteX27" fmla="*/ 7925207 w 9597978"/>
              <a:gd name="connsiteY27" fmla="*/ 5026279 h 7272035"/>
              <a:gd name="connsiteX28" fmla="*/ 7083429 w 9597978"/>
              <a:gd name="connsiteY28" fmla="*/ 5026279 h 7272035"/>
              <a:gd name="connsiteX29" fmla="*/ 6764574 w 9597978"/>
              <a:gd name="connsiteY29" fmla="*/ 4388569 h 7272035"/>
              <a:gd name="connsiteX30" fmla="*/ 4368909 w 9597978"/>
              <a:gd name="connsiteY30" fmla="*/ 3750859 h 7272035"/>
              <a:gd name="connsiteX31" fmla="*/ 5210687 w 9597978"/>
              <a:gd name="connsiteY31" fmla="*/ 3750859 h 7272035"/>
              <a:gd name="connsiteX32" fmla="*/ 5529542 w 9597978"/>
              <a:gd name="connsiteY32" fmla="*/ 4388569 h 7272035"/>
              <a:gd name="connsiteX33" fmla="*/ 5210687 w 9597978"/>
              <a:gd name="connsiteY33" fmla="*/ 5026279 h 7272035"/>
              <a:gd name="connsiteX34" fmla="*/ 4368909 w 9597978"/>
              <a:gd name="connsiteY34" fmla="*/ 5026279 h 7272035"/>
              <a:gd name="connsiteX35" fmla="*/ 4050054 w 9597978"/>
              <a:gd name="connsiteY35" fmla="*/ 4388569 h 7272035"/>
              <a:gd name="connsiteX36" fmla="*/ 5729517 w 9597978"/>
              <a:gd name="connsiteY36" fmla="*/ 3008119 h 7272035"/>
              <a:gd name="connsiteX37" fmla="*/ 6571295 w 9597978"/>
              <a:gd name="connsiteY37" fmla="*/ 3008119 h 7272035"/>
              <a:gd name="connsiteX38" fmla="*/ 6890150 w 9597978"/>
              <a:gd name="connsiteY38" fmla="*/ 3645828 h 7272035"/>
              <a:gd name="connsiteX39" fmla="*/ 6571295 w 9597978"/>
              <a:gd name="connsiteY39" fmla="*/ 4283538 h 7272035"/>
              <a:gd name="connsiteX40" fmla="*/ 5729517 w 9597978"/>
              <a:gd name="connsiteY40" fmla="*/ 4283538 h 7272035"/>
              <a:gd name="connsiteX41" fmla="*/ 5410662 w 9597978"/>
              <a:gd name="connsiteY41" fmla="*/ 3645828 h 7272035"/>
              <a:gd name="connsiteX42" fmla="*/ 8437345 w 9597978"/>
              <a:gd name="connsiteY42" fmla="*/ 3008119 h 7272035"/>
              <a:gd name="connsiteX43" fmla="*/ 9279123 w 9597978"/>
              <a:gd name="connsiteY43" fmla="*/ 3008119 h 7272035"/>
              <a:gd name="connsiteX44" fmla="*/ 9597978 w 9597978"/>
              <a:gd name="connsiteY44" fmla="*/ 3645827 h 7272035"/>
              <a:gd name="connsiteX45" fmla="*/ 9279123 w 9597978"/>
              <a:gd name="connsiteY45" fmla="*/ 4283537 h 7272035"/>
              <a:gd name="connsiteX46" fmla="*/ 8437345 w 9597978"/>
              <a:gd name="connsiteY46" fmla="*/ 4283537 h 7272035"/>
              <a:gd name="connsiteX47" fmla="*/ 8118490 w 9597978"/>
              <a:gd name="connsiteY47" fmla="*/ 3645827 h 7272035"/>
              <a:gd name="connsiteX48" fmla="*/ 1663697 w 9597978"/>
              <a:gd name="connsiteY48" fmla="*/ 2241112 h 7272035"/>
              <a:gd name="connsiteX49" fmla="*/ 2505475 w 9597978"/>
              <a:gd name="connsiteY49" fmla="*/ 2241112 h 7272035"/>
              <a:gd name="connsiteX50" fmla="*/ 2824330 w 9597978"/>
              <a:gd name="connsiteY50" fmla="*/ 2878822 h 7272035"/>
              <a:gd name="connsiteX51" fmla="*/ 2505475 w 9597978"/>
              <a:gd name="connsiteY51" fmla="*/ 3516531 h 7272035"/>
              <a:gd name="connsiteX52" fmla="*/ 1663697 w 9597978"/>
              <a:gd name="connsiteY52" fmla="*/ 3516531 h 7272035"/>
              <a:gd name="connsiteX53" fmla="*/ 1344842 w 9597978"/>
              <a:gd name="connsiteY53" fmla="*/ 2878822 h 7272035"/>
              <a:gd name="connsiteX54" fmla="*/ 4368909 w 9597978"/>
              <a:gd name="connsiteY54" fmla="*/ 2241110 h 7272035"/>
              <a:gd name="connsiteX55" fmla="*/ 5210687 w 9597978"/>
              <a:gd name="connsiteY55" fmla="*/ 2241110 h 7272035"/>
              <a:gd name="connsiteX56" fmla="*/ 5529542 w 9597978"/>
              <a:gd name="connsiteY56" fmla="*/ 2878820 h 7272035"/>
              <a:gd name="connsiteX57" fmla="*/ 5210687 w 9597978"/>
              <a:gd name="connsiteY57" fmla="*/ 3516530 h 7272035"/>
              <a:gd name="connsiteX58" fmla="*/ 4368909 w 9597978"/>
              <a:gd name="connsiteY58" fmla="*/ 3516530 h 7272035"/>
              <a:gd name="connsiteX59" fmla="*/ 4050054 w 9597978"/>
              <a:gd name="connsiteY59" fmla="*/ 2878820 h 7272035"/>
              <a:gd name="connsiteX60" fmla="*/ 5729517 w 9597978"/>
              <a:gd name="connsiteY60" fmla="*/ 1504059 h 7272035"/>
              <a:gd name="connsiteX61" fmla="*/ 6571295 w 9597978"/>
              <a:gd name="connsiteY61" fmla="*/ 1504059 h 7272035"/>
              <a:gd name="connsiteX62" fmla="*/ 6890150 w 9597978"/>
              <a:gd name="connsiteY62" fmla="*/ 2141769 h 7272035"/>
              <a:gd name="connsiteX63" fmla="*/ 6571295 w 9597978"/>
              <a:gd name="connsiteY63" fmla="*/ 2779479 h 7272035"/>
              <a:gd name="connsiteX64" fmla="*/ 5729517 w 9597978"/>
              <a:gd name="connsiteY64" fmla="*/ 2779479 h 7272035"/>
              <a:gd name="connsiteX65" fmla="*/ 5410662 w 9597978"/>
              <a:gd name="connsiteY65" fmla="*/ 2141769 h 7272035"/>
              <a:gd name="connsiteX66" fmla="*/ 3015098 w 9597978"/>
              <a:gd name="connsiteY66" fmla="*/ 1504059 h 7272035"/>
              <a:gd name="connsiteX67" fmla="*/ 3856876 w 9597978"/>
              <a:gd name="connsiteY67" fmla="*/ 1504059 h 7272035"/>
              <a:gd name="connsiteX68" fmla="*/ 4175731 w 9597978"/>
              <a:gd name="connsiteY68" fmla="*/ 2141769 h 7272035"/>
              <a:gd name="connsiteX69" fmla="*/ 3856876 w 9597978"/>
              <a:gd name="connsiteY69" fmla="*/ 2779479 h 7272035"/>
              <a:gd name="connsiteX70" fmla="*/ 3015098 w 9597978"/>
              <a:gd name="connsiteY70" fmla="*/ 2779479 h 7272035"/>
              <a:gd name="connsiteX71" fmla="*/ 2696243 w 9597978"/>
              <a:gd name="connsiteY71" fmla="*/ 2141769 h 7272035"/>
              <a:gd name="connsiteX72" fmla="*/ 318855 w 9597978"/>
              <a:gd name="connsiteY72" fmla="*/ 1504059 h 7272035"/>
              <a:gd name="connsiteX73" fmla="*/ 1160633 w 9597978"/>
              <a:gd name="connsiteY73" fmla="*/ 1504059 h 7272035"/>
              <a:gd name="connsiteX74" fmla="*/ 1479488 w 9597978"/>
              <a:gd name="connsiteY74" fmla="*/ 2141768 h 7272035"/>
              <a:gd name="connsiteX75" fmla="*/ 1160633 w 9597978"/>
              <a:gd name="connsiteY75" fmla="*/ 2779479 h 7272035"/>
              <a:gd name="connsiteX76" fmla="*/ 318855 w 9597978"/>
              <a:gd name="connsiteY76" fmla="*/ 2779479 h 7272035"/>
              <a:gd name="connsiteX77" fmla="*/ 0 w 9597978"/>
              <a:gd name="connsiteY77" fmla="*/ 2141768 h 7272035"/>
              <a:gd name="connsiteX78" fmla="*/ 7083429 w 9597978"/>
              <a:gd name="connsiteY78" fmla="*/ 752031 h 7272035"/>
              <a:gd name="connsiteX79" fmla="*/ 7925207 w 9597978"/>
              <a:gd name="connsiteY79" fmla="*/ 752031 h 7272035"/>
              <a:gd name="connsiteX80" fmla="*/ 8244062 w 9597978"/>
              <a:gd name="connsiteY80" fmla="*/ 1389741 h 7272035"/>
              <a:gd name="connsiteX81" fmla="*/ 7925207 w 9597978"/>
              <a:gd name="connsiteY81" fmla="*/ 2027450 h 7272035"/>
              <a:gd name="connsiteX82" fmla="*/ 7083429 w 9597978"/>
              <a:gd name="connsiteY82" fmla="*/ 2027450 h 7272035"/>
              <a:gd name="connsiteX83" fmla="*/ 6764574 w 9597978"/>
              <a:gd name="connsiteY83" fmla="*/ 1389741 h 7272035"/>
              <a:gd name="connsiteX84" fmla="*/ 4375602 w 9597978"/>
              <a:gd name="connsiteY84" fmla="*/ 752031 h 7272035"/>
              <a:gd name="connsiteX85" fmla="*/ 5217380 w 9597978"/>
              <a:gd name="connsiteY85" fmla="*/ 752031 h 7272035"/>
              <a:gd name="connsiteX86" fmla="*/ 5536235 w 9597978"/>
              <a:gd name="connsiteY86" fmla="*/ 1389740 h 7272035"/>
              <a:gd name="connsiteX87" fmla="*/ 5217380 w 9597978"/>
              <a:gd name="connsiteY87" fmla="*/ 2027450 h 7272035"/>
              <a:gd name="connsiteX88" fmla="*/ 4375602 w 9597978"/>
              <a:gd name="connsiteY88" fmla="*/ 2027450 h 7272035"/>
              <a:gd name="connsiteX89" fmla="*/ 4056747 w 9597978"/>
              <a:gd name="connsiteY89" fmla="*/ 1389740 h 7272035"/>
              <a:gd name="connsiteX90" fmla="*/ 8437345 w 9597978"/>
              <a:gd name="connsiteY90" fmla="*/ 0 h 7272035"/>
              <a:gd name="connsiteX91" fmla="*/ 9279123 w 9597978"/>
              <a:gd name="connsiteY91" fmla="*/ 0 h 7272035"/>
              <a:gd name="connsiteX92" fmla="*/ 9597978 w 9597978"/>
              <a:gd name="connsiteY92" fmla="*/ 637710 h 7272035"/>
              <a:gd name="connsiteX93" fmla="*/ 9279123 w 9597978"/>
              <a:gd name="connsiteY93" fmla="*/ 1275420 h 7272035"/>
              <a:gd name="connsiteX94" fmla="*/ 8437345 w 9597978"/>
              <a:gd name="connsiteY94" fmla="*/ 1275420 h 7272035"/>
              <a:gd name="connsiteX95" fmla="*/ 8118490 w 9597978"/>
              <a:gd name="connsiteY95" fmla="*/ 637710 h 7272035"/>
              <a:gd name="connsiteX96" fmla="*/ 5729517 w 9597978"/>
              <a:gd name="connsiteY96" fmla="*/ 0 h 7272035"/>
              <a:gd name="connsiteX97" fmla="*/ 6571295 w 9597978"/>
              <a:gd name="connsiteY97" fmla="*/ 0 h 7272035"/>
              <a:gd name="connsiteX98" fmla="*/ 6890150 w 9597978"/>
              <a:gd name="connsiteY98" fmla="*/ 637710 h 7272035"/>
              <a:gd name="connsiteX99" fmla="*/ 6571295 w 9597978"/>
              <a:gd name="connsiteY99" fmla="*/ 1275420 h 7272035"/>
              <a:gd name="connsiteX100" fmla="*/ 5729517 w 9597978"/>
              <a:gd name="connsiteY100" fmla="*/ 1275420 h 7272035"/>
              <a:gd name="connsiteX101" fmla="*/ 5410662 w 9597978"/>
              <a:gd name="connsiteY101" fmla="*/ 637710 h 7272035"/>
              <a:gd name="connsiteX102" fmla="*/ 3006273 w 9597978"/>
              <a:gd name="connsiteY102" fmla="*/ 0 h 7272035"/>
              <a:gd name="connsiteX103" fmla="*/ 3848051 w 9597978"/>
              <a:gd name="connsiteY103" fmla="*/ 0 h 7272035"/>
              <a:gd name="connsiteX104" fmla="*/ 4166906 w 9597978"/>
              <a:gd name="connsiteY104" fmla="*/ 637710 h 7272035"/>
              <a:gd name="connsiteX105" fmla="*/ 3848051 w 9597978"/>
              <a:gd name="connsiteY105" fmla="*/ 1275420 h 7272035"/>
              <a:gd name="connsiteX106" fmla="*/ 3006273 w 9597978"/>
              <a:gd name="connsiteY106" fmla="*/ 1275420 h 7272035"/>
              <a:gd name="connsiteX107" fmla="*/ 2687418 w 9597978"/>
              <a:gd name="connsiteY107" fmla="*/ 637710 h 727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597978" h="7272035">
                <a:moveTo>
                  <a:pt x="5729517" y="5996615"/>
                </a:moveTo>
                <a:lnTo>
                  <a:pt x="6571295" y="5996615"/>
                </a:lnTo>
                <a:lnTo>
                  <a:pt x="6890150" y="6634325"/>
                </a:lnTo>
                <a:lnTo>
                  <a:pt x="6571295" y="7272035"/>
                </a:lnTo>
                <a:lnTo>
                  <a:pt x="5729517" y="7272035"/>
                </a:lnTo>
                <a:lnTo>
                  <a:pt x="5410662" y="6634325"/>
                </a:lnTo>
                <a:close/>
                <a:moveTo>
                  <a:pt x="7083429" y="5246026"/>
                </a:moveTo>
                <a:lnTo>
                  <a:pt x="7925207" y="5246026"/>
                </a:lnTo>
                <a:lnTo>
                  <a:pt x="8244062" y="5883736"/>
                </a:lnTo>
                <a:lnTo>
                  <a:pt x="7925207" y="6521446"/>
                </a:lnTo>
                <a:lnTo>
                  <a:pt x="7083429" y="6521446"/>
                </a:lnTo>
                <a:lnTo>
                  <a:pt x="6764574" y="5883736"/>
                </a:lnTo>
                <a:close/>
                <a:moveTo>
                  <a:pt x="3015098" y="4510575"/>
                </a:moveTo>
                <a:lnTo>
                  <a:pt x="3856876" y="4510575"/>
                </a:lnTo>
                <a:lnTo>
                  <a:pt x="4175731" y="5148285"/>
                </a:lnTo>
                <a:lnTo>
                  <a:pt x="3856876" y="5785995"/>
                </a:lnTo>
                <a:lnTo>
                  <a:pt x="3015098" y="5785995"/>
                </a:lnTo>
                <a:lnTo>
                  <a:pt x="2696243" y="5148285"/>
                </a:lnTo>
                <a:close/>
                <a:moveTo>
                  <a:pt x="8437345" y="4510574"/>
                </a:moveTo>
                <a:lnTo>
                  <a:pt x="9279123" y="4510574"/>
                </a:lnTo>
                <a:lnTo>
                  <a:pt x="9597978" y="5148284"/>
                </a:lnTo>
                <a:lnTo>
                  <a:pt x="9279123" y="5785994"/>
                </a:lnTo>
                <a:lnTo>
                  <a:pt x="8437345" y="5785994"/>
                </a:lnTo>
                <a:lnTo>
                  <a:pt x="8118490" y="5148284"/>
                </a:lnTo>
                <a:close/>
                <a:moveTo>
                  <a:pt x="7083429" y="3750859"/>
                </a:moveTo>
                <a:lnTo>
                  <a:pt x="7925207" y="3750859"/>
                </a:lnTo>
                <a:lnTo>
                  <a:pt x="8244062" y="4388569"/>
                </a:lnTo>
                <a:lnTo>
                  <a:pt x="7925207" y="5026279"/>
                </a:lnTo>
                <a:lnTo>
                  <a:pt x="7083429" y="5026279"/>
                </a:lnTo>
                <a:lnTo>
                  <a:pt x="6764574" y="4388569"/>
                </a:lnTo>
                <a:close/>
                <a:moveTo>
                  <a:pt x="4368909" y="3750859"/>
                </a:moveTo>
                <a:lnTo>
                  <a:pt x="5210687" y="3750859"/>
                </a:lnTo>
                <a:lnTo>
                  <a:pt x="5529542" y="4388569"/>
                </a:lnTo>
                <a:lnTo>
                  <a:pt x="5210687" y="5026279"/>
                </a:lnTo>
                <a:lnTo>
                  <a:pt x="4368909" y="5026279"/>
                </a:lnTo>
                <a:lnTo>
                  <a:pt x="4050054" y="4388569"/>
                </a:lnTo>
                <a:close/>
                <a:moveTo>
                  <a:pt x="5729517" y="3008119"/>
                </a:moveTo>
                <a:lnTo>
                  <a:pt x="6571295" y="3008119"/>
                </a:lnTo>
                <a:lnTo>
                  <a:pt x="6890150" y="3645828"/>
                </a:lnTo>
                <a:lnTo>
                  <a:pt x="6571295" y="4283538"/>
                </a:lnTo>
                <a:lnTo>
                  <a:pt x="5729517" y="4283538"/>
                </a:lnTo>
                <a:lnTo>
                  <a:pt x="5410662" y="3645828"/>
                </a:lnTo>
                <a:close/>
                <a:moveTo>
                  <a:pt x="8437345" y="3008119"/>
                </a:moveTo>
                <a:lnTo>
                  <a:pt x="9279123" y="3008119"/>
                </a:lnTo>
                <a:lnTo>
                  <a:pt x="9597978" y="3645827"/>
                </a:lnTo>
                <a:lnTo>
                  <a:pt x="9279123" y="4283537"/>
                </a:lnTo>
                <a:lnTo>
                  <a:pt x="8437345" y="4283537"/>
                </a:lnTo>
                <a:lnTo>
                  <a:pt x="8118490" y="3645827"/>
                </a:lnTo>
                <a:close/>
                <a:moveTo>
                  <a:pt x="1663697" y="2241112"/>
                </a:moveTo>
                <a:lnTo>
                  <a:pt x="2505475" y="2241112"/>
                </a:lnTo>
                <a:lnTo>
                  <a:pt x="2824330" y="2878822"/>
                </a:lnTo>
                <a:lnTo>
                  <a:pt x="2505475" y="3516531"/>
                </a:lnTo>
                <a:lnTo>
                  <a:pt x="1663697" y="3516531"/>
                </a:lnTo>
                <a:lnTo>
                  <a:pt x="1344842" y="2878822"/>
                </a:lnTo>
                <a:close/>
                <a:moveTo>
                  <a:pt x="4368909" y="2241110"/>
                </a:moveTo>
                <a:lnTo>
                  <a:pt x="5210687" y="2241110"/>
                </a:lnTo>
                <a:lnTo>
                  <a:pt x="5529542" y="2878820"/>
                </a:lnTo>
                <a:lnTo>
                  <a:pt x="5210687" y="3516530"/>
                </a:lnTo>
                <a:lnTo>
                  <a:pt x="4368909" y="3516530"/>
                </a:lnTo>
                <a:lnTo>
                  <a:pt x="4050054" y="2878820"/>
                </a:lnTo>
                <a:close/>
                <a:moveTo>
                  <a:pt x="5729517" y="1504059"/>
                </a:moveTo>
                <a:lnTo>
                  <a:pt x="6571295" y="1504059"/>
                </a:lnTo>
                <a:lnTo>
                  <a:pt x="6890150" y="2141769"/>
                </a:lnTo>
                <a:lnTo>
                  <a:pt x="6571295" y="2779479"/>
                </a:lnTo>
                <a:lnTo>
                  <a:pt x="5729517" y="2779479"/>
                </a:lnTo>
                <a:lnTo>
                  <a:pt x="5410662" y="2141769"/>
                </a:lnTo>
                <a:close/>
                <a:moveTo>
                  <a:pt x="3015098" y="1504059"/>
                </a:moveTo>
                <a:lnTo>
                  <a:pt x="3856876" y="1504059"/>
                </a:lnTo>
                <a:lnTo>
                  <a:pt x="4175731" y="2141769"/>
                </a:lnTo>
                <a:lnTo>
                  <a:pt x="3856876" y="2779479"/>
                </a:lnTo>
                <a:lnTo>
                  <a:pt x="3015098" y="2779479"/>
                </a:lnTo>
                <a:lnTo>
                  <a:pt x="2696243" y="2141769"/>
                </a:lnTo>
                <a:close/>
                <a:moveTo>
                  <a:pt x="318855" y="1504059"/>
                </a:moveTo>
                <a:lnTo>
                  <a:pt x="1160633" y="1504059"/>
                </a:lnTo>
                <a:lnTo>
                  <a:pt x="1479488" y="2141768"/>
                </a:lnTo>
                <a:lnTo>
                  <a:pt x="1160633" y="2779479"/>
                </a:lnTo>
                <a:lnTo>
                  <a:pt x="318855" y="2779479"/>
                </a:lnTo>
                <a:lnTo>
                  <a:pt x="0" y="2141768"/>
                </a:lnTo>
                <a:close/>
                <a:moveTo>
                  <a:pt x="7083429" y="752031"/>
                </a:moveTo>
                <a:lnTo>
                  <a:pt x="7925207" y="752031"/>
                </a:lnTo>
                <a:lnTo>
                  <a:pt x="8244062" y="1389741"/>
                </a:lnTo>
                <a:lnTo>
                  <a:pt x="7925207" y="2027450"/>
                </a:lnTo>
                <a:lnTo>
                  <a:pt x="7083429" y="2027450"/>
                </a:lnTo>
                <a:lnTo>
                  <a:pt x="6764574" y="1389741"/>
                </a:lnTo>
                <a:close/>
                <a:moveTo>
                  <a:pt x="4375602" y="752031"/>
                </a:moveTo>
                <a:lnTo>
                  <a:pt x="5217380" y="752031"/>
                </a:lnTo>
                <a:lnTo>
                  <a:pt x="5536235" y="1389740"/>
                </a:lnTo>
                <a:lnTo>
                  <a:pt x="5217380" y="2027450"/>
                </a:lnTo>
                <a:lnTo>
                  <a:pt x="4375602" y="2027450"/>
                </a:lnTo>
                <a:lnTo>
                  <a:pt x="4056747" y="1389740"/>
                </a:lnTo>
                <a:close/>
                <a:moveTo>
                  <a:pt x="8437345" y="0"/>
                </a:moveTo>
                <a:lnTo>
                  <a:pt x="9279123" y="0"/>
                </a:lnTo>
                <a:lnTo>
                  <a:pt x="9597978" y="637710"/>
                </a:lnTo>
                <a:lnTo>
                  <a:pt x="9279123" y="1275420"/>
                </a:lnTo>
                <a:lnTo>
                  <a:pt x="8437345" y="1275420"/>
                </a:lnTo>
                <a:lnTo>
                  <a:pt x="8118490" y="637710"/>
                </a:lnTo>
                <a:close/>
                <a:moveTo>
                  <a:pt x="5729517" y="0"/>
                </a:moveTo>
                <a:lnTo>
                  <a:pt x="6571295" y="0"/>
                </a:lnTo>
                <a:lnTo>
                  <a:pt x="6890150" y="637710"/>
                </a:lnTo>
                <a:lnTo>
                  <a:pt x="6571295" y="1275420"/>
                </a:lnTo>
                <a:lnTo>
                  <a:pt x="5729517" y="1275420"/>
                </a:lnTo>
                <a:lnTo>
                  <a:pt x="5410662" y="637710"/>
                </a:lnTo>
                <a:close/>
                <a:moveTo>
                  <a:pt x="3006273" y="0"/>
                </a:moveTo>
                <a:lnTo>
                  <a:pt x="3848051" y="0"/>
                </a:lnTo>
                <a:lnTo>
                  <a:pt x="4166906" y="637710"/>
                </a:lnTo>
                <a:lnTo>
                  <a:pt x="3848051" y="1275420"/>
                </a:lnTo>
                <a:lnTo>
                  <a:pt x="3006273" y="1275420"/>
                </a:lnTo>
                <a:lnTo>
                  <a:pt x="2687418" y="637710"/>
                </a:lnTo>
                <a:close/>
              </a:path>
            </a:pathLst>
          </a:custGeom>
          <a:gradFill>
            <a:gsLst>
              <a:gs pos="0">
                <a:schemeClr val="accent1"/>
              </a:gs>
              <a:gs pos="50000">
                <a:schemeClr val="accent2">
                  <a:alpha val="64000"/>
                </a:schemeClr>
              </a:gs>
              <a:gs pos="100000">
                <a:schemeClr val="accent5">
                  <a:alpha val="6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BEBD5F3F-3018-4271-9D28-6E1B7021E988}"/>
              </a:ext>
            </a:extLst>
          </p:cNvPr>
          <p:cNvSpPr/>
          <p:nvPr userDrawn="1"/>
        </p:nvSpPr>
        <p:spPr>
          <a:xfrm>
            <a:off x="0" y="823855"/>
            <a:ext cx="12192000" cy="553567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3" name="Title 1">
            <a:extLst>
              <a:ext uri="{FF2B5EF4-FFF2-40B4-BE49-F238E27FC236}">
                <a16:creationId xmlns:a16="http://schemas.microsoft.com/office/drawing/2014/main" id="{6EECAF6E-9046-4CDA-B282-3FEDC511EDE1}"/>
              </a:ext>
            </a:extLst>
          </p:cNvPr>
          <p:cNvSpPr>
            <a:spLocks noGrp="1"/>
          </p:cNvSpPr>
          <p:nvPr>
            <p:ph type="title" hasCustomPrompt="1"/>
          </p:nvPr>
        </p:nvSpPr>
        <p:spPr>
          <a:xfrm>
            <a:off x="515937" y="286307"/>
            <a:ext cx="8640063" cy="424732"/>
          </a:xfr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a:t>Click to edit master title style</a:t>
            </a:r>
            <a:endParaRPr lang="en-GB" dirty="0"/>
          </a:p>
        </p:txBody>
      </p:sp>
      <p:grpSp>
        <p:nvGrpSpPr>
          <p:cNvPr id="17" name="Group 16">
            <a:extLst>
              <a:ext uri="{FF2B5EF4-FFF2-40B4-BE49-F238E27FC236}">
                <a16:creationId xmlns:a16="http://schemas.microsoft.com/office/drawing/2014/main" id="{999F1392-9E2F-4388-BF27-4FC645F8E7A2}"/>
              </a:ext>
            </a:extLst>
          </p:cNvPr>
          <p:cNvGrpSpPr/>
          <p:nvPr userDrawn="1"/>
        </p:nvGrpSpPr>
        <p:grpSpPr>
          <a:xfrm>
            <a:off x="11092181" y="6260170"/>
            <a:ext cx="614044" cy="467000"/>
            <a:chOff x="609600" y="869276"/>
            <a:chExt cx="1882809" cy="1431938"/>
          </a:xfrm>
        </p:grpSpPr>
        <p:pic>
          <p:nvPicPr>
            <p:cNvPr id="18" name="Picture 2" descr="http://www.wcgclinical.com/wp-content/uploads/2013/12/WCG-LOGO-retina.png">
              <a:extLst>
                <a:ext uri="{FF2B5EF4-FFF2-40B4-BE49-F238E27FC236}">
                  <a16:creationId xmlns:a16="http://schemas.microsoft.com/office/drawing/2014/main" id="{3BC2EE54-5B3B-471A-A26B-31691AA6CBF9}"/>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www.wcgclinical.com/wp-content/uploads/2013/12/WCG-LOGO-retina.png">
              <a:extLst>
                <a:ext uri="{FF2B5EF4-FFF2-40B4-BE49-F238E27FC236}">
                  <a16:creationId xmlns:a16="http://schemas.microsoft.com/office/drawing/2014/main" id="{7F90361E-3B90-45CA-BFB7-2109EFF885AE}"/>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Date Placeholder 3">
            <a:extLst>
              <a:ext uri="{FF2B5EF4-FFF2-40B4-BE49-F238E27FC236}">
                <a16:creationId xmlns:a16="http://schemas.microsoft.com/office/drawing/2014/main" id="{1AE45AF5-7AB4-445A-8195-E5C634EDE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Tree>
    <p:extLst>
      <p:ext uri="{BB962C8B-B14F-4D97-AF65-F5344CB8AC3E}">
        <p14:creationId xmlns:p14="http://schemas.microsoft.com/office/powerpoint/2010/main" val="12570332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Ima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CC0FF9-FE10-497E-BF13-12202B0CB441}"/>
              </a:ext>
            </a:extLst>
          </p:cNvPr>
          <p:cNvSpPr/>
          <p:nvPr userDrawn="1"/>
        </p:nvSpPr>
        <p:spPr>
          <a:xfrm>
            <a:off x="0" y="1016000"/>
            <a:ext cx="12192000" cy="51133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E40A1EB-3BA6-49BE-8983-634974ECFC44}"/>
              </a:ext>
            </a:extLst>
          </p:cNvPr>
          <p:cNvSpPr>
            <a:spLocks noGrp="1"/>
          </p:cNvSpPr>
          <p:nvPr>
            <p:ph type="title" hasCustomPrompt="1"/>
          </p:nvPr>
        </p:nvSpPr>
        <p:spPr>
          <a:xfrm>
            <a:off x="515937" y="286307"/>
            <a:ext cx="8640063" cy="424732"/>
          </a:xfrm>
        </p:spPr>
        <p:txBody>
          <a:bodyPr lIns="0" rIns="0">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a:t>Click to edit master title style</a:t>
            </a:r>
            <a:endParaRPr lang="en-GB" dirty="0"/>
          </a:p>
        </p:txBody>
      </p:sp>
      <p:grpSp>
        <p:nvGrpSpPr>
          <p:cNvPr id="17" name="Group 16">
            <a:extLst>
              <a:ext uri="{FF2B5EF4-FFF2-40B4-BE49-F238E27FC236}">
                <a16:creationId xmlns:a16="http://schemas.microsoft.com/office/drawing/2014/main" id="{A9014C33-512A-4443-8CFD-71CF9F38DD9B}"/>
              </a:ext>
            </a:extLst>
          </p:cNvPr>
          <p:cNvGrpSpPr/>
          <p:nvPr userDrawn="1"/>
        </p:nvGrpSpPr>
        <p:grpSpPr>
          <a:xfrm>
            <a:off x="11092181" y="6260170"/>
            <a:ext cx="614044" cy="467000"/>
            <a:chOff x="609600" y="869276"/>
            <a:chExt cx="1882809" cy="1431938"/>
          </a:xfrm>
        </p:grpSpPr>
        <p:pic>
          <p:nvPicPr>
            <p:cNvPr id="18" name="Picture 2" descr="http://www.wcgclinical.com/wp-content/uploads/2013/12/WCG-LOGO-retina.png">
              <a:extLst>
                <a:ext uri="{FF2B5EF4-FFF2-40B4-BE49-F238E27FC236}">
                  <a16:creationId xmlns:a16="http://schemas.microsoft.com/office/drawing/2014/main" id="{0C4FEA03-4D8F-4FC9-91F1-6F6B0915D920}"/>
                </a:ext>
              </a:extLst>
            </p:cNvPr>
            <p:cNvPicPr>
              <a:picLocks noChangeAspect="1" noChangeArrowheads="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www.wcgclinical.com/wp-content/uploads/2013/12/WCG-LOGO-retina.png">
              <a:extLst>
                <a:ext uri="{FF2B5EF4-FFF2-40B4-BE49-F238E27FC236}">
                  <a16:creationId xmlns:a16="http://schemas.microsoft.com/office/drawing/2014/main" id="{0F2E167D-FF93-4BE7-A98F-7A2647EFFA28}"/>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Date Placeholder 3">
            <a:extLst>
              <a:ext uri="{FF2B5EF4-FFF2-40B4-BE49-F238E27FC236}">
                <a16:creationId xmlns:a16="http://schemas.microsoft.com/office/drawing/2014/main" id="{1AE45AF5-7AB4-445A-8195-E5C634EDE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Tree>
    <p:extLst>
      <p:ext uri="{BB962C8B-B14F-4D97-AF65-F5344CB8AC3E}">
        <p14:creationId xmlns:p14="http://schemas.microsoft.com/office/powerpoint/2010/main" val="9639750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447800"/>
            <a:ext cx="10871200" cy="4419600"/>
          </a:xfrm>
        </p:spPr>
        <p:txBody>
          <a:bodyPr lIns="0" tIns="0" rIns="45720"/>
          <a:lstStyle>
            <a:lvl1pPr indent="-256032">
              <a:spcBef>
                <a:spcPts val="600"/>
              </a:spcBef>
              <a:spcAft>
                <a:spcPts val="0"/>
              </a:spcAft>
              <a:defRPr sz="2600" b="1">
                <a:solidFill>
                  <a:srgbClr val="26227B"/>
                </a:solidFill>
                <a:latin typeface="+mj-lt"/>
                <a:cs typeface="Arial" panose="020B0604020202020204" pitchFamily="34" charset="0"/>
              </a:defRPr>
            </a:lvl1pPr>
            <a:lvl2pPr marL="740664" indent="-256032">
              <a:spcBef>
                <a:spcPts val="500"/>
              </a:spcBef>
              <a:spcAft>
                <a:spcPts val="500"/>
              </a:spcAft>
              <a:defRPr sz="2000">
                <a:latin typeface="+mj-lt"/>
                <a:cs typeface="Arial" panose="020B0604020202020204" pitchFamily="34" charset="0"/>
              </a:defRPr>
            </a:lvl2pPr>
            <a:lvl3pPr marL="1261872" indent="-164592">
              <a:lnSpc>
                <a:spcPct val="100000"/>
              </a:lnSpc>
              <a:spcBef>
                <a:spcPts val="0"/>
              </a:spcBef>
              <a:defRPr sz="1600">
                <a:solidFill>
                  <a:schemeClr val="tx1"/>
                </a:solidFill>
                <a:latin typeface="+mj-lt"/>
              </a:defRPr>
            </a:lvl3pPr>
            <a:lvl4pPr>
              <a:defRPr sz="1600">
                <a:latin typeface="+mj-lt"/>
              </a:defRPr>
            </a:lvl4pPr>
            <a:lvl5pPr>
              <a:defRPr sz="1600">
                <a:latin typeface="+mj-lt"/>
              </a:defRPr>
            </a:lvl5pPr>
            <a:lvl6pPr marL="2423160" indent="-164592">
              <a:spcBef>
                <a:spcPts val="384"/>
              </a:spcBef>
              <a:defRPr sz="1200" baseline="0">
                <a:latin typeface="+mj-lt"/>
              </a:defRPr>
            </a:lvl6pPr>
            <a:lvl7pPr marL="2743200" indent="-164592">
              <a:spcBef>
                <a:spcPts val="384"/>
              </a:spcBef>
              <a:defRPr sz="1200" baseline="0"/>
            </a:lvl7pPr>
            <a:lvl8pPr marL="3108960" indent="-164592">
              <a:buFont typeface="Calibri" panose="020F0502020204030204" pitchFamily="34" charset="0"/>
              <a:buChar char="»"/>
              <a:defRPr sz="1200"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hasCustomPrompt="1"/>
          </p:nvPr>
        </p:nvSpPr>
        <p:spPr>
          <a:xfrm>
            <a:off x="707136" y="320040"/>
            <a:ext cx="10875264" cy="844568"/>
          </a:xfrm>
          <a:prstGeom prst="rect">
            <a:avLst/>
          </a:prstGeom>
        </p:spPr>
        <p:txBody>
          <a:bodyPr anchor="ctr" anchorCtr="0"/>
          <a:lstStyle>
            <a:lvl1pPr algn="l">
              <a:lnSpc>
                <a:spcPts val="3600"/>
              </a:lnSpc>
              <a:defRPr sz="3300">
                <a:solidFill>
                  <a:srgbClr val="26227B"/>
                </a:solidFill>
              </a:defRPr>
            </a:lvl1pPr>
          </a:lstStyle>
          <a:p>
            <a:r>
              <a:rPr lang="en-US" dirty="0"/>
              <a:t>Title</a:t>
            </a:r>
          </a:p>
        </p:txBody>
      </p:sp>
      <p:cxnSp>
        <p:nvCxnSpPr>
          <p:cNvPr id="17" name="Straight Connector 16"/>
          <p:cNvCxnSpPr/>
          <p:nvPr userDrawn="1"/>
        </p:nvCxnSpPr>
        <p:spPr>
          <a:xfrm>
            <a:off x="0" y="1143000"/>
            <a:ext cx="12192000" cy="0"/>
          </a:xfrm>
          <a:prstGeom prst="line">
            <a:avLst/>
          </a:prstGeom>
          <a:ln>
            <a:solidFill>
              <a:srgbClr val="FC4513"/>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61601" y="6309361"/>
            <a:ext cx="1647551" cy="462875"/>
          </a:xfrm>
          <a:prstGeom prst="rect">
            <a:avLst/>
          </a:prstGeom>
        </p:spPr>
      </p:pic>
      <p:sp>
        <p:nvSpPr>
          <p:cNvPr id="10" name="Footer Placeholder 4"/>
          <p:cNvSpPr>
            <a:spLocks noGrp="1"/>
          </p:cNvSpPr>
          <p:nvPr>
            <p:ph type="ftr" sz="quarter" idx="10"/>
          </p:nvPr>
        </p:nvSpPr>
        <p:spPr>
          <a:xfrm>
            <a:off x="508000" y="6355081"/>
            <a:ext cx="4775200" cy="365125"/>
          </a:xfrm>
          <a:prstGeom prst="rect">
            <a:avLst/>
          </a:prstGeom>
        </p:spPr>
        <p:txBody>
          <a:bodyPr anchor="ctr"/>
          <a:lstStyle>
            <a:lvl1pPr>
              <a:defRPr sz="1200">
                <a:solidFill>
                  <a:schemeClr val="bg1"/>
                </a:solidFill>
                <a:latin typeface="+mj-lt"/>
              </a:defRPr>
            </a:lvl1pPr>
          </a:lstStyle>
          <a:p>
            <a:pPr>
              <a:defRPr/>
            </a:pPr>
            <a:endParaRPr lang="en-US" dirty="0"/>
          </a:p>
        </p:txBody>
      </p:sp>
      <p:sp>
        <p:nvSpPr>
          <p:cNvPr id="11" name="Slide Number Placeholder 5"/>
          <p:cNvSpPr txBox="1">
            <a:spLocks/>
          </p:cNvSpPr>
          <p:nvPr userDrawn="1"/>
        </p:nvSpPr>
        <p:spPr>
          <a:xfrm>
            <a:off x="4673600" y="6355081"/>
            <a:ext cx="28448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rgbClr val="26227B"/>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B0BB4468-AD62-487B-ADBE-931822C79CA1}" type="slidenum">
              <a:rPr lang="en-US" sz="1200" smtClean="0"/>
              <a:pPr algn="ctr">
                <a:defRPr/>
              </a:pPr>
              <a:t>‹#›</a:t>
            </a:fld>
            <a:endParaRPr lang="en-US" sz="1200" dirty="0"/>
          </a:p>
        </p:txBody>
      </p:sp>
    </p:spTree>
    <p:extLst>
      <p:ext uri="{BB962C8B-B14F-4D97-AF65-F5344CB8AC3E}">
        <p14:creationId xmlns:p14="http://schemas.microsoft.com/office/powerpoint/2010/main" val="32499043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10972800" cy="4724400"/>
          </a:xfrm>
          <a:prstGeom prst="rect">
            <a:avLst/>
          </a:prstGeom>
        </p:spPr>
        <p:txBody>
          <a:bodyPr/>
          <a:lstStyle>
            <a:lvl1pPr marL="342900" indent="-342900">
              <a:buClr>
                <a:srgbClr val="2166B3"/>
              </a:buClr>
              <a:buSzPct val="80000"/>
              <a:buFont typeface="Wingdings 2" panose="05020102010507070707" pitchFamily="18" charset="2"/>
              <a:buChar char=""/>
              <a:defRPr sz="2800">
                <a:solidFill>
                  <a:srgbClr val="404040"/>
                </a:solidFill>
                <a:latin typeface="Arial Narrow" panose="020B0606020202030204" pitchFamily="34" charset="0"/>
                <a:ea typeface="Tahoma" pitchFamily="34" charset="0"/>
                <a:cs typeface="Tahoma" pitchFamily="34" charset="0"/>
              </a:defRPr>
            </a:lvl1pPr>
            <a:lvl2pPr>
              <a:defRPr sz="2400">
                <a:solidFill>
                  <a:srgbClr val="404040"/>
                </a:solidFill>
                <a:latin typeface="Arial Narrow" panose="020B0606020202030204" pitchFamily="34" charset="0"/>
                <a:ea typeface="Tahoma" pitchFamily="34" charset="0"/>
                <a:cs typeface="Tahoma" pitchFamily="34" charset="0"/>
              </a:defRPr>
            </a:lvl2pPr>
            <a:lvl3pPr marL="1143000" indent="-228600">
              <a:buClr>
                <a:srgbClr val="2166B3"/>
              </a:buClr>
              <a:buSzPct val="80000"/>
              <a:buFont typeface="Wingdings 3" panose="05040102010807070707" pitchFamily="18" charset="2"/>
              <a:buChar char=""/>
              <a:defRPr sz="2000">
                <a:solidFill>
                  <a:srgbClr val="404040"/>
                </a:solidFill>
                <a:latin typeface="Arial Narrow" panose="020B0606020202030204" pitchFamily="34" charset="0"/>
                <a:ea typeface="Tahoma" pitchFamily="34" charset="0"/>
                <a:cs typeface="Tahoma" pitchFamily="34" charset="0"/>
              </a:defRPr>
            </a:lvl3pPr>
            <a:lvl4pPr>
              <a:defRPr sz="1800">
                <a:solidFill>
                  <a:srgbClr val="404040"/>
                </a:solidFill>
                <a:latin typeface="Arial Narrow" panose="020B0606020202030204" pitchFamily="34" charset="0"/>
                <a:ea typeface="Tahoma" pitchFamily="34" charset="0"/>
                <a:cs typeface="Tahoma" pitchFamily="34" charset="0"/>
              </a:defRPr>
            </a:lvl4pPr>
            <a:lvl5pPr>
              <a:buClr>
                <a:srgbClr val="2166B3"/>
              </a:buClr>
              <a:defRPr sz="1800">
                <a:solidFill>
                  <a:srgbClr val="404040"/>
                </a:solidFill>
                <a:latin typeface="Arial Narrow" panose="020B0606020202030204"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66260"/>
            <a:ext cx="10972800" cy="609600"/>
          </a:xfrm>
          <a:prstGeom prst="rect">
            <a:avLst/>
          </a:prstGeom>
          <a:ln>
            <a:noFill/>
          </a:ln>
        </p:spPr>
        <p:txBody>
          <a:bodyPr/>
          <a:lstStyle>
            <a:lvl1pPr algn="l">
              <a:defRPr lang="en-US" sz="40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r>
              <a:rPr lang="en-US" smtClean="0"/>
              <a:t>Click to edit Master title style</a:t>
            </a:r>
            <a:endParaRPr lang="en-US" dirty="0"/>
          </a:p>
        </p:txBody>
      </p:sp>
      <p:sp>
        <p:nvSpPr>
          <p:cNvPr id="9" name="Content Placeholder 4"/>
          <p:cNvSpPr>
            <a:spLocks noGrp="1"/>
          </p:cNvSpPr>
          <p:nvPr>
            <p:ph sz="quarter" idx="13"/>
          </p:nvPr>
        </p:nvSpPr>
        <p:spPr>
          <a:xfrm>
            <a:off x="609600" y="675863"/>
            <a:ext cx="10972800" cy="619540"/>
          </a:xfrm>
          <a:prstGeom prst="rect">
            <a:avLst/>
          </a:prstGeom>
        </p:spPr>
        <p:txBody>
          <a:bodyPr/>
          <a:lstStyle>
            <a:lvl1pPr marL="0" indent="0">
              <a:buNone/>
              <a:defRPr sz="2800" i="1">
                <a:solidFill>
                  <a:srgbClr val="2166B3"/>
                </a:solidFill>
                <a:latin typeface="Arial Narrow" pitchFamily="34" charset="0"/>
              </a:defRPr>
            </a:lvl1pPr>
            <a:lvl5pPr marL="1828800" indent="0">
              <a:buNone/>
              <a:defRPr/>
            </a:lvl5pPr>
          </a:lstStyle>
          <a:p>
            <a:pPr lvl="0"/>
            <a:r>
              <a:rPr lang="en-US" smtClean="0"/>
              <a:t>Edit Master text styles</a:t>
            </a:r>
          </a:p>
        </p:txBody>
      </p:sp>
      <p:sp>
        <p:nvSpPr>
          <p:cNvPr id="5" name="Date Placeholder 3">
            <a:extLst>
              <a:ext uri="{FF2B5EF4-FFF2-40B4-BE49-F238E27FC236}">
                <a16:creationId xmlns:a16="http://schemas.microsoft.com/office/drawing/2014/main" id="{1AE45AF5-7AB4-445A-8195-E5C634EDE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Tree>
    <p:extLst>
      <p:ext uri="{BB962C8B-B14F-4D97-AF65-F5344CB8AC3E}">
        <p14:creationId xmlns:p14="http://schemas.microsoft.com/office/powerpoint/2010/main" val="30219572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 NO HEX">
    <p:spTree>
      <p:nvGrpSpPr>
        <p:cNvPr id="1" name=""/>
        <p:cNvGrpSpPr/>
        <p:nvPr/>
      </p:nvGrpSpPr>
      <p:grpSpPr>
        <a:xfrm>
          <a:off x="0" y="0"/>
          <a:ext cx="0" cy="0"/>
          <a:chOff x="0" y="0"/>
          <a:chExt cx="0" cy="0"/>
        </a:xfrm>
      </p:grpSpPr>
      <p:sp>
        <p:nvSpPr>
          <p:cNvPr id="7" name="Title 1"/>
          <p:cNvSpPr>
            <a:spLocks noGrp="1"/>
          </p:cNvSpPr>
          <p:nvPr>
            <p:ph type="title"/>
          </p:nvPr>
        </p:nvSpPr>
        <p:spPr>
          <a:xfrm>
            <a:off x="609600" y="66260"/>
            <a:ext cx="109728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8" name="Content Placeholder 2"/>
          <p:cNvSpPr>
            <a:spLocks noGrp="1"/>
          </p:cNvSpPr>
          <p:nvPr>
            <p:ph idx="1"/>
          </p:nvPr>
        </p:nvSpPr>
        <p:spPr>
          <a:xfrm>
            <a:off x="609600" y="1417638"/>
            <a:ext cx="10972800" cy="4830763"/>
          </a:xfrm>
          <a:prstGeom prst="rect">
            <a:avLst/>
          </a:prstGeom>
        </p:spPr>
        <p:txBody>
          <a:bodyPr/>
          <a:lstStyle>
            <a:lvl1pPr marL="342900" indent="-342900">
              <a:buClr>
                <a:srgbClr val="2166B3"/>
              </a:buClr>
              <a:buSzPct val="80000"/>
              <a:buFont typeface="Wingdings 2" pitchFamily="18" charset="2"/>
              <a:buChar char="Â"/>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3"/>
          </p:nvPr>
        </p:nvSpPr>
        <p:spPr>
          <a:xfrm>
            <a:off x="609600" y="675860"/>
            <a:ext cx="109728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10" name="TextBox 9"/>
          <p:cNvSpPr txBox="1"/>
          <p:nvPr userDrawn="1"/>
        </p:nvSpPr>
        <p:spPr>
          <a:xfrm>
            <a:off x="609600" y="6242836"/>
            <a:ext cx="4572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
        <p:nvSpPr>
          <p:cNvPr id="9" name="Rectangle 8"/>
          <p:cNvSpPr/>
          <p:nvPr userDrawn="1"/>
        </p:nvSpPr>
        <p:spPr>
          <a:xfrm>
            <a:off x="10810240" y="6290734"/>
            <a:ext cx="97536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9547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6A5EA-7658-42F4-B79A-E51C8DDAE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a:extLst>
              <a:ext uri="{FF2B5EF4-FFF2-40B4-BE49-F238E27FC236}">
                <a16:creationId xmlns:a16="http://schemas.microsoft.com/office/drawing/2014/main" id="{3731117D-1A35-482E-B49C-84AC1141B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E45AF5-7AB4-445A-8195-E5C634EDE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a:t>
            </a:r>
            <a:endParaRPr lang="en-GB" dirty="0"/>
          </a:p>
        </p:txBody>
      </p:sp>
      <p:sp>
        <p:nvSpPr>
          <p:cNvPr id="5" name="Footer Placeholder 4">
            <a:extLst>
              <a:ext uri="{FF2B5EF4-FFF2-40B4-BE49-F238E27FC236}">
                <a16:creationId xmlns:a16="http://schemas.microsoft.com/office/drawing/2014/main" id="{CD7FB313-5DBA-45CF-84D3-282F5C712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2AF69DCD-98D5-488E-8B08-CE6233EDA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BCBC7-DC8A-45C6-A651-A81A33D07A31}" type="slidenum">
              <a:rPr lang="en-GB" smtClean="0"/>
              <a:t>‹#›</a:t>
            </a:fld>
            <a:endParaRPr lang="en-GB" dirty="0"/>
          </a:p>
        </p:txBody>
      </p:sp>
    </p:spTree>
    <p:extLst>
      <p:ext uri="{BB962C8B-B14F-4D97-AF65-F5344CB8AC3E}">
        <p14:creationId xmlns:p14="http://schemas.microsoft.com/office/powerpoint/2010/main" val="11310411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21" Type="http://schemas.openxmlformats.org/officeDocument/2006/relationships/image" Target="../media/image25.png"/><Relationship Id="rId34" Type="http://schemas.openxmlformats.org/officeDocument/2006/relationships/image" Target="../media/image38.png"/><Relationship Id="rId42" Type="http://schemas.openxmlformats.org/officeDocument/2006/relationships/image" Target="../media/image46.png"/><Relationship Id="rId47" Type="http://schemas.openxmlformats.org/officeDocument/2006/relationships/image" Target="../media/image51.png"/><Relationship Id="rId50" Type="http://schemas.openxmlformats.org/officeDocument/2006/relationships/image" Target="../media/image54.png"/><Relationship Id="rId55" Type="http://schemas.openxmlformats.org/officeDocument/2006/relationships/image" Target="../media/image59.png"/><Relationship Id="rId7" Type="http://schemas.openxmlformats.org/officeDocument/2006/relationships/image" Target="../media/image11.png"/><Relationship Id="rId2" Type="http://schemas.openxmlformats.org/officeDocument/2006/relationships/slideLayout" Target="../slideLayouts/slideLayout3.xml"/><Relationship Id="rId16" Type="http://schemas.openxmlformats.org/officeDocument/2006/relationships/image" Target="../media/image20.png"/><Relationship Id="rId29" Type="http://schemas.openxmlformats.org/officeDocument/2006/relationships/image" Target="../media/image33.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40" Type="http://schemas.openxmlformats.org/officeDocument/2006/relationships/image" Target="../media/image44.png"/><Relationship Id="rId45" Type="http://schemas.openxmlformats.org/officeDocument/2006/relationships/image" Target="../media/image49.png"/><Relationship Id="rId53" Type="http://schemas.openxmlformats.org/officeDocument/2006/relationships/image" Target="../media/image57.png"/><Relationship Id="rId58" Type="http://schemas.openxmlformats.org/officeDocument/2006/relationships/image" Target="../media/image62.png"/><Relationship Id="rId5" Type="http://schemas.openxmlformats.org/officeDocument/2006/relationships/image" Target="../media/image9.jpe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43" Type="http://schemas.openxmlformats.org/officeDocument/2006/relationships/image" Target="../media/image47.png"/><Relationship Id="rId48" Type="http://schemas.openxmlformats.org/officeDocument/2006/relationships/image" Target="../media/image52.png"/><Relationship Id="rId56" Type="http://schemas.openxmlformats.org/officeDocument/2006/relationships/image" Target="../media/image60.png"/><Relationship Id="rId8" Type="http://schemas.openxmlformats.org/officeDocument/2006/relationships/image" Target="../media/image12.png"/><Relationship Id="rId51" Type="http://schemas.openxmlformats.org/officeDocument/2006/relationships/image" Target="../media/image55.png"/><Relationship Id="rId3" Type="http://schemas.openxmlformats.org/officeDocument/2006/relationships/notesSlide" Target="../notesSlides/notesSlide2.xml"/><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46" Type="http://schemas.openxmlformats.org/officeDocument/2006/relationships/image" Target="../media/image50.png"/><Relationship Id="rId59" Type="http://schemas.openxmlformats.org/officeDocument/2006/relationships/image" Target="../media/image63.png"/><Relationship Id="rId20" Type="http://schemas.openxmlformats.org/officeDocument/2006/relationships/image" Target="../media/image24.png"/><Relationship Id="rId41" Type="http://schemas.openxmlformats.org/officeDocument/2006/relationships/image" Target="../media/image45.png"/><Relationship Id="rId54" Type="http://schemas.openxmlformats.org/officeDocument/2006/relationships/image" Target="../media/image58.png"/><Relationship Id="rId1" Type="http://schemas.openxmlformats.org/officeDocument/2006/relationships/tags" Target="../tags/tag1.xml"/><Relationship Id="rId6"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49" Type="http://schemas.openxmlformats.org/officeDocument/2006/relationships/image" Target="../media/image53.png"/><Relationship Id="rId57" Type="http://schemas.openxmlformats.org/officeDocument/2006/relationships/image" Target="../media/image61.png"/><Relationship Id="rId10" Type="http://schemas.openxmlformats.org/officeDocument/2006/relationships/image" Target="../media/image14.png"/><Relationship Id="rId31" Type="http://schemas.openxmlformats.org/officeDocument/2006/relationships/image" Target="../media/image35.png"/><Relationship Id="rId44" Type="http://schemas.openxmlformats.org/officeDocument/2006/relationships/image" Target="../media/image48.png"/><Relationship Id="rId52" Type="http://schemas.openxmlformats.org/officeDocument/2006/relationships/image" Target="../media/image56.png"/><Relationship Id="rId60"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jpeg"/><Relationship Id="rId4" Type="http://schemas.openxmlformats.org/officeDocument/2006/relationships/image" Target="../media/image66.png"/><Relationship Id="rId9" Type="http://schemas.openxmlformats.org/officeDocument/2006/relationships/image" Target="../media/image71.jpeg"/><Relationship Id="rId14" Type="http://schemas.openxmlformats.org/officeDocument/2006/relationships/image" Target="../media/image76.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82.png"/><Relationship Id="rId3" Type="http://schemas.openxmlformats.org/officeDocument/2006/relationships/image" Target="../media/image67.png"/><Relationship Id="rId7" Type="http://schemas.openxmlformats.org/officeDocument/2006/relationships/diagramColors" Target="../diagrams/colors2.xml"/><Relationship Id="rId12"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QuickStyle" Target="../diagrams/quickStyle2.xml"/><Relationship Id="rId11" Type="http://schemas.openxmlformats.org/officeDocument/2006/relationships/image" Target="../media/image80.png"/><Relationship Id="rId5" Type="http://schemas.openxmlformats.org/officeDocument/2006/relationships/diagramLayout" Target="../diagrams/layout2.xml"/><Relationship Id="rId10" Type="http://schemas.openxmlformats.org/officeDocument/2006/relationships/image" Target="../media/image79.png"/><Relationship Id="rId4" Type="http://schemas.openxmlformats.org/officeDocument/2006/relationships/diagramData" Target="../diagrams/data2.xml"/><Relationship Id="rId9" Type="http://schemas.openxmlformats.org/officeDocument/2006/relationships/image" Target="../media/image78.png"/><Relationship Id="rId14" Type="http://schemas.openxmlformats.org/officeDocument/2006/relationships/image" Target="../media/image83.png"/></Relationships>
</file>

<file path=ppt/slides/_rels/slide7.xml.rels><?xml version="1.0" encoding="UTF-8" standalone="yes"?>
<Relationships xmlns="http://schemas.openxmlformats.org/package/2006/relationships"><Relationship Id="rId3" Type="http://schemas.openxmlformats.org/officeDocument/2006/relationships/hyperlink" Target="mailto:info@wcgclinical.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7EBA87-0A77-4E03-936A-E03E49813A5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0800000">
            <a:off x="3991497" y="0"/>
            <a:ext cx="8210997" cy="5920129"/>
          </a:xfrm>
          <a:prstGeom prst="rect">
            <a:avLst/>
          </a:prstGeom>
        </p:spPr>
      </p:pic>
      <p:sp>
        <p:nvSpPr>
          <p:cNvPr id="6" name="Rectangle 5">
            <a:extLst>
              <a:ext uri="{FF2B5EF4-FFF2-40B4-BE49-F238E27FC236}">
                <a16:creationId xmlns:a16="http://schemas.microsoft.com/office/drawing/2014/main" id="{E49DA90E-FC71-4050-B3BC-BC233F3453FA}"/>
              </a:ext>
            </a:extLst>
          </p:cNvPr>
          <p:cNvSpPr/>
          <p:nvPr/>
        </p:nvSpPr>
        <p:spPr>
          <a:xfrm>
            <a:off x="1470826" y="0"/>
            <a:ext cx="12172015" cy="6858000"/>
          </a:xfrm>
          <a:prstGeom prst="rect">
            <a:avLst/>
          </a:prstGeom>
          <a:gradFill>
            <a:gsLst>
              <a:gs pos="0">
                <a:schemeClr val="accent1">
                  <a:alpha val="67000"/>
                </a:schemeClr>
              </a:gs>
              <a:gs pos="50000">
                <a:schemeClr val="accent2">
                  <a:alpha val="26000"/>
                </a:schemeClr>
              </a:gs>
              <a:gs pos="100000">
                <a:schemeClr val="accent5">
                  <a:alpha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6" name="Freeform: Shape 75">
            <a:extLst>
              <a:ext uri="{FF2B5EF4-FFF2-40B4-BE49-F238E27FC236}">
                <a16:creationId xmlns:a16="http://schemas.microsoft.com/office/drawing/2014/main" id="{4BB8E456-0DFB-4014-96EB-E7C15152346E}"/>
              </a:ext>
            </a:extLst>
          </p:cNvPr>
          <p:cNvSpPr/>
          <p:nvPr/>
        </p:nvSpPr>
        <p:spPr>
          <a:xfrm>
            <a:off x="2" y="9427"/>
            <a:ext cx="12191999" cy="6858000"/>
          </a:xfrm>
          <a:custGeom>
            <a:avLst/>
            <a:gdLst>
              <a:gd name="connsiteX0" fmla="*/ 9924690 w 12191999"/>
              <a:gd name="connsiteY0" fmla="*/ 4605114 h 6858000"/>
              <a:gd name="connsiteX1" fmla="*/ 9605835 w 12191999"/>
              <a:gd name="connsiteY1" fmla="*/ 5242824 h 6858000"/>
              <a:gd name="connsiteX2" fmla="*/ 9924690 w 12191999"/>
              <a:gd name="connsiteY2" fmla="*/ 5880534 h 6858000"/>
              <a:gd name="connsiteX3" fmla="*/ 10766468 w 12191999"/>
              <a:gd name="connsiteY3" fmla="*/ 5880534 h 6858000"/>
              <a:gd name="connsiteX4" fmla="*/ 11085323 w 12191999"/>
              <a:gd name="connsiteY4" fmla="*/ 5242824 h 6858000"/>
              <a:gd name="connsiteX5" fmla="*/ 10766468 w 12191999"/>
              <a:gd name="connsiteY5" fmla="*/ 4605114 h 6858000"/>
              <a:gd name="connsiteX6" fmla="*/ 7217418 w 12191999"/>
              <a:gd name="connsiteY6" fmla="*/ 3096079 h 6858000"/>
              <a:gd name="connsiteX7" fmla="*/ 6898563 w 12191999"/>
              <a:gd name="connsiteY7" fmla="*/ 3733789 h 6858000"/>
              <a:gd name="connsiteX8" fmla="*/ 7217418 w 12191999"/>
              <a:gd name="connsiteY8" fmla="*/ 4371499 h 6858000"/>
              <a:gd name="connsiteX9" fmla="*/ 8059196 w 12191999"/>
              <a:gd name="connsiteY9" fmla="*/ 4371499 h 6858000"/>
              <a:gd name="connsiteX10" fmla="*/ 8378051 w 12191999"/>
              <a:gd name="connsiteY10" fmla="*/ 3733789 h 6858000"/>
              <a:gd name="connsiteX11" fmla="*/ 8059196 w 12191999"/>
              <a:gd name="connsiteY11" fmla="*/ 3096079 h 6858000"/>
              <a:gd name="connsiteX12" fmla="*/ 8570778 w 12191999"/>
              <a:gd name="connsiteY12" fmla="*/ 2367207 h 6858000"/>
              <a:gd name="connsiteX13" fmla="*/ 8251923 w 12191999"/>
              <a:gd name="connsiteY13" fmla="*/ 3004916 h 6858000"/>
              <a:gd name="connsiteX14" fmla="*/ 8570778 w 12191999"/>
              <a:gd name="connsiteY14" fmla="*/ 3642626 h 6858000"/>
              <a:gd name="connsiteX15" fmla="*/ 9412556 w 12191999"/>
              <a:gd name="connsiteY15" fmla="*/ 3642626 h 6858000"/>
              <a:gd name="connsiteX16" fmla="*/ 9731411 w 12191999"/>
              <a:gd name="connsiteY16" fmla="*/ 3004916 h 6858000"/>
              <a:gd name="connsiteX17" fmla="*/ 9412556 w 12191999"/>
              <a:gd name="connsiteY17" fmla="*/ 2367207 h 6858000"/>
              <a:gd name="connsiteX18" fmla="*/ 9924690 w 12191999"/>
              <a:gd name="connsiteY18" fmla="*/ 1615176 h 6858000"/>
              <a:gd name="connsiteX19" fmla="*/ 9605835 w 12191999"/>
              <a:gd name="connsiteY19" fmla="*/ 2252887 h 6858000"/>
              <a:gd name="connsiteX20" fmla="*/ 9924690 w 12191999"/>
              <a:gd name="connsiteY20" fmla="*/ 2890596 h 6858000"/>
              <a:gd name="connsiteX21" fmla="*/ 10766468 w 12191999"/>
              <a:gd name="connsiteY21" fmla="*/ 2890596 h 6858000"/>
              <a:gd name="connsiteX22" fmla="*/ 11085323 w 12191999"/>
              <a:gd name="connsiteY22" fmla="*/ 2252887 h 6858000"/>
              <a:gd name="connsiteX23" fmla="*/ 10766468 w 12191999"/>
              <a:gd name="connsiteY23" fmla="*/ 1615176 h 6858000"/>
              <a:gd name="connsiteX24" fmla="*/ 5855884 w 12191999"/>
              <a:gd name="connsiteY24" fmla="*/ 865686 h 6858000"/>
              <a:gd name="connsiteX25" fmla="*/ 5537029 w 12191999"/>
              <a:gd name="connsiteY25" fmla="*/ 1503396 h 6858000"/>
              <a:gd name="connsiteX26" fmla="*/ 5855884 w 12191999"/>
              <a:gd name="connsiteY26" fmla="*/ 2141106 h 6858000"/>
              <a:gd name="connsiteX27" fmla="*/ 6697662 w 12191999"/>
              <a:gd name="connsiteY27" fmla="*/ 2141106 h 6858000"/>
              <a:gd name="connsiteX28" fmla="*/ 7016517 w 12191999"/>
              <a:gd name="connsiteY28" fmla="*/ 1503396 h 6858000"/>
              <a:gd name="connsiteX29" fmla="*/ 6697662 w 12191999"/>
              <a:gd name="connsiteY29" fmla="*/ 865686 h 6858000"/>
              <a:gd name="connsiteX30" fmla="*/ 8570778 w 12191999"/>
              <a:gd name="connsiteY30" fmla="*/ 863146 h 6858000"/>
              <a:gd name="connsiteX31" fmla="*/ 8251923 w 12191999"/>
              <a:gd name="connsiteY31" fmla="*/ 1500856 h 6858000"/>
              <a:gd name="connsiteX32" fmla="*/ 8570778 w 12191999"/>
              <a:gd name="connsiteY32" fmla="*/ 2138566 h 6858000"/>
              <a:gd name="connsiteX33" fmla="*/ 9412556 w 12191999"/>
              <a:gd name="connsiteY33" fmla="*/ 2138566 h 6858000"/>
              <a:gd name="connsiteX34" fmla="*/ 9731411 w 12191999"/>
              <a:gd name="connsiteY34" fmla="*/ 1500856 h 6858000"/>
              <a:gd name="connsiteX35" fmla="*/ 9412556 w 12191999"/>
              <a:gd name="connsiteY35" fmla="*/ 863146 h 6858000"/>
              <a:gd name="connsiteX36" fmla="*/ 4509590 w 12191999"/>
              <a:gd name="connsiteY36" fmla="*/ 111136 h 6858000"/>
              <a:gd name="connsiteX37" fmla="*/ 4190736 w 12191999"/>
              <a:gd name="connsiteY37" fmla="*/ 748846 h 6858000"/>
              <a:gd name="connsiteX38" fmla="*/ 4509590 w 12191999"/>
              <a:gd name="connsiteY38" fmla="*/ 1386556 h 6858000"/>
              <a:gd name="connsiteX39" fmla="*/ 5351368 w 12191999"/>
              <a:gd name="connsiteY39" fmla="*/ 1386556 h 6858000"/>
              <a:gd name="connsiteX40" fmla="*/ 5670223 w 12191999"/>
              <a:gd name="connsiteY40" fmla="*/ 748846 h 6858000"/>
              <a:gd name="connsiteX41" fmla="*/ 5351368 w 12191999"/>
              <a:gd name="connsiteY41" fmla="*/ 111136 h 6858000"/>
              <a:gd name="connsiteX42" fmla="*/ 9924690 w 12191999"/>
              <a:gd name="connsiteY42" fmla="*/ 111117 h 6858000"/>
              <a:gd name="connsiteX43" fmla="*/ 9605835 w 12191999"/>
              <a:gd name="connsiteY43" fmla="*/ 748827 h 6858000"/>
              <a:gd name="connsiteX44" fmla="*/ 9924690 w 12191999"/>
              <a:gd name="connsiteY44" fmla="*/ 1386537 h 6858000"/>
              <a:gd name="connsiteX45" fmla="*/ 10766468 w 12191999"/>
              <a:gd name="connsiteY45" fmla="*/ 1386537 h 6858000"/>
              <a:gd name="connsiteX46" fmla="*/ 11085323 w 12191999"/>
              <a:gd name="connsiteY46" fmla="*/ 748827 h 6858000"/>
              <a:gd name="connsiteX47" fmla="*/ 10766468 w 12191999"/>
              <a:gd name="connsiteY47" fmla="*/ 111117 h 6858000"/>
              <a:gd name="connsiteX48" fmla="*/ 7216863 w 12191999"/>
              <a:gd name="connsiteY48" fmla="*/ 111117 h 6858000"/>
              <a:gd name="connsiteX49" fmla="*/ 6898008 w 12191999"/>
              <a:gd name="connsiteY49" fmla="*/ 748827 h 6858000"/>
              <a:gd name="connsiteX50" fmla="*/ 7216863 w 12191999"/>
              <a:gd name="connsiteY50" fmla="*/ 1386537 h 6858000"/>
              <a:gd name="connsiteX51" fmla="*/ 8058641 w 12191999"/>
              <a:gd name="connsiteY51" fmla="*/ 1386537 h 6858000"/>
              <a:gd name="connsiteX52" fmla="*/ 8377496 w 12191999"/>
              <a:gd name="connsiteY52" fmla="*/ 748827 h 6858000"/>
              <a:gd name="connsiteX53" fmla="*/ 8058641 w 12191999"/>
              <a:gd name="connsiteY53" fmla="*/ 111117 h 6858000"/>
              <a:gd name="connsiteX54" fmla="*/ 0 w 12191999"/>
              <a:gd name="connsiteY54" fmla="*/ 0 h 6858000"/>
              <a:gd name="connsiteX55" fmla="*/ 8253525 w 12191999"/>
              <a:gd name="connsiteY55" fmla="*/ 0 h 6858000"/>
              <a:gd name="connsiteX56" fmla="*/ 8570778 w 12191999"/>
              <a:gd name="connsiteY56" fmla="*/ 634507 h 6858000"/>
              <a:gd name="connsiteX57" fmla="*/ 9412556 w 12191999"/>
              <a:gd name="connsiteY57" fmla="*/ 634507 h 6858000"/>
              <a:gd name="connsiteX58" fmla="*/ 9729809 w 12191999"/>
              <a:gd name="connsiteY58" fmla="*/ 0 h 6858000"/>
              <a:gd name="connsiteX59" fmla="*/ 10961353 w 12191999"/>
              <a:gd name="connsiteY59" fmla="*/ 0 h 6858000"/>
              <a:gd name="connsiteX60" fmla="*/ 11278606 w 12191999"/>
              <a:gd name="connsiteY60" fmla="*/ 634507 h 6858000"/>
              <a:gd name="connsiteX61" fmla="*/ 12120384 w 12191999"/>
              <a:gd name="connsiteY61" fmla="*/ 634507 h 6858000"/>
              <a:gd name="connsiteX62" fmla="*/ 12191999 w 12191999"/>
              <a:gd name="connsiteY62" fmla="*/ 491277 h 6858000"/>
              <a:gd name="connsiteX63" fmla="*/ 12191999 w 12191999"/>
              <a:gd name="connsiteY63" fmla="*/ 2510437 h 6858000"/>
              <a:gd name="connsiteX64" fmla="*/ 12120384 w 12191999"/>
              <a:gd name="connsiteY64" fmla="*/ 2367207 h 6858000"/>
              <a:gd name="connsiteX65" fmla="*/ 11278606 w 12191999"/>
              <a:gd name="connsiteY65" fmla="*/ 2367207 h 6858000"/>
              <a:gd name="connsiteX66" fmla="*/ 10959751 w 12191999"/>
              <a:gd name="connsiteY66" fmla="*/ 3004916 h 6858000"/>
              <a:gd name="connsiteX67" fmla="*/ 11278606 w 12191999"/>
              <a:gd name="connsiteY67" fmla="*/ 3642626 h 6858000"/>
              <a:gd name="connsiteX68" fmla="*/ 12120384 w 12191999"/>
              <a:gd name="connsiteY68" fmla="*/ 3642626 h 6858000"/>
              <a:gd name="connsiteX69" fmla="*/ 12191999 w 12191999"/>
              <a:gd name="connsiteY69" fmla="*/ 3499396 h 6858000"/>
              <a:gd name="connsiteX70" fmla="*/ 12191999 w 12191999"/>
              <a:gd name="connsiteY70" fmla="*/ 4014495 h 6858000"/>
              <a:gd name="connsiteX71" fmla="*/ 12120384 w 12191999"/>
              <a:gd name="connsiteY71" fmla="*/ 3871265 h 6858000"/>
              <a:gd name="connsiteX72" fmla="*/ 11278606 w 12191999"/>
              <a:gd name="connsiteY72" fmla="*/ 3871265 h 6858000"/>
              <a:gd name="connsiteX73" fmla="*/ 10959751 w 12191999"/>
              <a:gd name="connsiteY73" fmla="*/ 4508975 h 6858000"/>
              <a:gd name="connsiteX74" fmla="*/ 11278606 w 12191999"/>
              <a:gd name="connsiteY74" fmla="*/ 5146685 h 6858000"/>
              <a:gd name="connsiteX75" fmla="*/ 12120384 w 12191999"/>
              <a:gd name="connsiteY75" fmla="*/ 5146685 h 6858000"/>
              <a:gd name="connsiteX76" fmla="*/ 12191999 w 12191999"/>
              <a:gd name="connsiteY76" fmla="*/ 5003455 h 6858000"/>
              <a:gd name="connsiteX77" fmla="*/ 12191999 w 12191999"/>
              <a:gd name="connsiteY77" fmla="*/ 6858000 h 6858000"/>
              <a:gd name="connsiteX78" fmla="*/ 0 w 12191999"/>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1999" h="6858000">
                <a:moveTo>
                  <a:pt x="9924690" y="4605114"/>
                </a:moveTo>
                <a:lnTo>
                  <a:pt x="9605835" y="5242824"/>
                </a:lnTo>
                <a:lnTo>
                  <a:pt x="9924690" y="5880534"/>
                </a:lnTo>
                <a:lnTo>
                  <a:pt x="10766468" y="5880534"/>
                </a:lnTo>
                <a:lnTo>
                  <a:pt x="11085323" y="5242824"/>
                </a:lnTo>
                <a:lnTo>
                  <a:pt x="10766468" y="4605114"/>
                </a:lnTo>
                <a:close/>
                <a:moveTo>
                  <a:pt x="7217418" y="3096079"/>
                </a:moveTo>
                <a:lnTo>
                  <a:pt x="6898563" y="3733789"/>
                </a:lnTo>
                <a:lnTo>
                  <a:pt x="7217418" y="4371499"/>
                </a:lnTo>
                <a:lnTo>
                  <a:pt x="8059196" y="4371499"/>
                </a:lnTo>
                <a:lnTo>
                  <a:pt x="8378051" y="3733789"/>
                </a:lnTo>
                <a:lnTo>
                  <a:pt x="8059196" y="3096079"/>
                </a:lnTo>
                <a:close/>
                <a:moveTo>
                  <a:pt x="8570778" y="2367207"/>
                </a:moveTo>
                <a:lnTo>
                  <a:pt x="8251923" y="3004916"/>
                </a:lnTo>
                <a:lnTo>
                  <a:pt x="8570778" y="3642626"/>
                </a:lnTo>
                <a:lnTo>
                  <a:pt x="9412556" y="3642626"/>
                </a:lnTo>
                <a:lnTo>
                  <a:pt x="9731411" y="3004916"/>
                </a:lnTo>
                <a:lnTo>
                  <a:pt x="9412556" y="2367207"/>
                </a:lnTo>
                <a:close/>
                <a:moveTo>
                  <a:pt x="9924690" y="1615176"/>
                </a:moveTo>
                <a:lnTo>
                  <a:pt x="9605835" y="2252887"/>
                </a:lnTo>
                <a:lnTo>
                  <a:pt x="9924690" y="2890596"/>
                </a:lnTo>
                <a:lnTo>
                  <a:pt x="10766468" y="2890596"/>
                </a:lnTo>
                <a:lnTo>
                  <a:pt x="11085323" y="2252887"/>
                </a:lnTo>
                <a:lnTo>
                  <a:pt x="10766468" y="1615176"/>
                </a:lnTo>
                <a:close/>
                <a:moveTo>
                  <a:pt x="5855884" y="865686"/>
                </a:moveTo>
                <a:lnTo>
                  <a:pt x="5537029" y="1503396"/>
                </a:lnTo>
                <a:lnTo>
                  <a:pt x="5855884" y="2141106"/>
                </a:lnTo>
                <a:lnTo>
                  <a:pt x="6697662" y="2141106"/>
                </a:lnTo>
                <a:lnTo>
                  <a:pt x="7016517" y="1503396"/>
                </a:lnTo>
                <a:lnTo>
                  <a:pt x="6697662" y="865686"/>
                </a:lnTo>
                <a:close/>
                <a:moveTo>
                  <a:pt x="8570778" y="863146"/>
                </a:moveTo>
                <a:lnTo>
                  <a:pt x="8251923" y="1500856"/>
                </a:lnTo>
                <a:lnTo>
                  <a:pt x="8570778" y="2138566"/>
                </a:lnTo>
                <a:lnTo>
                  <a:pt x="9412556" y="2138566"/>
                </a:lnTo>
                <a:lnTo>
                  <a:pt x="9731411" y="1500856"/>
                </a:lnTo>
                <a:lnTo>
                  <a:pt x="9412556" y="863146"/>
                </a:lnTo>
                <a:close/>
                <a:moveTo>
                  <a:pt x="4509590" y="111136"/>
                </a:moveTo>
                <a:lnTo>
                  <a:pt x="4190736" y="748846"/>
                </a:lnTo>
                <a:lnTo>
                  <a:pt x="4509590" y="1386556"/>
                </a:lnTo>
                <a:lnTo>
                  <a:pt x="5351368" y="1386556"/>
                </a:lnTo>
                <a:lnTo>
                  <a:pt x="5670223" y="748846"/>
                </a:lnTo>
                <a:lnTo>
                  <a:pt x="5351368" y="111136"/>
                </a:lnTo>
                <a:close/>
                <a:moveTo>
                  <a:pt x="9924690" y="111117"/>
                </a:moveTo>
                <a:lnTo>
                  <a:pt x="9605835" y="748827"/>
                </a:lnTo>
                <a:lnTo>
                  <a:pt x="9924690" y="1386537"/>
                </a:lnTo>
                <a:lnTo>
                  <a:pt x="10766468" y="1386537"/>
                </a:lnTo>
                <a:lnTo>
                  <a:pt x="11085323" y="748827"/>
                </a:lnTo>
                <a:lnTo>
                  <a:pt x="10766468" y="111117"/>
                </a:lnTo>
                <a:close/>
                <a:moveTo>
                  <a:pt x="7216863" y="111117"/>
                </a:moveTo>
                <a:lnTo>
                  <a:pt x="6898008" y="748827"/>
                </a:lnTo>
                <a:lnTo>
                  <a:pt x="7216863" y="1386537"/>
                </a:lnTo>
                <a:lnTo>
                  <a:pt x="8058641" y="1386537"/>
                </a:lnTo>
                <a:lnTo>
                  <a:pt x="8377496" y="748827"/>
                </a:lnTo>
                <a:lnTo>
                  <a:pt x="8058641" y="111117"/>
                </a:lnTo>
                <a:close/>
                <a:moveTo>
                  <a:pt x="0" y="0"/>
                </a:moveTo>
                <a:lnTo>
                  <a:pt x="8253525" y="0"/>
                </a:lnTo>
                <a:lnTo>
                  <a:pt x="8570778" y="634507"/>
                </a:lnTo>
                <a:lnTo>
                  <a:pt x="9412556" y="634507"/>
                </a:lnTo>
                <a:lnTo>
                  <a:pt x="9729809" y="0"/>
                </a:lnTo>
                <a:lnTo>
                  <a:pt x="10961353" y="0"/>
                </a:lnTo>
                <a:lnTo>
                  <a:pt x="11278606" y="634507"/>
                </a:lnTo>
                <a:lnTo>
                  <a:pt x="12120384" y="634507"/>
                </a:lnTo>
                <a:lnTo>
                  <a:pt x="12191999" y="491277"/>
                </a:lnTo>
                <a:lnTo>
                  <a:pt x="12191999" y="2510437"/>
                </a:lnTo>
                <a:lnTo>
                  <a:pt x="12120384" y="2367207"/>
                </a:lnTo>
                <a:lnTo>
                  <a:pt x="11278606" y="2367207"/>
                </a:lnTo>
                <a:lnTo>
                  <a:pt x="10959751" y="3004916"/>
                </a:lnTo>
                <a:lnTo>
                  <a:pt x="11278606" y="3642626"/>
                </a:lnTo>
                <a:lnTo>
                  <a:pt x="12120384" y="3642626"/>
                </a:lnTo>
                <a:lnTo>
                  <a:pt x="12191999" y="3499396"/>
                </a:lnTo>
                <a:lnTo>
                  <a:pt x="12191999" y="4014495"/>
                </a:lnTo>
                <a:lnTo>
                  <a:pt x="12120384" y="3871265"/>
                </a:lnTo>
                <a:lnTo>
                  <a:pt x="11278606" y="3871265"/>
                </a:lnTo>
                <a:lnTo>
                  <a:pt x="10959751" y="4508975"/>
                </a:lnTo>
                <a:lnTo>
                  <a:pt x="11278606" y="5146685"/>
                </a:lnTo>
                <a:lnTo>
                  <a:pt x="12120384" y="5146685"/>
                </a:lnTo>
                <a:lnTo>
                  <a:pt x="12191999" y="5003455"/>
                </a:lnTo>
                <a:lnTo>
                  <a:pt x="12191999"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76F68B83-8296-42DA-B425-6F4F46373C1C}"/>
              </a:ext>
            </a:extLst>
          </p:cNvPr>
          <p:cNvSpPr>
            <a:spLocks noGrp="1"/>
          </p:cNvSpPr>
          <p:nvPr>
            <p:ph type="ctrTitle"/>
          </p:nvPr>
        </p:nvSpPr>
        <p:spPr>
          <a:xfrm>
            <a:off x="609600" y="2715028"/>
            <a:ext cx="7326620" cy="3305587"/>
          </a:xfrm>
        </p:spPr>
        <p:txBody>
          <a:bodyPr anchor="ctr">
            <a:noAutofit/>
          </a:bodyPr>
          <a:lstStyle/>
          <a:p>
            <a:r>
              <a:rPr lang="en-GB" dirty="0" smtClean="0">
                <a:solidFill>
                  <a:schemeClr val="tx1">
                    <a:lumMod val="65000"/>
                    <a:lumOff val="35000"/>
                  </a:schemeClr>
                </a:solidFill>
              </a:rPr>
              <a:t>Fast 5 </a:t>
            </a:r>
            <a:r>
              <a:rPr lang="en-GB" dirty="0" smtClean="0">
                <a:solidFill>
                  <a:schemeClr val="tx1">
                    <a:lumMod val="65000"/>
                    <a:lumOff val="35000"/>
                  </a:schemeClr>
                </a:solidFill>
              </a:rPr>
              <a:t>Webinar:</a:t>
            </a:r>
            <a:r>
              <a:rPr lang="en-GB" dirty="0" smtClean="0">
                <a:solidFill>
                  <a:schemeClr val="tx1">
                    <a:lumMod val="65000"/>
                    <a:lumOff val="35000"/>
                  </a:schemeClr>
                </a:solidFill>
              </a:rPr>
              <a:t/>
            </a:r>
            <a:br>
              <a:rPr lang="en-GB" dirty="0" smtClean="0">
                <a:solidFill>
                  <a:schemeClr val="tx1">
                    <a:lumMod val="65000"/>
                    <a:lumOff val="35000"/>
                  </a:schemeClr>
                </a:solidFill>
              </a:rPr>
            </a:br>
            <a:r>
              <a:rPr lang="en-GB" i="1" dirty="0" smtClean="0">
                <a:solidFill>
                  <a:schemeClr val="tx1">
                    <a:lumMod val="65000"/>
                    <a:lumOff val="35000"/>
                  </a:schemeClr>
                </a:solidFill>
              </a:rPr>
              <a:t>Transforming Safety Report Distribution</a:t>
            </a:r>
            <a:endParaRPr lang="en-GB" sz="2800" i="1" dirty="0">
              <a:solidFill>
                <a:schemeClr val="tx1">
                  <a:lumMod val="65000"/>
                  <a:lumOff val="35000"/>
                </a:schemeClr>
              </a:solidFill>
            </a:endParaRPr>
          </a:p>
        </p:txBody>
      </p:sp>
      <p:grpSp>
        <p:nvGrpSpPr>
          <p:cNvPr id="75" name="Group 74">
            <a:extLst>
              <a:ext uri="{FF2B5EF4-FFF2-40B4-BE49-F238E27FC236}">
                <a16:creationId xmlns:a16="http://schemas.microsoft.com/office/drawing/2014/main" id="{0D9716FB-08D1-45BB-B104-BB444BE4FF2D}"/>
              </a:ext>
            </a:extLst>
          </p:cNvPr>
          <p:cNvGrpSpPr/>
          <p:nvPr/>
        </p:nvGrpSpPr>
        <p:grpSpPr>
          <a:xfrm>
            <a:off x="12832079" y="0"/>
            <a:ext cx="5541231" cy="6521447"/>
            <a:chOff x="12675779" y="-640913"/>
            <a:chExt cx="5541231" cy="6521447"/>
          </a:xfrm>
        </p:grpSpPr>
        <p:sp>
          <p:nvSpPr>
            <p:cNvPr id="46" name="Hexagon 45">
              <a:extLst>
                <a:ext uri="{FF2B5EF4-FFF2-40B4-BE49-F238E27FC236}">
                  <a16:creationId xmlns:a16="http://schemas.microsoft.com/office/drawing/2014/main" id="{552D2E2A-1079-4737-A15B-BFEF7B65016A}"/>
                </a:ext>
              </a:extLst>
            </p:cNvPr>
            <p:cNvSpPr/>
            <p:nvPr/>
          </p:nvSpPr>
          <p:spPr>
            <a:xfrm>
              <a:off x="15383606" y="4605114"/>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7" name="Hexagon 46">
              <a:extLst>
                <a:ext uri="{FF2B5EF4-FFF2-40B4-BE49-F238E27FC236}">
                  <a16:creationId xmlns:a16="http://schemas.microsoft.com/office/drawing/2014/main" id="{93C641A1-F215-4DDA-AAE0-87862B2FB8BE}"/>
                </a:ext>
              </a:extLst>
            </p:cNvPr>
            <p:cNvSpPr/>
            <p:nvPr/>
          </p:nvSpPr>
          <p:spPr>
            <a:xfrm>
              <a:off x="15383606" y="111117"/>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8" name="Hexagon 47">
              <a:extLst>
                <a:ext uri="{FF2B5EF4-FFF2-40B4-BE49-F238E27FC236}">
                  <a16:creationId xmlns:a16="http://schemas.microsoft.com/office/drawing/2014/main" id="{06E00968-6399-4AC1-94D9-0391BC0121A9}"/>
                </a:ext>
              </a:extLst>
            </p:cNvPr>
            <p:cNvSpPr/>
            <p:nvPr/>
          </p:nvSpPr>
          <p:spPr>
            <a:xfrm>
              <a:off x="12675779" y="111117"/>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49" name="Group 48">
              <a:extLst>
                <a:ext uri="{FF2B5EF4-FFF2-40B4-BE49-F238E27FC236}">
                  <a16:creationId xmlns:a16="http://schemas.microsoft.com/office/drawing/2014/main" id="{022850D5-C4CE-4BD5-9A8F-A0B734D30860}"/>
                </a:ext>
              </a:extLst>
            </p:cNvPr>
            <p:cNvGrpSpPr/>
            <p:nvPr/>
          </p:nvGrpSpPr>
          <p:grpSpPr>
            <a:xfrm>
              <a:off x="16737522" y="-640913"/>
              <a:ext cx="1479488" cy="5787598"/>
              <a:chOff x="9162108" y="1009923"/>
              <a:chExt cx="706170" cy="2762461"/>
            </a:xfrm>
            <a:solidFill>
              <a:schemeClr val="accent1"/>
            </a:solidFill>
          </p:grpSpPr>
          <p:sp>
            <p:nvSpPr>
              <p:cNvPr id="50" name="Hexagon 49">
                <a:extLst>
                  <a:ext uri="{FF2B5EF4-FFF2-40B4-BE49-F238E27FC236}">
                    <a16:creationId xmlns:a16="http://schemas.microsoft.com/office/drawing/2014/main" id="{CF156649-6C5B-47E7-AEC3-531BB1D7EECE}"/>
                  </a:ext>
                </a:extLst>
              </p:cNvPr>
              <p:cNvSpPr/>
              <p:nvPr/>
            </p:nvSpPr>
            <p:spPr>
              <a:xfrm>
                <a:off x="9162108" y="2445719"/>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1" name="Hexagon 50">
                <a:extLst>
                  <a:ext uri="{FF2B5EF4-FFF2-40B4-BE49-F238E27FC236}">
                    <a16:creationId xmlns:a16="http://schemas.microsoft.com/office/drawing/2014/main" id="{BD8FDAF4-D7C7-40B3-8FC2-36069BB925BC}"/>
                  </a:ext>
                </a:extLst>
              </p:cNvPr>
              <p:cNvSpPr/>
              <p:nvPr/>
            </p:nvSpPr>
            <p:spPr>
              <a:xfrm>
                <a:off x="9162108" y="3163617"/>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2" name="Hexagon 51">
                <a:extLst>
                  <a:ext uri="{FF2B5EF4-FFF2-40B4-BE49-F238E27FC236}">
                    <a16:creationId xmlns:a16="http://schemas.microsoft.com/office/drawing/2014/main" id="{5C4A9D31-0767-4C5E-8B99-BD801C793D5B}"/>
                  </a:ext>
                </a:extLst>
              </p:cNvPr>
              <p:cNvSpPr/>
              <p:nvPr/>
            </p:nvSpPr>
            <p:spPr>
              <a:xfrm>
                <a:off x="9162108" y="1009923"/>
                <a:ext cx="706170" cy="608767"/>
              </a:xfrm>
              <a:prstGeom prst="hexagon">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54" name="Hexagon 53">
              <a:extLst>
                <a:ext uri="{FF2B5EF4-FFF2-40B4-BE49-F238E27FC236}">
                  <a16:creationId xmlns:a16="http://schemas.microsoft.com/office/drawing/2014/main" id="{9120947E-8F92-4E66-9937-8DF0FA25A929}"/>
                </a:ext>
              </a:extLst>
            </p:cNvPr>
            <p:cNvSpPr/>
            <p:nvPr/>
          </p:nvSpPr>
          <p:spPr>
            <a:xfrm>
              <a:off x="14029694" y="2367206"/>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5" name="Hexagon 54">
              <a:extLst>
                <a:ext uri="{FF2B5EF4-FFF2-40B4-BE49-F238E27FC236}">
                  <a16:creationId xmlns:a16="http://schemas.microsoft.com/office/drawing/2014/main" id="{477580B9-F6C9-428D-AD4E-5A7E2CD00674}"/>
                </a:ext>
              </a:extLst>
            </p:cNvPr>
            <p:cNvSpPr/>
            <p:nvPr/>
          </p:nvSpPr>
          <p:spPr>
            <a:xfrm>
              <a:off x="14029694" y="-640913"/>
              <a:ext cx="1479488" cy="12754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6" name="Hexagon 55">
              <a:extLst>
                <a:ext uri="{FF2B5EF4-FFF2-40B4-BE49-F238E27FC236}">
                  <a16:creationId xmlns:a16="http://schemas.microsoft.com/office/drawing/2014/main" id="{CE634BBA-7074-4FFA-A5CD-1196D447B7F0}"/>
                </a:ext>
              </a:extLst>
            </p:cNvPr>
            <p:cNvSpPr/>
            <p:nvPr/>
          </p:nvSpPr>
          <p:spPr>
            <a:xfrm>
              <a:off x="14029694" y="863146"/>
              <a:ext cx="1479488" cy="1275420"/>
            </a:xfrm>
            <a:prstGeom prst="hexagon">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77" name="Hexagon 76">
            <a:extLst>
              <a:ext uri="{FF2B5EF4-FFF2-40B4-BE49-F238E27FC236}">
                <a16:creationId xmlns:a16="http://schemas.microsoft.com/office/drawing/2014/main" id="{C4141307-2FEF-4276-88BC-93685268FB67}"/>
              </a:ext>
            </a:extLst>
          </p:cNvPr>
          <p:cNvSpPr/>
          <p:nvPr/>
        </p:nvSpPr>
        <p:spPr>
          <a:xfrm>
            <a:off x="10993918" y="863146"/>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8" name="Hexagon 77">
            <a:extLst>
              <a:ext uri="{FF2B5EF4-FFF2-40B4-BE49-F238E27FC236}">
                <a16:creationId xmlns:a16="http://schemas.microsoft.com/office/drawing/2014/main" id="{3EA72EE4-C0B3-43DB-9B9D-1C6A3A059561}"/>
              </a:ext>
            </a:extLst>
          </p:cNvPr>
          <p:cNvSpPr/>
          <p:nvPr/>
        </p:nvSpPr>
        <p:spPr>
          <a:xfrm>
            <a:off x="5565794" y="-637710"/>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9" name="Hexagon 78">
            <a:extLst>
              <a:ext uri="{FF2B5EF4-FFF2-40B4-BE49-F238E27FC236}">
                <a16:creationId xmlns:a16="http://schemas.microsoft.com/office/drawing/2014/main" id="{F49001FD-1CF0-42F2-B500-FEC0536E2E44}"/>
              </a:ext>
            </a:extLst>
          </p:cNvPr>
          <p:cNvSpPr/>
          <p:nvPr/>
        </p:nvSpPr>
        <p:spPr>
          <a:xfrm>
            <a:off x="5565794" y="3871265"/>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80" name="Hexagon 79">
            <a:extLst>
              <a:ext uri="{FF2B5EF4-FFF2-40B4-BE49-F238E27FC236}">
                <a16:creationId xmlns:a16="http://schemas.microsoft.com/office/drawing/2014/main" id="{62077D2F-A30E-4DDF-A14B-2DAC230A7B6B}"/>
              </a:ext>
            </a:extLst>
          </p:cNvPr>
          <p:cNvSpPr/>
          <p:nvPr/>
        </p:nvSpPr>
        <p:spPr>
          <a:xfrm>
            <a:off x="8278295" y="3871265"/>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82" name="Hexagon 81">
            <a:extLst>
              <a:ext uri="{FF2B5EF4-FFF2-40B4-BE49-F238E27FC236}">
                <a16:creationId xmlns:a16="http://schemas.microsoft.com/office/drawing/2014/main" id="{1F37FD8E-4773-4C21-8858-1AEE553A8E56}"/>
              </a:ext>
            </a:extLst>
          </p:cNvPr>
          <p:cNvSpPr/>
          <p:nvPr/>
        </p:nvSpPr>
        <p:spPr>
          <a:xfrm>
            <a:off x="10993918" y="5372384"/>
            <a:ext cx="1479488" cy="1275420"/>
          </a:xfrm>
          <a:prstGeom prst="hexagon">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cxnSp>
        <p:nvCxnSpPr>
          <p:cNvPr id="83" name="Straight Connector 82">
            <a:extLst>
              <a:ext uri="{FF2B5EF4-FFF2-40B4-BE49-F238E27FC236}">
                <a16:creationId xmlns:a16="http://schemas.microsoft.com/office/drawing/2014/main" id="{5CD416C2-2859-4A94-A5F2-E904EB023701}"/>
              </a:ext>
            </a:extLst>
          </p:cNvPr>
          <p:cNvCxnSpPr>
            <a:cxnSpLocks/>
          </p:cNvCxnSpPr>
          <p:nvPr/>
        </p:nvCxnSpPr>
        <p:spPr>
          <a:xfrm>
            <a:off x="755780" y="2567231"/>
            <a:ext cx="330303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2F30DDF-EAE9-4C21-A5D7-A7FBE2AAB1DE}"/>
              </a:ext>
            </a:extLst>
          </p:cNvPr>
          <p:cNvSpPr/>
          <p:nvPr/>
        </p:nvSpPr>
        <p:spPr>
          <a:xfrm>
            <a:off x="12187952" y="-1533832"/>
            <a:ext cx="7889140" cy="1114978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7" name="Group 6">
            <a:extLst>
              <a:ext uri="{FF2B5EF4-FFF2-40B4-BE49-F238E27FC236}">
                <a16:creationId xmlns:a16="http://schemas.microsoft.com/office/drawing/2014/main" id="{84A44353-5271-41EA-A224-A94A4D42FE8E}"/>
              </a:ext>
            </a:extLst>
          </p:cNvPr>
          <p:cNvGrpSpPr/>
          <p:nvPr/>
        </p:nvGrpSpPr>
        <p:grpSpPr>
          <a:xfrm>
            <a:off x="609600" y="869276"/>
            <a:ext cx="1882809" cy="1431938"/>
            <a:chOff x="609600" y="869276"/>
            <a:chExt cx="1882809" cy="1431938"/>
          </a:xfrm>
        </p:grpSpPr>
        <p:pic>
          <p:nvPicPr>
            <p:cNvPr id="1026" name="Picture 2" descr="http://www.wcgclinical.com/wp-content/uploads/2013/12/WCG-LOGO-retina.png">
              <a:extLst>
                <a:ext uri="{FF2B5EF4-FFF2-40B4-BE49-F238E27FC236}">
                  <a16:creationId xmlns:a16="http://schemas.microsoft.com/office/drawing/2014/main" id="{273D933F-4863-4EC3-AF13-BA85A14B5E54}"/>
                </a:ext>
              </a:extLst>
            </p:cNvPr>
            <p:cNvPicPr>
              <a:picLocks noChangeAspect="1" noChangeArrowheads="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l="-2"/>
            <a:stretch/>
          </p:blipFill>
          <p:spPr bwMode="auto">
            <a:xfrm>
              <a:off x="609600" y="1574800"/>
              <a:ext cx="1549400" cy="72641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www.wcgclinical.com/wp-content/uploads/2013/12/WCG-LOGO-retina.png">
              <a:extLst>
                <a:ext uri="{FF2B5EF4-FFF2-40B4-BE49-F238E27FC236}">
                  <a16:creationId xmlns:a16="http://schemas.microsoft.com/office/drawing/2014/main" id="{534A7C50-E37E-4252-A2C6-A13FDF89AAE0}"/>
                </a:ext>
              </a:extLst>
            </p:cNvPr>
            <p:cNvPicPr>
              <a:picLocks noChangeAspect="1" noChangeArrowheads="1"/>
            </p:cNvPicPr>
            <p:nvPr/>
          </p:nvPicPr>
          <p:blipFill rotWithShape="1">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743109" y="869276"/>
              <a:ext cx="749300" cy="7700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235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0"/>
            <a:ext cx="12191999" cy="6858000"/>
            <a:chOff x="-76202" y="-48825"/>
            <a:chExt cx="12260059" cy="7135425"/>
          </a:xfrm>
        </p:grpSpPr>
        <p:pic>
          <p:nvPicPr>
            <p:cNvPr id="74" name="Picture 4" descr="\\Eplnas2\Users\jmcintosh\My Documents\_Marketing\WCG\Presentation\stock images\purchased\shutterstock_136914062_bw.jpg"/>
            <p:cNvPicPr>
              <a:picLocks noChangeAspect="1" noChangeArrowheads="1"/>
            </p:cNvPicPr>
            <p:nvPr/>
          </p:nvPicPr>
          <p:blipFill rotWithShape="1">
            <a:blip r:embed="rId4"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flipH="1">
              <a:off x="-76202" y="-48825"/>
              <a:ext cx="1248482" cy="71354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plnas2\Users\jmcintosh\My Documents\_Marketing\WCG\Presentation\stock images\purchased\shutterstock_136914062_bw.jpg"/>
            <p:cNvPicPr>
              <a:picLocks noChangeAspect="1" noChangeArrowheads="1"/>
            </p:cNvPicPr>
            <p:nvPr/>
          </p:nvPicPr>
          <p:blipFill rotWithShape="1">
            <a:blip r:embed="rId5"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a:off x="1099236" y="-48825"/>
              <a:ext cx="9632139" cy="713542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Eplnas2\Users\jmcintosh\My Documents\_Marketing\WCG\Presentation\stock images\purchased\shutterstock_136914062_bw.jpg"/>
            <p:cNvPicPr>
              <a:picLocks noChangeAspect="1" noChangeArrowheads="1"/>
            </p:cNvPicPr>
            <p:nvPr/>
          </p:nvPicPr>
          <p:blipFill rotWithShape="1">
            <a:blip r:embed="rId6"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flipH="1">
              <a:off x="10731375" y="-48825"/>
              <a:ext cx="1452482" cy="713542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itle 1"/>
          <p:cNvSpPr>
            <a:spLocks noGrp="1"/>
          </p:cNvSpPr>
          <p:nvPr>
            <p:ph type="title"/>
          </p:nvPr>
        </p:nvSpPr>
        <p:spPr/>
        <p:txBody>
          <a:bodyPr/>
          <a:lstStyle/>
          <a:p>
            <a:r>
              <a:rPr lang="en-US" dirty="0" smtClean="0"/>
              <a:t>WCG At a Glance</a:t>
            </a:r>
            <a:endParaRPr lang="en-US" dirty="0"/>
          </a:p>
        </p:txBody>
      </p:sp>
      <p:sp>
        <p:nvSpPr>
          <p:cNvPr id="10" name="Rectangle 9"/>
          <p:cNvSpPr/>
          <p:nvPr/>
        </p:nvSpPr>
        <p:spPr>
          <a:xfrm>
            <a:off x="8971873" y="2517159"/>
            <a:ext cx="2915327" cy="4264641"/>
          </a:xfrm>
          <a:prstGeom prst="rect">
            <a:avLst/>
          </a:prstGeom>
          <a:solidFill>
            <a:srgbClr val="229FCF"/>
          </a:solidFill>
          <a:ln w="762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en-US" sz="2400" b="1"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Locations</a:t>
            </a:r>
            <a:endParaRPr kumimoji="0" lang="en-US" altLang="en-US" sz="20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endParaRP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Princeton, NJ </a:t>
            </a:r>
            <a:r>
              <a:rPr kumimoji="0" lang="en-US" altLang="en-US" sz="1200" b="0" i="1" u="none" strike="noStrike" kern="1200" cap="none" spc="0" normalizeH="0" baseline="0" noProof="0" dirty="0">
                <a:ln>
                  <a:noFill/>
                </a:ln>
                <a:solidFill>
                  <a:srgbClr val="FFFFFF"/>
                </a:solidFill>
                <a:effectLst/>
                <a:uLnTx/>
                <a:uFillTx/>
                <a:latin typeface="Arial" panose="020B0604020202020204"/>
                <a:ea typeface="+mn-ea"/>
                <a:cs typeface="Arial" pitchFamily="34" charset="0"/>
              </a:rPr>
              <a:t>(Corporate)</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Frankfurt, Germany</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Munich, Germany</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Hamilton, NJ</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Philadelphia, PA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Cary, NC</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Tacoma, WA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New York, NY</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Boston, MA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Cambridge, MA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Newton, MA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Washington, DC</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San Diego, CA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Kansas City, KS</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Minneapolis, MN</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Vancouver, BC, Canada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Tokyo, Japan</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London, UK</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Guadalajara, Mexico</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Chennai, India</a:t>
            </a:r>
          </a:p>
          <a:p>
            <a:pPr marL="342900" marR="0" lvl="0" indent="-342900" algn="l" defTabSz="914400" rtl="0" eaLnBrk="1" fontAlgn="base" latinLnBrk="0" hangingPunct="1">
              <a:lnSpc>
                <a:spcPct val="100000"/>
              </a:lnSpc>
              <a:spcBef>
                <a:spcPts val="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Moscow, Russia*</a:t>
            </a:r>
          </a:p>
        </p:txBody>
      </p:sp>
      <p:sp>
        <p:nvSpPr>
          <p:cNvPr id="13" name="Rectangle 12"/>
          <p:cNvSpPr/>
          <p:nvPr/>
        </p:nvSpPr>
        <p:spPr>
          <a:xfrm>
            <a:off x="8971873" y="114301"/>
            <a:ext cx="2915327" cy="2316568"/>
          </a:xfrm>
          <a:prstGeom prst="rect">
            <a:avLst/>
          </a:prstGeom>
          <a:solidFill>
            <a:srgbClr val="229FCF"/>
          </a:solidFill>
          <a:ln w="762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ctr" defTabSz="914400" rtl="0" eaLnBrk="1" fontAlgn="base" latinLnBrk="0" hangingPunct="1">
              <a:lnSpc>
                <a:spcPct val="100000"/>
              </a:lnSpc>
              <a:spcBef>
                <a:spcPts val="100"/>
              </a:spcBef>
              <a:spcAft>
                <a:spcPct val="0"/>
              </a:spcAft>
              <a:buClrTx/>
              <a:buSzTx/>
              <a:buFontTx/>
              <a:buNone/>
              <a:tabLst/>
              <a:defRPr/>
            </a:pPr>
            <a:r>
              <a:rPr kumimoji="0" lang="en-US" altLang="en-US" sz="2400" b="1"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About Us</a:t>
            </a:r>
            <a:endParaRPr kumimoji="0" lang="en-US" altLang="en-US" sz="20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endParaRP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1,000+ Employees</a:t>
            </a: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1" u="none" strike="noStrike" kern="1200" cap="none" spc="0" normalizeH="0" baseline="0" noProof="0" dirty="0">
                <a:ln>
                  <a:noFill/>
                </a:ln>
                <a:solidFill>
                  <a:srgbClr val="FFFFFF"/>
                </a:solidFill>
                <a:effectLst/>
                <a:uLnTx/>
                <a:uFillTx/>
                <a:latin typeface="Arial" panose="020B0604020202020204"/>
                <a:ea typeface="+mn-ea"/>
                <a:cs typeface="Arial" pitchFamily="34" charset="0"/>
              </a:rPr>
              <a:t>56 Physicians – 18 Reg  Attorneys </a:t>
            </a: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12,000 Clinical Trials per Year</a:t>
            </a: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40,000 US-based Research Sites </a:t>
            </a: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160,000 Global Research Sites</a:t>
            </a: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300,000 Global Users</a:t>
            </a: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2,800 Academic Medical Centers &amp; Institutions </a:t>
            </a:r>
          </a:p>
          <a:p>
            <a:pPr marL="342900" marR="0" lvl="0" indent="-342900" algn="l" defTabSz="914400" rtl="0" eaLnBrk="1" fontAlgn="base" latinLnBrk="0" hangingPunct="1">
              <a:lnSpc>
                <a:spcPct val="100000"/>
              </a:lnSpc>
              <a:spcBef>
                <a:spcPts val="100"/>
              </a:spcBef>
              <a:spcAft>
                <a:spcPct val="0"/>
              </a:spcAft>
              <a:buClrTx/>
              <a:buSzPct val="50000"/>
              <a:buFont typeface="Wingdings 3" panose="05040102010807070707" pitchFamily="18" charset="2"/>
              <a:buChar char=""/>
              <a:tabLst/>
              <a:defRPr/>
            </a:pPr>
            <a:r>
              <a:rPr kumimoji="0" lang="en-US" altLang="en-US" sz="1200" b="0" i="0" u="none" strike="noStrike" kern="1200" cap="none" spc="0" normalizeH="0" baseline="0" noProof="0" dirty="0">
                <a:ln>
                  <a:noFill/>
                </a:ln>
                <a:solidFill>
                  <a:srgbClr val="FFFFFF"/>
                </a:solidFill>
                <a:effectLst/>
                <a:uLnTx/>
                <a:uFillTx/>
                <a:latin typeface="Arial" panose="020B0604020202020204"/>
                <a:ea typeface="+mn-ea"/>
                <a:cs typeface="Arial" pitchFamily="34" charset="0"/>
              </a:rPr>
              <a:t>Every Major Pharma &amp; CRO</a:t>
            </a:r>
          </a:p>
        </p:txBody>
      </p:sp>
      <p:sp>
        <p:nvSpPr>
          <p:cNvPr id="73" name="Freeform 69"/>
          <p:cNvSpPr>
            <a:spLocks/>
          </p:cNvSpPr>
          <p:nvPr/>
        </p:nvSpPr>
        <p:spPr bwMode="auto">
          <a:xfrm>
            <a:off x="808932" y="4341862"/>
            <a:ext cx="3678634" cy="1651101"/>
          </a:xfrm>
          <a:custGeom>
            <a:avLst/>
            <a:gdLst>
              <a:gd name="T0" fmla="*/ 0 w 5514"/>
              <a:gd name="T1" fmla="*/ 2147483647 h 2194"/>
              <a:gd name="T2" fmla="*/ 2147483647 w 5514"/>
              <a:gd name="T3" fmla="*/ 2147483647 h 2194"/>
              <a:gd name="T4" fmla="*/ 2147483647 w 5514"/>
              <a:gd name="T5" fmla="*/ 2147483647 h 2194"/>
              <a:gd name="T6" fmla="*/ 2147483647 w 5514"/>
              <a:gd name="T7" fmla="*/ 2147483647 h 2194"/>
              <a:gd name="T8" fmla="*/ 2147483647 w 5514"/>
              <a:gd name="T9" fmla="*/ 2147483647 h 2194"/>
              <a:gd name="T10" fmla="*/ 2147483647 w 5514"/>
              <a:gd name="T11" fmla="*/ 2147483647 h 2194"/>
              <a:gd name="T12" fmla="*/ 2147483647 w 5514"/>
              <a:gd name="T13" fmla="*/ 2147483647 h 2194"/>
              <a:gd name="T14" fmla="*/ 2147483647 w 5514"/>
              <a:gd name="T15" fmla="*/ 2147483647 h 2194"/>
              <a:gd name="T16" fmla="*/ 2147483647 w 5514"/>
              <a:gd name="T17" fmla="*/ 2147483647 h 2194"/>
              <a:gd name="T18" fmla="*/ 2147483647 w 5514"/>
              <a:gd name="T19" fmla="*/ 2147483647 h 2194"/>
              <a:gd name="T20" fmla="*/ 2147483647 w 5514"/>
              <a:gd name="T21" fmla="*/ 2147483647 h 2194"/>
              <a:gd name="T22" fmla="*/ 2147483647 w 5514"/>
              <a:gd name="T23" fmla="*/ 2147483647 h 2194"/>
              <a:gd name="T24" fmla="*/ 2147483647 w 5514"/>
              <a:gd name="T25" fmla="*/ 2147483647 h 2194"/>
              <a:gd name="T26" fmla="*/ 2147483647 w 5514"/>
              <a:gd name="T27" fmla="*/ 2147483647 h 2194"/>
              <a:gd name="T28" fmla="*/ 2147483647 w 5514"/>
              <a:gd name="T29" fmla="*/ 2147483647 h 2194"/>
              <a:gd name="T30" fmla="*/ 2147483647 w 5514"/>
              <a:gd name="T31" fmla="*/ 2147483647 h 2194"/>
              <a:gd name="T32" fmla="*/ 2147483647 w 5514"/>
              <a:gd name="T33" fmla="*/ 2147483647 h 2194"/>
              <a:gd name="T34" fmla="*/ 2147483647 w 5514"/>
              <a:gd name="T35" fmla="*/ 2147483647 h 2194"/>
              <a:gd name="T36" fmla="*/ 2147483647 w 5514"/>
              <a:gd name="T37" fmla="*/ 2147483647 h 2194"/>
              <a:gd name="T38" fmla="*/ 2147483647 w 5514"/>
              <a:gd name="T39" fmla="*/ 2147483647 h 2194"/>
              <a:gd name="T40" fmla="*/ 2147483647 w 5514"/>
              <a:gd name="T41" fmla="*/ 2147483647 h 2194"/>
              <a:gd name="T42" fmla="*/ 2147483647 w 5514"/>
              <a:gd name="T43" fmla="*/ 2147483647 h 2194"/>
              <a:gd name="T44" fmla="*/ 2147483647 w 5514"/>
              <a:gd name="T45" fmla="*/ 2147483647 h 2194"/>
              <a:gd name="T46" fmla="*/ 2147483647 w 5514"/>
              <a:gd name="T47" fmla="*/ 2147483647 h 2194"/>
              <a:gd name="T48" fmla="*/ 2147483647 w 5514"/>
              <a:gd name="T49" fmla="*/ 2147483647 h 2194"/>
              <a:gd name="T50" fmla="*/ 2147483647 w 5514"/>
              <a:gd name="T51" fmla="*/ 2147483647 h 2194"/>
              <a:gd name="T52" fmla="*/ 2147483647 w 5514"/>
              <a:gd name="T53" fmla="*/ 2147483647 h 2194"/>
              <a:gd name="T54" fmla="*/ 2147483647 w 5514"/>
              <a:gd name="T55" fmla="*/ 2147483647 h 2194"/>
              <a:gd name="T56" fmla="*/ 2147483647 w 5514"/>
              <a:gd name="T57" fmla="*/ 2147483647 h 2194"/>
              <a:gd name="T58" fmla="*/ 2147483647 w 5514"/>
              <a:gd name="T59" fmla="*/ 2147483647 h 2194"/>
              <a:gd name="T60" fmla="*/ 2147483647 w 5514"/>
              <a:gd name="T61" fmla="*/ 2147483647 h 2194"/>
              <a:gd name="T62" fmla="*/ 2147483647 w 5514"/>
              <a:gd name="T63" fmla="*/ 2147483647 h 2194"/>
              <a:gd name="T64" fmla="*/ 2147483647 w 5514"/>
              <a:gd name="T65" fmla="*/ 2147483647 h 2194"/>
              <a:gd name="T66" fmla="*/ 2147483647 w 5514"/>
              <a:gd name="T67" fmla="*/ 2147483647 h 2194"/>
              <a:gd name="T68" fmla="*/ 2147483647 w 5514"/>
              <a:gd name="T69" fmla="*/ 2147483647 h 2194"/>
              <a:gd name="T70" fmla="*/ 2147483647 w 5514"/>
              <a:gd name="T71" fmla="*/ 2147483647 h 2194"/>
              <a:gd name="T72" fmla="*/ 2147483647 w 5514"/>
              <a:gd name="T73" fmla="*/ 2147483647 h 2194"/>
              <a:gd name="T74" fmla="*/ 2147483647 w 5514"/>
              <a:gd name="T75" fmla="*/ 2147483647 h 2194"/>
              <a:gd name="T76" fmla="*/ 2147483647 w 5514"/>
              <a:gd name="T77" fmla="*/ 2147483647 h 2194"/>
              <a:gd name="T78" fmla="*/ 2147483647 w 5514"/>
              <a:gd name="T79" fmla="*/ 2147483647 h 2194"/>
              <a:gd name="T80" fmla="*/ 2147483647 w 5514"/>
              <a:gd name="T81" fmla="*/ 2147483647 h 2194"/>
              <a:gd name="T82" fmla="*/ 2147483647 w 5514"/>
              <a:gd name="T83" fmla="*/ 2147483647 h 2194"/>
              <a:gd name="T84" fmla="*/ 2147483647 w 5514"/>
              <a:gd name="T85" fmla="*/ 2147483647 h 2194"/>
              <a:gd name="T86" fmla="*/ 2147483647 w 5514"/>
              <a:gd name="T87" fmla="*/ 2147483647 h 2194"/>
              <a:gd name="T88" fmla="*/ 2147483647 w 5514"/>
              <a:gd name="T89" fmla="*/ 2147483647 h 2194"/>
              <a:gd name="T90" fmla="*/ 2147483647 w 5514"/>
              <a:gd name="T91" fmla="*/ 2147483647 h 2194"/>
              <a:gd name="T92" fmla="*/ 2147483647 w 5514"/>
              <a:gd name="T93" fmla="*/ 2147483647 h 2194"/>
              <a:gd name="T94" fmla="*/ 2147483647 w 5514"/>
              <a:gd name="T95" fmla="*/ 2147483647 h 2194"/>
              <a:gd name="T96" fmla="*/ 2147483647 w 5514"/>
              <a:gd name="T97" fmla="*/ 0 h 2194"/>
              <a:gd name="T98" fmla="*/ 2147483647 w 5514"/>
              <a:gd name="T99" fmla="*/ 2147483647 h 2194"/>
              <a:gd name="T100" fmla="*/ 2147483647 w 5514"/>
              <a:gd name="T101" fmla="*/ 2147483647 h 2194"/>
              <a:gd name="T102" fmla="*/ 2147483647 w 5514"/>
              <a:gd name="T103" fmla="*/ 2147483647 h 2194"/>
              <a:gd name="T104" fmla="*/ 2147483647 w 5514"/>
              <a:gd name="T105" fmla="*/ 2147483647 h 2194"/>
              <a:gd name="T106" fmla="*/ 2147483647 w 5514"/>
              <a:gd name="T107" fmla="*/ 0 h 21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514" h="2194">
                <a:moveTo>
                  <a:pt x="0" y="2139"/>
                </a:moveTo>
                <a:cubicBezTo>
                  <a:pt x="49" y="2152"/>
                  <a:pt x="97" y="2160"/>
                  <a:pt x="146" y="2176"/>
                </a:cubicBezTo>
                <a:cubicBezTo>
                  <a:pt x="164" y="2182"/>
                  <a:pt x="201" y="2194"/>
                  <a:pt x="201" y="2194"/>
                </a:cubicBezTo>
                <a:cubicBezTo>
                  <a:pt x="385" y="2189"/>
                  <a:pt x="523" y="2181"/>
                  <a:pt x="695" y="2167"/>
                </a:cubicBezTo>
                <a:cubicBezTo>
                  <a:pt x="776" y="2140"/>
                  <a:pt x="731" y="2151"/>
                  <a:pt x="832" y="2139"/>
                </a:cubicBezTo>
                <a:cubicBezTo>
                  <a:pt x="885" y="2100"/>
                  <a:pt x="948" y="2074"/>
                  <a:pt x="997" y="2030"/>
                </a:cubicBezTo>
                <a:cubicBezTo>
                  <a:pt x="1126" y="1915"/>
                  <a:pt x="995" y="2020"/>
                  <a:pt x="1088" y="1947"/>
                </a:cubicBezTo>
                <a:cubicBezTo>
                  <a:pt x="1094" y="1935"/>
                  <a:pt x="1096" y="1920"/>
                  <a:pt x="1106" y="1911"/>
                </a:cubicBezTo>
                <a:cubicBezTo>
                  <a:pt x="1113" y="1904"/>
                  <a:pt x="1127" y="1909"/>
                  <a:pt x="1134" y="1902"/>
                </a:cubicBezTo>
                <a:cubicBezTo>
                  <a:pt x="1154" y="1882"/>
                  <a:pt x="1162" y="1851"/>
                  <a:pt x="1180" y="1829"/>
                </a:cubicBezTo>
                <a:cubicBezTo>
                  <a:pt x="1205" y="1799"/>
                  <a:pt x="1212" y="1798"/>
                  <a:pt x="1244" y="1774"/>
                </a:cubicBezTo>
                <a:cubicBezTo>
                  <a:pt x="1250" y="1765"/>
                  <a:pt x="1254" y="1754"/>
                  <a:pt x="1262" y="1746"/>
                </a:cubicBezTo>
                <a:cubicBezTo>
                  <a:pt x="1273" y="1735"/>
                  <a:pt x="1289" y="1731"/>
                  <a:pt x="1298" y="1719"/>
                </a:cubicBezTo>
                <a:cubicBezTo>
                  <a:pt x="1305" y="1709"/>
                  <a:pt x="1302" y="1693"/>
                  <a:pt x="1308" y="1682"/>
                </a:cubicBezTo>
                <a:cubicBezTo>
                  <a:pt x="1337" y="1629"/>
                  <a:pt x="1387" y="1564"/>
                  <a:pt x="1445" y="1545"/>
                </a:cubicBezTo>
                <a:cubicBezTo>
                  <a:pt x="1506" y="1504"/>
                  <a:pt x="1594" y="1505"/>
                  <a:pt x="1664" y="1499"/>
                </a:cubicBezTo>
                <a:cubicBezTo>
                  <a:pt x="1840" y="1465"/>
                  <a:pt x="1993" y="1460"/>
                  <a:pt x="2176" y="1454"/>
                </a:cubicBezTo>
                <a:cubicBezTo>
                  <a:pt x="2242" y="1427"/>
                  <a:pt x="2310" y="1421"/>
                  <a:pt x="2377" y="1399"/>
                </a:cubicBezTo>
                <a:cubicBezTo>
                  <a:pt x="2421" y="1357"/>
                  <a:pt x="2365" y="1405"/>
                  <a:pt x="2432" y="1371"/>
                </a:cubicBezTo>
                <a:cubicBezTo>
                  <a:pt x="2550" y="1311"/>
                  <a:pt x="2372" y="1376"/>
                  <a:pt x="2524" y="1326"/>
                </a:cubicBezTo>
                <a:cubicBezTo>
                  <a:pt x="2573" y="1310"/>
                  <a:pt x="2587" y="1325"/>
                  <a:pt x="2642" y="1298"/>
                </a:cubicBezTo>
                <a:cubicBezTo>
                  <a:pt x="2710" y="1265"/>
                  <a:pt x="2646" y="1292"/>
                  <a:pt x="2725" y="1271"/>
                </a:cubicBezTo>
                <a:cubicBezTo>
                  <a:pt x="2744" y="1266"/>
                  <a:pt x="2780" y="1253"/>
                  <a:pt x="2780" y="1253"/>
                </a:cubicBezTo>
                <a:cubicBezTo>
                  <a:pt x="2844" y="1209"/>
                  <a:pt x="2813" y="1221"/>
                  <a:pt x="2871" y="1207"/>
                </a:cubicBezTo>
                <a:cubicBezTo>
                  <a:pt x="2939" y="1156"/>
                  <a:pt x="2996" y="1093"/>
                  <a:pt x="3045" y="1024"/>
                </a:cubicBezTo>
                <a:cubicBezTo>
                  <a:pt x="3057" y="988"/>
                  <a:pt x="3078" y="953"/>
                  <a:pt x="3109" y="933"/>
                </a:cubicBezTo>
                <a:cubicBezTo>
                  <a:pt x="3124" y="902"/>
                  <a:pt x="3131" y="874"/>
                  <a:pt x="3154" y="850"/>
                </a:cubicBezTo>
                <a:cubicBezTo>
                  <a:pt x="3157" y="838"/>
                  <a:pt x="3157" y="824"/>
                  <a:pt x="3164" y="814"/>
                </a:cubicBezTo>
                <a:cubicBezTo>
                  <a:pt x="3168" y="808"/>
                  <a:pt x="3226" y="741"/>
                  <a:pt x="3246" y="731"/>
                </a:cubicBezTo>
                <a:cubicBezTo>
                  <a:pt x="3266" y="721"/>
                  <a:pt x="3312" y="710"/>
                  <a:pt x="3337" y="704"/>
                </a:cubicBezTo>
                <a:cubicBezTo>
                  <a:pt x="3447" y="708"/>
                  <a:pt x="3559" y="696"/>
                  <a:pt x="3666" y="722"/>
                </a:cubicBezTo>
                <a:cubicBezTo>
                  <a:pt x="3922" y="783"/>
                  <a:pt x="3595" y="751"/>
                  <a:pt x="3968" y="768"/>
                </a:cubicBezTo>
                <a:cubicBezTo>
                  <a:pt x="4038" y="765"/>
                  <a:pt x="4109" y="771"/>
                  <a:pt x="4178" y="759"/>
                </a:cubicBezTo>
                <a:cubicBezTo>
                  <a:pt x="4204" y="754"/>
                  <a:pt x="4255" y="702"/>
                  <a:pt x="4279" y="686"/>
                </a:cubicBezTo>
                <a:cubicBezTo>
                  <a:pt x="4296" y="659"/>
                  <a:pt x="4316" y="639"/>
                  <a:pt x="4334" y="613"/>
                </a:cubicBezTo>
                <a:cubicBezTo>
                  <a:pt x="4344" y="580"/>
                  <a:pt x="4406" y="494"/>
                  <a:pt x="4434" y="475"/>
                </a:cubicBezTo>
                <a:cubicBezTo>
                  <a:pt x="4483" y="381"/>
                  <a:pt x="4422" y="478"/>
                  <a:pt x="4480" y="430"/>
                </a:cubicBezTo>
                <a:cubicBezTo>
                  <a:pt x="4489" y="423"/>
                  <a:pt x="4490" y="410"/>
                  <a:pt x="4498" y="402"/>
                </a:cubicBezTo>
                <a:cubicBezTo>
                  <a:pt x="4506" y="394"/>
                  <a:pt x="4517" y="390"/>
                  <a:pt x="4526" y="384"/>
                </a:cubicBezTo>
                <a:cubicBezTo>
                  <a:pt x="4553" y="328"/>
                  <a:pt x="4576" y="341"/>
                  <a:pt x="4608" y="293"/>
                </a:cubicBezTo>
                <a:cubicBezTo>
                  <a:pt x="4611" y="281"/>
                  <a:pt x="4610" y="267"/>
                  <a:pt x="4617" y="256"/>
                </a:cubicBezTo>
                <a:cubicBezTo>
                  <a:pt x="4623" y="247"/>
                  <a:pt x="4637" y="246"/>
                  <a:pt x="4645" y="238"/>
                </a:cubicBezTo>
                <a:cubicBezTo>
                  <a:pt x="4653" y="230"/>
                  <a:pt x="4656" y="218"/>
                  <a:pt x="4663" y="210"/>
                </a:cubicBezTo>
                <a:cubicBezTo>
                  <a:pt x="4674" y="197"/>
                  <a:pt x="4688" y="186"/>
                  <a:pt x="4700" y="174"/>
                </a:cubicBezTo>
                <a:cubicBezTo>
                  <a:pt x="4703" y="165"/>
                  <a:pt x="4709" y="156"/>
                  <a:pt x="4709" y="146"/>
                </a:cubicBezTo>
                <a:cubicBezTo>
                  <a:pt x="4709" y="137"/>
                  <a:pt x="4700" y="128"/>
                  <a:pt x="4700" y="119"/>
                </a:cubicBezTo>
                <a:cubicBezTo>
                  <a:pt x="4700" y="107"/>
                  <a:pt x="4717" y="70"/>
                  <a:pt x="4727" y="64"/>
                </a:cubicBezTo>
                <a:cubicBezTo>
                  <a:pt x="4746" y="52"/>
                  <a:pt x="4770" y="53"/>
                  <a:pt x="4791" y="46"/>
                </a:cubicBezTo>
                <a:cubicBezTo>
                  <a:pt x="4815" y="9"/>
                  <a:pt x="4831" y="11"/>
                  <a:pt x="4873" y="0"/>
                </a:cubicBezTo>
                <a:cubicBezTo>
                  <a:pt x="4960" y="6"/>
                  <a:pt x="5043" y="13"/>
                  <a:pt x="5129" y="27"/>
                </a:cubicBezTo>
                <a:cubicBezTo>
                  <a:pt x="5159" y="57"/>
                  <a:pt x="5200" y="54"/>
                  <a:pt x="5239" y="73"/>
                </a:cubicBezTo>
                <a:cubicBezTo>
                  <a:pt x="5309" y="66"/>
                  <a:pt x="5380" y="66"/>
                  <a:pt x="5449" y="55"/>
                </a:cubicBezTo>
                <a:cubicBezTo>
                  <a:pt x="5468" y="52"/>
                  <a:pt x="5504" y="37"/>
                  <a:pt x="5504" y="37"/>
                </a:cubicBezTo>
                <a:cubicBezTo>
                  <a:pt x="5514" y="6"/>
                  <a:pt x="5513" y="19"/>
                  <a:pt x="5513" y="0"/>
                </a:cubicBezTo>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1858" tIns="50929" rIns="101858" bIns="5092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404040"/>
              </a:solidFill>
              <a:effectLst/>
              <a:uLnTx/>
              <a:uFillTx/>
              <a:latin typeface="Calibri"/>
              <a:ea typeface="+mn-ea"/>
              <a:cs typeface="+mn-cs"/>
            </a:endParaRPr>
          </a:p>
        </p:txBody>
      </p:sp>
      <p:pic>
        <p:nvPicPr>
          <p:cNvPr id="29740" name="Picture 44" descr="https://upload.wikimedia.org/wikipedia/de/thumb/c/c7/Shire_Pharmaceuticals_logo.svg/2000px-Shire_Pharmaceuticals_logo.svg.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984857" y="3349954"/>
            <a:ext cx="634925" cy="18730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lilly logo"/>
          <p:cNvPicPr>
            <a:picLocks noChangeAspect="1" noChangeArrowheads="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7204" y="1455645"/>
            <a:ext cx="904475" cy="4947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biogen logo"/>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805203" y="2911608"/>
            <a:ext cx="1002837" cy="34962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sanofi logo"/>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208740" y="3312374"/>
            <a:ext cx="659559" cy="52518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merck logo"/>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1390386" y="1391941"/>
            <a:ext cx="1116029" cy="32260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teva pharmaceuticals"/>
          <p:cNvPicPr>
            <a:picLocks noChangeAspect="1" noChangeArrowheads="1"/>
          </p:cNvPicPr>
          <p:nvPr/>
        </p:nvPicPr>
        <p:blipFill rotWithShape="1">
          <a:blip r:embed="rId12" cstate="email">
            <a:extLst>
              <a:ext uri="{28A0092B-C50C-407E-A947-70E740481C1C}">
                <a14:useLocalDpi xmlns:a14="http://schemas.microsoft.com/office/drawing/2010/main" val="0"/>
              </a:ext>
            </a:extLst>
          </a:blip>
          <a:srcRect/>
          <a:stretch/>
        </p:blipFill>
        <p:spPr bwMode="auto">
          <a:xfrm>
            <a:off x="2469760" y="2049982"/>
            <a:ext cx="847159" cy="253573"/>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genentech"/>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1702366" y="1760409"/>
            <a:ext cx="1364345" cy="195101"/>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regeneron"/>
          <p:cNvPicPr>
            <a:picLocks noChangeAspect="1" noChangeArrowheads="1"/>
          </p:cNvPicPr>
          <p:nvPr/>
        </p:nvPicPr>
        <p:blipFill rotWithShape="1">
          <a:blip r:embed="rId14" cstate="email">
            <a:extLst>
              <a:ext uri="{28A0092B-C50C-407E-A947-70E740481C1C}">
                <a14:useLocalDpi xmlns:a14="http://schemas.microsoft.com/office/drawing/2010/main" val="0"/>
              </a:ext>
            </a:extLst>
          </a:blip>
          <a:srcRect/>
          <a:stretch/>
        </p:blipFill>
        <p:spPr bwMode="auto">
          <a:xfrm>
            <a:off x="1063617" y="2403908"/>
            <a:ext cx="1837235" cy="219974"/>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mage result for novo nordisk"/>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215198" y="2602014"/>
            <a:ext cx="724319" cy="54924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Image result for eisai"/>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3760663" y="1922642"/>
            <a:ext cx="709079" cy="425446"/>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Image result for allergan"/>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2178762" y="3346526"/>
            <a:ext cx="1022976" cy="259074"/>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Image result for amgen"/>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2268660" y="2736070"/>
            <a:ext cx="942027" cy="242622"/>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Image result for johnson and johnson logo"/>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1382016" y="3635498"/>
            <a:ext cx="1198190" cy="22817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Image result for bristol myers squibb"/>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456136" y="3034819"/>
            <a:ext cx="1812264" cy="2855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Image result for gilead logo"/>
          <p:cNvPicPr>
            <a:picLocks noChangeAspect="1" noChangeArrowheads="1"/>
          </p:cNvPicPr>
          <p:nvPr/>
        </p:nvPicPr>
        <p:blipFill>
          <a:blip r:embed="rId21" cstate="email">
            <a:extLst>
              <a:ext uri="{28A0092B-C50C-407E-A947-70E740481C1C}">
                <a14:useLocalDpi xmlns:a14="http://schemas.microsoft.com/office/drawing/2010/main" val="0"/>
              </a:ext>
            </a:extLst>
          </a:blip>
          <a:srcRect/>
          <a:stretch>
            <a:fillRect/>
          </a:stretch>
        </p:blipFill>
        <p:spPr bwMode="auto">
          <a:xfrm>
            <a:off x="3067518" y="3635079"/>
            <a:ext cx="834392" cy="234021"/>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Image result for glaxosmithkline"/>
          <p:cNvPicPr>
            <a:picLocks noChangeAspect="1"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3097262" y="1406990"/>
            <a:ext cx="471548" cy="40633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descr="Image result for abbott logo"/>
          <p:cNvPicPr>
            <a:picLocks noChangeAspect="1" noChangeArrowheads="1"/>
          </p:cNvPicPr>
          <p:nvPr/>
        </p:nvPicPr>
        <p:blipFill>
          <a:blip r:embed="rId23" cstate="email">
            <a:extLst>
              <a:ext uri="{28A0092B-C50C-407E-A947-70E740481C1C}">
                <a14:useLocalDpi xmlns:a14="http://schemas.microsoft.com/office/drawing/2010/main" val="0"/>
              </a:ext>
            </a:extLst>
          </a:blip>
          <a:srcRect/>
          <a:stretch>
            <a:fillRect/>
          </a:stretch>
        </p:blipFill>
        <p:spPr bwMode="auto">
          <a:xfrm>
            <a:off x="1124894" y="2702430"/>
            <a:ext cx="879120" cy="358682"/>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Image result for astrazeneca logo"/>
          <p:cNvPicPr>
            <a:picLocks noChangeAspect="1" noChangeArrowheads="1"/>
          </p:cNvPicPr>
          <p:nvPr/>
        </p:nvPicPr>
        <p:blipFill>
          <a:blip r:embed="rId24" cstate="email">
            <a:extLst>
              <a:ext uri="{28A0092B-C50C-407E-A947-70E740481C1C}">
                <a14:useLocalDpi xmlns:a14="http://schemas.microsoft.com/office/drawing/2010/main" val="0"/>
              </a:ext>
            </a:extLst>
          </a:blip>
          <a:srcRect/>
          <a:stretch>
            <a:fillRect/>
          </a:stretch>
        </p:blipFill>
        <p:spPr bwMode="auto">
          <a:xfrm>
            <a:off x="3637836" y="1458851"/>
            <a:ext cx="1370525" cy="349484"/>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42" descr="Image result for novartis logo"/>
          <p:cNvPicPr>
            <a:picLocks noChangeAspect="1" noChangeArrowheads="1"/>
          </p:cNvPicPr>
          <p:nvPr/>
        </p:nvPicPr>
        <p:blipFill>
          <a:blip r:embed="rId25" cstate="email">
            <a:extLst>
              <a:ext uri="{28A0092B-C50C-407E-A947-70E740481C1C}">
                <a14:useLocalDpi xmlns:a14="http://schemas.microsoft.com/office/drawing/2010/main" val="0"/>
              </a:ext>
            </a:extLst>
          </a:blip>
          <a:srcRect/>
          <a:stretch>
            <a:fillRect/>
          </a:stretch>
        </p:blipFill>
        <p:spPr bwMode="auto">
          <a:xfrm>
            <a:off x="377759" y="1975160"/>
            <a:ext cx="1564715" cy="339021"/>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44" descr="Image result for vertex pharmaceuticals logo"/>
          <p:cNvPicPr>
            <a:picLocks noChangeAspect="1" noChangeArrowheads="1"/>
          </p:cNvPicPr>
          <p:nvPr/>
        </p:nvPicPr>
        <p:blipFill>
          <a:blip r:embed="rId26"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94957" y="3320255"/>
            <a:ext cx="791472" cy="527318"/>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46" descr="Image result for takeda pharmaceuticals logo"/>
          <p:cNvPicPr>
            <a:picLocks noChangeAspect="1" noChangeArrowheads="1"/>
          </p:cNvPicPr>
          <p:nvPr/>
        </p:nvPicPr>
        <p:blipFill>
          <a:blip r:embed="rId27" cstate="email">
            <a:extLst>
              <a:ext uri="{28A0092B-C50C-407E-A947-70E740481C1C}">
                <a14:useLocalDpi xmlns:a14="http://schemas.microsoft.com/office/drawing/2010/main" val="0"/>
              </a:ext>
            </a:extLst>
          </a:blip>
          <a:srcRect/>
          <a:stretch>
            <a:fillRect/>
          </a:stretch>
        </p:blipFill>
        <p:spPr bwMode="auto">
          <a:xfrm>
            <a:off x="3655533" y="3321117"/>
            <a:ext cx="705694" cy="237068"/>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48" descr="Image result for celgene logo"/>
          <p:cNvPicPr>
            <a:picLocks noChangeAspect="1" noChangeArrowheads="1"/>
          </p:cNvPicPr>
          <p:nvPr/>
        </p:nvPicPr>
        <p:blipFill>
          <a:blip r:embed="rId28" cstate="email">
            <a:extLst>
              <a:ext uri="{28A0092B-C50C-407E-A947-70E740481C1C}">
                <a14:useLocalDpi xmlns:a14="http://schemas.microsoft.com/office/drawing/2010/main" val="0"/>
              </a:ext>
            </a:extLst>
          </a:blip>
          <a:srcRect/>
          <a:stretch>
            <a:fillRect/>
          </a:stretch>
        </p:blipFill>
        <p:spPr bwMode="auto">
          <a:xfrm>
            <a:off x="3389411" y="2293072"/>
            <a:ext cx="594435" cy="523112"/>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50" descr="Related image"/>
          <p:cNvPicPr>
            <a:picLocks noChangeAspect="1" noChangeArrowheads="1"/>
          </p:cNvPicPr>
          <p:nvPr/>
        </p:nvPicPr>
        <p:blipFill>
          <a:blip r:embed="rId29" cstate="email">
            <a:extLst>
              <a:ext uri="{28A0092B-C50C-407E-A947-70E740481C1C}">
                <a14:useLocalDpi xmlns:a14="http://schemas.microsoft.com/office/drawing/2010/main" val="0"/>
              </a:ext>
            </a:extLst>
          </a:blip>
          <a:srcRect/>
          <a:stretch>
            <a:fillRect/>
          </a:stretch>
        </p:blipFill>
        <p:spPr bwMode="auto">
          <a:xfrm>
            <a:off x="4251419" y="2339721"/>
            <a:ext cx="818134" cy="475556"/>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52" descr="Image result for covance logo"/>
          <p:cNvPicPr>
            <a:picLocks noChangeAspect="1" noChangeArrowheads="1"/>
          </p:cNvPicPr>
          <p:nvPr/>
        </p:nvPicPr>
        <p:blipFill rotWithShape="1">
          <a:blip r:embed="rId30" cstate="email">
            <a:extLst>
              <a:ext uri="{28A0092B-C50C-407E-A947-70E740481C1C}">
                <a14:useLocalDpi xmlns:a14="http://schemas.microsoft.com/office/drawing/2010/main" val="0"/>
              </a:ext>
            </a:extLst>
          </a:blip>
          <a:srcRect/>
          <a:stretch/>
        </p:blipFill>
        <p:spPr bwMode="auto">
          <a:xfrm>
            <a:off x="432843" y="4392772"/>
            <a:ext cx="1347169" cy="223377"/>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56" descr="Image result for icon plc logo"/>
          <p:cNvPicPr>
            <a:picLocks noChangeAspect="1" noChangeArrowheads="1"/>
          </p:cNvPicPr>
          <p:nvPr/>
        </p:nvPicPr>
        <p:blipFill rotWithShape="1">
          <a:blip r:embed="rId31" cstate="email">
            <a:extLst>
              <a:ext uri="{28A0092B-C50C-407E-A947-70E740481C1C}">
                <a14:useLocalDpi xmlns:a14="http://schemas.microsoft.com/office/drawing/2010/main" val="0"/>
              </a:ext>
            </a:extLst>
          </a:blip>
          <a:srcRect/>
          <a:stretch/>
        </p:blipFill>
        <p:spPr bwMode="auto">
          <a:xfrm>
            <a:off x="3987968" y="4603576"/>
            <a:ext cx="1063814" cy="314941"/>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58" descr="Image result for medpace logo"/>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3537953" y="4992434"/>
            <a:ext cx="1183634" cy="199350"/>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60" descr="Related image"/>
          <p:cNvPicPr>
            <a:picLocks noChangeAspect="1" noChangeArrowheads="1"/>
          </p:cNvPicPr>
          <p:nvPr/>
        </p:nvPicPr>
        <p:blipFill>
          <a:blip r:embed="rId33" cstate="email">
            <a:extLst>
              <a:ext uri="{28A0092B-C50C-407E-A947-70E740481C1C}">
                <a14:useLocalDpi xmlns:a14="http://schemas.microsoft.com/office/drawing/2010/main" val="0"/>
              </a:ext>
            </a:extLst>
          </a:blip>
          <a:srcRect/>
          <a:stretch>
            <a:fillRect/>
          </a:stretch>
        </p:blipFill>
        <p:spPr bwMode="auto">
          <a:xfrm>
            <a:off x="372907" y="4687580"/>
            <a:ext cx="1114425" cy="366587"/>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62" descr="Image result for chiltern logo"/>
          <p:cNvPicPr>
            <a:picLocks noChangeAspect="1" noChangeArrowheads="1"/>
          </p:cNvPicPr>
          <p:nvPr/>
        </p:nvPicPr>
        <p:blipFill>
          <a:blip r:embed="rId34" cstate="email">
            <a:extLst>
              <a:ext uri="{28A0092B-C50C-407E-A947-70E740481C1C}">
                <a14:useLocalDpi xmlns:a14="http://schemas.microsoft.com/office/drawing/2010/main" val="0"/>
              </a:ext>
            </a:extLst>
          </a:blip>
          <a:srcRect/>
          <a:stretch>
            <a:fillRect/>
          </a:stretch>
        </p:blipFill>
        <p:spPr bwMode="auto">
          <a:xfrm>
            <a:off x="650808" y="5148120"/>
            <a:ext cx="1342778" cy="559141"/>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64" descr="Image result for pra logo"/>
          <p:cNvPicPr>
            <a:picLocks noChangeAspect="1" noChangeArrowheads="1"/>
          </p:cNvPicPr>
          <p:nvPr/>
        </p:nvPicPr>
        <p:blipFill>
          <a:blip r:embed="rId35" cstate="email">
            <a:extLst>
              <a:ext uri="{28A0092B-C50C-407E-A947-70E740481C1C}">
                <a14:useLocalDpi xmlns:a14="http://schemas.microsoft.com/office/drawing/2010/main" val="0"/>
              </a:ext>
            </a:extLst>
          </a:blip>
          <a:srcRect/>
          <a:stretch>
            <a:fillRect/>
          </a:stretch>
        </p:blipFill>
        <p:spPr bwMode="auto">
          <a:xfrm>
            <a:off x="447385" y="5834782"/>
            <a:ext cx="704461" cy="824512"/>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68" descr="Image result for parexel logo"/>
          <p:cNvPicPr>
            <a:picLocks noChangeAspect="1" noChangeArrowheads="1"/>
          </p:cNvPicPr>
          <p:nvPr/>
        </p:nvPicPr>
        <p:blipFill>
          <a:blip r:embed="rId36" cstate="email">
            <a:extLst>
              <a:ext uri="{28A0092B-C50C-407E-A947-70E740481C1C}">
                <a14:useLocalDpi xmlns:a14="http://schemas.microsoft.com/office/drawing/2010/main" val="0"/>
              </a:ext>
            </a:extLst>
          </a:blip>
          <a:srcRect/>
          <a:stretch>
            <a:fillRect/>
          </a:stretch>
        </p:blipFill>
        <p:spPr bwMode="auto">
          <a:xfrm>
            <a:off x="1901082" y="6360425"/>
            <a:ext cx="1577075" cy="342226"/>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70" descr="Image result for novella logo"/>
          <p:cNvPicPr>
            <a:picLocks noChangeAspect="1" noChangeArrowheads="1"/>
          </p:cNvPicPr>
          <p:nvPr/>
        </p:nvPicPr>
        <p:blipFill>
          <a:blip r:embed="rId37" cstate="email">
            <a:extLst>
              <a:ext uri="{28A0092B-C50C-407E-A947-70E740481C1C}">
                <a14:useLocalDpi xmlns:a14="http://schemas.microsoft.com/office/drawing/2010/main" val="0"/>
              </a:ext>
            </a:extLst>
          </a:blip>
          <a:srcRect/>
          <a:stretch>
            <a:fillRect/>
          </a:stretch>
        </p:blipFill>
        <p:spPr bwMode="auto">
          <a:xfrm>
            <a:off x="4227265" y="5905644"/>
            <a:ext cx="796242" cy="729190"/>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72" descr="Image result for integrium logo"/>
          <p:cNvPicPr>
            <a:picLocks noChangeAspect="1" noChangeArrowheads="1"/>
          </p:cNvPicPr>
          <p:nvPr/>
        </p:nvPicPr>
        <p:blipFill>
          <a:blip r:embed="rId38" cstate="email">
            <a:extLst>
              <a:ext uri="{28A0092B-C50C-407E-A947-70E740481C1C}">
                <a14:useLocalDpi xmlns:a14="http://schemas.microsoft.com/office/drawing/2010/main" val="0"/>
              </a:ext>
            </a:extLst>
          </a:blip>
          <a:srcRect/>
          <a:stretch>
            <a:fillRect/>
          </a:stretch>
        </p:blipFill>
        <p:spPr bwMode="auto">
          <a:xfrm>
            <a:off x="3081786" y="5823524"/>
            <a:ext cx="1114425" cy="391026"/>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74" descr="Related image"/>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1730092" y="5764528"/>
            <a:ext cx="978210" cy="31019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78" descr="Image result for ohio state logo"/>
          <p:cNvPicPr>
            <a:picLocks noChangeAspect="1" noChangeArrowheads="1"/>
          </p:cNvPicPr>
          <p:nvPr/>
        </p:nvPicPr>
        <p:blipFill>
          <a:blip r:embed="rId40" cstate="email">
            <a:extLst>
              <a:ext uri="{28A0092B-C50C-407E-A947-70E740481C1C}">
                <a14:useLocalDpi xmlns:a14="http://schemas.microsoft.com/office/drawing/2010/main" val="0"/>
              </a:ext>
            </a:extLst>
          </a:blip>
          <a:srcRect/>
          <a:stretch>
            <a:fillRect/>
          </a:stretch>
        </p:blipFill>
        <p:spPr bwMode="auto">
          <a:xfrm>
            <a:off x="5560730" y="1403158"/>
            <a:ext cx="779985" cy="528084"/>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80" descr="Image result for university of iowa logo"/>
          <p:cNvPicPr>
            <a:picLocks noChangeAspect="1" noChangeArrowheads="1"/>
          </p:cNvPicPr>
          <p:nvPr/>
        </p:nvPicPr>
        <p:blipFill>
          <a:blip r:embed="rId41" cstate="email">
            <a:extLst>
              <a:ext uri="{28A0092B-C50C-407E-A947-70E740481C1C}">
                <a14:useLocalDpi xmlns:a14="http://schemas.microsoft.com/office/drawing/2010/main" val="0"/>
              </a:ext>
            </a:extLst>
          </a:blip>
          <a:srcRect/>
          <a:stretch>
            <a:fillRect/>
          </a:stretch>
        </p:blipFill>
        <p:spPr bwMode="auto">
          <a:xfrm>
            <a:off x="6629621" y="2589566"/>
            <a:ext cx="942235" cy="537074"/>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82" descr="Image result for tufts university logo"/>
          <p:cNvPicPr>
            <a:picLocks noChangeAspect="1" noChangeArrowheads="1"/>
          </p:cNvPicPr>
          <p:nvPr/>
        </p:nvPicPr>
        <p:blipFill>
          <a:blip r:embed="rId42" cstate="email">
            <a:extLst>
              <a:ext uri="{28A0092B-C50C-407E-A947-70E740481C1C}">
                <a14:useLocalDpi xmlns:a14="http://schemas.microsoft.com/office/drawing/2010/main" val="0"/>
              </a:ext>
            </a:extLst>
          </a:blip>
          <a:srcRect/>
          <a:stretch>
            <a:fillRect/>
          </a:stretch>
        </p:blipFill>
        <p:spPr bwMode="auto">
          <a:xfrm>
            <a:off x="5470482" y="5450322"/>
            <a:ext cx="1345323" cy="874772"/>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84" descr="Image result for miami children's hospital logo"/>
          <p:cNvPicPr>
            <a:picLocks noChangeAspect="1" noChangeArrowheads="1"/>
          </p:cNvPicPr>
          <p:nvPr/>
        </p:nvPicPr>
        <p:blipFill>
          <a:blip r:embed="rId43" cstate="email">
            <a:extLst>
              <a:ext uri="{28A0092B-C50C-407E-A947-70E740481C1C}">
                <a14:useLocalDpi xmlns:a14="http://schemas.microsoft.com/office/drawing/2010/main" val="0"/>
              </a:ext>
            </a:extLst>
          </a:blip>
          <a:srcRect/>
          <a:stretch>
            <a:fillRect/>
          </a:stretch>
        </p:blipFill>
        <p:spPr bwMode="auto">
          <a:xfrm>
            <a:off x="5624100" y="2351474"/>
            <a:ext cx="953786" cy="503743"/>
          </a:xfrm>
          <a:prstGeom prst="rect">
            <a:avLst/>
          </a:prstGeom>
          <a:noFill/>
          <a:extLst>
            <a:ext uri="{909E8E84-426E-40DD-AFC4-6F175D3DCCD1}">
              <a14:hiddenFill xmlns:a14="http://schemas.microsoft.com/office/drawing/2010/main">
                <a:solidFill>
                  <a:srgbClr val="FFFFFF"/>
                </a:solidFill>
              </a14:hiddenFill>
            </a:ext>
          </a:extLst>
        </p:spPr>
      </p:pic>
      <p:pic>
        <p:nvPicPr>
          <p:cNvPr id="3158" name="Picture 86" descr="Image result for ucla logo"/>
          <p:cNvPicPr>
            <a:picLocks noChangeAspect="1" noChangeArrowheads="1"/>
          </p:cNvPicPr>
          <p:nvPr/>
        </p:nvPicPr>
        <p:blipFill>
          <a:blip r:embed="rId44" cstate="email">
            <a:extLst>
              <a:ext uri="{28A0092B-C50C-407E-A947-70E740481C1C}">
                <a14:useLocalDpi xmlns:a14="http://schemas.microsoft.com/office/drawing/2010/main" val="0"/>
              </a:ext>
            </a:extLst>
          </a:blip>
          <a:srcRect/>
          <a:stretch>
            <a:fillRect/>
          </a:stretch>
        </p:blipFill>
        <p:spPr bwMode="auto">
          <a:xfrm>
            <a:off x="7925381" y="1559151"/>
            <a:ext cx="768577" cy="392095"/>
          </a:xfrm>
          <a:prstGeom prst="rect">
            <a:avLst/>
          </a:prstGeom>
          <a:noFill/>
          <a:extLst>
            <a:ext uri="{909E8E84-426E-40DD-AFC4-6F175D3DCCD1}">
              <a14:hiddenFill xmlns:a14="http://schemas.microsoft.com/office/drawing/2010/main">
                <a:solidFill>
                  <a:srgbClr val="FFFFFF"/>
                </a:solidFill>
              </a14:hiddenFill>
            </a:ext>
          </a:extLst>
        </p:spPr>
      </p:pic>
      <p:pic>
        <p:nvPicPr>
          <p:cNvPr id="3162" name="Picture 90" descr="Image result for ucsf logo"/>
          <p:cNvPicPr>
            <a:picLocks noChangeAspect="1" noChangeArrowheads="1"/>
          </p:cNvPicPr>
          <p:nvPr/>
        </p:nvPicPr>
        <p:blipFill>
          <a:blip r:embed="rId45" cstate="email">
            <a:extLst>
              <a:ext uri="{28A0092B-C50C-407E-A947-70E740481C1C}">
                <a14:useLocalDpi xmlns:a14="http://schemas.microsoft.com/office/drawing/2010/main" val="0"/>
              </a:ext>
            </a:extLst>
          </a:blip>
          <a:srcRect/>
          <a:stretch>
            <a:fillRect/>
          </a:stretch>
        </p:blipFill>
        <p:spPr bwMode="auto">
          <a:xfrm>
            <a:off x="6526617" y="2224912"/>
            <a:ext cx="2192839" cy="247836"/>
          </a:xfrm>
          <a:prstGeom prst="rect">
            <a:avLst/>
          </a:prstGeom>
          <a:noFill/>
          <a:extLst>
            <a:ext uri="{909E8E84-426E-40DD-AFC4-6F175D3DCCD1}">
              <a14:hiddenFill xmlns:a14="http://schemas.microsoft.com/office/drawing/2010/main">
                <a:solidFill>
                  <a:srgbClr val="FFFFFF"/>
                </a:solidFill>
              </a14:hiddenFill>
            </a:ext>
          </a:extLst>
        </p:spPr>
      </p:pic>
      <p:pic>
        <p:nvPicPr>
          <p:cNvPr id="3166" name="Picture 94" descr="Image result for johns hopkins university logo"/>
          <p:cNvPicPr>
            <a:picLocks noChangeAspect="1" noChangeArrowheads="1"/>
          </p:cNvPicPr>
          <p:nvPr/>
        </p:nvPicPr>
        <p:blipFill>
          <a:blip r:embed="rId46" cstate="email">
            <a:extLst>
              <a:ext uri="{28A0092B-C50C-407E-A947-70E740481C1C}">
                <a14:useLocalDpi xmlns:a14="http://schemas.microsoft.com/office/drawing/2010/main" val="0"/>
              </a:ext>
            </a:extLst>
          </a:blip>
          <a:srcRect/>
          <a:stretch>
            <a:fillRect/>
          </a:stretch>
        </p:blipFill>
        <p:spPr bwMode="auto">
          <a:xfrm>
            <a:off x="5547958" y="3587948"/>
            <a:ext cx="1361581" cy="236149"/>
          </a:xfrm>
          <a:prstGeom prst="rect">
            <a:avLst/>
          </a:prstGeom>
          <a:noFill/>
          <a:extLst>
            <a:ext uri="{909E8E84-426E-40DD-AFC4-6F175D3DCCD1}">
              <a14:hiddenFill xmlns:a14="http://schemas.microsoft.com/office/drawing/2010/main">
                <a:solidFill>
                  <a:srgbClr val="FFFFFF"/>
                </a:solidFill>
              </a14:hiddenFill>
            </a:ext>
          </a:extLst>
        </p:spPr>
      </p:pic>
      <p:pic>
        <p:nvPicPr>
          <p:cNvPr id="3168" name="Picture 96" descr="Image result for duke clinical research institute logo"/>
          <p:cNvPicPr>
            <a:picLocks noChangeAspect="1" noChangeArrowheads="1"/>
          </p:cNvPicPr>
          <p:nvPr/>
        </p:nvPicPr>
        <p:blipFill rotWithShape="1">
          <a:blip r:embed="rId47" cstate="email">
            <a:extLst>
              <a:ext uri="{28A0092B-C50C-407E-A947-70E740481C1C}">
                <a14:useLocalDpi xmlns:a14="http://schemas.microsoft.com/office/drawing/2010/main" val="0"/>
              </a:ext>
            </a:extLst>
          </a:blip>
          <a:srcRect/>
          <a:stretch/>
        </p:blipFill>
        <p:spPr bwMode="auto">
          <a:xfrm>
            <a:off x="5787236" y="3094984"/>
            <a:ext cx="2808612" cy="373576"/>
          </a:xfrm>
          <a:prstGeom prst="rect">
            <a:avLst/>
          </a:prstGeom>
          <a:noFill/>
          <a:extLst>
            <a:ext uri="{909E8E84-426E-40DD-AFC4-6F175D3DCCD1}">
              <a14:hiddenFill xmlns:a14="http://schemas.microsoft.com/office/drawing/2010/main">
                <a:solidFill>
                  <a:srgbClr val="FFFFFF"/>
                </a:solidFill>
              </a14:hiddenFill>
            </a:ext>
          </a:extLst>
        </p:spPr>
      </p:pic>
      <p:pic>
        <p:nvPicPr>
          <p:cNvPr id="3170" name="Picture 98" descr="Image result for university of washington logo transparent"/>
          <p:cNvPicPr>
            <a:picLocks noChangeAspect="1" noChangeArrowheads="1"/>
          </p:cNvPicPr>
          <p:nvPr/>
        </p:nvPicPr>
        <p:blipFill>
          <a:blip r:embed="rId48" cstate="email">
            <a:extLst>
              <a:ext uri="{28A0092B-C50C-407E-A947-70E740481C1C}">
                <a14:useLocalDpi xmlns:a14="http://schemas.microsoft.com/office/drawing/2010/main" val="0"/>
              </a:ext>
            </a:extLst>
          </a:blip>
          <a:srcRect/>
          <a:stretch>
            <a:fillRect/>
          </a:stretch>
        </p:blipFill>
        <p:spPr bwMode="auto">
          <a:xfrm>
            <a:off x="5633645" y="3970847"/>
            <a:ext cx="960191" cy="472373"/>
          </a:xfrm>
          <a:prstGeom prst="rect">
            <a:avLst/>
          </a:prstGeom>
          <a:noFill/>
          <a:extLst>
            <a:ext uri="{909E8E84-426E-40DD-AFC4-6F175D3DCCD1}">
              <a14:hiddenFill xmlns:a14="http://schemas.microsoft.com/office/drawing/2010/main">
                <a:solidFill>
                  <a:srgbClr val="FFFFFF"/>
                </a:solidFill>
              </a14:hiddenFill>
            </a:ext>
          </a:extLst>
        </p:spPr>
      </p:pic>
      <p:pic>
        <p:nvPicPr>
          <p:cNvPr id="3172" name="Picture 100" descr="Image result for umdnj logo transparent"/>
          <p:cNvPicPr>
            <a:picLocks noChangeAspect="1" noChangeArrowheads="1"/>
          </p:cNvPicPr>
          <p:nvPr/>
        </p:nvPicPr>
        <p:blipFill>
          <a:blip r:embed="rId49" cstate="email">
            <a:extLst>
              <a:ext uri="{28A0092B-C50C-407E-A947-70E740481C1C}">
                <a14:useLocalDpi xmlns:a14="http://schemas.microsoft.com/office/drawing/2010/main" val="0"/>
              </a:ext>
            </a:extLst>
          </a:blip>
          <a:srcRect/>
          <a:stretch>
            <a:fillRect/>
          </a:stretch>
        </p:blipFill>
        <p:spPr bwMode="auto">
          <a:xfrm>
            <a:off x="7581876" y="2598256"/>
            <a:ext cx="1038795" cy="392468"/>
          </a:xfrm>
          <a:prstGeom prst="rect">
            <a:avLst/>
          </a:prstGeom>
          <a:noFill/>
          <a:extLst>
            <a:ext uri="{909E8E84-426E-40DD-AFC4-6F175D3DCCD1}">
              <a14:hiddenFill xmlns:a14="http://schemas.microsoft.com/office/drawing/2010/main">
                <a:solidFill>
                  <a:srgbClr val="FFFFFF"/>
                </a:solidFill>
              </a14:hiddenFill>
            </a:ext>
          </a:extLst>
        </p:spPr>
      </p:pic>
      <p:pic>
        <p:nvPicPr>
          <p:cNvPr id="3174" name="Picture 102" descr="Image result for fred hutchinson cancer research center logo transparent wiki"/>
          <p:cNvPicPr>
            <a:picLocks noChangeAspect="1" noChangeArrowheads="1"/>
          </p:cNvPicPr>
          <p:nvPr/>
        </p:nvPicPr>
        <p:blipFill>
          <a:blip r:embed="rId50" cstate="email">
            <a:extLst>
              <a:ext uri="{28A0092B-C50C-407E-A947-70E740481C1C}">
                <a14:useLocalDpi xmlns:a14="http://schemas.microsoft.com/office/drawing/2010/main" val="0"/>
              </a:ext>
            </a:extLst>
          </a:blip>
          <a:srcRect/>
          <a:stretch>
            <a:fillRect/>
          </a:stretch>
        </p:blipFill>
        <p:spPr bwMode="auto">
          <a:xfrm>
            <a:off x="7093161" y="3642360"/>
            <a:ext cx="1497739" cy="374434"/>
          </a:xfrm>
          <a:prstGeom prst="rect">
            <a:avLst/>
          </a:prstGeom>
          <a:noFill/>
          <a:extLst>
            <a:ext uri="{909E8E84-426E-40DD-AFC4-6F175D3DCCD1}">
              <a14:hiddenFill xmlns:a14="http://schemas.microsoft.com/office/drawing/2010/main">
                <a:solidFill>
                  <a:srgbClr val="FFFFFF"/>
                </a:solidFill>
              </a14:hiddenFill>
            </a:ext>
          </a:extLst>
        </p:spPr>
      </p:pic>
      <p:pic>
        <p:nvPicPr>
          <p:cNvPr id="3176" name="Picture 104" descr="Image result for memorial sloan kettering logo"/>
          <p:cNvPicPr>
            <a:picLocks noChangeAspect="1" noChangeArrowheads="1"/>
          </p:cNvPicPr>
          <p:nvPr/>
        </p:nvPicPr>
        <p:blipFill>
          <a:blip r:embed="rId51" cstate="email">
            <a:extLst>
              <a:ext uri="{28A0092B-C50C-407E-A947-70E740481C1C}">
                <a14:useLocalDpi xmlns:a14="http://schemas.microsoft.com/office/drawing/2010/main" val="0"/>
              </a:ext>
            </a:extLst>
          </a:blip>
          <a:srcRect/>
          <a:stretch>
            <a:fillRect/>
          </a:stretch>
        </p:blipFill>
        <p:spPr bwMode="auto">
          <a:xfrm>
            <a:off x="7260701" y="4105029"/>
            <a:ext cx="1444132" cy="471010"/>
          </a:xfrm>
          <a:prstGeom prst="rect">
            <a:avLst/>
          </a:prstGeom>
          <a:noFill/>
          <a:extLst>
            <a:ext uri="{909E8E84-426E-40DD-AFC4-6F175D3DCCD1}">
              <a14:hiddenFill xmlns:a14="http://schemas.microsoft.com/office/drawing/2010/main">
                <a:solidFill>
                  <a:srgbClr val="FFFFFF"/>
                </a:solidFill>
              </a14:hiddenFill>
            </a:ext>
          </a:extLst>
        </p:spPr>
      </p:pic>
      <p:pic>
        <p:nvPicPr>
          <p:cNvPr id="3178" name="Picture 106" descr="Image result for emory university health logo"/>
          <p:cNvPicPr>
            <a:picLocks noChangeAspect="1" noChangeArrowheads="1"/>
          </p:cNvPicPr>
          <p:nvPr/>
        </p:nvPicPr>
        <p:blipFill>
          <a:blip r:embed="rId52" cstate="email">
            <a:extLst>
              <a:ext uri="{28A0092B-C50C-407E-A947-70E740481C1C}">
                <a14:useLocalDpi xmlns:a14="http://schemas.microsoft.com/office/drawing/2010/main" val="0"/>
              </a:ext>
            </a:extLst>
          </a:blip>
          <a:srcRect/>
          <a:stretch>
            <a:fillRect/>
          </a:stretch>
        </p:blipFill>
        <p:spPr bwMode="auto">
          <a:xfrm>
            <a:off x="5626908" y="4607432"/>
            <a:ext cx="1040605" cy="364834"/>
          </a:xfrm>
          <a:prstGeom prst="rect">
            <a:avLst/>
          </a:prstGeom>
          <a:noFill/>
          <a:extLst>
            <a:ext uri="{909E8E84-426E-40DD-AFC4-6F175D3DCCD1}">
              <a14:hiddenFill xmlns:a14="http://schemas.microsoft.com/office/drawing/2010/main">
                <a:solidFill>
                  <a:srgbClr val="FFFFFF"/>
                </a:solidFill>
              </a14:hiddenFill>
            </a:ext>
          </a:extLst>
        </p:spPr>
      </p:pic>
      <p:pic>
        <p:nvPicPr>
          <p:cNvPr id="3180" name="Picture 108" descr="Image result for school of medicine and public health"/>
          <p:cNvPicPr>
            <a:picLocks noChangeAspect="1" noChangeArrowheads="1"/>
          </p:cNvPicPr>
          <p:nvPr/>
        </p:nvPicPr>
        <p:blipFill>
          <a:blip r:embed="rId53" cstate="email">
            <a:extLst>
              <a:ext uri="{28A0092B-C50C-407E-A947-70E740481C1C}">
                <a14:useLocalDpi xmlns:a14="http://schemas.microsoft.com/office/drawing/2010/main" val="0"/>
              </a:ext>
            </a:extLst>
          </a:blip>
          <a:srcRect/>
          <a:stretch>
            <a:fillRect/>
          </a:stretch>
        </p:blipFill>
        <p:spPr bwMode="auto">
          <a:xfrm>
            <a:off x="7029222" y="4647546"/>
            <a:ext cx="1420533" cy="438775"/>
          </a:xfrm>
          <a:prstGeom prst="rect">
            <a:avLst/>
          </a:prstGeom>
          <a:noFill/>
          <a:extLst>
            <a:ext uri="{909E8E84-426E-40DD-AFC4-6F175D3DCCD1}">
              <a14:hiddenFill xmlns:a14="http://schemas.microsoft.com/office/drawing/2010/main">
                <a:solidFill>
                  <a:srgbClr val="FFFFFF"/>
                </a:solidFill>
              </a14:hiddenFill>
            </a:ext>
          </a:extLst>
        </p:spPr>
      </p:pic>
      <p:pic>
        <p:nvPicPr>
          <p:cNvPr id="3182" name="Picture 110" descr="Image result for kaiser permanente logo"/>
          <p:cNvPicPr>
            <a:picLocks noChangeAspect="1" noChangeArrowheads="1"/>
          </p:cNvPicPr>
          <p:nvPr/>
        </p:nvPicPr>
        <p:blipFill>
          <a:blip r:embed="rId54" cstate="email">
            <a:extLst>
              <a:ext uri="{28A0092B-C50C-407E-A947-70E740481C1C}">
                <a14:useLocalDpi xmlns:a14="http://schemas.microsoft.com/office/drawing/2010/main" val="0"/>
              </a:ext>
            </a:extLst>
          </a:blip>
          <a:srcRect/>
          <a:stretch>
            <a:fillRect/>
          </a:stretch>
        </p:blipFill>
        <p:spPr bwMode="auto">
          <a:xfrm>
            <a:off x="5647989" y="5109602"/>
            <a:ext cx="1125274" cy="390329"/>
          </a:xfrm>
          <a:prstGeom prst="rect">
            <a:avLst/>
          </a:prstGeom>
          <a:noFill/>
          <a:extLst>
            <a:ext uri="{909E8E84-426E-40DD-AFC4-6F175D3DCCD1}">
              <a14:hiddenFill xmlns:a14="http://schemas.microsoft.com/office/drawing/2010/main">
                <a:solidFill>
                  <a:srgbClr val="FFFFFF"/>
                </a:solidFill>
              </a14:hiddenFill>
            </a:ext>
          </a:extLst>
        </p:spPr>
      </p:pic>
      <p:pic>
        <p:nvPicPr>
          <p:cNvPr id="3186" name="Picture 114" descr="Image result for massachusetts general hospital logo wiki"/>
          <p:cNvPicPr>
            <a:picLocks noChangeAspect="1" noChangeArrowheads="1"/>
          </p:cNvPicPr>
          <p:nvPr/>
        </p:nvPicPr>
        <p:blipFill>
          <a:blip r:embed="rId55" cstate="email">
            <a:extLst>
              <a:ext uri="{28A0092B-C50C-407E-A947-70E740481C1C}">
                <a14:useLocalDpi xmlns:a14="http://schemas.microsoft.com/office/drawing/2010/main" val="0"/>
              </a:ext>
            </a:extLst>
          </a:blip>
          <a:srcRect/>
          <a:stretch>
            <a:fillRect/>
          </a:stretch>
        </p:blipFill>
        <p:spPr bwMode="auto">
          <a:xfrm>
            <a:off x="6614850" y="1510799"/>
            <a:ext cx="1054943" cy="430768"/>
          </a:xfrm>
          <a:prstGeom prst="rect">
            <a:avLst/>
          </a:prstGeom>
          <a:noFill/>
          <a:extLst>
            <a:ext uri="{909E8E84-426E-40DD-AFC4-6F175D3DCCD1}">
              <a14:hiddenFill xmlns:a14="http://schemas.microsoft.com/office/drawing/2010/main">
                <a:solidFill>
                  <a:srgbClr val="FFFFFF"/>
                </a:solidFill>
              </a14:hiddenFill>
            </a:ext>
          </a:extLst>
        </p:spPr>
      </p:pic>
      <p:pic>
        <p:nvPicPr>
          <p:cNvPr id="3188" name="Picture 116" descr="Image result for penn medicine logo"/>
          <p:cNvPicPr>
            <a:picLocks noChangeAspect="1" noChangeArrowheads="1"/>
          </p:cNvPicPr>
          <p:nvPr/>
        </p:nvPicPr>
        <p:blipFill>
          <a:blip r:embed="rId56" cstate="email">
            <a:extLst>
              <a:ext uri="{28A0092B-C50C-407E-A947-70E740481C1C}">
                <a14:useLocalDpi xmlns:a14="http://schemas.microsoft.com/office/drawing/2010/main" val="0"/>
              </a:ext>
            </a:extLst>
          </a:blip>
          <a:srcRect/>
          <a:stretch>
            <a:fillRect/>
          </a:stretch>
        </p:blipFill>
        <p:spPr bwMode="auto">
          <a:xfrm>
            <a:off x="6256756" y="6165871"/>
            <a:ext cx="1615812" cy="525138"/>
          </a:xfrm>
          <a:prstGeom prst="rect">
            <a:avLst/>
          </a:prstGeom>
          <a:noFill/>
          <a:extLst>
            <a:ext uri="{909E8E84-426E-40DD-AFC4-6F175D3DCCD1}">
              <a14:hiddenFill xmlns:a14="http://schemas.microsoft.com/office/drawing/2010/main">
                <a:solidFill>
                  <a:srgbClr val="FFFFFF"/>
                </a:solidFill>
              </a14:hiddenFill>
            </a:ext>
          </a:extLst>
        </p:spPr>
      </p:pic>
      <p:pic>
        <p:nvPicPr>
          <p:cNvPr id="3192" name="Picture 120" descr="Image result for nyu hospital logo"/>
          <p:cNvPicPr>
            <a:picLocks noChangeAspect="1" noChangeArrowheads="1"/>
          </p:cNvPicPr>
          <p:nvPr/>
        </p:nvPicPr>
        <p:blipFill>
          <a:blip r:embed="rId57" cstate="email">
            <a:extLst>
              <a:ext uri="{28A0092B-C50C-407E-A947-70E740481C1C}">
                <a14:useLocalDpi xmlns:a14="http://schemas.microsoft.com/office/drawing/2010/main" val="0"/>
              </a:ext>
            </a:extLst>
          </a:blip>
          <a:srcRect/>
          <a:stretch>
            <a:fillRect/>
          </a:stretch>
        </p:blipFill>
        <p:spPr bwMode="auto">
          <a:xfrm>
            <a:off x="7037053" y="5411034"/>
            <a:ext cx="1206062" cy="565341"/>
          </a:xfrm>
          <a:prstGeom prst="rect">
            <a:avLst/>
          </a:prstGeom>
          <a:noFill/>
          <a:extLst>
            <a:ext uri="{909E8E84-426E-40DD-AFC4-6F175D3DCCD1}">
              <a14:hiddenFill xmlns:a14="http://schemas.microsoft.com/office/drawing/2010/main">
                <a:solidFill>
                  <a:srgbClr val="FFFFFF"/>
                </a:solidFill>
              </a14:hiddenFill>
            </a:ext>
          </a:extLst>
        </p:spPr>
      </p:pic>
      <p:pic>
        <p:nvPicPr>
          <p:cNvPr id="3194" name="Picture 122" descr="Image result for university of florida health logo"/>
          <p:cNvPicPr>
            <a:picLocks noChangeAspect="1" noChangeArrowheads="1"/>
          </p:cNvPicPr>
          <p:nvPr/>
        </p:nvPicPr>
        <p:blipFill>
          <a:blip r:embed="rId58" cstate="email">
            <a:extLst>
              <a:ext uri="{28A0092B-C50C-407E-A947-70E740481C1C}">
                <a14:useLocalDpi xmlns:a14="http://schemas.microsoft.com/office/drawing/2010/main" val="0"/>
              </a:ext>
            </a:extLst>
          </a:blip>
          <a:srcRect/>
          <a:stretch>
            <a:fillRect/>
          </a:stretch>
        </p:blipFill>
        <p:spPr bwMode="auto">
          <a:xfrm>
            <a:off x="7669793" y="5149649"/>
            <a:ext cx="1135005" cy="464533"/>
          </a:xfrm>
          <a:prstGeom prst="rect">
            <a:avLst/>
          </a:prstGeom>
          <a:noFill/>
          <a:extLst>
            <a:ext uri="{909E8E84-426E-40DD-AFC4-6F175D3DCCD1}">
              <a14:hiddenFill xmlns:a14="http://schemas.microsoft.com/office/drawing/2010/main">
                <a:solidFill>
                  <a:srgbClr val="FFFFFF"/>
                </a:solidFill>
              </a14:hiddenFill>
            </a:ext>
          </a:extLst>
        </p:spPr>
      </p:pic>
      <p:sp>
        <p:nvSpPr>
          <p:cNvPr id="71" name="Title 1"/>
          <p:cNvSpPr txBox="1">
            <a:spLocks/>
          </p:cNvSpPr>
          <p:nvPr/>
        </p:nvSpPr>
        <p:spPr>
          <a:xfrm>
            <a:off x="61065" y="3770700"/>
            <a:ext cx="5260905" cy="730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166B3"/>
                </a:solidFill>
                <a:latin typeface="Arial Narrow" panose="020B0606020202030204" pitchFamily="34"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000" b="1" i="0" u="sng" strike="noStrike" kern="1200" cap="small" spc="0" normalizeH="0" baseline="0" noProof="0" dirty="0">
                <a:ln>
                  <a:noFill/>
                </a:ln>
                <a:solidFill>
                  <a:srgbClr val="404040"/>
                </a:solidFill>
                <a:effectLst/>
                <a:uLnTx/>
                <a:uFillTx/>
                <a:latin typeface="Arial Narrow" panose="020B0606020202030204" pitchFamily="34" charset="0"/>
                <a:ea typeface="+mj-ea"/>
                <a:cs typeface="+mj-cs"/>
              </a:rPr>
              <a:t>Contract Research Organizations</a:t>
            </a:r>
          </a:p>
        </p:txBody>
      </p:sp>
      <p:sp>
        <p:nvSpPr>
          <p:cNvPr id="72" name="Title 1"/>
          <p:cNvSpPr txBox="1">
            <a:spLocks/>
          </p:cNvSpPr>
          <p:nvPr/>
        </p:nvSpPr>
        <p:spPr>
          <a:xfrm>
            <a:off x="61065" y="846525"/>
            <a:ext cx="5260905" cy="730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166B3"/>
                </a:solidFill>
                <a:latin typeface="Arial Narrow" panose="020B0606020202030204" pitchFamily="34"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000" b="1" i="0" u="sng" strike="noStrike" kern="1200" cap="small" spc="0" normalizeH="0" baseline="0" noProof="0" dirty="0">
                <a:ln>
                  <a:noFill/>
                </a:ln>
                <a:solidFill>
                  <a:srgbClr val="404040"/>
                </a:solidFill>
                <a:effectLst/>
                <a:uLnTx/>
                <a:uFillTx/>
                <a:latin typeface="Arial Narrow" panose="020B0606020202030204" pitchFamily="34" charset="0"/>
                <a:ea typeface="+mj-ea"/>
                <a:cs typeface="+mj-cs"/>
              </a:rPr>
              <a:t>Biopharmaceutical Companies</a:t>
            </a:r>
          </a:p>
        </p:txBody>
      </p:sp>
      <p:sp>
        <p:nvSpPr>
          <p:cNvPr id="76" name="Title 1"/>
          <p:cNvSpPr txBox="1">
            <a:spLocks/>
          </p:cNvSpPr>
          <p:nvPr/>
        </p:nvSpPr>
        <p:spPr>
          <a:xfrm>
            <a:off x="5324203" y="846281"/>
            <a:ext cx="3593268" cy="7301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166B3"/>
                </a:solidFill>
                <a:latin typeface="Arial Narrow" panose="020B0606020202030204" pitchFamily="34"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000" b="1" i="0" u="sng" strike="noStrike" kern="1200" cap="small" spc="0" normalizeH="0" baseline="0" noProof="0" dirty="0">
                <a:ln>
                  <a:noFill/>
                </a:ln>
                <a:solidFill>
                  <a:srgbClr val="404040"/>
                </a:solidFill>
                <a:effectLst/>
                <a:uLnTx/>
                <a:uFillTx/>
                <a:latin typeface="Arial Narrow" panose="020B0606020202030204" pitchFamily="34" charset="0"/>
                <a:ea typeface="+mj-ea"/>
                <a:cs typeface="+mj-cs"/>
              </a:rPr>
              <a:t>Institutions</a:t>
            </a:r>
          </a:p>
        </p:txBody>
      </p:sp>
      <p:pic>
        <p:nvPicPr>
          <p:cNvPr id="68" name="Picture 4" descr="Related image"/>
          <p:cNvPicPr>
            <a:picLocks noChangeAspect="1" noChangeArrowheads="1"/>
          </p:cNvPicPr>
          <p:nvPr/>
        </p:nvPicPr>
        <p:blipFill>
          <a:blip r:embed="rId59" cstate="email">
            <a:extLst>
              <a:ext uri="{28A0092B-C50C-407E-A947-70E740481C1C}">
                <a14:useLocalDpi xmlns:a14="http://schemas.microsoft.com/office/drawing/2010/main" val="0"/>
              </a:ext>
            </a:extLst>
          </a:blip>
          <a:srcRect/>
          <a:stretch>
            <a:fillRect/>
          </a:stretch>
        </p:blipFill>
        <p:spPr bwMode="auto">
          <a:xfrm>
            <a:off x="2079137" y="4468893"/>
            <a:ext cx="1287557" cy="63530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Image result for iqvia logo"/>
          <p:cNvPicPr>
            <a:picLocks noChangeAspect="1" noChangeArrowheads="1"/>
          </p:cNvPicPr>
          <p:nvPr/>
        </p:nvPicPr>
        <p:blipFill>
          <a:blip r:embed="rId60" cstate="email">
            <a:extLst>
              <a:ext uri="{28A0092B-C50C-407E-A947-70E740481C1C}">
                <a14:useLocalDpi xmlns:a14="http://schemas.microsoft.com/office/drawing/2010/main" val="0"/>
              </a:ext>
            </a:extLst>
          </a:blip>
          <a:srcRect/>
          <a:stretch>
            <a:fillRect/>
          </a:stretch>
        </p:blipFill>
        <p:spPr bwMode="auto">
          <a:xfrm>
            <a:off x="2761101" y="5362729"/>
            <a:ext cx="1803936" cy="31794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51773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7" y="286307"/>
            <a:ext cx="8640063" cy="424732"/>
          </a:xfrm>
        </p:spPr>
        <p:txBody>
          <a:bodyPr/>
          <a:lstStyle/>
          <a:p>
            <a:r>
              <a:rPr lang="en-US" dirty="0" smtClean="0"/>
              <a:t>What is Today’s Challenge with Safety Report Distribution?</a:t>
            </a:r>
            <a:endParaRPr lang="en-US" dirty="0"/>
          </a:p>
        </p:txBody>
      </p:sp>
      <p:graphicFrame>
        <p:nvGraphicFramePr>
          <p:cNvPr id="3" name="Diagram 2"/>
          <p:cNvGraphicFramePr/>
          <p:nvPr>
            <p:extLst>
              <p:ext uri="{D42A27DB-BD31-4B8C-83A1-F6EECF244321}">
                <p14:modId xmlns:p14="http://schemas.microsoft.com/office/powerpoint/2010/main" val="443199432"/>
              </p:ext>
            </p:extLst>
          </p:nvPr>
        </p:nvGraphicFramePr>
        <p:xfrm>
          <a:off x="515937" y="790303"/>
          <a:ext cx="11188383" cy="5695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Group 31">
            <a:extLst>
              <a:ext uri="{FF2B5EF4-FFF2-40B4-BE49-F238E27FC236}">
                <a16:creationId xmlns:a16="http://schemas.microsoft.com/office/drawing/2014/main" id="{369336A2-CC4A-460F-86E8-682535F58B68}"/>
              </a:ext>
            </a:extLst>
          </p:cNvPr>
          <p:cNvGrpSpPr/>
          <p:nvPr/>
        </p:nvGrpSpPr>
        <p:grpSpPr>
          <a:xfrm>
            <a:off x="6447739" y="2169689"/>
            <a:ext cx="715127" cy="609410"/>
            <a:chOff x="1096963" y="1190625"/>
            <a:chExt cx="230187" cy="198438"/>
          </a:xfrm>
          <a:solidFill>
            <a:schemeClr val="bg1"/>
          </a:solidFill>
        </p:grpSpPr>
        <p:sp>
          <p:nvSpPr>
            <p:cNvPr id="33" name="Freeform 27">
              <a:extLst>
                <a:ext uri="{FF2B5EF4-FFF2-40B4-BE49-F238E27FC236}">
                  <a16:creationId xmlns:a16="http://schemas.microsoft.com/office/drawing/2014/main" id="{4A24DFFE-88D5-46B5-B4FC-8945317AEF22}"/>
                </a:ext>
              </a:extLst>
            </p:cNvPr>
            <p:cNvSpPr>
              <a:spLocks noEditPoints="1"/>
            </p:cNvSpPr>
            <p:nvPr/>
          </p:nvSpPr>
          <p:spPr bwMode="auto">
            <a:xfrm>
              <a:off x="1103313" y="1190625"/>
              <a:ext cx="217487" cy="85725"/>
            </a:xfrm>
            <a:custGeom>
              <a:avLst/>
              <a:gdLst>
                <a:gd name="T0" fmla="*/ 517 w 528"/>
                <a:gd name="T1" fmla="*/ 208 h 208"/>
                <a:gd name="T2" fmla="*/ 11 w 528"/>
                <a:gd name="T3" fmla="*/ 208 h 208"/>
                <a:gd name="T4" fmla="*/ 0 w 528"/>
                <a:gd name="T5" fmla="*/ 203 h 208"/>
                <a:gd name="T6" fmla="*/ 6 w 528"/>
                <a:gd name="T7" fmla="*/ 191 h 208"/>
                <a:gd name="T8" fmla="*/ 259 w 528"/>
                <a:gd name="T9" fmla="*/ 0 h 208"/>
                <a:gd name="T10" fmla="*/ 270 w 528"/>
                <a:gd name="T11" fmla="*/ 0 h 208"/>
                <a:gd name="T12" fmla="*/ 523 w 528"/>
                <a:gd name="T13" fmla="*/ 191 h 208"/>
                <a:gd name="T14" fmla="*/ 523 w 528"/>
                <a:gd name="T15" fmla="*/ 203 h 208"/>
                <a:gd name="T16" fmla="*/ 517 w 528"/>
                <a:gd name="T17" fmla="*/ 208 h 208"/>
                <a:gd name="T18" fmla="*/ 44 w 528"/>
                <a:gd name="T19" fmla="*/ 185 h 208"/>
                <a:gd name="T20" fmla="*/ 479 w 528"/>
                <a:gd name="T21" fmla="*/ 185 h 208"/>
                <a:gd name="T22" fmla="*/ 264 w 528"/>
                <a:gd name="T23" fmla="*/ 24 h 208"/>
                <a:gd name="T24" fmla="*/ 44 w 528"/>
                <a:gd name="T25" fmla="*/ 18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8" h="208">
                  <a:moveTo>
                    <a:pt x="517" y="208"/>
                  </a:moveTo>
                  <a:cubicBezTo>
                    <a:pt x="11" y="208"/>
                    <a:pt x="11" y="208"/>
                    <a:pt x="11" y="208"/>
                  </a:cubicBezTo>
                  <a:cubicBezTo>
                    <a:pt x="6" y="208"/>
                    <a:pt x="0" y="208"/>
                    <a:pt x="0" y="203"/>
                  </a:cubicBezTo>
                  <a:cubicBezTo>
                    <a:pt x="0" y="197"/>
                    <a:pt x="0" y="191"/>
                    <a:pt x="6" y="191"/>
                  </a:cubicBezTo>
                  <a:cubicBezTo>
                    <a:pt x="259" y="0"/>
                    <a:pt x="259" y="0"/>
                    <a:pt x="259" y="0"/>
                  </a:cubicBezTo>
                  <a:cubicBezTo>
                    <a:pt x="259" y="0"/>
                    <a:pt x="264" y="0"/>
                    <a:pt x="270" y="0"/>
                  </a:cubicBezTo>
                  <a:cubicBezTo>
                    <a:pt x="523" y="191"/>
                    <a:pt x="523" y="191"/>
                    <a:pt x="523" y="191"/>
                  </a:cubicBezTo>
                  <a:cubicBezTo>
                    <a:pt x="523" y="191"/>
                    <a:pt x="528" y="197"/>
                    <a:pt x="523" y="203"/>
                  </a:cubicBezTo>
                  <a:cubicBezTo>
                    <a:pt x="523" y="208"/>
                    <a:pt x="517" y="208"/>
                    <a:pt x="517" y="208"/>
                  </a:cubicBezTo>
                  <a:close/>
                  <a:moveTo>
                    <a:pt x="44" y="185"/>
                  </a:moveTo>
                  <a:cubicBezTo>
                    <a:pt x="479" y="185"/>
                    <a:pt x="479" y="185"/>
                    <a:pt x="479" y="185"/>
                  </a:cubicBezTo>
                  <a:cubicBezTo>
                    <a:pt x="264" y="24"/>
                    <a:pt x="264" y="24"/>
                    <a:pt x="264" y="24"/>
                  </a:cubicBezTo>
                  <a:cubicBezTo>
                    <a:pt x="44" y="185"/>
                    <a:pt x="44" y="185"/>
                    <a:pt x="44" y="185"/>
                  </a:cubicBezTo>
                  <a:close/>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4" name="Freeform 28">
              <a:extLst>
                <a:ext uri="{FF2B5EF4-FFF2-40B4-BE49-F238E27FC236}">
                  <a16:creationId xmlns:a16="http://schemas.microsoft.com/office/drawing/2014/main" id="{D7A9E5AC-B9C0-4C8A-AD96-4EEA7DFC8A17}"/>
                </a:ext>
              </a:extLst>
            </p:cNvPr>
            <p:cNvSpPr>
              <a:spLocks/>
            </p:cNvSpPr>
            <p:nvPr/>
          </p:nvSpPr>
          <p:spPr bwMode="auto">
            <a:xfrm>
              <a:off x="1130300" y="1270000"/>
              <a:ext cx="6350" cy="92075"/>
            </a:xfrm>
            <a:custGeom>
              <a:avLst/>
              <a:gdLst>
                <a:gd name="T0" fmla="*/ 8 w 16"/>
                <a:gd name="T1" fmla="*/ 224 h 224"/>
                <a:gd name="T2" fmla="*/ 0 w 16"/>
                <a:gd name="T3" fmla="*/ 214 h 224"/>
                <a:gd name="T4" fmla="*/ 0 w 16"/>
                <a:gd name="T5" fmla="*/ 11 h 224"/>
                <a:gd name="T6" fmla="*/ 8 w 16"/>
                <a:gd name="T7" fmla="*/ 0 h 224"/>
                <a:gd name="T8" fmla="*/ 16 w 16"/>
                <a:gd name="T9" fmla="*/ 11 h 224"/>
                <a:gd name="T10" fmla="*/ 16 w 16"/>
                <a:gd name="T11" fmla="*/ 214 h 224"/>
                <a:gd name="T12" fmla="*/ 8 w 16"/>
                <a:gd name="T13" fmla="*/ 224 h 224"/>
              </a:gdLst>
              <a:ahLst/>
              <a:cxnLst>
                <a:cxn ang="0">
                  <a:pos x="T0" y="T1"/>
                </a:cxn>
                <a:cxn ang="0">
                  <a:pos x="T2" y="T3"/>
                </a:cxn>
                <a:cxn ang="0">
                  <a:pos x="T4" y="T5"/>
                </a:cxn>
                <a:cxn ang="0">
                  <a:pos x="T6" y="T7"/>
                </a:cxn>
                <a:cxn ang="0">
                  <a:pos x="T8" y="T9"/>
                </a:cxn>
                <a:cxn ang="0">
                  <a:pos x="T10" y="T11"/>
                </a:cxn>
                <a:cxn ang="0">
                  <a:pos x="T12" y="T13"/>
                </a:cxn>
              </a:cxnLst>
              <a:rect l="0" t="0" r="r" b="b"/>
              <a:pathLst>
                <a:path w="16" h="224">
                  <a:moveTo>
                    <a:pt x="8" y="224"/>
                  </a:moveTo>
                  <a:cubicBezTo>
                    <a:pt x="4" y="224"/>
                    <a:pt x="0" y="219"/>
                    <a:pt x="0" y="214"/>
                  </a:cubicBezTo>
                  <a:cubicBezTo>
                    <a:pt x="0" y="11"/>
                    <a:pt x="0" y="11"/>
                    <a:pt x="0" y="11"/>
                  </a:cubicBezTo>
                  <a:cubicBezTo>
                    <a:pt x="0" y="6"/>
                    <a:pt x="4" y="0"/>
                    <a:pt x="8" y="0"/>
                  </a:cubicBezTo>
                  <a:cubicBezTo>
                    <a:pt x="12" y="0"/>
                    <a:pt x="16" y="6"/>
                    <a:pt x="16" y="11"/>
                  </a:cubicBezTo>
                  <a:cubicBezTo>
                    <a:pt x="16" y="214"/>
                    <a:pt x="16" y="214"/>
                    <a:pt x="16" y="214"/>
                  </a:cubicBezTo>
                  <a:cubicBezTo>
                    <a:pt x="16" y="219"/>
                    <a:pt x="12" y="224"/>
                    <a:pt x="8" y="224"/>
                  </a:cubicBezTo>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5" name="Freeform 29">
              <a:extLst>
                <a:ext uri="{FF2B5EF4-FFF2-40B4-BE49-F238E27FC236}">
                  <a16:creationId xmlns:a16="http://schemas.microsoft.com/office/drawing/2014/main" id="{673ED11A-5B8F-4BCC-BEEC-B794D0815372}"/>
                </a:ext>
              </a:extLst>
            </p:cNvPr>
            <p:cNvSpPr>
              <a:spLocks/>
            </p:cNvSpPr>
            <p:nvPr/>
          </p:nvSpPr>
          <p:spPr bwMode="auto">
            <a:xfrm>
              <a:off x="1287463" y="1270000"/>
              <a:ext cx="6350" cy="92075"/>
            </a:xfrm>
            <a:custGeom>
              <a:avLst/>
              <a:gdLst>
                <a:gd name="T0" fmla="*/ 8 w 16"/>
                <a:gd name="T1" fmla="*/ 224 h 224"/>
                <a:gd name="T2" fmla="*/ 0 w 16"/>
                <a:gd name="T3" fmla="*/ 214 h 224"/>
                <a:gd name="T4" fmla="*/ 0 w 16"/>
                <a:gd name="T5" fmla="*/ 11 h 224"/>
                <a:gd name="T6" fmla="*/ 8 w 16"/>
                <a:gd name="T7" fmla="*/ 0 h 224"/>
                <a:gd name="T8" fmla="*/ 16 w 16"/>
                <a:gd name="T9" fmla="*/ 11 h 224"/>
                <a:gd name="T10" fmla="*/ 16 w 16"/>
                <a:gd name="T11" fmla="*/ 214 h 224"/>
                <a:gd name="T12" fmla="*/ 8 w 16"/>
                <a:gd name="T13" fmla="*/ 224 h 224"/>
              </a:gdLst>
              <a:ahLst/>
              <a:cxnLst>
                <a:cxn ang="0">
                  <a:pos x="T0" y="T1"/>
                </a:cxn>
                <a:cxn ang="0">
                  <a:pos x="T2" y="T3"/>
                </a:cxn>
                <a:cxn ang="0">
                  <a:pos x="T4" y="T5"/>
                </a:cxn>
                <a:cxn ang="0">
                  <a:pos x="T6" y="T7"/>
                </a:cxn>
                <a:cxn ang="0">
                  <a:pos x="T8" y="T9"/>
                </a:cxn>
                <a:cxn ang="0">
                  <a:pos x="T10" y="T11"/>
                </a:cxn>
                <a:cxn ang="0">
                  <a:pos x="T12" y="T13"/>
                </a:cxn>
              </a:cxnLst>
              <a:rect l="0" t="0" r="r" b="b"/>
              <a:pathLst>
                <a:path w="16" h="224">
                  <a:moveTo>
                    <a:pt x="8" y="224"/>
                  </a:moveTo>
                  <a:cubicBezTo>
                    <a:pt x="4" y="224"/>
                    <a:pt x="0" y="219"/>
                    <a:pt x="0" y="214"/>
                  </a:cubicBezTo>
                  <a:cubicBezTo>
                    <a:pt x="0" y="11"/>
                    <a:pt x="0" y="11"/>
                    <a:pt x="0" y="11"/>
                  </a:cubicBezTo>
                  <a:cubicBezTo>
                    <a:pt x="0" y="6"/>
                    <a:pt x="4" y="0"/>
                    <a:pt x="8" y="0"/>
                  </a:cubicBezTo>
                  <a:cubicBezTo>
                    <a:pt x="12" y="0"/>
                    <a:pt x="16" y="6"/>
                    <a:pt x="16" y="11"/>
                  </a:cubicBezTo>
                  <a:cubicBezTo>
                    <a:pt x="16" y="214"/>
                    <a:pt x="16" y="214"/>
                    <a:pt x="16" y="214"/>
                  </a:cubicBezTo>
                  <a:cubicBezTo>
                    <a:pt x="16" y="219"/>
                    <a:pt x="12" y="224"/>
                    <a:pt x="8" y="224"/>
                  </a:cubicBezTo>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6" name="Freeform 30">
              <a:extLst>
                <a:ext uri="{FF2B5EF4-FFF2-40B4-BE49-F238E27FC236}">
                  <a16:creationId xmlns:a16="http://schemas.microsoft.com/office/drawing/2014/main" id="{AD6BCD7C-E40F-4A93-B1D2-C416908F694D}"/>
                </a:ext>
              </a:extLst>
            </p:cNvPr>
            <p:cNvSpPr>
              <a:spLocks/>
            </p:cNvSpPr>
            <p:nvPr/>
          </p:nvSpPr>
          <p:spPr bwMode="auto">
            <a:xfrm>
              <a:off x="1169988" y="1270000"/>
              <a:ext cx="6350" cy="92075"/>
            </a:xfrm>
            <a:custGeom>
              <a:avLst/>
              <a:gdLst>
                <a:gd name="T0" fmla="*/ 8 w 16"/>
                <a:gd name="T1" fmla="*/ 224 h 224"/>
                <a:gd name="T2" fmla="*/ 0 w 16"/>
                <a:gd name="T3" fmla="*/ 214 h 224"/>
                <a:gd name="T4" fmla="*/ 0 w 16"/>
                <a:gd name="T5" fmla="*/ 11 h 224"/>
                <a:gd name="T6" fmla="*/ 8 w 16"/>
                <a:gd name="T7" fmla="*/ 0 h 224"/>
                <a:gd name="T8" fmla="*/ 16 w 16"/>
                <a:gd name="T9" fmla="*/ 11 h 224"/>
                <a:gd name="T10" fmla="*/ 16 w 16"/>
                <a:gd name="T11" fmla="*/ 214 h 224"/>
                <a:gd name="T12" fmla="*/ 8 w 16"/>
                <a:gd name="T13" fmla="*/ 224 h 224"/>
              </a:gdLst>
              <a:ahLst/>
              <a:cxnLst>
                <a:cxn ang="0">
                  <a:pos x="T0" y="T1"/>
                </a:cxn>
                <a:cxn ang="0">
                  <a:pos x="T2" y="T3"/>
                </a:cxn>
                <a:cxn ang="0">
                  <a:pos x="T4" y="T5"/>
                </a:cxn>
                <a:cxn ang="0">
                  <a:pos x="T6" y="T7"/>
                </a:cxn>
                <a:cxn ang="0">
                  <a:pos x="T8" y="T9"/>
                </a:cxn>
                <a:cxn ang="0">
                  <a:pos x="T10" y="T11"/>
                </a:cxn>
                <a:cxn ang="0">
                  <a:pos x="T12" y="T13"/>
                </a:cxn>
              </a:cxnLst>
              <a:rect l="0" t="0" r="r" b="b"/>
              <a:pathLst>
                <a:path w="16" h="224">
                  <a:moveTo>
                    <a:pt x="8" y="224"/>
                  </a:moveTo>
                  <a:cubicBezTo>
                    <a:pt x="4" y="224"/>
                    <a:pt x="0" y="219"/>
                    <a:pt x="0" y="214"/>
                  </a:cubicBezTo>
                  <a:cubicBezTo>
                    <a:pt x="0" y="11"/>
                    <a:pt x="0" y="11"/>
                    <a:pt x="0" y="11"/>
                  </a:cubicBezTo>
                  <a:cubicBezTo>
                    <a:pt x="0" y="6"/>
                    <a:pt x="4" y="0"/>
                    <a:pt x="8" y="0"/>
                  </a:cubicBezTo>
                  <a:cubicBezTo>
                    <a:pt x="16" y="0"/>
                    <a:pt x="16" y="6"/>
                    <a:pt x="16" y="11"/>
                  </a:cubicBezTo>
                  <a:cubicBezTo>
                    <a:pt x="16" y="214"/>
                    <a:pt x="16" y="214"/>
                    <a:pt x="16" y="214"/>
                  </a:cubicBezTo>
                  <a:cubicBezTo>
                    <a:pt x="16" y="219"/>
                    <a:pt x="16" y="224"/>
                    <a:pt x="8" y="224"/>
                  </a:cubicBezTo>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7" name="Freeform 31">
              <a:extLst>
                <a:ext uri="{FF2B5EF4-FFF2-40B4-BE49-F238E27FC236}">
                  <a16:creationId xmlns:a16="http://schemas.microsoft.com/office/drawing/2014/main" id="{394C1D91-6AC9-429C-9257-265386496F48}"/>
                </a:ext>
              </a:extLst>
            </p:cNvPr>
            <p:cNvSpPr>
              <a:spLocks/>
            </p:cNvSpPr>
            <p:nvPr/>
          </p:nvSpPr>
          <p:spPr bwMode="auto">
            <a:xfrm>
              <a:off x="1208088" y="1270000"/>
              <a:ext cx="7937" cy="92075"/>
            </a:xfrm>
            <a:custGeom>
              <a:avLst/>
              <a:gdLst>
                <a:gd name="T0" fmla="*/ 8 w 16"/>
                <a:gd name="T1" fmla="*/ 224 h 224"/>
                <a:gd name="T2" fmla="*/ 0 w 16"/>
                <a:gd name="T3" fmla="*/ 214 h 224"/>
                <a:gd name="T4" fmla="*/ 0 w 16"/>
                <a:gd name="T5" fmla="*/ 11 h 224"/>
                <a:gd name="T6" fmla="*/ 8 w 16"/>
                <a:gd name="T7" fmla="*/ 0 h 224"/>
                <a:gd name="T8" fmla="*/ 16 w 16"/>
                <a:gd name="T9" fmla="*/ 11 h 224"/>
                <a:gd name="T10" fmla="*/ 16 w 16"/>
                <a:gd name="T11" fmla="*/ 214 h 224"/>
                <a:gd name="T12" fmla="*/ 8 w 16"/>
                <a:gd name="T13" fmla="*/ 224 h 224"/>
              </a:gdLst>
              <a:ahLst/>
              <a:cxnLst>
                <a:cxn ang="0">
                  <a:pos x="T0" y="T1"/>
                </a:cxn>
                <a:cxn ang="0">
                  <a:pos x="T2" y="T3"/>
                </a:cxn>
                <a:cxn ang="0">
                  <a:pos x="T4" y="T5"/>
                </a:cxn>
                <a:cxn ang="0">
                  <a:pos x="T6" y="T7"/>
                </a:cxn>
                <a:cxn ang="0">
                  <a:pos x="T8" y="T9"/>
                </a:cxn>
                <a:cxn ang="0">
                  <a:pos x="T10" y="T11"/>
                </a:cxn>
                <a:cxn ang="0">
                  <a:pos x="T12" y="T13"/>
                </a:cxn>
              </a:cxnLst>
              <a:rect l="0" t="0" r="r" b="b"/>
              <a:pathLst>
                <a:path w="16" h="224">
                  <a:moveTo>
                    <a:pt x="8" y="224"/>
                  </a:moveTo>
                  <a:cubicBezTo>
                    <a:pt x="4" y="224"/>
                    <a:pt x="0" y="219"/>
                    <a:pt x="0" y="214"/>
                  </a:cubicBezTo>
                  <a:cubicBezTo>
                    <a:pt x="0" y="11"/>
                    <a:pt x="0" y="11"/>
                    <a:pt x="0" y="11"/>
                  </a:cubicBezTo>
                  <a:cubicBezTo>
                    <a:pt x="0" y="6"/>
                    <a:pt x="4" y="0"/>
                    <a:pt x="8" y="0"/>
                  </a:cubicBezTo>
                  <a:cubicBezTo>
                    <a:pt x="12" y="0"/>
                    <a:pt x="16" y="6"/>
                    <a:pt x="16" y="11"/>
                  </a:cubicBezTo>
                  <a:cubicBezTo>
                    <a:pt x="16" y="214"/>
                    <a:pt x="16" y="214"/>
                    <a:pt x="16" y="214"/>
                  </a:cubicBezTo>
                  <a:cubicBezTo>
                    <a:pt x="16" y="219"/>
                    <a:pt x="12" y="224"/>
                    <a:pt x="8" y="224"/>
                  </a:cubicBezTo>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8" name="Freeform 32">
              <a:extLst>
                <a:ext uri="{FF2B5EF4-FFF2-40B4-BE49-F238E27FC236}">
                  <a16:creationId xmlns:a16="http://schemas.microsoft.com/office/drawing/2014/main" id="{0E184649-2245-4D3C-917A-E9A386244D02}"/>
                </a:ext>
              </a:extLst>
            </p:cNvPr>
            <p:cNvSpPr>
              <a:spLocks/>
            </p:cNvSpPr>
            <p:nvPr/>
          </p:nvSpPr>
          <p:spPr bwMode="auto">
            <a:xfrm>
              <a:off x="1247775" y="1270000"/>
              <a:ext cx="7937" cy="92075"/>
            </a:xfrm>
            <a:custGeom>
              <a:avLst/>
              <a:gdLst>
                <a:gd name="T0" fmla="*/ 8 w 16"/>
                <a:gd name="T1" fmla="*/ 224 h 224"/>
                <a:gd name="T2" fmla="*/ 0 w 16"/>
                <a:gd name="T3" fmla="*/ 214 h 224"/>
                <a:gd name="T4" fmla="*/ 0 w 16"/>
                <a:gd name="T5" fmla="*/ 11 h 224"/>
                <a:gd name="T6" fmla="*/ 8 w 16"/>
                <a:gd name="T7" fmla="*/ 0 h 224"/>
                <a:gd name="T8" fmla="*/ 16 w 16"/>
                <a:gd name="T9" fmla="*/ 11 h 224"/>
                <a:gd name="T10" fmla="*/ 16 w 16"/>
                <a:gd name="T11" fmla="*/ 214 h 224"/>
                <a:gd name="T12" fmla="*/ 8 w 16"/>
                <a:gd name="T13" fmla="*/ 224 h 224"/>
              </a:gdLst>
              <a:ahLst/>
              <a:cxnLst>
                <a:cxn ang="0">
                  <a:pos x="T0" y="T1"/>
                </a:cxn>
                <a:cxn ang="0">
                  <a:pos x="T2" y="T3"/>
                </a:cxn>
                <a:cxn ang="0">
                  <a:pos x="T4" y="T5"/>
                </a:cxn>
                <a:cxn ang="0">
                  <a:pos x="T6" y="T7"/>
                </a:cxn>
                <a:cxn ang="0">
                  <a:pos x="T8" y="T9"/>
                </a:cxn>
                <a:cxn ang="0">
                  <a:pos x="T10" y="T11"/>
                </a:cxn>
                <a:cxn ang="0">
                  <a:pos x="T12" y="T13"/>
                </a:cxn>
              </a:cxnLst>
              <a:rect l="0" t="0" r="r" b="b"/>
              <a:pathLst>
                <a:path w="16" h="224">
                  <a:moveTo>
                    <a:pt x="8" y="224"/>
                  </a:moveTo>
                  <a:cubicBezTo>
                    <a:pt x="4" y="224"/>
                    <a:pt x="0" y="219"/>
                    <a:pt x="0" y="214"/>
                  </a:cubicBezTo>
                  <a:cubicBezTo>
                    <a:pt x="0" y="11"/>
                    <a:pt x="0" y="11"/>
                    <a:pt x="0" y="11"/>
                  </a:cubicBezTo>
                  <a:cubicBezTo>
                    <a:pt x="0" y="6"/>
                    <a:pt x="4" y="0"/>
                    <a:pt x="8" y="0"/>
                  </a:cubicBezTo>
                  <a:cubicBezTo>
                    <a:pt x="12" y="0"/>
                    <a:pt x="16" y="6"/>
                    <a:pt x="16" y="11"/>
                  </a:cubicBezTo>
                  <a:cubicBezTo>
                    <a:pt x="16" y="214"/>
                    <a:pt x="16" y="214"/>
                    <a:pt x="16" y="214"/>
                  </a:cubicBezTo>
                  <a:cubicBezTo>
                    <a:pt x="16" y="219"/>
                    <a:pt x="12" y="224"/>
                    <a:pt x="8" y="224"/>
                  </a:cubicBezTo>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9" name="Freeform 33">
              <a:extLst>
                <a:ext uri="{FF2B5EF4-FFF2-40B4-BE49-F238E27FC236}">
                  <a16:creationId xmlns:a16="http://schemas.microsoft.com/office/drawing/2014/main" id="{2710BBA9-4812-46FE-BB6A-C5E355D8C78E}"/>
                </a:ext>
              </a:extLst>
            </p:cNvPr>
            <p:cNvSpPr>
              <a:spLocks/>
            </p:cNvSpPr>
            <p:nvPr/>
          </p:nvSpPr>
          <p:spPr bwMode="auto">
            <a:xfrm>
              <a:off x="1116013" y="1355725"/>
              <a:ext cx="192087" cy="6350"/>
            </a:xfrm>
            <a:custGeom>
              <a:avLst/>
              <a:gdLst>
                <a:gd name="T0" fmla="*/ 454 w 464"/>
                <a:gd name="T1" fmla="*/ 16 h 16"/>
                <a:gd name="T2" fmla="*/ 11 w 464"/>
                <a:gd name="T3" fmla="*/ 16 h 16"/>
                <a:gd name="T4" fmla="*/ 0 w 464"/>
                <a:gd name="T5" fmla="*/ 8 h 16"/>
                <a:gd name="T6" fmla="*/ 11 w 464"/>
                <a:gd name="T7" fmla="*/ 0 h 16"/>
                <a:gd name="T8" fmla="*/ 454 w 464"/>
                <a:gd name="T9" fmla="*/ 0 h 16"/>
                <a:gd name="T10" fmla="*/ 464 w 464"/>
                <a:gd name="T11" fmla="*/ 8 h 16"/>
                <a:gd name="T12" fmla="*/ 454 w 46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64" h="16">
                  <a:moveTo>
                    <a:pt x="454" y="16"/>
                  </a:moveTo>
                  <a:cubicBezTo>
                    <a:pt x="11" y="16"/>
                    <a:pt x="11" y="16"/>
                    <a:pt x="11" y="16"/>
                  </a:cubicBezTo>
                  <a:cubicBezTo>
                    <a:pt x="6" y="16"/>
                    <a:pt x="0" y="12"/>
                    <a:pt x="0" y="8"/>
                  </a:cubicBezTo>
                  <a:cubicBezTo>
                    <a:pt x="0" y="4"/>
                    <a:pt x="6" y="0"/>
                    <a:pt x="11" y="0"/>
                  </a:cubicBezTo>
                  <a:cubicBezTo>
                    <a:pt x="454" y="0"/>
                    <a:pt x="454" y="0"/>
                    <a:pt x="454" y="0"/>
                  </a:cubicBezTo>
                  <a:cubicBezTo>
                    <a:pt x="464" y="0"/>
                    <a:pt x="464" y="4"/>
                    <a:pt x="464" y="8"/>
                  </a:cubicBezTo>
                  <a:cubicBezTo>
                    <a:pt x="464" y="12"/>
                    <a:pt x="464" y="16"/>
                    <a:pt x="454" y="16"/>
                  </a:cubicBezTo>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0" name="Freeform 34">
              <a:extLst>
                <a:ext uri="{FF2B5EF4-FFF2-40B4-BE49-F238E27FC236}">
                  <a16:creationId xmlns:a16="http://schemas.microsoft.com/office/drawing/2014/main" id="{0A54B976-7147-44B5-933D-F1BE72C69F4D}"/>
                </a:ext>
              </a:extLst>
            </p:cNvPr>
            <p:cNvSpPr>
              <a:spLocks/>
            </p:cNvSpPr>
            <p:nvPr/>
          </p:nvSpPr>
          <p:spPr bwMode="auto">
            <a:xfrm>
              <a:off x="1096963" y="1382713"/>
              <a:ext cx="230187" cy="6350"/>
            </a:xfrm>
            <a:custGeom>
              <a:avLst/>
              <a:gdLst>
                <a:gd name="T0" fmla="*/ 549 w 560"/>
                <a:gd name="T1" fmla="*/ 16 h 16"/>
                <a:gd name="T2" fmla="*/ 12 w 560"/>
                <a:gd name="T3" fmla="*/ 16 h 16"/>
                <a:gd name="T4" fmla="*/ 0 w 560"/>
                <a:gd name="T5" fmla="*/ 8 h 16"/>
                <a:gd name="T6" fmla="*/ 12 w 560"/>
                <a:gd name="T7" fmla="*/ 0 h 16"/>
                <a:gd name="T8" fmla="*/ 549 w 560"/>
                <a:gd name="T9" fmla="*/ 0 h 16"/>
                <a:gd name="T10" fmla="*/ 560 w 560"/>
                <a:gd name="T11" fmla="*/ 8 h 16"/>
                <a:gd name="T12" fmla="*/ 549 w 56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60" h="16">
                  <a:moveTo>
                    <a:pt x="549" y="16"/>
                  </a:moveTo>
                  <a:cubicBezTo>
                    <a:pt x="12" y="16"/>
                    <a:pt x="12" y="16"/>
                    <a:pt x="12" y="16"/>
                  </a:cubicBezTo>
                  <a:cubicBezTo>
                    <a:pt x="6" y="16"/>
                    <a:pt x="0" y="12"/>
                    <a:pt x="0" y="8"/>
                  </a:cubicBezTo>
                  <a:cubicBezTo>
                    <a:pt x="0" y="4"/>
                    <a:pt x="6" y="0"/>
                    <a:pt x="12" y="0"/>
                  </a:cubicBezTo>
                  <a:cubicBezTo>
                    <a:pt x="549" y="0"/>
                    <a:pt x="549" y="0"/>
                    <a:pt x="549" y="0"/>
                  </a:cubicBezTo>
                  <a:cubicBezTo>
                    <a:pt x="560" y="0"/>
                    <a:pt x="560" y="4"/>
                    <a:pt x="560" y="8"/>
                  </a:cubicBezTo>
                  <a:cubicBezTo>
                    <a:pt x="560" y="12"/>
                    <a:pt x="560" y="16"/>
                    <a:pt x="549" y="16"/>
                  </a:cubicBezTo>
                </a:path>
              </a:pathLst>
            </a:custGeom>
            <a:grpFill/>
            <a:ln w="952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grpSp>
        <p:nvGrpSpPr>
          <p:cNvPr id="41" name="Group 40">
            <a:extLst>
              <a:ext uri="{FF2B5EF4-FFF2-40B4-BE49-F238E27FC236}">
                <a16:creationId xmlns:a16="http://schemas.microsoft.com/office/drawing/2014/main" id="{9E5EA5D3-3E9E-42AC-988E-003D0766E9B0}"/>
              </a:ext>
            </a:extLst>
          </p:cNvPr>
          <p:cNvGrpSpPr/>
          <p:nvPr/>
        </p:nvGrpSpPr>
        <p:grpSpPr>
          <a:xfrm>
            <a:off x="691006" y="2169689"/>
            <a:ext cx="757409" cy="761238"/>
            <a:chOff x="-1487487" y="638175"/>
            <a:chExt cx="1282699" cy="1243013"/>
          </a:xfrm>
          <a:solidFill>
            <a:schemeClr val="bg1"/>
          </a:solidFill>
        </p:grpSpPr>
        <p:sp>
          <p:nvSpPr>
            <p:cNvPr id="42" name="Freeform 5">
              <a:extLst>
                <a:ext uri="{FF2B5EF4-FFF2-40B4-BE49-F238E27FC236}">
                  <a16:creationId xmlns:a16="http://schemas.microsoft.com/office/drawing/2014/main" id="{87A49BB2-824F-436D-95E5-B4E323301681}"/>
                </a:ext>
              </a:extLst>
            </p:cNvPr>
            <p:cNvSpPr>
              <a:spLocks/>
            </p:cNvSpPr>
            <p:nvPr/>
          </p:nvSpPr>
          <p:spPr bwMode="auto">
            <a:xfrm>
              <a:off x="-844550" y="1236663"/>
              <a:ext cx="639762" cy="454025"/>
            </a:xfrm>
            <a:custGeom>
              <a:avLst/>
              <a:gdLst>
                <a:gd name="T0" fmla="*/ 188 w 294"/>
                <a:gd name="T1" fmla="*/ 210 h 210"/>
                <a:gd name="T2" fmla="*/ 10 w 294"/>
                <a:gd name="T3" fmla="*/ 210 h 210"/>
                <a:gd name="T4" fmla="*/ 0 w 294"/>
                <a:gd name="T5" fmla="*/ 200 h 210"/>
                <a:gd name="T6" fmla="*/ 10 w 294"/>
                <a:gd name="T7" fmla="*/ 190 h 210"/>
                <a:gd name="T8" fmla="*/ 188 w 294"/>
                <a:gd name="T9" fmla="*/ 190 h 210"/>
                <a:gd name="T10" fmla="*/ 261 w 294"/>
                <a:gd name="T11" fmla="*/ 158 h 210"/>
                <a:gd name="T12" fmla="*/ 253 w 294"/>
                <a:gd name="T13" fmla="*/ 78 h 210"/>
                <a:gd name="T14" fmla="*/ 216 w 294"/>
                <a:gd name="T15" fmla="*/ 17 h 210"/>
                <a:gd name="T16" fmla="*/ 220 w 294"/>
                <a:gd name="T17" fmla="*/ 3 h 210"/>
                <a:gd name="T18" fmla="*/ 233 w 294"/>
                <a:gd name="T19" fmla="*/ 7 h 210"/>
                <a:gd name="T20" fmla="*/ 270 w 294"/>
                <a:gd name="T21" fmla="*/ 68 h 210"/>
                <a:gd name="T22" fmla="*/ 279 w 294"/>
                <a:gd name="T23" fmla="*/ 168 h 210"/>
                <a:gd name="T24" fmla="*/ 188 w 294"/>
                <a:gd name="T2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10">
                  <a:moveTo>
                    <a:pt x="188" y="210"/>
                  </a:moveTo>
                  <a:cubicBezTo>
                    <a:pt x="10" y="210"/>
                    <a:pt x="10" y="210"/>
                    <a:pt x="10" y="210"/>
                  </a:cubicBezTo>
                  <a:cubicBezTo>
                    <a:pt x="4" y="210"/>
                    <a:pt x="0" y="206"/>
                    <a:pt x="0" y="200"/>
                  </a:cubicBezTo>
                  <a:cubicBezTo>
                    <a:pt x="0" y="194"/>
                    <a:pt x="4" y="190"/>
                    <a:pt x="10" y="190"/>
                  </a:cubicBezTo>
                  <a:cubicBezTo>
                    <a:pt x="188" y="190"/>
                    <a:pt x="188" y="190"/>
                    <a:pt x="188" y="190"/>
                  </a:cubicBezTo>
                  <a:cubicBezTo>
                    <a:pt x="223" y="190"/>
                    <a:pt x="249" y="179"/>
                    <a:pt x="261" y="158"/>
                  </a:cubicBezTo>
                  <a:cubicBezTo>
                    <a:pt x="273" y="137"/>
                    <a:pt x="270" y="108"/>
                    <a:pt x="253" y="78"/>
                  </a:cubicBezTo>
                  <a:cubicBezTo>
                    <a:pt x="216" y="17"/>
                    <a:pt x="216" y="17"/>
                    <a:pt x="216" y="17"/>
                  </a:cubicBezTo>
                  <a:cubicBezTo>
                    <a:pt x="213" y="12"/>
                    <a:pt x="215" y="6"/>
                    <a:pt x="220" y="3"/>
                  </a:cubicBezTo>
                  <a:cubicBezTo>
                    <a:pt x="225" y="0"/>
                    <a:pt x="231" y="2"/>
                    <a:pt x="233" y="7"/>
                  </a:cubicBezTo>
                  <a:cubicBezTo>
                    <a:pt x="270" y="68"/>
                    <a:pt x="270" y="68"/>
                    <a:pt x="270" y="68"/>
                  </a:cubicBezTo>
                  <a:cubicBezTo>
                    <a:pt x="291" y="105"/>
                    <a:pt x="294" y="140"/>
                    <a:pt x="279" y="168"/>
                  </a:cubicBezTo>
                  <a:cubicBezTo>
                    <a:pt x="263" y="195"/>
                    <a:pt x="231" y="210"/>
                    <a:pt x="188" y="21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3" name="Freeform 6">
              <a:extLst>
                <a:ext uri="{FF2B5EF4-FFF2-40B4-BE49-F238E27FC236}">
                  <a16:creationId xmlns:a16="http://schemas.microsoft.com/office/drawing/2014/main" id="{C1B83395-1B35-4F41-8830-C515E063CF86}"/>
                </a:ext>
              </a:extLst>
            </p:cNvPr>
            <p:cNvSpPr>
              <a:spLocks/>
            </p:cNvSpPr>
            <p:nvPr/>
          </p:nvSpPr>
          <p:spPr bwMode="auto">
            <a:xfrm>
              <a:off x="-1050925" y="638175"/>
              <a:ext cx="625475" cy="479425"/>
            </a:xfrm>
            <a:custGeom>
              <a:avLst/>
              <a:gdLst>
                <a:gd name="T0" fmla="*/ 277 w 288"/>
                <a:gd name="T1" fmla="*/ 221 h 221"/>
                <a:gd name="T2" fmla="*/ 268 w 288"/>
                <a:gd name="T3" fmla="*/ 216 h 221"/>
                <a:gd name="T4" fmla="*/ 182 w 288"/>
                <a:gd name="T5" fmla="*/ 68 h 221"/>
                <a:gd name="T6" fmla="*/ 118 w 288"/>
                <a:gd name="T7" fmla="*/ 20 h 221"/>
                <a:gd name="T8" fmla="*/ 53 w 288"/>
                <a:gd name="T9" fmla="*/ 68 h 221"/>
                <a:gd name="T10" fmla="*/ 20 w 288"/>
                <a:gd name="T11" fmla="*/ 126 h 221"/>
                <a:gd name="T12" fmla="*/ 6 w 288"/>
                <a:gd name="T13" fmla="*/ 130 h 221"/>
                <a:gd name="T14" fmla="*/ 2 w 288"/>
                <a:gd name="T15" fmla="*/ 116 h 221"/>
                <a:gd name="T16" fmla="*/ 36 w 288"/>
                <a:gd name="T17" fmla="*/ 58 h 221"/>
                <a:gd name="T18" fmla="*/ 118 w 288"/>
                <a:gd name="T19" fmla="*/ 0 h 221"/>
                <a:gd name="T20" fmla="*/ 118 w 288"/>
                <a:gd name="T21" fmla="*/ 0 h 221"/>
                <a:gd name="T22" fmla="*/ 200 w 288"/>
                <a:gd name="T23" fmla="*/ 58 h 221"/>
                <a:gd name="T24" fmla="*/ 285 w 288"/>
                <a:gd name="T25" fmla="*/ 206 h 221"/>
                <a:gd name="T26" fmla="*/ 282 w 288"/>
                <a:gd name="T27" fmla="*/ 219 h 221"/>
                <a:gd name="T28" fmla="*/ 277 w 288"/>
                <a:gd name="T2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221">
                  <a:moveTo>
                    <a:pt x="277" y="221"/>
                  </a:moveTo>
                  <a:cubicBezTo>
                    <a:pt x="273" y="221"/>
                    <a:pt x="270" y="219"/>
                    <a:pt x="268" y="216"/>
                  </a:cubicBezTo>
                  <a:cubicBezTo>
                    <a:pt x="182" y="68"/>
                    <a:pt x="182" y="68"/>
                    <a:pt x="182" y="68"/>
                  </a:cubicBezTo>
                  <a:cubicBezTo>
                    <a:pt x="165" y="37"/>
                    <a:pt x="142" y="20"/>
                    <a:pt x="118" y="20"/>
                  </a:cubicBezTo>
                  <a:cubicBezTo>
                    <a:pt x="94" y="20"/>
                    <a:pt x="71" y="37"/>
                    <a:pt x="53" y="68"/>
                  </a:cubicBezTo>
                  <a:cubicBezTo>
                    <a:pt x="20" y="126"/>
                    <a:pt x="20" y="126"/>
                    <a:pt x="20" y="126"/>
                  </a:cubicBezTo>
                  <a:cubicBezTo>
                    <a:pt x="17" y="131"/>
                    <a:pt x="11" y="133"/>
                    <a:pt x="6" y="130"/>
                  </a:cubicBezTo>
                  <a:cubicBezTo>
                    <a:pt x="1" y="127"/>
                    <a:pt x="0" y="121"/>
                    <a:pt x="2" y="116"/>
                  </a:cubicBezTo>
                  <a:cubicBezTo>
                    <a:pt x="36" y="58"/>
                    <a:pt x="36" y="58"/>
                    <a:pt x="36" y="58"/>
                  </a:cubicBezTo>
                  <a:cubicBezTo>
                    <a:pt x="57" y="21"/>
                    <a:pt x="86" y="0"/>
                    <a:pt x="118" y="0"/>
                  </a:cubicBezTo>
                  <a:cubicBezTo>
                    <a:pt x="118" y="0"/>
                    <a:pt x="118" y="0"/>
                    <a:pt x="118" y="0"/>
                  </a:cubicBezTo>
                  <a:cubicBezTo>
                    <a:pt x="149" y="0"/>
                    <a:pt x="178" y="21"/>
                    <a:pt x="200" y="58"/>
                  </a:cubicBezTo>
                  <a:cubicBezTo>
                    <a:pt x="285" y="206"/>
                    <a:pt x="285" y="206"/>
                    <a:pt x="285" y="206"/>
                  </a:cubicBezTo>
                  <a:cubicBezTo>
                    <a:pt x="288" y="211"/>
                    <a:pt x="286" y="217"/>
                    <a:pt x="282" y="219"/>
                  </a:cubicBezTo>
                  <a:cubicBezTo>
                    <a:pt x="280" y="220"/>
                    <a:pt x="278" y="221"/>
                    <a:pt x="277" y="221"/>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4" name="Freeform 7">
              <a:extLst>
                <a:ext uri="{FF2B5EF4-FFF2-40B4-BE49-F238E27FC236}">
                  <a16:creationId xmlns:a16="http://schemas.microsoft.com/office/drawing/2014/main" id="{9022A332-3574-4EB9-9997-0E0D563F328E}"/>
                </a:ext>
              </a:extLst>
            </p:cNvPr>
            <p:cNvSpPr>
              <a:spLocks/>
            </p:cNvSpPr>
            <p:nvPr/>
          </p:nvSpPr>
          <p:spPr bwMode="auto">
            <a:xfrm>
              <a:off x="-1385888" y="1028700"/>
              <a:ext cx="388937" cy="661988"/>
            </a:xfrm>
            <a:custGeom>
              <a:avLst/>
              <a:gdLst>
                <a:gd name="T0" fmla="*/ 169 w 179"/>
                <a:gd name="T1" fmla="*/ 306 h 306"/>
                <a:gd name="T2" fmla="*/ 106 w 179"/>
                <a:gd name="T3" fmla="*/ 306 h 306"/>
                <a:gd name="T4" fmla="*/ 16 w 179"/>
                <a:gd name="T5" fmla="*/ 264 h 306"/>
                <a:gd name="T6" fmla="*/ 24 w 179"/>
                <a:gd name="T7" fmla="*/ 164 h 306"/>
                <a:gd name="T8" fmla="*/ 115 w 179"/>
                <a:gd name="T9" fmla="*/ 6 h 306"/>
                <a:gd name="T10" fmla="*/ 129 w 179"/>
                <a:gd name="T11" fmla="*/ 2 h 306"/>
                <a:gd name="T12" fmla="*/ 133 w 179"/>
                <a:gd name="T13" fmla="*/ 16 h 306"/>
                <a:gd name="T14" fmla="*/ 42 w 179"/>
                <a:gd name="T15" fmla="*/ 174 h 306"/>
                <a:gd name="T16" fmla="*/ 33 w 179"/>
                <a:gd name="T17" fmla="*/ 254 h 306"/>
                <a:gd name="T18" fmla="*/ 106 w 179"/>
                <a:gd name="T19" fmla="*/ 286 h 306"/>
                <a:gd name="T20" fmla="*/ 169 w 179"/>
                <a:gd name="T21" fmla="*/ 286 h 306"/>
                <a:gd name="T22" fmla="*/ 179 w 179"/>
                <a:gd name="T23" fmla="*/ 296 h 306"/>
                <a:gd name="T24" fmla="*/ 169 w 179"/>
                <a:gd name="T25"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306">
                  <a:moveTo>
                    <a:pt x="169" y="306"/>
                  </a:moveTo>
                  <a:cubicBezTo>
                    <a:pt x="106" y="306"/>
                    <a:pt x="106" y="306"/>
                    <a:pt x="106" y="306"/>
                  </a:cubicBezTo>
                  <a:cubicBezTo>
                    <a:pt x="64" y="306"/>
                    <a:pt x="31" y="291"/>
                    <a:pt x="16" y="264"/>
                  </a:cubicBezTo>
                  <a:cubicBezTo>
                    <a:pt x="0" y="236"/>
                    <a:pt x="3" y="201"/>
                    <a:pt x="24" y="164"/>
                  </a:cubicBezTo>
                  <a:cubicBezTo>
                    <a:pt x="115" y="6"/>
                    <a:pt x="115" y="6"/>
                    <a:pt x="115" y="6"/>
                  </a:cubicBezTo>
                  <a:cubicBezTo>
                    <a:pt x="118" y="1"/>
                    <a:pt x="124" y="0"/>
                    <a:pt x="129" y="2"/>
                  </a:cubicBezTo>
                  <a:cubicBezTo>
                    <a:pt x="134" y="5"/>
                    <a:pt x="136" y="11"/>
                    <a:pt x="133" y="16"/>
                  </a:cubicBezTo>
                  <a:cubicBezTo>
                    <a:pt x="42" y="174"/>
                    <a:pt x="42" y="174"/>
                    <a:pt x="42" y="174"/>
                  </a:cubicBezTo>
                  <a:cubicBezTo>
                    <a:pt x="24" y="204"/>
                    <a:pt x="21" y="233"/>
                    <a:pt x="33" y="254"/>
                  </a:cubicBezTo>
                  <a:cubicBezTo>
                    <a:pt x="45" y="275"/>
                    <a:pt x="71" y="286"/>
                    <a:pt x="106" y="286"/>
                  </a:cubicBezTo>
                  <a:cubicBezTo>
                    <a:pt x="169" y="286"/>
                    <a:pt x="169" y="286"/>
                    <a:pt x="169" y="286"/>
                  </a:cubicBezTo>
                  <a:cubicBezTo>
                    <a:pt x="174" y="286"/>
                    <a:pt x="179" y="290"/>
                    <a:pt x="179" y="296"/>
                  </a:cubicBezTo>
                  <a:cubicBezTo>
                    <a:pt x="179" y="302"/>
                    <a:pt x="174" y="306"/>
                    <a:pt x="169" y="306"/>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5" name="Freeform 8">
              <a:extLst>
                <a:ext uri="{FF2B5EF4-FFF2-40B4-BE49-F238E27FC236}">
                  <a16:creationId xmlns:a16="http://schemas.microsoft.com/office/drawing/2014/main" id="{EDA91408-C73C-4E9F-91BC-984EA17D8709}"/>
                </a:ext>
              </a:extLst>
            </p:cNvPr>
            <p:cNvSpPr>
              <a:spLocks/>
            </p:cNvSpPr>
            <p:nvPr/>
          </p:nvSpPr>
          <p:spPr bwMode="auto">
            <a:xfrm>
              <a:off x="-863600" y="1455738"/>
              <a:ext cx="417512" cy="425450"/>
            </a:xfrm>
            <a:custGeom>
              <a:avLst/>
              <a:gdLst>
                <a:gd name="T0" fmla="*/ 180 w 192"/>
                <a:gd name="T1" fmla="*/ 197 h 197"/>
                <a:gd name="T2" fmla="*/ 176 w 192"/>
                <a:gd name="T3" fmla="*/ 196 h 197"/>
                <a:gd name="T4" fmla="*/ 5 w 192"/>
                <a:gd name="T5" fmla="*/ 108 h 197"/>
                <a:gd name="T6" fmla="*/ 0 w 192"/>
                <a:gd name="T7" fmla="*/ 99 h 197"/>
                <a:gd name="T8" fmla="*/ 5 w 192"/>
                <a:gd name="T9" fmla="*/ 90 h 197"/>
                <a:gd name="T10" fmla="*/ 176 w 192"/>
                <a:gd name="T11" fmla="*/ 2 h 197"/>
                <a:gd name="T12" fmla="*/ 189 w 192"/>
                <a:gd name="T13" fmla="*/ 6 h 197"/>
                <a:gd name="T14" fmla="*/ 185 w 192"/>
                <a:gd name="T15" fmla="*/ 20 h 197"/>
                <a:gd name="T16" fmla="*/ 32 w 192"/>
                <a:gd name="T17" fmla="*/ 99 h 197"/>
                <a:gd name="T18" fmla="*/ 185 w 192"/>
                <a:gd name="T19" fmla="*/ 178 h 197"/>
                <a:gd name="T20" fmla="*/ 189 w 192"/>
                <a:gd name="T21" fmla="*/ 192 h 197"/>
                <a:gd name="T22" fmla="*/ 180 w 192"/>
                <a:gd name="T23"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97">
                  <a:moveTo>
                    <a:pt x="180" y="197"/>
                  </a:moveTo>
                  <a:cubicBezTo>
                    <a:pt x="179" y="197"/>
                    <a:pt x="177" y="197"/>
                    <a:pt x="176" y="196"/>
                  </a:cubicBezTo>
                  <a:cubicBezTo>
                    <a:pt x="5" y="108"/>
                    <a:pt x="5" y="108"/>
                    <a:pt x="5" y="108"/>
                  </a:cubicBezTo>
                  <a:cubicBezTo>
                    <a:pt x="2" y="106"/>
                    <a:pt x="0" y="103"/>
                    <a:pt x="0" y="99"/>
                  </a:cubicBezTo>
                  <a:cubicBezTo>
                    <a:pt x="0" y="95"/>
                    <a:pt x="2" y="92"/>
                    <a:pt x="5" y="90"/>
                  </a:cubicBezTo>
                  <a:cubicBezTo>
                    <a:pt x="176" y="2"/>
                    <a:pt x="176" y="2"/>
                    <a:pt x="176" y="2"/>
                  </a:cubicBezTo>
                  <a:cubicBezTo>
                    <a:pt x="181" y="0"/>
                    <a:pt x="187" y="1"/>
                    <a:pt x="189" y="6"/>
                  </a:cubicBezTo>
                  <a:cubicBezTo>
                    <a:pt x="192" y="11"/>
                    <a:pt x="190" y="17"/>
                    <a:pt x="185" y="20"/>
                  </a:cubicBezTo>
                  <a:cubicBezTo>
                    <a:pt x="32" y="99"/>
                    <a:pt x="32" y="99"/>
                    <a:pt x="32" y="99"/>
                  </a:cubicBezTo>
                  <a:cubicBezTo>
                    <a:pt x="185" y="178"/>
                    <a:pt x="185" y="178"/>
                    <a:pt x="185" y="178"/>
                  </a:cubicBezTo>
                  <a:cubicBezTo>
                    <a:pt x="190" y="181"/>
                    <a:pt x="192" y="187"/>
                    <a:pt x="189" y="192"/>
                  </a:cubicBezTo>
                  <a:cubicBezTo>
                    <a:pt x="188" y="195"/>
                    <a:pt x="184" y="197"/>
                    <a:pt x="180" y="19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6" name="Freeform 9">
              <a:extLst>
                <a:ext uri="{FF2B5EF4-FFF2-40B4-BE49-F238E27FC236}">
                  <a16:creationId xmlns:a16="http://schemas.microsoft.com/office/drawing/2014/main" id="{5E7B15A0-A47F-4436-95F9-55B20522A5DC}"/>
                </a:ext>
              </a:extLst>
            </p:cNvPr>
            <p:cNvSpPr>
              <a:spLocks/>
            </p:cNvSpPr>
            <p:nvPr/>
          </p:nvSpPr>
          <p:spPr bwMode="auto">
            <a:xfrm>
              <a:off x="-1487487" y="1023938"/>
              <a:ext cx="396875" cy="458788"/>
            </a:xfrm>
            <a:custGeom>
              <a:avLst/>
              <a:gdLst>
                <a:gd name="T0" fmla="*/ 164 w 183"/>
                <a:gd name="T1" fmla="*/ 212 h 212"/>
                <a:gd name="T2" fmla="*/ 163 w 183"/>
                <a:gd name="T3" fmla="*/ 212 h 212"/>
                <a:gd name="T4" fmla="*/ 154 w 183"/>
                <a:gd name="T5" fmla="*/ 202 h 212"/>
                <a:gd name="T6" fmla="*/ 162 w 183"/>
                <a:gd name="T7" fmla="*/ 29 h 212"/>
                <a:gd name="T8" fmla="*/ 17 w 183"/>
                <a:gd name="T9" fmla="*/ 123 h 212"/>
                <a:gd name="T10" fmla="*/ 3 w 183"/>
                <a:gd name="T11" fmla="*/ 119 h 212"/>
                <a:gd name="T12" fmla="*/ 6 w 183"/>
                <a:gd name="T13" fmla="*/ 106 h 212"/>
                <a:gd name="T14" fmla="*/ 167 w 183"/>
                <a:gd name="T15" fmla="*/ 2 h 212"/>
                <a:gd name="T16" fmla="*/ 178 w 183"/>
                <a:gd name="T17" fmla="*/ 2 h 212"/>
                <a:gd name="T18" fmla="*/ 183 w 183"/>
                <a:gd name="T19" fmla="*/ 11 h 212"/>
                <a:gd name="T20" fmla="*/ 174 w 183"/>
                <a:gd name="T21" fmla="*/ 203 h 212"/>
                <a:gd name="T22" fmla="*/ 164 w 183"/>
                <a:gd name="T2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212">
                  <a:moveTo>
                    <a:pt x="164" y="212"/>
                  </a:moveTo>
                  <a:cubicBezTo>
                    <a:pt x="164" y="212"/>
                    <a:pt x="163" y="212"/>
                    <a:pt x="163" y="212"/>
                  </a:cubicBezTo>
                  <a:cubicBezTo>
                    <a:pt x="158" y="212"/>
                    <a:pt x="153" y="207"/>
                    <a:pt x="154" y="202"/>
                  </a:cubicBezTo>
                  <a:cubicBezTo>
                    <a:pt x="162" y="29"/>
                    <a:pt x="162" y="29"/>
                    <a:pt x="162" y="29"/>
                  </a:cubicBezTo>
                  <a:cubicBezTo>
                    <a:pt x="17" y="123"/>
                    <a:pt x="17" y="123"/>
                    <a:pt x="17" y="123"/>
                  </a:cubicBezTo>
                  <a:cubicBezTo>
                    <a:pt x="12" y="125"/>
                    <a:pt x="6" y="124"/>
                    <a:pt x="3" y="119"/>
                  </a:cubicBezTo>
                  <a:cubicBezTo>
                    <a:pt x="0" y="115"/>
                    <a:pt x="1" y="109"/>
                    <a:pt x="6" y="106"/>
                  </a:cubicBezTo>
                  <a:cubicBezTo>
                    <a:pt x="167" y="2"/>
                    <a:pt x="167" y="2"/>
                    <a:pt x="167" y="2"/>
                  </a:cubicBezTo>
                  <a:cubicBezTo>
                    <a:pt x="170" y="0"/>
                    <a:pt x="174" y="0"/>
                    <a:pt x="178" y="2"/>
                  </a:cubicBezTo>
                  <a:cubicBezTo>
                    <a:pt x="181" y="4"/>
                    <a:pt x="183" y="7"/>
                    <a:pt x="183" y="11"/>
                  </a:cubicBezTo>
                  <a:cubicBezTo>
                    <a:pt x="174" y="203"/>
                    <a:pt x="174" y="203"/>
                    <a:pt x="174" y="203"/>
                  </a:cubicBezTo>
                  <a:cubicBezTo>
                    <a:pt x="173" y="208"/>
                    <a:pt x="169" y="212"/>
                    <a:pt x="164" y="212"/>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7" name="Freeform 10">
              <a:extLst>
                <a:ext uri="{FF2B5EF4-FFF2-40B4-BE49-F238E27FC236}">
                  <a16:creationId xmlns:a16="http://schemas.microsoft.com/office/drawing/2014/main" id="{E8EC8389-F5A8-4B04-99E8-2661244C99CF}"/>
                </a:ext>
              </a:extLst>
            </p:cNvPr>
            <p:cNvSpPr>
              <a:spLocks/>
            </p:cNvSpPr>
            <p:nvPr/>
          </p:nvSpPr>
          <p:spPr bwMode="auto">
            <a:xfrm>
              <a:off x="-814388" y="679450"/>
              <a:ext cx="398462" cy="458788"/>
            </a:xfrm>
            <a:custGeom>
              <a:avLst/>
              <a:gdLst>
                <a:gd name="T0" fmla="*/ 173 w 183"/>
                <a:gd name="T1" fmla="*/ 212 h 212"/>
                <a:gd name="T2" fmla="*/ 168 w 183"/>
                <a:gd name="T3" fmla="*/ 210 h 212"/>
                <a:gd name="T4" fmla="*/ 6 w 183"/>
                <a:gd name="T5" fmla="*/ 107 h 212"/>
                <a:gd name="T6" fmla="*/ 3 w 183"/>
                <a:gd name="T7" fmla="*/ 93 h 212"/>
                <a:gd name="T8" fmla="*/ 17 w 183"/>
                <a:gd name="T9" fmla="*/ 90 h 212"/>
                <a:gd name="T10" fmla="*/ 162 w 183"/>
                <a:gd name="T11" fmla="*/ 183 h 212"/>
                <a:gd name="T12" fmla="*/ 154 w 183"/>
                <a:gd name="T13" fmla="*/ 10 h 212"/>
                <a:gd name="T14" fmla="*/ 164 w 183"/>
                <a:gd name="T15" fmla="*/ 0 h 212"/>
                <a:gd name="T16" fmla="*/ 174 w 183"/>
                <a:gd name="T17" fmla="*/ 10 h 212"/>
                <a:gd name="T18" fmla="*/ 183 w 183"/>
                <a:gd name="T19" fmla="*/ 201 h 212"/>
                <a:gd name="T20" fmla="*/ 178 w 183"/>
                <a:gd name="T21" fmla="*/ 210 h 212"/>
                <a:gd name="T22" fmla="*/ 173 w 183"/>
                <a:gd name="T2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212">
                  <a:moveTo>
                    <a:pt x="173" y="212"/>
                  </a:moveTo>
                  <a:cubicBezTo>
                    <a:pt x="171" y="212"/>
                    <a:pt x="170" y="211"/>
                    <a:pt x="168" y="210"/>
                  </a:cubicBezTo>
                  <a:cubicBezTo>
                    <a:pt x="6" y="107"/>
                    <a:pt x="6" y="107"/>
                    <a:pt x="6" y="107"/>
                  </a:cubicBezTo>
                  <a:cubicBezTo>
                    <a:pt x="2" y="104"/>
                    <a:pt x="0" y="97"/>
                    <a:pt x="3" y="93"/>
                  </a:cubicBezTo>
                  <a:cubicBezTo>
                    <a:pt x="6" y="88"/>
                    <a:pt x="13" y="87"/>
                    <a:pt x="17" y="90"/>
                  </a:cubicBezTo>
                  <a:cubicBezTo>
                    <a:pt x="162" y="183"/>
                    <a:pt x="162" y="183"/>
                    <a:pt x="162" y="183"/>
                  </a:cubicBezTo>
                  <a:cubicBezTo>
                    <a:pt x="154" y="10"/>
                    <a:pt x="154" y="10"/>
                    <a:pt x="154" y="10"/>
                  </a:cubicBezTo>
                  <a:cubicBezTo>
                    <a:pt x="154" y="5"/>
                    <a:pt x="158" y="0"/>
                    <a:pt x="164" y="0"/>
                  </a:cubicBezTo>
                  <a:cubicBezTo>
                    <a:pt x="170" y="0"/>
                    <a:pt x="174" y="4"/>
                    <a:pt x="174" y="10"/>
                  </a:cubicBezTo>
                  <a:cubicBezTo>
                    <a:pt x="183" y="201"/>
                    <a:pt x="183" y="201"/>
                    <a:pt x="183" y="201"/>
                  </a:cubicBezTo>
                  <a:cubicBezTo>
                    <a:pt x="183" y="205"/>
                    <a:pt x="182" y="208"/>
                    <a:pt x="178" y="210"/>
                  </a:cubicBezTo>
                  <a:cubicBezTo>
                    <a:pt x="177" y="211"/>
                    <a:pt x="175" y="212"/>
                    <a:pt x="173" y="212"/>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grpSp>
        <p:nvGrpSpPr>
          <p:cNvPr id="48" name="Group 47">
            <a:extLst>
              <a:ext uri="{FF2B5EF4-FFF2-40B4-BE49-F238E27FC236}">
                <a16:creationId xmlns:a16="http://schemas.microsoft.com/office/drawing/2014/main" id="{763576F0-8D62-4055-BEAC-4015CE515BF1}"/>
              </a:ext>
            </a:extLst>
          </p:cNvPr>
          <p:cNvGrpSpPr/>
          <p:nvPr/>
        </p:nvGrpSpPr>
        <p:grpSpPr>
          <a:xfrm>
            <a:off x="6467467" y="4183152"/>
            <a:ext cx="793078" cy="748829"/>
            <a:chOff x="1676957" y="4802364"/>
            <a:chExt cx="594569" cy="593865"/>
          </a:xfrm>
          <a:solidFill>
            <a:schemeClr val="bg1"/>
          </a:solidFill>
        </p:grpSpPr>
        <p:grpSp>
          <p:nvGrpSpPr>
            <p:cNvPr id="49" name="Group 48">
              <a:extLst>
                <a:ext uri="{FF2B5EF4-FFF2-40B4-BE49-F238E27FC236}">
                  <a16:creationId xmlns:a16="http://schemas.microsoft.com/office/drawing/2014/main" id="{07A206D3-19F4-4113-8A1F-46C007E870FB}"/>
                </a:ext>
              </a:extLst>
            </p:cNvPr>
            <p:cNvGrpSpPr/>
            <p:nvPr/>
          </p:nvGrpSpPr>
          <p:grpSpPr>
            <a:xfrm>
              <a:off x="1752304" y="4875967"/>
              <a:ext cx="352537" cy="336412"/>
              <a:chOff x="4055681" y="-1076325"/>
              <a:chExt cx="1231900" cy="1228726"/>
            </a:xfrm>
            <a:grpFill/>
          </p:grpSpPr>
          <p:sp>
            <p:nvSpPr>
              <p:cNvPr id="53" name="Freeform 23">
                <a:extLst>
                  <a:ext uri="{FF2B5EF4-FFF2-40B4-BE49-F238E27FC236}">
                    <a16:creationId xmlns:a16="http://schemas.microsoft.com/office/drawing/2014/main" id="{2DF2DFDC-4B66-492A-9912-5A5FBCAA98E8}"/>
                  </a:ext>
                </a:extLst>
              </p:cNvPr>
              <p:cNvSpPr>
                <a:spLocks/>
              </p:cNvSpPr>
              <p:nvPr/>
            </p:nvSpPr>
            <p:spPr bwMode="auto">
              <a:xfrm>
                <a:off x="4055681" y="-1076325"/>
                <a:ext cx="1231900" cy="1228726"/>
              </a:xfrm>
              <a:custGeom>
                <a:avLst/>
                <a:gdLst>
                  <a:gd name="T0" fmla="*/ 288 w 566"/>
                  <a:gd name="T1" fmla="*/ 567 h 567"/>
                  <a:gd name="T2" fmla="*/ 192 w 566"/>
                  <a:gd name="T3" fmla="*/ 549 h 567"/>
                  <a:gd name="T4" fmla="*/ 22 w 566"/>
                  <a:gd name="T5" fmla="*/ 250 h 567"/>
                  <a:gd name="T6" fmla="*/ 34 w 566"/>
                  <a:gd name="T7" fmla="*/ 242 h 567"/>
                  <a:gd name="T8" fmla="*/ 42 w 566"/>
                  <a:gd name="T9" fmla="*/ 254 h 567"/>
                  <a:gd name="T10" fmla="*/ 199 w 566"/>
                  <a:gd name="T11" fmla="*/ 531 h 567"/>
                  <a:gd name="T12" fmla="*/ 391 w 566"/>
                  <a:gd name="T13" fmla="*/ 525 h 567"/>
                  <a:gd name="T14" fmla="*/ 522 w 566"/>
                  <a:gd name="T15" fmla="*/ 386 h 567"/>
                  <a:gd name="T16" fmla="*/ 516 w 566"/>
                  <a:gd name="T17" fmla="*/ 195 h 567"/>
                  <a:gd name="T18" fmla="*/ 377 w 566"/>
                  <a:gd name="T19" fmla="*/ 64 h 567"/>
                  <a:gd name="T20" fmla="*/ 82 w 566"/>
                  <a:gd name="T21" fmla="*/ 155 h 567"/>
                  <a:gd name="T22" fmla="*/ 68 w 566"/>
                  <a:gd name="T23" fmla="*/ 158 h 567"/>
                  <a:gd name="T24" fmla="*/ 66 w 566"/>
                  <a:gd name="T25" fmla="*/ 144 h 567"/>
                  <a:gd name="T26" fmla="*/ 384 w 566"/>
                  <a:gd name="T27" fmla="*/ 45 h 567"/>
                  <a:gd name="T28" fmla="*/ 534 w 566"/>
                  <a:gd name="T29" fmla="*/ 187 h 567"/>
                  <a:gd name="T30" fmla="*/ 540 w 566"/>
                  <a:gd name="T31" fmla="*/ 393 h 567"/>
                  <a:gd name="T32" fmla="*/ 399 w 566"/>
                  <a:gd name="T33" fmla="*/ 543 h 567"/>
                  <a:gd name="T34" fmla="*/ 288 w 566"/>
                  <a:gd name="T35" fmla="*/ 567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6" h="567">
                    <a:moveTo>
                      <a:pt x="288" y="567"/>
                    </a:moveTo>
                    <a:cubicBezTo>
                      <a:pt x="256" y="567"/>
                      <a:pt x="223" y="561"/>
                      <a:pt x="192" y="549"/>
                    </a:cubicBezTo>
                    <a:cubicBezTo>
                      <a:pt x="71" y="503"/>
                      <a:pt x="0" y="378"/>
                      <a:pt x="22" y="250"/>
                    </a:cubicBezTo>
                    <a:cubicBezTo>
                      <a:pt x="23" y="245"/>
                      <a:pt x="28" y="241"/>
                      <a:pt x="34" y="242"/>
                    </a:cubicBezTo>
                    <a:cubicBezTo>
                      <a:pt x="39" y="243"/>
                      <a:pt x="43" y="248"/>
                      <a:pt x="42" y="254"/>
                    </a:cubicBezTo>
                    <a:cubicBezTo>
                      <a:pt x="21" y="372"/>
                      <a:pt x="87" y="488"/>
                      <a:pt x="199" y="531"/>
                    </a:cubicBezTo>
                    <a:cubicBezTo>
                      <a:pt x="262" y="554"/>
                      <a:pt x="330" y="552"/>
                      <a:pt x="391" y="525"/>
                    </a:cubicBezTo>
                    <a:cubicBezTo>
                      <a:pt x="451" y="498"/>
                      <a:pt x="498" y="448"/>
                      <a:pt x="522" y="386"/>
                    </a:cubicBezTo>
                    <a:cubicBezTo>
                      <a:pt x="545" y="324"/>
                      <a:pt x="543" y="256"/>
                      <a:pt x="516" y="195"/>
                    </a:cubicBezTo>
                    <a:cubicBezTo>
                      <a:pt x="489" y="134"/>
                      <a:pt x="439" y="87"/>
                      <a:pt x="377" y="64"/>
                    </a:cubicBezTo>
                    <a:cubicBezTo>
                      <a:pt x="269" y="22"/>
                      <a:pt x="148" y="60"/>
                      <a:pt x="82" y="155"/>
                    </a:cubicBezTo>
                    <a:cubicBezTo>
                      <a:pt x="79" y="160"/>
                      <a:pt x="73" y="161"/>
                      <a:pt x="68" y="158"/>
                    </a:cubicBezTo>
                    <a:cubicBezTo>
                      <a:pt x="64" y="155"/>
                      <a:pt x="63" y="148"/>
                      <a:pt x="66" y="144"/>
                    </a:cubicBezTo>
                    <a:cubicBezTo>
                      <a:pt x="137" y="41"/>
                      <a:pt x="267" y="0"/>
                      <a:pt x="384" y="45"/>
                    </a:cubicBezTo>
                    <a:cubicBezTo>
                      <a:pt x="451" y="70"/>
                      <a:pt x="505" y="121"/>
                      <a:pt x="534" y="187"/>
                    </a:cubicBezTo>
                    <a:cubicBezTo>
                      <a:pt x="564" y="252"/>
                      <a:pt x="566" y="326"/>
                      <a:pt x="540" y="393"/>
                    </a:cubicBezTo>
                    <a:cubicBezTo>
                      <a:pt x="515" y="460"/>
                      <a:pt x="464" y="514"/>
                      <a:pt x="399" y="543"/>
                    </a:cubicBezTo>
                    <a:cubicBezTo>
                      <a:pt x="363" y="559"/>
                      <a:pt x="326" y="567"/>
                      <a:pt x="288" y="56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4" name="Freeform 24">
                <a:extLst>
                  <a:ext uri="{FF2B5EF4-FFF2-40B4-BE49-F238E27FC236}">
                    <a16:creationId xmlns:a16="http://schemas.microsoft.com/office/drawing/2014/main" id="{CBFCAD70-4288-417B-9C9E-B7744C09D10E}"/>
                  </a:ext>
                </a:extLst>
              </p:cNvPr>
              <p:cNvSpPr>
                <a:spLocks/>
              </p:cNvSpPr>
              <p:nvPr/>
            </p:nvSpPr>
            <p:spPr bwMode="auto">
              <a:xfrm>
                <a:off x="4314444" y="-714375"/>
                <a:ext cx="736599" cy="560387"/>
              </a:xfrm>
              <a:custGeom>
                <a:avLst/>
                <a:gdLst>
                  <a:gd name="T0" fmla="*/ 123 w 338"/>
                  <a:gd name="T1" fmla="*/ 259 h 259"/>
                  <a:gd name="T2" fmla="*/ 115 w 338"/>
                  <a:gd name="T3" fmla="*/ 256 h 259"/>
                  <a:gd name="T4" fmla="*/ 4 w 338"/>
                  <a:gd name="T5" fmla="*/ 137 h 259"/>
                  <a:gd name="T6" fmla="*/ 5 w 338"/>
                  <a:gd name="T7" fmla="*/ 123 h 259"/>
                  <a:gd name="T8" fmla="*/ 19 w 338"/>
                  <a:gd name="T9" fmla="*/ 123 h 259"/>
                  <a:gd name="T10" fmla="*/ 122 w 338"/>
                  <a:gd name="T11" fmla="*/ 234 h 259"/>
                  <a:gd name="T12" fmla="*/ 319 w 338"/>
                  <a:gd name="T13" fmla="*/ 5 h 259"/>
                  <a:gd name="T14" fmla="*/ 333 w 338"/>
                  <a:gd name="T15" fmla="*/ 4 h 259"/>
                  <a:gd name="T16" fmla="*/ 335 w 338"/>
                  <a:gd name="T17" fmla="*/ 18 h 259"/>
                  <a:gd name="T18" fmla="*/ 130 w 338"/>
                  <a:gd name="T19" fmla="*/ 255 h 259"/>
                  <a:gd name="T20" fmla="*/ 123 w 338"/>
                  <a:gd name="T21" fmla="*/ 259 h 259"/>
                  <a:gd name="T22" fmla="*/ 123 w 338"/>
                  <a:gd name="T23"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259">
                    <a:moveTo>
                      <a:pt x="123" y="259"/>
                    </a:moveTo>
                    <a:cubicBezTo>
                      <a:pt x="120" y="259"/>
                      <a:pt x="117" y="258"/>
                      <a:pt x="115" y="256"/>
                    </a:cubicBezTo>
                    <a:cubicBezTo>
                      <a:pt x="4" y="137"/>
                      <a:pt x="4" y="137"/>
                      <a:pt x="4" y="137"/>
                    </a:cubicBezTo>
                    <a:cubicBezTo>
                      <a:pt x="0" y="133"/>
                      <a:pt x="0" y="127"/>
                      <a:pt x="5" y="123"/>
                    </a:cubicBezTo>
                    <a:cubicBezTo>
                      <a:pt x="9" y="119"/>
                      <a:pt x="15" y="119"/>
                      <a:pt x="19" y="123"/>
                    </a:cubicBezTo>
                    <a:cubicBezTo>
                      <a:pt x="122" y="234"/>
                      <a:pt x="122" y="234"/>
                      <a:pt x="122" y="234"/>
                    </a:cubicBezTo>
                    <a:cubicBezTo>
                      <a:pt x="319" y="5"/>
                      <a:pt x="319" y="5"/>
                      <a:pt x="319" y="5"/>
                    </a:cubicBezTo>
                    <a:cubicBezTo>
                      <a:pt x="323" y="1"/>
                      <a:pt x="329" y="0"/>
                      <a:pt x="333" y="4"/>
                    </a:cubicBezTo>
                    <a:cubicBezTo>
                      <a:pt x="338" y="8"/>
                      <a:pt x="338" y="14"/>
                      <a:pt x="335" y="18"/>
                    </a:cubicBezTo>
                    <a:cubicBezTo>
                      <a:pt x="130" y="255"/>
                      <a:pt x="130" y="255"/>
                      <a:pt x="130" y="255"/>
                    </a:cubicBezTo>
                    <a:cubicBezTo>
                      <a:pt x="128" y="257"/>
                      <a:pt x="126" y="259"/>
                      <a:pt x="123" y="259"/>
                    </a:cubicBezTo>
                    <a:cubicBezTo>
                      <a:pt x="123" y="259"/>
                      <a:pt x="123" y="259"/>
                      <a:pt x="123" y="259"/>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grpSp>
          <p:nvGrpSpPr>
            <p:cNvPr id="50" name="Group 49">
              <a:extLst>
                <a:ext uri="{FF2B5EF4-FFF2-40B4-BE49-F238E27FC236}">
                  <a16:creationId xmlns:a16="http://schemas.microsoft.com/office/drawing/2014/main" id="{32FD44B4-C9FB-4524-AA8F-3E855A85B7A0}"/>
                </a:ext>
              </a:extLst>
            </p:cNvPr>
            <p:cNvGrpSpPr/>
            <p:nvPr/>
          </p:nvGrpSpPr>
          <p:grpSpPr>
            <a:xfrm>
              <a:off x="1676957" y="4802364"/>
              <a:ext cx="594569" cy="593865"/>
              <a:chOff x="98426" y="5029201"/>
              <a:chExt cx="1338261" cy="1336675"/>
            </a:xfrm>
            <a:grpFill/>
          </p:grpSpPr>
          <p:sp>
            <p:nvSpPr>
              <p:cNvPr id="51" name="Freeform 5">
                <a:extLst>
                  <a:ext uri="{FF2B5EF4-FFF2-40B4-BE49-F238E27FC236}">
                    <a16:creationId xmlns:a16="http://schemas.microsoft.com/office/drawing/2014/main" id="{F82D3062-9A72-4B84-B956-CD72A201BD2C}"/>
                  </a:ext>
                </a:extLst>
              </p:cNvPr>
              <p:cNvSpPr>
                <a:spLocks/>
              </p:cNvSpPr>
              <p:nvPr/>
            </p:nvSpPr>
            <p:spPr bwMode="auto">
              <a:xfrm>
                <a:off x="98426" y="5029201"/>
                <a:ext cx="1095375" cy="1087438"/>
              </a:xfrm>
              <a:custGeom>
                <a:avLst/>
                <a:gdLst>
                  <a:gd name="T0" fmla="*/ 263 w 504"/>
                  <a:gd name="T1" fmla="*/ 502 h 502"/>
                  <a:gd name="T2" fmla="*/ 96 w 504"/>
                  <a:gd name="T3" fmla="*/ 434 h 502"/>
                  <a:gd name="T4" fmla="*/ 63 w 504"/>
                  <a:gd name="T5" fmla="*/ 130 h 502"/>
                  <a:gd name="T6" fmla="*/ 77 w 504"/>
                  <a:gd name="T7" fmla="*/ 127 h 502"/>
                  <a:gd name="T8" fmla="*/ 80 w 504"/>
                  <a:gd name="T9" fmla="*/ 141 h 502"/>
                  <a:gd name="T10" fmla="*/ 110 w 504"/>
                  <a:gd name="T11" fmla="*/ 419 h 502"/>
                  <a:gd name="T12" fmla="*/ 266 w 504"/>
                  <a:gd name="T13" fmla="*/ 482 h 502"/>
                  <a:gd name="T14" fmla="*/ 420 w 504"/>
                  <a:gd name="T15" fmla="*/ 416 h 502"/>
                  <a:gd name="T16" fmla="*/ 483 w 504"/>
                  <a:gd name="T17" fmla="*/ 260 h 502"/>
                  <a:gd name="T18" fmla="*/ 417 w 504"/>
                  <a:gd name="T19" fmla="*/ 105 h 502"/>
                  <a:gd name="T20" fmla="*/ 147 w 504"/>
                  <a:gd name="T21" fmla="*/ 76 h 502"/>
                  <a:gd name="T22" fmla="*/ 133 w 504"/>
                  <a:gd name="T23" fmla="*/ 73 h 502"/>
                  <a:gd name="T24" fmla="*/ 137 w 504"/>
                  <a:gd name="T25" fmla="*/ 59 h 502"/>
                  <a:gd name="T26" fmla="*/ 431 w 504"/>
                  <a:gd name="T27" fmla="*/ 91 h 502"/>
                  <a:gd name="T28" fmla="*/ 503 w 504"/>
                  <a:gd name="T29" fmla="*/ 259 h 502"/>
                  <a:gd name="T30" fmla="*/ 435 w 504"/>
                  <a:gd name="T31" fmla="*/ 430 h 502"/>
                  <a:gd name="T32" fmla="*/ 266 w 504"/>
                  <a:gd name="T33" fmla="*/ 502 h 502"/>
                  <a:gd name="T34" fmla="*/ 263 w 504"/>
                  <a:gd name="T35"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4" h="502">
                    <a:moveTo>
                      <a:pt x="263" y="502"/>
                    </a:moveTo>
                    <a:cubicBezTo>
                      <a:pt x="200" y="502"/>
                      <a:pt x="141" y="478"/>
                      <a:pt x="96" y="434"/>
                    </a:cubicBezTo>
                    <a:cubicBezTo>
                      <a:pt x="14" y="354"/>
                      <a:pt x="0" y="226"/>
                      <a:pt x="63" y="130"/>
                    </a:cubicBezTo>
                    <a:cubicBezTo>
                      <a:pt x="66" y="126"/>
                      <a:pt x="73" y="124"/>
                      <a:pt x="77" y="127"/>
                    </a:cubicBezTo>
                    <a:cubicBezTo>
                      <a:pt x="82" y="131"/>
                      <a:pt x="83" y="137"/>
                      <a:pt x="80" y="141"/>
                    </a:cubicBezTo>
                    <a:cubicBezTo>
                      <a:pt x="22" y="229"/>
                      <a:pt x="35" y="346"/>
                      <a:pt x="110" y="419"/>
                    </a:cubicBezTo>
                    <a:cubicBezTo>
                      <a:pt x="152" y="460"/>
                      <a:pt x="208" y="483"/>
                      <a:pt x="266" y="482"/>
                    </a:cubicBezTo>
                    <a:cubicBezTo>
                      <a:pt x="325" y="481"/>
                      <a:pt x="380" y="458"/>
                      <a:pt x="420" y="416"/>
                    </a:cubicBezTo>
                    <a:cubicBezTo>
                      <a:pt x="461" y="374"/>
                      <a:pt x="484" y="318"/>
                      <a:pt x="483" y="260"/>
                    </a:cubicBezTo>
                    <a:cubicBezTo>
                      <a:pt x="482" y="201"/>
                      <a:pt x="459" y="146"/>
                      <a:pt x="417" y="105"/>
                    </a:cubicBezTo>
                    <a:cubicBezTo>
                      <a:pt x="344" y="34"/>
                      <a:pt x="233" y="22"/>
                      <a:pt x="147" y="76"/>
                    </a:cubicBezTo>
                    <a:cubicBezTo>
                      <a:pt x="143" y="79"/>
                      <a:pt x="136" y="77"/>
                      <a:pt x="133" y="73"/>
                    </a:cubicBezTo>
                    <a:cubicBezTo>
                      <a:pt x="130" y="68"/>
                      <a:pt x="132" y="62"/>
                      <a:pt x="137" y="59"/>
                    </a:cubicBezTo>
                    <a:cubicBezTo>
                      <a:pt x="230" y="0"/>
                      <a:pt x="351" y="14"/>
                      <a:pt x="431" y="91"/>
                    </a:cubicBezTo>
                    <a:cubicBezTo>
                      <a:pt x="476" y="136"/>
                      <a:pt x="502" y="195"/>
                      <a:pt x="503" y="259"/>
                    </a:cubicBezTo>
                    <a:cubicBezTo>
                      <a:pt x="504" y="323"/>
                      <a:pt x="479" y="384"/>
                      <a:pt x="435" y="430"/>
                    </a:cubicBezTo>
                    <a:cubicBezTo>
                      <a:pt x="390" y="475"/>
                      <a:pt x="330" y="501"/>
                      <a:pt x="266" y="502"/>
                    </a:cubicBezTo>
                    <a:cubicBezTo>
                      <a:pt x="265" y="502"/>
                      <a:pt x="264" y="502"/>
                      <a:pt x="263" y="502"/>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2" name="Freeform 8">
                <a:extLst>
                  <a:ext uri="{FF2B5EF4-FFF2-40B4-BE49-F238E27FC236}">
                    <a16:creationId xmlns:a16="http://schemas.microsoft.com/office/drawing/2014/main" id="{DCF53913-B509-4666-8FF4-C788EBBDF36D}"/>
                  </a:ext>
                </a:extLst>
              </p:cNvPr>
              <p:cNvSpPr>
                <a:spLocks/>
              </p:cNvSpPr>
              <p:nvPr/>
            </p:nvSpPr>
            <p:spPr bwMode="auto">
              <a:xfrm>
                <a:off x="996950" y="5927726"/>
                <a:ext cx="439737" cy="438150"/>
              </a:xfrm>
              <a:custGeom>
                <a:avLst/>
                <a:gdLst>
                  <a:gd name="T0" fmla="*/ 191 w 202"/>
                  <a:gd name="T1" fmla="*/ 202 h 202"/>
                  <a:gd name="T2" fmla="*/ 184 w 202"/>
                  <a:gd name="T3" fmla="*/ 199 h 202"/>
                  <a:gd name="T4" fmla="*/ 4 w 202"/>
                  <a:gd name="T5" fmla="*/ 18 h 202"/>
                  <a:gd name="T6" fmla="*/ 4 w 202"/>
                  <a:gd name="T7" fmla="*/ 4 h 202"/>
                  <a:gd name="T8" fmla="*/ 18 w 202"/>
                  <a:gd name="T9" fmla="*/ 4 h 202"/>
                  <a:gd name="T10" fmla="*/ 198 w 202"/>
                  <a:gd name="T11" fmla="*/ 185 h 202"/>
                  <a:gd name="T12" fmla="*/ 198 w 202"/>
                  <a:gd name="T13" fmla="*/ 199 h 202"/>
                  <a:gd name="T14" fmla="*/ 191 w 202"/>
                  <a:gd name="T15" fmla="*/ 202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202">
                    <a:moveTo>
                      <a:pt x="191" y="202"/>
                    </a:moveTo>
                    <a:cubicBezTo>
                      <a:pt x="189" y="202"/>
                      <a:pt x="186" y="201"/>
                      <a:pt x="184" y="199"/>
                    </a:cubicBezTo>
                    <a:cubicBezTo>
                      <a:pt x="4" y="18"/>
                      <a:pt x="4" y="18"/>
                      <a:pt x="4" y="18"/>
                    </a:cubicBezTo>
                    <a:cubicBezTo>
                      <a:pt x="0" y="15"/>
                      <a:pt x="0" y="8"/>
                      <a:pt x="4" y="4"/>
                    </a:cubicBezTo>
                    <a:cubicBezTo>
                      <a:pt x="8" y="0"/>
                      <a:pt x="14" y="0"/>
                      <a:pt x="18" y="4"/>
                    </a:cubicBezTo>
                    <a:cubicBezTo>
                      <a:pt x="198" y="185"/>
                      <a:pt x="198" y="185"/>
                      <a:pt x="198" y="185"/>
                    </a:cubicBezTo>
                    <a:cubicBezTo>
                      <a:pt x="202" y="189"/>
                      <a:pt x="202" y="195"/>
                      <a:pt x="198" y="199"/>
                    </a:cubicBezTo>
                    <a:cubicBezTo>
                      <a:pt x="196" y="201"/>
                      <a:pt x="194" y="202"/>
                      <a:pt x="191" y="202"/>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grpSp>
      <p:grpSp>
        <p:nvGrpSpPr>
          <p:cNvPr id="55" name="Group 54">
            <a:extLst>
              <a:ext uri="{FF2B5EF4-FFF2-40B4-BE49-F238E27FC236}">
                <a16:creationId xmlns:a16="http://schemas.microsoft.com/office/drawing/2014/main" id="{C850B41A-678B-4418-9739-D08A9269AF6E}"/>
              </a:ext>
            </a:extLst>
          </p:cNvPr>
          <p:cNvGrpSpPr/>
          <p:nvPr/>
        </p:nvGrpSpPr>
        <p:grpSpPr>
          <a:xfrm>
            <a:off x="672943" y="4183152"/>
            <a:ext cx="868777" cy="572317"/>
            <a:chOff x="7137400" y="7791450"/>
            <a:chExt cx="1544638" cy="865187"/>
          </a:xfrm>
          <a:solidFill>
            <a:schemeClr val="bg1"/>
          </a:solidFill>
        </p:grpSpPr>
        <p:sp>
          <p:nvSpPr>
            <p:cNvPr id="56" name="Freeform 82">
              <a:extLst>
                <a:ext uri="{FF2B5EF4-FFF2-40B4-BE49-F238E27FC236}">
                  <a16:creationId xmlns:a16="http://schemas.microsoft.com/office/drawing/2014/main" id="{19546A3C-1A5E-4658-85D8-EA8F9FC565B8}"/>
                </a:ext>
              </a:extLst>
            </p:cNvPr>
            <p:cNvSpPr>
              <a:spLocks noEditPoints="1"/>
            </p:cNvSpPr>
            <p:nvPr/>
          </p:nvSpPr>
          <p:spPr bwMode="auto">
            <a:xfrm>
              <a:off x="8348663" y="7791450"/>
              <a:ext cx="333375" cy="331787"/>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20 h 104"/>
                <a:gd name="T12" fmla="*/ 20 w 104"/>
                <a:gd name="T13" fmla="*/ 52 h 104"/>
                <a:gd name="T14" fmla="*/ 52 w 104"/>
                <a:gd name="T15" fmla="*/ 84 h 104"/>
                <a:gd name="T16" fmla="*/ 84 w 104"/>
                <a:gd name="T17" fmla="*/ 52 h 104"/>
                <a:gd name="T18" fmla="*/ 52 w 104"/>
                <a:gd name="T1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20"/>
                  </a:moveTo>
                  <a:cubicBezTo>
                    <a:pt x="35" y="20"/>
                    <a:pt x="20" y="34"/>
                    <a:pt x="20" y="52"/>
                  </a:cubicBezTo>
                  <a:cubicBezTo>
                    <a:pt x="20" y="69"/>
                    <a:pt x="35" y="84"/>
                    <a:pt x="52" y="84"/>
                  </a:cubicBezTo>
                  <a:cubicBezTo>
                    <a:pt x="70" y="84"/>
                    <a:pt x="84" y="69"/>
                    <a:pt x="84" y="52"/>
                  </a:cubicBezTo>
                  <a:cubicBezTo>
                    <a:pt x="84" y="34"/>
                    <a:pt x="70" y="20"/>
                    <a:pt x="52" y="20"/>
                  </a:cubicBezTo>
                  <a:close/>
                </a:path>
              </a:pathLst>
            </a:custGeom>
            <a:grp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7" name="Freeform 83">
              <a:extLst>
                <a:ext uri="{FF2B5EF4-FFF2-40B4-BE49-F238E27FC236}">
                  <a16:creationId xmlns:a16="http://schemas.microsoft.com/office/drawing/2014/main" id="{6746D8B0-BBFF-4253-85B4-38ED006DD376}"/>
                </a:ext>
              </a:extLst>
            </p:cNvPr>
            <p:cNvSpPr>
              <a:spLocks noEditPoints="1"/>
            </p:cNvSpPr>
            <p:nvPr/>
          </p:nvSpPr>
          <p:spPr bwMode="auto">
            <a:xfrm>
              <a:off x="7921625" y="8223250"/>
              <a:ext cx="398462" cy="385762"/>
            </a:xfrm>
            <a:custGeom>
              <a:avLst/>
              <a:gdLst>
                <a:gd name="T0" fmla="*/ 63 w 125"/>
                <a:gd name="T1" fmla="*/ 121 h 121"/>
                <a:gd name="T2" fmla="*/ 0 w 125"/>
                <a:gd name="T3" fmla="*/ 60 h 121"/>
                <a:gd name="T4" fmla="*/ 63 w 125"/>
                <a:gd name="T5" fmla="*/ 0 h 121"/>
                <a:gd name="T6" fmla="*/ 125 w 125"/>
                <a:gd name="T7" fmla="*/ 60 h 121"/>
                <a:gd name="T8" fmla="*/ 63 w 125"/>
                <a:gd name="T9" fmla="*/ 121 h 121"/>
                <a:gd name="T10" fmla="*/ 63 w 125"/>
                <a:gd name="T11" fmla="*/ 20 h 121"/>
                <a:gd name="T12" fmla="*/ 20 w 125"/>
                <a:gd name="T13" fmla="*/ 60 h 121"/>
                <a:gd name="T14" fmla="*/ 63 w 125"/>
                <a:gd name="T15" fmla="*/ 101 h 121"/>
                <a:gd name="T16" fmla="*/ 105 w 125"/>
                <a:gd name="T17" fmla="*/ 60 h 121"/>
                <a:gd name="T18" fmla="*/ 63 w 125"/>
                <a:gd name="T19"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1">
                  <a:moveTo>
                    <a:pt x="63" y="121"/>
                  </a:moveTo>
                  <a:cubicBezTo>
                    <a:pt x="28" y="121"/>
                    <a:pt x="0" y="94"/>
                    <a:pt x="0" y="60"/>
                  </a:cubicBezTo>
                  <a:cubicBezTo>
                    <a:pt x="0" y="27"/>
                    <a:pt x="28" y="0"/>
                    <a:pt x="63" y="0"/>
                  </a:cubicBezTo>
                  <a:cubicBezTo>
                    <a:pt x="97" y="0"/>
                    <a:pt x="125" y="27"/>
                    <a:pt x="125" y="60"/>
                  </a:cubicBezTo>
                  <a:cubicBezTo>
                    <a:pt x="125" y="94"/>
                    <a:pt x="97" y="121"/>
                    <a:pt x="63" y="121"/>
                  </a:cubicBezTo>
                  <a:close/>
                  <a:moveTo>
                    <a:pt x="63" y="20"/>
                  </a:moveTo>
                  <a:cubicBezTo>
                    <a:pt x="39" y="20"/>
                    <a:pt x="20" y="38"/>
                    <a:pt x="20" y="60"/>
                  </a:cubicBezTo>
                  <a:cubicBezTo>
                    <a:pt x="20" y="83"/>
                    <a:pt x="39" y="101"/>
                    <a:pt x="63" y="101"/>
                  </a:cubicBezTo>
                  <a:cubicBezTo>
                    <a:pt x="86" y="101"/>
                    <a:pt x="105" y="83"/>
                    <a:pt x="105" y="60"/>
                  </a:cubicBezTo>
                  <a:cubicBezTo>
                    <a:pt x="105" y="38"/>
                    <a:pt x="86" y="20"/>
                    <a:pt x="63" y="20"/>
                  </a:cubicBezTo>
                  <a:close/>
                </a:path>
              </a:pathLst>
            </a:custGeom>
            <a:grp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8" name="Freeform 84">
              <a:extLst>
                <a:ext uri="{FF2B5EF4-FFF2-40B4-BE49-F238E27FC236}">
                  <a16:creationId xmlns:a16="http://schemas.microsoft.com/office/drawing/2014/main" id="{3BEB84EB-3607-4565-B3B4-EB8B139CE864}"/>
                </a:ext>
              </a:extLst>
            </p:cNvPr>
            <p:cNvSpPr>
              <a:spLocks noEditPoints="1"/>
            </p:cNvSpPr>
            <p:nvPr/>
          </p:nvSpPr>
          <p:spPr bwMode="auto">
            <a:xfrm>
              <a:off x="7435850" y="7970838"/>
              <a:ext cx="331787" cy="331787"/>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20 h 104"/>
                <a:gd name="T12" fmla="*/ 20 w 104"/>
                <a:gd name="T13" fmla="*/ 52 h 104"/>
                <a:gd name="T14" fmla="*/ 52 w 104"/>
                <a:gd name="T15" fmla="*/ 84 h 104"/>
                <a:gd name="T16" fmla="*/ 84 w 104"/>
                <a:gd name="T17" fmla="*/ 52 h 104"/>
                <a:gd name="T18" fmla="*/ 52 w 104"/>
                <a:gd name="T1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1"/>
                    <a:pt x="0" y="52"/>
                  </a:cubicBezTo>
                  <a:cubicBezTo>
                    <a:pt x="0" y="23"/>
                    <a:pt x="23" y="0"/>
                    <a:pt x="52" y="0"/>
                  </a:cubicBezTo>
                  <a:cubicBezTo>
                    <a:pt x="81" y="0"/>
                    <a:pt x="104" y="23"/>
                    <a:pt x="104" y="52"/>
                  </a:cubicBezTo>
                  <a:cubicBezTo>
                    <a:pt x="104" y="81"/>
                    <a:pt x="81" y="104"/>
                    <a:pt x="52" y="104"/>
                  </a:cubicBezTo>
                  <a:close/>
                  <a:moveTo>
                    <a:pt x="52" y="20"/>
                  </a:moveTo>
                  <a:cubicBezTo>
                    <a:pt x="34" y="20"/>
                    <a:pt x="20" y="34"/>
                    <a:pt x="20" y="52"/>
                  </a:cubicBezTo>
                  <a:cubicBezTo>
                    <a:pt x="20" y="69"/>
                    <a:pt x="34" y="84"/>
                    <a:pt x="52" y="84"/>
                  </a:cubicBezTo>
                  <a:cubicBezTo>
                    <a:pt x="70" y="84"/>
                    <a:pt x="84" y="69"/>
                    <a:pt x="84" y="52"/>
                  </a:cubicBezTo>
                  <a:cubicBezTo>
                    <a:pt x="84" y="34"/>
                    <a:pt x="70" y="20"/>
                    <a:pt x="52" y="20"/>
                  </a:cubicBezTo>
                  <a:close/>
                </a:path>
              </a:pathLst>
            </a:custGeom>
            <a:grp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59" name="Freeform 85">
              <a:extLst>
                <a:ext uri="{FF2B5EF4-FFF2-40B4-BE49-F238E27FC236}">
                  <a16:creationId xmlns:a16="http://schemas.microsoft.com/office/drawing/2014/main" id="{C2633012-E0D9-4234-B74C-DC0B54516CE1}"/>
                </a:ext>
              </a:extLst>
            </p:cNvPr>
            <p:cNvSpPr>
              <a:spLocks noEditPoints="1"/>
            </p:cNvSpPr>
            <p:nvPr/>
          </p:nvSpPr>
          <p:spPr bwMode="auto">
            <a:xfrm>
              <a:off x="7137400" y="8410575"/>
              <a:ext cx="246062" cy="246062"/>
            </a:xfrm>
            <a:custGeom>
              <a:avLst/>
              <a:gdLst>
                <a:gd name="T0" fmla="*/ 39 w 77"/>
                <a:gd name="T1" fmla="*/ 77 h 77"/>
                <a:gd name="T2" fmla="*/ 0 w 77"/>
                <a:gd name="T3" fmla="*/ 39 h 77"/>
                <a:gd name="T4" fmla="*/ 39 w 77"/>
                <a:gd name="T5" fmla="*/ 0 h 77"/>
                <a:gd name="T6" fmla="*/ 77 w 77"/>
                <a:gd name="T7" fmla="*/ 39 h 77"/>
                <a:gd name="T8" fmla="*/ 39 w 77"/>
                <a:gd name="T9" fmla="*/ 77 h 77"/>
                <a:gd name="T10" fmla="*/ 39 w 77"/>
                <a:gd name="T11" fmla="*/ 20 h 77"/>
                <a:gd name="T12" fmla="*/ 20 w 77"/>
                <a:gd name="T13" fmla="*/ 39 h 77"/>
                <a:gd name="T14" fmla="*/ 39 w 77"/>
                <a:gd name="T15" fmla="*/ 57 h 77"/>
                <a:gd name="T16" fmla="*/ 57 w 77"/>
                <a:gd name="T17" fmla="*/ 39 h 77"/>
                <a:gd name="T18" fmla="*/ 39 w 77"/>
                <a:gd name="T19"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77">
                  <a:moveTo>
                    <a:pt x="39" y="77"/>
                  </a:moveTo>
                  <a:cubicBezTo>
                    <a:pt x="18" y="77"/>
                    <a:pt x="0" y="60"/>
                    <a:pt x="0" y="39"/>
                  </a:cubicBezTo>
                  <a:cubicBezTo>
                    <a:pt x="0" y="18"/>
                    <a:pt x="18" y="0"/>
                    <a:pt x="39" y="0"/>
                  </a:cubicBezTo>
                  <a:cubicBezTo>
                    <a:pt x="60" y="0"/>
                    <a:pt x="77" y="18"/>
                    <a:pt x="77" y="39"/>
                  </a:cubicBezTo>
                  <a:cubicBezTo>
                    <a:pt x="77" y="60"/>
                    <a:pt x="60" y="77"/>
                    <a:pt x="39" y="77"/>
                  </a:cubicBezTo>
                  <a:close/>
                  <a:moveTo>
                    <a:pt x="39" y="20"/>
                  </a:moveTo>
                  <a:cubicBezTo>
                    <a:pt x="29" y="20"/>
                    <a:pt x="20" y="29"/>
                    <a:pt x="20" y="39"/>
                  </a:cubicBezTo>
                  <a:cubicBezTo>
                    <a:pt x="20" y="49"/>
                    <a:pt x="29" y="57"/>
                    <a:pt x="39" y="57"/>
                  </a:cubicBezTo>
                  <a:cubicBezTo>
                    <a:pt x="49" y="57"/>
                    <a:pt x="57" y="49"/>
                    <a:pt x="57" y="39"/>
                  </a:cubicBezTo>
                  <a:cubicBezTo>
                    <a:pt x="57" y="29"/>
                    <a:pt x="49" y="20"/>
                    <a:pt x="39" y="20"/>
                  </a:cubicBezTo>
                  <a:close/>
                </a:path>
              </a:pathLst>
            </a:custGeom>
            <a:grp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0" name="Freeform 86">
              <a:extLst>
                <a:ext uri="{FF2B5EF4-FFF2-40B4-BE49-F238E27FC236}">
                  <a16:creationId xmlns:a16="http://schemas.microsoft.com/office/drawing/2014/main" id="{73787201-AE5D-4021-BEA3-CBB171C3F2B5}"/>
                </a:ext>
              </a:extLst>
            </p:cNvPr>
            <p:cNvSpPr>
              <a:spLocks/>
            </p:cNvSpPr>
            <p:nvPr/>
          </p:nvSpPr>
          <p:spPr bwMode="auto">
            <a:xfrm>
              <a:off x="8208963" y="8031163"/>
              <a:ext cx="268287" cy="306387"/>
            </a:xfrm>
            <a:custGeom>
              <a:avLst/>
              <a:gdLst>
                <a:gd name="T0" fmla="*/ 11 w 84"/>
                <a:gd name="T1" fmla="*/ 96 h 96"/>
                <a:gd name="T2" fmla="*/ 5 w 84"/>
                <a:gd name="T3" fmla="*/ 93 h 96"/>
                <a:gd name="T4" fmla="*/ 3 w 84"/>
                <a:gd name="T5" fmla="*/ 79 h 96"/>
                <a:gd name="T6" fmla="*/ 65 w 84"/>
                <a:gd name="T7" fmla="*/ 5 h 96"/>
                <a:gd name="T8" fmla="*/ 79 w 84"/>
                <a:gd name="T9" fmla="*/ 3 h 96"/>
                <a:gd name="T10" fmla="*/ 80 w 84"/>
                <a:gd name="T11" fmla="*/ 17 h 96"/>
                <a:gd name="T12" fmla="*/ 19 w 84"/>
                <a:gd name="T13" fmla="*/ 92 h 96"/>
                <a:gd name="T14" fmla="*/ 11 w 84"/>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6">
                  <a:moveTo>
                    <a:pt x="11" y="96"/>
                  </a:moveTo>
                  <a:cubicBezTo>
                    <a:pt x="9" y="96"/>
                    <a:pt x="6" y="95"/>
                    <a:pt x="5" y="93"/>
                  </a:cubicBezTo>
                  <a:cubicBezTo>
                    <a:pt x="0" y="90"/>
                    <a:pt x="0" y="83"/>
                    <a:pt x="3" y="79"/>
                  </a:cubicBezTo>
                  <a:cubicBezTo>
                    <a:pt x="65" y="5"/>
                    <a:pt x="65" y="5"/>
                    <a:pt x="65" y="5"/>
                  </a:cubicBezTo>
                  <a:cubicBezTo>
                    <a:pt x="68" y="0"/>
                    <a:pt x="75" y="0"/>
                    <a:pt x="79" y="3"/>
                  </a:cubicBezTo>
                  <a:cubicBezTo>
                    <a:pt x="83" y="7"/>
                    <a:pt x="84" y="13"/>
                    <a:pt x="80" y="17"/>
                  </a:cubicBezTo>
                  <a:cubicBezTo>
                    <a:pt x="19" y="92"/>
                    <a:pt x="19" y="92"/>
                    <a:pt x="19" y="92"/>
                  </a:cubicBezTo>
                  <a:cubicBezTo>
                    <a:pt x="17" y="94"/>
                    <a:pt x="14" y="96"/>
                    <a:pt x="11" y="96"/>
                  </a:cubicBezTo>
                  <a:close/>
                </a:path>
              </a:pathLst>
            </a:custGeom>
            <a:grp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1" name="Freeform 87">
              <a:extLst>
                <a:ext uri="{FF2B5EF4-FFF2-40B4-BE49-F238E27FC236}">
                  <a16:creationId xmlns:a16="http://schemas.microsoft.com/office/drawing/2014/main" id="{6D043FB9-B4BB-42D5-83F2-8264AE08BFBC}"/>
                </a:ext>
              </a:extLst>
            </p:cNvPr>
            <p:cNvSpPr>
              <a:spLocks/>
            </p:cNvSpPr>
            <p:nvPr/>
          </p:nvSpPr>
          <p:spPr bwMode="auto">
            <a:xfrm>
              <a:off x="7697788" y="8164513"/>
              <a:ext cx="315912" cy="201612"/>
            </a:xfrm>
            <a:custGeom>
              <a:avLst/>
              <a:gdLst>
                <a:gd name="T0" fmla="*/ 87 w 99"/>
                <a:gd name="T1" fmla="*/ 63 h 63"/>
                <a:gd name="T2" fmla="*/ 83 w 99"/>
                <a:gd name="T3" fmla="*/ 62 h 63"/>
                <a:gd name="T4" fmla="*/ 7 w 99"/>
                <a:gd name="T5" fmla="*/ 21 h 63"/>
                <a:gd name="T6" fmla="*/ 3 w 99"/>
                <a:gd name="T7" fmla="*/ 7 h 63"/>
                <a:gd name="T8" fmla="*/ 17 w 99"/>
                <a:gd name="T9" fmla="*/ 3 h 63"/>
                <a:gd name="T10" fmla="*/ 92 w 99"/>
                <a:gd name="T11" fmla="*/ 44 h 63"/>
                <a:gd name="T12" fmla="*/ 96 w 99"/>
                <a:gd name="T13" fmla="*/ 58 h 63"/>
                <a:gd name="T14" fmla="*/ 87 w 99"/>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63">
                  <a:moveTo>
                    <a:pt x="87" y="63"/>
                  </a:moveTo>
                  <a:cubicBezTo>
                    <a:pt x="86" y="63"/>
                    <a:pt x="84" y="63"/>
                    <a:pt x="83" y="62"/>
                  </a:cubicBezTo>
                  <a:cubicBezTo>
                    <a:pt x="7" y="21"/>
                    <a:pt x="7" y="21"/>
                    <a:pt x="7" y="21"/>
                  </a:cubicBezTo>
                  <a:cubicBezTo>
                    <a:pt x="2" y="18"/>
                    <a:pt x="0" y="12"/>
                    <a:pt x="3" y="7"/>
                  </a:cubicBezTo>
                  <a:cubicBezTo>
                    <a:pt x="6" y="2"/>
                    <a:pt x="12" y="0"/>
                    <a:pt x="17" y="3"/>
                  </a:cubicBezTo>
                  <a:cubicBezTo>
                    <a:pt x="92" y="44"/>
                    <a:pt x="92" y="44"/>
                    <a:pt x="92" y="44"/>
                  </a:cubicBezTo>
                  <a:cubicBezTo>
                    <a:pt x="97" y="47"/>
                    <a:pt x="99" y="53"/>
                    <a:pt x="96" y="58"/>
                  </a:cubicBezTo>
                  <a:cubicBezTo>
                    <a:pt x="94" y="61"/>
                    <a:pt x="91" y="63"/>
                    <a:pt x="87" y="63"/>
                  </a:cubicBezTo>
                  <a:close/>
                </a:path>
              </a:pathLst>
            </a:custGeom>
            <a:grp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2" name="Freeform 88">
              <a:extLst>
                <a:ext uri="{FF2B5EF4-FFF2-40B4-BE49-F238E27FC236}">
                  <a16:creationId xmlns:a16="http://schemas.microsoft.com/office/drawing/2014/main" id="{3E505E6F-F9A7-45A6-A21E-5DFAE5CF6482}"/>
                </a:ext>
              </a:extLst>
            </p:cNvPr>
            <p:cNvSpPr>
              <a:spLocks/>
            </p:cNvSpPr>
            <p:nvPr/>
          </p:nvSpPr>
          <p:spPr bwMode="auto">
            <a:xfrm>
              <a:off x="7285038" y="8199438"/>
              <a:ext cx="261937" cy="296862"/>
            </a:xfrm>
            <a:custGeom>
              <a:avLst/>
              <a:gdLst>
                <a:gd name="T0" fmla="*/ 12 w 82"/>
                <a:gd name="T1" fmla="*/ 93 h 93"/>
                <a:gd name="T2" fmla="*/ 5 w 82"/>
                <a:gd name="T3" fmla="*/ 91 h 93"/>
                <a:gd name="T4" fmla="*/ 4 w 82"/>
                <a:gd name="T5" fmla="*/ 77 h 93"/>
                <a:gd name="T6" fmla="*/ 63 w 82"/>
                <a:gd name="T7" fmla="*/ 5 h 93"/>
                <a:gd name="T8" fmla="*/ 77 w 82"/>
                <a:gd name="T9" fmla="*/ 3 h 93"/>
                <a:gd name="T10" fmla="*/ 78 w 82"/>
                <a:gd name="T11" fmla="*/ 17 h 93"/>
                <a:gd name="T12" fmla="*/ 19 w 82"/>
                <a:gd name="T13" fmla="*/ 90 h 93"/>
                <a:gd name="T14" fmla="*/ 12 w 82"/>
                <a:gd name="T15" fmla="*/ 9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93">
                  <a:moveTo>
                    <a:pt x="12" y="93"/>
                  </a:moveTo>
                  <a:cubicBezTo>
                    <a:pt x="9" y="93"/>
                    <a:pt x="7" y="93"/>
                    <a:pt x="5" y="91"/>
                  </a:cubicBezTo>
                  <a:cubicBezTo>
                    <a:pt x="1" y="88"/>
                    <a:pt x="0" y="81"/>
                    <a:pt x="4" y="77"/>
                  </a:cubicBezTo>
                  <a:cubicBezTo>
                    <a:pt x="63" y="5"/>
                    <a:pt x="63" y="5"/>
                    <a:pt x="63" y="5"/>
                  </a:cubicBezTo>
                  <a:cubicBezTo>
                    <a:pt x="66" y="0"/>
                    <a:pt x="73" y="0"/>
                    <a:pt x="77" y="3"/>
                  </a:cubicBezTo>
                  <a:cubicBezTo>
                    <a:pt x="81" y="7"/>
                    <a:pt x="82" y="13"/>
                    <a:pt x="78" y="17"/>
                  </a:cubicBezTo>
                  <a:cubicBezTo>
                    <a:pt x="19" y="90"/>
                    <a:pt x="19" y="90"/>
                    <a:pt x="19" y="90"/>
                  </a:cubicBezTo>
                  <a:cubicBezTo>
                    <a:pt x="17" y="92"/>
                    <a:pt x="15" y="93"/>
                    <a:pt x="12" y="93"/>
                  </a:cubicBezTo>
                  <a:close/>
                </a:path>
              </a:pathLst>
            </a:custGeom>
            <a:grp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sp>
        <p:nvSpPr>
          <p:cNvPr id="5" name="TextBox 4"/>
          <p:cNvSpPr txBox="1"/>
          <p:nvPr/>
        </p:nvSpPr>
        <p:spPr>
          <a:xfrm>
            <a:off x="515937" y="6355540"/>
            <a:ext cx="6021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a:ea typeface="+mn-ea"/>
                <a:cs typeface="+mn-cs"/>
              </a:rPr>
              <a:t>3</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93323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97" y="385349"/>
            <a:ext cx="11818303" cy="424732"/>
          </a:xfrm>
        </p:spPr>
        <p:txBody>
          <a:bodyPr/>
          <a:lstStyle/>
          <a:p>
            <a:r>
              <a:rPr lang="en-US" dirty="0" smtClean="0"/>
              <a:t>What is the impact on the Industry &amp; Study Sites?</a:t>
            </a:r>
            <a:endParaRPr lang="en-US" dirty="0"/>
          </a:p>
        </p:txBody>
      </p:sp>
      <p:grpSp>
        <p:nvGrpSpPr>
          <p:cNvPr id="15" name="Group 14"/>
          <p:cNvGrpSpPr/>
          <p:nvPr/>
        </p:nvGrpSpPr>
        <p:grpSpPr>
          <a:xfrm>
            <a:off x="609598" y="1931498"/>
            <a:ext cx="10972800" cy="2387600"/>
            <a:chOff x="336062" y="2668954"/>
            <a:chExt cx="10972800" cy="2387600"/>
          </a:xfrm>
        </p:grpSpPr>
        <p:sp>
          <p:nvSpPr>
            <p:cNvPr id="9" name="Rectangle 8"/>
            <p:cNvSpPr/>
            <p:nvPr/>
          </p:nvSpPr>
          <p:spPr>
            <a:xfrm>
              <a:off x="336062" y="3001108"/>
              <a:ext cx="1828800" cy="2055446"/>
            </a:xfrm>
            <a:prstGeom prst="rect">
              <a:avLst/>
            </a:prstGeom>
            <a:solidFill>
              <a:schemeClr val="bg1">
                <a:lumMod val="8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rPr>
                <a:t>Focus on administration vs</a:t>
              </a:r>
              <a:r>
                <a:rPr kumimoji="0" lang="en-US" sz="1800" b="0" i="0" u="none" strike="noStrike" kern="1200" cap="none" spc="0" normalizeH="0" noProof="0" dirty="0" smtClean="0">
                  <a:ln>
                    <a:noFill/>
                  </a:ln>
                  <a:solidFill>
                    <a:prstClr val="black"/>
                  </a:solidFill>
                  <a:effectLst/>
                  <a:uLnTx/>
                  <a:uFillTx/>
                  <a:latin typeface="Arial" panose="020B0604020202020204"/>
                  <a:ea typeface="+mn-ea"/>
                  <a:cs typeface="+mn-cs"/>
                </a:rPr>
                <a:t> Safety</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10" name="Rectangle 9"/>
            <p:cNvSpPr/>
            <p:nvPr/>
          </p:nvSpPr>
          <p:spPr>
            <a:xfrm>
              <a:off x="2164862" y="2668954"/>
              <a:ext cx="1828800" cy="2055446"/>
            </a:xfrm>
            <a:prstGeom prst="rect">
              <a:avLst/>
            </a:prstGeom>
            <a:solidFill>
              <a:schemeClr val="bg1">
                <a:lumMod val="8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Arial" panose="020B0604020202020204"/>
                </a:rPr>
                <a:t>Excessive consumption</a:t>
              </a:r>
              <a:r>
                <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rPr>
                <a:t>of resources </a:t>
              </a:r>
            </a:p>
          </p:txBody>
        </p:sp>
        <p:sp>
          <p:nvSpPr>
            <p:cNvPr id="11" name="Rectangle 10"/>
            <p:cNvSpPr/>
            <p:nvPr/>
          </p:nvSpPr>
          <p:spPr>
            <a:xfrm>
              <a:off x="3993662" y="3001108"/>
              <a:ext cx="1828800" cy="2055446"/>
            </a:xfrm>
            <a:prstGeom prst="rect">
              <a:avLst/>
            </a:prstGeom>
            <a:solidFill>
              <a:schemeClr val="bg1">
                <a:lumMod val="8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Arial" panose="020B0604020202020204"/>
                </a:rPr>
                <a:t>Busted Budgets</a:t>
              </a:r>
            </a:p>
          </p:txBody>
        </p:sp>
        <p:sp>
          <p:nvSpPr>
            <p:cNvPr id="12" name="Rectangle 11"/>
            <p:cNvSpPr/>
            <p:nvPr/>
          </p:nvSpPr>
          <p:spPr>
            <a:xfrm>
              <a:off x="5822462" y="2668954"/>
              <a:ext cx="1828800" cy="2055446"/>
            </a:xfrm>
            <a:prstGeom prst="rect">
              <a:avLst/>
            </a:prstGeom>
            <a:solidFill>
              <a:schemeClr val="bg1">
                <a:lumMod val="8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Arial" panose="020B0604020202020204"/>
                </a:rPr>
                <a:t>Difficult to provide evidence of compliance</a:t>
              </a: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3" name="Rectangle 12"/>
            <p:cNvSpPr/>
            <p:nvPr/>
          </p:nvSpPr>
          <p:spPr>
            <a:xfrm>
              <a:off x="7651262" y="3001108"/>
              <a:ext cx="1828800" cy="2055446"/>
            </a:xfrm>
            <a:prstGeom prst="rect">
              <a:avLst/>
            </a:prstGeom>
            <a:solidFill>
              <a:schemeClr val="bg1">
                <a:lumMod val="8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Receive the same information multiple times (or not at all</a:t>
              </a:r>
              <a:r>
                <a:rPr lang="en-US" dirty="0" smtClean="0">
                  <a:solidFill>
                    <a:prstClr val="black"/>
                  </a:solidFill>
                </a:rPr>
                <a:t>)</a:t>
              </a:r>
              <a:endParaRPr lang="en-US" dirty="0">
                <a:solidFill>
                  <a:prstClr val="black"/>
                </a:solidFill>
              </a:endParaRPr>
            </a:p>
          </p:txBody>
        </p:sp>
        <p:sp>
          <p:nvSpPr>
            <p:cNvPr id="14" name="Rectangle 13"/>
            <p:cNvSpPr/>
            <p:nvPr/>
          </p:nvSpPr>
          <p:spPr>
            <a:xfrm>
              <a:off x="9480062" y="2668954"/>
              <a:ext cx="1828800" cy="2055446"/>
            </a:xfrm>
            <a:prstGeom prst="rect">
              <a:avLst/>
            </a:prstGeom>
            <a:solidFill>
              <a:schemeClr val="bg1">
                <a:lumMod val="8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Less time to focus </a:t>
              </a:r>
              <a:r>
                <a:rPr lang="en-US" dirty="0" smtClean="0">
                  <a:solidFill>
                    <a:prstClr val="black"/>
                  </a:solidFill>
                </a:rPr>
                <a:t>on the patient</a:t>
              </a:r>
              <a:endParaRPr lang="en-US" dirty="0">
                <a:solidFill>
                  <a:prstClr val="black"/>
                </a:solidFill>
              </a:endParaRPr>
            </a:p>
          </p:txBody>
        </p:sp>
      </p:grpSp>
      <p:sp>
        <p:nvSpPr>
          <p:cNvPr id="16" name="TextBox 15"/>
          <p:cNvSpPr txBox="1"/>
          <p:nvPr/>
        </p:nvSpPr>
        <p:spPr>
          <a:xfrm>
            <a:off x="515937" y="6355540"/>
            <a:ext cx="6021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a:ea typeface="+mn-ea"/>
                <a:cs typeface="+mn-cs"/>
              </a:rPr>
              <a:t>4</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17" name="Group 16">
            <a:extLst>
              <a:ext uri="{FF2B5EF4-FFF2-40B4-BE49-F238E27FC236}">
                <a16:creationId xmlns:a16="http://schemas.microsoft.com/office/drawing/2014/main" id="{A6AB9131-DB01-4A1A-AF27-0146113B313D}"/>
              </a:ext>
            </a:extLst>
          </p:cNvPr>
          <p:cNvGrpSpPr/>
          <p:nvPr/>
        </p:nvGrpSpPr>
        <p:grpSpPr>
          <a:xfrm>
            <a:off x="986319" y="4869952"/>
            <a:ext cx="9996755" cy="1156238"/>
            <a:chOff x="515937" y="5545207"/>
            <a:chExt cx="11160126" cy="826613"/>
          </a:xfrm>
          <a:solidFill>
            <a:schemeClr val="bg1">
              <a:lumMod val="85000"/>
            </a:schemeClr>
          </a:solidFill>
        </p:grpSpPr>
        <p:sp>
          <p:nvSpPr>
            <p:cNvPr id="18" name="Rectangle 17">
              <a:extLst>
                <a:ext uri="{FF2B5EF4-FFF2-40B4-BE49-F238E27FC236}">
                  <a16:creationId xmlns:a16="http://schemas.microsoft.com/office/drawing/2014/main" id="{924CB411-3EF9-4F04-B909-DC3FEC6ED4E6}"/>
                </a:ext>
              </a:extLst>
            </p:cNvPr>
            <p:cNvSpPr/>
            <p:nvPr/>
          </p:nvSpPr>
          <p:spPr>
            <a:xfrm>
              <a:off x="515937" y="5545207"/>
              <a:ext cx="11160126" cy="826613"/>
            </a:xfrm>
            <a:prstGeom prst="rect">
              <a:avLst/>
            </a:prstGeom>
            <a:solidFill>
              <a:schemeClr val="accent1"/>
            </a:solidFill>
            <a:ln>
              <a:solidFill>
                <a:schemeClr val="bg1">
                  <a:lumMod val="6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B8CE2EC8-A2D2-40A3-8677-9394EC3325A6}"/>
                </a:ext>
              </a:extLst>
            </p:cNvPr>
            <p:cNvSpPr/>
            <p:nvPr/>
          </p:nvSpPr>
          <p:spPr>
            <a:xfrm>
              <a:off x="660400" y="5789236"/>
              <a:ext cx="10871200" cy="285846"/>
            </a:xfrm>
            <a:prstGeom prst="rect">
              <a:avLst/>
            </a:prstGeom>
            <a:solidFill>
              <a:schemeClr val="accent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1" u="none" strike="noStrike" kern="1200" cap="none" spc="0" normalizeH="0" baseline="0" noProof="0" dirty="0">
                <a:ln>
                  <a:noFill/>
                </a:ln>
                <a:solidFill>
                  <a:schemeClr val="bg1"/>
                </a:solidFill>
                <a:effectLst/>
                <a:uLnTx/>
                <a:uFillTx/>
                <a:latin typeface="Arial" panose="020B0604020202020204"/>
                <a:ea typeface="+mn-ea"/>
                <a:cs typeface="+mn-cs"/>
              </a:endParaRPr>
            </a:p>
          </p:txBody>
        </p:sp>
      </p:grpSp>
      <p:sp>
        <p:nvSpPr>
          <p:cNvPr id="20" name="Arrow: Pentagon 31">
            <a:extLst>
              <a:ext uri="{FF2B5EF4-FFF2-40B4-BE49-F238E27FC236}">
                <a16:creationId xmlns:a16="http://schemas.microsoft.com/office/drawing/2014/main" id="{03D6257D-CD9F-45FC-8C84-B0A3EEDB27A1}"/>
              </a:ext>
            </a:extLst>
          </p:cNvPr>
          <p:cNvSpPr/>
          <p:nvPr/>
        </p:nvSpPr>
        <p:spPr>
          <a:xfrm rot="5400000">
            <a:off x="5972906" y="4572638"/>
            <a:ext cx="336763" cy="1017541"/>
          </a:xfrm>
          <a:prstGeom prst="homePlate">
            <a:avLst>
              <a:gd name="adj" fmla="val 100000"/>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sp>
        <p:nvSpPr>
          <p:cNvPr id="6" name="Rectangle 5"/>
          <p:cNvSpPr/>
          <p:nvPr/>
        </p:nvSpPr>
        <p:spPr>
          <a:xfrm>
            <a:off x="2382234" y="5227904"/>
            <a:ext cx="7801228" cy="1089529"/>
          </a:xfrm>
          <a:prstGeom prst="rect">
            <a:avLst/>
          </a:prstGeom>
        </p:spPr>
        <p:txBody>
          <a:bodyPr wrap="square">
            <a:spAutoFit/>
          </a:bodyPr>
          <a:lstStyle/>
          <a:p>
            <a:pPr lvl="0" algn="ctr">
              <a:lnSpc>
                <a:spcPct val="120000"/>
              </a:lnSpc>
              <a:defRPr/>
            </a:pPr>
            <a:r>
              <a:rPr lang="en-US" b="1" i="1" dirty="0" smtClean="0">
                <a:solidFill>
                  <a:schemeClr val="bg1"/>
                </a:solidFill>
              </a:rPr>
              <a:t>Relevant </a:t>
            </a:r>
            <a:r>
              <a:rPr lang="en-US" b="1" i="1" dirty="0">
                <a:solidFill>
                  <a:schemeClr val="bg1"/>
                </a:solidFill>
              </a:rPr>
              <a:t>Safety Information </a:t>
            </a:r>
            <a:r>
              <a:rPr lang="en-US" b="1" i="1" dirty="0" smtClean="0">
                <a:solidFill>
                  <a:schemeClr val="bg1"/>
                </a:solidFill>
              </a:rPr>
              <a:t>is being hidden </a:t>
            </a:r>
            <a:r>
              <a:rPr lang="en-US" b="1" i="1" dirty="0">
                <a:solidFill>
                  <a:schemeClr val="bg1"/>
                </a:solidFill>
              </a:rPr>
              <a:t>by </a:t>
            </a:r>
            <a:r>
              <a:rPr lang="en-US" b="1" i="1" dirty="0" smtClean="0">
                <a:solidFill>
                  <a:schemeClr val="bg1"/>
                </a:solidFill>
              </a:rPr>
              <a:t>Over-Distribution</a:t>
            </a:r>
          </a:p>
          <a:p>
            <a:pPr algn="ctr">
              <a:lnSpc>
                <a:spcPct val="120000"/>
              </a:lnSpc>
              <a:defRPr/>
            </a:pPr>
            <a:r>
              <a:rPr lang="en-US" b="1" i="1" dirty="0">
                <a:solidFill>
                  <a:schemeClr val="bg1"/>
                </a:solidFill>
              </a:rPr>
              <a:t>Distracting valuable resources </a:t>
            </a:r>
            <a:r>
              <a:rPr lang="en-US" b="1" i="1" dirty="0" smtClean="0">
                <a:solidFill>
                  <a:schemeClr val="bg1"/>
                </a:solidFill>
              </a:rPr>
              <a:t>and focus </a:t>
            </a:r>
            <a:r>
              <a:rPr lang="en-US" b="1" i="1" dirty="0">
                <a:solidFill>
                  <a:schemeClr val="bg1"/>
                </a:solidFill>
              </a:rPr>
              <a:t>a</a:t>
            </a:r>
            <a:r>
              <a:rPr lang="en-US" b="1" i="1" dirty="0" smtClean="0">
                <a:solidFill>
                  <a:schemeClr val="bg1"/>
                </a:solidFill>
              </a:rPr>
              <a:t>way </a:t>
            </a:r>
            <a:r>
              <a:rPr lang="en-US" b="1" i="1" dirty="0">
                <a:solidFill>
                  <a:schemeClr val="bg1"/>
                </a:solidFill>
              </a:rPr>
              <a:t>from the </a:t>
            </a:r>
            <a:r>
              <a:rPr lang="en-US" b="1" i="1" dirty="0" smtClean="0">
                <a:solidFill>
                  <a:schemeClr val="bg1"/>
                </a:solidFill>
              </a:rPr>
              <a:t>patient</a:t>
            </a:r>
            <a:endParaRPr lang="en-US" b="1" i="1" dirty="0">
              <a:solidFill>
                <a:schemeClr val="bg1"/>
              </a:solidFill>
            </a:endParaRPr>
          </a:p>
          <a:p>
            <a:pPr lvl="0" algn="ctr">
              <a:lnSpc>
                <a:spcPct val="120000"/>
              </a:lnSpc>
              <a:defRPr/>
            </a:pPr>
            <a:endParaRPr lang="en-US" b="1" i="1" dirty="0">
              <a:solidFill>
                <a:schemeClr val="bg1"/>
              </a:solidFill>
            </a:endParaRPr>
          </a:p>
        </p:txBody>
      </p:sp>
    </p:spTree>
    <p:extLst>
      <p:ext uri="{BB962C8B-B14F-4D97-AF65-F5344CB8AC3E}">
        <p14:creationId xmlns:p14="http://schemas.microsoft.com/office/powerpoint/2010/main" val="2789950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56383" y="2025963"/>
            <a:ext cx="8579744" cy="3855200"/>
            <a:chOff x="3055978" y="1505004"/>
            <a:chExt cx="8579744" cy="3855200"/>
          </a:xfrm>
        </p:grpSpPr>
        <p:grpSp>
          <p:nvGrpSpPr>
            <p:cNvPr id="70" name="Group 75">
              <a:extLst>
                <a:ext uri="{FF2B5EF4-FFF2-40B4-BE49-F238E27FC236}">
                  <a16:creationId xmlns:a16="http://schemas.microsoft.com/office/drawing/2014/main" id="{E7C264B5-928C-44FF-8592-103360ECF98B}"/>
                </a:ext>
              </a:extLst>
            </p:cNvPr>
            <p:cNvGrpSpPr>
              <a:grpSpLocks noChangeAspect="1"/>
            </p:cNvGrpSpPr>
            <p:nvPr/>
          </p:nvGrpSpPr>
          <p:grpSpPr bwMode="auto">
            <a:xfrm>
              <a:off x="4392862" y="1505004"/>
              <a:ext cx="464131" cy="1595"/>
              <a:chOff x="2967" y="2129"/>
              <a:chExt cx="1746" cy="6"/>
            </a:xfrm>
            <a:solidFill>
              <a:schemeClr val="bg2"/>
            </a:solidFill>
          </p:grpSpPr>
          <p:sp>
            <p:nvSpPr>
              <p:cNvPr id="97" name="Freeform 94">
                <a:extLst>
                  <a:ext uri="{FF2B5EF4-FFF2-40B4-BE49-F238E27FC236}">
                    <a16:creationId xmlns:a16="http://schemas.microsoft.com/office/drawing/2014/main" id="{BC44AEA0-0860-4643-B36A-9CBFFEA07266}"/>
                  </a:ext>
                </a:extLst>
              </p:cNvPr>
              <p:cNvSpPr>
                <a:spLocks/>
              </p:cNvSpPr>
              <p:nvPr/>
            </p:nvSpPr>
            <p:spPr bwMode="auto">
              <a:xfrm>
                <a:off x="2967" y="2129"/>
                <a:ext cx="0" cy="6"/>
              </a:xfrm>
              <a:custGeom>
                <a:avLst/>
                <a:gdLst>
                  <a:gd name="T0" fmla="*/ 0 h 3"/>
                  <a:gd name="T1" fmla="*/ 3 h 3"/>
                  <a:gd name="T2" fmla="*/ 2 h 3"/>
                  <a:gd name="T3" fmla="*/ 0 h 3"/>
                </a:gdLst>
                <a:ahLst/>
                <a:cxnLst>
                  <a:cxn ang="0">
                    <a:pos x="0" y="T0"/>
                  </a:cxn>
                  <a:cxn ang="0">
                    <a:pos x="0" y="T1"/>
                  </a:cxn>
                  <a:cxn ang="0">
                    <a:pos x="0" y="T2"/>
                  </a:cxn>
                  <a:cxn ang="0">
                    <a:pos x="0" y="T3"/>
                  </a:cxn>
                </a:cxnLst>
                <a:rect l="0" t="0" r="r" b="b"/>
                <a:pathLst>
                  <a:path h="3">
                    <a:moveTo>
                      <a:pt x="0" y="0"/>
                    </a:moveTo>
                    <a:cubicBezTo>
                      <a:pt x="0" y="3"/>
                      <a:pt x="0" y="3"/>
                      <a:pt x="0" y="3"/>
                    </a:cubicBezTo>
                    <a:cubicBezTo>
                      <a:pt x="0" y="3"/>
                      <a:pt x="0" y="2"/>
                      <a:pt x="0" y="2"/>
                    </a:cubicBezTo>
                    <a:cubicBezTo>
                      <a:pt x="0" y="1"/>
                      <a:pt x="0" y="1"/>
                      <a:pt x="0" y="0"/>
                    </a:cubicBezTo>
                    <a:close/>
                  </a:path>
                </a:pathLst>
              </a:custGeom>
              <a:grpFill/>
              <a:ln w="9525">
                <a:solidFill>
                  <a:schemeClr val="bg2"/>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9" name="Freeform 96">
                <a:extLst>
                  <a:ext uri="{FF2B5EF4-FFF2-40B4-BE49-F238E27FC236}">
                    <a16:creationId xmlns:a16="http://schemas.microsoft.com/office/drawing/2014/main" id="{8F6E5A2D-DDEC-4BFB-B054-31FF6A64D0FF}"/>
                  </a:ext>
                </a:extLst>
              </p:cNvPr>
              <p:cNvSpPr>
                <a:spLocks/>
              </p:cNvSpPr>
              <p:nvPr/>
            </p:nvSpPr>
            <p:spPr bwMode="auto">
              <a:xfrm>
                <a:off x="4713" y="2129"/>
                <a:ext cx="0" cy="6"/>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cubicBezTo>
                      <a:pt x="0" y="0"/>
                      <a:pt x="0" y="0"/>
                      <a:pt x="0" y="0"/>
                    </a:cubicBezTo>
                    <a:cubicBezTo>
                      <a:pt x="0" y="1"/>
                      <a:pt x="0" y="1"/>
                      <a:pt x="0" y="2"/>
                    </a:cubicBezTo>
                    <a:cubicBezTo>
                      <a:pt x="0" y="2"/>
                      <a:pt x="0" y="3"/>
                      <a:pt x="0" y="3"/>
                    </a:cubicBezTo>
                    <a:close/>
                  </a:path>
                </a:pathLst>
              </a:custGeom>
              <a:grpFill/>
              <a:ln w="9525">
                <a:solidFill>
                  <a:schemeClr val="bg2"/>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sp>
          <p:nvSpPr>
            <p:cNvPr id="5" name="TextBox 4">
              <a:extLst>
                <a:ext uri="{FF2B5EF4-FFF2-40B4-BE49-F238E27FC236}">
                  <a16:creationId xmlns:a16="http://schemas.microsoft.com/office/drawing/2014/main" id="{09EE28C4-EB45-4F0F-9748-1F9E5AE9EEA1}"/>
                </a:ext>
              </a:extLst>
            </p:cNvPr>
            <p:cNvSpPr txBox="1"/>
            <p:nvPr/>
          </p:nvSpPr>
          <p:spPr>
            <a:xfrm>
              <a:off x="3409800" y="2202925"/>
              <a:ext cx="192747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smtClean="0">
                  <a:ln>
                    <a:noFill/>
                  </a:ln>
                  <a:solidFill>
                    <a:prstClr val="black"/>
                  </a:solidFill>
                  <a:effectLst/>
                  <a:uLnTx/>
                  <a:uFillTx/>
                  <a:latin typeface="Arial" panose="020B0604020202020204"/>
                  <a:ea typeface="+mn-ea"/>
                  <a:cs typeface="+mn-cs"/>
                </a:rPr>
                <a:t>Precision Safety Report Distribution</a:t>
              </a:r>
              <a:endParaRPr kumimoji="0" lang="en-GB"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B34B37EF-8F87-47A3-9834-AE1CE8170824}"/>
                </a:ext>
              </a:extLst>
            </p:cNvPr>
            <p:cNvSpPr/>
            <p:nvPr/>
          </p:nvSpPr>
          <p:spPr>
            <a:xfrm>
              <a:off x="3055978" y="3133954"/>
              <a:ext cx="2635115" cy="2226250"/>
            </a:xfrm>
            <a:prstGeom prst="rect">
              <a:avLst/>
            </a:prstGeom>
          </p:spPr>
          <p:txBody>
            <a:bodyPr wrap="square">
              <a:spAutoFit/>
            </a:bodyPr>
            <a:lstStyle/>
            <a:p>
              <a:pPr marL="285750" marR="0" lvl="0" indent="-285750" defTabSz="914400" rtl="0" eaLnBrk="1" fontAlgn="auto" latinLnBrk="0" hangingPunct="1">
                <a:lnSpc>
                  <a:spcPct val="100000"/>
                </a:lnSpc>
                <a:spcBef>
                  <a:spcPts val="400"/>
                </a:spcBef>
                <a:spcAft>
                  <a:spcPts val="400"/>
                </a:spcAft>
                <a:buClr>
                  <a:srgbClr val="2166B3"/>
                </a:buClr>
                <a:buSzTx/>
                <a:buFont typeface="Arial" panose="020B0604020202020204" pitchFamily="34" charset="0"/>
                <a:buChar char="•"/>
                <a:tabLst/>
                <a:defRPr/>
              </a:pPr>
              <a:r>
                <a:rPr kumimoji="0" lang="en-US" sz="1400" b="0" i="0" u="none" strike="noStrike" kern="1200" cap="none" spc="0" normalizeH="0" baseline="0" noProof="0" dirty="0" smtClean="0">
                  <a:ln>
                    <a:noFill/>
                  </a:ln>
                  <a:solidFill>
                    <a:prstClr val="black">
                      <a:lumMod val="65000"/>
                      <a:lumOff val="35000"/>
                    </a:prstClr>
                  </a:solidFill>
                  <a:effectLst/>
                  <a:uLnTx/>
                  <a:uFillTx/>
                  <a:latin typeface="Arial" panose="020B0604020202020204"/>
                </a:rPr>
                <a:t>Document Upload with QC</a:t>
              </a:r>
              <a:endParaRPr kumimoji="0" lang="en-US" sz="1400" b="0" i="0" u="none" strike="noStrike" kern="1200" cap="none" spc="0" normalizeH="0" baseline="0" noProof="0" dirty="0">
                <a:ln>
                  <a:noFill/>
                </a:ln>
                <a:solidFill>
                  <a:prstClr val="black">
                    <a:lumMod val="65000"/>
                    <a:lumOff val="35000"/>
                  </a:prstClr>
                </a:solidFill>
                <a:effectLst/>
                <a:uLnTx/>
                <a:uFillTx/>
                <a:latin typeface="Arial" panose="020B0604020202020204"/>
              </a:endParaRPr>
            </a:p>
            <a:p>
              <a:pPr marL="285750" marR="0" lvl="0" indent="-285750" defTabSz="914400" rtl="0" eaLnBrk="1" fontAlgn="auto" latinLnBrk="0" hangingPunct="1">
                <a:lnSpc>
                  <a:spcPct val="100000"/>
                </a:lnSpc>
                <a:spcBef>
                  <a:spcPts val="400"/>
                </a:spcBef>
                <a:spcAft>
                  <a:spcPts val="400"/>
                </a:spcAft>
                <a:buClr>
                  <a:srgbClr val="2166B3"/>
                </a:buClr>
                <a:buSzTx/>
                <a:buFont typeface="Arial" panose="020B0604020202020204" pitchFamily="34" charset="0"/>
                <a:buChar char="•"/>
                <a:tabLst/>
                <a:defRPr/>
              </a:pPr>
              <a:r>
                <a:rPr lang="en-US" sz="1400" noProof="0" dirty="0" smtClean="0">
                  <a:solidFill>
                    <a:prstClr val="black">
                      <a:lumMod val="65000"/>
                      <a:lumOff val="35000"/>
                    </a:prstClr>
                  </a:solidFill>
                  <a:latin typeface="Arial" panose="020B0604020202020204"/>
                </a:rPr>
                <a:t>Targeted Distribution Algorithms</a:t>
              </a:r>
            </a:p>
            <a:p>
              <a:pPr marL="285750" marR="0" lvl="0" indent="-285750" defTabSz="914400" rtl="0" eaLnBrk="1" fontAlgn="auto" latinLnBrk="0" hangingPunct="1">
                <a:lnSpc>
                  <a:spcPct val="100000"/>
                </a:lnSpc>
                <a:spcBef>
                  <a:spcPts val="400"/>
                </a:spcBef>
                <a:spcAft>
                  <a:spcPts val="400"/>
                </a:spcAft>
                <a:buClr>
                  <a:srgbClr val="2166B3"/>
                </a:buClr>
                <a:buSzTx/>
                <a:buFont typeface="Arial" panose="020B0604020202020204" pitchFamily="34" charset="0"/>
                <a:buChar char="•"/>
                <a:tabLst/>
                <a:defRPr/>
              </a:pPr>
              <a:r>
                <a:rPr lang="en-US" sz="1400" dirty="0" smtClean="0">
                  <a:solidFill>
                    <a:prstClr val="black">
                      <a:lumMod val="65000"/>
                      <a:lumOff val="35000"/>
                    </a:prstClr>
                  </a:solidFill>
                  <a:latin typeface="Arial" panose="020B0604020202020204"/>
                </a:rPr>
                <a:t>Blinded and Unblinded</a:t>
              </a:r>
            </a:p>
            <a:p>
              <a:pPr marL="285750" marR="0" lvl="0" indent="-285750" defTabSz="914400" rtl="0" eaLnBrk="1" fontAlgn="auto" latinLnBrk="0" hangingPunct="1">
                <a:lnSpc>
                  <a:spcPct val="100000"/>
                </a:lnSpc>
                <a:spcBef>
                  <a:spcPts val="400"/>
                </a:spcBef>
                <a:spcAft>
                  <a:spcPts val="400"/>
                </a:spcAft>
                <a:buClr>
                  <a:srgbClr val="2166B3"/>
                </a:buClr>
                <a:buSzTx/>
                <a:buFont typeface="Arial" panose="020B0604020202020204" pitchFamily="34" charset="0"/>
                <a:buChar char="•"/>
                <a:tabLst/>
                <a:defRPr/>
              </a:pPr>
              <a:r>
                <a:rPr lang="en-US" sz="1400" noProof="0" dirty="0" smtClean="0">
                  <a:solidFill>
                    <a:prstClr val="black">
                      <a:lumMod val="65000"/>
                      <a:lumOff val="35000"/>
                    </a:prstClr>
                  </a:solidFill>
                  <a:latin typeface="Arial" panose="020B0604020202020204"/>
                </a:rPr>
                <a:t>Distribution &amp; </a:t>
              </a:r>
              <a:r>
                <a:rPr lang="en-US" sz="1400" dirty="0" smtClean="0">
                  <a:solidFill>
                    <a:prstClr val="black">
                      <a:lumMod val="65000"/>
                      <a:lumOff val="35000"/>
                    </a:prstClr>
                  </a:solidFill>
                  <a:latin typeface="Arial" panose="020B0604020202020204"/>
                </a:rPr>
                <a:t>Acknowledgement Reporting</a:t>
              </a:r>
            </a:p>
            <a:p>
              <a:pPr marL="285750" marR="0" lvl="0" indent="-285750" defTabSz="914400" rtl="0" eaLnBrk="1" fontAlgn="auto" latinLnBrk="0" hangingPunct="1">
                <a:lnSpc>
                  <a:spcPct val="100000"/>
                </a:lnSpc>
                <a:spcBef>
                  <a:spcPts val="400"/>
                </a:spcBef>
                <a:spcAft>
                  <a:spcPts val="400"/>
                </a:spcAft>
                <a:buClr>
                  <a:srgbClr val="2166B3"/>
                </a:buClr>
                <a:buSzTx/>
                <a:buFont typeface="Arial" panose="020B0604020202020204" pitchFamily="34" charset="0"/>
                <a:buChar char="•"/>
                <a:tabLst/>
                <a:defRPr/>
              </a:pPr>
              <a:r>
                <a:rPr lang="en-US" sz="1400" noProof="0" dirty="0" smtClean="0">
                  <a:solidFill>
                    <a:prstClr val="black">
                      <a:lumMod val="65000"/>
                      <a:lumOff val="35000"/>
                    </a:prstClr>
                  </a:solidFill>
                  <a:latin typeface="Arial" panose="020B0604020202020204"/>
                </a:rPr>
                <a:t>Dashboards</a:t>
              </a:r>
            </a:p>
          </p:txBody>
        </p:sp>
        <p:cxnSp>
          <p:nvCxnSpPr>
            <p:cNvPr id="17" name="Straight Connector 16">
              <a:extLst>
                <a:ext uri="{FF2B5EF4-FFF2-40B4-BE49-F238E27FC236}">
                  <a16:creationId xmlns:a16="http://schemas.microsoft.com/office/drawing/2014/main" id="{E8D75B0A-7409-443F-87BE-BE4D580B6CB2}"/>
                </a:ext>
              </a:extLst>
            </p:cNvPr>
            <p:cNvCxnSpPr/>
            <p:nvPr/>
          </p:nvCxnSpPr>
          <p:spPr>
            <a:xfrm>
              <a:off x="3720333" y="2997472"/>
              <a:ext cx="1546860" cy="0"/>
            </a:xfrm>
            <a:prstGeom prst="line">
              <a:avLst/>
            </a:prstGeom>
            <a:ln w="12700">
              <a:solidFill>
                <a:schemeClr val="bg1">
                  <a:lumMod val="65000"/>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37C296-FACD-4CD7-887D-4C6537C1A33C}"/>
                </a:ext>
              </a:extLst>
            </p:cNvPr>
            <p:cNvSpPr txBox="1"/>
            <p:nvPr/>
          </p:nvSpPr>
          <p:spPr>
            <a:xfrm>
              <a:off x="6507678" y="2222154"/>
              <a:ext cx="192747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smtClean="0">
                  <a:ln>
                    <a:noFill/>
                  </a:ln>
                  <a:solidFill>
                    <a:prstClr val="black"/>
                  </a:solidFill>
                  <a:effectLst/>
                  <a:uLnTx/>
                  <a:uFillTx/>
                  <a:latin typeface="Arial" panose="020B0604020202020204"/>
                  <a:ea typeface="+mn-ea"/>
                  <a:cs typeface="+mn-cs"/>
                </a:rPr>
                <a:t>Safety Reference Model</a:t>
              </a:r>
              <a:endParaRPr kumimoji="0" lang="en-GB"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7841CD5A-BC74-4E44-92A4-D2D841D8525B}"/>
                </a:ext>
              </a:extLst>
            </p:cNvPr>
            <p:cNvSpPr/>
            <p:nvPr/>
          </p:nvSpPr>
          <p:spPr>
            <a:xfrm>
              <a:off x="6153856" y="3008900"/>
              <a:ext cx="2635115" cy="1477328"/>
            </a:xfrm>
            <a:prstGeom prst="rect">
              <a:avLst/>
            </a:prstGeom>
          </p:spPr>
          <p:txBody>
            <a:bodyPr wrap="square">
              <a:spAutoFit/>
            </a:bodyPr>
            <a:lstStyle/>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latin typeface="Arial" panose="020B0604020202020204"/>
                </a:rPr>
                <a:t>Country Rules for 110+ countries</a:t>
              </a:r>
            </a:p>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latin typeface="Arial" panose="020B0604020202020204"/>
                </a:rPr>
                <a:t>Metrics and Analytics</a:t>
              </a:r>
            </a:p>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latin typeface="Arial" panose="020B0604020202020204"/>
                </a:rPr>
                <a:t>Oversight and Reporting</a:t>
              </a:r>
            </a:p>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latin typeface="Arial" panose="020B0604020202020204"/>
                </a:rPr>
                <a:t>Regulatory Intelligence</a:t>
              </a:r>
              <a:endParaRPr lang="en-US" sz="1400" dirty="0">
                <a:solidFill>
                  <a:prstClr val="black">
                    <a:lumMod val="65000"/>
                    <a:lumOff val="35000"/>
                  </a:prstClr>
                </a:solidFill>
                <a:latin typeface="Arial" panose="020B0604020202020204"/>
              </a:endParaRPr>
            </a:p>
          </p:txBody>
        </p:sp>
        <p:cxnSp>
          <p:nvCxnSpPr>
            <p:cNvPr id="64" name="Straight Connector 63">
              <a:extLst>
                <a:ext uri="{FF2B5EF4-FFF2-40B4-BE49-F238E27FC236}">
                  <a16:creationId xmlns:a16="http://schemas.microsoft.com/office/drawing/2014/main" id="{0657184C-2128-4586-A817-D1E1C679383B}"/>
                </a:ext>
              </a:extLst>
            </p:cNvPr>
            <p:cNvCxnSpPr/>
            <p:nvPr/>
          </p:nvCxnSpPr>
          <p:spPr>
            <a:xfrm>
              <a:off x="6697983" y="2909207"/>
              <a:ext cx="1546860" cy="0"/>
            </a:xfrm>
            <a:prstGeom prst="line">
              <a:avLst/>
            </a:prstGeom>
            <a:ln w="12700">
              <a:solidFill>
                <a:schemeClr val="bg1">
                  <a:lumMod val="65000"/>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FC4901-F727-45C8-8567-AC28C49EF234}"/>
                </a:ext>
              </a:extLst>
            </p:cNvPr>
            <p:cNvSpPr txBox="1"/>
            <p:nvPr/>
          </p:nvSpPr>
          <p:spPr>
            <a:xfrm>
              <a:off x="9263660" y="2210726"/>
              <a:ext cx="21090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smtClean="0">
                  <a:ln>
                    <a:noFill/>
                  </a:ln>
                  <a:solidFill>
                    <a:prstClr val="black"/>
                  </a:solidFill>
                  <a:effectLst/>
                  <a:uLnTx/>
                  <a:uFillTx/>
                  <a:latin typeface="Arial" panose="020B0604020202020204"/>
                  <a:ea typeface="+mn-ea"/>
                  <a:cs typeface="+mn-cs"/>
                </a:rPr>
                <a:t>Sites and Ethics Experience</a:t>
              </a:r>
              <a:endParaRPr kumimoji="0" lang="en-GB" sz="16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6" name="Rectangle 15">
              <a:extLst>
                <a:ext uri="{FF2B5EF4-FFF2-40B4-BE49-F238E27FC236}">
                  <a16:creationId xmlns:a16="http://schemas.microsoft.com/office/drawing/2014/main" id="{E123AB5C-348B-4068-90A8-58725422A956}"/>
                </a:ext>
              </a:extLst>
            </p:cNvPr>
            <p:cNvSpPr/>
            <p:nvPr/>
          </p:nvSpPr>
          <p:spPr>
            <a:xfrm>
              <a:off x="9000607" y="2997472"/>
              <a:ext cx="2635115" cy="1795363"/>
            </a:xfrm>
            <a:prstGeom prst="rect">
              <a:avLst/>
            </a:prstGeom>
          </p:spPr>
          <p:txBody>
            <a:bodyPr wrap="square">
              <a:spAutoFit/>
            </a:bodyPr>
            <a:lstStyle/>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rPr>
                <a:t>Study Milestones</a:t>
              </a:r>
            </a:p>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rPr>
                <a:t>“Gap Pack” distribution</a:t>
              </a:r>
            </a:p>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rPr>
                <a:t>Archiving at study and site closure</a:t>
              </a:r>
            </a:p>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rPr>
                <a:t>Safety report repository</a:t>
              </a:r>
            </a:p>
            <a:p>
              <a:pPr marL="285750" indent="-285750">
                <a:spcBef>
                  <a:spcPts val="400"/>
                </a:spcBef>
                <a:spcAft>
                  <a:spcPts val="400"/>
                </a:spcAft>
                <a:buClr>
                  <a:srgbClr val="2166B3"/>
                </a:buClr>
                <a:buFont typeface="Arial" panose="020B0604020202020204" pitchFamily="34" charset="0"/>
                <a:buChar char="•"/>
                <a:defRPr/>
              </a:pPr>
              <a:r>
                <a:rPr lang="en-US" sz="1400" dirty="0" smtClean="0">
                  <a:solidFill>
                    <a:prstClr val="black">
                      <a:lumMod val="65000"/>
                      <a:lumOff val="35000"/>
                    </a:prstClr>
                  </a:solidFill>
                </a:rPr>
                <a:t>Helpdesk</a:t>
              </a:r>
            </a:p>
          </p:txBody>
        </p:sp>
        <p:cxnSp>
          <p:nvCxnSpPr>
            <p:cNvPr id="65" name="Straight Connector 64">
              <a:extLst>
                <a:ext uri="{FF2B5EF4-FFF2-40B4-BE49-F238E27FC236}">
                  <a16:creationId xmlns:a16="http://schemas.microsoft.com/office/drawing/2014/main" id="{265002FC-1221-4439-AAD3-812349C1A8B5}"/>
                </a:ext>
              </a:extLst>
            </p:cNvPr>
            <p:cNvCxnSpPr/>
            <p:nvPr/>
          </p:nvCxnSpPr>
          <p:spPr>
            <a:xfrm>
              <a:off x="9544734" y="2909207"/>
              <a:ext cx="1546860" cy="0"/>
            </a:xfrm>
            <a:prstGeom prst="line">
              <a:avLst/>
            </a:prstGeom>
            <a:ln w="12700">
              <a:solidFill>
                <a:schemeClr val="bg1">
                  <a:lumMod val="65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2711741" y="1996885"/>
            <a:ext cx="489285" cy="457200"/>
          </a:xfrm>
          <a:prstGeom prst="rect">
            <a:avLst/>
          </a:prstGeom>
        </p:spPr>
      </p:pic>
      <p:pic>
        <p:nvPicPr>
          <p:cNvPr id="67" name="Picture 66"/>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8901012" y="2561722"/>
            <a:ext cx="489285" cy="457200"/>
          </a:xfrm>
          <a:prstGeom prst="rect">
            <a:avLst/>
          </a:prstGeom>
        </p:spPr>
      </p:pic>
      <p:sp>
        <p:nvSpPr>
          <p:cNvPr id="80" name="Title 1"/>
          <p:cNvSpPr txBox="1">
            <a:spLocks/>
          </p:cNvSpPr>
          <p:nvPr/>
        </p:nvSpPr>
        <p:spPr>
          <a:xfrm>
            <a:off x="524560" y="488340"/>
            <a:ext cx="8640063" cy="424732"/>
          </a:xfrm>
          <a:prstGeom prst="rect">
            <a:avLst/>
          </a:prstGeom>
        </p:spPr>
        <p:txBody>
          <a:bodyPr vert="horz" lIns="0" tIns="45720" rIns="0" bIns="45720" rtlCol="0" anchor="ctr">
            <a:spAutoFit/>
          </a:bodyPr>
          <a:lstStyle>
            <a:lvl1pPr marL="0" algn="l" defTabSz="914400" rtl="0" eaLnBrk="1" latinLnBrk="0" hangingPunct="1">
              <a:lnSpc>
                <a:spcPct val="90000"/>
              </a:lnSpc>
              <a:spcBef>
                <a:spcPct val="0"/>
              </a:spcBef>
              <a:buNone/>
              <a:defRPr lang="en-GB" sz="2400" b="1" kern="1200" dirty="0">
                <a:solidFill>
                  <a:schemeClr val="accent1"/>
                </a:solidFill>
                <a:latin typeface="+mj-lt"/>
                <a:ea typeface="+mj-ea"/>
                <a:cs typeface="+mj-cs"/>
              </a:defRPr>
            </a:lvl1pPr>
          </a:lstStyle>
          <a:p>
            <a:r>
              <a:rPr lang="en-US" dirty="0" smtClean="0"/>
              <a:t>What is the WCG Solution for Safety Report Distribution?</a:t>
            </a:r>
            <a:endParaRPr lang="en-US" dirty="0"/>
          </a:p>
        </p:txBody>
      </p:sp>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35599" y="2113230"/>
            <a:ext cx="2547643" cy="656318"/>
          </a:xfrm>
          <a:prstGeom prst="rect">
            <a:avLst/>
          </a:prstGeom>
        </p:spPr>
      </p:pic>
      <p:grpSp>
        <p:nvGrpSpPr>
          <p:cNvPr id="81" name="Group 80"/>
          <p:cNvGrpSpPr/>
          <p:nvPr/>
        </p:nvGrpSpPr>
        <p:grpSpPr>
          <a:xfrm>
            <a:off x="278369" y="3430166"/>
            <a:ext cx="2476484" cy="1366081"/>
            <a:chOff x="465565" y="2739380"/>
            <a:chExt cx="4446425" cy="2601451"/>
          </a:xfrm>
        </p:grpSpPr>
        <p:pic>
          <p:nvPicPr>
            <p:cNvPr id="82" name="Picture 81"/>
            <p:cNvPicPr>
              <a:picLocks noChangeAspect="1"/>
            </p:cNvPicPr>
            <p:nvPr/>
          </p:nvPicPr>
          <p:blipFill>
            <a:blip r:embed="rId6"/>
            <a:stretch>
              <a:fillRect/>
            </a:stretch>
          </p:blipFill>
          <p:spPr>
            <a:xfrm>
              <a:off x="465565" y="2739380"/>
              <a:ext cx="3654260" cy="17205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3" name="Picture 82"/>
            <p:cNvPicPr>
              <a:picLocks noChangeAspect="1"/>
            </p:cNvPicPr>
            <p:nvPr/>
          </p:nvPicPr>
          <p:blipFill>
            <a:blip r:embed="rId7"/>
            <a:stretch>
              <a:fillRect/>
            </a:stretch>
          </p:blipFill>
          <p:spPr>
            <a:xfrm>
              <a:off x="1141118" y="3154463"/>
              <a:ext cx="3641897" cy="1699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4" name="Picture 83"/>
            <p:cNvPicPr>
              <a:picLocks noChangeAspect="1"/>
            </p:cNvPicPr>
            <p:nvPr/>
          </p:nvPicPr>
          <p:blipFill>
            <a:blip r:embed="rId8"/>
            <a:stretch>
              <a:fillRect/>
            </a:stretch>
          </p:blipFill>
          <p:spPr>
            <a:xfrm>
              <a:off x="2350207" y="3505444"/>
              <a:ext cx="2417339" cy="1835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11" name="Group 110"/>
            <p:cNvGrpSpPr/>
            <p:nvPr/>
          </p:nvGrpSpPr>
          <p:grpSpPr>
            <a:xfrm>
              <a:off x="3990851" y="3763294"/>
              <a:ext cx="921139" cy="1182631"/>
              <a:chOff x="9362471" y="2700380"/>
              <a:chExt cx="1927694" cy="2291682"/>
            </a:xfrm>
          </p:grpSpPr>
          <p:grpSp>
            <p:nvGrpSpPr>
              <p:cNvPr id="112" name="Group 111">
                <a:extLst>
                  <a:ext uri="{FF2B5EF4-FFF2-40B4-BE49-F238E27FC236}">
                    <a16:creationId xmlns:a16="http://schemas.microsoft.com/office/drawing/2014/main" id="{164A2131-C424-44E5-A837-824150FB6CB0}"/>
                  </a:ext>
                </a:extLst>
              </p:cNvPr>
              <p:cNvGrpSpPr/>
              <p:nvPr/>
            </p:nvGrpSpPr>
            <p:grpSpPr>
              <a:xfrm rot="273753">
                <a:off x="9362471" y="2719413"/>
                <a:ext cx="1927694" cy="2250562"/>
                <a:chOff x="2149839" y="2828209"/>
                <a:chExt cx="2570258" cy="3000749"/>
              </a:xfrm>
            </p:grpSpPr>
            <p:grpSp>
              <p:nvGrpSpPr>
                <p:cNvPr id="114" name="Group 8">
                  <a:extLst>
                    <a:ext uri="{FF2B5EF4-FFF2-40B4-BE49-F238E27FC236}">
                      <a16:creationId xmlns:a16="http://schemas.microsoft.com/office/drawing/2014/main" id="{B242FBC8-73B9-4A56-8EB9-62778B2E1C4E}"/>
                    </a:ext>
                  </a:extLst>
                </p:cNvPr>
                <p:cNvGrpSpPr>
                  <a:grpSpLocks/>
                </p:cNvGrpSpPr>
                <p:nvPr/>
              </p:nvGrpSpPr>
              <p:grpSpPr bwMode="auto">
                <a:xfrm>
                  <a:off x="2149839" y="3080995"/>
                  <a:ext cx="2357438" cy="2747963"/>
                  <a:chOff x="0" y="0"/>
                  <a:chExt cx="1485" cy="1731"/>
                </a:xfrm>
              </p:grpSpPr>
              <p:sp>
                <p:nvSpPr>
                  <p:cNvPr id="118" name="Rectangle 9">
                    <a:extLst>
                      <a:ext uri="{FF2B5EF4-FFF2-40B4-BE49-F238E27FC236}">
                        <a16:creationId xmlns:a16="http://schemas.microsoft.com/office/drawing/2014/main" id="{FA9AFBF3-2A60-4CBF-A940-90D5C789E71C}"/>
                      </a:ext>
                    </a:extLst>
                  </p:cNvPr>
                  <p:cNvSpPr>
                    <a:spLocks/>
                  </p:cNvSpPr>
                  <p:nvPr/>
                </p:nvSpPr>
                <p:spPr bwMode="auto">
                  <a:xfrm>
                    <a:off x="0" y="0"/>
                    <a:ext cx="1485" cy="1731"/>
                  </a:xfrm>
                  <a:prstGeom prst="rect">
                    <a:avLst/>
                  </a:prstGeom>
                  <a:noFill/>
                  <a:ln w="9525">
                    <a:solidFill>
                      <a:srgbClr val="C0C0C0"/>
                    </a:solidFill>
                    <a:miter lim="800000"/>
                    <a:headEnd/>
                    <a:tailEnd/>
                  </a:ln>
                </p:spPr>
                <p:txBody>
                  <a:bodyPr lIns="0" tIns="0" rIns="0" bIns="0"/>
                  <a:lstStyle/>
                  <a:p>
                    <a:endParaRPr lang="en-US" sz="825" noProof="1">
                      <a:solidFill>
                        <a:srgbClr val="4D4D4D"/>
                      </a:solidFill>
                      <a:latin typeface="Calibri" pitchFamily="34" charset="0"/>
                      <a:ea typeface="Heiti SC Light" charset="-122"/>
                      <a:sym typeface="Arial" charset="0"/>
                    </a:endParaRPr>
                  </a:p>
                </p:txBody>
              </p:sp>
              <p:pic>
                <p:nvPicPr>
                  <p:cNvPr id="119" name="Picture 10">
                    <a:extLst>
                      <a:ext uri="{FF2B5EF4-FFF2-40B4-BE49-F238E27FC236}">
                        <a16:creationId xmlns:a16="http://schemas.microsoft.com/office/drawing/2014/main" id="{F5FB8143-23BA-44F4-94AE-CB59C796A411}"/>
                      </a:ext>
                    </a:extLst>
                  </p:cNvPr>
                  <p:cNvPicPr>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3" y="3"/>
                    <a:ext cx="1479" cy="1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15" name="Group 11">
                  <a:extLst>
                    <a:ext uri="{FF2B5EF4-FFF2-40B4-BE49-F238E27FC236}">
                      <a16:creationId xmlns:a16="http://schemas.microsoft.com/office/drawing/2014/main" id="{4F749FB8-1AE2-4FC4-A6C9-C831B1718FA1}"/>
                    </a:ext>
                  </a:extLst>
                </p:cNvPr>
                <p:cNvGrpSpPr>
                  <a:grpSpLocks/>
                </p:cNvGrpSpPr>
                <p:nvPr/>
              </p:nvGrpSpPr>
              <p:grpSpPr bwMode="auto">
                <a:xfrm>
                  <a:off x="2562684" y="2828209"/>
                  <a:ext cx="2157413" cy="2559051"/>
                  <a:chOff x="-24" y="-35"/>
                  <a:chExt cx="1359" cy="1612"/>
                </a:xfrm>
              </p:grpSpPr>
              <p:sp>
                <p:nvSpPr>
                  <p:cNvPr id="116" name="Rectangle 12">
                    <a:extLst>
                      <a:ext uri="{FF2B5EF4-FFF2-40B4-BE49-F238E27FC236}">
                        <a16:creationId xmlns:a16="http://schemas.microsoft.com/office/drawing/2014/main" id="{230FAC21-2EE6-4B99-A0C4-0334DB30F4F4}"/>
                      </a:ext>
                    </a:extLst>
                  </p:cNvPr>
                  <p:cNvSpPr>
                    <a:spLocks/>
                  </p:cNvSpPr>
                  <p:nvPr/>
                </p:nvSpPr>
                <p:spPr bwMode="auto">
                  <a:xfrm>
                    <a:off x="0" y="0"/>
                    <a:ext cx="1335" cy="1577"/>
                  </a:xfrm>
                  <a:prstGeom prst="rect">
                    <a:avLst/>
                  </a:prstGeom>
                  <a:noFill/>
                  <a:ln w="9525">
                    <a:solidFill>
                      <a:srgbClr val="C0C0C0"/>
                    </a:solidFill>
                    <a:miter lim="800000"/>
                    <a:headEnd/>
                    <a:tailEnd/>
                  </a:ln>
                </p:spPr>
                <p:txBody>
                  <a:bodyPr lIns="0" tIns="0" rIns="0" bIns="0"/>
                  <a:lstStyle/>
                  <a:p>
                    <a:endParaRPr lang="en-US" sz="825" noProof="1">
                      <a:solidFill>
                        <a:srgbClr val="4D4D4D"/>
                      </a:solidFill>
                      <a:latin typeface="Calibri" pitchFamily="34" charset="0"/>
                      <a:ea typeface="Heiti SC Light" charset="-122"/>
                      <a:sym typeface="Arial" charset="0"/>
                    </a:endParaRPr>
                  </a:p>
                </p:txBody>
              </p:sp>
              <p:pic>
                <p:nvPicPr>
                  <p:cNvPr id="117" name="Picture 13">
                    <a:extLst>
                      <a:ext uri="{FF2B5EF4-FFF2-40B4-BE49-F238E27FC236}">
                        <a16:creationId xmlns:a16="http://schemas.microsoft.com/office/drawing/2014/main" id="{1749E315-C48A-45DE-AB7B-23A26CCF00DA}"/>
                      </a:ext>
                    </a:extLst>
                  </p:cNvPr>
                  <p:cNvPicPr>
                    <a:picLocks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4" y="-35"/>
                    <a:ext cx="1329" cy="15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pic>
            <p:nvPicPr>
              <p:cNvPr id="113" name="Picture 112"/>
              <p:cNvPicPr>
                <a:picLocks noChangeAspect="1"/>
              </p:cNvPicPr>
              <p:nvPr/>
            </p:nvPicPr>
            <p:blipFill>
              <a:blip r:embed="rId11"/>
              <a:stretch>
                <a:fillRect/>
              </a:stretch>
            </p:blipFill>
            <p:spPr>
              <a:xfrm rot="257334">
                <a:off x="9666422" y="2700380"/>
                <a:ext cx="1608781" cy="2291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9927" y="1844304"/>
            <a:ext cx="980771" cy="915386"/>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9033" y="1712368"/>
            <a:ext cx="809738" cy="1019317"/>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09555" y="1688103"/>
            <a:ext cx="1175723" cy="963881"/>
          </a:xfrm>
          <a:prstGeom prst="rect">
            <a:avLst/>
          </a:prstGeom>
        </p:spPr>
      </p:pic>
      <p:grpSp>
        <p:nvGrpSpPr>
          <p:cNvPr id="41" name="Group 40">
            <a:extLst>
              <a:ext uri="{FF2B5EF4-FFF2-40B4-BE49-F238E27FC236}">
                <a16:creationId xmlns:a16="http://schemas.microsoft.com/office/drawing/2014/main" id="{A6AB9131-DB01-4A1A-AF27-0146113B313D}"/>
              </a:ext>
            </a:extLst>
          </p:cNvPr>
          <p:cNvGrpSpPr/>
          <p:nvPr/>
        </p:nvGrpSpPr>
        <p:grpSpPr>
          <a:xfrm>
            <a:off x="374081" y="5925822"/>
            <a:ext cx="11624907" cy="890033"/>
            <a:chOff x="515937" y="5545207"/>
            <a:chExt cx="11160126" cy="826613"/>
          </a:xfrm>
          <a:solidFill>
            <a:schemeClr val="bg1">
              <a:lumMod val="85000"/>
            </a:schemeClr>
          </a:solidFill>
        </p:grpSpPr>
        <p:sp>
          <p:nvSpPr>
            <p:cNvPr id="42" name="Rectangle 41">
              <a:extLst>
                <a:ext uri="{FF2B5EF4-FFF2-40B4-BE49-F238E27FC236}">
                  <a16:creationId xmlns:a16="http://schemas.microsoft.com/office/drawing/2014/main" id="{924CB411-3EF9-4F04-B909-DC3FEC6ED4E6}"/>
                </a:ext>
              </a:extLst>
            </p:cNvPr>
            <p:cNvSpPr/>
            <p:nvPr/>
          </p:nvSpPr>
          <p:spPr>
            <a:xfrm>
              <a:off x="515937" y="5545207"/>
              <a:ext cx="11160126" cy="826613"/>
            </a:xfrm>
            <a:prstGeom prst="rect">
              <a:avLst/>
            </a:prstGeom>
            <a:solidFill>
              <a:schemeClr val="accent1"/>
            </a:solidFill>
            <a:ln>
              <a:solidFill>
                <a:schemeClr val="bg1">
                  <a:lumMod val="6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3" name="Rectangle 42">
              <a:extLst>
                <a:ext uri="{FF2B5EF4-FFF2-40B4-BE49-F238E27FC236}">
                  <a16:creationId xmlns:a16="http://schemas.microsoft.com/office/drawing/2014/main" id="{B8CE2EC8-A2D2-40A3-8677-9394EC3325A6}"/>
                </a:ext>
              </a:extLst>
            </p:cNvPr>
            <p:cNvSpPr/>
            <p:nvPr/>
          </p:nvSpPr>
          <p:spPr>
            <a:xfrm>
              <a:off x="660400" y="5789236"/>
              <a:ext cx="10871200" cy="485938"/>
            </a:xfrm>
            <a:prstGeom prst="rect">
              <a:avLst/>
            </a:prstGeom>
            <a:solidFill>
              <a:schemeClr val="accent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smtClean="0">
                  <a:ln>
                    <a:noFill/>
                  </a:ln>
                  <a:solidFill>
                    <a:schemeClr val="bg1"/>
                  </a:solidFill>
                  <a:effectLst/>
                  <a:uLnTx/>
                  <a:uFillTx/>
                  <a:latin typeface="Arial" panose="020B0604020202020204"/>
                  <a:ea typeface="+mn-ea"/>
                  <a:cs typeface="+mn-cs"/>
                </a:rPr>
                <a:t>WCG SafetyPortal </a:t>
              </a:r>
              <a:r>
                <a:rPr lang="en-US" sz="1400" b="1" i="1" dirty="0" err="1" smtClean="0">
                  <a:solidFill>
                    <a:schemeClr val="bg1"/>
                  </a:solidFill>
                  <a:latin typeface="Arial" panose="020B0604020202020204"/>
                </a:rPr>
                <a:t>elim</a:t>
              </a:r>
              <a:r>
                <a:rPr kumimoji="0" lang="en-US" sz="1400" b="1" i="1" u="none" strike="noStrike" kern="1200" cap="none" spc="0" normalizeH="0" baseline="0" noProof="0" dirty="0" smtClean="0">
                  <a:ln>
                    <a:noFill/>
                  </a:ln>
                  <a:solidFill>
                    <a:schemeClr val="bg1"/>
                  </a:solidFill>
                  <a:effectLst/>
                  <a:uLnTx/>
                  <a:uFillTx/>
                  <a:latin typeface="Arial" panose="020B0604020202020204"/>
                  <a:ea typeface="+mn-ea"/>
                  <a:cs typeface="+mn-cs"/>
                </a:rPr>
                <a:t>inates over distribution enabling</a:t>
              </a:r>
              <a:r>
                <a:rPr kumimoji="0" lang="en-US" sz="1400" b="1" i="1" u="none" strike="noStrike" kern="1200" cap="none" spc="0" normalizeH="0" noProof="0" dirty="0" smtClean="0">
                  <a:ln>
                    <a:noFill/>
                  </a:ln>
                  <a:solidFill>
                    <a:schemeClr val="bg1"/>
                  </a:solidFill>
                  <a:effectLst/>
                  <a:uLnTx/>
                  <a:uFillTx/>
                  <a:latin typeface="Arial" panose="020B0604020202020204"/>
                  <a:ea typeface="+mn-ea"/>
                  <a:cs typeface="+mn-cs"/>
                </a:rPr>
                <a:t> study </a:t>
              </a:r>
              <a:r>
                <a:rPr kumimoji="0" lang="en-US" sz="1400" b="1" i="1" u="none" strike="noStrike" kern="1200" cap="none" spc="0" normalizeH="0" baseline="0" noProof="0" dirty="0" smtClean="0">
                  <a:ln>
                    <a:noFill/>
                  </a:ln>
                  <a:solidFill>
                    <a:schemeClr val="bg1"/>
                  </a:solidFill>
                  <a:effectLst/>
                  <a:uLnTx/>
                  <a:uFillTx/>
                  <a:latin typeface="Arial" panose="020B0604020202020204"/>
                  <a:ea typeface="+mn-ea"/>
                  <a:cs typeface="+mn-cs"/>
                </a:rPr>
                <a:t>teams and sites to focus on what they do </a:t>
              </a:r>
              <a:r>
                <a:rPr kumimoji="0" lang="en-US" sz="1400" b="1" i="1" u="none" strike="noStrike" kern="1200" cap="none" spc="0" normalizeH="0" baseline="0" noProof="0" dirty="0" smtClean="0">
                  <a:ln>
                    <a:noFill/>
                  </a:ln>
                  <a:solidFill>
                    <a:schemeClr val="bg1"/>
                  </a:solidFill>
                  <a:effectLst/>
                  <a:uLnTx/>
                  <a:uFillTx/>
                  <a:latin typeface="Arial" panose="020B0604020202020204"/>
                  <a:ea typeface="+mn-ea"/>
                  <a:cs typeface="+mn-cs"/>
                </a:rPr>
                <a:t>best which is running clinical trials</a:t>
              </a:r>
              <a:endParaRPr kumimoji="0" lang="en-US" sz="1400" b="1" i="1" u="none" strike="noStrike" kern="1200" cap="none" spc="0" normalizeH="0" baseline="0" noProof="0" dirty="0">
                <a:ln>
                  <a:noFill/>
                </a:ln>
                <a:solidFill>
                  <a:schemeClr val="bg1"/>
                </a:solidFill>
                <a:effectLst/>
                <a:uLnTx/>
                <a:uFillTx/>
                <a:latin typeface="Arial" panose="020B0604020202020204"/>
                <a:ea typeface="+mn-ea"/>
                <a:cs typeface="+mn-cs"/>
              </a:endParaRPr>
            </a:p>
          </p:txBody>
        </p:sp>
      </p:grpSp>
      <p:sp>
        <p:nvSpPr>
          <p:cNvPr id="44" name="Arrow: Pentagon 31">
            <a:extLst>
              <a:ext uri="{FF2B5EF4-FFF2-40B4-BE49-F238E27FC236}">
                <a16:creationId xmlns:a16="http://schemas.microsoft.com/office/drawing/2014/main" id="{03D6257D-CD9F-45FC-8C84-B0A3EEDB27A1}"/>
              </a:ext>
            </a:extLst>
          </p:cNvPr>
          <p:cNvSpPr/>
          <p:nvPr/>
        </p:nvSpPr>
        <p:spPr>
          <a:xfrm rot="5400000">
            <a:off x="6018922" y="5557638"/>
            <a:ext cx="336763" cy="1017541"/>
          </a:xfrm>
          <a:prstGeom prst="homePlate">
            <a:avLst>
              <a:gd name="adj" fmla="val 100000"/>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lumMod val="65000"/>
                  <a:lumOff val="35000"/>
                </a:prstClr>
              </a:solidFill>
              <a:effectLst/>
              <a:uLnTx/>
              <a:uFillTx/>
              <a:latin typeface="Arial" panose="020B0604020202020204"/>
              <a:ea typeface="+mn-ea"/>
              <a:cs typeface="+mn-cs"/>
            </a:endParaRPr>
          </a:p>
        </p:txBody>
      </p:sp>
      <p:pic>
        <p:nvPicPr>
          <p:cNvPr id="45" name="Picture 44"/>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5704767" y="1993426"/>
            <a:ext cx="489285" cy="457200"/>
          </a:xfrm>
          <a:prstGeom prst="rect">
            <a:avLst/>
          </a:prstGeom>
        </p:spPr>
      </p:pic>
    </p:spTree>
    <p:extLst>
      <p:ext uri="{BB962C8B-B14F-4D97-AF65-F5344CB8AC3E}">
        <p14:creationId xmlns:p14="http://schemas.microsoft.com/office/powerpoint/2010/main" val="32511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06" y="366772"/>
            <a:ext cx="8640063" cy="424732"/>
          </a:xfrm>
        </p:spPr>
        <p:txBody>
          <a:bodyPr/>
          <a:lstStyle/>
          <a:p>
            <a:r>
              <a:rPr lang="en-US" dirty="0" smtClean="0"/>
              <a:t>What is the Value for Your Organization? </a:t>
            </a:r>
            <a:endParaRPr lang="en-US" dirty="0"/>
          </a:p>
        </p:txBody>
      </p:sp>
      <p:sp>
        <p:nvSpPr>
          <p:cNvPr id="5" name="Rectangle 4"/>
          <p:cNvSpPr/>
          <p:nvPr/>
        </p:nvSpPr>
        <p:spPr>
          <a:xfrm>
            <a:off x="486917" y="1086551"/>
            <a:ext cx="4280350" cy="5355312"/>
          </a:xfrm>
          <a:prstGeom prst="rect">
            <a:avLst/>
          </a:prstGeom>
        </p:spPr>
        <p:txBody>
          <a:bodyPr wrap="square">
            <a:spAutoFit/>
          </a:bodyPr>
          <a:lstStyle/>
          <a:p>
            <a:pPr marL="285750" lvl="0" indent="-285750">
              <a:buFont typeface="Arial" panose="020B0604020202020204" pitchFamily="34" charset="0"/>
              <a:buChar char="•"/>
            </a:pPr>
            <a:r>
              <a:rPr lang="en-US" b="1" kern="0" dirty="0" smtClean="0">
                <a:solidFill>
                  <a:sysClr val="windowText" lastClr="000000"/>
                </a:solidFill>
                <a:latin typeface="Arial" panose="020B0604020202020204" pitchFamily="34" charset="0"/>
                <a:cs typeface="Arial" panose="020B0604020202020204" pitchFamily="34" charset="0"/>
              </a:rPr>
              <a:t>Global </a:t>
            </a:r>
            <a:r>
              <a:rPr lang="en-US" b="1" kern="0" dirty="0">
                <a:solidFill>
                  <a:sysClr val="windowText" lastClr="000000"/>
                </a:solidFill>
                <a:latin typeface="Arial" panose="020B0604020202020204" pitchFamily="34" charset="0"/>
                <a:cs typeface="Arial" panose="020B0604020202020204" pitchFamily="34" charset="0"/>
              </a:rPr>
              <a:t>Harmonization</a:t>
            </a: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Global Standards</a:t>
            </a:r>
            <a:endParaRPr lang="en-US" kern="0" dirty="0">
              <a:solidFill>
                <a:sysClr val="windowText" lastClr="000000"/>
              </a:solidFill>
              <a:latin typeface="Arial" panose="020B0604020202020204" pitchFamily="34" charset="0"/>
              <a:cs typeface="Arial" panose="020B0604020202020204" pitchFamily="34" charset="0"/>
            </a:endParaRP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IMP/IP definitions</a:t>
            </a:r>
            <a:endParaRPr lang="en-US" kern="0" dirty="0">
              <a:solidFill>
                <a:sysClr val="windowText" lastClr="000000"/>
              </a:solidFill>
              <a:latin typeface="Arial" panose="020B0604020202020204" pitchFamily="34" charset="0"/>
              <a:cs typeface="Arial" panose="020B0604020202020204" pitchFamily="34" charset="0"/>
            </a:endParaRP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Consistent application</a:t>
            </a:r>
            <a:endParaRPr lang="en-US" kern="0" dirty="0">
              <a:solidFill>
                <a:sysClr val="windowText" lastClr="000000"/>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b="1" kern="0" dirty="0">
                <a:solidFill>
                  <a:sysClr val="windowText" lastClr="000000"/>
                </a:solidFill>
                <a:latin typeface="Arial" panose="020B0604020202020204" pitchFamily="34" charset="0"/>
                <a:cs typeface="Arial" panose="020B0604020202020204" pitchFamily="34" charset="0"/>
              </a:rPr>
              <a:t>Precision Distribution</a:t>
            </a: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Safety Reference Model application</a:t>
            </a: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Regulatory intelligence</a:t>
            </a:r>
            <a:endParaRPr lang="en-US" kern="0" dirty="0">
              <a:solidFill>
                <a:sysClr val="windowText" lastClr="000000"/>
              </a:solidFill>
              <a:latin typeface="Arial" panose="020B0604020202020204" pitchFamily="34" charset="0"/>
              <a:cs typeface="Arial" panose="020B0604020202020204" pitchFamily="34" charset="0"/>
            </a:endParaRP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Compound Level Distribution</a:t>
            </a:r>
            <a:endParaRPr lang="en-US" kern="0" dirty="0">
              <a:solidFill>
                <a:sysClr val="windowText" lastClr="000000"/>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b="1" kern="0" dirty="0">
                <a:solidFill>
                  <a:sysClr val="windowText" lastClr="000000"/>
                </a:solidFill>
                <a:latin typeface="Arial" panose="020B0604020202020204" pitchFamily="34" charset="0"/>
                <a:cs typeface="Arial" panose="020B0604020202020204" pitchFamily="34" charset="0"/>
              </a:rPr>
              <a:t>Unburdened Resources</a:t>
            </a: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Sites, IRB/IECs</a:t>
            </a:r>
            <a:endParaRPr lang="en-US" kern="0" dirty="0">
              <a:solidFill>
                <a:sysClr val="windowText" lastClr="000000"/>
              </a:solidFill>
              <a:latin typeface="Arial" panose="020B0604020202020204" pitchFamily="34" charset="0"/>
              <a:cs typeface="Arial" panose="020B0604020202020204" pitchFamily="34" charset="0"/>
            </a:endParaRPr>
          </a:p>
          <a:p>
            <a:pPr marL="742950" lvl="2" indent="-285750">
              <a:buFont typeface="Arial" panose="020B0604020202020204" pitchFamily="34" charset="0"/>
              <a:buChar char="•"/>
            </a:pPr>
            <a:r>
              <a:rPr lang="en-US" kern="0" dirty="0">
                <a:solidFill>
                  <a:sysClr val="windowText" lastClr="000000"/>
                </a:solidFill>
                <a:latin typeface="Arial" panose="020B0604020202020204" pitchFamily="34" charset="0"/>
                <a:cs typeface="Arial" panose="020B0604020202020204" pitchFamily="34" charset="0"/>
              </a:rPr>
              <a:t>Study </a:t>
            </a:r>
            <a:r>
              <a:rPr lang="en-US" kern="0" dirty="0" smtClean="0">
                <a:solidFill>
                  <a:sysClr val="windowText" lastClr="000000"/>
                </a:solidFill>
                <a:latin typeface="Arial" panose="020B0604020202020204" pitchFamily="34" charset="0"/>
                <a:cs typeface="Arial" panose="020B0604020202020204" pitchFamily="34" charset="0"/>
              </a:rPr>
              <a:t>Teams &amp; Monitors</a:t>
            </a:r>
            <a:endParaRPr lang="en-US" kern="0" dirty="0">
              <a:solidFill>
                <a:sysClr val="windowText" lastClr="000000"/>
              </a:solidFill>
              <a:latin typeface="Arial" panose="020B0604020202020204" pitchFamily="34" charset="0"/>
              <a:cs typeface="Arial" panose="020B0604020202020204" pitchFamily="34" charset="0"/>
            </a:endParaRP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Cost containment</a:t>
            </a:r>
            <a:endParaRPr lang="en-US" kern="0" dirty="0">
              <a:solidFill>
                <a:sysClr val="windowText" lastClr="000000"/>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b="1" kern="0" dirty="0">
                <a:solidFill>
                  <a:sysClr val="windowText" lastClr="000000"/>
                </a:solidFill>
                <a:latin typeface="Arial" panose="020B0604020202020204" pitchFamily="34" charset="0"/>
                <a:cs typeface="Arial" panose="020B0604020202020204" pitchFamily="34" charset="0"/>
              </a:rPr>
              <a:t>Quality Oversight</a:t>
            </a:r>
          </a:p>
          <a:p>
            <a:pPr marL="742950" lvl="2" indent="-285750">
              <a:buFont typeface="Arial" panose="020B0604020202020204" pitchFamily="34" charset="0"/>
              <a:buChar char="•"/>
            </a:pPr>
            <a:r>
              <a:rPr lang="en-US" kern="0" dirty="0">
                <a:solidFill>
                  <a:sysClr val="windowText" lastClr="000000"/>
                </a:solidFill>
                <a:latin typeface="Arial" panose="020B0604020202020204" pitchFamily="34" charset="0"/>
                <a:cs typeface="Arial" panose="020B0604020202020204" pitchFamily="34" charset="0"/>
              </a:rPr>
              <a:t>Process and Procedures</a:t>
            </a:r>
          </a:p>
          <a:p>
            <a:pPr marL="742950" lvl="2" indent="-285750">
              <a:buFont typeface="Arial" panose="020B0604020202020204" pitchFamily="34" charset="0"/>
              <a:buChar char="•"/>
            </a:pPr>
            <a:r>
              <a:rPr lang="en-US" kern="0" dirty="0">
                <a:solidFill>
                  <a:sysClr val="windowText" lastClr="000000"/>
                </a:solidFill>
                <a:latin typeface="Arial" panose="020B0604020202020204" pitchFamily="34" charset="0"/>
                <a:cs typeface="Arial" panose="020B0604020202020204" pitchFamily="34" charset="0"/>
              </a:rPr>
              <a:t>Transparency and Monitoring</a:t>
            </a:r>
          </a:p>
          <a:p>
            <a:pPr marL="742950" lvl="2" indent="-285750">
              <a:buFont typeface="Arial" panose="020B0604020202020204" pitchFamily="34" charset="0"/>
              <a:buChar char="•"/>
            </a:pPr>
            <a:r>
              <a:rPr lang="en-US" kern="0" dirty="0" smtClean="0">
                <a:solidFill>
                  <a:sysClr val="windowText" lastClr="000000"/>
                </a:solidFill>
                <a:latin typeface="Arial" panose="020B0604020202020204" pitchFamily="34" charset="0"/>
                <a:cs typeface="Arial" panose="020B0604020202020204" pitchFamily="34" charset="0"/>
              </a:rPr>
              <a:t>Compliance and Inspection Readiness</a:t>
            </a:r>
            <a:endParaRPr lang="en-US" kern="0" dirty="0">
              <a:solidFill>
                <a:sysClr val="windowText" lastClr="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kumimoji="0" lang="en-US"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12" name="Group 11"/>
          <p:cNvGrpSpPr/>
          <p:nvPr/>
        </p:nvGrpSpPr>
        <p:grpSpPr>
          <a:xfrm>
            <a:off x="5286417" y="4779272"/>
            <a:ext cx="6613453" cy="1285537"/>
            <a:chOff x="5156795" y="4339086"/>
            <a:chExt cx="6613453" cy="1285537"/>
          </a:xfrm>
        </p:grpSpPr>
        <p:sp>
          <p:nvSpPr>
            <p:cNvPr id="7" name="Rectangle 6">
              <a:extLst>
                <a:ext uri="{FF2B5EF4-FFF2-40B4-BE49-F238E27FC236}">
                  <a16:creationId xmlns:a16="http://schemas.microsoft.com/office/drawing/2014/main" id="{4C7473B7-0827-4D51-AD61-CD994314E8AC}"/>
                </a:ext>
              </a:extLst>
            </p:cNvPr>
            <p:cNvSpPr/>
            <p:nvPr/>
          </p:nvSpPr>
          <p:spPr>
            <a:xfrm rot="16200000">
              <a:off x="7820753" y="1675128"/>
              <a:ext cx="1285537" cy="6613453"/>
            </a:xfrm>
            <a:prstGeom prst="rect">
              <a:avLst/>
            </a:prstGeom>
            <a:solidFill>
              <a:schemeClr val="bg1">
                <a:lumMod val="75000"/>
                <a:alpha val="50000"/>
              </a:schemeClr>
            </a:solidFill>
            <a:ln>
              <a:solidFill>
                <a:schemeClr val="bg1">
                  <a:lumMod val="6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63538983-F3A8-41B6-8009-23BD293F31A8}"/>
                </a:ext>
              </a:extLst>
            </p:cNvPr>
            <p:cNvSpPr/>
            <p:nvPr/>
          </p:nvSpPr>
          <p:spPr>
            <a:xfrm>
              <a:off x="7667970" y="4628735"/>
              <a:ext cx="3806455" cy="584775"/>
            </a:xfrm>
            <a:prstGeom prst="rect">
              <a:avLst/>
            </a:prstGeom>
          </p:spPr>
          <p:txBody>
            <a:bodyPr wrap="square">
              <a:spAutoFit/>
            </a:bodyPr>
            <a:lstStyle/>
            <a:p>
              <a:pPr algn="ctr"/>
              <a:r>
                <a:rPr lang="en-US" sz="1600" b="1" i="1" dirty="0" smtClean="0"/>
                <a:t>Driving Global Harmonization in Safety Reporting</a:t>
              </a:r>
              <a:endParaRPr lang="en-US" sz="1600" b="1" dirty="0"/>
            </a:p>
          </p:txBody>
        </p:sp>
        <p:cxnSp>
          <p:nvCxnSpPr>
            <p:cNvPr id="9" name="Straight Connector 8">
              <a:extLst>
                <a:ext uri="{FF2B5EF4-FFF2-40B4-BE49-F238E27FC236}">
                  <a16:creationId xmlns:a16="http://schemas.microsoft.com/office/drawing/2014/main" id="{A2B132EC-E310-4D8B-8BEF-1EE352DDECBB}"/>
                </a:ext>
              </a:extLst>
            </p:cNvPr>
            <p:cNvCxnSpPr/>
            <p:nvPr/>
          </p:nvCxnSpPr>
          <p:spPr>
            <a:xfrm>
              <a:off x="7485626" y="4504449"/>
              <a:ext cx="0" cy="917592"/>
            </a:xfrm>
            <a:prstGeom prst="line">
              <a:avLst/>
            </a:prstGeom>
            <a:ln w="12700">
              <a:solidFill>
                <a:schemeClr val="bg1">
                  <a:lumMod val="65000"/>
                  <a:alpha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515937" y="6355540"/>
            <a:ext cx="6021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a:ea typeface="+mn-ea"/>
                <a:cs typeface="+mn-cs"/>
              </a:rPr>
              <a:t>6</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3" name="Picture 1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29333" y="4979042"/>
            <a:ext cx="2547643" cy="656318"/>
          </a:xfrm>
          <a:prstGeom prst="rect">
            <a:avLst/>
          </a:prstGeom>
        </p:spPr>
      </p:pic>
      <p:graphicFrame>
        <p:nvGraphicFramePr>
          <p:cNvPr id="14" name="Diagram 13"/>
          <p:cNvGraphicFramePr/>
          <p:nvPr>
            <p:extLst>
              <p:ext uri="{D42A27DB-BD31-4B8C-83A1-F6EECF244321}">
                <p14:modId xmlns:p14="http://schemas.microsoft.com/office/powerpoint/2010/main" val="4087068317"/>
              </p:ext>
            </p:extLst>
          </p:nvPr>
        </p:nvGraphicFramePr>
        <p:xfrm>
          <a:off x="5757727" y="659263"/>
          <a:ext cx="5670829" cy="36410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7929534" y="1823412"/>
            <a:ext cx="1613514" cy="415670"/>
          </a:xfrm>
          <a:prstGeom prst="rect">
            <a:avLst/>
          </a:prstGeom>
        </p:spPr>
      </p:pic>
      <p:pic>
        <p:nvPicPr>
          <p:cNvPr id="16" name="Picture 2" descr="http://moziru.com/images/apple-inc-clipart-blank-monitor-16.png">
            <a:extLst>
              <a:ext uri="{FF2B5EF4-FFF2-40B4-BE49-F238E27FC236}">
                <a16:creationId xmlns:a16="http://schemas.microsoft.com/office/drawing/2014/main" id="{B817F6FA-A1B3-4161-8BCC-CED69E3CF3F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776976" y="1594354"/>
            <a:ext cx="1728850" cy="13068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7265000" y="3125397"/>
            <a:ext cx="2656286" cy="199312"/>
          </a:xfrm>
          <a:prstGeom prst="rect">
            <a:avLst/>
          </a:prstGeom>
        </p:spPr>
      </p:pic>
      <p:pic>
        <p:nvPicPr>
          <p:cNvPr id="27" name="Picture 3">
            <a:extLst>
              <a:ext uri="{FF2B5EF4-FFF2-40B4-BE49-F238E27FC236}">
                <a16:creationId xmlns:a16="http://schemas.microsoft.com/office/drawing/2014/main" id="{FB3CFE04-9668-468B-9347-9AF2D9522B97}"/>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8706967" y="2918431"/>
            <a:ext cx="635751" cy="20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13"/>
          <a:stretch>
            <a:fillRect/>
          </a:stretch>
        </p:blipFill>
        <p:spPr>
          <a:xfrm>
            <a:off x="7859492" y="1672046"/>
            <a:ext cx="1571891" cy="807756"/>
          </a:xfrm>
          <a:prstGeom prst="rect">
            <a:avLst/>
          </a:prstGeom>
        </p:spPr>
      </p:pic>
      <p:pic>
        <p:nvPicPr>
          <p:cNvPr id="29" name="Picture 28"/>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680887" y="1674344"/>
            <a:ext cx="1921028" cy="494891"/>
          </a:xfrm>
          <a:prstGeom prst="rect">
            <a:avLst/>
          </a:prstGeom>
        </p:spPr>
      </p:pic>
    </p:spTree>
    <p:extLst>
      <p:ext uri="{BB962C8B-B14F-4D97-AF65-F5344CB8AC3E}">
        <p14:creationId xmlns:p14="http://schemas.microsoft.com/office/powerpoint/2010/main" val="2263279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TextBox 3"/>
          <p:cNvSpPr txBox="1"/>
          <p:nvPr/>
        </p:nvSpPr>
        <p:spPr>
          <a:xfrm>
            <a:off x="515937" y="6355540"/>
            <a:ext cx="6021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a:ea typeface="+mn-ea"/>
                <a:cs typeface="+mn-cs"/>
              </a:rPr>
              <a:t>7</a:t>
            </a:r>
            <a:endPar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5" name="Group 4"/>
          <p:cNvGrpSpPr/>
          <p:nvPr/>
        </p:nvGrpSpPr>
        <p:grpSpPr>
          <a:xfrm>
            <a:off x="0" y="2018708"/>
            <a:ext cx="12192000" cy="2820585"/>
            <a:chOff x="0" y="1092196"/>
            <a:chExt cx="12192000" cy="2820585"/>
          </a:xfrm>
        </p:grpSpPr>
        <p:sp>
          <p:nvSpPr>
            <p:cNvPr id="6" name="Rectangle 5">
              <a:extLst>
                <a:ext uri="{FF2B5EF4-FFF2-40B4-BE49-F238E27FC236}">
                  <a16:creationId xmlns:a16="http://schemas.microsoft.com/office/drawing/2014/main" id="{03871D13-2284-4A04-AA54-CE9AF184FD21}"/>
                </a:ext>
              </a:extLst>
            </p:cNvPr>
            <p:cNvSpPr/>
            <p:nvPr/>
          </p:nvSpPr>
          <p:spPr>
            <a:xfrm>
              <a:off x="0" y="1092196"/>
              <a:ext cx="12192000" cy="2820585"/>
            </a:xfrm>
            <a:prstGeom prst="rect">
              <a:avLst/>
            </a:prstGeom>
            <a:solidFill>
              <a:schemeClr val="bg1">
                <a:lumMod val="85000"/>
              </a:schemeClr>
            </a:solidFill>
            <a:ln>
              <a:solidFill>
                <a:schemeClr val="bg1">
                  <a:lumMod val="6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 name="TextBox 6"/>
            <p:cNvSpPr txBox="1"/>
            <p:nvPr/>
          </p:nvSpPr>
          <p:spPr>
            <a:xfrm>
              <a:off x="362543" y="1655055"/>
              <a:ext cx="11466921" cy="156966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black"/>
                  </a:solidFill>
                  <a:effectLst/>
                  <a:uLnTx/>
                  <a:uFillTx/>
                  <a:latin typeface="Arial" panose="020B0604020202020204"/>
                  <a:ea typeface="+mn-ea"/>
                  <a:cs typeface="+mn-cs"/>
                </a:rPr>
                <a:t>Thank you for joining today’s Fast Five webinar!</a:t>
              </a:r>
              <a:endParaRPr kumimoji="0" lang="en-US" sz="40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black"/>
                  </a:solidFill>
                  <a:effectLst/>
                  <a:uLnTx/>
                  <a:uFillTx/>
                  <a:latin typeface="Arial" panose="020B0604020202020204"/>
                  <a:ea typeface="+mn-ea"/>
                  <a:cs typeface="+mn-cs"/>
                </a:rPr>
                <a:t>For more information, please contact </a:t>
              </a:r>
              <a:r>
                <a:rPr kumimoji="0" lang="en-US" sz="2800" b="1" i="0" u="none" strike="noStrike" kern="1200" cap="none" spc="0" normalizeH="0" baseline="0" noProof="0" dirty="0" smtClean="0">
                  <a:ln>
                    <a:noFill/>
                  </a:ln>
                  <a:solidFill>
                    <a:prstClr val="black"/>
                  </a:solidFill>
                  <a:effectLst/>
                  <a:uLnTx/>
                  <a:uFillTx/>
                  <a:latin typeface="Arial" panose="020B0604020202020204"/>
                  <a:ea typeface="+mn-ea"/>
                  <a:cs typeface="+mn-cs"/>
                  <a:hlinkClick r:id="rId3"/>
                </a:rPr>
                <a:t>info@wcgclinical.com</a:t>
              </a:r>
              <a:r>
                <a:rPr kumimoji="0" lang="en-US" sz="2800" b="1" i="0" u="none" strike="noStrike" kern="1200" cap="none" spc="0" normalizeH="0" baseline="0" noProof="0" dirty="0" smtClean="0">
                  <a:ln>
                    <a:noFill/>
                  </a:ln>
                  <a:solidFill>
                    <a:prstClr val="black"/>
                  </a:solidFill>
                  <a:effectLst/>
                  <a:uLnTx/>
                  <a:uFillTx/>
                  <a:latin typeface="Arial" panose="020B0604020202020204"/>
                  <a:ea typeface="+mn-ea"/>
                  <a:cs typeface="+mn-cs"/>
                </a:rPr>
                <a:t> </a:t>
              </a:r>
              <a:endParaRPr kumimoji="0" lang="en-US" sz="28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9987940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WCG">
      <a:dk1>
        <a:sysClr val="windowText" lastClr="000000"/>
      </a:dk1>
      <a:lt1>
        <a:sysClr val="window" lastClr="FFFFFF"/>
      </a:lt1>
      <a:dk2>
        <a:srgbClr val="EEECE1"/>
      </a:dk2>
      <a:lt2>
        <a:srgbClr val="1F497D"/>
      </a:lt2>
      <a:accent1>
        <a:srgbClr val="026CB6"/>
      </a:accent1>
      <a:accent2>
        <a:srgbClr val="13B5EA"/>
      </a:accent2>
      <a:accent3>
        <a:srgbClr val="C1D82F"/>
      </a:accent3>
      <a:accent4>
        <a:srgbClr val="8AD4DF"/>
      </a:accent4>
      <a:accent5>
        <a:srgbClr val="39B54A"/>
      </a:accent5>
      <a:accent6>
        <a:srgbClr val="F7964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solidFill>
            <a:schemeClr val="bg1">
              <a:lumMod val="65000"/>
            </a:schemeClr>
          </a:solidFill>
          <a:prstDash val="dash"/>
        </a:ln>
      </a:spPr>
      <a:bodyPr rtlCol="0" anchor="ctr"/>
      <a:lstStyle>
        <a:defPPr algn="ctr">
          <a:defRPr dirty="0" smtClean="0">
            <a:solidFill>
              <a:schemeClr val="tx1">
                <a:lumMod val="65000"/>
                <a:lumOff val="3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alpha val="50000"/>
            </a:schemeClr>
          </a:solidFill>
          <a:prstDash val="sys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WCG Corporate Client Presentation 5_30_2018</Template>
  <TotalTime>7785</TotalTime>
  <Words>1958</Words>
  <Application>Microsoft Office PowerPoint</Application>
  <PresentationFormat>Widescreen</PresentationFormat>
  <Paragraphs>287</Paragraphs>
  <Slides>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Narrow</vt:lpstr>
      <vt:lpstr>Calibri</vt:lpstr>
      <vt:lpstr>Heiti SC Light</vt:lpstr>
      <vt:lpstr>Lucida Grande</vt:lpstr>
      <vt:lpstr>Segoe UI Light</vt:lpstr>
      <vt:lpstr>Tahoma</vt:lpstr>
      <vt:lpstr>Wingdings</vt:lpstr>
      <vt:lpstr>Wingdings 2</vt:lpstr>
      <vt:lpstr>Wingdings 3</vt:lpstr>
      <vt:lpstr>1_Office Theme</vt:lpstr>
      <vt:lpstr>Fast 5 Webinar: Transforming Safety Report Distribution</vt:lpstr>
      <vt:lpstr>WCG At a Glance</vt:lpstr>
      <vt:lpstr>What is Today’s Challenge with Safety Report Distribution?</vt:lpstr>
      <vt:lpstr>What is the impact on the Industry &amp; Study Sites?</vt:lpstr>
      <vt:lpstr>PowerPoint Presentation</vt:lpstr>
      <vt:lpstr>What is the Value for Your Organization? </vt:lpstr>
      <vt:lpstr>Questions</vt:lpstr>
    </vt:vector>
  </TitlesOfParts>
  <Manager>www.brightcarbon.com</Manager>
  <Company>ePharmaSolutions,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You Up For Success From The Start</dc:title>
  <dc:subject>Visual Conversations. Visible Results.</dc:subject>
  <dc:creator>Brian Mundy</dc:creator>
  <cp:keywords>Compelling, Clear, Persuasive</cp:keywords>
  <dc:description>www.brightcarbon.com</dc:description>
  <cp:lastModifiedBy>Kendra Hayden</cp:lastModifiedBy>
  <cp:revision>185</cp:revision>
  <cp:lastPrinted>2018-02-15T19:05:08Z</cp:lastPrinted>
  <dcterms:created xsi:type="dcterms:W3CDTF">2018-07-15T10:57:15Z</dcterms:created>
  <dcterms:modified xsi:type="dcterms:W3CDTF">2018-10-26T18:59:51Z</dcterms:modified>
  <cp:category>www.brightcarbon.com</cp:category>
</cp:coreProperties>
</file>