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51" r:id="rId2"/>
  </p:sldMasterIdLst>
  <p:notesMasterIdLst>
    <p:notesMasterId r:id="rId26"/>
  </p:notesMasterIdLst>
  <p:sldIdLst>
    <p:sldId id="258" r:id="rId3"/>
    <p:sldId id="266" r:id="rId4"/>
    <p:sldId id="267" r:id="rId5"/>
    <p:sldId id="268" r:id="rId6"/>
    <p:sldId id="270" r:id="rId7"/>
    <p:sldId id="275" r:id="rId8"/>
    <p:sldId id="276" r:id="rId9"/>
    <p:sldId id="287" r:id="rId10"/>
    <p:sldId id="273" r:id="rId11"/>
    <p:sldId id="286" r:id="rId12"/>
    <p:sldId id="277" r:id="rId13"/>
    <p:sldId id="280" r:id="rId14"/>
    <p:sldId id="288" r:id="rId15"/>
    <p:sldId id="282" r:id="rId16"/>
    <p:sldId id="278" r:id="rId17"/>
    <p:sldId id="281" r:id="rId18"/>
    <p:sldId id="285" r:id="rId19"/>
    <p:sldId id="284" r:id="rId20"/>
    <p:sldId id="290" r:id="rId21"/>
    <p:sldId id="289" r:id="rId22"/>
    <p:sldId id="271" r:id="rId23"/>
    <p:sldId id="272" r:id="rId24"/>
    <p:sldId id="29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8B95"/>
    <a:srgbClr val="6A7371"/>
    <a:srgbClr val="404040"/>
    <a:srgbClr val="2166B3"/>
    <a:srgbClr val="B2B4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96" autoAdjust="0"/>
    <p:restoredTop sz="83965" autoAdjust="0"/>
  </p:normalViewPr>
  <p:slideViewPr>
    <p:cSldViewPr snapToObjects="1">
      <p:cViewPr varScale="1">
        <p:scale>
          <a:sx n="79" d="100"/>
          <a:sy n="79" d="100"/>
        </p:scale>
        <p:origin x="789" y="48"/>
      </p:cViewPr>
      <p:guideLst>
        <p:guide orient="horz" pos="2160"/>
        <p:guide pos="2880"/>
      </p:guideLst>
    </p:cSldViewPr>
  </p:slideViewPr>
  <p:notesTextViewPr>
    <p:cViewPr>
      <p:scale>
        <a:sx n="100" d="100"/>
        <a:sy n="100" d="100"/>
      </p:scale>
      <p:origin x="0" y="-237"/>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588BED-342F-41B2-8D65-9CC9644A0BAB}" type="datetimeFigureOut">
              <a:rPr lang="en-US" smtClean="0"/>
              <a:t>4/27/2018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9B627-2F74-4A29-89D1-5838688BDE05}" type="slidenum">
              <a:rPr lang="en-US" smtClean="0"/>
              <a:t>‹#›</a:t>
            </a:fld>
            <a:endParaRPr lang="en-US"/>
          </a:p>
        </p:txBody>
      </p:sp>
    </p:spTree>
    <p:extLst>
      <p:ext uri="{BB962C8B-B14F-4D97-AF65-F5344CB8AC3E}">
        <p14:creationId xmlns:p14="http://schemas.microsoft.com/office/powerpoint/2010/main" val="259923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4</a:t>
            </a:fld>
            <a:endParaRPr lang="en-US"/>
          </a:p>
        </p:txBody>
      </p:sp>
    </p:spTree>
    <p:extLst>
      <p:ext uri="{BB962C8B-B14F-4D97-AF65-F5344CB8AC3E}">
        <p14:creationId xmlns:p14="http://schemas.microsoft.com/office/powerpoint/2010/main" val="276745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13</a:t>
            </a:fld>
            <a:endParaRPr lang="en-US"/>
          </a:p>
        </p:txBody>
      </p:sp>
    </p:spTree>
    <p:extLst>
      <p:ext uri="{BB962C8B-B14F-4D97-AF65-F5344CB8AC3E}">
        <p14:creationId xmlns:p14="http://schemas.microsoft.com/office/powerpoint/2010/main" val="210327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Brian. A lot of bullet points for us to absorb on a Friday. Can everyone who can’t hear me raise your hands? Why are Clinical Trial Portals Essential … My father has Parkinson’s disease. He’s a veteran and a farmer so he’s always been fighting fit and strong . He takes L-Dopa and, except for a resting tremor, he is mostly OK and can perform his activities of daily living. What we fear as a family is that he will develop dyskinesia and we’ll see my father wriggling and writhing like a snake. Many of us have seen severe dyskinesia patients and it’s horrible to see. There is no drug in the UK approved to treat dyskinesia except </a:t>
            </a:r>
            <a:r>
              <a:rPr lang="en-US" dirty="0" err="1"/>
              <a:t>Amantidine</a:t>
            </a:r>
            <a:r>
              <a:rPr lang="en-US" dirty="0"/>
              <a:t> off label but that is only partially effective. There is a small Biotech developing a compound called NLX-112 with funding from non-profits in UK and US. This drug eliminates dyskinesia in rat models. It’s ready for Phase 2 trials.  It gives me hope for my father. I’m excited to see so many people from small </a:t>
            </a:r>
            <a:r>
              <a:rPr lang="en-US" dirty="0" err="1"/>
              <a:t>biotechs</a:t>
            </a:r>
            <a:r>
              <a:rPr lang="en-US" dirty="0"/>
              <a:t> signed up for this webinar. We had over 280 registrants. You are most the exciting industry segment in the world today and you give us all hope. Clinical Trial Portals can help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 like to take us back to the first time I heard about Clinical Trial Portals, which was in 2008. 10 years ago it was a different world. Bear Sterns had just collapsed. Microsoft was trying to buy Yahoo. I had started a small IT Service Provider in 2002 with 2 Johns Hopkins professors and we had been modestly successful – building the CTMS systems for Johns Hopkins, Washington U and U Pittsburgh. We had grown to 60 people. Then the American recession hit. Equity funding stopped. Spending in the Academic Medical Centers froze. We failed and I had to start my career over again.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fortunate to get 2 opportunities  – the first to build a Clinical Trial Portal for Genentech and also to help a 5 person virtual company called </a:t>
            </a:r>
            <a:r>
              <a:rPr lang="en-US" dirty="0" err="1"/>
              <a:t>Diasome</a:t>
            </a:r>
            <a:r>
              <a:rPr lang="en-US" dirty="0"/>
              <a:t> Pharmaceuticals. We will hear more about </a:t>
            </a:r>
            <a:r>
              <a:rPr lang="en-US" dirty="0" err="1"/>
              <a:t>Diasome</a:t>
            </a:r>
            <a:r>
              <a:rPr lang="en-US" dirty="0"/>
              <a:t> later. The Genentech story is not the focus of today’s story. That is a story of big pharma success, spending $10m, having a portal used by 22k sites, potentially saving $80m a year. Genentech took billions of dollars and 1000s of people to be successful. That is only interesting to us in so far as 10 years later, virtual </a:t>
            </a:r>
            <a:r>
              <a:rPr lang="en-US" dirty="0" err="1"/>
              <a:t>biotechs</a:t>
            </a:r>
            <a:r>
              <a:rPr lang="en-US" dirty="0"/>
              <a:t> have the chance to the same thing at 1% of the cost and scale., because of how far we have progressed the technology..</a:t>
            </a:r>
          </a:p>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14</a:t>
            </a:fld>
            <a:endParaRPr lang="en-US"/>
          </a:p>
        </p:txBody>
      </p:sp>
    </p:spTree>
    <p:extLst>
      <p:ext uri="{BB962C8B-B14F-4D97-AF65-F5344CB8AC3E}">
        <p14:creationId xmlns:p14="http://schemas.microsoft.com/office/powerpoint/2010/main" val="157205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Portals are all about managing your external partners and particularly your sites. Virtual </a:t>
            </a:r>
            <a:r>
              <a:rPr lang="en-US" dirty="0" err="1"/>
              <a:t>Biotechs</a:t>
            </a:r>
            <a:r>
              <a:rPr lang="en-US" dirty="0"/>
              <a:t> are all about your external partners and sites. 94% of sites in WCG’s surveys of our site network have told us that a portal makes them more likely to work with a sponsor. As a small Biotech, you’re competing for those same sites. As you know almost 50% of sites will recruit 0 or 1 patient for your study. 87% of sites told us their biggest problem was too many systems, too many usernames and passwords and too many places to go. You’re providing your sites with 1 place to go to work with you – that’s crucial when you need to outsource so much to specialist providers.</a:t>
            </a:r>
          </a:p>
        </p:txBody>
      </p:sp>
      <p:sp>
        <p:nvSpPr>
          <p:cNvPr id="4" name="Slide Number Placeholder 3"/>
          <p:cNvSpPr>
            <a:spLocks noGrp="1"/>
          </p:cNvSpPr>
          <p:nvPr>
            <p:ph type="sldNum" sz="quarter" idx="10"/>
          </p:nvPr>
        </p:nvSpPr>
        <p:spPr/>
        <p:txBody>
          <a:bodyPr/>
          <a:lstStyle/>
          <a:p>
            <a:fld id="{8699B627-2F74-4A29-89D1-5838688BDE05}" type="slidenum">
              <a:rPr lang="en-US" smtClean="0"/>
              <a:t>15</a:t>
            </a:fld>
            <a:endParaRPr lang="en-US"/>
          </a:p>
        </p:txBody>
      </p:sp>
    </p:spTree>
    <p:extLst>
      <p:ext uri="{BB962C8B-B14F-4D97-AF65-F5344CB8AC3E}">
        <p14:creationId xmlns:p14="http://schemas.microsoft.com/office/powerpoint/2010/main" val="173220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keep metrics about the impact of portal technology independent of functional service provider excellence </a:t>
            </a:r>
          </a:p>
          <a:p>
            <a:r>
              <a:rPr lang="en-US" dirty="0"/>
              <a:t>	24% Improvement in feasibility</a:t>
            </a:r>
          </a:p>
          <a:p>
            <a:r>
              <a:rPr lang="en-US" dirty="0"/>
              <a:t>	16% document collection</a:t>
            </a:r>
          </a:p>
          <a:p>
            <a:r>
              <a:rPr lang="en-US" dirty="0"/>
              <a:t>	3 days for training</a:t>
            </a:r>
          </a:p>
          <a:p>
            <a:endParaRPr lang="en-US" dirty="0"/>
          </a:p>
          <a:p>
            <a:r>
              <a:rPr lang="en-US" dirty="0"/>
              <a:t>Transparency and minimizing time spent on oversight is key. We’re scientists – well some of you are real scientists and I’m a computer scientist – we want to create something new that will help the world, not spend all our time chasing down information?</a:t>
            </a:r>
          </a:p>
        </p:txBody>
      </p:sp>
      <p:sp>
        <p:nvSpPr>
          <p:cNvPr id="4" name="Slide Number Placeholder 3"/>
          <p:cNvSpPr>
            <a:spLocks noGrp="1"/>
          </p:cNvSpPr>
          <p:nvPr>
            <p:ph type="sldNum" sz="quarter" idx="10"/>
          </p:nvPr>
        </p:nvSpPr>
        <p:spPr/>
        <p:txBody>
          <a:bodyPr/>
          <a:lstStyle/>
          <a:p>
            <a:fld id="{8699B627-2F74-4A29-89D1-5838688BDE05}" type="slidenum">
              <a:rPr lang="en-US" smtClean="0"/>
              <a:t>16</a:t>
            </a:fld>
            <a:endParaRPr lang="en-US"/>
          </a:p>
        </p:txBody>
      </p:sp>
    </p:spTree>
    <p:extLst>
      <p:ext uri="{BB962C8B-B14F-4D97-AF65-F5344CB8AC3E}">
        <p14:creationId xmlns:p14="http://schemas.microsoft.com/office/powerpoint/2010/main" val="3595631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Portals are no guarantee of efficacy. If your drug doesn’t work or doesn’t have a good enough benefit/risk ratio, portals won’t tell you that. What they will enable you to do is fail faster – get to No and move on. Only 10% of compounds make it all the way through to market. Batting .100 doesn’t get you to the majors – except if you’re playing for my beloved – and currently awful – Baltimore Orioles.</a:t>
            </a:r>
          </a:p>
        </p:txBody>
      </p:sp>
      <p:sp>
        <p:nvSpPr>
          <p:cNvPr id="4" name="Slide Number Placeholder 3"/>
          <p:cNvSpPr>
            <a:spLocks noGrp="1"/>
          </p:cNvSpPr>
          <p:nvPr>
            <p:ph type="sldNum" sz="quarter" idx="10"/>
          </p:nvPr>
        </p:nvSpPr>
        <p:spPr/>
        <p:txBody>
          <a:bodyPr/>
          <a:lstStyle/>
          <a:p>
            <a:fld id="{8699B627-2F74-4A29-89D1-5838688BDE05}" type="slidenum">
              <a:rPr lang="en-US" smtClean="0"/>
              <a:t>17</a:t>
            </a:fld>
            <a:endParaRPr lang="en-US"/>
          </a:p>
        </p:txBody>
      </p:sp>
    </p:spTree>
    <p:extLst>
      <p:ext uri="{BB962C8B-B14F-4D97-AF65-F5344CB8AC3E}">
        <p14:creationId xmlns:p14="http://schemas.microsoft.com/office/powerpoint/2010/main" val="1951344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Portals just extend how virtual </a:t>
            </a:r>
            <a:r>
              <a:rPr lang="en-US" dirty="0" err="1"/>
              <a:t>Biotechs</a:t>
            </a:r>
            <a:r>
              <a:rPr lang="en-US" dirty="0"/>
              <a:t> differentiate yourselves anyway. They share the same ethos. Don’t build or buy anything till you absolutely need it. Vet and verify your partner companies. </a:t>
            </a:r>
          </a:p>
        </p:txBody>
      </p:sp>
      <p:sp>
        <p:nvSpPr>
          <p:cNvPr id="4" name="Slide Number Placeholder 3"/>
          <p:cNvSpPr>
            <a:spLocks noGrp="1"/>
          </p:cNvSpPr>
          <p:nvPr>
            <p:ph type="sldNum" sz="quarter" idx="10"/>
          </p:nvPr>
        </p:nvSpPr>
        <p:spPr/>
        <p:txBody>
          <a:bodyPr/>
          <a:lstStyle/>
          <a:p>
            <a:fld id="{8699B627-2F74-4A29-89D1-5838688BDE05}" type="slidenum">
              <a:rPr lang="en-US" smtClean="0"/>
              <a:t>18</a:t>
            </a:fld>
            <a:endParaRPr lang="en-US"/>
          </a:p>
        </p:txBody>
      </p:sp>
    </p:spTree>
    <p:extLst>
      <p:ext uri="{BB962C8B-B14F-4D97-AF65-F5344CB8AC3E}">
        <p14:creationId xmlns:p14="http://schemas.microsoft.com/office/powerpoint/2010/main" val="2902529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with a quote from former President of </a:t>
            </a:r>
            <a:r>
              <a:rPr lang="en-US" dirty="0" err="1"/>
              <a:t>Diasome</a:t>
            </a:r>
            <a:r>
              <a:rPr lang="en-US" dirty="0"/>
              <a:t>. Drug failed into Phase 2b. Liposomal Oral Delivery of Insulin. Only achieved endpoint in subset of population.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latin typeface="Calibri" pitchFamily="34" charset="0"/>
              </a:rPr>
              <a:t>$187 feasibility per site </a:t>
            </a:r>
          </a:p>
          <a:p>
            <a:r>
              <a:rPr lang="en-US" dirty="0"/>
              <a:t>$1535 </a:t>
            </a:r>
            <a:r>
              <a:rPr lang="en-US" sz="1200" i="1" dirty="0">
                <a:latin typeface="Calibri" pitchFamily="34" charset="0"/>
              </a:rPr>
              <a:t>document startup </a:t>
            </a:r>
            <a:r>
              <a:rPr lang="en-US" dirty="0"/>
              <a:t>per site</a:t>
            </a:r>
          </a:p>
          <a:p>
            <a:r>
              <a:rPr lang="en-US" dirty="0"/>
              <a:t>$7500 per site in training vs in person training</a:t>
            </a:r>
          </a:p>
          <a:p>
            <a:r>
              <a:rPr lang="en-US" dirty="0"/>
              <a:t>$7600 per site for SUSARs over lifetime of study</a:t>
            </a:r>
          </a:p>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20</a:t>
            </a:fld>
            <a:endParaRPr lang="en-US"/>
          </a:p>
        </p:txBody>
      </p:sp>
    </p:spTree>
    <p:extLst>
      <p:ext uri="{BB962C8B-B14F-4D97-AF65-F5344CB8AC3E}">
        <p14:creationId xmlns:p14="http://schemas.microsoft.com/office/powerpoint/2010/main" val="380228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F9422104-0934-4DFB-9AF8-2E90002DE1BF}" type="slidenum">
              <a:rPr smtClean="0">
                <a:latin typeface="Arial" pitchFamily="34" charset="0"/>
                <a:cs typeface="Arial" pitchFamily="34" charset="0"/>
              </a:rPr>
              <a:pPr/>
              <a:t>23</a:t>
            </a:fld>
            <a:endParaRPr lang="en-US">
              <a:latin typeface="Arial" pitchFamily="34" charset="0"/>
              <a:cs typeface="Arial" pitchFamily="34"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noProof="1">
              <a:latin typeface="Arial" pitchFamily="34" charset="0"/>
            </a:endParaRPr>
          </a:p>
        </p:txBody>
      </p:sp>
    </p:spTree>
    <p:extLst>
      <p:ext uri="{BB962C8B-B14F-4D97-AF65-F5344CB8AC3E}">
        <p14:creationId xmlns:p14="http://schemas.microsoft.com/office/powerpoint/2010/main" val="115824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2166B3"/>
                </a:solidFill>
                <a:latin typeface="Arial Narrow"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lumMod val="85000"/>
                    <a:lumOff val="15000"/>
                  </a:schemeClr>
                </a:solidFill>
                <a:latin typeface="Arial Narrow"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Slide Number Placeholder 5"/>
          <p:cNvSpPr>
            <a:spLocks noGrp="1"/>
          </p:cNvSpPr>
          <p:nvPr>
            <p:ph type="sldNum" sz="quarter" idx="12"/>
          </p:nvPr>
        </p:nvSpPr>
        <p:spPr>
          <a:xfrm>
            <a:off x="467139" y="6237771"/>
            <a:ext cx="2133600" cy="365125"/>
          </a:xfrm>
          <a:prstGeom prst="rect">
            <a:avLst/>
          </a:prstGeom>
        </p:spPr>
        <p:txBody>
          <a:bodyPr/>
          <a:lstStyle>
            <a:lvl1pPr>
              <a:defRPr>
                <a:solidFill>
                  <a:srgbClr val="848B95"/>
                </a:solidFill>
                <a:latin typeface="Arial Narrow" pitchFamily="34" charset="0"/>
              </a:defRPr>
            </a:lvl1pPr>
          </a:lstStyle>
          <a:p>
            <a:fld id="{2966A162-A962-B34B-84C2-12CAD987FB34}" type="slidenum">
              <a:rPr lang="en-US" smtClean="0"/>
              <a:pPr/>
              <a:t>‹#›</a:t>
            </a:fld>
            <a:endParaRPr lang="en-US"/>
          </a:p>
        </p:txBody>
      </p:sp>
      <p:sp>
        <p:nvSpPr>
          <p:cNvPr id="5" name="Rectangle 4"/>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HEX">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0"/>
            <a:ext cx="8229600" cy="609600"/>
          </a:xfrm>
          <a:prstGeom prst="rect">
            <a:avLst/>
          </a:prstGeom>
          <a:ln>
            <a:noFill/>
          </a:ln>
        </p:spPr>
        <p:txBody>
          <a:bodyPr/>
          <a:lstStyle>
            <a:lvl1pPr algn="l">
              <a:defRPr lang="en-US" sz="4400" b="1" kern="1200" baseline="0" dirty="0">
                <a:solidFill>
                  <a:srgbClr val="2166B3"/>
                </a:solidFill>
                <a:latin typeface="Arial Narrow" pitchFamily="34" charset="0"/>
                <a:ea typeface="Tahoma" pitchFamily="34" charset="0"/>
                <a:cs typeface="Tahoma" pitchFamily="34" charset="0"/>
              </a:defRPr>
            </a:lvl1pPr>
          </a:lstStyle>
          <a:p>
            <a:pPr marL="0" marR="0" lvl="0" algn="l" defTabSz="457200" rtl="0" eaLnBrk="1" fontAlgn="base" latinLnBrk="0" hangingPunct="1">
              <a:lnSpc>
                <a:spcPct val="100000"/>
              </a:lnSpc>
              <a:spcBef>
                <a:spcPct val="0"/>
              </a:spcBef>
              <a:spcAft>
                <a:spcPct val="0"/>
              </a:spcAft>
              <a:buClrTx/>
              <a:buSzTx/>
              <a:buFontTx/>
              <a:buNone/>
              <a:tabLst/>
              <a:defRPr/>
            </a:pPr>
            <a:endParaRPr lang="en-US" dirty="0"/>
          </a:p>
        </p:txBody>
      </p:sp>
      <p:sp>
        <p:nvSpPr>
          <p:cNvPr id="3" name="Content Placeholder 2"/>
          <p:cNvSpPr>
            <a:spLocks noGrp="1"/>
          </p:cNvSpPr>
          <p:nvPr>
            <p:ph idx="1"/>
          </p:nvPr>
        </p:nvSpPr>
        <p:spPr>
          <a:xfrm>
            <a:off x="457200" y="1417637"/>
            <a:ext cx="8229600" cy="4830763"/>
          </a:xfrm>
          <a:prstGeom prst="rect">
            <a:avLst/>
          </a:prstGeom>
        </p:spPr>
        <p:txBody>
          <a:bodyPr/>
          <a:lstStyle>
            <a:lvl1pPr marL="342900" indent="-342900">
              <a:buClr>
                <a:srgbClr val="2166B3"/>
              </a:buClr>
              <a:buSzPct val="80000"/>
              <a:buFont typeface="Wingdings 2" pitchFamily="18" charset="2"/>
              <a:buChar char=""/>
              <a:defRPr sz="2800">
                <a:solidFill>
                  <a:srgbClr val="404040"/>
                </a:solidFill>
                <a:latin typeface="Arial Narrow" pitchFamily="34" charset="0"/>
                <a:ea typeface="Tahoma" pitchFamily="34" charset="0"/>
                <a:cs typeface="Tahoma" pitchFamily="34" charset="0"/>
              </a:defRPr>
            </a:lvl1pPr>
            <a:lvl2pPr>
              <a:defRPr sz="2400">
                <a:solidFill>
                  <a:srgbClr val="404040"/>
                </a:solidFill>
                <a:latin typeface="Arial Narrow" pitchFamily="34" charset="0"/>
                <a:ea typeface="Tahoma" pitchFamily="34" charset="0"/>
                <a:cs typeface="Tahoma" pitchFamily="34" charset="0"/>
              </a:defRPr>
            </a:lvl2pPr>
            <a:lvl3pPr marL="1143000" indent="-228600">
              <a:buClr>
                <a:srgbClr val="2166B3"/>
              </a:buClr>
              <a:buSzPct val="80000"/>
              <a:buFont typeface="Wingdings 3" pitchFamily="18" charset="2"/>
              <a:buChar char=""/>
              <a:defRPr sz="2000">
                <a:solidFill>
                  <a:srgbClr val="404040"/>
                </a:solidFill>
                <a:latin typeface="Arial Narrow" pitchFamily="34" charset="0"/>
                <a:ea typeface="Tahoma" pitchFamily="34" charset="0"/>
                <a:cs typeface="Tahoma" pitchFamily="34" charset="0"/>
              </a:defRPr>
            </a:lvl3pPr>
            <a:lvl4pPr>
              <a:defRPr sz="1800">
                <a:solidFill>
                  <a:srgbClr val="404040"/>
                </a:solidFill>
                <a:latin typeface="Arial Narrow" pitchFamily="34" charset="0"/>
                <a:ea typeface="Tahoma" pitchFamily="34" charset="0"/>
                <a:cs typeface="Tahoma" pitchFamily="34" charset="0"/>
              </a:defRPr>
            </a:lvl4pPr>
            <a:lvl5pPr>
              <a:buClr>
                <a:srgbClr val="2166B3"/>
              </a:buClr>
              <a:defRPr sz="180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3"/>
          </p:nvPr>
        </p:nvSpPr>
        <p:spPr>
          <a:xfrm>
            <a:off x="457200" y="675860"/>
            <a:ext cx="8229600" cy="619540"/>
          </a:xfrm>
          <a:prstGeom prst="rect">
            <a:avLst/>
          </a:prstGeom>
        </p:spPr>
        <p:txBody>
          <a:bodyPr/>
          <a:lstStyle>
            <a:lvl1pPr marL="0" indent="0">
              <a:buNone/>
              <a:defRPr sz="3000" i="1">
                <a:solidFill>
                  <a:srgbClr val="2166B3"/>
                </a:solidFill>
                <a:latin typeface="Arial Narrow" pitchFamily="34" charset="0"/>
              </a:defRPr>
            </a:lvl1pPr>
            <a:lvl5pPr marL="1828800" indent="0">
              <a:buNone/>
              <a:defRPr/>
            </a:lvl5pPr>
          </a:lstStyle>
          <a:p>
            <a:pPr lvl="0"/>
            <a:endParaRPr lang="en-US" dirty="0"/>
          </a:p>
        </p:txBody>
      </p:sp>
      <p:sp>
        <p:nvSpPr>
          <p:cNvPr id="9" name="TextBox 8"/>
          <p:cNvSpPr txBox="1"/>
          <p:nvPr userDrawn="1"/>
        </p:nvSpPr>
        <p:spPr>
          <a:xfrm>
            <a:off x="457200" y="6242835"/>
            <a:ext cx="3429000" cy="307777"/>
          </a:xfrm>
          <a:prstGeom prst="rect">
            <a:avLst/>
          </a:prstGeom>
          <a:noFill/>
        </p:spPr>
        <p:txBody>
          <a:bodyPr wrap="square" rtlCol="0">
            <a:spAutoFit/>
          </a:bodyPr>
          <a:lstStyle/>
          <a:p>
            <a:fld id="{0F4C809A-E429-4AFE-AF28-257D1AF478E2}" type="slidenum">
              <a:rPr lang="en-US" sz="1400" smtClean="0">
                <a:solidFill>
                  <a:srgbClr val="6A7371"/>
                </a:solidFill>
                <a:latin typeface="Arial Narrow" pitchFamily="34" charset="0"/>
              </a:rPr>
              <a:t>‹#›</a:t>
            </a:fld>
            <a:endParaRPr lang="en-US" sz="1400" dirty="0">
              <a:solidFill>
                <a:srgbClr val="6A7371"/>
              </a:solidFill>
              <a:latin typeface="Arial Narrow" pitchFamily="34" charset="0"/>
            </a:endParaRPr>
          </a:p>
        </p:txBody>
      </p:sp>
      <p:sp>
        <p:nvSpPr>
          <p:cNvPr id="6" name="Rectangle 5"/>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95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xt NO HEX">
    <p:spTree>
      <p:nvGrpSpPr>
        <p:cNvPr id="1" name=""/>
        <p:cNvGrpSpPr/>
        <p:nvPr/>
      </p:nvGrpSpPr>
      <p:grpSpPr>
        <a:xfrm>
          <a:off x="0" y="0"/>
          <a:ext cx="0" cy="0"/>
          <a:chOff x="0" y="0"/>
          <a:chExt cx="0" cy="0"/>
        </a:xfrm>
      </p:grpSpPr>
      <p:sp>
        <p:nvSpPr>
          <p:cNvPr id="7" name="Title 1"/>
          <p:cNvSpPr>
            <a:spLocks noGrp="1"/>
          </p:cNvSpPr>
          <p:nvPr>
            <p:ph type="title"/>
          </p:nvPr>
        </p:nvSpPr>
        <p:spPr>
          <a:xfrm>
            <a:off x="457200" y="66260"/>
            <a:ext cx="8229600" cy="609600"/>
          </a:xfrm>
          <a:prstGeom prst="rect">
            <a:avLst/>
          </a:prstGeom>
          <a:ln>
            <a:noFill/>
          </a:ln>
        </p:spPr>
        <p:txBody>
          <a:bodyPr/>
          <a:lstStyle>
            <a:lvl1pPr algn="l">
              <a:defRPr lang="en-US" sz="4400" b="1" kern="1200" baseline="0" dirty="0">
                <a:solidFill>
                  <a:srgbClr val="2166B3"/>
                </a:solidFill>
                <a:latin typeface="Arial Narrow" pitchFamily="34" charset="0"/>
                <a:ea typeface="Tahoma" pitchFamily="34" charset="0"/>
                <a:cs typeface="Tahoma" pitchFamily="34" charset="0"/>
              </a:defRPr>
            </a:lvl1pPr>
          </a:lstStyle>
          <a:p>
            <a:pPr marL="0" marR="0" lvl="0" algn="l" defTabSz="457200" rtl="0" eaLnBrk="1" fontAlgn="base" latinLnBrk="0" hangingPunct="1">
              <a:lnSpc>
                <a:spcPct val="100000"/>
              </a:lnSpc>
              <a:spcBef>
                <a:spcPct val="0"/>
              </a:spcBef>
              <a:spcAft>
                <a:spcPct val="0"/>
              </a:spcAft>
              <a:buClrTx/>
              <a:buSzTx/>
              <a:buFontTx/>
              <a:buNone/>
              <a:tabLst/>
              <a:defRPr/>
            </a:pPr>
            <a:endParaRPr lang="en-US" dirty="0"/>
          </a:p>
        </p:txBody>
      </p:sp>
      <p:sp>
        <p:nvSpPr>
          <p:cNvPr id="8" name="Content Placeholder 2"/>
          <p:cNvSpPr>
            <a:spLocks noGrp="1"/>
          </p:cNvSpPr>
          <p:nvPr>
            <p:ph idx="1"/>
          </p:nvPr>
        </p:nvSpPr>
        <p:spPr>
          <a:xfrm>
            <a:off x="457200" y="1417637"/>
            <a:ext cx="8229600" cy="4830763"/>
          </a:xfrm>
          <a:prstGeom prst="rect">
            <a:avLst/>
          </a:prstGeom>
        </p:spPr>
        <p:txBody>
          <a:bodyPr/>
          <a:lstStyle>
            <a:lvl1pPr marL="342900" indent="-342900">
              <a:buClr>
                <a:srgbClr val="2166B3"/>
              </a:buClr>
              <a:buSzPct val="80000"/>
              <a:buFont typeface="Wingdings 2" pitchFamily="18" charset="2"/>
              <a:buChar char="Â"/>
              <a:defRPr sz="2800">
                <a:solidFill>
                  <a:srgbClr val="404040"/>
                </a:solidFill>
                <a:latin typeface="Arial Narrow" pitchFamily="34" charset="0"/>
                <a:ea typeface="Tahoma" pitchFamily="34" charset="0"/>
                <a:cs typeface="Tahoma" pitchFamily="34" charset="0"/>
              </a:defRPr>
            </a:lvl1pPr>
            <a:lvl2pPr>
              <a:defRPr sz="2400">
                <a:solidFill>
                  <a:srgbClr val="404040"/>
                </a:solidFill>
                <a:latin typeface="Arial Narrow" pitchFamily="34" charset="0"/>
                <a:ea typeface="Tahoma" pitchFamily="34" charset="0"/>
                <a:cs typeface="Tahoma" pitchFamily="34" charset="0"/>
              </a:defRPr>
            </a:lvl2pPr>
            <a:lvl3pPr marL="1143000" indent="-228600">
              <a:buClr>
                <a:srgbClr val="2166B3"/>
              </a:buClr>
              <a:buSzPct val="80000"/>
              <a:buFont typeface="Wingdings 3" pitchFamily="18" charset="2"/>
              <a:buChar char=""/>
              <a:defRPr sz="2000">
                <a:solidFill>
                  <a:srgbClr val="404040"/>
                </a:solidFill>
                <a:latin typeface="Arial Narrow" pitchFamily="34" charset="0"/>
                <a:ea typeface="Tahoma" pitchFamily="34" charset="0"/>
                <a:cs typeface="Tahoma" pitchFamily="34" charset="0"/>
              </a:defRPr>
            </a:lvl3pPr>
            <a:lvl4pPr>
              <a:defRPr sz="1800">
                <a:solidFill>
                  <a:srgbClr val="404040"/>
                </a:solidFill>
                <a:latin typeface="Arial Narrow" pitchFamily="34" charset="0"/>
                <a:ea typeface="Tahoma" pitchFamily="34" charset="0"/>
                <a:cs typeface="Tahoma" pitchFamily="34" charset="0"/>
              </a:defRPr>
            </a:lvl4pPr>
            <a:lvl5pPr>
              <a:buClr>
                <a:srgbClr val="2166B3"/>
              </a:buClr>
              <a:defRPr sz="180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3"/>
          </p:nvPr>
        </p:nvSpPr>
        <p:spPr>
          <a:xfrm>
            <a:off x="457200" y="675860"/>
            <a:ext cx="8229600" cy="619540"/>
          </a:xfrm>
          <a:prstGeom prst="rect">
            <a:avLst/>
          </a:prstGeom>
        </p:spPr>
        <p:txBody>
          <a:bodyPr/>
          <a:lstStyle>
            <a:lvl1pPr marL="0" indent="0">
              <a:buNone/>
              <a:defRPr sz="3000" i="1">
                <a:solidFill>
                  <a:srgbClr val="2166B3"/>
                </a:solidFill>
                <a:latin typeface="Arial Narrow" pitchFamily="34" charset="0"/>
              </a:defRPr>
            </a:lvl1pPr>
            <a:lvl5pPr marL="1828800" indent="0">
              <a:buNone/>
              <a:defRPr/>
            </a:lvl5pPr>
          </a:lstStyle>
          <a:p>
            <a:pPr lvl="0"/>
            <a:endParaRPr lang="en-US" dirty="0"/>
          </a:p>
        </p:txBody>
      </p:sp>
      <p:sp>
        <p:nvSpPr>
          <p:cNvPr id="10" name="TextBox 9"/>
          <p:cNvSpPr txBox="1"/>
          <p:nvPr userDrawn="1"/>
        </p:nvSpPr>
        <p:spPr>
          <a:xfrm>
            <a:off x="457200" y="6242835"/>
            <a:ext cx="3429000" cy="307777"/>
          </a:xfrm>
          <a:prstGeom prst="rect">
            <a:avLst/>
          </a:prstGeom>
          <a:noFill/>
        </p:spPr>
        <p:txBody>
          <a:bodyPr wrap="square" rtlCol="0">
            <a:spAutoFit/>
          </a:bodyPr>
          <a:lstStyle/>
          <a:p>
            <a:fld id="{0F4C809A-E429-4AFE-AF28-257D1AF478E2}" type="slidenum">
              <a:rPr lang="en-US" sz="1400" smtClean="0">
                <a:solidFill>
                  <a:srgbClr val="6A7371"/>
                </a:solidFill>
                <a:latin typeface="Arial Narrow" pitchFamily="34" charset="0"/>
              </a:rPr>
              <a:t>‹#›</a:t>
            </a:fld>
            <a:endParaRPr lang="en-US" sz="1400" dirty="0">
              <a:solidFill>
                <a:srgbClr val="6A7371"/>
              </a:solidFill>
              <a:latin typeface="Arial Narrow" pitchFamily="34" charset="0"/>
            </a:endParaRPr>
          </a:p>
        </p:txBody>
      </p:sp>
    </p:spTree>
    <p:extLst>
      <p:ext uri="{BB962C8B-B14F-4D97-AF65-F5344CB8AC3E}">
        <p14:creationId xmlns:p14="http://schemas.microsoft.com/office/powerpoint/2010/main" val="237381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182333"/>
            <a:ext cx="9144000" cy="1847273"/>
          </a:xfrm>
          <a:prstGeom prst="rect">
            <a:avLst/>
          </a:prstGeom>
        </p:spPr>
      </p:pic>
      <p:pic>
        <p:nvPicPr>
          <p:cNvPr id="3" name="Picture 2"/>
          <p:cNvPicPr>
            <a:picLocks noChangeAspect="1"/>
          </p:cNvPicPr>
          <p:nvPr userDrawn="1"/>
        </p:nvPicPr>
        <p:blipFill>
          <a:blip r:embed="rId3" cstate="print">
            <a:extLst>
              <a:ext uri="{BEBA8EAE-BF5A-486C-A8C5-ECC9F3942E4B}">
                <a14:imgProps xmlns:a14="http://schemas.microsoft.com/office/drawing/2010/main">
                  <a14:imgLayer r:embed="rId4">
                    <a14:imgEffect>
                      <a14:backgroundRemoval t="0" b="100000" l="0" r="100000">
                        <a14:foregroundMark x1="33835" y1="73803" x2="52256" y2="78592"/>
                        <a14:foregroundMark x1="33835" y1="27042" x2="27444" y2="25915"/>
                        <a14:foregroundMark x1="49248" y1="10704" x2="49248" y2="10704"/>
                        <a14:foregroundMark x1="53759" y1="25352" x2="53759" y2="25352"/>
                        <a14:foregroundMark x1="25188" y1="43099" x2="25188" y2="43099"/>
                        <a14:foregroundMark x1="50000" y1="94085" x2="50000" y2="94085"/>
                        <a14:foregroundMark x1="2632" y1="50423" x2="1880" y2="50423"/>
                        <a14:backgroundMark x1="20677" y1="10704" x2="14286" y2="16620"/>
                        <a14:backgroundMark x1="6767" y1="65634" x2="27444" y2="86761"/>
                        <a14:backgroundMark x1="90226" y1="80282" x2="75564" y2="94648"/>
                        <a14:backgroundMark x1="76316" y1="10141" x2="93233" y2="25915"/>
                        <a14:backgroundMark x1="25940" y1="5634" x2="1504" y2="37465"/>
                        <a14:backgroundMark x1="85338" y1="5070" x2="99624" y2="26479"/>
                        <a14:backgroundMark x1="91729" y1="68732" x2="62406" y2="96338"/>
                      </a14:backgroundRemoval>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81050" y="5669279"/>
            <a:ext cx="967740" cy="1113219"/>
          </a:xfrm>
          <a:prstGeom prst="rect">
            <a:avLst/>
          </a:prstGeom>
        </p:spPr>
      </p:pic>
      <p:sp>
        <p:nvSpPr>
          <p:cNvPr id="4" name="TextBox 3"/>
          <p:cNvSpPr txBox="1"/>
          <p:nvPr userDrawn="1"/>
        </p:nvSpPr>
        <p:spPr>
          <a:xfrm>
            <a:off x="512445" y="5740893"/>
            <a:ext cx="4236720" cy="584775"/>
          </a:xfrm>
          <a:prstGeom prst="rect">
            <a:avLst/>
          </a:prstGeom>
          <a:noFill/>
        </p:spPr>
        <p:txBody>
          <a:bodyPr wrap="square" rtlCol="0">
            <a:spAutoFit/>
          </a:bodyPr>
          <a:lstStyle/>
          <a:p>
            <a:r>
              <a:rPr lang="en-US" sz="3200" dirty="0">
                <a:solidFill>
                  <a:srgbClr val="6666FF"/>
                </a:solidFill>
                <a:latin typeface="Century Gothic" pitchFamily="34" charset="0"/>
              </a:rPr>
              <a:t>ePharmaSolutions</a:t>
            </a:r>
          </a:p>
        </p:txBody>
      </p:sp>
    </p:spTree>
    <p:extLst>
      <p:ext uri="{BB962C8B-B14F-4D97-AF65-F5344CB8AC3E}">
        <p14:creationId xmlns:p14="http://schemas.microsoft.com/office/powerpoint/2010/main" val="1948080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NO HEX">
    <p:spTree>
      <p:nvGrpSpPr>
        <p:cNvPr id="1" name=""/>
        <p:cNvGrpSpPr/>
        <p:nvPr/>
      </p:nvGrpSpPr>
      <p:grpSpPr>
        <a:xfrm>
          <a:off x="0" y="0"/>
          <a:ext cx="0" cy="0"/>
          <a:chOff x="0" y="0"/>
          <a:chExt cx="0" cy="0"/>
        </a:xfrm>
      </p:grpSpPr>
      <p:sp>
        <p:nvSpPr>
          <p:cNvPr id="7" name="Title 1"/>
          <p:cNvSpPr>
            <a:spLocks noGrp="1"/>
          </p:cNvSpPr>
          <p:nvPr>
            <p:ph type="title"/>
          </p:nvPr>
        </p:nvSpPr>
        <p:spPr>
          <a:xfrm>
            <a:off x="457200" y="66260"/>
            <a:ext cx="8229600" cy="609600"/>
          </a:xfrm>
          <a:prstGeom prst="rect">
            <a:avLst/>
          </a:prstGeom>
          <a:ln>
            <a:noFill/>
          </a:ln>
        </p:spPr>
        <p:txBody>
          <a:bodyPr/>
          <a:lstStyle>
            <a:lvl1pPr algn="l">
              <a:defRPr lang="en-US" sz="4400" b="1" kern="1200" baseline="0" dirty="0">
                <a:solidFill>
                  <a:srgbClr val="2166B3"/>
                </a:solidFill>
                <a:latin typeface="Arial Narrow" pitchFamily="34" charset="0"/>
                <a:ea typeface="Tahoma" pitchFamily="34" charset="0"/>
                <a:cs typeface="Tahoma" pitchFamily="34" charset="0"/>
              </a:defRPr>
            </a:lvl1pPr>
          </a:lstStyle>
          <a:p>
            <a:pPr marL="0" marR="0" lvl="0" algn="l" defTabSz="457200" rtl="0" eaLnBrk="1" fontAlgn="base" latinLnBrk="0" hangingPunct="1">
              <a:lnSpc>
                <a:spcPct val="100000"/>
              </a:lnSpc>
              <a:spcBef>
                <a:spcPct val="0"/>
              </a:spcBef>
              <a:spcAft>
                <a:spcPct val="0"/>
              </a:spcAft>
              <a:buClrTx/>
              <a:buSzTx/>
              <a:buFontTx/>
              <a:buNone/>
              <a:tabLst/>
              <a:defRPr/>
            </a:pPr>
            <a:endParaRPr lang="en-US" dirty="0"/>
          </a:p>
        </p:txBody>
      </p:sp>
      <p:sp>
        <p:nvSpPr>
          <p:cNvPr id="8" name="Content Placeholder 2"/>
          <p:cNvSpPr>
            <a:spLocks noGrp="1"/>
          </p:cNvSpPr>
          <p:nvPr>
            <p:ph idx="1"/>
          </p:nvPr>
        </p:nvSpPr>
        <p:spPr>
          <a:xfrm>
            <a:off x="457200" y="1417637"/>
            <a:ext cx="8229600" cy="4830763"/>
          </a:xfrm>
          <a:prstGeom prst="rect">
            <a:avLst/>
          </a:prstGeom>
        </p:spPr>
        <p:txBody>
          <a:bodyPr/>
          <a:lstStyle>
            <a:lvl1pPr marL="342900" indent="-342900">
              <a:buClr>
                <a:srgbClr val="2166B3"/>
              </a:buClr>
              <a:buSzPct val="80000"/>
              <a:buFont typeface="Wingdings 2" pitchFamily="18" charset="2"/>
              <a:buChar char="Â"/>
              <a:defRPr sz="2800">
                <a:solidFill>
                  <a:srgbClr val="404040"/>
                </a:solidFill>
                <a:latin typeface="Arial Narrow" pitchFamily="34" charset="0"/>
                <a:ea typeface="Tahoma" pitchFamily="34" charset="0"/>
                <a:cs typeface="Tahoma" pitchFamily="34" charset="0"/>
              </a:defRPr>
            </a:lvl1pPr>
            <a:lvl2pPr>
              <a:defRPr sz="2400">
                <a:solidFill>
                  <a:srgbClr val="404040"/>
                </a:solidFill>
                <a:latin typeface="Arial Narrow" pitchFamily="34" charset="0"/>
                <a:ea typeface="Tahoma" pitchFamily="34" charset="0"/>
                <a:cs typeface="Tahoma" pitchFamily="34" charset="0"/>
              </a:defRPr>
            </a:lvl2pPr>
            <a:lvl3pPr marL="1143000" indent="-228600">
              <a:buClr>
                <a:srgbClr val="2166B3"/>
              </a:buClr>
              <a:buSzPct val="80000"/>
              <a:buFont typeface="Wingdings 3" pitchFamily="18" charset="2"/>
              <a:buChar char=""/>
              <a:defRPr sz="2000">
                <a:solidFill>
                  <a:srgbClr val="404040"/>
                </a:solidFill>
                <a:latin typeface="Arial Narrow" pitchFamily="34" charset="0"/>
                <a:ea typeface="Tahoma" pitchFamily="34" charset="0"/>
                <a:cs typeface="Tahoma" pitchFamily="34" charset="0"/>
              </a:defRPr>
            </a:lvl3pPr>
            <a:lvl4pPr>
              <a:defRPr sz="1800">
                <a:solidFill>
                  <a:srgbClr val="404040"/>
                </a:solidFill>
                <a:latin typeface="Arial Narrow" pitchFamily="34" charset="0"/>
                <a:ea typeface="Tahoma" pitchFamily="34" charset="0"/>
                <a:cs typeface="Tahoma" pitchFamily="34" charset="0"/>
              </a:defRPr>
            </a:lvl4pPr>
            <a:lvl5pPr>
              <a:buClr>
                <a:srgbClr val="2166B3"/>
              </a:buClr>
              <a:defRPr sz="180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3"/>
          </p:nvPr>
        </p:nvSpPr>
        <p:spPr>
          <a:xfrm>
            <a:off x="457200" y="675860"/>
            <a:ext cx="8229600" cy="619540"/>
          </a:xfrm>
          <a:prstGeom prst="rect">
            <a:avLst/>
          </a:prstGeom>
        </p:spPr>
        <p:txBody>
          <a:bodyPr/>
          <a:lstStyle>
            <a:lvl1pPr marL="0" indent="0">
              <a:buNone/>
              <a:defRPr sz="3000" i="1">
                <a:solidFill>
                  <a:srgbClr val="2166B3"/>
                </a:solidFill>
                <a:latin typeface="Arial Narrow" pitchFamily="34" charset="0"/>
              </a:defRPr>
            </a:lvl1pPr>
            <a:lvl5pPr marL="1828800" indent="0">
              <a:buNone/>
              <a:defRPr/>
            </a:lvl5pPr>
          </a:lstStyle>
          <a:p>
            <a:pPr lvl="0"/>
            <a:endParaRPr lang="en-US" dirty="0"/>
          </a:p>
        </p:txBody>
      </p:sp>
      <p:sp>
        <p:nvSpPr>
          <p:cNvPr id="10" name="TextBox 9"/>
          <p:cNvSpPr txBox="1"/>
          <p:nvPr userDrawn="1"/>
        </p:nvSpPr>
        <p:spPr>
          <a:xfrm>
            <a:off x="457200" y="6242835"/>
            <a:ext cx="3429000" cy="307777"/>
          </a:xfrm>
          <a:prstGeom prst="rect">
            <a:avLst/>
          </a:prstGeom>
          <a:noFill/>
        </p:spPr>
        <p:txBody>
          <a:bodyPr wrap="square" rtlCol="0">
            <a:spAutoFit/>
          </a:bodyPr>
          <a:lstStyle/>
          <a:p>
            <a:fld id="{0F4C809A-E429-4AFE-AF28-257D1AF478E2}" type="slidenum">
              <a:rPr lang="en-US" sz="1400" smtClean="0">
                <a:solidFill>
                  <a:srgbClr val="6A7371"/>
                </a:solidFill>
                <a:latin typeface="Arial Narrow" pitchFamily="34" charset="0"/>
              </a:rPr>
              <a:t>‹#›</a:t>
            </a:fld>
            <a:endParaRPr lang="en-US" sz="1400" dirty="0">
              <a:solidFill>
                <a:srgbClr val="6A7371"/>
              </a:solidFill>
              <a:latin typeface="Arial Narrow" pitchFamily="34" charset="0"/>
            </a:endParaRPr>
          </a:p>
        </p:txBody>
      </p:sp>
      <p:sp>
        <p:nvSpPr>
          <p:cNvPr id="9" name="Rectangle 8"/>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505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userDrawn="1"/>
        </p:nvSpPr>
        <p:spPr>
          <a:xfrm>
            <a:off x="0" y="6448734"/>
            <a:ext cx="9144000" cy="369332"/>
          </a:xfrm>
          <a:prstGeom prst="rect">
            <a:avLst/>
          </a:prstGeom>
          <a:noFill/>
        </p:spPr>
        <p:txBody>
          <a:bodyPr wrap="square" rtlCol="0">
            <a:spAutoFit/>
          </a:bodyPr>
          <a:lstStyle/>
          <a:p>
            <a:pPr algn="ctr"/>
            <a:r>
              <a:rPr lang="en-US" sz="1800" b="1" baseline="0" dirty="0">
                <a:solidFill>
                  <a:srgbClr val="848B95"/>
                </a:solidFill>
                <a:latin typeface="Arial Narrow" pitchFamily="34" charset="0"/>
                <a:ea typeface="Tahoma" pitchFamily="34" charset="0"/>
                <a:cs typeface="Tahoma" pitchFamily="34" charset="0"/>
              </a:rPr>
              <a:t> </a:t>
            </a:r>
            <a:r>
              <a:rPr lang="en-US" sz="1000" b="1" baseline="0" dirty="0">
                <a:solidFill>
                  <a:srgbClr val="848B95"/>
                </a:solidFill>
                <a:latin typeface="Arial Narrow" pitchFamily="34" charset="0"/>
                <a:ea typeface="Tahoma" pitchFamily="34" charset="0"/>
                <a:cs typeface="Tahoma" pitchFamily="34" charset="0"/>
              </a:rPr>
              <a:t>© Copyright 2018 All Rights Reserved WIRB-Copernicus Group                </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0" y="6448734"/>
            <a:ext cx="9144000" cy="369332"/>
          </a:xfrm>
          <a:prstGeom prst="rect">
            <a:avLst/>
          </a:prstGeom>
          <a:noFill/>
        </p:spPr>
        <p:txBody>
          <a:bodyPr wrap="square" rtlCol="0">
            <a:spAutoFit/>
          </a:bodyPr>
          <a:lstStyle/>
          <a:p>
            <a:pPr algn="ctr"/>
            <a:r>
              <a:rPr lang="en-US" sz="1800" b="1" baseline="0" dirty="0">
                <a:solidFill>
                  <a:srgbClr val="848B95"/>
                </a:solidFill>
                <a:latin typeface="Arial Narrow" pitchFamily="34" charset="0"/>
                <a:ea typeface="Tahoma" pitchFamily="34" charset="0"/>
                <a:cs typeface="Tahoma" pitchFamily="34" charset="0"/>
              </a:rPr>
              <a:t> </a:t>
            </a:r>
            <a:r>
              <a:rPr lang="en-US" sz="1000" b="1" baseline="0" dirty="0">
                <a:solidFill>
                  <a:srgbClr val="848B95"/>
                </a:solidFill>
                <a:latin typeface="Arial Narrow" pitchFamily="34" charset="0"/>
                <a:ea typeface="Tahoma" pitchFamily="34" charset="0"/>
                <a:cs typeface="Tahoma" pitchFamily="34" charset="0"/>
              </a:rPr>
              <a:t>© Copyright 2018 All Rights Reserved WIRB-Copernicus Group                </a:t>
            </a:r>
            <a:endParaRPr lang="en-US" sz="1000" dirty="0"/>
          </a:p>
        </p:txBody>
      </p:sp>
    </p:spTree>
    <p:extLst>
      <p:ext uri="{BB962C8B-B14F-4D97-AF65-F5344CB8AC3E}">
        <p14:creationId xmlns:p14="http://schemas.microsoft.com/office/powerpoint/2010/main" val="3216613011"/>
      </p:ext>
    </p:extLst>
  </p:cSld>
  <p:clrMap bg1="lt1" tx1="dk1" bg2="lt2" tx2="dk2" accent1="accent1" accent2="accent2" accent3="accent3" accent4="accent4" accent5="accent5" accent6="accent6" hlink="hlink" folHlink="folHlink"/>
  <p:sldLayoutIdLst>
    <p:sldLayoutId id="214748365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mailto:info@wcgclinical.com"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7951" y="0"/>
            <a:ext cx="9151951" cy="4267200"/>
          </a:xfrm>
          <a:prstGeom prst="rect">
            <a:avLst/>
          </a:prstGeom>
          <a:solidFill>
            <a:srgbClr val="848B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a:spLocks noGrp="1"/>
          </p:cNvSpPr>
          <p:nvPr>
            <p:ph type="title" idx="4294967295"/>
          </p:nvPr>
        </p:nvSpPr>
        <p:spPr>
          <a:xfrm>
            <a:off x="1066800" y="1422400"/>
            <a:ext cx="7648575" cy="1169988"/>
          </a:xfrm>
          <a:prstGeom prst="rect">
            <a:avLst/>
          </a:prstGeom>
        </p:spPr>
        <p:txBody>
          <a:bodyPr>
            <a:normAutofit fontScale="90000"/>
          </a:bodyPr>
          <a:lstStyle/>
          <a:p>
            <a:pPr algn="r"/>
            <a:r>
              <a:rPr lang="en-US" sz="5400" dirty="0">
                <a:solidFill>
                  <a:schemeClr val="bg1"/>
                </a:solidFill>
                <a:latin typeface="Arial Narrow" pitchFamily="34" charset="0"/>
                <a:ea typeface="Tahoma" pitchFamily="34" charset="0"/>
                <a:cs typeface="Tahoma" pitchFamily="34" charset="0"/>
              </a:rPr>
              <a:t>Clinical Trial Portals Absolutely, Positively Essential for Small, Mid-Size Biotech Firms</a:t>
            </a:r>
          </a:p>
        </p:txBody>
      </p:sp>
      <p:sp>
        <p:nvSpPr>
          <p:cNvPr id="6" name="Content Placeholder 3"/>
          <p:cNvSpPr txBox="1">
            <a:spLocks/>
          </p:cNvSpPr>
          <p:nvPr/>
        </p:nvSpPr>
        <p:spPr>
          <a:xfrm>
            <a:off x="1676400" y="4611755"/>
            <a:ext cx="7010400" cy="381000"/>
          </a:xfrm>
          <a:prstGeom prst="rect">
            <a:avLst/>
          </a:prstGeom>
        </p:spPr>
        <p:txBody>
          <a:bodyPr/>
          <a:lstStyle>
            <a:lvl1pPr marL="0" indent="0" algn="r" defTabSz="457200" rtl="0" eaLnBrk="1" latinLnBrk="0" hangingPunct="1">
              <a:spcBef>
                <a:spcPct val="20000"/>
              </a:spcBef>
              <a:buFont typeface="Arial"/>
              <a:buNone/>
              <a:defRPr sz="1800" b="1" kern="1200">
                <a:solidFill>
                  <a:srgbClr val="404040"/>
                </a:solidFill>
                <a:latin typeface="Arial Narrow"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27-APR-2018</a:t>
            </a:r>
          </a:p>
        </p:txBody>
      </p:sp>
      <p:sp>
        <p:nvSpPr>
          <p:cNvPr id="4" name="Rectangle 3"/>
          <p:cNvSpPr/>
          <p:nvPr/>
        </p:nvSpPr>
        <p:spPr>
          <a:xfrm>
            <a:off x="1524000" y="6019800"/>
            <a:ext cx="914400" cy="4967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What are Clinical Trial Portals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951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Definition</a:t>
            </a:r>
          </a:p>
        </p:txBody>
      </p:sp>
      <p:pic>
        <p:nvPicPr>
          <p:cNvPr id="6" name="Picture 5"/>
          <p:cNvPicPr>
            <a:picLocks noChangeAspect="1"/>
          </p:cNvPicPr>
          <p:nvPr/>
        </p:nvPicPr>
        <p:blipFill>
          <a:blip r:embed="rId2"/>
          <a:stretch>
            <a:fillRect/>
          </a:stretch>
        </p:blipFill>
        <p:spPr>
          <a:xfrm>
            <a:off x="2170413" y="2436011"/>
            <a:ext cx="4748247" cy="19859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516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Update Definition</a:t>
            </a:r>
          </a:p>
        </p:txBody>
      </p:sp>
      <p:sp>
        <p:nvSpPr>
          <p:cNvPr id="3" name="Content Placeholder 2"/>
          <p:cNvSpPr>
            <a:spLocks noGrp="1"/>
          </p:cNvSpPr>
          <p:nvPr>
            <p:ph idx="1"/>
          </p:nvPr>
        </p:nvSpPr>
        <p:spPr>
          <a:xfrm>
            <a:off x="457200" y="1143000"/>
            <a:ext cx="8229600" cy="4830763"/>
          </a:xfrm>
        </p:spPr>
        <p:txBody>
          <a:bodyPr/>
          <a:lstStyle/>
          <a:p>
            <a:pPr marL="0" indent="0">
              <a:buNone/>
            </a:pPr>
            <a:r>
              <a:rPr lang="en-US" b="1" dirty="0"/>
              <a:t>Clinical Trial Portal</a:t>
            </a:r>
          </a:p>
          <a:p>
            <a:pPr marL="0" indent="0">
              <a:buNone/>
            </a:pPr>
            <a:r>
              <a:rPr lang="en-US" dirty="0"/>
              <a:t>/ˈ</a:t>
            </a:r>
            <a:r>
              <a:rPr lang="en-US" dirty="0" err="1"/>
              <a:t>klinək</a:t>
            </a:r>
            <a:r>
              <a:rPr lang="en-US" dirty="0"/>
              <a:t>(ə)l </a:t>
            </a:r>
            <a:r>
              <a:rPr lang="en-US" dirty="0" err="1"/>
              <a:t>trī</a:t>
            </a:r>
            <a:r>
              <a:rPr lang="en-US" dirty="0"/>
              <a:t>(ə)l </a:t>
            </a:r>
            <a:r>
              <a:rPr lang="en-US" dirty="0" err="1"/>
              <a:t>pôrdl</a:t>
            </a:r>
            <a:r>
              <a:rPr lang="en-US" dirty="0"/>
              <a:t>/</a:t>
            </a:r>
          </a:p>
          <a:p>
            <a:pPr marL="0" indent="0">
              <a:buNone/>
            </a:pPr>
            <a:endParaRPr lang="en-US" dirty="0"/>
          </a:p>
          <a:p>
            <a:pPr marL="0" indent="0">
              <a:buNone/>
            </a:pPr>
            <a:r>
              <a:rPr lang="en-US" dirty="0"/>
              <a:t>an Internet application that provides:</a:t>
            </a:r>
          </a:p>
          <a:p>
            <a:r>
              <a:rPr lang="en-US" dirty="0"/>
              <a:t>streamlined communication across all stakeholders</a:t>
            </a:r>
          </a:p>
          <a:p>
            <a:r>
              <a:rPr lang="en-US" dirty="0"/>
              <a:t>systematized and standardized business process and reports across all CROs and Countries</a:t>
            </a:r>
          </a:p>
          <a:p>
            <a:r>
              <a:rPr lang="en-US" dirty="0"/>
              <a:t>a one stop shop for all study needs for Sites</a:t>
            </a:r>
          </a:p>
          <a:p>
            <a:r>
              <a:rPr lang="en-US" dirty="0"/>
              <a:t>access or links to other sites with Single Sign On</a:t>
            </a:r>
          </a:p>
        </p:txBody>
      </p:sp>
    </p:spTree>
    <p:extLst>
      <p:ext uri="{BB962C8B-B14F-4D97-AF65-F5344CB8AC3E}">
        <p14:creationId xmlns:p14="http://schemas.microsoft.com/office/powerpoint/2010/main" val="330881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They Do?</a:t>
            </a:r>
          </a:p>
        </p:txBody>
      </p:sp>
      <p:sp>
        <p:nvSpPr>
          <p:cNvPr id="3" name="Content Placeholder 2"/>
          <p:cNvSpPr>
            <a:spLocks noGrp="1"/>
          </p:cNvSpPr>
          <p:nvPr>
            <p:ph idx="1"/>
          </p:nvPr>
        </p:nvSpPr>
        <p:spPr/>
        <p:txBody>
          <a:bodyPr/>
          <a:lstStyle/>
          <a:p>
            <a:r>
              <a:rPr lang="en-US" dirty="0"/>
              <a:t>Site feasibility and selection</a:t>
            </a:r>
          </a:p>
          <a:p>
            <a:r>
              <a:rPr lang="en-US" dirty="0"/>
              <a:t>Study related documents</a:t>
            </a:r>
          </a:p>
          <a:p>
            <a:r>
              <a:rPr lang="en-US" dirty="0"/>
              <a:t>Signatures and approvals</a:t>
            </a:r>
          </a:p>
          <a:p>
            <a:r>
              <a:rPr lang="en-US" dirty="0"/>
              <a:t>Distribution of safety reports</a:t>
            </a:r>
          </a:p>
          <a:p>
            <a:r>
              <a:rPr lang="en-US" dirty="0"/>
              <a:t>Grant negotiation and payment tracking</a:t>
            </a:r>
          </a:p>
          <a:p>
            <a:r>
              <a:rPr lang="en-US" dirty="0"/>
              <a:t>Study training</a:t>
            </a:r>
          </a:p>
          <a:p>
            <a:r>
              <a:rPr lang="en-US" dirty="0"/>
              <a:t>Access to EDC and other online applications</a:t>
            </a:r>
          </a:p>
          <a:p>
            <a:r>
              <a:rPr lang="en-US" dirty="0"/>
              <a:t>Reporting</a:t>
            </a:r>
          </a:p>
          <a:p>
            <a:r>
              <a:rPr lang="en-US" dirty="0"/>
              <a:t>Patient recruitment and retention</a:t>
            </a:r>
          </a:p>
        </p:txBody>
      </p:sp>
    </p:spTree>
    <p:extLst>
      <p:ext uri="{BB962C8B-B14F-4D97-AF65-F5344CB8AC3E}">
        <p14:creationId xmlns:p14="http://schemas.microsoft.com/office/powerpoint/2010/main" val="176341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Why are Clinical Trial Portals Essential</a:t>
            </a:r>
          </a:p>
        </p:txBody>
      </p:sp>
    </p:spTree>
    <p:extLst>
      <p:ext uri="{BB962C8B-B14F-4D97-AF65-F5344CB8AC3E}">
        <p14:creationId xmlns:p14="http://schemas.microsoft.com/office/powerpoint/2010/main" val="301168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Site Relationships</a:t>
            </a:r>
          </a:p>
        </p:txBody>
      </p:sp>
      <p:sp>
        <p:nvSpPr>
          <p:cNvPr id="3" name="Content Placeholder 2"/>
          <p:cNvSpPr>
            <a:spLocks noGrp="1"/>
          </p:cNvSpPr>
          <p:nvPr>
            <p:ph idx="1"/>
          </p:nvPr>
        </p:nvSpPr>
        <p:spPr/>
        <p:txBody>
          <a:bodyPr/>
          <a:lstStyle/>
          <a:p>
            <a:r>
              <a:rPr lang="en-US" dirty="0"/>
              <a:t>Better able to scale your relationship with Sites</a:t>
            </a:r>
          </a:p>
          <a:p>
            <a:r>
              <a:rPr lang="en-US" dirty="0"/>
              <a:t>Increase site satisfaction</a:t>
            </a:r>
          </a:p>
          <a:p>
            <a:r>
              <a:rPr lang="en-US" dirty="0"/>
              <a:t>Reduce the staff need to remember multiple credentials for the various </a:t>
            </a:r>
            <a:r>
              <a:rPr lang="en-US" dirty="0" err="1"/>
              <a:t>eClinical</a:t>
            </a:r>
            <a:r>
              <a:rPr lang="en-US" dirty="0"/>
              <a:t> systems</a:t>
            </a:r>
          </a:p>
          <a:p>
            <a:r>
              <a:rPr lang="en-US" dirty="0"/>
              <a:t>Reduce the manual and duplicate data entry</a:t>
            </a:r>
          </a:p>
        </p:txBody>
      </p:sp>
    </p:spTree>
    <p:extLst>
      <p:ext uri="{BB962C8B-B14F-4D97-AF65-F5344CB8AC3E}">
        <p14:creationId xmlns:p14="http://schemas.microsoft.com/office/powerpoint/2010/main" val="3229044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More with Less</a:t>
            </a:r>
          </a:p>
        </p:txBody>
      </p:sp>
      <p:sp>
        <p:nvSpPr>
          <p:cNvPr id="3" name="Content Placeholder 2"/>
          <p:cNvSpPr>
            <a:spLocks noGrp="1"/>
          </p:cNvSpPr>
          <p:nvPr>
            <p:ph idx="1"/>
          </p:nvPr>
        </p:nvSpPr>
        <p:spPr/>
        <p:txBody>
          <a:bodyPr/>
          <a:lstStyle/>
          <a:p>
            <a:r>
              <a:rPr lang="en-US" dirty="0"/>
              <a:t>Decrease study operating costs:</a:t>
            </a:r>
          </a:p>
          <a:p>
            <a:pPr lvl="1"/>
            <a:r>
              <a:rPr lang="en-US" dirty="0"/>
              <a:t>Reduce task duration by implementing collaboration or business-enablement applications.</a:t>
            </a:r>
          </a:p>
          <a:p>
            <a:pPr lvl="1"/>
            <a:r>
              <a:rPr lang="en-US" dirty="0"/>
              <a:t>Automate document exchange with sites and reduce courier costs.</a:t>
            </a:r>
          </a:p>
          <a:p>
            <a:r>
              <a:rPr lang="en-US" dirty="0"/>
              <a:t>Improve study timelines: </a:t>
            </a:r>
          </a:p>
          <a:p>
            <a:pPr lvl="1"/>
            <a:r>
              <a:rPr lang="en-US" dirty="0"/>
              <a:t>Offer collaboration or business-enablement applications.</a:t>
            </a:r>
          </a:p>
          <a:p>
            <a:r>
              <a:rPr lang="en-US" dirty="0"/>
              <a:t>Provide transparency:</a:t>
            </a:r>
          </a:p>
          <a:p>
            <a:pPr lvl="1"/>
            <a:r>
              <a:rPr lang="en-US" dirty="0"/>
              <a:t>Allow team members time to do high-valued thinking rather than chasing up sites or team members for information, data or documents?</a:t>
            </a:r>
          </a:p>
          <a:p>
            <a:endParaRPr lang="en-US" dirty="0"/>
          </a:p>
        </p:txBody>
      </p:sp>
    </p:spTree>
    <p:extLst>
      <p:ext uri="{BB962C8B-B14F-4D97-AF65-F5344CB8AC3E}">
        <p14:creationId xmlns:p14="http://schemas.microsoft.com/office/powerpoint/2010/main" val="223545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Predictability</a:t>
            </a:r>
          </a:p>
        </p:txBody>
      </p:sp>
      <p:sp>
        <p:nvSpPr>
          <p:cNvPr id="3" name="Content Placeholder 2"/>
          <p:cNvSpPr>
            <a:spLocks noGrp="1"/>
          </p:cNvSpPr>
          <p:nvPr>
            <p:ph idx="1"/>
          </p:nvPr>
        </p:nvSpPr>
        <p:spPr/>
        <p:txBody>
          <a:bodyPr/>
          <a:lstStyle/>
          <a:p>
            <a:r>
              <a:rPr lang="en-US" dirty="0"/>
              <a:t>Increase visibility and oversight capabilities:</a:t>
            </a:r>
          </a:p>
          <a:p>
            <a:pPr lvl="1"/>
            <a:r>
              <a:rPr lang="en-US" dirty="0"/>
              <a:t>Employ a portal that tracks activities, assigns tasks and reports activity within (and ultimately outside of) the portal.</a:t>
            </a:r>
          </a:p>
          <a:p>
            <a:r>
              <a:rPr lang="en-US" dirty="0"/>
              <a:t>Getting to Yes/No Quicker</a:t>
            </a:r>
          </a:p>
          <a:p>
            <a:pPr lvl="1"/>
            <a:r>
              <a:rPr lang="en-US" dirty="0"/>
              <a:t>Portals enable a rapid feedback loop on the progress of your study to better enable you to avoid wasting resources.</a:t>
            </a:r>
          </a:p>
        </p:txBody>
      </p:sp>
    </p:spTree>
    <p:extLst>
      <p:ext uri="{BB962C8B-B14F-4D97-AF65-F5344CB8AC3E}">
        <p14:creationId xmlns:p14="http://schemas.microsoft.com/office/powerpoint/2010/main" val="375458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Differentiation</a:t>
            </a:r>
          </a:p>
        </p:txBody>
      </p:sp>
      <p:sp>
        <p:nvSpPr>
          <p:cNvPr id="3" name="Content Placeholder 2"/>
          <p:cNvSpPr>
            <a:spLocks noGrp="1"/>
          </p:cNvSpPr>
          <p:nvPr>
            <p:ph idx="1"/>
          </p:nvPr>
        </p:nvSpPr>
        <p:spPr/>
        <p:txBody>
          <a:bodyPr/>
          <a:lstStyle/>
          <a:p>
            <a:r>
              <a:rPr lang="en-US" dirty="0"/>
              <a:t>Don’t build what you don’t need yet</a:t>
            </a:r>
          </a:p>
          <a:p>
            <a:r>
              <a:rPr lang="en-US" dirty="0"/>
              <a:t>Partner with right sized companies bringing industry best practices</a:t>
            </a:r>
          </a:p>
          <a:p>
            <a:r>
              <a:rPr lang="en-US" dirty="0"/>
              <a:t>Show your focus is on your site relationships and making sites lives’ simpler </a:t>
            </a:r>
          </a:p>
        </p:txBody>
      </p:sp>
    </p:spTree>
    <p:extLst>
      <p:ext uri="{BB962C8B-B14F-4D97-AF65-F5344CB8AC3E}">
        <p14:creationId xmlns:p14="http://schemas.microsoft.com/office/powerpoint/2010/main" val="1792033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4245-3F43-4064-B76C-A663FD9AEEF7}"/>
              </a:ext>
            </a:extLst>
          </p:cNvPr>
          <p:cNvSpPr>
            <a:spLocks noGrp="1"/>
          </p:cNvSpPr>
          <p:nvPr>
            <p:ph type="title"/>
          </p:nvPr>
        </p:nvSpPr>
        <p:spPr/>
        <p:txBody>
          <a:bodyPr/>
          <a:lstStyle/>
          <a:p>
            <a:r>
              <a:rPr lang="en-US" dirty="0"/>
              <a:t>What does this mean for Sites?</a:t>
            </a:r>
          </a:p>
        </p:txBody>
      </p:sp>
      <p:sp>
        <p:nvSpPr>
          <p:cNvPr id="3" name="Content Placeholder 2">
            <a:extLst>
              <a:ext uri="{FF2B5EF4-FFF2-40B4-BE49-F238E27FC236}">
                <a16:creationId xmlns:a16="http://schemas.microsoft.com/office/drawing/2014/main" id="{D2DE845F-B00B-4A2F-8D01-2E5696386704}"/>
              </a:ext>
            </a:extLst>
          </p:cNvPr>
          <p:cNvSpPr>
            <a:spLocks noGrp="1"/>
          </p:cNvSpPr>
          <p:nvPr>
            <p:ph idx="1"/>
          </p:nvPr>
        </p:nvSpPr>
        <p:spPr/>
        <p:txBody>
          <a:bodyPr/>
          <a:lstStyle/>
          <a:p>
            <a:r>
              <a:rPr lang="en-US" dirty="0"/>
              <a:t>One place to go online for all study needs; training, study documents, updates, online meetings, alerts, etc.</a:t>
            </a:r>
          </a:p>
          <a:p>
            <a:r>
              <a:rPr lang="en-US" dirty="0"/>
              <a:t>One URL to remember for all studies</a:t>
            </a:r>
          </a:p>
          <a:p>
            <a:r>
              <a:rPr lang="en-US" dirty="0"/>
              <a:t>One </a:t>
            </a:r>
            <a:r>
              <a:rPr lang="en-US" dirty="0" err="1"/>
              <a:t>UserID</a:t>
            </a:r>
            <a:r>
              <a:rPr lang="en-US" dirty="0"/>
              <a:t> and password for all studies</a:t>
            </a:r>
          </a:p>
          <a:p>
            <a:r>
              <a:rPr lang="en-US" dirty="0"/>
              <a:t>Available 24/7/365</a:t>
            </a:r>
          </a:p>
          <a:p>
            <a:r>
              <a:rPr lang="en-US" dirty="0"/>
              <a:t>Simple, easy to use interface</a:t>
            </a:r>
          </a:p>
          <a:p>
            <a:r>
              <a:rPr lang="en-US" dirty="0"/>
              <a:t>Sites have ranked “study portals” as the number one feature they would like to have from a Sponsor*</a:t>
            </a:r>
          </a:p>
          <a:p>
            <a:endParaRPr lang="en-US" dirty="0"/>
          </a:p>
          <a:p>
            <a:endParaRPr lang="en-US" dirty="0"/>
          </a:p>
        </p:txBody>
      </p:sp>
    </p:spTree>
    <p:extLst>
      <p:ext uri="{BB962C8B-B14F-4D97-AF65-F5344CB8AC3E}">
        <p14:creationId xmlns:p14="http://schemas.microsoft.com/office/powerpoint/2010/main" val="28142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609600"/>
          </a:xfrm>
        </p:spPr>
        <p:txBody>
          <a:bodyPr/>
          <a:lstStyle/>
          <a:p>
            <a:pPr algn="ctr"/>
            <a:r>
              <a:rPr lang="en-US" dirty="0"/>
              <a:t>Welcome</a:t>
            </a:r>
          </a:p>
        </p:txBody>
      </p:sp>
      <p:sp>
        <p:nvSpPr>
          <p:cNvPr id="4" name="Content Placeholder 3"/>
          <p:cNvSpPr>
            <a:spLocks noGrp="1"/>
          </p:cNvSpPr>
          <p:nvPr>
            <p:ph sz="quarter" idx="13"/>
          </p:nvPr>
        </p:nvSpPr>
        <p:spPr>
          <a:xfrm>
            <a:off x="457200" y="3200400"/>
            <a:ext cx="8229600" cy="619540"/>
          </a:xfrm>
        </p:spPr>
        <p:txBody>
          <a:bodyPr/>
          <a:lstStyle/>
          <a:p>
            <a:pPr algn="ctr">
              <a:spcBef>
                <a:spcPts val="0"/>
              </a:spcBef>
            </a:pPr>
            <a:r>
              <a:rPr lang="en-US" b="1" i="0" dirty="0">
                <a:solidFill>
                  <a:schemeClr val="tx1"/>
                </a:solidFill>
              </a:rPr>
              <a:t>Craig Rotzler, CMP</a:t>
            </a:r>
          </a:p>
          <a:p>
            <a:pPr algn="ctr">
              <a:spcBef>
                <a:spcPts val="0"/>
              </a:spcBef>
            </a:pPr>
            <a:r>
              <a:rPr lang="en-US" i="0" dirty="0" err="1">
                <a:solidFill>
                  <a:schemeClr val="tx1"/>
                </a:solidFill>
              </a:rPr>
              <a:t>FDA</a:t>
            </a:r>
            <a:r>
              <a:rPr lang="en-US" dirty="0" err="1">
                <a:solidFill>
                  <a:schemeClr val="tx1"/>
                </a:solidFill>
              </a:rPr>
              <a:t>news</a:t>
            </a:r>
            <a:endParaRPr lang="en-US" dirty="0">
              <a:solidFill>
                <a:schemeClr val="tx1"/>
              </a:solidFill>
            </a:endParaRPr>
          </a:p>
        </p:txBody>
      </p:sp>
      <p:sp>
        <p:nvSpPr>
          <p:cNvPr id="16" name="Rectangle 15"/>
          <p:cNvSpPr/>
          <p:nvPr/>
        </p:nvSpPr>
        <p:spPr>
          <a:xfrm>
            <a:off x="5334000" y="6248400"/>
            <a:ext cx="1676400" cy="381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514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lstStyle/>
          <a:p>
            <a:r>
              <a:rPr lang="en-US" dirty="0"/>
              <a:t>“I have implemented Clinical Trial Portals into every study we conduct. It provides us with best-in-class decision support solution and collaboration platform to accelerate clinical development timelines while reducing cost” </a:t>
            </a:r>
            <a:r>
              <a:rPr lang="en-US" i="1" dirty="0"/>
              <a:t>President, </a:t>
            </a:r>
            <a:r>
              <a:rPr lang="en-US" i="1" dirty="0" err="1"/>
              <a:t>Diasome</a:t>
            </a:r>
            <a:r>
              <a:rPr lang="en-US" i="1" dirty="0"/>
              <a:t> Pharmaceuticals</a:t>
            </a:r>
          </a:p>
          <a:p>
            <a:r>
              <a:rPr lang="en-US" dirty="0"/>
              <a:t> Conducted Phase 2b global studies as a Virtual Biotech with &lt; 10 staff and without CRO support</a:t>
            </a:r>
          </a:p>
          <a:p>
            <a:r>
              <a:rPr lang="en-US" dirty="0"/>
              <a:t>$7m total cost Phase 2 trial </a:t>
            </a:r>
          </a:p>
          <a:p>
            <a:pPr lvl="1"/>
            <a:r>
              <a:rPr lang="en-US" sz="2800" dirty="0"/>
              <a:t>Industry Average $12.1m Phase 2 Endocrine </a:t>
            </a:r>
          </a:p>
          <a:p>
            <a:pPr lvl="1"/>
            <a:r>
              <a:rPr lang="en-US" sz="2800" dirty="0"/>
              <a:t>Reduced per site cost by 75%</a:t>
            </a:r>
          </a:p>
        </p:txBody>
      </p:sp>
      <p:sp>
        <p:nvSpPr>
          <p:cNvPr id="4" name="Content Placeholder 3"/>
          <p:cNvSpPr>
            <a:spLocks noGrp="1"/>
          </p:cNvSpPr>
          <p:nvPr>
            <p:ph sz="quarter" idx="13"/>
          </p:nvPr>
        </p:nvSpPr>
        <p:spPr/>
        <p:txBody>
          <a:bodyPr/>
          <a:lstStyle/>
          <a:p>
            <a:r>
              <a:rPr lang="en-US" dirty="0" err="1"/>
              <a:t>Diasome</a:t>
            </a:r>
            <a:r>
              <a:rPr lang="en-US" dirty="0"/>
              <a:t> Pharmaceuticals</a:t>
            </a:r>
          </a:p>
        </p:txBody>
      </p:sp>
    </p:spTree>
    <p:extLst>
      <p:ext uri="{BB962C8B-B14F-4D97-AF65-F5344CB8AC3E}">
        <p14:creationId xmlns:p14="http://schemas.microsoft.com/office/powerpoint/2010/main" val="33622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5"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rcRect/>
          <a:stretch>
            <a:fillRect/>
          </a:stretch>
        </p:blipFill>
        <p:spPr>
          <a:xfrm>
            <a:off x="2697163" y="1736725"/>
            <a:ext cx="3567112" cy="3567113"/>
          </a:xfrm>
          <a:ln/>
        </p:spPr>
      </p:pic>
      <p:sp>
        <p:nvSpPr>
          <p:cNvPr id="6" name="Rectangle 5"/>
          <p:cNvSpPr/>
          <p:nvPr/>
        </p:nvSpPr>
        <p:spPr>
          <a:xfrm>
            <a:off x="5334000" y="6248400"/>
            <a:ext cx="1676400" cy="381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931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609600"/>
          </a:xfrm>
        </p:spPr>
        <p:txBody>
          <a:bodyPr/>
          <a:lstStyle/>
          <a:p>
            <a:pPr algn="ctr"/>
            <a:r>
              <a:rPr lang="en-US" dirty="0"/>
              <a:t>Thank You!</a:t>
            </a:r>
          </a:p>
        </p:txBody>
      </p:sp>
      <p:sp>
        <p:nvSpPr>
          <p:cNvPr id="4" name="Content Placeholder 3"/>
          <p:cNvSpPr>
            <a:spLocks noGrp="1"/>
          </p:cNvSpPr>
          <p:nvPr>
            <p:ph sz="quarter" idx="13"/>
          </p:nvPr>
        </p:nvSpPr>
        <p:spPr>
          <a:xfrm>
            <a:off x="457200" y="3200400"/>
            <a:ext cx="8229600" cy="619540"/>
          </a:xfrm>
        </p:spPr>
        <p:txBody>
          <a:bodyPr/>
          <a:lstStyle/>
          <a:p>
            <a:pPr algn="ctr">
              <a:spcBef>
                <a:spcPts val="0"/>
              </a:spcBef>
            </a:pPr>
            <a:r>
              <a:rPr lang="en-US" b="1" i="0" dirty="0">
                <a:solidFill>
                  <a:schemeClr val="tx1"/>
                </a:solidFill>
              </a:rPr>
              <a:t>For more information about the WIRB-Copernicus Group, or Clinical Trial Portals, please email us at:</a:t>
            </a:r>
          </a:p>
          <a:p>
            <a:pPr algn="ctr">
              <a:spcBef>
                <a:spcPts val="0"/>
              </a:spcBef>
            </a:pPr>
            <a:r>
              <a:rPr lang="en-US" b="1" i="0" dirty="0">
                <a:solidFill>
                  <a:schemeClr val="tx1"/>
                </a:solidFill>
                <a:hlinkClick r:id="rId2"/>
              </a:rPr>
              <a:t>info@wcgclinical.com</a:t>
            </a:r>
            <a:r>
              <a:rPr lang="en-US" b="1" i="0" dirty="0">
                <a:solidFill>
                  <a:schemeClr val="tx1"/>
                </a:solidFill>
              </a:rPr>
              <a:t> </a:t>
            </a:r>
            <a:endParaRPr lang="en-US" i="0" dirty="0">
              <a:solidFill>
                <a:schemeClr val="tx1"/>
              </a:solidFill>
            </a:endParaRPr>
          </a:p>
        </p:txBody>
      </p:sp>
      <p:sp>
        <p:nvSpPr>
          <p:cNvPr id="5" name="Rectangle 4"/>
          <p:cNvSpPr/>
          <p:nvPr/>
        </p:nvSpPr>
        <p:spPr>
          <a:xfrm>
            <a:off x="5334000" y="6248400"/>
            <a:ext cx="1676400" cy="381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679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p:cNvSpPr>
          <p:nvPr/>
        </p:nvSpPr>
        <p:spPr bwMode="auto">
          <a:xfrm>
            <a:off x="527050" y="547688"/>
            <a:ext cx="8602739" cy="707886"/>
          </a:xfrm>
          <a:prstGeom prst="rect">
            <a:avLst/>
          </a:prstGeom>
          <a:noFill/>
          <a:ln w="12700">
            <a:noFill/>
            <a:miter lim="800000"/>
            <a:headEnd/>
            <a:tailEnd/>
          </a:ln>
        </p:spPr>
        <p:txBody>
          <a:bodyPr wrap="none" lIns="0" tIns="0" rIns="40639" bIns="0">
            <a:spAutoFit/>
          </a:bodyPr>
          <a:lstStyle/>
          <a:p>
            <a:pPr marL="39688">
              <a:tabLst>
                <a:tab pos="2057400" algn="l"/>
              </a:tabLst>
            </a:pPr>
            <a:r>
              <a:rPr lang="en-US" sz="2600" i="1" dirty="0">
                <a:solidFill>
                  <a:srgbClr val="6666FF"/>
                </a:solidFill>
                <a:latin typeface="Calibri" pitchFamily="34" charset="0"/>
                <a:ea typeface="Heiti SC Light"/>
                <a:cs typeface="Heiti SC Light"/>
                <a:sym typeface="Lucida Grande"/>
              </a:rPr>
              <a:t>CTP Features </a:t>
            </a:r>
            <a:r>
              <a:rPr lang="en-US" sz="2000" i="1" dirty="0">
                <a:solidFill>
                  <a:srgbClr val="6666FF"/>
                </a:solidFill>
                <a:latin typeface="Calibri" pitchFamily="34" charset="0"/>
                <a:ea typeface="Heiti SC Light"/>
                <a:cs typeface="Heiti SC Light"/>
                <a:sym typeface="Lucida Grande"/>
              </a:rPr>
              <a:t>- that have an impact on streamlining/accelerating the process</a:t>
            </a:r>
          </a:p>
          <a:p>
            <a:pPr marL="39688">
              <a:tabLst>
                <a:tab pos="2057400" algn="l"/>
              </a:tabLst>
            </a:pPr>
            <a:r>
              <a:rPr lang="en-US" sz="2000" i="1" dirty="0">
                <a:solidFill>
                  <a:srgbClr val="6666FF"/>
                </a:solidFill>
                <a:latin typeface="Calibri" pitchFamily="34" charset="0"/>
                <a:ea typeface="Heiti SC Light"/>
                <a:cs typeface="Heiti SC Light"/>
                <a:sym typeface="Lucida Grande"/>
              </a:rPr>
              <a:t>		</a:t>
            </a:r>
            <a:r>
              <a:rPr lang="en-US" sz="2000" i="1" dirty="0">
                <a:solidFill>
                  <a:srgbClr val="4D4D4D"/>
                </a:solidFill>
                <a:latin typeface="Calibri" pitchFamily="34" charset="0"/>
                <a:ea typeface="Heiti SC Light"/>
                <a:cs typeface="Heiti SC Light"/>
                <a:sym typeface="Lucida Grande"/>
              </a:rPr>
              <a:t>1= Highest   5 = Lowest</a:t>
            </a:r>
          </a:p>
        </p:txBody>
      </p:sp>
      <p:sp>
        <p:nvSpPr>
          <p:cNvPr id="43010" name="Text Box 3"/>
          <p:cNvSpPr txBox="1">
            <a:spLocks noChangeArrowheads="1"/>
          </p:cNvSpPr>
          <p:nvPr/>
        </p:nvSpPr>
        <p:spPr bwMode="auto">
          <a:xfrm>
            <a:off x="511175" y="1438275"/>
            <a:ext cx="6623050" cy="4201150"/>
          </a:xfrm>
          <a:prstGeom prst="rect">
            <a:avLst/>
          </a:prstGeom>
          <a:noFill/>
          <a:ln w="9525">
            <a:noFill/>
            <a:miter lim="800000"/>
            <a:headEnd/>
            <a:tailEnd/>
          </a:ln>
        </p:spPr>
        <p:txBody>
          <a:bodyPr>
            <a:spAutoFit/>
          </a:bodyPr>
          <a:lstStyle/>
          <a:p>
            <a:pPr defTabSz="342900">
              <a:lnSpc>
                <a:spcPct val="150000"/>
              </a:lnSpc>
            </a:pPr>
            <a:r>
              <a:rPr lang="en-US" i="1" u="sng" dirty="0">
                <a:solidFill>
                  <a:srgbClr val="6666FF"/>
                </a:solidFill>
                <a:latin typeface="Calibri" pitchFamily="34" charset="0"/>
              </a:rPr>
              <a:t>Feature</a:t>
            </a:r>
            <a:r>
              <a:rPr lang="en-US" i="1" dirty="0">
                <a:solidFill>
                  <a:srgbClr val="6666FF"/>
                </a:solidFill>
                <a:latin typeface="Calibri" pitchFamily="34" charset="0"/>
              </a:rPr>
              <a:t>						</a:t>
            </a:r>
            <a:r>
              <a:rPr lang="en-US" i="1" u="sng" dirty="0">
                <a:solidFill>
                  <a:srgbClr val="6666FF"/>
                </a:solidFill>
                <a:latin typeface="Calibri" pitchFamily="34" charset="0"/>
              </a:rPr>
              <a:t>Sponsor Benefit</a:t>
            </a:r>
            <a:r>
              <a:rPr lang="en-US" i="1" dirty="0">
                <a:solidFill>
                  <a:srgbClr val="6666FF"/>
                </a:solidFill>
                <a:latin typeface="Calibri" pitchFamily="34" charset="0"/>
              </a:rPr>
              <a:t>	 	</a:t>
            </a:r>
            <a:r>
              <a:rPr lang="en-US" i="1" u="sng" dirty="0">
                <a:solidFill>
                  <a:srgbClr val="6666FF"/>
                </a:solidFill>
                <a:latin typeface="Calibri" pitchFamily="34" charset="0"/>
              </a:rPr>
              <a:t>Site Benefit</a:t>
            </a:r>
          </a:p>
          <a:p>
            <a:pPr defTabSz="342900">
              <a:lnSpc>
                <a:spcPct val="150000"/>
              </a:lnSpc>
            </a:pPr>
            <a:r>
              <a:rPr lang="en-US" sz="1600" i="1" dirty="0">
                <a:solidFill>
                  <a:schemeClr val="tx1">
                    <a:lumMod val="65000"/>
                    <a:lumOff val="35000"/>
                  </a:schemeClr>
                </a:solidFill>
                <a:latin typeface="Calibri" pitchFamily="34" charset="0"/>
              </a:rPr>
              <a:t>Site Feasibility							1					1</a:t>
            </a:r>
          </a:p>
          <a:p>
            <a:pPr defTabSz="342900">
              <a:lnSpc>
                <a:spcPct val="150000"/>
              </a:lnSpc>
            </a:pPr>
            <a:r>
              <a:rPr lang="en-US" sz="1600" i="1" dirty="0">
                <a:solidFill>
                  <a:schemeClr val="tx1">
                    <a:lumMod val="65000"/>
                    <a:lumOff val="35000"/>
                  </a:schemeClr>
                </a:solidFill>
                <a:latin typeface="Calibri" pitchFamily="34" charset="0"/>
              </a:rPr>
              <a:t>Secure Document Exchange				2 					3</a:t>
            </a:r>
          </a:p>
          <a:p>
            <a:pPr defTabSz="342900">
              <a:lnSpc>
                <a:spcPct val="150000"/>
              </a:lnSpc>
            </a:pPr>
            <a:r>
              <a:rPr lang="en-US" sz="1600" i="1" dirty="0">
                <a:solidFill>
                  <a:schemeClr val="tx1">
                    <a:lumMod val="65000"/>
                    <a:lumOff val="35000"/>
                  </a:schemeClr>
                </a:solidFill>
                <a:latin typeface="Calibri" pitchFamily="34" charset="0"/>
              </a:rPr>
              <a:t>Study Training							1					2</a:t>
            </a:r>
          </a:p>
          <a:p>
            <a:pPr defTabSz="342900">
              <a:lnSpc>
                <a:spcPct val="150000"/>
              </a:lnSpc>
            </a:pPr>
            <a:r>
              <a:rPr lang="en-US" sz="1600" i="1" dirty="0">
                <a:solidFill>
                  <a:schemeClr val="tx1">
                    <a:lumMod val="65000"/>
                    <a:lumOff val="35000"/>
                  </a:schemeClr>
                </a:solidFill>
                <a:latin typeface="Calibri" pitchFamily="34" charset="0"/>
              </a:rPr>
              <a:t>Safety Notifications						1					2</a:t>
            </a:r>
          </a:p>
          <a:p>
            <a:pPr defTabSz="342900">
              <a:lnSpc>
                <a:spcPct val="150000"/>
              </a:lnSpc>
            </a:pPr>
            <a:r>
              <a:rPr lang="en-US" sz="1600" i="1" dirty="0">
                <a:solidFill>
                  <a:schemeClr val="tx1">
                    <a:lumMod val="65000"/>
                    <a:lumOff val="35000"/>
                  </a:schemeClr>
                </a:solidFill>
                <a:latin typeface="Calibri" pitchFamily="34" charset="0"/>
              </a:rPr>
              <a:t>Patient Recruitment &amp; Enrollment		1					2.5</a:t>
            </a:r>
          </a:p>
          <a:p>
            <a:pPr defTabSz="342900">
              <a:lnSpc>
                <a:spcPct val="150000"/>
              </a:lnSpc>
            </a:pPr>
            <a:r>
              <a:rPr lang="en-US" sz="1600" i="1" dirty="0">
                <a:solidFill>
                  <a:schemeClr val="tx1">
                    <a:lumMod val="65000"/>
                    <a:lumOff val="35000"/>
                  </a:schemeClr>
                </a:solidFill>
                <a:latin typeface="Calibri" pitchFamily="34" charset="0"/>
              </a:rPr>
              <a:t>Grant Payment Tracking					2					1</a:t>
            </a:r>
          </a:p>
          <a:p>
            <a:pPr defTabSz="342900">
              <a:lnSpc>
                <a:spcPct val="150000"/>
              </a:lnSpc>
            </a:pPr>
            <a:r>
              <a:rPr lang="en-US" sz="1600" i="1" dirty="0">
                <a:solidFill>
                  <a:schemeClr val="tx1">
                    <a:lumMod val="65000"/>
                    <a:lumOff val="35000"/>
                  </a:schemeClr>
                </a:solidFill>
                <a:latin typeface="Calibri" pitchFamily="34" charset="0"/>
              </a:rPr>
              <a:t>Single Sign-On							2					1</a:t>
            </a:r>
          </a:p>
          <a:p>
            <a:pPr defTabSz="342900">
              <a:lnSpc>
                <a:spcPct val="150000"/>
              </a:lnSpc>
            </a:pPr>
            <a:r>
              <a:rPr lang="en-US" sz="1600" i="1" dirty="0">
                <a:solidFill>
                  <a:schemeClr val="tx1">
                    <a:lumMod val="65000"/>
                    <a:lumOff val="35000"/>
                  </a:schemeClr>
                </a:solidFill>
                <a:latin typeface="Calibri" pitchFamily="34" charset="0"/>
              </a:rPr>
              <a:t>Progress Reporting						1					3</a:t>
            </a:r>
          </a:p>
          <a:p>
            <a:pPr defTabSz="342900">
              <a:lnSpc>
                <a:spcPct val="150000"/>
              </a:lnSpc>
            </a:pPr>
            <a:r>
              <a:rPr lang="en-US" sz="1600" i="1" dirty="0">
                <a:solidFill>
                  <a:schemeClr val="tx1">
                    <a:lumMod val="65000"/>
                    <a:lumOff val="35000"/>
                  </a:schemeClr>
                </a:solidFill>
                <a:latin typeface="Calibri" pitchFamily="34" charset="0"/>
              </a:rPr>
              <a:t>User Administration						1					2</a:t>
            </a:r>
          </a:p>
          <a:p>
            <a:pPr defTabSz="342900">
              <a:lnSpc>
                <a:spcPct val="150000"/>
              </a:lnSpc>
            </a:pPr>
            <a:r>
              <a:rPr lang="en-US" sz="1600" i="1" dirty="0">
                <a:solidFill>
                  <a:schemeClr val="tx1">
                    <a:lumMod val="65000"/>
                    <a:lumOff val="35000"/>
                  </a:schemeClr>
                </a:solidFill>
                <a:latin typeface="Calibri" pitchFamily="34" charset="0"/>
                <a:ea typeface="Heiti SC Light"/>
                <a:cs typeface="Heiti SC Light"/>
              </a:rPr>
              <a:t>Communication/Calendar				1					1</a:t>
            </a:r>
          </a:p>
        </p:txBody>
      </p:sp>
    </p:spTree>
    <p:extLst>
      <p:ext uri="{BB962C8B-B14F-4D97-AF65-F5344CB8AC3E}">
        <p14:creationId xmlns:p14="http://schemas.microsoft.com/office/powerpoint/2010/main" val="36799913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wipe(left)">
                                      <p:cBhvr>
                                        <p:cTn id="7" dur="1000"/>
                                        <p:tgtEl>
                                          <p:spTgt spid="430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wipe(left)">
                                      <p:cBhvr>
                                        <p:cTn id="12" dur="1000"/>
                                        <p:tgtEl>
                                          <p:spTgt spid="430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wipe(left)">
                                      <p:cBhvr>
                                        <p:cTn id="17" dur="1000"/>
                                        <p:tgtEl>
                                          <p:spTgt spid="430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0">
                                            <p:txEl>
                                              <p:pRg st="3" end="3"/>
                                            </p:txEl>
                                          </p:spTgt>
                                        </p:tgtEl>
                                        <p:attrNameLst>
                                          <p:attrName>style.visibility</p:attrName>
                                        </p:attrNameLst>
                                      </p:cBhvr>
                                      <p:to>
                                        <p:strVal val="visible"/>
                                      </p:to>
                                    </p:set>
                                    <p:animEffect transition="in" filter="wipe(left)">
                                      <p:cBhvr>
                                        <p:cTn id="22" dur="1000"/>
                                        <p:tgtEl>
                                          <p:spTgt spid="430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0">
                                            <p:txEl>
                                              <p:pRg st="4" end="4"/>
                                            </p:txEl>
                                          </p:spTgt>
                                        </p:tgtEl>
                                        <p:attrNameLst>
                                          <p:attrName>style.visibility</p:attrName>
                                        </p:attrNameLst>
                                      </p:cBhvr>
                                      <p:to>
                                        <p:strVal val="visible"/>
                                      </p:to>
                                    </p:set>
                                    <p:animEffect transition="in" filter="wipe(left)">
                                      <p:cBhvr>
                                        <p:cTn id="27" dur="1000"/>
                                        <p:tgtEl>
                                          <p:spTgt spid="430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10">
                                            <p:txEl>
                                              <p:pRg st="5" end="5"/>
                                            </p:txEl>
                                          </p:spTgt>
                                        </p:tgtEl>
                                        <p:attrNameLst>
                                          <p:attrName>style.visibility</p:attrName>
                                        </p:attrNameLst>
                                      </p:cBhvr>
                                      <p:to>
                                        <p:strVal val="visible"/>
                                      </p:to>
                                    </p:set>
                                    <p:animEffect transition="in" filter="wipe(left)">
                                      <p:cBhvr>
                                        <p:cTn id="32" dur="1000"/>
                                        <p:tgtEl>
                                          <p:spTgt spid="430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010">
                                            <p:txEl>
                                              <p:pRg st="6" end="6"/>
                                            </p:txEl>
                                          </p:spTgt>
                                        </p:tgtEl>
                                        <p:attrNameLst>
                                          <p:attrName>style.visibility</p:attrName>
                                        </p:attrNameLst>
                                      </p:cBhvr>
                                      <p:to>
                                        <p:strVal val="visible"/>
                                      </p:to>
                                    </p:set>
                                    <p:animEffect transition="in" filter="wipe(left)">
                                      <p:cBhvr>
                                        <p:cTn id="37" dur="1000"/>
                                        <p:tgtEl>
                                          <p:spTgt spid="430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010">
                                            <p:txEl>
                                              <p:pRg st="7" end="7"/>
                                            </p:txEl>
                                          </p:spTgt>
                                        </p:tgtEl>
                                        <p:attrNameLst>
                                          <p:attrName>style.visibility</p:attrName>
                                        </p:attrNameLst>
                                      </p:cBhvr>
                                      <p:to>
                                        <p:strVal val="visible"/>
                                      </p:to>
                                    </p:set>
                                    <p:animEffect transition="in" filter="wipe(left)">
                                      <p:cBhvr>
                                        <p:cTn id="42" dur="1000"/>
                                        <p:tgtEl>
                                          <p:spTgt spid="430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3010">
                                            <p:txEl>
                                              <p:pRg st="8" end="8"/>
                                            </p:txEl>
                                          </p:spTgt>
                                        </p:tgtEl>
                                        <p:attrNameLst>
                                          <p:attrName>style.visibility</p:attrName>
                                        </p:attrNameLst>
                                      </p:cBhvr>
                                      <p:to>
                                        <p:strVal val="visible"/>
                                      </p:to>
                                    </p:set>
                                    <p:animEffect transition="in" filter="wipe(left)">
                                      <p:cBhvr>
                                        <p:cTn id="47" dur="1000"/>
                                        <p:tgtEl>
                                          <p:spTgt spid="430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3010">
                                            <p:txEl>
                                              <p:pRg st="9" end="9"/>
                                            </p:txEl>
                                          </p:spTgt>
                                        </p:tgtEl>
                                        <p:attrNameLst>
                                          <p:attrName>style.visibility</p:attrName>
                                        </p:attrNameLst>
                                      </p:cBhvr>
                                      <p:to>
                                        <p:strVal val="visible"/>
                                      </p:to>
                                    </p:set>
                                    <p:animEffect transition="in" filter="wipe(left)">
                                      <p:cBhvr>
                                        <p:cTn id="52" dur="1000"/>
                                        <p:tgtEl>
                                          <p:spTgt spid="430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3010">
                                            <p:txEl>
                                              <p:pRg st="10" end="10"/>
                                            </p:txEl>
                                          </p:spTgt>
                                        </p:tgtEl>
                                        <p:attrNameLst>
                                          <p:attrName>style.visibility</p:attrName>
                                        </p:attrNameLst>
                                      </p:cBhvr>
                                      <p:to>
                                        <p:strVal val="visible"/>
                                      </p:to>
                                    </p:set>
                                    <p:animEffect transition="in" filter="wipe(left)">
                                      <p:cBhvr>
                                        <p:cTn id="57" dur="1000"/>
                                        <p:tgtEl>
                                          <p:spTgt spid="430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66260"/>
            <a:ext cx="8229600" cy="609600"/>
          </a:xfrm>
        </p:spPr>
        <p:txBody>
          <a:bodyPr/>
          <a:lstStyle/>
          <a:p>
            <a:r>
              <a:rPr lang="en-US" dirty="0"/>
              <a:t>Our Webinar Protocol</a:t>
            </a:r>
          </a:p>
        </p:txBody>
      </p:sp>
      <p:pic>
        <p:nvPicPr>
          <p:cNvPr id="7" name="Content Placeholder 3"/>
          <p:cNvPicPr>
            <a:picLocks noGrp="1" noChangeAspect="1"/>
          </p:cNvPicPr>
          <p:nvPr>
            <p:ph idx="1"/>
          </p:nvPr>
        </p:nvPicPr>
        <p:blipFill>
          <a:blip r:embed="rId2" cstate="email">
            <a:alphaModFix amt="82000"/>
            <a:extLst>
              <a:ext uri="{28A0092B-C50C-407E-A947-70E740481C1C}">
                <a14:useLocalDpi xmlns:a14="http://schemas.microsoft.com/office/drawing/2010/main"/>
              </a:ext>
            </a:extLst>
          </a:blip>
          <a:srcRect/>
          <a:stretch>
            <a:fillRect/>
          </a:stretch>
        </p:blipFill>
        <p:spPr>
          <a:xfrm>
            <a:off x="5114925" y="737641"/>
            <a:ext cx="3657600" cy="3657600"/>
          </a:xfrm>
          <a:ln/>
        </p:spPr>
      </p:pic>
      <p:sp>
        <p:nvSpPr>
          <p:cNvPr id="8" name="Rounded Rectangular Callout 7"/>
          <p:cNvSpPr/>
          <p:nvPr/>
        </p:nvSpPr>
        <p:spPr>
          <a:xfrm>
            <a:off x="695324" y="1412328"/>
            <a:ext cx="3008588" cy="814864"/>
          </a:xfrm>
          <a:prstGeom prst="wedgeRoundRectCallout">
            <a:avLst>
              <a:gd name="adj1" fmla="val 116924"/>
              <a:gd name="adj2" fmla="val 64800"/>
              <a:gd name="adj3" fmla="val 16667"/>
            </a:avLst>
          </a:prstGeom>
          <a:solidFill>
            <a:srgbClr val="2166B3"/>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solidFill>
                <a:prstClr val="white"/>
              </a:solidFill>
            </a:endParaRPr>
          </a:p>
        </p:txBody>
      </p:sp>
      <p:sp>
        <p:nvSpPr>
          <p:cNvPr id="9" name="Rounded Rectangular Callout 8"/>
          <p:cNvSpPr/>
          <p:nvPr/>
        </p:nvSpPr>
        <p:spPr>
          <a:xfrm>
            <a:off x="152400" y="2402929"/>
            <a:ext cx="3136353" cy="1066800"/>
          </a:xfrm>
          <a:prstGeom prst="wedgeRoundRectCallout">
            <a:avLst>
              <a:gd name="adj1" fmla="val 131778"/>
              <a:gd name="adj2" fmla="val -48337"/>
              <a:gd name="adj3" fmla="val 16667"/>
            </a:avLst>
          </a:prstGeom>
          <a:solidFill>
            <a:srgbClr val="2166B3"/>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solidFill>
                <a:prstClr val="white"/>
              </a:solidFill>
              <a:latin typeface="Arial"/>
              <a:cs typeface="Arial"/>
            </a:endParaRPr>
          </a:p>
        </p:txBody>
      </p:sp>
      <p:sp>
        <p:nvSpPr>
          <p:cNvPr id="10" name="Rounded Rectangular Callout 9"/>
          <p:cNvSpPr/>
          <p:nvPr/>
        </p:nvSpPr>
        <p:spPr>
          <a:xfrm>
            <a:off x="542924" y="3794818"/>
            <a:ext cx="3313387" cy="1046510"/>
          </a:xfrm>
          <a:prstGeom prst="wedgeRoundRectCallout">
            <a:avLst>
              <a:gd name="adj1" fmla="val 109381"/>
              <a:gd name="adj2" fmla="val -168716"/>
              <a:gd name="adj3" fmla="val 16667"/>
            </a:avLst>
          </a:prstGeom>
          <a:solidFill>
            <a:srgbClr val="2166B3"/>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solidFill>
                <a:prstClr val="white"/>
              </a:solidFill>
              <a:latin typeface="Arial"/>
              <a:cs typeface="Arial"/>
            </a:endParaRPr>
          </a:p>
        </p:txBody>
      </p:sp>
      <p:sp>
        <p:nvSpPr>
          <p:cNvPr id="11" name="Rounded Rectangular Callout 10"/>
          <p:cNvSpPr/>
          <p:nvPr/>
        </p:nvSpPr>
        <p:spPr>
          <a:xfrm>
            <a:off x="2011088" y="5069928"/>
            <a:ext cx="3354114" cy="1026072"/>
          </a:xfrm>
          <a:prstGeom prst="wedgeRoundRectCallout">
            <a:avLst>
              <a:gd name="adj1" fmla="val 66069"/>
              <a:gd name="adj2" fmla="val -282138"/>
              <a:gd name="adj3" fmla="val 16667"/>
            </a:avLst>
          </a:prstGeom>
          <a:solidFill>
            <a:srgbClr val="2166B3"/>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2400">
              <a:solidFill>
                <a:prstClr val="white"/>
              </a:solidFill>
              <a:latin typeface="Arial"/>
              <a:cs typeface="Arial"/>
            </a:endParaRPr>
          </a:p>
        </p:txBody>
      </p:sp>
      <p:sp>
        <p:nvSpPr>
          <p:cNvPr id="12" name="TextBox 1"/>
          <p:cNvSpPr txBox="1">
            <a:spLocks noChangeArrowheads="1"/>
          </p:cNvSpPr>
          <p:nvPr/>
        </p:nvSpPr>
        <p:spPr bwMode="auto">
          <a:xfrm>
            <a:off x="2208213" y="5204936"/>
            <a:ext cx="2971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a:solidFill>
                  <a:prstClr val="white"/>
                </a:solidFill>
                <a:latin typeface="Arial Narrow"/>
                <a:cs typeface="Arial Narrow"/>
              </a:rPr>
              <a:t>If you’d like to see this webcast again, it will be archived and made available for you to watch on demand.</a:t>
            </a:r>
          </a:p>
        </p:txBody>
      </p:sp>
      <p:sp>
        <p:nvSpPr>
          <p:cNvPr id="13" name="TextBox 8"/>
          <p:cNvSpPr txBox="1">
            <a:spLocks noChangeArrowheads="1"/>
          </p:cNvSpPr>
          <p:nvPr/>
        </p:nvSpPr>
        <p:spPr bwMode="auto">
          <a:xfrm>
            <a:off x="695325" y="3909536"/>
            <a:ext cx="29924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a:solidFill>
                  <a:prstClr val="white"/>
                </a:solidFill>
                <a:latin typeface="Arial Narrow"/>
                <a:cs typeface="Arial Narrow"/>
              </a:rPr>
              <a:t>If we run out of time to address your question during Q&amp;A, we will follow-up with you via email following the webinar.</a:t>
            </a:r>
          </a:p>
        </p:txBody>
      </p:sp>
      <p:sp>
        <p:nvSpPr>
          <p:cNvPr id="14" name="TextBox 13"/>
          <p:cNvSpPr txBox="1">
            <a:spLocks noChangeArrowheads="1"/>
          </p:cNvSpPr>
          <p:nvPr/>
        </p:nvSpPr>
        <p:spPr bwMode="auto">
          <a:xfrm>
            <a:off x="152400" y="2514600"/>
            <a:ext cx="3122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a:solidFill>
                  <a:prstClr val="white"/>
                </a:solidFill>
                <a:latin typeface="Arial Narrow"/>
                <a:cs typeface="Arial Narrow"/>
              </a:rPr>
              <a:t>If you experience technical difficulties, please use the “Questions” feature and someone from our team will assist you!</a:t>
            </a:r>
          </a:p>
        </p:txBody>
      </p:sp>
      <p:sp>
        <p:nvSpPr>
          <p:cNvPr id="15" name="TextBox 14"/>
          <p:cNvSpPr txBox="1">
            <a:spLocks noChangeArrowheads="1"/>
          </p:cNvSpPr>
          <p:nvPr/>
        </p:nvSpPr>
        <p:spPr bwMode="auto">
          <a:xfrm>
            <a:off x="762000" y="1447800"/>
            <a:ext cx="2971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a:solidFill>
                  <a:prstClr val="white"/>
                </a:solidFill>
                <a:latin typeface="Arial Narrow"/>
                <a:cs typeface="Arial Narrow"/>
              </a:rPr>
              <a:t>To ensure proper audio, make sure you’ve turned up the volume on your computer’s speakers.</a:t>
            </a:r>
          </a:p>
        </p:txBody>
      </p:sp>
      <p:sp>
        <p:nvSpPr>
          <p:cNvPr id="16" name="Rectangle 15"/>
          <p:cNvSpPr/>
          <p:nvPr/>
        </p:nvSpPr>
        <p:spPr>
          <a:xfrm>
            <a:off x="5334000" y="6248400"/>
            <a:ext cx="1676400" cy="381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44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WCG</a:t>
            </a:r>
          </a:p>
        </p:txBody>
      </p:sp>
      <p:sp>
        <p:nvSpPr>
          <p:cNvPr id="4" name="Content Placeholder 3"/>
          <p:cNvSpPr>
            <a:spLocks noGrp="1"/>
          </p:cNvSpPr>
          <p:nvPr>
            <p:ph sz="quarter" idx="13"/>
          </p:nvPr>
        </p:nvSpPr>
        <p:spPr/>
        <p:txBody>
          <a:bodyPr/>
          <a:lstStyle/>
          <a:p>
            <a:r>
              <a:rPr lang="en-US" dirty="0"/>
              <a:t>The WIRB-Copernicus Group…</a:t>
            </a:r>
          </a:p>
        </p:txBody>
      </p:sp>
      <p:sp>
        <p:nvSpPr>
          <p:cNvPr id="5" name="Rectangle 4"/>
          <p:cNvSpPr/>
          <p:nvPr/>
        </p:nvSpPr>
        <p:spPr>
          <a:xfrm>
            <a:off x="5334000" y="6248400"/>
            <a:ext cx="1676400" cy="381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18986A2-D928-49CF-AA27-7A76466954C2}"/>
              </a:ext>
            </a:extLst>
          </p:cNvPr>
          <p:cNvGrpSpPr/>
          <p:nvPr/>
        </p:nvGrpSpPr>
        <p:grpSpPr>
          <a:xfrm>
            <a:off x="0" y="1175311"/>
            <a:ext cx="9144000" cy="4158689"/>
            <a:chOff x="0" y="906780"/>
            <a:chExt cx="12192000" cy="5315416"/>
          </a:xfrm>
        </p:grpSpPr>
        <p:pic>
          <p:nvPicPr>
            <p:cNvPr id="8" name="Picture 7">
              <a:extLst>
                <a:ext uri="{FF2B5EF4-FFF2-40B4-BE49-F238E27FC236}">
                  <a16:creationId xmlns:a16="http://schemas.microsoft.com/office/drawing/2014/main" id="{D546BB72-4923-47A1-9DF9-93254DCCECD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016000"/>
              <a:ext cx="12192000" cy="5113338"/>
            </a:xfrm>
            <a:prstGeom prst="rect">
              <a:avLst/>
            </a:prstGeom>
          </p:spPr>
        </p:pic>
        <p:sp>
          <p:nvSpPr>
            <p:cNvPr id="9" name="Rectangle 8">
              <a:extLst>
                <a:ext uri="{FF2B5EF4-FFF2-40B4-BE49-F238E27FC236}">
                  <a16:creationId xmlns:a16="http://schemas.microsoft.com/office/drawing/2014/main" id="{E67B2CCE-2414-499A-8795-1FA21B9A8C3B}"/>
                </a:ext>
              </a:extLst>
            </p:cNvPr>
            <p:cNvSpPr/>
            <p:nvPr/>
          </p:nvSpPr>
          <p:spPr>
            <a:xfrm>
              <a:off x="0" y="906780"/>
              <a:ext cx="12191999" cy="5315416"/>
            </a:xfrm>
            <a:prstGeom prst="rect">
              <a:avLst/>
            </a:prstGeom>
            <a:solidFill>
              <a:schemeClr val="bg1">
                <a:alpha val="9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 name="Picture 9">
            <a:extLst>
              <a:ext uri="{FF2B5EF4-FFF2-40B4-BE49-F238E27FC236}">
                <a16:creationId xmlns:a16="http://schemas.microsoft.com/office/drawing/2014/main" id="{2C1CE8F0-5F2F-43C4-A492-1B78EE143941}"/>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75256" y="2780943"/>
            <a:ext cx="4302105" cy="1659056"/>
          </a:xfrm>
          <a:prstGeom prst="rect">
            <a:avLst/>
          </a:prstGeom>
        </p:spPr>
      </p:pic>
      <p:sp>
        <p:nvSpPr>
          <p:cNvPr id="11" name="Rectangle 10">
            <a:extLst>
              <a:ext uri="{FF2B5EF4-FFF2-40B4-BE49-F238E27FC236}">
                <a16:creationId xmlns:a16="http://schemas.microsoft.com/office/drawing/2014/main" id="{7CA211AE-EBFE-4ABC-82F3-E30D05E33C26}"/>
              </a:ext>
            </a:extLst>
          </p:cNvPr>
          <p:cNvSpPr/>
          <p:nvPr/>
        </p:nvSpPr>
        <p:spPr>
          <a:xfrm>
            <a:off x="5305424" y="2209800"/>
            <a:ext cx="3609976" cy="255454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tx1">
                    <a:lumMod val="65000"/>
                    <a:lumOff val="35000"/>
                  </a:schemeClr>
                </a:solidFill>
              </a:rPr>
              <a:t>WCG’s solutions are built upon the foundation of ethical review, but have grown to include a suite of complementary clinical services and technologies.</a:t>
            </a:r>
          </a:p>
          <a:p>
            <a:endParaRPr lang="en-US" sz="1600" dirty="0">
              <a:solidFill>
                <a:schemeClr val="tx1">
                  <a:lumMod val="65000"/>
                  <a:lumOff val="35000"/>
                </a:schemeClr>
              </a:solidFill>
            </a:endParaRPr>
          </a:p>
          <a:p>
            <a:r>
              <a:rPr lang="en-US" sz="1600" dirty="0">
                <a:solidFill>
                  <a:schemeClr val="tx1">
                    <a:lumMod val="65000"/>
                    <a:lumOff val="35000"/>
                  </a:schemeClr>
                </a:solidFill>
              </a:rPr>
              <a:t>WCG delivers knowledge based services that accelerate growth and maximize efficiency for those who perform clinical trials.</a:t>
            </a:r>
          </a:p>
        </p:txBody>
      </p:sp>
    </p:spTree>
    <p:extLst>
      <p:ext uri="{BB962C8B-B14F-4D97-AF65-F5344CB8AC3E}">
        <p14:creationId xmlns:p14="http://schemas.microsoft.com/office/powerpoint/2010/main" val="39471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Your Presenters</a:t>
            </a:r>
          </a:p>
        </p:txBody>
      </p:sp>
      <p:sp>
        <p:nvSpPr>
          <p:cNvPr id="3" name="Content Placeholder 2"/>
          <p:cNvSpPr>
            <a:spLocks noGrp="1"/>
          </p:cNvSpPr>
          <p:nvPr>
            <p:ph idx="1"/>
          </p:nvPr>
        </p:nvSpPr>
        <p:spPr>
          <a:xfrm>
            <a:off x="2057400" y="838200"/>
            <a:ext cx="6629400" cy="5638800"/>
          </a:xfrm>
        </p:spPr>
        <p:txBody>
          <a:bodyPr/>
          <a:lstStyle/>
          <a:p>
            <a:pPr marL="0" indent="0">
              <a:buNone/>
            </a:pPr>
            <a:r>
              <a:rPr lang="en-US" sz="2400" dirty="0"/>
              <a:t>Steven Beales</a:t>
            </a:r>
            <a:br>
              <a:rPr lang="en-US" sz="2400" dirty="0"/>
            </a:br>
            <a:r>
              <a:rPr lang="en-US" sz="2400" dirty="0"/>
              <a:t>Senior Vice President of IT, </a:t>
            </a:r>
            <a:r>
              <a:rPr lang="en-US" sz="2400" dirty="0" err="1"/>
              <a:t>ePharmaSolutions</a:t>
            </a:r>
            <a:endParaRPr lang="en-US" sz="2400" dirty="0"/>
          </a:p>
          <a:p>
            <a:r>
              <a:rPr lang="en-US" sz="2400" dirty="0"/>
              <a:t>25 years of experience in IT</a:t>
            </a:r>
          </a:p>
          <a:p>
            <a:r>
              <a:rPr lang="en-US" sz="2400" dirty="0"/>
              <a:t>16 years in the Pharmaceutical industry</a:t>
            </a:r>
          </a:p>
          <a:p>
            <a:r>
              <a:rPr lang="en-US" sz="2400" dirty="0"/>
              <a:t>Led implementation of the Clinical Trial Portal at Genentech across 100+ countries</a:t>
            </a:r>
            <a:br>
              <a:rPr lang="en-US" sz="2400" dirty="0"/>
            </a:br>
            <a:endParaRPr lang="en-US" sz="2400" dirty="0"/>
          </a:p>
          <a:p>
            <a:pPr marL="0" indent="0">
              <a:buNone/>
            </a:pPr>
            <a:r>
              <a:rPr lang="en-US" sz="2400" dirty="0"/>
              <a:t>Brian Mundy</a:t>
            </a:r>
            <a:br>
              <a:rPr lang="en-US" sz="2400" dirty="0"/>
            </a:br>
            <a:r>
              <a:rPr lang="en-US" sz="2400" dirty="0"/>
              <a:t>Director, Product Strategy, </a:t>
            </a:r>
            <a:r>
              <a:rPr lang="en-US" sz="2400" dirty="0" err="1"/>
              <a:t>ePharmaSolutions</a:t>
            </a:r>
            <a:endParaRPr lang="en-US" sz="2400" dirty="0"/>
          </a:p>
          <a:p>
            <a:r>
              <a:rPr lang="en-US" sz="2400" dirty="0"/>
              <a:t>15 years of experience in IT roles</a:t>
            </a:r>
          </a:p>
          <a:p>
            <a:r>
              <a:rPr lang="en-US" sz="2400" dirty="0"/>
              <a:t>11+ years working in the Life Sciences industry</a:t>
            </a:r>
          </a:p>
          <a:p>
            <a:r>
              <a:rPr lang="en-US" sz="2400" dirty="0"/>
              <a:t>Providing technology solutions for the clinical space, including Clinical Trial Portals, Site </a:t>
            </a:r>
            <a:br>
              <a:rPr lang="en-US" sz="2400" dirty="0"/>
            </a:br>
            <a:r>
              <a:rPr lang="en-US" sz="2400" dirty="0"/>
              <a:t>Portals, </a:t>
            </a:r>
            <a:r>
              <a:rPr lang="en-US" sz="2400" dirty="0" err="1"/>
              <a:t>eTMFs</a:t>
            </a:r>
            <a:r>
              <a:rPr lang="en-US" sz="2400" dirty="0"/>
              <a:t>,  etc.</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68713"/>
            <a:ext cx="1524000" cy="2000250"/>
          </a:xfrm>
          <a:prstGeom prst="rect">
            <a:avLst/>
          </a:prstGeom>
        </p:spPr>
      </p:pic>
      <p:pic>
        <p:nvPicPr>
          <p:cNvPr id="6"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38200"/>
            <a:ext cx="1524000" cy="2000251"/>
          </a:xfrm>
          <a:prstGeom prst="rect">
            <a:avLst/>
          </a:prstGeom>
        </p:spPr>
      </p:pic>
    </p:spTree>
    <p:extLst>
      <p:ext uri="{BB962C8B-B14F-4D97-AF65-F5344CB8AC3E}">
        <p14:creationId xmlns:p14="http://schemas.microsoft.com/office/powerpoint/2010/main" val="46291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Shift in Clinical Trials Industry</a:t>
            </a:r>
          </a:p>
          <a:p>
            <a:r>
              <a:rPr lang="en-US" dirty="0"/>
              <a:t>What are Clinical Trial Portals</a:t>
            </a:r>
          </a:p>
          <a:p>
            <a:r>
              <a:rPr lang="en-US" dirty="0"/>
              <a:t>Why are Clinical Trial Portals Essential for Small- to Mid-size Pharma</a:t>
            </a:r>
          </a:p>
          <a:p>
            <a:r>
              <a:rPr lang="en-US" dirty="0"/>
              <a:t>Case Study </a:t>
            </a:r>
          </a:p>
        </p:txBody>
      </p:sp>
    </p:spTree>
    <p:extLst>
      <p:ext uri="{BB962C8B-B14F-4D97-AF65-F5344CB8AC3E}">
        <p14:creationId xmlns:p14="http://schemas.microsoft.com/office/powerpoint/2010/main" val="270026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 Studies Conducted at Big Pharma</a:t>
            </a:r>
          </a:p>
        </p:txBody>
      </p:sp>
      <p:sp>
        <p:nvSpPr>
          <p:cNvPr id="3" name="Content Placeholder 2"/>
          <p:cNvSpPr>
            <a:spLocks noGrp="1"/>
          </p:cNvSpPr>
          <p:nvPr>
            <p:ph idx="1"/>
          </p:nvPr>
        </p:nvSpPr>
        <p:spPr>
          <a:xfrm>
            <a:off x="2038633" y="2452201"/>
            <a:ext cx="5974109" cy="3488033"/>
          </a:xfrm>
        </p:spPr>
        <p:txBody>
          <a:bodyPr/>
          <a:lstStyle/>
          <a:p>
            <a:r>
              <a:rPr lang="en-US" dirty="0">
                <a:solidFill>
                  <a:srgbClr val="FF0000"/>
                </a:solidFill>
              </a:rPr>
              <a:t>Insert graphic on % of studies being conducted in small pharma now vs then</a:t>
            </a:r>
          </a:p>
        </p:txBody>
      </p:sp>
      <p:sp>
        <p:nvSpPr>
          <p:cNvPr id="5" name="Rectangle 4"/>
          <p:cNvSpPr/>
          <p:nvPr/>
        </p:nvSpPr>
        <p:spPr>
          <a:xfrm>
            <a:off x="6858000" y="5334000"/>
            <a:ext cx="1752600" cy="1447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Chart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142793" cy="4925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072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Big Pharma is Outsourcing R&amp;D</a:t>
            </a:r>
          </a:p>
        </p:txBody>
      </p:sp>
      <p:sp>
        <p:nvSpPr>
          <p:cNvPr id="11" name="TextBox 10"/>
          <p:cNvSpPr txBox="1"/>
          <p:nvPr/>
        </p:nvSpPr>
        <p:spPr>
          <a:xfrm>
            <a:off x="457200" y="5486400"/>
            <a:ext cx="8001000" cy="307777"/>
          </a:xfrm>
          <a:prstGeom prst="rect">
            <a:avLst/>
          </a:prstGeom>
          <a:noFill/>
        </p:spPr>
        <p:txBody>
          <a:bodyPr wrap="square" rtlCol="0">
            <a:spAutoFit/>
          </a:bodyPr>
          <a:lstStyle/>
          <a:p>
            <a:r>
              <a:rPr lang="en-US" sz="1400" dirty="0"/>
              <a:t>Source: “From the Trenches: Technical Strategies for Start-Up and Virtual Pharma/</a:t>
            </a:r>
            <a:r>
              <a:rPr lang="en-US" sz="1400" dirty="0" err="1"/>
              <a:t>BioTech</a:t>
            </a:r>
            <a:r>
              <a:rPr lang="en-US" sz="1400" dirty="0"/>
              <a:t> Companies”</a:t>
            </a:r>
          </a:p>
        </p:txBody>
      </p:sp>
      <p:sp>
        <p:nvSpPr>
          <p:cNvPr id="2" name="Rounded Rectangle 1"/>
          <p:cNvSpPr/>
          <p:nvPr/>
        </p:nvSpPr>
        <p:spPr>
          <a:xfrm>
            <a:off x="3276600" y="1219200"/>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Big Pharma</a:t>
            </a:r>
          </a:p>
        </p:txBody>
      </p:sp>
      <p:sp>
        <p:nvSpPr>
          <p:cNvPr id="3" name="Rounded Rectangle 2"/>
          <p:cNvSpPr/>
          <p:nvPr/>
        </p:nvSpPr>
        <p:spPr>
          <a:xfrm>
            <a:off x="2895600" y="2362200"/>
            <a:ext cx="30480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Shed inefficient expenditures</a:t>
            </a:r>
          </a:p>
        </p:txBody>
      </p:sp>
      <p:sp>
        <p:nvSpPr>
          <p:cNvPr id="6" name="Rounded Rectangle 5"/>
          <p:cNvSpPr/>
          <p:nvPr/>
        </p:nvSpPr>
        <p:spPr>
          <a:xfrm>
            <a:off x="1447800" y="3276600"/>
            <a:ext cx="2209800" cy="9806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Start-Ups</a:t>
            </a:r>
          </a:p>
        </p:txBody>
      </p:sp>
      <p:sp>
        <p:nvSpPr>
          <p:cNvPr id="12" name="Rounded Rectangle 11"/>
          <p:cNvSpPr/>
          <p:nvPr/>
        </p:nvSpPr>
        <p:spPr>
          <a:xfrm>
            <a:off x="5181600" y="3276600"/>
            <a:ext cx="2209800" cy="9806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CROs/FSPs</a:t>
            </a:r>
          </a:p>
        </p:txBody>
      </p:sp>
      <p:sp>
        <p:nvSpPr>
          <p:cNvPr id="13" name="Rounded Rectangle 12"/>
          <p:cNvSpPr/>
          <p:nvPr/>
        </p:nvSpPr>
        <p:spPr>
          <a:xfrm>
            <a:off x="1219200" y="2133600"/>
            <a:ext cx="1143000" cy="58792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R&amp;D $$$</a:t>
            </a:r>
          </a:p>
        </p:txBody>
      </p:sp>
      <p:sp>
        <p:nvSpPr>
          <p:cNvPr id="14" name="Rounded Rectangle 13"/>
          <p:cNvSpPr/>
          <p:nvPr/>
        </p:nvSpPr>
        <p:spPr>
          <a:xfrm>
            <a:off x="6400800" y="2068236"/>
            <a:ext cx="1676400" cy="6532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Development Staff</a:t>
            </a:r>
          </a:p>
        </p:txBody>
      </p:sp>
      <p:sp>
        <p:nvSpPr>
          <p:cNvPr id="15" name="Rounded Rectangle 14"/>
          <p:cNvSpPr/>
          <p:nvPr/>
        </p:nvSpPr>
        <p:spPr>
          <a:xfrm>
            <a:off x="3886873" y="3144976"/>
            <a:ext cx="989927" cy="4364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Ops</a:t>
            </a:r>
          </a:p>
        </p:txBody>
      </p:sp>
      <p:sp>
        <p:nvSpPr>
          <p:cNvPr id="16" name="Bent Arrow 15"/>
          <p:cNvSpPr/>
          <p:nvPr/>
        </p:nvSpPr>
        <p:spPr>
          <a:xfrm rot="5400000">
            <a:off x="5183341" y="1982941"/>
            <a:ext cx="1635154" cy="799764"/>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7" name="Bent Arrow 16"/>
          <p:cNvSpPr/>
          <p:nvPr/>
        </p:nvSpPr>
        <p:spPr>
          <a:xfrm rot="16200000" flipH="1">
            <a:off x="1982941" y="1982941"/>
            <a:ext cx="1635154" cy="799764"/>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8" name="Right Arrow 17"/>
          <p:cNvSpPr/>
          <p:nvPr/>
        </p:nvSpPr>
        <p:spPr>
          <a:xfrm>
            <a:off x="3735146" y="3608664"/>
            <a:ext cx="133249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ounded Rectangle 18"/>
          <p:cNvSpPr/>
          <p:nvPr/>
        </p:nvSpPr>
        <p:spPr>
          <a:xfrm>
            <a:off x="1066800" y="4419600"/>
            <a:ext cx="30480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Return on shareholder capital</a:t>
            </a:r>
          </a:p>
        </p:txBody>
      </p:sp>
      <p:sp>
        <p:nvSpPr>
          <p:cNvPr id="20" name="Rounded Rectangle 19"/>
          <p:cNvSpPr/>
          <p:nvPr/>
        </p:nvSpPr>
        <p:spPr>
          <a:xfrm>
            <a:off x="4762500" y="4404433"/>
            <a:ext cx="30480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Profitable use of assets</a:t>
            </a:r>
          </a:p>
        </p:txBody>
      </p:sp>
    </p:spTree>
    <p:extLst>
      <p:ext uri="{BB962C8B-B14F-4D97-AF65-F5344CB8AC3E}">
        <p14:creationId xmlns:p14="http://schemas.microsoft.com/office/powerpoint/2010/main" val="1900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 is Fierce</a:t>
            </a:r>
          </a:p>
        </p:txBody>
      </p:sp>
      <p:pic>
        <p:nvPicPr>
          <p:cNvPr id="1030" name="Picture 6" descr="https://lifescivc.com/wp-content/uploads/2015/07/Startup-Financing-Over-Tim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1796" y="1111428"/>
            <a:ext cx="5820408" cy="38862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5486400"/>
            <a:ext cx="8001000" cy="523220"/>
          </a:xfrm>
          <a:prstGeom prst="rect">
            <a:avLst/>
          </a:prstGeom>
          <a:noFill/>
        </p:spPr>
        <p:txBody>
          <a:bodyPr wrap="square" rtlCol="0">
            <a:spAutoFit/>
          </a:bodyPr>
          <a:lstStyle/>
          <a:p>
            <a:r>
              <a:rPr lang="en-US" sz="1400" dirty="0"/>
              <a:t>Source: https://www.forbes.com/sites/brucebooth/2015/07/23/the-venture-funding-boom-in-biotech-a-few-things-its-not/#4e66229d3012</a:t>
            </a:r>
          </a:p>
        </p:txBody>
      </p:sp>
    </p:spTree>
    <p:extLst>
      <p:ext uri="{BB962C8B-B14F-4D97-AF65-F5344CB8AC3E}">
        <p14:creationId xmlns:p14="http://schemas.microsoft.com/office/powerpoint/2010/main" val="602445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2337</TotalTime>
  <Words>1593</Words>
  <Application>Microsoft Office PowerPoint</Application>
  <PresentationFormat>On-screen Show (4:3)</PresentationFormat>
  <Paragraphs>148</Paragraphs>
  <Slides>23</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ＭＳ Ｐゴシック</vt:lpstr>
      <vt:lpstr>Arial</vt:lpstr>
      <vt:lpstr>Arial Narrow</vt:lpstr>
      <vt:lpstr>Calibri</vt:lpstr>
      <vt:lpstr>Century Gothic</vt:lpstr>
      <vt:lpstr>Heiti SC Light</vt:lpstr>
      <vt:lpstr>Lucida Grande</vt:lpstr>
      <vt:lpstr>Tahoma</vt:lpstr>
      <vt:lpstr>Wingdings 2</vt:lpstr>
      <vt:lpstr>Wingdings 3</vt:lpstr>
      <vt:lpstr>Office Theme</vt:lpstr>
      <vt:lpstr>1_Office Theme</vt:lpstr>
      <vt:lpstr>Clinical Trial Portals Absolutely, Positively Essential for Small, Mid-Size Biotech Firms</vt:lpstr>
      <vt:lpstr>Welcome</vt:lpstr>
      <vt:lpstr>Our Webinar Protocol</vt:lpstr>
      <vt:lpstr>About WCG</vt:lpstr>
      <vt:lpstr>Meet Your Presenters</vt:lpstr>
      <vt:lpstr>Agenda</vt:lpstr>
      <vt:lpstr>Less Studies Conducted at Big Pharma</vt:lpstr>
      <vt:lpstr>Big Pharma is Outsourcing R&amp;D</vt:lpstr>
      <vt:lpstr>Competition is Fierce</vt:lpstr>
      <vt:lpstr>What are Clinical Trial Portals</vt:lpstr>
      <vt:lpstr>A Definition</vt:lpstr>
      <vt:lpstr>An Update Definition</vt:lpstr>
      <vt:lpstr>What Can They Do?</vt:lpstr>
      <vt:lpstr>Why are Clinical Trial Portals Essential</vt:lpstr>
      <vt:lpstr>Improve Site Relationships</vt:lpstr>
      <vt:lpstr>Do More with Less</vt:lpstr>
      <vt:lpstr>Predictability</vt:lpstr>
      <vt:lpstr>Differentiation</vt:lpstr>
      <vt:lpstr>What does this mean for Sites?</vt:lpstr>
      <vt:lpstr>Case Study</vt:lpstr>
      <vt:lpstr>Questions?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starts here.</dc:title>
  <dc:creator>Rebecca Rutstein</dc:creator>
  <cp:lastModifiedBy>Steven</cp:lastModifiedBy>
  <cp:revision>106</cp:revision>
  <dcterms:created xsi:type="dcterms:W3CDTF">2014-03-06T21:41:50Z</dcterms:created>
  <dcterms:modified xsi:type="dcterms:W3CDTF">2018-04-27T18:45:55Z</dcterms:modified>
</cp:coreProperties>
</file>