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6"/>
  </p:notesMasterIdLst>
  <p:sldIdLst>
    <p:sldId id="513" r:id="rId5"/>
    <p:sldId id="540" r:id="rId6"/>
    <p:sldId id="276" r:id="rId7"/>
    <p:sldId id="258" r:id="rId8"/>
    <p:sldId id="510" r:id="rId9"/>
    <p:sldId id="261" r:id="rId10"/>
    <p:sldId id="278" r:id="rId11"/>
    <p:sldId id="279" r:id="rId12"/>
    <p:sldId id="541" r:id="rId13"/>
    <p:sldId id="26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96B"/>
    <a:srgbClr val="008CA1"/>
    <a:srgbClr val="CB7E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6" autoAdjust="0"/>
    <p:restoredTop sz="89565" autoAdjust="0"/>
  </p:normalViewPr>
  <p:slideViewPr>
    <p:cSldViewPr snapToGrid="0" snapToObjects="1" showGuides="1">
      <p:cViewPr varScale="1">
        <p:scale>
          <a:sx n="68" d="100"/>
          <a:sy n="68" d="100"/>
        </p:scale>
        <p:origin x="858" y="66"/>
      </p:cViewPr>
      <p:guideLst>
        <p:guide orient="horz" pos="1992"/>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A-412F-AB53-A4B491600F60}"/>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A-412F-AB53-A4B491600F60}"/>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A-412F-AB53-A4B491600F60}"/>
            </c:ext>
          </c:extLst>
        </c:ser>
        <c:dLbls>
          <c:showLegendKey val="0"/>
          <c:showVal val="1"/>
          <c:showCatName val="0"/>
          <c:showSerName val="0"/>
          <c:showPercent val="0"/>
          <c:showBubbleSize val="0"/>
        </c:dLbls>
        <c:gapWidth val="75"/>
        <c:axId val="-793223664"/>
        <c:axId val="-793120224"/>
      </c:barChart>
      <c:catAx>
        <c:axId val="-793223664"/>
        <c:scaling>
          <c:orientation val="minMax"/>
        </c:scaling>
        <c:delete val="0"/>
        <c:axPos val="b"/>
        <c:numFmt formatCode="General" sourceLinked="0"/>
        <c:majorTickMark val="none"/>
        <c:minorTickMark val="none"/>
        <c:tickLblPos val="nextTo"/>
        <c:crossAx val="-793120224"/>
        <c:crosses val="autoZero"/>
        <c:auto val="1"/>
        <c:lblAlgn val="ctr"/>
        <c:lblOffset val="100"/>
        <c:noMultiLvlLbl val="0"/>
      </c:catAx>
      <c:valAx>
        <c:axId val="-793120224"/>
        <c:scaling>
          <c:orientation val="minMax"/>
        </c:scaling>
        <c:delete val="0"/>
        <c:axPos val="l"/>
        <c:numFmt formatCode="General" sourceLinked="1"/>
        <c:majorTickMark val="none"/>
        <c:minorTickMark val="none"/>
        <c:tickLblPos val="nextTo"/>
        <c:crossAx val="-793223664"/>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6/4/2019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dirty="0"/>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background for change</a:t>
            </a:r>
          </a:p>
        </p:txBody>
      </p:sp>
      <p:sp>
        <p:nvSpPr>
          <p:cNvPr id="4" name="Slide Number Placeholder 3"/>
          <p:cNvSpPr>
            <a:spLocks noGrp="1"/>
          </p:cNvSpPr>
          <p:nvPr>
            <p:ph type="sldNum" sz="quarter" idx="10"/>
          </p:nvPr>
        </p:nvSpPr>
        <p:spPr/>
        <p:txBody>
          <a:bodyPr/>
          <a:lstStyle/>
          <a:p>
            <a:fld id="{054B1D42-C5B7-41B9-B02F-83B793A6E2FB}" type="slidenum">
              <a:rPr lang="en-US" smtClean="0"/>
              <a:t>3</a:t>
            </a:fld>
            <a:endParaRPr lang="en-US"/>
          </a:p>
        </p:txBody>
      </p:sp>
    </p:spTree>
    <p:extLst>
      <p:ext uri="{BB962C8B-B14F-4D97-AF65-F5344CB8AC3E}">
        <p14:creationId xmlns:p14="http://schemas.microsoft.com/office/powerpoint/2010/main" val="99427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A1890-A562-48E3-87D8-D50B103E9C4D}" type="slidenum">
              <a:rPr lang="en-GB" smtClean="0"/>
              <a:t>4</a:t>
            </a:fld>
            <a:endParaRPr lang="en-GB" dirty="0"/>
          </a:p>
        </p:txBody>
      </p:sp>
    </p:spTree>
    <p:extLst>
      <p:ext uri="{BB962C8B-B14F-4D97-AF65-F5344CB8AC3E}">
        <p14:creationId xmlns:p14="http://schemas.microsoft.com/office/powerpoint/2010/main" val="51293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A1890-A562-48E3-87D8-D50B103E9C4D}" type="slidenum">
              <a:rPr lang="en-GB" smtClean="0"/>
              <a:t>5</a:t>
            </a:fld>
            <a:endParaRPr lang="en-GB" dirty="0"/>
          </a:p>
        </p:txBody>
      </p:sp>
    </p:spTree>
    <p:extLst>
      <p:ext uri="{BB962C8B-B14F-4D97-AF65-F5344CB8AC3E}">
        <p14:creationId xmlns:p14="http://schemas.microsoft.com/office/powerpoint/2010/main" val="263047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A1890-A562-48E3-87D8-D50B103E9C4D}" type="slidenum">
              <a:rPr lang="en-GB" smtClean="0"/>
              <a:t>6</a:t>
            </a:fld>
            <a:endParaRPr lang="en-GB" dirty="0"/>
          </a:p>
        </p:txBody>
      </p:sp>
    </p:spTree>
    <p:extLst>
      <p:ext uri="{BB962C8B-B14F-4D97-AF65-F5344CB8AC3E}">
        <p14:creationId xmlns:p14="http://schemas.microsoft.com/office/powerpoint/2010/main" val="202934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B1D42-C5B7-41B9-B02F-83B793A6E2FB}" type="slidenum">
              <a:rPr lang="en-US" smtClean="0"/>
              <a:t>10</a:t>
            </a:fld>
            <a:endParaRPr lang="en-US"/>
          </a:p>
        </p:txBody>
      </p:sp>
    </p:spTree>
    <p:extLst>
      <p:ext uri="{BB962C8B-B14F-4D97-AF65-F5344CB8AC3E}">
        <p14:creationId xmlns:p14="http://schemas.microsoft.com/office/powerpoint/2010/main" val="713275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209478" cy="6867831"/>
          </a:xfrm>
          <a:prstGeom prst="rect">
            <a:avLst/>
          </a:prstGeom>
        </p:spPr>
      </p:pic>
      <p:sp>
        <p:nvSpPr>
          <p:cNvPr id="10" name="Title 1"/>
          <p:cNvSpPr>
            <a:spLocks noGrp="1"/>
          </p:cNvSpPr>
          <p:nvPr>
            <p:ph type="ctrTitle" hasCustomPrompt="1"/>
          </p:nvPr>
        </p:nvSpPr>
        <p:spPr>
          <a:xfrm>
            <a:off x="353483" y="1681329"/>
            <a:ext cx="11363503" cy="2133601"/>
          </a:xfrm>
        </p:spPr>
        <p:txBody>
          <a:bodyPr>
            <a:normAutofit fontScale="90000"/>
          </a:bodyPr>
          <a:lstStyle>
            <a:lvl1pPr>
              <a:defRPr>
                <a:solidFill>
                  <a:srgbClr val="008CA1"/>
                </a:solidFill>
              </a:defRPr>
            </a:lvl1pPr>
          </a:lstStyle>
          <a:p>
            <a:r>
              <a:rPr lang="en-CA" dirty="0">
                <a:solidFill>
                  <a:srgbClr val="AE396B"/>
                </a:solidFill>
              </a:rPr>
              <a:t>1 Session Title</a:t>
            </a:r>
            <a:br>
              <a:rPr lang="en-CA" dirty="0">
                <a:solidFill>
                  <a:srgbClr val="AE396B"/>
                </a:solidFill>
              </a:rPr>
            </a:br>
            <a:r>
              <a:rPr lang="en-CA" dirty="0">
                <a:solidFill>
                  <a:srgbClr val="AE396B"/>
                </a:solidFill>
              </a:rPr>
              <a:t>2 line</a:t>
            </a:r>
            <a:br>
              <a:rPr lang="en-CA" dirty="0">
                <a:solidFill>
                  <a:srgbClr val="AE396B"/>
                </a:solidFill>
              </a:rPr>
            </a:br>
            <a:r>
              <a:rPr lang="en-CA" dirty="0">
                <a:solidFill>
                  <a:srgbClr val="AE396B"/>
                </a:solidFill>
              </a:rPr>
              <a:t>3 line</a:t>
            </a:r>
            <a:br>
              <a:rPr lang="en-CA" dirty="0">
                <a:solidFill>
                  <a:srgbClr val="AE396B"/>
                </a:solidFill>
              </a:rPr>
            </a:br>
            <a:r>
              <a:rPr lang="en-CA" dirty="0">
                <a:solidFill>
                  <a:srgbClr val="AE396B"/>
                </a:solidFill>
              </a:rPr>
              <a:t>4 line</a:t>
            </a:r>
          </a:p>
        </p:txBody>
      </p:sp>
      <p:sp>
        <p:nvSpPr>
          <p:cNvPr id="13" name="Subtitle 2"/>
          <p:cNvSpPr>
            <a:spLocks noGrp="1"/>
          </p:cNvSpPr>
          <p:nvPr>
            <p:ph type="subTitle" idx="1" hasCustomPrompt="1"/>
          </p:nvPr>
        </p:nvSpPr>
        <p:spPr>
          <a:xfrm>
            <a:off x="359835" y="4216078"/>
            <a:ext cx="7564965" cy="1923934"/>
          </a:xfrm>
        </p:spPr>
        <p:txBody>
          <a:bodyPr>
            <a:normAutofit/>
          </a:bodyPr>
          <a:lstStyle>
            <a:lvl1pPr marL="0" indent="0">
              <a:buNone/>
              <a:defRPr/>
            </a:lvl1pPr>
          </a:lstStyle>
          <a:p>
            <a:r>
              <a:rPr lang="en-US" b="1" dirty="0"/>
              <a:t>Presenter Name </a:t>
            </a:r>
          </a:p>
          <a:p>
            <a:r>
              <a:rPr lang="en-US" sz="2800" dirty="0"/>
              <a:t>Title</a:t>
            </a:r>
          </a:p>
          <a:p>
            <a:r>
              <a:rPr lang="en-US" sz="2800" dirty="0"/>
              <a:t>Organization</a:t>
            </a:r>
          </a:p>
        </p:txBody>
      </p:sp>
    </p:spTree>
    <p:extLst>
      <p:ext uri="{BB962C8B-B14F-4D97-AF65-F5344CB8AC3E}">
        <p14:creationId xmlns:p14="http://schemas.microsoft.com/office/powerpoint/2010/main" val="368707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Page_FULL  No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99990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_FULL with Title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cxnSp>
        <p:nvCxnSpPr>
          <p:cNvPr id="4" name="Straight Connector 6">
            <a:extLst>
              <a:ext uri="{FF2B5EF4-FFF2-40B4-BE49-F238E27FC236}">
                <a16:creationId xmlns:a16="http://schemas.microsoft.com/office/drawing/2014/main" id="{8A384ACE-91A9-4830-978A-F763A97E37AD}"/>
              </a:ext>
            </a:extLst>
          </p:cNvPr>
          <p:cNvCxnSpPr>
            <a:cxnSpLocks noChangeShapeType="1"/>
          </p:cNvCxnSpPr>
          <p:nvPr userDrawn="1"/>
        </p:nvCxnSpPr>
        <p:spPr bwMode="auto">
          <a:xfrm>
            <a:off x="382128" y="984948"/>
            <a:ext cx="8639175"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2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638" y="1104406"/>
            <a:ext cx="5299588"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5663381" y="1104406"/>
            <a:ext cx="5152105"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245806" y="334382"/>
            <a:ext cx="1055001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302909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_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817" y="1104405"/>
            <a:ext cx="7298267" cy="1732149"/>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p:txBody>
      </p:sp>
      <p:graphicFrame>
        <p:nvGraphicFramePr>
          <p:cNvPr id="9" name="Chart 8"/>
          <p:cNvGraphicFramePr/>
          <p:nvPr userDrawn="1">
            <p:extLst>
              <p:ext uri="{D42A27DB-BD31-4B8C-83A1-F6EECF244321}">
                <p14:modId xmlns:p14="http://schemas.microsoft.com/office/powerpoint/2010/main" val="1691169551"/>
              </p:ext>
            </p:extLst>
          </p:nvPr>
        </p:nvGraphicFramePr>
        <p:xfrm>
          <a:off x="1637615" y="3075041"/>
          <a:ext cx="67056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Placeholder 1"/>
          <p:cNvSpPr>
            <a:spLocks noGrp="1"/>
          </p:cNvSpPr>
          <p:nvPr>
            <p:ph type="title"/>
          </p:nvPr>
        </p:nvSpPr>
        <p:spPr>
          <a:xfrm>
            <a:off x="137650" y="334382"/>
            <a:ext cx="10677834"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207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600200"/>
            <a:ext cx="10972800" cy="4756150"/>
          </a:xfrm>
        </p:spPr>
        <p:txBody>
          <a:bodyPr/>
          <a:lstStyle>
            <a:lvl1pPr marL="457200" indent="-457200">
              <a:buFontTx/>
              <a:buBlip>
                <a:blip r:embed="rId2"/>
              </a:buBlip>
              <a:defRPr/>
            </a:lvl1pPr>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609600" y="244663"/>
            <a:ext cx="10972800" cy="9056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3B098D10-B5B9-8447-8447-95237D64FEB5}"/>
              </a:ext>
            </a:extLst>
          </p:cNvPr>
          <p:cNvSpPr>
            <a:spLocks noGrp="1"/>
          </p:cNvSpPr>
          <p:nvPr>
            <p:ph type="dt" sz="half" idx="2"/>
          </p:nvPr>
        </p:nvSpPr>
        <p:spPr>
          <a:xfrm>
            <a:off x="7787314" y="6355111"/>
            <a:ext cx="2010064"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dirty="0"/>
              <a:t>© 2019 DIA, Inc. All rights reserved.</a:t>
            </a:r>
          </a:p>
        </p:txBody>
      </p:sp>
      <p:sp>
        <p:nvSpPr>
          <p:cNvPr id="10" name="Slide Number Placeholder 4">
            <a:extLst>
              <a:ext uri="{FF2B5EF4-FFF2-40B4-BE49-F238E27FC236}">
                <a16:creationId xmlns:a16="http://schemas.microsoft.com/office/drawing/2014/main" id="{85848E39-5A65-3146-8BCB-8699B49170D2}"/>
              </a:ext>
            </a:extLst>
          </p:cNvPr>
          <p:cNvSpPr>
            <a:spLocks noGrp="1"/>
          </p:cNvSpPr>
          <p:nvPr>
            <p:ph type="sldNum" sz="quarter" idx="4"/>
          </p:nvPr>
        </p:nvSpPr>
        <p:spPr>
          <a:xfrm>
            <a:off x="9912927" y="6355111"/>
            <a:ext cx="676376"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Tree>
    <p:extLst>
      <p:ext uri="{BB962C8B-B14F-4D97-AF65-F5344CB8AC3E}">
        <p14:creationId xmlns:p14="http://schemas.microsoft.com/office/powerpoint/2010/main" val="121574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a:stretch>
            <a:fillRect/>
          </a:stretch>
        </p:blipFill>
        <p:spPr>
          <a:xfrm>
            <a:off x="11268" y="-1044"/>
            <a:ext cx="12193854" cy="6859043"/>
          </a:xfrm>
          <a:prstGeom prst="rect">
            <a:avLst/>
          </a:prstGeom>
        </p:spPr>
      </p:pic>
      <p:sp>
        <p:nvSpPr>
          <p:cNvPr id="3" name="Text Placeholder 2"/>
          <p:cNvSpPr>
            <a:spLocks noGrp="1"/>
          </p:cNvSpPr>
          <p:nvPr>
            <p:ph type="body" idx="1"/>
          </p:nvPr>
        </p:nvSpPr>
        <p:spPr>
          <a:xfrm>
            <a:off x="186812" y="1080655"/>
            <a:ext cx="10559846" cy="5448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06477" y="328796"/>
            <a:ext cx="10540181" cy="650567"/>
          </a:xfrm>
          <a:prstGeom prst="rect">
            <a:avLst/>
          </a:prstGeom>
        </p:spPr>
        <p:txBody>
          <a:bodyPr vert="horz" lIns="91440" tIns="45720" rIns="91440" bIns="45720" rtlCol="0" anchor="ctr">
            <a:normAutofit/>
          </a:bodyPr>
          <a:lstStyle/>
          <a:p>
            <a:r>
              <a:rPr lang="en-US" dirty="0"/>
              <a:t>Click to edit Master title style</a:t>
            </a:r>
          </a:p>
        </p:txBody>
      </p:sp>
      <p:sp>
        <p:nvSpPr>
          <p:cNvPr id="7" name="Date Placeholder 3"/>
          <p:cNvSpPr txBox="1">
            <a:spLocks/>
          </p:cNvSpPr>
          <p:nvPr userDrawn="1"/>
        </p:nvSpPr>
        <p:spPr>
          <a:xfrm>
            <a:off x="11159612" y="6449961"/>
            <a:ext cx="875072" cy="248837"/>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D59618B-9FF7-4719-B508-A5A3907F4343}" type="slidenum">
              <a:rPr lang="en-US" sz="1000" smtClean="0">
                <a:solidFill>
                  <a:schemeClr val="bg1"/>
                </a:solidFill>
              </a:rPr>
              <a:pPr algn="ctr"/>
              <a:t>‹#›</a:t>
            </a:fld>
            <a:endParaRPr lang="en-US" sz="1000" dirty="0">
              <a:solidFill>
                <a:schemeClr val="bg1"/>
              </a:solidFill>
            </a:endParaRPr>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3" r:id="rId2"/>
    <p:sldLayoutId id="2147483742" r:id="rId3"/>
    <p:sldLayoutId id="2147483738" r:id="rId4"/>
    <p:sldLayoutId id="2147483740" r:id="rId5"/>
    <p:sldLayoutId id="214748374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80000"/>
        </a:lnSpc>
        <a:spcBef>
          <a:spcPct val="0"/>
        </a:spcBef>
        <a:buNone/>
        <a:defRPr sz="3600" b="0" kern="1200" baseline="0">
          <a:solidFill>
            <a:srgbClr val="AE396B"/>
          </a:solidFill>
          <a:latin typeface="Arial"/>
          <a:ea typeface="+mj-ea"/>
          <a:cs typeface="Arial"/>
        </a:defRPr>
      </a:lvl1pPr>
    </p:titleStyle>
    <p:bodyStyle>
      <a:lvl1pPr marL="457200" indent="-457200" algn="l" defTabSz="457200" rtl="0" eaLnBrk="1" latinLnBrk="0" hangingPunct="1">
        <a:spcBef>
          <a:spcPct val="20000"/>
        </a:spcBef>
        <a:buFontTx/>
        <a:buBlip>
          <a:blip r:embed="rId9"/>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59835" y="3873178"/>
            <a:ext cx="7564965" cy="1923934"/>
          </a:xfrm>
        </p:spPr>
        <p:txBody>
          <a:bodyPr>
            <a:noAutofit/>
          </a:bodyPr>
          <a:lstStyle/>
          <a:p>
            <a:r>
              <a:rPr lang="en-US" dirty="0"/>
              <a:t>Andrea E. Best</a:t>
            </a:r>
          </a:p>
          <a:p>
            <a:r>
              <a:rPr lang="en-US" dirty="0"/>
              <a:t>Executive Medical Director  </a:t>
            </a:r>
          </a:p>
          <a:p>
            <a:r>
              <a:rPr lang="en-US" dirty="0"/>
              <a:t>Pharmacovigilance and Patient Safety</a:t>
            </a:r>
          </a:p>
          <a:p>
            <a:r>
              <a:rPr lang="en-US" dirty="0"/>
              <a:t>AbbVie</a:t>
            </a:r>
          </a:p>
          <a:p>
            <a:r>
              <a:rPr lang="en-US" dirty="0"/>
              <a:t>June 25, 2019</a:t>
            </a:r>
          </a:p>
        </p:txBody>
      </p:sp>
      <p:sp>
        <p:nvSpPr>
          <p:cNvPr id="3" name="Title 2"/>
          <p:cNvSpPr>
            <a:spLocks noGrp="1"/>
          </p:cNvSpPr>
          <p:nvPr>
            <p:ph type="ctrTitle"/>
          </p:nvPr>
        </p:nvSpPr>
        <p:spPr>
          <a:xfrm>
            <a:off x="1397000" y="1976076"/>
            <a:ext cx="9038905" cy="1470025"/>
          </a:xfrm>
        </p:spPr>
        <p:txBody>
          <a:bodyPr>
            <a:noAutofit/>
          </a:bodyPr>
          <a:lstStyle/>
          <a:p>
            <a:r>
              <a:rPr lang="en-US" dirty="0"/>
              <a:t>Pharmacovigilance Reporting and Quality- Clinical Trial Reference Safety Information</a:t>
            </a:r>
          </a:p>
        </p:txBody>
      </p:sp>
      <p:pic>
        <p:nvPicPr>
          <p:cNvPr id="4" name="Picture 3" descr="Twitter_logo_blue.png">
            <a:extLst>
              <a:ext uri="{FF2B5EF4-FFF2-40B4-BE49-F238E27FC236}">
                <a16:creationId xmlns:a16="http://schemas.microsoft.com/office/drawing/2014/main" id="{89BC067A-203A-4283-81D9-AF866401612B}"/>
              </a:ext>
            </a:extLst>
          </p:cNvPr>
          <p:cNvPicPr>
            <a:picLocks noChangeAspect="1"/>
          </p:cNvPicPr>
          <p:nvPr/>
        </p:nvPicPr>
        <p:blipFill>
          <a:blip r:embed="rId2" cstate="print"/>
          <a:stretch>
            <a:fillRect/>
          </a:stretch>
        </p:blipFill>
        <p:spPr>
          <a:xfrm>
            <a:off x="10985501" y="5763694"/>
            <a:ext cx="731486" cy="457201"/>
          </a:xfrm>
          <a:prstGeom prst="rect">
            <a:avLst/>
          </a:prstGeom>
        </p:spPr>
      </p:pic>
      <p:sp>
        <p:nvSpPr>
          <p:cNvPr id="8" name="TextBox 7">
            <a:extLst>
              <a:ext uri="{FF2B5EF4-FFF2-40B4-BE49-F238E27FC236}">
                <a16:creationId xmlns:a16="http://schemas.microsoft.com/office/drawing/2014/main" id="{E4CF61E7-A3DD-4EE4-BB5E-C439FDDF4514}"/>
              </a:ext>
            </a:extLst>
          </p:cNvPr>
          <p:cNvSpPr txBox="1"/>
          <p:nvPr/>
        </p:nvSpPr>
        <p:spPr>
          <a:xfrm>
            <a:off x="7340600" y="5765800"/>
            <a:ext cx="3550972" cy="523220"/>
          </a:xfrm>
          <a:prstGeom prst="rect">
            <a:avLst/>
          </a:prstGeom>
          <a:noFill/>
        </p:spPr>
        <p:txBody>
          <a:bodyPr wrap="none" rtlCol="0">
            <a:spAutoFit/>
          </a:bodyPr>
          <a:lstStyle/>
          <a:p>
            <a:r>
              <a:rPr lang="en-US" sz="2800" dirty="0"/>
              <a:t>@AndreaB36682427</a:t>
            </a:r>
          </a:p>
        </p:txBody>
      </p:sp>
    </p:spTree>
    <p:extLst>
      <p:ext uri="{BB962C8B-B14F-4D97-AF65-F5344CB8AC3E}">
        <p14:creationId xmlns:p14="http://schemas.microsoft.com/office/powerpoint/2010/main" val="32037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48D289-A1C8-4F12-AB16-0B18BF5C0C0E}"/>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Involves Cross-functional teams:</a:t>
            </a:r>
          </a:p>
          <a:p>
            <a:pPr marL="800100" lvl="1">
              <a:buFont typeface="Wingdings" panose="05000000000000000000" pitchFamily="2" charset="2"/>
              <a:buChar char="ü"/>
            </a:pPr>
            <a:r>
              <a:rPr lang="en-US" dirty="0"/>
              <a:t>Pharmacovigilance</a:t>
            </a:r>
          </a:p>
          <a:p>
            <a:pPr marL="800100" lvl="1">
              <a:buFont typeface="Wingdings" panose="05000000000000000000" pitchFamily="2" charset="2"/>
              <a:buChar char="ü"/>
            </a:pPr>
            <a:r>
              <a:rPr lang="en-US" dirty="0"/>
              <a:t>Clinical Study Teams</a:t>
            </a:r>
          </a:p>
          <a:p>
            <a:pPr marL="800100" lvl="1">
              <a:buFont typeface="Wingdings" panose="05000000000000000000" pitchFamily="2" charset="2"/>
              <a:buChar char="ü"/>
            </a:pPr>
            <a:r>
              <a:rPr lang="en-US" dirty="0"/>
              <a:t>Regulatory Affairs</a:t>
            </a:r>
          </a:p>
          <a:p>
            <a:pPr marL="800100" lvl="1">
              <a:buFont typeface="Wingdings" panose="05000000000000000000" pitchFamily="2" charset="2"/>
              <a:buChar char="ü"/>
            </a:pPr>
            <a:r>
              <a:rPr lang="en-US" dirty="0"/>
              <a:t>Medical Writing</a:t>
            </a:r>
          </a:p>
          <a:p>
            <a:pPr marL="800100" lvl="1">
              <a:buFont typeface="Wingdings" panose="05000000000000000000" pitchFamily="2" charset="2"/>
              <a:buChar char="ü"/>
            </a:pPr>
            <a:r>
              <a:rPr lang="en-US" dirty="0"/>
              <a:t>Clinical Trial Submissions </a:t>
            </a:r>
          </a:p>
          <a:p>
            <a:pPr marL="800100" lvl="1">
              <a:buFont typeface="Wingdings" panose="05000000000000000000" pitchFamily="2" charset="2"/>
              <a:buChar char="ü"/>
            </a:pPr>
            <a:r>
              <a:rPr lang="en-US" dirty="0"/>
              <a:t>Product Safety Teams</a:t>
            </a:r>
          </a:p>
          <a:p>
            <a:pPr marL="800100" lvl="1">
              <a:buFont typeface="Wingdings" panose="05000000000000000000" pitchFamily="2" charset="2"/>
              <a:buChar char="ü"/>
            </a:pPr>
            <a:r>
              <a:rPr lang="en-US" dirty="0"/>
              <a:t>Statistics</a:t>
            </a:r>
          </a:p>
          <a:p>
            <a:pPr marL="342900" indent="-342900">
              <a:buFont typeface="Arial" panose="020B0604020202020204" pitchFamily="34" charset="0"/>
              <a:buChar char="•"/>
            </a:pPr>
            <a:r>
              <a:rPr lang="en-US" dirty="0"/>
              <a:t>Clear Internal processes should be developed</a:t>
            </a:r>
          </a:p>
          <a:p>
            <a:pPr marL="342900" indent="-342900">
              <a:buFont typeface="Arial" panose="020B0604020202020204" pitchFamily="34" charset="0"/>
              <a:buChar char="•"/>
            </a:pPr>
            <a:r>
              <a:rPr lang="en-US" dirty="0"/>
              <a:t>Industry wide, there are few best practices established</a:t>
            </a:r>
          </a:p>
          <a:p>
            <a:pPr marL="342900" indent="-342900">
              <a:buFont typeface="Arial" panose="020B0604020202020204" pitchFamily="34" charset="0"/>
              <a:buChar char="•"/>
            </a:pPr>
            <a:r>
              <a:rPr lang="en-US" dirty="0"/>
              <a:t>Potential for impact to clinical trial conduct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CDFB791-A2E6-4F3B-8653-C849AC535B17}"/>
              </a:ext>
            </a:extLst>
          </p:cNvPr>
          <p:cNvSpPr>
            <a:spLocks noGrp="1"/>
          </p:cNvSpPr>
          <p:nvPr>
            <p:ph type="title"/>
          </p:nvPr>
        </p:nvSpPr>
        <p:spPr/>
        <p:txBody>
          <a:bodyPr>
            <a:normAutofit/>
          </a:bodyPr>
          <a:lstStyle/>
          <a:p>
            <a:r>
              <a:rPr lang="en-US" sz="3200" b="1" dirty="0"/>
              <a:t>RSI Management is Complex</a:t>
            </a:r>
          </a:p>
        </p:txBody>
      </p:sp>
    </p:spTree>
    <p:extLst>
      <p:ext uri="{BB962C8B-B14F-4D97-AF65-F5344CB8AC3E}">
        <p14:creationId xmlns:p14="http://schemas.microsoft.com/office/powerpoint/2010/main" val="242869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A65E0A-B9D4-4565-9985-92EA5667EE98}"/>
              </a:ext>
            </a:extLst>
          </p:cNvPr>
          <p:cNvPicPr>
            <a:picLocks noChangeAspect="1"/>
          </p:cNvPicPr>
          <p:nvPr/>
        </p:nvPicPr>
        <p:blipFill>
          <a:blip r:embed="rId2"/>
          <a:stretch>
            <a:fillRect/>
          </a:stretch>
        </p:blipFill>
        <p:spPr>
          <a:xfrm>
            <a:off x="0" y="0"/>
            <a:ext cx="12192000" cy="6858000"/>
          </a:xfrm>
          <a:prstGeom prst="rect">
            <a:avLst/>
          </a:prstGeom>
        </p:spPr>
      </p:pic>
      <p:sp>
        <p:nvSpPr>
          <p:cNvPr id="2" name="Content Placeholder 1"/>
          <p:cNvSpPr>
            <a:spLocks noGrp="1"/>
          </p:cNvSpPr>
          <p:nvPr>
            <p:ph idx="1"/>
          </p:nvPr>
        </p:nvSpPr>
        <p:spPr>
          <a:xfrm>
            <a:off x="609600" y="1092529"/>
            <a:ext cx="10208964" cy="5130140"/>
          </a:xfrm>
        </p:spPr>
        <p:txBody>
          <a:bodyPr/>
          <a:lstStyle/>
          <a:p>
            <a:pPr>
              <a:buNone/>
            </a:pPr>
            <a:endParaRPr lang="en-US" b="1" dirty="0"/>
          </a:p>
          <a:p>
            <a:pPr marL="0" indent="0">
              <a:buNone/>
            </a:pPr>
            <a:r>
              <a:rPr lang="en-US" b="1" dirty="0"/>
              <a:t>Andrea E. Best</a:t>
            </a:r>
          </a:p>
          <a:p>
            <a:pPr marL="0" indent="0">
              <a:buNone/>
            </a:pPr>
            <a:r>
              <a:rPr lang="en-US" sz="2400" dirty="0"/>
              <a:t>Executive Medical Director  </a:t>
            </a:r>
          </a:p>
          <a:p>
            <a:pPr marL="0" indent="0">
              <a:buNone/>
            </a:pPr>
            <a:r>
              <a:rPr lang="en-US" sz="2400" dirty="0"/>
              <a:t>Pharmacovigilance and Patient Safety</a:t>
            </a:r>
          </a:p>
          <a:p>
            <a:pPr marL="0" indent="0">
              <a:buNone/>
            </a:pPr>
            <a:r>
              <a:rPr lang="en-US" sz="2400" dirty="0"/>
              <a:t>AbbVie</a:t>
            </a:r>
          </a:p>
          <a:p>
            <a:pPr marL="0" indent="0">
              <a:buNone/>
            </a:pPr>
            <a:r>
              <a:rPr lang="en-US" sz="2400" dirty="0"/>
              <a:t>June 26, 2019</a:t>
            </a:r>
          </a:p>
          <a:p>
            <a:pPr>
              <a:buNone/>
            </a:pPr>
            <a:r>
              <a:rPr lang="en-US" sz="2400" dirty="0"/>
              <a:t>@AndreaB36682427</a:t>
            </a:r>
          </a:p>
          <a:p>
            <a:pPr>
              <a:buNone/>
            </a:pPr>
            <a:r>
              <a:rPr lang="en-CA" sz="2400" i="1" dirty="0">
                <a:solidFill>
                  <a:schemeClr val="tx1">
                    <a:lumMod val="75000"/>
                    <a:lumOff val="25000"/>
                  </a:schemeClr>
                </a:solidFill>
              </a:rPr>
              <a:t>											</a:t>
            </a:r>
            <a:r>
              <a:rPr lang="en-CA" sz="2400" b="1" i="1" dirty="0">
                <a:solidFill>
                  <a:schemeClr val="tx1">
                    <a:lumMod val="75000"/>
                    <a:lumOff val="25000"/>
                  </a:schemeClr>
                </a:solidFill>
              </a:rPr>
              <a:t>Join the conversation #DIA2019</a:t>
            </a:r>
            <a:endParaRPr lang="en-US" sz="2400" b="1" dirty="0"/>
          </a:p>
          <a:p>
            <a:pPr>
              <a:buNone/>
            </a:pPr>
            <a:endParaRPr lang="en-US" sz="2200" i="1" dirty="0"/>
          </a:p>
          <a:p>
            <a:pPr>
              <a:buNone/>
            </a:pPr>
            <a:endParaRPr lang="en-CA" dirty="0"/>
          </a:p>
        </p:txBody>
      </p:sp>
      <p:sp>
        <p:nvSpPr>
          <p:cNvPr id="3" name="Title 2"/>
          <p:cNvSpPr>
            <a:spLocks noGrp="1"/>
          </p:cNvSpPr>
          <p:nvPr>
            <p:ph type="title"/>
          </p:nvPr>
        </p:nvSpPr>
        <p:spPr/>
        <p:txBody>
          <a:bodyPr/>
          <a:lstStyle/>
          <a:p>
            <a:r>
              <a:rPr lang="en-US" dirty="0"/>
              <a:t>Thank You</a:t>
            </a:r>
          </a:p>
        </p:txBody>
      </p:sp>
      <p:pic>
        <p:nvPicPr>
          <p:cNvPr id="5" name="Picture 4" descr="Twitter_logo_blue.png"/>
          <p:cNvPicPr>
            <a:picLocks noChangeAspect="1"/>
          </p:cNvPicPr>
          <p:nvPr/>
        </p:nvPicPr>
        <p:blipFill>
          <a:blip r:embed="rId3" cstate="print"/>
          <a:stretch>
            <a:fillRect/>
          </a:stretch>
        </p:blipFill>
        <p:spPr>
          <a:xfrm>
            <a:off x="3870977" y="3883374"/>
            <a:ext cx="618239" cy="457201"/>
          </a:xfrm>
          <a:prstGeom prst="rect">
            <a:avLst/>
          </a:prstGeom>
        </p:spPr>
      </p:pic>
      <p:cxnSp>
        <p:nvCxnSpPr>
          <p:cNvPr id="6" name="Straight Connector 6"/>
          <p:cNvCxnSpPr>
            <a:cxnSpLocks noChangeShapeType="1"/>
          </p:cNvCxnSpPr>
          <p:nvPr/>
        </p:nvCxnSpPr>
        <p:spPr bwMode="auto">
          <a:xfrm>
            <a:off x="1792289" y="1238338"/>
            <a:ext cx="8639175"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42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1805" y="1036774"/>
            <a:ext cx="10019303" cy="5130140"/>
          </a:xfrm>
        </p:spPr>
        <p:txBody>
          <a:bodyPr>
            <a:normAutofit fontScale="92500" lnSpcReduction="10000"/>
          </a:bodyPr>
          <a:lstStyle/>
          <a:p>
            <a:r>
              <a:rPr lang="en-CA" dirty="0"/>
              <a:t>The views and opinions expressed in the following PowerPoint slides are those of the individual presenter and should not be attributed to Drug Information Association, Inc. (“DIA”), its directors, officers, employees, volunteers, members, chapters, councils, Communities or affiliates, or any organization with which the presenter is employed or affiliated. </a:t>
            </a:r>
          </a:p>
          <a:p>
            <a:pPr>
              <a:spcBef>
                <a:spcPts val="1800"/>
              </a:spcBef>
            </a:pPr>
            <a:r>
              <a:rPr lang="en-CA" dirty="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p>
          <a:p>
            <a:pPr marL="0" indent="0">
              <a:buNone/>
            </a:pPr>
            <a:endParaRPr lang="en-US" dirty="0"/>
          </a:p>
        </p:txBody>
      </p:sp>
      <p:sp>
        <p:nvSpPr>
          <p:cNvPr id="3" name="Title 2"/>
          <p:cNvSpPr>
            <a:spLocks noGrp="1"/>
          </p:cNvSpPr>
          <p:nvPr>
            <p:ph type="title"/>
          </p:nvPr>
        </p:nvSpPr>
        <p:spPr/>
        <p:txBody>
          <a:bodyPr/>
          <a:lstStyle/>
          <a:p>
            <a:r>
              <a:rPr lang="en-US" dirty="0"/>
              <a:t>Disclaimer </a:t>
            </a:r>
          </a:p>
        </p:txBody>
      </p:sp>
      <p:cxnSp>
        <p:nvCxnSpPr>
          <p:cNvPr id="4" name="Straight Connector 6"/>
          <p:cNvCxnSpPr>
            <a:cxnSpLocks noChangeShapeType="1"/>
          </p:cNvCxnSpPr>
          <p:nvPr/>
        </p:nvCxnSpPr>
        <p:spPr bwMode="auto">
          <a:xfrm>
            <a:off x="382128" y="984948"/>
            <a:ext cx="8639175"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91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 y="1600200"/>
            <a:ext cx="11036300" cy="4756150"/>
          </a:xfrm>
        </p:spPr>
        <p:txBody>
          <a:bodyPr/>
          <a:lstStyle/>
          <a:p>
            <a:r>
              <a:rPr lang="en-US" dirty="0"/>
              <a:t>An RSI is a single definitive list or document that determines which </a:t>
            </a:r>
            <a:r>
              <a:rPr lang="en-US" b="1" u="sng" dirty="0"/>
              <a:t>Serious Adverse Reactions</a:t>
            </a:r>
            <a:r>
              <a:rPr lang="en-US" dirty="0"/>
              <a:t> (SARs) require expedited reporting for an Investigational Medicinal Product (IMP).  This list generally includes information on frequency and severity of the adverse reaction</a:t>
            </a:r>
            <a:r>
              <a:rPr lang="en-US" sz="2000" dirty="0"/>
              <a:t>.</a:t>
            </a:r>
          </a:p>
          <a:p>
            <a:endParaRPr lang="en-US" sz="2000" dirty="0"/>
          </a:p>
        </p:txBody>
      </p:sp>
      <p:sp>
        <p:nvSpPr>
          <p:cNvPr id="2" name="Title 1"/>
          <p:cNvSpPr>
            <a:spLocks noGrp="1"/>
          </p:cNvSpPr>
          <p:nvPr>
            <p:ph type="title"/>
          </p:nvPr>
        </p:nvSpPr>
        <p:spPr/>
        <p:txBody>
          <a:bodyPr>
            <a:normAutofit/>
          </a:bodyPr>
          <a:lstStyle/>
          <a:p>
            <a:r>
              <a:rPr lang="en-US" sz="3200" b="1" dirty="0"/>
              <a:t>What is Reference Safety Information (RSI)?</a:t>
            </a:r>
            <a:endParaRPr lang="en-US" sz="3200" dirty="0"/>
          </a:p>
        </p:txBody>
      </p:sp>
    </p:spTree>
    <p:extLst>
      <p:ext uri="{BB962C8B-B14F-4D97-AF65-F5344CB8AC3E}">
        <p14:creationId xmlns:p14="http://schemas.microsoft.com/office/powerpoint/2010/main" val="202031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GB" sz="3200" b="1" spc="300" dirty="0"/>
              <a:t>BACKGROUND</a:t>
            </a:r>
          </a:p>
        </p:txBody>
      </p:sp>
      <p:sp>
        <p:nvSpPr>
          <p:cNvPr id="7" name="Slide Number Placeholder 6"/>
          <p:cNvSpPr>
            <a:spLocks noGrp="1"/>
          </p:cNvSpPr>
          <p:nvPr>
            <p:ph type="sldNum" sz="quarter" idx="4"/>
          </p:nvPr>
        </p:nvSpPr>
        <p:spPr/>
        <p:txBody>
          <a:bodyPr/>
          <a:lstStyle/>
          <a:p>
            <a:fld id="{D72587A6-CC22-4EA5-A3CD-9B27223B2D74}" type="slidenum">
              <a:rPr lang="en-US" smtClean="0">
                <a:solidFill>
                  <a:srgbClr val="FFFFFF"/>
                </a:solidFill>
              </a:rPr>
              <a:pPr/>
              <a:t>4</a:t>
            </a:fld>
            <a:endParaRPr lang="en-US" dirty="0">
              <a:solidFill>
                <a:srgbClr val="FFFFFF"/>
              </a:solidFill>
            </a:endParaRPr>
          </a:p>
        </p:txBody>
      </p:sp>
      <p:sp>
        <p:nvSpPr>
          <p:cNvPr id="4" name="Footer Placeholder 3"/>
          <p:cNvSpPr>
            <a:spLocks noGrp="1"/>
          </p:cNvSpPr>
          <p:nvPr>
            <p:ph type="ftr" sz="quarter" idx="11"/>
          </p:nvPr>
        </p:nvSpPr>
        <p:spPr>
          <a:xfrm>
            <a:off x="6707188" y="6607175"/>
            <a:ext cx="5484812" cy="182563"/>
          </a:xfrm>
          <a:prstGeom prst="rect">
            <a:avLst/>
          </a:prstGeom>
        </p:spPr>
        <p:txBody>
          <a:bodyPr>
            <a:normAutofit fontScale="40000" lnSpcReduction="20000"/>
          </a:bodyPr>
          <a:lstStyle/>
          <a:p>
            <a:r>
              <a:rPr lang="en-US">
                <a:solidFill>
                  <a:srgbClr val="FFFFFF"/>
                </a:solidFill>
              </a:rPr>
              <a:t>RSI and the Investigator Brochure I May 25, 2017</a:t>
            </a:r>
            <a:endParaRPr lang="en-US" dirty="0">
              <a:solidFill>
                <a:srgbClr val="FFFFFF"/>
              </a:solidFill>
            </a:endParaRPr>
          </a:p>
        </p:txBody>
      </p:sp>
      <p:sp>
        <p:nvSpPr>
          <p:cNvPr id="8" name="TextBox 7"/>
          <p:cNvSpPr txBox="1"/>
          <p:nvPr/>
        </p:nvSpPr>
        <p:spPr>
          <a:xfrm>
            <a:off x="492125" y="1180783"/>
            <a:ext cx="5667169" cy="523220"/>
          </a:xfrm>
          <a:prstGeom prst="rect">
            <a:avLst/>
          </a:prstGeom>
          <a:noFill/>
        </p:spPr>
        <p:txBody>
          <a:bodyPr wrap="square" rtlCol="0">
            <a:spAutoFit/>
          </a:bodyPr>
          <a:lstStyle/>
          <a:p>
            <a:pPr algn="ctr"/>
            <a:r>
              <a:rPr lang="en-US" sz="2800" spc="300" dirty="0">
                <a:solidFill>
                  <a:srgbClr val="071D49"/>
                </a:solidFill>
                <a:latin typeface="+mj-lt"/>
                <a:ea typeface="+mj-ea"/>
                <a:cs typeface="+mj-cs"/>
              </a:rPr>
              <a:t>CHANGING LANDSCAPE</a:t>
            </a:r>
          </a:p>
        </p:txBody>
      </p:sp>
      <p:sp>
        <p:nvSpPr>
          <p:cNvPr id="9" name="TextBox 8"/>
          <p:cNvSpPr txBox="1"/>
          <p:nvPr/>
        </p:nvSpPr>
        <p:spPr>
          <a:xfrm>
            <a:off x="6553201" y="1740614"/>
            <a:ext cx="3124201" cy="2677656"/>
          </a:xfrm>
          <a:prstGeom prst="rect">
            <a:avLst/>
          </a:prstGeom>
          <a:noFill/>
        </p:spPr>
        <p:txBody>
          <a:bodyPr wrap="square" rtlCol="0">
            <a:spAutoFit/>
          </a:bodyPr>
          <a:lstStyle/>
          <a:p>
            <a:pPr algn="r"/>
            <a:r>
              <a:rPr lang="en-US" sz="2400" i="1" dirty="0">
                <a:solidFill>
                  <a:srgbClr val="071D49"/>
                </a:solidFill>
                <a:latin typeface="+mj-lt"/>
                <a:ea typeface="+mj-ea"/>
                <a:cs typeface="+mj-cs"/>
              </a:rPr>
              <a:t>EU regulators are preparing for coordinated assessment of SUSARs and DSUR in IT workspace </a:t>
            </a:r>
          </a:p>
          <a:p>
            <a:pPr algn="r"/>
            <a:r>
              <a:rPr lang="en-US" sz="2400" i="1" dirty="0">
                <a:solidFill>
                  <a:srgbClr val="071D49"/>
                </a:solidFill>
                <a:latin typeface="+mj-lt"/>
                <a:ea typeface="+mj-ea"/>
                <a:cs typeface="+mj-cs"/>
              </a:rPr>
              <a:t>Go-live late 2020</a:t>
            </a:r>
          </a:p>
        </p:txBody>
      </p:sp>
      <p:sp>
        <p:nvSpPr>
          <p:cNvPr id="6" name="TextBox 5"/>
          <p:cNvSpPr txBox="1"/>
          <p:nvPr/>
        </p:nvSpPr>
        <p:spPr>
          <a:xfrm>
            <a:off x="7865408" y="1096837"/>
            <a:ext cx="1621493" cy="584775"/>
          </a:xfrm>
          <a:prstGeom prst="rect">
            <a:avLst/>
          </a:prstGeom>
          <a:noFill/>
        </p:spPr>
        <p:txBody>
          <a:bodyPr wrap="square" rtlCol="0">
            <a:spAutoFit/>
          </a:bodyPr>
          <a:lstStyle/>
          <a:p>
            <a:r>
              <a:rPr lang="en-US" sz="3200" spc="300" dirty="0">
                <a:solidFill>
                  <a:srgbClr val="071D49"/>
                </a:solidFill>
                <a:latin typeface="+mj-lt"/>
                <a:ea typeface="+mj-ea"/>
                <a:cs typeface="+mj-cs"/>
              </a:rPr>
              <a:t>WHY?</a:t>
            </a:r>
          </a:p>
        </p:txBody>
      </p:sp>
      <p:cxnSp>
        <p:nvCxnSpPr>
          <p:cNvPr id="13" name="Straight Connector 12"/>
          <p:cNvCxnSpPr/>
          <p:nvPr/>
        </p:nvCxnSpPr>
        <p:spPr>
          <a:xfrm flipV="1">
            <a:off x="5401348" y="1681312"/>
            <a:ext cx="970912" cy="2348775"/>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482437"/>
            <a:ext cx="9144000" cy="3231434"/>
          </a:xfrm>
          <a:prstGeom prst="rect">
            <a:avLst/>
          </a:prstGeom>
        </p:spPr>
      </p:pic>
      <p:sp>
        <p:nvSpPr>
          <p:cNvPr id="19" name="Rectangle 18"/>
          <p:cNvSpPr/>
          <p:nvPr/>
        </p:nvSpPr>
        <p:spPr>
          <a:xfrm>
            <a:off x="1824641" y="1903512"/>
            <a:ext cx="3332578" cy="3539430"/>
          </a:xfrm>
          <a:prstGeom prst="rect">
            <a:avLst/>
          </a:prstGeom>
        </p:spPr>
        <p:txBody>
          <a:bodyPr wrap="square">
            <a:spAutoFit/>
          </a:bodyPr>
          <a:lstStyle/>
          <a:p>
            <a:pPr marL="285750" indent="-285750">
              <a:buFont typeface="Arial" panose="020B0604020202020204" pitchFamily="34" charset="0"/>
              <a:buChar char="•"/>
            </a:pPr>
            <a:r>
              <a:rPr lang="en-US" sz="2400" i="1" dirty="0">
                <a:solidFill>
                  <a:srgbClr val="071D49"/>
                </a:solidFill>
                <a:latin typeface="+mj-lt"/>
                <a:ea typeface="+mj-ea"/>
                <a:cs typeface="+mj-cs"/>
              </a:rPr>
              <a:t>EU member states communicating views on management of Reference Safety Information (RSI)</a:t>
            </a:r>
          </a:p>
          <a:p>
            <a:pPr marL="285750" indent="-285750">
              <a:buFont typeface="Arial" panose="020B0604020202020204" pitchFamily="34" charset="0"/>
              <a:buChar char="•"/>
            </a:pPr>
            <a:r>
              <a:rPr lang="en-US" sz="1600" b="1" i="1" dirty="0">
                <a:solidFill>
                  <a:schemeClr val="tx2"/>
                </a:solidFill>
              </a:rPr>
              <a:t>CTFG Q&amp;A document released November 2017</a:t>
            </a:r>
            <a:endParaRPr lang="en-US" sz="1600" i="1" dirty="0">
              <a:solidFill>
                <a:srgbClr val="071D49"/>
              </a:solidFill>
              <a:latin typeface="+mj-lt"/>
              <a:ea typeface="+mj-ea"/>
              <a:cs typeface="+mj-cs"/>
            </a:endParaRPr>
          </a:p>
          <a:p>
            <a:pPr marL="285750" indent="-285750">
              <a:buFont typeface="Arial" panose="020B0604020202020204" pitchFamily="34" charset="0"/>
              <a:buChar char="•"/>
            </a:pPr>
            <a:endParaRPr lang="en-US" sz="1600" i="1" dirty="0">
              <a:solidFill>
                <a:srgbClr val="071D49"/>
              </a:solidFill>
              <a:latin typeface="+mj-lt"/>
              <a:ea typeface="+mj-ea"/>
              <a:cs typeface="+mj-cs"/>
            </a:endParaRPr>
          </a:p>
          <a:p>
            <a:pPr marL="285750" indent="-285750">
              <a:buFont typeface="Arial" panose="020B0604020202020204" pitchFamily="34" charset="0"/>
              <a:buChar char="•"/>
            </a:pPr>
            <a:endParaRPr lang="en-US" sz="1600" i="1" dirty="0">
              <a:solidFill>
                <a:srgbClr val="071D49"/>
              </a:solidFill>
              <a:latin typeface="+mj-lt"/>
              <a:ea typeface="+mj-ea"/>
              <a:cs typeface="+mj-cs"/>
            </a:endParaRPr>
          </a:p>
          <a:p>
            <a:endParaRPr lang="en-US" sz="1600" i="1" dirty="0">
              <a:solidFill>
                <a:srgbClr val="071D49"/>
              </a:solidFill>
              <a:latin typeface="+mj-lt"/>
              <a:ea typeface="+mj-ea"/>
              <a:cs typeface="+mj-cs"/>
            </a:endParaRPr>
          </a:p>
        </p:txBody>
      </p:sp>
    </p:spTree>
    <p:extLst>
      <p:ext uri="{BB962C8B-B14F-4D97-AF65-F5344CB8AC3E}">
        <p14:creationId xmlns:p14="http://schemas.microsoft.com/office/powerpoint/2010/main" val="22130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i="1" spc="300" dirty="0"/>
              <a:t>RSI (Investigator Brochure) in the EU</a:t>
            </a:r>
          </a:p>
        </p:txBody>
      </p:sp>
      <p:sp>
        <p:nvSpPr>
          <p:cNvPr id="7" name="Slide Number Placeholder 6"/>
          <p:cNvSpPr>
            <a:spLocks noGrp="1"/>
          </p:cNvSpPr>
          <p:nvPr>
            <p:ph type="sldNum" sz="quarter" idx="4"/>
          </p:nvPr>
        </p:nvSpPr>
        <p:spPr/>
        <p:txBody>
          <a:bodyPr/>
          <a:lstStyle/>
          <a:p>
            <a:fld id="{D72587A6-CC22-4EA5-A3CD-9B27223B2D74}" type="slidenum">
              <a:rPr lang="en-US" smtClean="0">
                <a:solidFill>
                  <a:srgbClr val="FFFFFF"/>
                </a:solidFill>
              </a:rPr>
              <a:pPr/>
              <a:t>5</a:t>
            </a:fld>
            <a:endParaRPr lang="en-US" dirty="0">
              <a:solidFill>
                <a:srgbClr val="FFFFFF"/>
              </a:solidFill>
            </a:endParaRPr>
          </a:p>
        </p:txBody>
      </p:sp>
      <p:sp>
        <p:nvSpPr>
          <p:cNvPr id="6" name="TextBox 5"/>
          <p:cNvSpPr txBox="1"/>
          <p:nvPr/>
        </p:nvSpPr>
        <p:spPr>
          <a:xfrm>
            <a:off x="3982736" y="1936551"/>
            <a:ext cx="5280430" cy="707886"/>
          </a:xfrm>
          <a:prstGeom prst="rect">
            <a:avLst/>
          </a:prstGeom>
          <a:noFill/>
        </p:spPr>
        <p:txBody>
          <a:bodyPr wrap="square" rtlCol="0">
            <a:spAutoFit/>
          </a:bodyPr>
          <a:lstStyle/>
          <a:p>
            <a:r>
              <a:rPr lang="en-US" sz="2000" i="1" dirty="0">
                <a:solidFill>
                  <a:srgbClr val="071D49"/>
                </a:solidFill>
              </a:rPr>
              <a:t>Many companies have faced CTA approval hurdles related to RSI content and format</a:t>
            </a:r>
          </a:p>
        </p:txBody>
      </p:sp>
      <p:cxnSp>
        <p:nvCxnSpPr>
          <p:cNvPr id="5" name="Straight Connector 4"/>
          <p:cNvCxnSpPr/>
          <p:nvPr/>
        </p:nvCxnSpPr>
        <p:spPr>
          <a:xfrm>
            <a:off x="1676400" y="2820572"/>
            <a:ext cx="7975674"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676400" y="4245077"/>
            <a:ext cx="7975674"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0241" y="1987165"/>
            <a:ext cx="584961" cy="58496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7449">
            <a:off x="2479458" y="4328263"/>
            <a:ext cx="872993" cy="872993"/>
          </a:xfrm>
          <a:prstGeom prst="rect">
            <a:avLst/>
          </a:prstGeom>
        </p:spPr>
      </p:pic>
      <p:sp>
        <p:nvSpPr>
          <p:cNvPr id="12" name="Rectangle 11"/>
          <p:cNvSpPr/>
          <p:nvPr/>
        </p:nvSpPr>
        <p:spPr>
          <a:xfrm>
            <a:off x="3962400" y="4349259"/>
            <a:ext cx="6102424" cy="1631216"/>
          </a:xfrm>
          <a:prstGeom prst="rect">
            <a:avLst/>
          </a:prstGeom>
        </p:spPr>
        <p:txBody>
          <a:bodyPr wrap="square">
            <a:spAutoFit/>
          </a:bodyPr>
          <a:lstStyle/>
          <a:p>
            <a:pPr lvl="0"/>
            <a:r>
              <a:rPr lang="en-US" sz="2000" i="1" dirty="0">
                <a:solidFill>
                  <a:srgbClr val="071D49"/>
                </a:solidFill>
              </a:rPr>
              <a:t>1. Industry-wide issue</a:t>
            </a:r>
          </a:p>
          <a:p>
            <a:pPr lvl="0"/>
            <a:r>
              <a:rPr lang="en-US" sz="2000" i="1" dirty="0">
                <a:solidFill>
                  <a:srgbClr val="071D49"/>
                </a:solidFill>
              </a:rPr>
              <a:t>2. Shift in approach to how RSI is conveyed by sponsor</a:t>
            </a:r>
          </a:p>
          <a:p>
            <a:pPr lvl="0"/>
            <a:r>
              <a:rPr lang="en-US" sz="2000" i="1" dirty="0">
                <a:solidFill>
                  <a:srgbClr val="071D49"/>
                </a:solidFill>
              </a:rPr>
              <a:t>3. Increasingly more dis-harmonization among regions of the world</a:t>
            </a:r>
          </a:p>
        </p:txBody>
      </p:sp>
      <p:sp>
        <p:nvSpPr>
          <p:cNvPr id="15" name="TextBox 14"/>
          <p:cNvSpPr txBox="1"/>
          <p:nvPr/>
        </p:nvSpPr>
        <p:spPr>
          <a:xfrm>
            <a:off x="4038600" y="2902804"/>
            <a:ext cx="5280430" cy="1323439"/>
          </a:xfrm>
          <a:prstGeom prst="rect">
            <a:avLst/>
          </a:prstGeom>
          <a:noFill/>
        </p:spPr>
        <p:txBody>
          <a:bodyPr wrap="square" rtlCol="0">
            <a:spAutoFit/>
          </a:bodyPr>
          <a:lstStyle/>
          <a:p>
            <a:r>
              <a:rPr lang="en-US" sz="2000" i="1" dirty="0">
                <a:solidFill>
                  <a:srgbClr val="071D49"/>
                </a:solidFill>
              </a:rPr>
              <a:t>RSI feedback may pertain to inclusion of ADRs with only non-serious outcomes, frequency of serious outcomes and medical justification for inclusion.  </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5283" y="2932166"/>
            <a:ext cx="800985" cy="800985"/>
          </a:xfrm>
          <a:prstGeom prst="rect">
            <a:avLst/>
          </a:prstGeom>
        </p:spPr>
      </p:pic>
    </p:spTree>
    <p:extLst>
      <p:ext uri="{BB962C8B-B14F-4D97-AF65-F5344CB8AC3E}">
        <p14:creationId xmlns:p14="http://schemas.microsoft.com/office/powerpoint/2010/main" val="313904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300" dirty="0"/>
              <a:t>Key RSI Requirements in EU</a:t>
            </a:r>
            <a:br>
              <a:rPr lang="en-US" b="1" spc="300" dirty="0"/>
            </a:br>
            <a:endParaRPr lang="en-US" b="1" i="1" spc="300" dirty="0"/>
          </a:p>
        </p:txBody>
      </p:sp>
      <p:sp>
        <p:nvSpPr>
          <p:cNvPr id="6" name="TextBox 5"/>
          <p:cNvSpPr txBox="1"/>
          <p:nvPr/>
        </p:nvSpPr>
        <p:spPr>
          <a:xfrm>
            <a:off x="2743200" y="2330877"/>
            <a:ext cx="6048672" cy="2215991"/>
          </a:xfrm>
          <a:prstGeom prst="rect">
            <a:avLst/>
          </a:prstGeom>
          <a:noFill/>
        </p:spPr>
        <p:txBody>
          <a:bodyPr wrap="square" rtlCol="0">
            <a:spAutoFit/>
          </a:bodyPr>
          <a:lstStyle/>
          <a:p>
            <a:pPr marL="0" lvl="2" algn="ctr"/>
            <a:r>
              <a:rPr lang="en-US" sz="2000" i="1" dirty="0">
                <a:solidFill>
                  <a:srgbClr val="071D49"/>
                </a:solidFill>
                <a:latin typeface="+mj-lt"/>
                <a:ea typeface="+mj-ea"/>
                <a:cs typeface="+mj-cs"/>
              </a:rPr>
              <a:t>RSI used for </a:t>
            </a:r>
            <a:r>
              <a:rPr lang="en-GB" altLang="en-US" sz="2000" i="1" dirty="0">
                <a:solidFill>
                  <a:srgbClr val="071D49"/>
                </a:solidFill>
                <a:latin typeface="+mj-lt"/>
                <a:ea typeface="+mj-ea"/>
                <a:cs typeface="+mj-cs"/>
              </a:rPr>
              <a:t>expectedness assessment should be approved by EU Member States as part of the Clinical Trial application.</a:t>
            </a:r>
          </a:p>
          <a:p>
            <a:pPr marL="0" lvl="2" algn="ctr"/>
            <a:endParaRPr lang="en-GB" altLang="en-US" sz="2000" i="1" dirty="0">
              <a:solidFill>
                <a:srgbClr val="071D49"/>
              </a:solidFill>
              <a:latin typeface="+mj-lt"/>
              <a:ea typeface="+mj-ea"/>
              <a:cs typeface="+mj-cs"/>
            </a:endParaRPr>
          </a:p>
          <a:p>
            <a:pPr marL="0" lvl="2" algn="ctr"/>
            <a:endParaRPr lang="en-GB" altLang="en-US" sz="2000" i="1" dirty="0">
              <a:solidFill>
                <a:srgbClr val="071D49"/>
              </a:solidFill>
              <a:latin typeface="+mj-lt"/>
              <a:ea typeface="+mj-ea"/>
              <a:cs typeface="+mj-cs"/>
            </a:endParaRPr>
          </a:p>
          <a:p>
            <a:pPr marL="0" lvl="2" algn="ctr"/>
            <a:endParaRPr lang="en-GB" altLang="en-US" sz="2000" i="1" dirty="0">
              <a:solidFill>
                <a:srgbClr val="071D49"/>
              </a:solidFill>
              <a:latin typeface="+mj-lt"/>
              <a:ea typeface="+mj-ea"/>
              <a:cs typeface="+mj-cs"/>
            </a:endParaRPr>
          </a:p>
          <a:p>
            <a:pPr algn="ctr"/>
            <a:r>
              <a:rPr lang="en-US" dirty="0"/>
              <a:t> </a:t>
            </a:r>
          </a:p>
        </p:txBody>
      </p:sp>
      <p:sp>
        <p:nvSpPr>
          <p:cNvPr id="9" name="TextBox 8"/>
          <p:cNvSpPr txBox="1"/>
          <p:nvPr/>
        </p:nvSpPr>
        <p:spPr>
          <a:xfrm>
            <a:off x="2641601" y="3411984"/>
            <a:ext cx="6417695" cy="1231106"/>
          </a:xfrm>
          <a:prstGeom prst="rect">
            <a:avLst/>
          </a:prstGeom>
          <a:noFill/>
          <a:ln>
            <a:noFill/>
          </a:ln>
        </p:spPr>
        <p:txBody>
          <a:bodyPr wrap="square" rtlCol="0">
            <a:spAutoFit/>
          </a:bodyPr>
          <a:lstStyle/>
          <a:p>
            <a:pPr marL="0" lvl="2" algn="ctr"/>
            <a:r>
              <a:rPr lang="en-US" sz="2000" i="1" dirty="0">
                <a:solidFill>
                  <a:srgbClr val="071D49"/>
                </a:solidFill>
                <a:latin typeface="+mj-lt"/>
                <a:ea typeface="+mj-ea"/>
                <a:cs typeface="+mj-cs"/>
              </a:rPr>
              <a:t>Changes to the RSI should be submitted as substantial amendments and not implemented until </a:t>
            </a:r>
            <a:r>
              <a:rPr lang="en-US" sz="2000" i="1" dirty="0" err="1">
                <a:solidFill>
                  <a:srgbClr val="071D49"/>
                </a:solidFill>
                <a:latin typeface="+mj-lt"/>
                <a:ea typeface="+mj-ea"/>
                <a:cs typeface="+mj-cs"/>
              </a:rPr>
              <a:t>approval.</a:t>
            </a:r>
            <a:r>
              <a:rPr lang="en-US" sz="2000" i="1" dirty="0" err="1">
                <a:solidFill>
                  <a:schemeClr val="tx2"/>
                </a:solidFill>
                <a:latin typeface="+mj-lt"/>
                <a:ea typeface="+mj-ea"/>
                <a:cs typeface="+mj-cs"/>
              </a:rPr>
              <a:t>not</a:t>
            </a:r>
            <a:r>
              <a:rPr lang="en-US" sz="2000" i="1" dirty="0">
                <a:solidFill>
                  <a:schemeClr val="tx2"/>
                </a:solidFill>
                <a:latin typeface="+mj-lt"/>
                <a:ea typeface="+mj-ea"/>
                <a:cs typeface="+mj-cs"/>
              </a:rPr>
              <a:t> </a:t>
            </a:r>
            <a:r>
              <a:rPr lang="en-US" sz="1600" i="1" dirty="0">
                <a:solidFill>
                  <a:schemeClr val="tx2"/>
                </a:solidFill>
                <a:latin typeface="+mj-lt"/>
                <a:ea typeface="+mj-ea"/>
                <a:cs typeface="+mj-cs"/>
              </a:rPr>
              <a:t>implemented until approval</a:t>
            </a:r>
            <a:r>
              <a:rPr lang="en-US" sz="1600" i="1" dirty="0">
                <a:solidFill>
                  <a:srgbClr val="071D49"/>
                </a:solidFill>
                <a:latin typeface="+mj-lt"/>
                <a:ea typeface="+mj-ea"/>
                <a:cs typeface="+mj-cs"/>
              </a:rPr>
              <a:t>.</a:t>
            </a:r>
            <a:endParaRPr lang="en-GB" altLang="en-US" sz="1600" i="1" dirty="0">
              <a:solidFill>
                <a:srgbClr val="071D49"/>
              </a:solidFill>
              <a:latin typeface="+mj-lt"/>
              <a:ea typeface="+mj-ea"/>
              <a:cs typeface="+mj-cs"/>
            </a:endParaRPr>
          </a:p>
          <a:p>
            <a:pPr algn="ctr"/>
            <a:r>
              <a:rPr lang="en-US" dirty="0"/>
              <a:t> </a:t>
            </a:r>
          </a:p>
        </p:txBody>
      </p:sp>
      <p:sp>
        <p:nvSpPr>
          <p:cNvPr id="12" name="TextBox 11"/>
          <p:cNvSpPr txBox="1"/>
          <p:nvPr/>
        </p:nvSpPr>
        <p:spPr>
          <a:xfrm>
            <a:off x="2552700" y="4317060"/>
            <a:ext cx="6048672" cy="1015663"/>
          </a:xfrm>
          <a:prstGeom prst="rect">
            <a:avLst/>
          </a:prstGeom>
          <a:noFill/>
        </p:spPr>
        <p:txBody>
          <a:bodyPr wrap="square" rtlCol="0">
            <a:spAutoFit/>
          </a:bodyPr>
          <a:lstStyle/>
          <a:p>
            <a:pPr marL="0" lvl="2" algn="ctr"/>
            <a:r>
              <a:rPr lang="en-US" sz="2000" i="1" dirty="0">
                <a:solidFill>
                  <a:srgbClr val="071D49"/>
                </a:solidFill>
                <a:latin typeface="+mj-lt"/>
                <a:ea typeface="+mj-ea"/>
                <a:cs typeface="+mj-cs"/>
              </a:rPr>
              <a:t>RSI used to produce DSUR safety listings must be in place at the beginning of the DSUR period.</a:t>
            </a:r>
            <a:endParaRPr lang="en-GB" altLang="en-US" sz="2000" i="1" dirty="0">
              <a:solidFill>
                <a:srgbClr val="071D49"/>
              </a:solidFill>
              <a:latin typeface="+mj-lt"/>
              <a:ea typeface="+mj-ea"/>
              <a:cs typeface="+mj-cs"/>
            </a:endParaRPr>
          </a:p>
          <a:p>
            <a:pPr algn="ctr"/>
            <a:r>
              <a:rPr lang="en-US" sz="2000" dirty="0"/>
              <a:t> </a:t>
            </a:r>
          </a:p>
        </p:txBody>
      </p:sp>
      <p:sp>
        <p:nvSpPr>
          <p:cNvPr id="7" name="Rectangle 6"/>
          <p:cNvSpPr/>
          <p:nvPr/>
        </p:nvSpPr>
        <p:spPr>
          <a:xfrm>
            <a:off x="2133601" y="2222499"/>
            <a:ext cx="7190805" cy="4390837"/>
          </a:xfrm>
          <a:prstGeom prst="rect">
            <a:avLst/>
          </a:prstGeom>
          <a:noFill/>
          <a:ln w="381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181600" y="1633736"/>
            <a:ext cx="576064" cy="576064"/>
          </a:xfrm>
          <a:prstGeom prst="ellipse">
            <a:avLst/>
          </a:prstGeom>
          <a:solidFill>
            <a:schemeClr val="bg1"/>
          </a:solidFill>
          <a:ln>
            <a:solidFill>
              <a:srgbClr val="071D4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1" y="1723016"/>
            <a:ext cx="334385" cy="334385"/>
          </a:xfrm>
          <a:prstGeom prst="rect">
            <a:avLst/>
          </a:prstGeom>
        </p:spPr>
      </p:pic>
      <p:sp>
        <p:nvSpPr>
          <p:cNvPr id="4" name="TextBox 3"/>
          <p:cNvSpPr txBox="1"/>
          <p:nvPr/>
        </p:nvSpPr>
        <p:spPr>
          <a:xfrm>
            <a:off x="2485728" y="5257801"/>
            <a:ext cx="6658272" cy="1015663"/>
          </a:xfrm>
          <a:prstGeom prst="rect">
            <a:avLst/>
          </a:prstGeom>
          <a:noFill/>
        </p:spPr>
        <p:txBody>
          <a:bodyPr wrap="square" rtlCol="0">
            <a:spAutoFit/>
          </a:bodyPr>
          <a:lstStyle/>
          <a:p>
            <a:r>
              <a:rPr lang="en-US" sz="2000" i="1" dirty="0"/>
              <a:t>The RSI section of the IB should only be updated following the DSUR reporting period and ideally be submitted in parallel with the DSUR</a:t>
            </a:r>
          </a:p>
        </p:txBody>
      </p:sp>
    </p:spTree>
    <p:extLst>
      <p:ext uri="{BB962C8B-B14F-4D97-AF65-F5344CB8AC3E}">
        <p14:creationId xmlns:p14="http://schemas.microsoft.com/office/powerpoint/2010/main" val="16925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67" y="1028700"/>
            <a:ext cx="11667067" cy="5956300"/>
          </a:xfrm>
        </p:spPr>
        <p:txBody>
          <a:bodyPr>
            <a:noAutofit/>
          </a:bodyPr>
          <a:lstStyle/>
          <a:p>
            <a:pPr algn="just">
              <a:buFont typeface="Wingdings" panose="05000000000000000000" pitchFamily="2" charset="2"/>
              <a:buChar char="Ø"/>
            </a:pPr>
            <a:r>
              <a:rPr lang="en-US" sz="2000" dirty="0"/>
              <a:t>In order to be included in the RSI, the sponsor should have reasonable evidence </a:t>
            </a:r>
          </a:p>
          <a:p>
            <a:pPr marL="0" indent="0" algn="just">
              <a:buNone/>
            </a:pPr>
            <a:r>
              <a:rPr lang="en-US" sz="2000" dirty="0"/>
              <a:t>       to suggest that a causal relationship between the  SAR and IMP is possible</a:t>
            </a:r>
          </a:p>
          <a:p>
            <a:pPr marL="0" indent="0" algn="just">
              <a:buNone/>
            </a:pPr>
            <a:endParaRPr lang="en-US" sz="2000" dirty="0"/>
          </a:p>
          <a:p>
            <a:pPr algn="just">
              <a:buFont typeface="Wingdings" panose="05000000000000000000" pitchFamily="2" charset="2"/>
              <a:buChar char="Ø"/>
            </a:pPr>
            <a:r>
              <a:rPr lang="en-US" sz="2000" dirty="0"/>
              <a:t>Should be a clearly identified section within the IB</a:t>
            </a:r>
          </a:p>
          <a:p>
            <a:pPr marL="1092200" lvl="2" indent="-342900" algn="just"/>
            <a:r>
              <a:rPr lang="en-US" dirty="0"/>
              <a:t>Section 4.8 of the SmPC permissible if IMP used within the terms of </a:t>
            </a:r>
          </a:p>
          <a:p>
            <a:pPr marL="749300" lvl="2" indent="0" algn="just">
              <a:buNone/>
            </a:pPr>
            <a:r>
              <a:rPr lang="en-US" dirty="0"/>
              <a:t>      the marketing authorization in the EU</a:t>
            </a:r>
          </a:p>
          <a:p>
            <a:pPr marL="749300" lvl="2" indent="0" algn="just">
              <a:buNone/>
            </a:pPr>
            <a:endParaRPr lang="en-US" dirty="0"/>
          </a:p>
          <a:p>
            <a:pPr marL="463550" indent="-342900" algn="just">
              <a:buFont typeface="Wingdings" panose="05000000000000000000" pitchFamily="2" charset="2"/>
              <a:buChar char="Ø"/>
            </a:pPr>
            <a:r>
              <a:rPr lang="en-US" sz="2000" dirty="0"/>
              <a:t>Presented in tabular format with expected serious adverse reactions (SARs)</a:t>
            </a:r>
          </a:p>
          <a:p>
            <a:pPr marL="120650" indent="0" algn="just">
              <a:buNone/>
            </a:pPr>
            <a:r>
              <a:rPr lang="en-US" sz="2000" dirty="0"/>
              <a:t>      listed by body system organ class and PT using latest MedDRA version</a:t>
            </a:r>
          </a:p>
          <a:p>
            <a:pPr marL="463550" indent="-342900" algn="just">
              <a:buFont typeface="Arial" panose="020B0604020202020204" pitchFamily="34" charset="0"/>
              <a:buChar char="•"/>
            </a:pPr>
            <a:endParaRPr lang="en-US" sz="2000" dirty="0"/>
          </a:p>
          <a:p>
            <a:pPr marL="301244" indent="-342900" algn="just">
              <a:buFont typeface="Wingdings" panose="05000000000000000000" pitchFamily="2" charset="2"/>
              <a:buChar char="Ø"/>
            </a:pPr>
            <a:r>
              <a:rPr lang="en-US" sz="2000" dirty="0"/>
              <a:t>Frequency should be based on SAEs deemed related by sponsor and/or investigator</a:t>
            </a:r>
          </a:p>
          <a:p>
            <a:pPr marL="586994" lvl="1" indent="-342900" algn="just"/>
            <a:endParaRPr lang="en-US" sz="2000" dirty="0"/>
          </a:p>
          <a:p>
            <a:pPr marL="406400" indent="-342900" algn="just">
              <a:buFont typeface="Wingdings" panose="05000000000000000000" pitchFamily="2" charset="2"/>
              <a:buChar char="Ø"/>
            </a:pPr>
            <a:r>
              <a:rPr lang="en-US" sz="2000" dirty="0"/>
              <a:t>Medical concepts and higher level PTs are not permitted</a:t>
            </a:r>
          </a:p>
          <a:p>
            <a:pPr marL="692150" lvl="1" indent="-342900" algn="just"/>
            <a:endParaRPr lang="en-US" sz="2000" dirty="0"/>
          </a:p>
          <a:p>
            <a:pPr marL="406400" indent="-342900" algn="just">
              <a:buFont typeface="Wingdings" panose="05000000000000000000" pitchFamily="2" charset="2"/>
              <a:buChar char="Ø"/>
            </a:pPr>
            <a:r>
              <a:rPr lang="en-US" sz="2000" dirty="0"/>
              <a:t>Frequency must be provided for each PT individually (no grouping)</a:t>
            </a:r>
          </a:p>
          <a:p>
            <a:pPr marL="349250" lvl="1" indent="0" algn="just">
              <a:buNone/>
            </a:pPr>
            <a:endParaRPr lang="en-US" sz="2000" dirty="0"/>
          </a:p>
          <a:p>
            <a:pPr marL="406400" lvl="1" indent="0">
              <a:buNone/>
            </a:pPr>
            <a:endParaRPr lang="en-US" sz="2000" dirty="0"/>
          </a:p>
        </p:txBody>
      </p:sp>
      <p:sp>
        <p:nvSpPr>
          <p:cNvPr id="2" name="Title 1"/>
          <p:cNvSpPr>
            <a:spLocks noGrp="1"/>
          </p:cNvSpPr>
          <p:nvPr>
            <p:ph type="title"/>
          </p:nvPr>
        </p:nvSpPr>
        <p:spPr/>
        <p:txBody>
          <a:bodyPr>
            <a:normAutofit/>
          </a:bodyPr>
          <a:lstStyle/>
          <a:p>
            <a:r>
              <a:rPr lang="en-US" sz="3200" b="1" dirty="0"/>
              <a:t>Key elements regarding RSI content </a:t>
            </a:r>
          </a:p>
        </p:txBody>
      </p:sp>
      <p:sp>
        <p:nvSpPr>
          <p:cNvPr id="4" name="Slide Number Placeholder 3"/>
          <p:cNvSpPr>
            <a:spLocks noGrp="1"/>
          </p:cNvSpPr>
          <p:nvPr>
            <p:ph type="sldNum" sz="quarter" idx="4"/>
          </p:nvPr>
        </p:nvSpPr>
        <p:spPr/>
        <p:txBody>
          <a:bodyPr/>
          <a:lstStyle/>
          <a:p>
            <a:fld id="{D72587A6-CC22-4EA5-A3CD-9B27223B2D74}" type="slidenum">
              <a:rPr lang="en-US" smtClean="0">
                <a:solidFill>
                  <a:srgbClr val="FFFFFF"/>
                </a:solidFill>
              </a:rPr>
              <a:pPr/>
              <a:t>7</a:t>
            </a:fld>
            <a:endParaRPr lang="en-US" dirty="0">
              <a:solidFill>
                <a:srgbClr val="FFFFFF"/>
              </a:solidFill>
            </a:endParaRPr>
          </a:p>
        </p:txBody>
      </p:sp>
    </p:spTree>
    <p:extLst>
      <p:ext uri="{BB962C8B-B14F-4D97-AF65-F5344CB8AC3E}">
        <p14:creationId xmlns:p14="http://schemas.microsoft.com/office/powerpoint/2010/main" val="59315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1244600"/>
            <a:ext cx="11582400" cy="5111750"/>
          </a:xfrm>
        </p:spPr>
        <p:txBody>
          <a:bodyPr>
            <a:normAutofit lnSpcReduction="10000"/>
          </a:bodyPr>
          <a:lstStyle/>
          <a:p>
            <a:pPr marL="749300" lvl="1" indent="-342900">
              <a:buFont typeface="Wingdings" panose="05000000000000000000" pitchFamily="2" charset="2"/>
              <a:buChar char="Ø"/>
            </a:pPr>
            <a:r>
              <a:rPr lang="en-US" sz="2000" dirty="0"/>
              <a:t>Fatal and life-threatening SARs should be considered unexpected and not included in the RSI unless it is clearly stated in Section 4.8 of the SmPC</a:t>
            </a:r>
          </a:p>
          <a:p>
            <a:pPr marL="692150" lvl="1">
              <a:buFont typeface="Arial" panose="020B0604020202020204" pitchFamily="34" charset="0"/>
              <a:buChar char="•"/>
            </a:pPr>
            <a:endParaRPr lang="en-US" sz="2000" dirty="0"/>
          </a:p>
          <a:p>
            <a:pPr marL="749300" lvl="1" indent="-342900">
              <a:buFont typeface="Wingdings" panose="05000000000000000000" pitchFamily="2" charset="2"/>
              <a:buChar char="Ø"/>
            </a:pPr>
            <a:r>
              <a:rPr lang="en-US" sz="2000" dirty="0"/>
              <a:t>Non-serious adverse events/reactions are not permitted</a:t>
            </a:r>
          </a:p>
          <a:p>
            <a:pPr marL="692150" lvl="1">
              <a:buFont typeface="Arial" panose="020B0604020202020204" pitchFamily="34" charset="0"/>
              <a:buChar char="•"/>
            </a:pPr>
            <a:endParaRPr lang="en-US" sz="2000" dirty="0"/>
          </a:p>
          <a:p>
            <a:pPr marL="749300" lvl="1" indent="-342900">
              <a:buFont typeface="Wingdings" panose="05000000000000000000" pitchFamily="2" charset="2"/>
              <a:buChar char="Ø"/>
            </a:pPr>
            <a:r>
              <a:rPr lang="en-US" sz="2000" dirty="0"/>
              <a:t>SARs with only 1 serious outcome are generally  not permitted</a:t>
            </a:r>
            <a:endParaRPr lang="en-US" dirty="0"/>
          </a:p>
          <a:p>
            <a:pPr marL="692150" lvl="1">
              <a:buFont typeface="Arial" panose="020B0604020202020204" pitchFamily="34" charset="0"/>
              <a:buChar char="•"/>
            </a:pPr>
            <a:endParaRPr lang="en-US" sz="2000" dirty="0"/>
          </a:p>
          <a:p>
            <a:pPr marL="749300" lvl="1" indent="-342900">
              <a:buFont typeface="Wingdings" panose="05000000000000000000" pitchFamily="2" charset="2"/>
              <a:buChar char="Ø"/>
            </a:pPr>
            <a:r>
              <a:rPr lang="en-US" sz="2000" dirty="0"/>
              <a:t>The RSI in place at the </a:t>
            </a:r>
            <a:r>
              <a:rPr lang="en-US" sz="2000" i="1" dirty="0"/>
              <a:t>time of event occurrence </a:t>
            </a:r>
            <a:r>
              <a:rPr lang="en-US" sz="2000" dirty="0"/>
              <a:t>of the suspected SAR should be used</a:t>
            </a:r>
          </a:p>
          <a:p>
            <a:pPr marL="406400" lvl="1" indent="0">
              <a:buNone/>
            </a:pPr>
            <a:endParaRPr lang="en-US" sz="2000" dirty="0"/>
          </a:p>
          <a:p>
            <a:pPr marL="749300" lvl="1" indent="-342900">
              <a:buFont typeface="Wingdings" panose="05000000000000000000" pitchFamily="2" charset="2"/>
              <a:buChar char="Ø"/>
            </a:pPr>
            <a:r>
              <a:rPr lang="en-US" sz="2000" b="1" dirty="0"/>
              <a:t>Ultimately the RSI will represent a subset of the known adverse drug reactions. The broader description of the safety profile of the IMP should be included elsewhere in the IB consistent with ICH E6 (R2)</a:t>
            </a:r>
          </a:p>
          <a:p>
            <a:pPr marL="692150" lvl="1">
              <a:buFont typeface="Arial" panose="020B0604020202020204" pitchFamily="34" charset="0"/>
              <a:buChar char="•"/>
            </a:pPr>
            <a:r>
              <a:rPr lang="en-US" sz="2000" b="1" dirty="0">
                <a:solidFill>
                  <a:schemeClr val="tx2"/>
                </a:solidFill>
              </a:rPr>
              <a:t>Ultimately the RSI will represent a subset of the known adverse drug reactions. The broader description of the safety profile of the IMP should be included elsewhere in the IB consistent with ICH E6 (R2)</a:t>
            </a:r>
          </a:p>
          <a:p>
            <a:endParaRPr lang="en-US" sz="2000" dirty="0"/>
          </a:p>
        </p:txBody>
      </p:sp>
      <p:sp>
        <p:nvSpPr>
          <p:cNvPr id="2" name="Title 1"/>
          <p:cNvSpPr>
            <a:spLocks noGrp="1"/>
          </p:cNvSpPr>
          <p:nvPr>
            <p:ph type="title"/>
          </p:nvPr>
        </p:nvSpPr>
        <p:spPr/>
        <p:txBody>
          <a:bodyPr>
            <a:normAutofit/>
          </a:bodyPr>
          <a:lstStyle/>
          <a:p>
            <a:r>
              <a:rPr lang="en-US" sz="3200" b="1" dirty="0"/>
              <a:t>Key elements regarding RSI content </a:t>
            </a:r>
          </a:p>
        </p:txBody>
      </p:sp>
    </p:spTree>
    <p:extLst>
      <p:ext uri="{BB962C8B-B14F-4D97-AF65-F5344CB8AC3E}">
        <p14:creationId xmlns:p14="http://schemas.microsoft.com/office/powerpoint/2010/main" val="161022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4B7512-4BA3-4379-9EAF-DA8A956C5946}"/>
              </a:ext>
            </a:extLst>
          </p:cNvPr>
          <p:cNvSpPr>
            <a:spLocks noGrp="1"/>
          </p:cNvSpPr>
          <p:nvPr>
            <p:ph idx="1"/>
          </p:nvPr>
        </p:nvSpPr>
        <p:spPr>
          <a:xfrm>
            <a:off x="0" y="1600200"/>
            <a:ext cx="10972800" cy="4756150"/>
          </a:xfrm>
        </p:spPr>
        <p:txBody>
          <a:bodyPr>
            <a:normAutofit lnSpcReduction="10000"/>
          </a:bodyPr>
          <a:lstStyle/>
          <a:p>
            <a:r>
              <a:rPr lang="en-US" dirty="0"/>
              <a:t>Use of a RSI for expectedness prior to MHRA approval including preloading terms in the database prior to MHRA Approval</a:t>
            </a:r>
          </a:p>
          <a:p>
            <a:r>
              <a:rPr lang="en-US" dirty="0"/>
              <a:t>Use of an Internal Synonym List or more extensive PT List than that in the IB</a:t>
            </a:r>
          </a:p>
          <a:p>
            <a:r>
              <a:rPr lang="en-US" dirty="0"/>
              <a:t>Medical Reviewers permitted to use clinical interpretation for expectedness expectedness</a:t>
            </a:r>
          </a:p>
          <a:p>
            <a:r>
              <a:rPr lang="en-US" dirty="0"/>
              <a:t>Member State Approved RSI in effect at time of event received as opposed </a:t>
            </a:r>
            <a:r>
              <a:rPr lang="en-US" i="1" dirty="0"/>
              <a:t>to RSI </a:t>
            </a:r>
            <a:r>
              <a:rPr lang="en-US" i="1" dirty="0">
                <a:solidFill>
                  <a:srgbClr val="92D050"/>
                </a:solidFill>
              </a:rPr>
              <a:t>in effect at time of occurrence </a:t>
            </a:r>
            <a:r>
              <a:rPr lang="en-US" i="1" dirty="0"/>
              <a:t>as required by CT-3 </a:t>
            </a:r>
            <a:endParaRPr lang="en-US" dirty="0"/>
          </a:p>
          <a:p>
            <a:r>
              <a:rPr lang="en-US" dirty="0"/>
              <a:t>Lack of control of which RSI is being submitted with the CTA and monitoring of approvals status</a:t>
            </a:r>
          </a:p>
          <a:p>
            <a:pPr marL="0" indent="0">
              <a:buNone/>
            </a:pPr>
            <a:endParaRPr lang="en-US" dirty="0"/>
          </a:p>
          <a:p>
            <a:endParaRPr lang="en-US" dirty="0"/>
          </a:p>
        </p:txBody>
      </p:sp>
      <p:sp>
        <p:nvSpPr>
          <p:cNvPr id="3" name="Date Placeholder 2">
            <a:extLst>
              <a:ext uri="{FF2B5EF4-FFF2-40B4-BE49-F238E27FC236}">
                <a16:creationId xmlns:a16="http://schemas.microsoft.com/office/drawing/2014/main" id="{37F4CD05-BD08-4E75-92AF-042A783B5B35}"/>
              </a:ext>
            </a:extLst>
          </p:cNvPr>
          <p:cNvSpPr>
            <a:spLocks noGrp="1"/>
          </p:cNvSpPr>
          <p:nvPr>
            <p:ph type="dt" sz="half" idx="2"/>
          </p:nvPr>
        </p:nvSpPr>
        <p:spPr/>
        <p:txBody>
          <a:bodyPr/>
          <a:lstStyle/>
          <a:p>
            <a:r>
              <a:rPr lang="en-US"/>
              <a:t>© 2018 DIA, Inc. All rights reserved.</a:t>
            </a:r>
            <a:endParaRPr lang="en-US" dirty="0"/>
          </a:p>
        </p:txBody>
      </p:sp>
      <p:sp>
        <p:nvSpPr>
          <p:cNvPr id="4" name="Title 3">
            <a:extLst>
              <a:ext uri="{FF2B5EF4-FFF2-40B4-BE49-F238E27FC236}">
                <a16:creationId xmlns:a16="http://schemas.microsoft.com/office/drawing/2014/main" id="{AA1E13E6-1CC6-4AB7-9F20-9B97D3A93DE5}"/>
              </a:ext>
            </a:extLst>
          </p:cNvPr>
          <p:cNvSpPr>
            <a:spLocks noGrp="1"/>
          </p:cNvSpPr>
          <p:nvPr>
            <p:ph type="title"/>
          </p:nvPr>
        </p:nvSpPr>
        <p:spPr>
          <a:xfrm>
            <a:off x="139700" y="244663"/>
            <a:ext cx="10972800" cy="905633"/>
          </a:xfrm>
        </p:spPr>
        <p:txBody>
          <a:bodyPr>
            <a:normAutofit fontScale="90000"/>
          </a:bodyPr>
          <a:lstStyle/>
          <a:p>
            <a:r>
              <a:rPr lang="en-US" dirty="0"/>
              <a:t>Examples of RSI Related Inspection Findings as Published in MHRA’s GCP Inspection Metrics Report May 2018</a:t>
            </a:r>
          </a:p>
        </p:txBody>
      </p:sp>
      <p:sp>
        <p:nvSpPr>
          <p:cNvPr id="5" name="Slide Number Placeholder 4">
            <a:extLst>
              <a:ext uri="{FF2B5EF4-FFF2-40B4-BE49-F238E27FC236}">
                <a16:creationId xmlns:a16="http://schemas.microsoft.com/office/drawing/2014/main" id="{D3395C79-C389-45F3-915F-5255CFCE2FAF}"/>
              </a:ext>
            </a:extLst>
          </p:cNvPr>
          <p:cNvSpPr>
            <a:spLocks noGrp="1"/>
          </p:cNvSpPr>
          <p:nvPr>
            <p:ph type="sldNum" sz="quarter" idx="4"/>
          </p:nvPr>
        </p:nvSpPr>
        <p:spPr/>
        <p:txBody>
          <a:bodyPr/>
          <a:lstStyle/>
          <a:p>
            <a:r>
              <a:rPr lang="en-US"/>
              <a:t>Page </a:t>
            </a:r>
            <a:fld id="{127D9164-07AF-9947-BAED-B5CA6D2A48F4}" type="slidenum">
              <a:rPr lang="en-US" smtClean="0"/>
              <a:pPr/>
              <a:t>9</a:t>
            </a:fld>
            <a:endParaRPr lang="en-US" dirty="0"/>
          </a:p>
        </p:txBody>
      </p:sp>
    </p:spTree>
    <p:extLst>
      <p:ext uri="{BB962C8B-B14F-4D97-AF65-F5344CB8AC3E}">
        <p14:creationId xmlns:p14="http://schemas.microsoft.com/office/powerpoint/2010/main" val="1187397061"/>
      </p:ext>
    </p:extLst>
  </p:cSld>
  <p:clrMapOvr>
    <a:masterClrMapping/>
  </p:clrMapOvr>
</p:sld>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IA Document" ma:contentTypeID="0x0101007EDFF2051E4E304A84E61DD9B9CEA93D0087EDDD5C47F55842BF75A8A4CF5A86DA" ma:contentTypeVersion="3" ma:contentTypeDescription="Create a new document." ma:contentTypeScope="" ma:versionID="e83f33d9bd97579b23abc90f31121010">
  <xsd:schema xmlns:xsd="http://www.w3.org/2001/XMLSchema" xmlns:xs="http://www.w3.org/2001/XMLSchema" xmlns:p="http://schemas.microsoft.com/office/2006/metadata/properties" xmlns:ns2="d9d0f46b-f6a6-4db7-a277-b2edc3298236" targetNamespace="http://schemas.microsoft.com/office/2006/metadata/properties" ma:root="true" ma:fieldsID="5e3891f1ff536d154d65905e7d539514" ns2:_="">
    <xsd:import namespace="d9d0f46b-f6a6-4db7-a277-b2edc3298236"/>
    <xsd:element name="properties">
      <xsd:complexType>
        <xsd:sequence>
          <xsd:element name="documentManagement">
            <xsd:complexType>
              <xsd:all>
                <xsd:element ref="ns2:Year"/>
                <xsd:element ref="ns2:Content_x0020_Region"/>
                <xsd:element ref="ns2:Retention_x0020_Schedule"/>
                <xsd:element ref="ns2:Responsible_x0020_Office"/>
                <xsd:element ref="ns2:Doc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0f46b-f6a6-4db7-a277-b2edc3298236" elementFormDefault="qualified">
    <xsd:import namespace="http://schemas.microsoft.com/office/2006/documentManagement/types"/>
    <xsd:import namespace="http://schemas.microsoft.com/office/infopath/2007/PartnerControls"/>
    <xsd:element name="Year" ma:index="8" ma:displayName="Year" ma:list="{090302be-5fa6-4807-8954-04f8be0b0748}" ma:internalName="Year" ma:showField="Title" ma:web="d9d0f46b-f6a6-4db7-a277-b2edc3298236">
      <xsd:simpleType>
        <xsd:restriction base="dms:Lookup"/>
      </xsd:simpleType>
    </xsd:element>
    <xsd:element name="Content_x0020_Region" ma:index="9" ma:displayName="Content Region" ma:list="{6f98ea51-7189-4b6a-a911-ad4d34d5dcf8}" ma:internalName="Content_x0020_Region" ma:showField="Title" ma:web="d9d0f46b-f6a6-4db7-a277-b2edc3298236">
      <xsd:simpleType>
        <xsd:restriction base="dms:Lookup"/>
      </xsd:simpleType>
    </xsd:element>
    <xsd:element name="Retention_x0020_Schedule" ma:index="10" ma:displayName="Retention Schedule" ma:list="{88ff0776-613d-4cb1-be01-79219c896d29}" ma:internalName="Retention_x0020_Schedule" ma:showField="Title" ma:web="d9d0f46b-f6a6-4db7-a277-b2edc3298236">
      <xsd:simpleType>
        <xsd:restriction base="dms:Lookup"/>
      </xsd:simpleType>
    </xsd:element>
    <xsd:element name="Responsible_x0020_Office" ma:index="11" ma:displayName="Responsible Office" ma:list="{f4bb6a4e-f6fb-4236-8cef-05f09eb91670}" ma:internalName="Responsible_x0020_Office" ma:showField="Title" ma:web="d9d0f46b-f6a6-4db7-a277-b2edc3298236">
      <xsd:simpleType>
        <xsd:restriction base="dms:Lookup"/>
      </xsd:simpleType>
    </xsd:element>
    <xsd:element name="Doc_x0020_Status" ma:index="12" ma:displayName="Doc Status" ma:list="{9c958115-5b88-40e9-a53f-abb8ad925efc}" ma:internalName="Doc_x0020_Status" ma:readOnly="false" ma:showField="Title" ma:web="d9d0f46b-f6a6-4db7-a277-b2edc3298236">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Year xmlns="d9d0f46b-f6a6-4db7-a277-b2edc3298236">26</Year>
    <Doc_x0020_Status xmlns="d9d0f46b-f6a6-4db7-a277-b2edc3298236">1</Doc_x0020_Status>
    <Retention_x0020_Schedule xmlns="d9d0f46b-f6a6-4db7-a277-b2edc3298236">9</Retention_x0020_Schedule>
    <Content_x0020_Region xmlns="d9d0f46b-f6a6-4db7-a277-b2edc3298236">6</Content_x0020_Region>
    <Responsible_x0020_Office xmlns="d9d0f46b-f6a6-4db7-a277-b2edc3298236">3</Responsible_x0020_Office>
  </documentManagement>
</p:properties>
</file>

<file path=customXml/itemProps1.xml><?xml version="1.0" encoding="utf-8"?>
<ds:datastoreItem xmlns:ds="http://schemas.openxmlformats.org/officeDocument/2006/customXml" ds:itemID="{1DD6B813-4D67-4F41-901E-EE278B8CA007}">
  <ds:schemaRefs>
    <ds:schemaRef ds:uri="http://schemas.microsoft.com/sharepoint/v3/contenttype/forms"/>
  </ds:schemaRefs>
</ds:datastoreItem>
</file>

<file path=customXml/itemProps2.xml><?xml version="1.0" encoding="utf-8"?>
<ds:datastoreItem xmlns:ds="http://schemas.openxmlformats.org/officeDocument/2006/customXml" ds:itemID="{6DC8C4C4-AC2F-405B-A1FB-F54829AE5F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0f46b-f6a6-4db7-a277-b2edc32982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38D099-2BEE-488C-80B3-6947A2EDAFB5}">
  <ds:schemaRefs>
    <ds:schemaRef ds:uri="http://www.w3.org/XML/1998/namespace"/>
    <ds:schemaRef ds:uri="http://schemas.microsoft.com/office/infopath/2007/PartnerControls"/>
    <ds:schemaRef ds:uri="http://purl.org/dc/terms/"/>
    <ds:schemaRef ds:uri="d9d0f46b-f6a6-4db7-a277-b2edc3298236"/>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2007</TotalTime>
  <Words>878</Words>
  <Application>Microsoft Office PowerPoint</Application>
  <PresentationFormat>Widescreen</PresentationFormat>
  <Paragraphs>105</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Default Theme</vt:lpstr>
      <vt:lpstr>Pharmacovigilance Reporting and Quality- Clinical Trial Reference Safety Information</vt:lpstr>
      <vt:lpstr>Disclaimer </vt:lpstr>
      <vt:lpstr>What is Reference Safety Information (RSI)?</vt:lpstr>
      <vt:lpstr>BACKGROUND</vt:lpstr>
      <vt:lpstr>RSI (Investigator Brochure) in the EU</vt:lpstr>
      <vt:lpstr>Key RSI Requirements in EU </vt:lpstr>
      <vt:lpstr>Key elements regarding RSI content </vt:lpstr>
      <vt:lpstr>Key elements regarding RSI content </vt:lpstr>
      <vt:lpstr>Examples of RSI Related Inspection Findings as Published in MHRA’s GCP Inspection Metrics Report May 2018</vt:lpstr>
      <vt:lpstr>RSI Management is Complex</vt:lpstr>
      <vt:lpstr>Thank You</vt:lpstr>
    </vt:vector>
  </TitlesOfParts>
  <Company>Tommy Torres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Torres</dc:creator>
  <cp:lastModifiedBy>Best, Andrea E</cp:lastModifiedBy>
  <cp:revision>157</cp:revision>
  <dcterms:created xsi:type="dcterms:W3CDTF">2014-10-03T12:08:30Z</dcterms:created>
  <dcterms:modified xsi:type="dcterms:W3CDTF">2019-06-04T20:01:14Z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0x0101007EDFF2051E4E304A84E61DD9B9CEA93D0087EDDD5C47F55842BF75A8A4CF5A86DA</vt:lpwstr>
  </property>
</Properties>
</file>