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aleway"/>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bold.fntdata"/><Relationship Id="rId16" Type="http://schemas.openxmlformats.org/officeDocument/2006/relationships/font" Target="fonts/Raleway-regular.fntdata"/><Relationship Id="rId5" Type="http://schemas.openxmlformats.org/officeDocument/2006/relationships/notesMaster" Target="notesMasters/notesMaster1.xml"/><Relationship Id="rId19" Type="http://schemas.openxmlformats.org/officeDocument/2006/relationships/font" Target="fonts/Raleway-boldItalic.fntdata"/><Relationship Id="rId6" Type="http://schemas.openxmlformats.org/officeDocument/2006/relationships/slide" Target="slides/slide1.xml"/><Relationship Id="rId18" Type="http://schemas.openxmlformats.org/officeDocument/2006/relationships/font" Target="fonts/Raleway-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1847ec361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1847ec361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e1847ec36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e1847ec36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1847ec36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1847ec36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1847ec36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1847ec36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e1847ec36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e1847ec36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e1847ec36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e1847ec36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e1847ec36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e1847ec36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1847ec36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1847ec36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e1847ec36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e1847ec36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ECG dataset &amp; K-Means Clustering</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Steven Cao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None/>
            </a:pPr>
            <a:r>
              <a:rPr lang="en" sz="1700">
                <a:solidFill>
                  <a:srgbClr val="000000"/>
                </a:solidFill>
                <a:latin typeface="Arial"/>
                <a:ea typeface="Arial"/>
                <a:cs typeface="Arial"/>
                <a:sym typeface="Arial"/>
              </a:rPr>
              <a:t>Stopping Criteria for K-Means Clustering</a:t>
            </a:r>
            <a:endParaRPr sz="17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142" name="Google Shape;142;p22"/>
          <p:cNvSpPr txBox="1"/>
          <p:nvPr>
            <p:ph idx="1" type="body"/>
          </p:nvPr>
        </p:nvSpPr>
        <p:spPr>
          <a:xfrm>
            <a:off x="729450" y="2078875"/>
            <a:ext cx="7688700" cy="296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rgbClr val="FFFFFF"/>
                </a:highlight>
              </a:rPr>
              <a:t>There are essentially three stopping criteria that can be adopted to stop the K-means algorithm:</a:t>
            </a:r>
            <a:endParaRPr>
              <a:solidFill>
                <a:srgbClr val="000000"/>
              </a:solidFill>
              <a:highlight>
                <a:srgbClr val="FFFFFF"/>
              </a:highlight>
            </a:endParaRPr>
          </a:p>
          <a:p>
            <a:pPr indent="-311150" lvl="0" marL="457200" rtl="0" algn="l">
              <a:spcBef>
                <a:spcPts val="1600"/>
              </a:spcBef>
              <a:spcAft>
                <a:spcPts val="0"/>
              </a:spcAft>
              <a:buClr>
                <a:srgbClr val="000000"/>
              </a:buClr>
              <a:buSzPts val="1300"/>
              <a:buFont typeface="Lato"/>
              <a:buAutoNum type="arabicPeriod"/>
            </a:pPr>
            <a:r>
              <a:rPr lang="en">
                <a:solidFill>
                  <a:srgbClr val="000000"/>
                </a:solidFill>
                <a:highlight>
                  <a:srgbClr val="FFFFFF"/>
                </a:highlight>
              </a:rPr>
              <a:t>Centroids of newly formed clusters do not change</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Lato"/>
              <a:buAutoNum type="arabicPeriod"/>
            </a:pPr>
            <a:r>
              <a:rPr lang="en">
                <a:solidFill>
                  <a:srgbClr val="000000"/>
                </a:solidFill>
                <a:highlight>
                  <a:srgbClr val="FFFFFF"/>
                </a:highlight>
              </a:rPr>
              <a:t>Points remain in the same cluster</a:t>
            </a:r>
            <a:endParaRPr>
              <a:solidFill>
                <a:srgbClr val="000000"/>
              </a:solidFill>
              <a:highlight>
                <a:srgbClr val="FFFFFF"/>
              </a:highlight>
            </a:endParaRPr>
          </a:p>
          <a:p>
            <a:pPr indent="-311150" lvl="0" marL="457200" rtl="0" algn="l">
              <a:spcBef>
                <a:spcPts val="0"/>
              </a:spcBef>
              <a:spcAft>
                <a:spcPts val="0"/>
              </a:spcAft>
              <a:buClr>
                <a:srgbClr val="000000"/>
              </a:buClr>
              <a:buSzPts val="1300"/>
              <a:buFont typeface="Lato"/>
              <a:buAutoNum type="arabicPeriod"/>
            </a:pPr>
            <a:r>
              <a:rPr lang="en">
                <a:solidFill>
                  <a:srgbClr val="000000"/>
                </a:solidFill>
                <a:highlight>
                  <a:srgbClr val="FFFFFF"/>
                </a:highlight>
              </a:rPr>
              <a:t>Maximum number of iterations are reached</a:t>
            </a:r>
            <a:endParaRPr>
              <a:solidFill>
                <a:srgbClr val="000000"/>
              </a:solidFill>
              <a:highlight>
                <a:srgbClr val="FFFFFF"/>
              </a:highlight>
            </a:endParaRPr>
          </a:p>
          <a:p>
            <a:pPr indent="0" lvl="0" marL="0" rtl="0" algn="l">
              <a:spcBef>
                <a:spcPts val="1200"/>
              </a:spcBef>
              <a:spcAft>
                <a:spcPts val="0"/>
              </a:spcAft>
              <a:buNone/>
            </a:pPr>
            <a:r>
              <a:rPr lang="en">
                <a:solidFill>
                  <a:srgbClr val="000000"/>
                </a:solidFill>
                <a:highlight>
                  <a:srgbClr val="FFFFFF"/>
                </a:highlight>
              </a:rPr>
              <a:t>We can stop the algorithm if the centroids of newly formed clusters are not changing. Even after multiple iterations, if we are getting the same centroids for all the clusters, we can say that the algorithm is not learning any new pattern and it is a sign to stop the training.</a:t>
            </a:r>
            <a:endParaRPr>
              <a:solidFill>
                <a:srgbClr val="000000"/>
              </a:solidFill>
              <a:highlight>
                <a:srgbClr val="FFFFFF"/>
              </a:highlight>
            </a:endParaRPr>
          </a:p>
          <a:p>
            <a:pPr indent="0" lvl="0" marL="0" rtl="0" algn="l">
              <a:spcBef>
                <a:spcPts val="16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K-means clustering</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highlight>
                  <a:srgbClr val="FFFFFF"/>
                </a:highlight>
                <a:latin typeface="Calibri"/>
                <a:ea typeface="Calibri"/>
                <a:cs typeface="Calibri"/>
                <a:sym typeface="Calibri"/>
              </a:rPr>
              <a:t>K-means is a centroid-based algorithm, or a distance-based algorithm, </a:t>
            </a:r>
            <a:r>
              <a:rPr b="1" lang="en" sz="1500">
                <a:solidFill>
                  <a:srgbClr val="000000"/>
                </a:solidFill>
                <a:highlight>
                  <a:srgbClr val="FFFFFF"/>
                </a:highlight>
                <a:latin typeface="Calibri"/>
                <a:ea typeface="Calibri"/>
                <a:cs typeface="Calibri"/>
                <a:sym typeface="Calibri"/>
              </a:rPr>
              <a:t>where we calculate the distances to assign a point to a cluster.</a:t>
            </a:r>
            <a:r>
              <a:rPr lang="en" sz="1500">
                <a:solidFill>
                  <a:srgbClr val="000000"/>
                </a:solidFill>
                <a:highlight>
                  <a:srgbClr val="FFFFFF"/>
                </a:highlight>
                <a:latin typeface="Calibri"/>
                <a:ea typeface="Calibri"/>
                <a:cs typeface="Calibri"/>
                <a:sym typeface="Calibri"/>
              </a:rPr>
              <a:t> In K-Means, each cluster is associated with a centroid.</a:t>
            </a:r>
            <a:endParaRPr sz="1500">
              <a:solidFill>
                <a:srgbClr val="000000"/>
              </a:solidFill>
              <a:highlight>
                <a:srgbClr val="FFFFFF"/>
              </a:highlight>
              <a:latin typeface="Calibri"/>
              <a:ea typeface="Calibri"/>
              <a:cs typeface="Calibri"/>
              <a:sym typeface="Calibri"/>
            </a:endParaRPr>
          </a:p>
          <a:p>
            <a:pPr indent="0" lvl="0" marL="0" rtl="0" algn="l">
              <a:spcBef>
                <a:spcPts val="1600"/>
              </a:spcBef>
              <a:spcAft>
                <a:spcPts val="0"/>
              </a:spcAft>
              <a:buNone/>
            </a:pPr>
            <a:r>
              <a:rPr b="1" lang="en" sz="1500">
                <a:solidFill>
                  <a:srgbClr val="000000"/>
                </a:solidFill>
                <a:highlight>
                  <a:srgbClr val="F5F6F7"/>
                </a:highlight>
                <a:latin typeface="Calibri"/>
                <a:ea typeface="Calibri"/>
                <a:cs typeface="Calibri"/>
                <a:sym typeface="Calibri"/>
              </a:rPr>
              <a:t>The main objective of the K-Means algorithm is to minimize the sum of distances between the points and their respective cluster centroid.</a:t>
            </a:r>
            <a:endParaRPr b="1" sz="1500">
              <a:solidFill>
                <a:srgbClr val="000000"/>
              </a:solidFill>
              <a:highlight>
                <a:srgbClr val="F5F6F7"/>
              </a:highlight>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Properties of Clusters</a:t>
            </a:r>
            <a:endParaRPr/>
          </a:p>
        </p:txBody>
      </p:sp>
      <p:sp>
        <p:nvSpPr>
          <p:cNvPr id="99" name="Google Shape;99;p15"/>
          <p:cNvSpPr txBox="1"/>
          <p:nvPr>
            <p:ph idx="1" type="body"/>
          </p:nvPr>
        </p:nvSpPr>
        <p:spPr>
          <a:xfrm>
            <a:off x="729450" y="2078875"/>
            <a:ext cx="7688700" cy="2883900"/>
          </a:xfrm>
          <a:prstGeom prst="rect">
            <a:avLst/>
          </a:prstGeom>
        </p:spPr>
        <p:txBody>
          <a:bodyPr anchorCtr="0" anchor="t" bIns="91425" lIns="91425" spcFirstLastPara="1" rIns="91425" wrap="square" tIns="91425">
            <a:normAutofit lnSpcReduction="20000"/>
          </a:bodyPr>
          <a:lstStyle/>
          <a:p>
            <a:pPr indent="-311150" lvl="0" marL="457200" rtl="0" algn="l">
              <a:spcBef>
                <a:spcPts val="1200"/>
              </a:spcBef>
              <a:spcAft>
                <a:spcPts val="0"/>
              </a:spcAft>
              <a:buSzPts val="1300"/>
              <a:buChar char="●"/>
            </a:pPr>
            <a:r>
              <a:rPr b="1" lang="en">
                <a:solidFill>
                  <a:srgbClr val="333333"/>
                </a:solidFill>
                <a:highlight>
                  <a:srgbClr val="FFFFFF"/>
                </a:highlight>
              </a:rPr>
              <a:t>All the data points in a cluster should be similar to each other.</a:t>
            </a:r>
            <a:r>
              <a:rPr lang="en">
                <a:solidFill>
                  <a:srgbClr val="595858"/>
                </a:solidFill>
                <a:highlight>
                  <a:srgbClr val="FFFFFF"/>
                </a:highlight>
              </a:rPr>
              <a:t> </a:t>
            </a:r>
            <a:endParaRPr>
              <a:solidFill>
                <a:srgbClr val="595858"/>
              </a:solidFill>
              <a:highlight>
                <a:srgbClr val="FFFFFF"/>
              </a:highlight>
            </a:endParaRPr>
          </a:p>
          <a:p>
            <a:pPr indent="-311150" lvl="0" marL="457200" rtl="0" algn="l">
              <a:spcBef>
                <a:spcPts val="0"/>
              </a:spcBef>
              <a:spcAft>
                <a:spcPts val="0"/>
              </a:spcAft>
              <a:buSzPts val="1300"/>
              <a:buChar char="●"/>
            </a:pPr>
            <a:r>
              <a:rPr b="1" lang="en">
                <a:solidFill>
                  <a:srgbClr val="333333"/>
                </a:solidFill>
                <a:highlight>
                  <a:srgbClr val="FFFFFF"/>
                </a:highlight>
              </a:rPr>
              <a:t>The data points from different clusters should be as different as possible.</a:t>
            </a:r>
            <a:r>
              <a:rPr lang="en">
                <a:solidFill>
                  <a:srgbClr val="595858"/>
                </a:solidFill>
                <a:highlight>
                  <a:srgbClr val="FFFFFF"/>
                </a:highlight>
              </a:rPr>
              <a:t> </a:t>
            </a:r>
            <a:endParaRPr>
              <a:solidFill>
                <a:srgbClr val="595858"/>
              </a:solidFill>
              <a:highlight>
                <a:srgbClr val="FFFFFF"/>
              </a:highlight>
            </a:endParaRPr>
          </a:p>
          <a:p>
            <a:pPr indent="0" lvl="0" marL="457200" rtl="0" algn="l">
              <a:spcBef>
                <a:spcPts val="1200"/>
              </a:spcBef>
              <a:spcAft>
                <a:spcPts val="0"/>
              </a:spcAft>
              <a:buNone/>
            </a:pPr>
            <a:r>
              <a:t/>
            </a:r>
            <a:endParaRPr>
              <a:solidFill>
                <a:srgbClr val="595858"/>
              </a:solidFill>
              <a:highlight>
                <a:srgbClr val="FFFFFF"/>
              </a:highlight>
            </a:endParaRPr>
          </a:p>
          <a:p>
            <a:pPr indent="-311150" lvl="0" marL="457200" rtl="0" algn="l">
              <a:spcBef>
                <a:spcPts val="1200"/>
              </a:spcBef>
              <a:spcAft>
                <a:spcPts val="0"/>
              </a:spcAft>
              <a:buClr>
                <a:srgbClr val="595858"/>
              </a:buClr>
              <a:buSzPts val="1300"/>
              <a:buChar char="●"/>
            </a:pPr>
            <a:r>
              <a:rPr lang="en">
                <a:solidFill>
                  <a:srgbClr val="595858"/>
                </a:solidFill>
                <a:highlight>
                  <a:srgbClr val="FFFFFF"/>
                </a:highlight>
              </a:rPr>
              <a:t>The first property of clusters: this is what inertia evaluates. It tells us how far the points within a cluster are. So,</a:t>
            </a:r>
            <a:r>
              <a:rPr b="1" lang="en">
                <a:solidFill>
                  <a:srgbClr val="333333"/>
                </a:solidFill>
                <a:highlight>
                  <a:srgbClr val="FFFFFF"/>
                </a:highlight>
              </a:rPr>
              <a:t> inertia actually calculates the sum of distances of all the points within a cluster from the centroid of that cluster.</a:t>
            </a:r>
            <a:endParaRPr b="1">
              <a:solidFill>
                <a:srgbClr val="333333"/>
              </a:solidFill>
              <a:highlight>
                <a:srgbClr val="FFFFFF"/>
              </a:highlight>
            </a:endParaRPr>
          </a:p>
          <a:p>
            <a:pPr indent="-311150" lvl="0" marL="457200" rtl="0" algn="l">
              <a:spcBef>
                <a:spcPts val="0"/>
              </a:spcBef>
              <a:spcAft>
                <a:spcPts val="0"/>
              </a:spcAft>
              <a:buClr>
                <a:srgbClr val="333333"/>
              </a:buClr>
              <a:buSzPts val="1300"/>
              <a:buChar char="●"/>
            </a:pPr>
            <a:r>
              <a:rPr lang="en">
                <a:solidFill>
                  <a:srgbClr val="000000"/>
                </a:solidFill>
              </a:rPr>
              <a:t>The second property of clusters: this is where the Dunn index comes in. Along with the distance between the centroid and points,</a:t>
            </a:r>
            <a:r>
              <a:rPr b="1" lang="en">
                <a:solidFill>
                  <a:srgbClr val="000000"/>
                </a:solidFill>
              </a:rPr>
              <a:t> the Dunn index also takes into account the distance between two clusters</a:t>
            </a:r>
            <a:r>
              <a:rPr lang="en">
                <a:solidFill>
                  <a:srgbClr val="000000"/>
                </a:solidFill>
              </a:rPr>
              <a:t>. This distance between the centroids of two different clusters is known as</a:t>
            </a:r>
            <a:r>
              <a:rPr b="1" lang="en">
                <a:solidFill>
                  <a:srgbClr val="000000"/>
                </a:solidFill>
              </a:rPr>
              <a:t> inter-cluster distance</a:t>
            </a:r>
            <a:r>
              <a:rPr lang="en">
                <a:solidFill>
                  <a:srgbClr val="000000"/>
                </a:solidFill>
              </a:rPr>
              <a:t>. </a:t>
            </a:r>
            <a:endParaRPr>
              <a:solidFill>
                <a:srgbClr val="595858"/>
              </a:solidFill>
              <a:highlight>
                <a:srgbClr val="FFFFFF"/>
              </a:highlight>
            </a:endParaRPr>
          </a:p>
          <a:p>
            <a:pPr indent="0" lvl="0" marL="0" rtl="0" algn="l">
              <a:spcBef>
                <a:spcPts val="1600"/>
              </a:spcBef>
              <a:spcAft>
                <a:spcPts val="0"/>
              </a:spcAft>
              <a:buNone/>
            </a:pPr>
            <a:r>
              <a:t/>
            </a:r>
            <a:endParaRPr>
              <a:solidFill>
                <a:srgbClr val="595858"/>
              </a:solidFill>
              <a:highlight>
                <a:srgbClr val="FFFFFF"/>
              </a:highlight>
            </a:endParaRPr>
          </a:p>
        </p:txBody>
      </p:sp>
      <p:pic>
        <p:nvPicPr>
          <p:cNvPr id="100" name="Google Shape;100;p15"/>
          <p:cNvPicPr preferRelativeResize="0"/>
          <p:nvPr/>
        </p:nvPicPr>
        <p:blipFill>
          <a:blip r:embed="rId3">
            <a:alphaModFix/>
          </a:blip>
          <a:stretch>
            <a:fillRect/>
          </a:stretch>
        </p:blipFill>
        <p:spPr>
          <a:xfrm>
            <a:off x="3477575" y="4263450"/>
            <a:ext cx="2580075" cy="699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6"/>
          <p:cNvPicPr preferRelativeResize="0"/>
          <p:nvPr/>
        </p:nvPicPr>
        <p:blipFill>
          <a:blip r:embed="rId3">
            <a:alphaModFix/>
          </a:blip>
          <a:stretch>
            <a:fillRect/>
          </a:stretch>
        </p:blipFill>
        <p:spPr>
          <a:xfrm>
            <a:off x="1600200" y="3487650"/>
            <a:ext cx="5943600" cy="1514475"/>
          </a:xfrm>
          <a:prstGeom prst="rect">
            <a:avLst/>
          </a:prstGeom>
          <a:noFill/>
          <a:ln>
            <a:noFill/>
          </a:ln>
        </p:spPr>
      </p:pic>
      <p:pic>
        <p:nvPicPr>
          <p:cNvPr id="106" name="Google Shape;106;p16"/>
          <p:cNvPicPr preferRelativeResize="0"/>
          <p:nvPr/>
        </p:nvPicPr>
        <p:blipFill>
          <a:blip r:embed="rId4">
            <a:alphaModFix/>
          </a:blip>
          <a:stretch>
            <a:fillRect/>
          </a:stretch>
        </p:blipFill>
        <p:spPr>
          <a:xfrm>
            <a:off x="1930525" y="1415725"/>
            <a:ext cx="4945187" cy="1978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K-mean works</a:t>
            </a:r>
            <a:endParaRPr/>
          </a:p>
        </p:txBody>
      </p:sp>
      <p:sp>
        <p:nvSpPr>
          <p:cNvPr id="112" name="Google Shape;112;p17"/>
          <p:cNvSpPr txBox="1"/>
          <p:nvPr>
            <p:ph idx="1" type="body"/>
          </p:nvPr>
        </p:nvSpPr>
        <p:spPr>
          <a:xfrm>
            <a:off x="729450" y="2078875"/>
            <a:ext cx="7688700" cy="30045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400">
                <a:solidFill>
                  <a:srgbClr val="292929"/>
                </a:solidFill>
                <a:highlight>
                  <a:srgbClr val="FFFFFF"/>
                </a:highlight>
                <a:latin typeface="Calibri"/>
                <a:ea typeface="Calibri"/>
                <a:cs typeface="Calibri"/>
                <a:sym typeface="Calibri"/>
              </a:rPr>
              <a:t>The way kmeans algorithm works is as follows:</a:t>
            </a:r>
            <a:endParaRPr sz="1400">
              <a:solidFill>
                <a:srgbClr val="292929"/>
              </a:solidFill>
              <a:highlight>
                <a:srgbClr val="FFFFFF"/>
              </a:highlight>
              <a:latin typeface="Calibri"/>
              <a:ea typeface="Calibri"/>
              <a:cs typeface="Calibri"/>
              <a:sym typeface="Calibri"/>
            </a:endParaRPr>
          </a:p>
          <a:p>
            <a:pPr indent="0" lvl="0" marL="292100" rtl="0" algn="l">
              <a:spcBef>
                <a:spcPts val="0"/>
              </a:spcBef>
              <a:spcAft>
                <a:spcPts val="0"/>
              </a:spcAft>
              <a:buNone/>
            </a:pPr>
            <a:r>
              <a:rPr lang="en" sz="1400">
                <a:solidFill>
                  <a:srgbClr val="292929"/>
                </a:solidFill>
                <a:highlight>
                  <a:srgbClr val="FFFFFF"/>
                </a:highlight>
                <a:latin typeface="Calibri"/>
                <a:ea typeface="Calibri"/>
                <a:cs typeface="Calibri"/>
                <a:sym typeface="Calibri"/>
              </a:rPr>
              <a:t>1.      Specify number of clusters </a:t>
            </a:r>
            <a:r>
              <a:rPr i="1" lang="en" sz="1400">
                <a:solidFill>
                  <a:srgbClr val="292929"/>
                </a:solidFill>
                <a:highlight>
                  <a:srgbClr val="FFFFFF"/>
                </a:highlight>
                <a:latin typeface="Calibri"/>
                <a:ea typeface="Calibri"/>
                <a:cs typeface="Calibri"/>
                <a:sym typeface="Calibri"/>
              </a:rPr>
              <a:t>K</a:t>
            </a:r>
            <a:r>
              <a:rPr lang="en" sz="1400">
                <a:solidFill>
                  <a:srgbClr val="292929"/>
                </a:solidFill>
                <a:highlight>
                  <a:srgbClr val="FFFFFF"/>
                </a:highlight>
                <a:latin typeface="Calibri"/>
                <a:ea typeface="Calibri"/>
                <a:cs typeface="Calibri"/>
                <a:sym typeface="Calibri"/>
              </a:rPr>
              <a:t>.</a:t>
            </a:r>
            <a:endParaRPr sz="1400">
              <a:solidFill>
                <a:srgbClr val="292929"/>
              </a:solidFill>
              <a:highlight>
                <a:srgbClr val="FFFFFF"/>
              </a:highlight>
              <a:latin typeface="Calibri"/>
              <a:ea typeface="Calibri"/>
              <a:cs typeface="Calibri"/>
              <a:sym typeface="Calibri"/>
            </a:endParaRPr>
          </a:p>
          <a:p>
            <a:pPr indent="0" lvl="0" marL="292100" rtl="0" algn="l">
              <a:spcBef>
                <a:spcPts val="0"/>
              </a:spcBef>
              <a:spcAft>
                <a:spcPts val="0"/>
              </a:spcAft>
              <a:buNone/>
            </a:pPr>
            <a:r>
              <a:rPr lang="en" sz="1400">
                <a:solidFill>
                  <a:srgbClr val="292929"/>
                </a:solidFill>
                <a:highlight>
                  <a:srgbClr val="FFFFFF"/>
                </a:highlight>
                <a:latin typeface="Calibri"/>
                <a:ea typeface="Calibri"/>
                <a:cs typeface="Calibri"/>
                <a:sym typeface="Calibri"/>
              </a:rPr>
              <a:t>2.      Initialize centroids by first shuffling the dataset and then randomly selecting </a:t>
            </a:r>
            <a:r>
              <a:rPr i="1" lang="en" sz="1400">
                <a:solidFill>
                  <a:srgbClr val="292929"/>
                </a:solidFill>
                <a:highlight>
                  <a:srgbClr val="FFFFFF"/>
                </a:highlight>
                <a:latin typeface="Calibri"/>
                <a:ea typeface="Calibri"/>
                <a:cs typeface="Calibri"/>
                <a:sym typeface="Calibri"/>
              </a:rPr>
              <a:t>K </a:t>
            </a:r>
            <a:r>
              <a:rPr lang="en" sz="1400">
                <a:solidFill>
                  <a:srgbClr val="292929"/>
                </a:solidFill>
                <a:highlight>
                  <a:srgbClr val="FFFFFF"/>
                </a:highlight>
                <a:latin typeface="Calibri"/>
                <a:ea typeface="Calibri"/>
                <a:cs typeface="Calibri"/>
                <a:sym typeface="Calibri"/>
              </a:rPr>
              <a:t>data points for the centroids without replacement.</a:t>
            </a:r>
            <a:endParaRPr sz="1400">
              <a:solidFill>
                <a:srgbClr val="292929"/>
              </a:solidFill>
              <a:highlight>
                <a:srgbClr val="FFFFFF"/>
              </a:highlight>
              <a:latin typeface="Calibri"/>
              <a:ea typeface="Calibri"/>
              <a:cs typeface="Calibri"/>
              <a:sym typeface="Calibri"/>
            </a:endParaRPr>
          </a:p>
          <a:p>
            <a:pPr indent="0" lvl="0" marL="292100" rtl="0" algn="l">
              <a:spcBef>
                <a:spcPts val="0"/>
              </a:spcBef>
              <a:spcAft>
                <a:spcPts val="0"/>
              </a:spcAft>
              <a:buNone/>
            </a:pPr>
            <a:r>
              <a:rPr lang="en" sz="1400">
                <a:solidFill>
                  <a:srgbClr val="292929"/>
                </a:solidFill>
                <a:highlight>
                  <a:srgbClr val="FFFFFF"/>
                </a:highlight>
                <a:latin typeface="Calibri"/>
                <a:ea typeface="Calibri"/>
                <a:cs typeface="Calibri"/>
                <a:sym typeface="Calibri"/>
              </a:rPr>
              <a:t>3.      Keep iterating until there is no change to the centroids. i.e assignment of data points to clusters isn’t changing.</a:t>
            </a:r>
            <a:endParaRPr sz="1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t/>
            </a:r>
            <a:endParaRPr sz="1400">
              <a:solidFill>
                <a:srgbClr val="292929"/>
              </a:solidFill>
              <a:highlight>
                <a:srgbClr val="FFFFFF"/>
              </a:highlight>
              <a:latin typeface="Calibri"/>
              <a:ea typeface="Calibri"/>
              <a:cs typeface="Calibri"/>
              <a:sym typeface="Calibri"/>
            </a:endParaRPr>
          </a:p>
          <a:p>
            <a:pPr indent="0" lvl="0" marL="749300" rtl="0" algn="l">
              <a:spcBef>
                <a:spcPts val="0"/>
              </a:spcBef>
              <a:spcAft>
                <a:spcPts val="0"/>
              </a:spcAft>
              <a:buNone/>
            </a:pPr>
            <a:r>
              <a:rPr lang="en" sz="1400">
                <a:solidFill>
                  <a:srgbClr val="292929"/>
                </a:solidFill>
                <a:highlight>
                  <a:srgbClr val="FFFFFF"/>
                </a:highlight>
                <a:latin typeface="Calibri"/>
                <a:ea typeface="Calibri"/>
                <a:cs typeface="Calibri"/>
                <a:sym typeface="Calibri"/>
              </a:rPr>
              <a:t>·       Compute the sum of the squared distance between data points and all centroids.</a:t>
            </a:r>
            <a:endParaRPr sz="1400">
              <a:solidFill>
                <a:srgbClr val="292929"/>
              </a:solidFill>
              <a:highlight>
                <a:srgbClr val="FFFFFF"/>
              </a:highlight>
              <a:latin typeface="Calibri"/>
              <a:ea typeface="Calibri"/>
              <a:cs typeface="Calibri"/>
              <a:sym typeface="Calibri"/>
            </a:endParaRPr>
          </a:p>
          <a:p>
            <a:pPr indent="0" lvl="0" marL="749300" rtl="0" algn="l">
              <a:spcBef>
                <a:spcPts val="0"/>
              </a:spcBef>
              <a:spcAft>
                <a:spcPts val="0"/>
              </a:spcAft>
              <a:buNone/>
            </a:pPr>
            <a:r>
              <a:rPr lang="en" sz="1400">
                <a:solidFill>
                  <a:srgbClr val="292929"/>
                </a:solidFill>
                <a:highlight>
                  <a:srgbClr val="FFFFFF"/>
                </a:highlight>
                <a:latin typeface="Calibri"/>
                <a:ea typeface="Calibri"/>
                <a:cs typeface="Calibri"/>
                <a:sym typeface="Calibri"/>
              </a:rPr>
              <a:t>·       Assign each data point to the closest cluster (centroid).</a:t>
            </a:r>
            <a:endParaRPr sz="1400">
              <a:solidFill>
                <a:srgbClr val="292929"/>
              </a:solidFill>
              <a:highlight>
                <a:srgbClr val="FFFFFF"/>
              </a:highlight>
              <a:latin typeface="Calibri"/>
              <a:ea typeface="Calibri"/>
              <a:cs typeface="Calibri"/>
              <a:sym typeface="Calibri"/>
            </a:endParaRPr>
          </a:p>
          <a:p>
            <a:pPr indent="0" lvl="0" marL="749300" rtl="0" algn="l">
              <a:spcBef>
                <a:spcPts val="0"/>
              </a:spcBef>
              <a:spcAft>
                <a:spcPts val="0"/>
              </a:spcAft>
              <a:buNone/>
            </a:pPr>
            <a:r>
              <a:rPr lang="en" sz="1400">
                <a:solidFill>
                  <a:srgbClr val="292929"/>
                </a:solidFill>
                <a:highlight>
                  <a:srgbClr val="FFFFFF"/>
                </a:highlight>
                <a:latin typeface="Calibri"/>
                <a:ea typeface="Calibri"/>
                <a:cs typeface="Calibri"/>
                <a:sym typeface="Calibri"/>
              </a:rPr>
              <a:t>·       Compute the centroids for the clusters by taking the average of the all data points that belong to each cluster.</a:t>
            </a:r>
            <a:endParaRPr sz="1400">
              <a:solidFill>
                <a:srgbClr val="292929"/>
              </a:solidFill>
              <a:highlight>
                <a:srgbClr val="FFFFFF"/>
              </a:highlight>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#1: </a:t>
            </a:r>
            <a:r>
              <a:rPr lang="en"/>
              <a:t>specifying number of clusters k</a:t>
            </a:r>
            <a:r>
              <a:rPr lang="en"/>
              <a:t> </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 g</a:t>
            </a:r>
            <a:r>
              <a:rPr lang="en"/>
              <a:t>ood way to find an optimal K number of clusters is using the elbow method and calculating the inertia.     *</a:t>
            </a:r>
            <a:r>
              <a:rPr lang="en">
                <a:solidFill>
                  <a:srgbClr val="333333"/>
                </a:solidFill>
              </a:rPr>
              <a:t>The </a:t>
            </a:r>
            <a:r>
              <a:rPr b="1" lang="en">
                <a:solidFill>
                  <a:srgbClr val="333333"/>
                </a:solidFill>
              </a:rPr>
              <a:t>lesser the inertia value, the better our clusters are. But also understand that the more k clusters their are, the less the value of Dunn index will be which is not want we want.</a:t>
            </a:r>
            <a:endParaRPr b="1">
              <a:solidFill>
                <a:srgbClr val="333333"/>
              </a:solidFill>
            </a:endParaRPr>
          </a:p>
          <a:p>
            <a:pPr indent="0" lvl="0" marL="0" rtl="0" algn="l">
              <a:spcBef>
                <a:spcPts val="1200"/>
              </a:spcBef>
              <a:spcAft>
                <a:spcPts val="0"/>
              </a:spcAft>
              <a:buNone/>
            </a:pPr>
            <a:r>
              <a:t/>
            </a:r>
            <a:endParaRPr b="1">
              <a:solidFill>
                <a:srgbClr val="333333"/>
              </a:solidFill>
            </a:endParaRPr>
          </a:p>
          <a:p>
            <a:pPr indent="0" lvl="0" marL="0" rtl="0" algn="l">
              <a:spcBef>
                <a:spcPts val="1200"/>
              </a:spcBef>
              <a:spcAft>
                <a:spcPts val="1200"/>
              </a:spcAft>
              <a:buNone/>
            </a:pPr>
            <a:r>
              <a:rPr lang="en"/>
              <a:t>   *</a:t>
            </a:r>
            <a:endParaRPr/>
          </a:p>
        </p:txBody>
      </p:sp>
      <p:pic>
        <p:nvPicPr>
          <p:cNvPr id="119" name="Google Shape;119;p18"/>
          <p:cNvPicPr preferRelativeResize="0"/>
          <p:nvPr/>
        </p:nvPicPr>
        <p:blipFill rotWithShape="1">
          <a:blip r:embed="rId3">
            <a:alphaModFix/>
          </a:blip>
          <a:srcRect b="0" l="3649" r="7564" t="9354"/>
          <a:stretch/>
        </p:blipFill>
        <p:spPr>
          <a:xfrm>
            <a:off x="5068684" y="2987575"/>
            <a:ext cx="3934641" cy="2261100"/>
          </a:xfrm>
          <a:prstGeom prst="rect">
            <a:avLst/>
          </a:prstGeom>
          <a:noFill/>
          <a:ln>
            <a:noFill/>
          </a:ln>
        </p:spPr>
      </p:pic>
      <p:pic>
        <p:nvPicPr>
          <p:cNvPr id="120" name="Google Shape;120;p18"/>
          <p:cNvPicPr preferRelativeResize="0"/>
          <p:nvPr/>
        </p:nvPicPr>
        <p:blipFill rotWithShape="1">
          <a:blip r:embed="rId4">
            <a:alphaModFix/>
          </a:blip>
          <a:srcRect b="0" l="4025" r="8454" t="9461"/>
          <a:stretch/>
        </p:blipFill>
        <p:spPr>
          <a:xfrm>
            <a:off x="381750" y="2987575"/>
            <a:ext cx="4371075" cy="22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#2   Randoming selecting the centriods </a:t>
            </a:r>
            <a:endParaRPr/>
          </a:p>
        </p:txBody>
      </p:sp>
      <p:sp>
        <p:nvSpPr>
          <p:cNvPr id="126" name="Google Shape;126;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*Here, we will randomly select the </a:t>
            </a:r>
            <a:r>
              <a:rPr lang="en"/>
              <a:t>centroids</a:t>
            </a:r>
            <a:r>
              <a:rPr lang="en"/>
              <a:t> from the dataset. This is the start the k-mean process.</a:t>
            </a:r>
            <a:endParaRPr/>
          </a:p>
          <a:p>
            <a:pPr indent="0" lvl="0" marL="0" rtl="0" algn="l">
              <a:spcBef>
                <a:spcPts val="1200"/>
              </a:spcBef>
              <a:spcAft>
                <a:spcPts val="1200"/>
              </a:spcAft>
              <a:buNone/>
            </a:pPr>
            <a:r>
              <a:rPr lang="en"/>
              <a:t>   *Now, you could also manually give the centriods by specifying it. And this is useful if you plotted the data on the graph and see the clusters.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659125" y="13588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 #3  Iteration</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92929"/>
                </a:solidFill>
                <a:highlight>
                  <a:srgbClr val="FFFFFF"/>
                </a:highlight>
                <a:latin typeface="Calibri"/>
                <a:ea typeface="Calibri"/>
                <a:cs typeface="Calibri"/>
                <a:sym typeface="Calibri"/>
              </a:rPr>
              <a:t>Compute the sum of the squared distance between data points and all centroids.</a:t>
            </a:r>
            <a:endParaRPr sz="1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400">
                <a:solidFill>
                  <a:srgbClr val="292929"/>
                </a:solidFill>
                <a:highlight>
                  <a:srgbClr val="FFFFFF"/>
                </a:highlight>
                <a:latin typeface="Calibri"/>
                <a:ea typeface="Calibri"/>
                <a:cs typeface="Calibri"/>
                <a:sym typeface="Calibri"/>
              </a:rPr>
              <a:t>Assign each data point to the closest cluster (centroid).</a:t>
            </a:r>
            <a:endParaRPr sz="1400">
              <a:solidFill>
                <a:srgbClr val="292929"/>
              </a:solidFill>
              <a:highlight>
                <a:srgbClr val="FFFFFF"/>
              </a:highlight>
              <a:latin typeface="Calibri"/>
              <a:ea typeface="Calibri"/>
              <a:cs typeface="Calibri"/>
              <a:sym typeface="Calibri"/>
            </a:endParaRPr>
          </a:p>
          <a:p>
            <a:pPr indent="0" lvl="0" marL="0" rtl="0" algn="l">
              <a:spcBef>
                <a:spcPts val="0"/>
              </a:spcBef>
              <a:spcAft>
                <a:spcPts val="0"/>
              </a:spcAft>
              <a:buNone/>
            </a:pPr>
            <a:r>
              <a:rPr lang="en" sz="1400">
                <a:solidFill>
                  <a:srgbClr val="292929"/>
                </a:solidFill>
                <a:highlight>
                  <a:srgbClr val="FFFFFF"/>
                </a:highlight>
                <a:latin typeface="Calibri"/>
                <a:ea typeface="Calibri"/>
                <a:cs typeface="Calibri"/>
                <a:sym typeface="Calibri"/>
              </a:rPr>
              <a:t>Compute the centroids for the clusters by taking the average of the all data points that belong to each cluster.</a:t>
            </a:r>
            <a:endParaRPr sz="1400">
              <a:solidFill>
                <a:srgbClr val="292929"/>
              </a:solidFill>
              <a:highlight>
                <a:srgbClr val="FFFFFF"/>
              </a:highlight>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