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7d7a22f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7d7a22f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7d7a22fd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7d7a22fd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e7d7a22fd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e7d7a22fd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7d7a22fd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7d7a22fd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7d7a22fd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7d7a22fd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500"/>
              <a:t>Paper - </a:t>
            </a:r>
            <a:r>
              <a:rPr b="1" lang="en" sz="3500">
                <a:highlight>
                  <a:srgbClr val="FFFFFF"/>
                </a:highlight>
              </a:rPr>
              <a:t>Traumatic Brain Injury Detection Using Electrophysiological Methods</a:t>
            </a:r>
            <a:endParaRPr b="1" sz="3500">
              <a:highlight>
                <a:srgbClr val="FFFFFF"/>
              </a:highlight>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Steven Cao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504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400">
                <a:latin typeface="Calibri"/>
                <a:ea typeface="Calibri"/>
                <a:cs typeface="Calibri"/>
                <a:sym typeface="Calibri"/>
              </a:rPr>
              <a:t>What is mTBI?</a:t>
            </a:r>
            <a:endParaRPr b="1" sz="1400">
              <a:latin typeface="Calibri"/>
              <a:ea typeface="Calibri"/>
              <a:cs typeface="Calibri"/>
              <a:sym typeface="Calibri"/>
            </a:endParaRPr>
          </a:p>
        </p:txBody>
      </p:sp>
      <p:sp>
        <p:nvSpPr>
          <p:cNvPr id="61" name="Google Shape;61;p14"/>
          <p:cNvSpPr txBox="1"/>
          <p:nvPr>
            <p:ph idx="1" type="body"/>
          </p:nvPr>
        </p:nvSpPr>
        <p:spPr>
          <a:xfrm>
            <a:off x="311700" y="723175"/>
            <a:ext cx="8520600" cy="388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202124"/>
                </a:solidFill>
                <a:highlight>
                  <a:srgbClr val="FFFFFF"/>
                </a:highlight>
                <a:latin typeface="Calibri"/>
                <a:ea typeface="Calibri"/>
                <a:cs typeface="Calibri"/>
                <a:sym typeface="Calibri"/>
              </a:rPr>
              <a:t>Definition</a:t>
            </a:r>
            <a:endParaRPr b="1" sz="1400">
              <a:solidFill>
                <a:srgbClr val="202124"/>
              </a:solidFill>
              <a:highlight>
                <a:srgbClr val="FFFFFF"/>
              </a:highlight>
              <a:latin typeface="Calibri"/>
              <a:ea typeface="Calibri"/>
              <a:cs typeface="Calibri"/>
              <a:sym typeface="Calibri"/>
            </a:endParaRPr>
          </a:p>
          <a:p>
            <a:pPr indent="-317500" lvl="0" marL="457200" rtl="0" algn="l">
              <a:spcBef>
                <a:spcPts val="1200"/>
              </a:spcBef>
              <a:spcAft>
                <a:spcPts val="0"/>
              </a:spcAft>
              <a:buClr>
                <a:srgbClr val="202124"/>
              </a:buClr>
              <a:buSzPts val="1400"/>
              <a:buFont typeface="Calibri"/>
              <a:buChar char="●"/>
            </a:pPr>
            <a:r>
              <a:rPr b="1" lang="en" sz="1400">
                <a:solidFill>
                  <a:srgbClr val="202124"/>
                </a:solidFill>
                <a:highlight>
                  <a:srgbClr val="FFFFFF"/>
                </a:highlight>
                <a:latin typeface="Calibri"/>
                <a:ea typeface="Calibri"/>
                <a:cs typeface="Calibri"/>
                <a:sym typeface="Calibri"/>
              </a:rPr>
              <a:t>Mild traumatic brain injury</a:t>
            </a:r>
            <a:r>
              <a:rPr lang="en" sz="1400">
                <a:solidFill>
                  <a:srgbClr val="202124"/>
                </a:solidFill>
                <a:highlight>
                  <a:srgbClr val="FFFFFF"/>
                </a:highlight>
                <a:latin typeface="Calibri"/>
                <a:ea typeface="Calibri"/>
                <a:cs typeface="Calibri"/>
                <a:sym typeface="Calibri"/>
              </a:rPr>
              <a:t> (mTBI), or concussion, is the most common type of traumatic brain injury. With mTBI comes symptoms that include headaches, fatigue, depression, anxiety and irritability, as well as impaired cognitive function.</a:t>
            </a:r>
            <a:endParaRPr sz="1400">
              <a:solidFill>
                <a:srgbClr val="202124"/>
              </a:solidFill>
              <a:highlight>
                <a:srgbClr val="FFFFFF"/>
              </a:highlight>
              <a:latin typeface="Calibri"/>
              <a:ea typeface="Calibri"/>
              <a:cs typeface="Calibri"/>
              <a:sym typeface="Calibri"/>
            </a:endParaRPr>
          </a:p>
          <a:p>
            <a:pPr indent="0" lvl="0" marL="0" rtl="0" algn="l">
              <a:spcBef>
                <a:spcPts val="1200"/>
              </a:spcBef>
              <a:spcAft>
                <a:spcPts val="0"/>
              </a:spcAft>
              <a:buNone/>
            </a:pPr>
            <a:r>
              <a:rPr b="1" lang="en" sz="1400">
                <a:solidFill>
                  <a:srgbClr val="202124"/>
                </a:solidFill>
                <a:highlight>
                  <a:srgbClr val="FFFFFF"/>
                </a:highlight>
                <a:latin typeface="Calibri"/>
                <a:ea typeface="Calibri"/>
                <a:cs typeface="Calibri"/>
                <a:sym typeface="Calibri"/>
              </a:rPr>
              <a:t>How it is caused?</a:t>
            </a:r>
            <a:endParaRPr b="1" sz="1400">
              <a:solidFill>
                <a:srgbClr val="202124"/>
              </a:solidFill>
              <a:highlight>
                <a:srgbClr val="FFFFFF"/>
              </a:highlight>
              <a:latin typeface="Calibri"/>
              <a:ea typeface="Calibri"/>
              <a:cs typeface="Calibri"/>
              <a:sym typeface="Calibri"/>
            </a:endParaRPr>
          </a:p>
          <a:p>
            <a:pPr indent="-317500" lvl="0" marL="457200" rtl="0" algn="l">
              <a:spcBef>
                <a:spcPts val="1200"/>
              </a:spcBef>
              <a:spcAft>
                <a:spcPts val="0"/>
              </a:spcAft>
              <a:buClr>
                <a:srgbClr val="202124"/>
              </a:buClr>
              <a:buSzPts val="1400"/>
              <a:buFont typeface="Calibri"/>
              <a:buChar char="●"/>
            </a:pPr>
            <a:r>
              <a:rPr lang="en" sz="1400">
                <a:solidFill>
                  <a:srgbClr val="202124"/>
                </a:solidFill>
                <a:highlight>
                  <a:srgbClr val="FFFFFF"/>
                </a:highlight>
                <a:latin typeface="Calibri"/>
                <a:ea typeface="Calibri"/>
                <a:cs typeface="Calibri"/>
                <a:sym typeface="Calibri"/>
              </a:rPr>
              <a:t>A traumatic brain injury (TBI) occurs from sudden trauma which causes damage to the brain. TBI can happen when the head suddenly and violently hits an object or when an object pierces the skull and enters brain tissue.</a:t>
            </a:r>
            <a:endParaRPr sz="1400">
              <a:solidFill>
                <a:srgbClr val="202124"/>
              </a:solidFill>
              <a:highlight>
                <a:srgbClr val="FFFFFF"/>
              </a:highlight>
              <a:latin typeface="Calibri"/>
              <a:ea typeface="Calibri"/>
              <a:cs typeface="Calibri"/>
              <a:sym typeface="Calibri"/>
            </a:endParaRPr>
          </a:p>
          <a:p>
            <a:pPr indent="0" lvl="0" marL="0" rtl="0" algn="l">
              <a:spcBef>
                <a:spcPts val="1200"/>
              </a:spcBef>
              <a:spcAft>
                <a:spcPts val="0"/>
              </a:spcAft>
              <a:buNone/>
            </a:pPr>
            <a:r>
              <a:rPr b="1" lang="en" sz="1400">
                <a:solidFill>
                  <a:srgbClr val="202124"/>
                </a:solidFill>
                <a:highlight>
                  <a:srgbClr val="FFFFFF"/>
                </a:highlight>
                <a:latin typeface="Calibri"/>
                <a:ea typeface="Calibri"/>
                <a:cs typeface="Calibri"/>
                <a:sym typeface="Calibri"/>
              </a:rPr>
              <a:t>Symptoms</a:t>
            </a:r>
            <a:endParaRPr b="1" sz="1400">
              <a:solidFill>
                <a:srgbClr val="202124"/>
              </a:solidFill>
              <a:highlight>
                <a:srgbClr val="FFFFFF"/>
              </a:highlight>
              <a:latin typeface="Calibri"/>
              <a:ea typeface="Calibri"/>
              <a:cs typeface="Calibri"/>
              <a:sym typeface="Calibri"/>
            </a:endParaRPr>
          </a:p>
          <a:p>
            <a:pPr indent="-317500" lvl="0" marL="457200" rtl="0" algn="l">
              <a:spcBef>
                <a:spcPts val="1200"/>
              </a:spcBef>
              <a:spcAft>
                <a:spcPts val="0"/>
              </a:spcAft>
              <a:buClr>
                <a:srgbClr val="222222"/>
              </a:buClr>
              <a:buSzPts val="1400"/>
              <a:buFont typeface="Calibri"/>
              <a:buChar char="●"/>
            </a:pPr>
            <a:r>
              <a:rPr lang="en" sz="1400">
                <a:solidFill>
                  <a:srgbClr val="222222"/>
                </a:solidFill>
                <a:highlight>
                  <a:srgbClr val="FFFFFF"/>
                </a:highlight>
                <a:latin typeface="Calibri"/>
                <a:ea typeface="Calibri"/>
                <a:cs typeface="Calibri"/>
                <a:sym typeface="Calibri"/>
              </a:rPr>
              <a:t>Symptoms may include headache, confusion, lack of coordination, memory loss, nausea, vomiting, dizziness, ringing in the ears, sleepiness, and excessive fatigue.</a:t>
            </a:r>
            <a:endParaRPr sz="1400">
              <a:solidFill>
                <a:srgbClr val="202124"/>
              </a:solidFill>
              <a:highlight>
                <a:srgbClr val="FFFFFF"/>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566475" y="407850"/>
            <a:ext cx="8168400" cy="324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latin typeface="Calibri"/>
                <a:ea typeface="Calibri"/>
                <a:cs typeface="Calibri"/>
                <a:sym typeface="Calibri"/>
              </a:rPr>
              <a:t>how much of an issue is mTBI?</a:t>
            </a:r>
            <a:endParaRPr b="1">
              <a:solidFill>
                <a:schemeClr val="dk1"/>
              </a:solidFill>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latin typeface="Calibri"/>
                <a:ea typeface="Calibri"/>
                <a:cs typeface="Calibri"/>
                <a:sym typeface="Calibri"/>
              </a:rPr>
              <a:t>Over75%of the 266,000 brain injuries reported during U.S. military operations from 2000 to 2012 were classified as mTBI, </a:t>
            </a:r>
            <a:r>
              <a:rPr b="1" lang="en">
                <a:solidFill>
                  <a:schemeClr val="dk1"/>
                </a:solidFill>
                <a:latin typeface="Calibri"/>
                <a:ea typeface="Calibri"/>
                <a:cs typeface="Calibri"/>
                <a:sym typeface="Calibri"/>
              </a:rPr>
              <a:t>thus underscoring mTBI as a major health issue in the U.S. military</a:t>
            </a:r>
            <a:r>
              <a:rPr lang="en">
                <a:solidFill>
                  <a:schemeClr val="dk1"/>
                </a:solidFill>
                <a:latin typeface="Calibri"/>
                <a:ea typeface="Calibri"/>
                <a:cs typeface="Calibri"/>
                <a:sym typeface="Calibri"/>
              </a:rPr>
              <a:t> (Hoge et al., 2008). </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
                <a:solidFill>
                  <a:schemeClr val="dk1"/>
                </a:solidFill>
                <a:latin typeface="Calibri"/>
                <a:ea typeface="Calibri"/>
                <a:cs typeface="Calibri"/>
                <a:sym typeface="Calibri"/>
              </a:rPr>
              <a:t>The long-term effects of mTBI</a:t>
            </a:r>
            <a:endParaRPr b="1">
              <a:solidFill>
                <a:schemeClr val="dk1"/>
              </a:solidFill>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effects of TBI can be </a:t>
            </a:r>
            <a:r>
              <a:rPr b="1" lang="en">
                <a:solidFill>
                  <a:schemeClr val="dk1"/>
                </a:solidFill>
                <a:latin typeface="Calibri"/>
                <a:ea typeface="Calibri"/>
                <a:cs typeface="Calibri"/>
                <a:sym typeface="Calibri"/>
              </a:rPr>
              <a:t>significant and long-lasting. Fazel et al. (2014) compared mortality rates 6months or more after injury against a control population.</a:t>
            </a:r>
            <a:r>
              <a:rPr lang="en">
                <a:solidFill>
                  <a:schemeClr val="dk1"/>
                </a:solidFill>
                <a:latin typeface="Calibri"/>
                <a:ea typeface="Calibri"/>
                <a:cs typeface="Calibri"/>
                <a:sym typeface="Calibri"/>
              </a:rPr>
              <a:t> They found that TBI is associated with substantially elevated risks of premature mortality, particularly from suicide, injuries, and assaults. Similarly, </a:t>
            </a:r>
            <a:r>
              <a:rPr b="1" lang="en">
                <a:solidFill>
                  <a:schemeClr val="dk1"/>
                </a:solidFill>
                <a:latin typeface="Calibri"/>
                <a:ea typeface="Calibri"/>
                <a:cs typeface="Calibri"/>
                <a:sym typeface="Calibri"/>
              </a:rPr>
              <a:t>TBI is a significant risk factor for neuropsychiatric disorders</a:t>
            </a:r>
            <a:r>
              <a:rPr lang="en">
                <a:solidFill>
                  <a:schemeClr val="dk1"/>
                </a:solidFill>
                <a:latin typeface="Calibri"/>
                <a:ea typeface="Calibri"/>
                <a:cs typeface="Calibri"/>
                <a:sym typeface="Calibri"/>
              </a:rPr>
              <a:t> (Rapp et al., 2013a). </a:t>
            </a:r>
            <a:endParaRPr>
              <a:solidFill>
                <a:schemeClr val="dk1"/>
              </a:solidFill>
              <a:latin typeface="Calibri"/>
              <a:ea typeface="Calibri"/>
              <a:cs typeface="Calibri"/>
              <a:sym typeface="Calibri"/>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906350" y="294550"/>
            <a:ext cx="739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About the qEEG method</a:t>
            </a:r>
            <a:endParaRPr b="1">
              <a:latin typeface="Calibri"/>
              <a:ea typeface="Calibri"/>
              <a:cs typeface="Calibri"/>
              <a:sym typeface="Calibri"/>
            </a:endParaRPr>
          </a:p>
        </p:txBody>
      </p:sp>
      <p:sp>
        <p:nvSpPr>
          <p:cNvPr id="72" name="Google Shape;72;p16"/>
          <p:cNvSpPr txBox="1"/>
          <p:nvPr/>
        </p:nvSpPr>
        <p:spPr>
          <a:xfrm>
            <a:off x="589125" y="725075"/>
            <a:ext cx="789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3" name="Google Shape;73;p16"/>
          <p:cNvSpPr txBox="1"/>
          <p:nvPr/>
        </p:nvSpPr>
        <p:spPr>
          <a:xfrm>
            <a:off x="555125" y="974325"/>
            <a:ext cx="7930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What is it?</a:t>
            </a:r>
            <a:endParaRPr>
              <a:latin typeface="Calibri"/>
              <a:ea typeface="Calibri"/>
              <a:cs typeface="Calibri"/>
              <a:sym typeface="Calibri"/>
            </a:endParaRPr>
          </a:p>
          <a:p>
            <a:pPr indent="-317500" lvl="0" marL="457200" rtl="0" algn="l">
              <a:spcBef>
                <a:spcPts val="0"/>
              </a:spcBef>
              <a:spcAft>
                <a:spcPts val="0"/>
              </a:spcAft>
              <a:buSzPts val="1400"/>
              <a:buChar char="●"/>
            </a:pPr>
            <a:r>
              <a:rPr lang="en">
                <a:solidFill>
                  <a:srgbClr val="202124"/>
                </a:solidFill>
                <a:highlight>
                  <a:srgbClr val="FFFFFF"/>
                </a:highlight>
                <a:latin typeface="Calibri"/>
                <a:ea typeface="Calibri"/>
                <a:cs typeface="Calibri"/>
                <a:sym typeface="Calibri"/>
              </a:rPr>
              <a:t>Quantitative electroencephalography (QEEG) is a modern type of electroencephalography (EEG) analysis that involves </a:t>
            </a:r>
            <a:r>
              <a:rPr b="1" lang="en">
                <a:solidFill>
                  <a:srgbClr val="202124"/>
                </a:solidFill>
                <a:highlight>
                  <a:srgbClr val="FFFFFF"/>
                </a:highlight>
                <a:latin typeface="Calibri"/>
                <a:ea typeface="Calibri"/>
                <a:cs typeface="Calibri"/>
                <a:sym typeface="Calibri"/>
              </a:rPr>
              <a:t>recording digital EEG signals</a:t>
            </a:r>
            <a:r>
              <a:rPr lang="en">
                <a:solidFill>
                  <a:srgbClr val="202124"/>
                </a:solidFill>
                <a:highlight>
                  <a:srgbClr val="FFFFFF"/>
                </a:highlight>
                <a:latin typeface="Calibri"/>
                <a:ea typeface="Calibri"/>
                <a:cs typeface="Calibri"/>
                <a:sym typeface="Calibri"/>
              </a:rPr>
              <a:t> which are processed, transformed, and analyzed using complex mathematical algorithms.</a:t>
            </a:r>
            <a:endParaRPr>
              <a:solidFill>
                <a:srgbClr val="202124"/>
              </a:solidFill>
              <a:highlight>
                <a:srgbClr val="FFFFFF"/>
              </a:highlight>
              <a:latin typeface="Calibri"/>
              <a:ea typeface="Calibri"/>
              <a:cs typeface="Calibri"/>
              <a:sym typeface="Calibri"/>
            </a:endParaRPr>
          </a:p>
          <a:p>
            <a:pPr indent="-317500" lvl="0" marL="457200" rtl="0" algn="l">
              <a:spcBef>
                <a:spcPts val="0"/>
              </a:spcBef>
              <a:spcAft>
                <a:spcPts val="0"/>
              </a:spcAft>
              <a:buClr>
                <a:srgbClr val="202124"/>
              </a:buClr>
              <a:buSzPts val="1400"/>
              <a:buFont typeface="Calibri"/>
              <a:buChar char="●"/>
            </a:pPr>
            <a:r>
              <a:rPr lang="en">
                <a:solidFill>
                  <a:srgbClr val="202124"/>
                </a:solidFill>
                <a:highlight>
                  <a:srgbClr val="FFFFFF"/>
                </a:highlight>
                <a:latin typeface="Calibri"/>
                <a:ea typeface="Calibri"/>
                <a:cs typeface="Calibri"/>
                <a:sym typeface="Calibri"/>
              </a:rPr>
              <a:t>Also called “brain mapping,” qEEG is a type of </a:t>
            </a:r>
            <a:r>
              <a:rPr b="1" lang="en">
                <a:solidFill>
                  <a:srgbClr val="202124"/>
                </a:solidFill>
                <a:highlight>
                  <a:srgbClr val="FFFFFF"/>
                </a:highlight>
                <a:latin typeface="Calibri"/>
                <a:ea typeface="Calibri"/>
                <a:cs typeface="Calibri"/>
                <a:sym typeface="Calibri"/>
              </a:rPr>
              <a:t>test that measures the electrical activity in the brain</a:t>
            </a:r>
            <a:r>
              <a:rPr lang="en">
                <a:solidFill>
                  <a:srgbClr val="202124"/>
                </a:solidFill>
                <a:highlight>
                  <a:srgbClr val="FFFFFF"/>
                </a:highlight>
                <a:latin typeface="Calibri"/>
                <a:ea typeface="Calibri"/>
                <a:cs typeface="Calibri"/>
                <a:sym typeface="Calibri"/>
              </a:rPr>
              <a:t>. In simple terms, the test measures brain waves the same way an electrocardiogram, or EKG, measures the heart's electrical activity.</a:t>
            </a:r>
            <a:endParaRPr>
              <a:solidFill>
                <a:srgbClr val="202124"/>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rgbClr val="202124"/>
              </a:solidFill>
              <a:highlight>
                <a:srgbClr val="FFFFFF"/>
              </a:highlight>
              <a:latin typeface="Calibri"/>
              <a:ea typeface="Calibri"/>
              <a:cs typeface="Calibri"/>
              <a:sym typeface="Calibri"/>
            </a:endParaRPr>
          </a:p>
          <a:p>
            <a:pPr indent="0" lvl="0" marL="0" rtl="0" algn="l">
              <a:spcBef>
                <a:spcPts val="0"/>
              </a:spcBef>
              <a:spcAft>
                <a:spcPts val="0"/>
              </a:spcAft>
              <a:buNone/>
            </a:pPr>
            <a:r>
              <a:rPr lang="en">
                <a:solidFill>
                  <a:srgbClr val="202124"/>
                </a:solidFill>
                <a:highlight>
                  <a:srgbClr val="FFFFFF"/>
                </a:highlight>
                <a:latin typeface="Calibri"/>
                <a:ea typeface="Calibri"/>
                <a:cs typeface="Calibri"/>
                <a:sym typeface="Calibri"/>
              </a:rPr>
              <a:t>How it works?</a:t>
            </a:r>
            <a:endParaRPr>
              <a:solidFill>
                <a:srgbClr val="202124"/>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a:solidFill>
                <a:srgbClr val="202124"/>
              </a:solidFill>
              <a:highlight>
                <a:srgbClr val="FFFFFF"/>
              </a:highlight>
              <a:latin typeface="Calibri"/>
              <a:ea typeface="Calibri"/>
              <a:cs typeface="Calibri"/>
              <a:sym typeface="Calibri"/>
            </a:endParaRPr>
          </a:p>
          <a:p>
            <a:pPr indent="-317500" lvl="0" marL="457200" rtl="0" algn="l">
              <a:spcBef>
                <a:spcPts val="0"/>
              </a:spcBef>
              <a:spcAft>
                <a:spcPts val="0"/>
              </a:spcAft>
              <a:buClr>
                <a:srgbClr val="202124"/>
              </a:buClr>
              <a:buSzPts val="1400"/>
              <a:buFont typeface="Roboto"/>
              <a:buChar char="●"/>
            </a:pPr>
            <a:r>
              <a:rPr lang="en">
                <a:solidFill>
                  <a:srgbClr val="202124"/>
                </a:solidFill>
                <a:highlight>
                  <a:srgbClr val="FFFFFF"/>
                </a:highlight>
                <a:latin typeface="Calibri"/>
                <a:ea typeface="Calibri"/>
                <a:cs typeface="Calibri"/>
                <a:sym typeface="Calibri"/>
              </a:rPr>
              <a:t>QEEG is noninvasive, painless, and safe to use. The electrodes in the cap that are placed on the scalp are like a “read-only” program that receives signals from the brain. The electrodes do not alter brain activity in any way; they </a:t>
            </a:r>
            <a:r>
              <a:rPr b="1" lang="en">
                <a:solidFill>
                  <a:srgbClr val="202124"/>
                </a:solidFill>
                <a:highlight>
                  <a:srgbClr val="FFFFFF"/>
                </a:highlight>
                <a:latin typeface="Calibri"/>
                <a:ea typeface="Calibri"/>
                <a:cs typeface="Calibri"/>
                <a:sym typeface="Calibri"/>
              </a:rPr>
              <a:t>simply reveal areas where brain wave activity is healthy, underactive, or overactive</a:t>
            </a:r>
            <a:r>
              <a:rPr lang="en">
                <a:solidFill>
                  <a:srgbClr val="202124"/>
                </a:solidFill>
                <a:highlight>
                  <a:srgbClr val="FFFFFF"/>
                </a:highlight>
                <a:latin typeface="Calibri"/>
                <a:ea typeface="Calibri"/>
                <a:cs typeface="Calibri"/>
                <a:sym typeface="Calibri"/>
              </a:rPr>
              <a:t>.</a:t>
            </a:r>
            <a:endParaRPr>
              <a:solidFill>
                <a:srgbClr val="202124"/>
              </a:solidFill>
              <a:highlight>
                <a:srgbClr val="FFFFFF"/>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849700" y="158600"/>
            <a:ext cx="746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Interpretations on qEEG for detecting mTBI after reading paper</a:t>
            </a:r>
            <a:endParaRPr b="1">
              <a:latin typeface="Calibri"/>
              <a:ea typeface="Calibri"/>
              <a:cs typeface="Calibri"/>
              <a:sym typeface="Calibri"/>
            </a:endParaRPr>
          </a:p>
        </p:txBody>
      </p:sp>
      <p:sp>
        <p:nvSpPr>
          <p:cNvPr id="79" name="Google Shape;79;p17"/>
          <p:cNvSpPr txBox="1"/>
          <p:nvPr/>
        </p:nvSpPr>
        <p:spPr>
          <a:xfrm>
            <a:off x="577800" y="747725"/>
            <a:ext cx="7964400" cy="328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AutoNum type="arabicPeriod"/>
            </a:pPr>
            <a:r>
              <a:rPr lang="en">
                <a:solidFill>
                  <a:schemeClr val="dk1"/>
                </a:solidFill>
                <a:latin typeface="Calibri"/>
                <a:ea typeface="Calibri"/>
                <a:cs typeface="Calibri"/>
                <a:sym typeface="Calibri"/>
              </a:rPr>
              <a:t> TBI is not a </a:t>
            </a:r>
            <a:r>
              <a:rPr b="1" lang="en">
                <a:solidFill>
                  <a:schemeClr val="dk1"/>
                </a:solidFill>
                <a:latin typeface="Calibri"/>
                <a:ea typeface="Calibri"/>
                <a:cs typeface="Calibri"/>
                <a:sym typeface="Calibri"/>
              </a:rPr>
              <a:t>discrete</a:t>
            </a:r>
            <a:r>
              <a:rPr lang="en">
                <a:solidFill>
                  <a:schemeClr val="dk1"/>
                </a:solidFill>
                <a:latin typeface="Calibri"/>
                <a:ea typeface="Calibri"/>
                <a:cs typeface="Calibri"/>
                <a:sym typeface="Calibri"/>
              </a:rPr>
              <a:t> </a:t>
            </a:r>
            <a:r>
              <a:rPr lang="en" sz="1300">
                <a:solidFill>
                  <a:schemeClr val="dk1"/>
                </a:solidFill>
                <a:latin typeface="Calibri"/>
                <a:ea typeface="Calibri"/>
                <a:cs typeface="Calibri"/>
                <a:sym typeface="Calibri"/>
              </a:rPr>
              <a:t>(i</a:t>
            </a:r>
            <a:r>
              <a:rPr lang="en" sz="1300">
                <a:solidFill>
                  <a:srgbClr val="202124"/>
                </a:solidFill>
                <a:highlight>
                  <a:srgbClr val="FFFFFF"/>
                </a:highlight>
                <a:latin typeface="Calibri"/>
                <a:ea typeface="Calibri"/>
                <a:cs typeface="Calibri"/>
                <a:sym typeface="Calibri"/>
              </a:rPr>
              <a:t>ndividually separate and distinct</a:t>
            </a:r>
            <a:r>
              <a:rPr lang="en" sz="1300">
                <a:solidFill>
                  <a:schemeClr val="dk1"/>
                </a:solidFill>
                <a:latin typeface="Calibri"/>
                <a:ea typeface="Calibri"/>
                <a:cs typeface="Calibri"/>
                <a:sym typeface="Calibri"/>
              </a:rPr>
              <a:t>) </a:t>
            </a:r>
            <a:r>
              <a:rPr lang="en">
                <a:solidFill>
                  <a:schemeClr val="dk1"/>
                </a:solidFill>
                <a:latin typeface="Calibri"/>
                <a:ea typeface="Calibri"/>
                <a:cs typeface="Calibri"/>
                <a:sym typeface="Calibri"/>
              </a:rPr>
              <a:t>clinical entity </a:t>
            </a:r>
            <a:r>
              <a:rPr lang="en" sz="1300">
                <a:solidFill>
                  <a:schemeClr val="dk1"/>
                </a:solidFill>
                <a:latin typeface="Calibri"/>
                <a:ea typeface="Calibri"/>
                <a:cs typeface="Calibri"/>
                <a:sym typeface="Calibri"/>
              </a:rPr>
              <a:t>(</a:t>
            </a:r>
            <a:r>
              <a:rPr lang="en" sz="1300">
                <a:solidFill>
                  <a:srgbClr val="202124"/>
                </a:solidFill>
                <a:highlight>
                  <a:srgbClr val="FFFFFF"/>
                </a:highlight>
                <a:latin typeface="Calibri"/>
                <a:ea typeface="Calibri"/>
                <a:cs typeface="Calibri"/>
                <a:sym typeface="Calibri"/>
              </a:rPr>
              <a:t>concept used to define the nature of a disorder in order to facilitate diagnosis and intervention)</a:t>
            </a:r>
            <a:r>
              <a:rPr lang="en">
                <a:solidFill>
                  <a:schemeClr val="dk1"/>
                </a:solidFill>
                <a:latin typeface="Calibri"/>
                <a:ea typeface="Calibri"/>
                <a:cs typeface="Calibri"/>
                <a:sym typeface="Calibri"/>
              </a:rPr>
              <a:t>. </a:t>
            </a:r>
            <a:r>
              <a:rPr b="1" lang="en">
                <a:solidFill>
                  <a:schemeClr val="dk1"/>
                </a:solidFill>
                <a:latin typeface="Calibri"/>
                <a:ea typeface="Calibri"/>
                <a:cs typeface="Calibri"/>
                <a:sym typeface="Calibri"/>
              </a:rPr>
              <a:t>Different injury events can initiate very different pathophysiological </a:t>
            </a:r>
            <a:r>
              <a:rPr b="1" lang="en" sz="1300">
                <a:solidFill>
                  <a:schemeClr val="dk1"/>
                </a:solidFill>
                <a:latin typeface="Calibri"/>
                <a:ea typeface="Calibri"/>
                <a:cs typeface="Calibri"/>
                <a:sym typeface="Calibri"/>
              </a:rPr>
              <a:t>(</a:t>
            </a:r>
            <a:r>
              <a:rPr lang="en" sz="1300">
                <a:solidFill>
                  <a:srgbClr val="202124"/>
                </a:solidFill>
                <a:highlight>
                  <a:srgbClr val="FFFFFF"/>
                </a:highlight>
                <a:latin typeface="Calibri"/>
                <a:ea typeface="Calibri"/>
                <a:cs typeface="Calibri"/>
                <a:sym typeface="Calibri"/>
              </a:rPr>
              <a:t>the disordered physiological processes associated with disease or injury.) </a:t>
            </a:r>
            <a:r>
              <a:rPr b="1" lang="en">
                <a:solidFill>
                  <a:schemeClr val="dk1"/>
                </a:solidFill>
                <a:latin typeface="Calibri"/>
                <a:ea typeface="Calibri"/>
                <a:cs typeface="Calibri"/>
                <a:sym typeface="Calibri"/>
              </a:rPr>
              <a:t>processes. </a:t>
            </a:r>
            <a:r>
              <a:rPr lang="en">
                <a:solidFill>
                  <a:schemeClr val="dk1"/>
                </a:solidFill>
                <a:latin typeface="Calibri"/>
                <a:ea typeface="Calibri"/>
                <a:cs typeface="Calibri"/>
                <a:sym typeface="Calibri"/>
              </a:rPr>
              <a:t>It follows that, just as there is </a:t>
            </a:r>
            <a:r>
              <a:rPr b="1" lang="en">
                <a:solidFill>
                  <a:schemeClr val="dk1"/>
                </a:solidFill>
                <a:latin typeface="Calibri"/>
                <a:ea typeface="Calibri"/>
                <a:cs typeface="Calibri"/>
                <a:sym typeface="Calibri"/>
              </a:rPr>
              <a:t>not a single test for cancer, there is not a single test for TBI. </a:t>
            </a:r>
            <a:endParaRPr b="1">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AutoNum type="arabicPeriod"/>
            </a:pPr>
            <a:r>
              <a:rPr b="1" lang="en">
                <a:solidFill>
                  <a:schemeClr val="dk1"/>
                </a:solidFill>
                <a:latin typeface="Calibri"/>
                <a:ea typeface="Calibri"/>
                <a:cs typeface="Calibri"/>
                <a:sym typeface="Calibri"/>
              </a:rPr>
              <a:t>qEEG measures are unlikely to discriminate </a:t>
            </a:r>
            <a:r>
              <a:rPr lang="en">
                <a:solidFill>
                  <a:schemeClr val="dk1"/>
                </a:solidFill>
                <a:latin typeface="Calibri"/>
                <a:ea typeface="Calibri"/>
                <a:cs typeface="Calibri"/>
                <a:sym typeface="Calibri"/>
              </a:rPr>
              <a:t>(</a:t>
            </a:r>
            <a:r>
              <a:rPr lang="en" sz="1300">
                <a:solidFill>
                  <a:schemeClr val="dk1"/>
                </a:solidFill>
                <a:latin typeface="Calibri"/>
                <a:ea typeface="Calibri"/>
                <a:cs typeface="Calibri"/>
                <a:sym typeface="Calibri"/>
              </a:rPr>
              <a:t>differentiate</a:t>
            </a:r>
            <a:r>
              <a:rPr lang="en">
                <a:solidFill>
                  <a:schemeClr val="dk1"/>
                </a:solidFill>
                <a:latin typeface="Calibri"/>
                <a:ea typeface="Calibri"/>
                <a:cs typeface="Calibri"/>
                <a:sym typeface="Calibri"/>
              </a:rPr>
              <a:t>)</a:t>
            </a:r>
            <a:r>
              <a:rPr b="1" lang="en">
                <a:solidFill>
                  <a:schemeClr val="dk1"/>
                </a:solidFill>
                <a:latin typeface="Calibri"/>
                <a:ea typeface="Calibri"/>
                <a:cs typeface="Calibri"/>
                <a:sym typeface="Calibri"/>
              </a:rPr>
              <a:t> between, for example, major depressive disorder, bipolar disorder, or TBI</a:t>
            </a:r>
            <a:r>
              <a:rPr lang="en">
                <a:solidFill>
                  <a:schemeClr val="dk1"/>
                </a:solidFill>
                <a:latin typeface="Calibri"/>
                <a:ea typeface="Calibri"/>
                <a:cs typeface="Calibri"/>
                <a:sym typeface="Calibri"/>
              </a:rPr>
              <a:t>. The specificities observed in these clinical studies may </a:t>
            </a:r>
            <a:r>
              <a:rPr b="1" lang="en">
                <a:solidFill>
                  <a:schemeClr val="dk1"/>
                </a:solidFill>
                <a:latin typeface="Calibri"/>
                <a:ea typeface="Calibri"/>
                <a:cs typeface="Calibri"/>
                <a:sym typeface="Calibri"/>
              </a:rPr>
              <a:t>well be lost in real world clinical practice.</a:t>
            </a:r>
            <a:endParaRPr b="1">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AutoNum type="arabicPeriod"/>
            </a:pPr>
            <a:r>
              <a:rPr lang="en">
                <a:solidFill>
                  <a:schemeClr val="dk1"/>
                </a:solidFill>
                <a:latin typeface="Calibri"/>
                <a:ea typeface="Calibri"/>
                <a:cs typeface="Calibri"/>
                <a:sym typeface="Calibri"/>
              </a:rPr>
              <a:t>In order to get the desired result in detecting mTBI, it </a:t>
            </a:r>
            <a:r>
              <a:rPr lang="en">
                <a:solidFill>
                  <a:schemeClr val="dk1"/>
                </a:solidFill>
                <a:latin typeface="Calibri"/>
                <a:ea typeface="Calibri"/>
                <a:cs typeface="Calibri"/>
                <a:sym typeface="Calibri"/>
              </a:rPr>
              <a:t>requires</a:t>
            </a:r>
            <a:r>
              <a:rPr lang="en">
                <a:solidFill>
                  <a:schemeClr val="dk1"/>
                </a:solidFill>
                <a:latin typeface="Calibri"/>
                <a:ea typeface="Calibri"/>
                <a:cs typeface="Calibri"/>
                <a:sym typeface="Calibri"/>
              </a:rPr>
              <a:t> acceptable test–retest reliability. To date, very few test–retest reliability studies have </a:t>
            </a:r>
            <a:r>
              <a:rPr b="1" lang="en">
                <a:solidFill>
                  <a:schemeClr val="dk1"/>
                </a:solidFill>
                <a:latin typeface="Calibri"/>
                <a:ea typeface="Calibri"/>
                <a:cs typeface="Calibri"/>
                <a:sym typeface="Calibri"/>
              </a:rPr>
              <a:t>been published with qEEG data obtained from TBI patients</a:t>
            </a:r>
            <a:r>
              <a:rPr lang="en">
                <a:solidFill>
                  <a:schemeClr val="dk1"/>
                </a:solidFill>
                <a:latin typeface="Calibri"/>
                <a:ea typeface="Calibri"/>
                <a:cs typeface="Calibri"/>
                <a:sym typeface="Calibri"/>
              </a:rPr>
              <a:t>. This </a:t>
            </a:r>
            <a:r>
              <a:rPr b="1" lang="en">
                <a:solidFill>
                  <a:schemeClr val="dk1"/>
                </a:solidFill>
                <a:latin typeface="Calibri"/>
                <a:ea typeface="Calibri"/>
                <a:cs typeface="Calibri"/>
                <a:sym typeface="Calibri"/>
              </a:rPr>
              <a:t>is a particular concern because high variability is a known characteristic of the injured CNS.</a:t>
            </a:r>
            <a:endParaRPr>
              <a:solidFill>
                <a:schemeClr val="dk1"/>
              </a:solidFill>
              <a:latin typeface="Calibri"/>
              <a:ea typeface="Calibri"/>
              <a:cs typeface="Calibri"/>
              <a:sym typeface="Calibri"/>
            </a:endParaRPr>
          </a:p>
          <a:p>
            <a:pPr indent="0" lvl="0" marL="0" rtl="0" algn="l">
              <a:spcBef>
                <a:spcPts val="12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2068225" y="519113"/>
            <a:ext cx="5143500" cy="4105275"/>
          </a:xfrm>
          <a:prstGeom prst="rect">
            <a:avLst/>
          </a:prstGeom>
          <a:noFill/>
          <a:ln>
            <a:noFill/>
          </a:ln>
        </p:spPr>
      </p:pic>
      <p:sp>
        <p:nvSpPr>
          <p:cNvPr id="85" name="Google Shape;85;p18"/>
          <p:cNvSpPr txBox="1"/>
          <p:nvPr/>
        </p:nvSpPr>
        <p:spPr>
          <a:xfrm>
            <a:off x="1484150" y="56650"/>
            <a:ext cx="691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How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