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260" r:id="rId4"/>
    <p:sldId id="278" r:id="rId5"/>
    <p:sldId id="262" r:id="rId6"/>
    <p:sldId id="263" r:id="rId7"/>
    <p:sldId id="279" r:id="rId8"/>
    <p:sldId id="264" r:id="rId9"/>
    <p:sldId id="267" r:id="rId10"/>
    <p:sldId id="266" r:id="rId11"/>
    <p:sldId id="269" r:id="rId12"/>
    <p:sldId id="268" r:id="rId13"/>
    <p:sldId id="270" r:id="rId14"/>
    <p:sldId id="271" r:id="rId15"/>
    <p:sldId id="272" r:id="rId16"/>
  </p:sldIdLst>
  <p:sldSz cx="9144000" cy="6858000" type="screen4x3"/>
  <p:notesSz cx="6858000" cy="9144000"/>
  <p:embeddedFontLs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5">
          <p15:clr>
            <a:srgbClr val="A4A3A4"/>
          </p15:clr>
        </p15:guide>
        <p15:guide id="2" pos="547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ZLB5RjVekNhXOh5VZXW0kNbL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1523" autoAdjust="0"/>
  </p:normalViewPr>
  <p:slideViewPr>
    <p:cSldViewPr snapToGrid="0">
      <p:cViewPr>
        <p:scale>
          <a:sx n="75" d="100"/>
          <a:sy n="75" d="100"/>
        </p:scale>
        <p:origin x="1598" y="168"/>
      </p:cViewPr>
      <p:guideLst>
        <p:guide orient="horz" pos="565"/>
        <p:guide pos="547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lang="en-US" baseline="0" dirty="0" smtClean="0"/>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76" name="Google Shape;17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8" name="Google Shape;18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10" name="Google Shape;11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lang="en-US" baseline="0" dirty="0" smtClean="0"/>
          </a:p>
          <a:p>
            <a:pPr marL="0" lvl="0" indent="0" algn="l" rtl="0">
              <a:lnSpc>
                <a:spcPct val="100000"/>
              </a:lnSpc>
              <a:spcBef>
                <a:spcPts val="360"/>
              </a:spcBef>
              <a:spcAft>
                <a:spcPts val="0"/>
              </a:spcAft>
              <a:buSzPts val="1400"/>
              <a:buNone/>
            </a:pPr>
            <a:endParaRPr dirty="0"/>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33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2a39b34a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lang="en-US" dirty="0" smtClean="0"/>
          </a:p>
        </p:txBody>
      </p:sp>
      <p:sp>
        <p:nvSpPr>
          <p:cNvPr id="128" name="Google Shape;128;ga2a39b34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Times New Roman"/>
                <a:ea typeface="Times New Roman"/>
                <a:cs typeface="Times New Roman"/>
                <a:sym typeface="Times New Roman"/>
              </a:rPr>
              <a:t>7</a:t>
            </a:fld>
            <a:endParaRPr lang="en-US"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0911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dirty="0"/>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91aa499f_0_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58" name="Google Shape;158;ga991aa499f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905000" y="685800"/>
            <a:ext cx="6477000" cy="17526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676400" y="2133600"/>
            <a:ext cx="6477000" cy="1981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280"/>
              </a:spcBef>
              <a:spcAft>
                <a:spcPts val="0"/>
              </a:spcAft>
              <a:buSzPts val="1400"/>
              <a:buFont typeface="Noto Sans Symbols"/>
              <a:buNone/>
              <a:defRPr sz="1400" i="1"/>
            </a:lvl1pPr>
            <a:lvl2pPr lvl="1" algn="l">
              <a:lnSpc>
                <a:spcPct val="100000"/>
              </a:lnSpc>
              <a:spcBef>
                <a:spcPts val="360"/>
              </a:spcBef>
              <a:spcAft>
                <a:spcPts val="0"/>
              </a:spcAft>
              <a:buSzPts val="1800"/>
              <a:buChar char="o"/>
              <a:defRPr/>
            </a:lvl2pPr>
            <a:lvl3pPr lvl="2" algn="l">
              <a:lnSpc>
                <a:spcPct val="100000"/>
              </a:lnSpc>
              <a:spcBef>
                <a:spcPts val="360"/>
              </a:spcBef>
              <a:spcAft>
                <a:spcPts val="0"/>
              </a:spcAft>
              <a:buSzPts val="1800"/>
              <a:buChar char="▪"/>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7086600" y="6248400"/>
            <a:ext cx="1524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8100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2209800" y="6248400"/>
            <a:ext cx="12192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171700" y="-800100"/>
            <a:ext cx="4800600" cy="883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5410200" y="2286000"/>
            <a:ext cx="5181600" cy="2286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762000" y="76200"/>
            <a:ext cx="5181600" cy="670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0" y="0"/>
            <a:ext cx="9144000" cy="1219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i="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381000" y="1219200"/>
            <a:ext cx="8382000" cy="4800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36550" algn="l">
              <a:lnSpc>
                <a:spcPct val="100000"/>
              </a:lnSpc>
              <a:spcBef>
                <a:spcPts val="340"/>
              </a:spcBef>
              <a:spcAft>
                <a:spcPts val="0"/>
              </a:spcAft>
              <a:buSzPts val="1700"/>
              <a:buChar char="o"/>
              <a:defRPr/>
            </a:lvl2pPr>
            <a:lvl3pPr marL="1371600" lvl="2" indent="-330200" algn="l">
              <a:lnSpc>
                <a:spcPct val="100000"/>
              </a:lnSpc>
              <a:spcBef>
                <a:spcPts val="320"/>
              </a:spcBef>
              <a:spcAft>
                <a:spcPts val="0"/>
              </a:spcAft>
              <a:buSzPts val="1600"/>
              <a:buChar char="▪"/>
              <a:defRPr/>
            </a:lvl3pPr>
            <a:lvl4pPr marL="1828800" lvl="3" indent="-228600" algn="l">
              <a:lnSpc>
                <a:spcPct val="100000"/>
              </a:lnSpc>
              <a:spcBef>
                <a:spcPts val="300"/>
              </a:spcBef>
              <a:spcAft>
                <a:spcPts val="0"/>
              </a:spcAft>
              <a:buSzPts val="1500"/>
              <a:buNone/>
              <a:defRPr/>
            </a:lvl4pPr>
            <a:lvl5pPr marL="2286000" lvl="4" indent="-317500" algn="l">
              <a:lnSpc>
                <a:spcPct val="100000"/>
              </a:lnSpc>
              <a:spcBef>
                <a:spcPts val="28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2400"/>
              <a:buNone/>
              <a:defRPr sz="2400"/>
            </a:lvl1pPr>
            <a:lvl2pPr marL="914400" lvl="1" indent="-228600" algn="l">
              <a:lnSpc>
                <a:spcPct val="100000"/>
              </a:lnSpc>
              <a:spcBef>
                <a:spcPts val="400"/>
              </a:spcBef>
              <a:spcAft>
                <a:spcPts val="0"/>
              </a:spcAft>
              <a:buSzPts val="2000"/>
              <a:buNone/>
              <a:defRPr sz="2000"/>
            </a:lvl2pPr>
            <a:lvl3pPr marL="1371600" lvl="2" indent="-228600" algn="l">
              <a:lnSpc>
                <a:spcPct val="100000"/>
              </a:lnSpc>
              <a:spcBef>
                <a:spcPts val="360"/>
              </a:spcBef>
              <a:spcAft>
                <a:spcPts val="0"/>
              </a:spcAft>
              <a:buSzPts val="1800"/>
              <a:buNone/>
              <a:defRPr sz="1800"/>
            </a:lvl3pPr>
            <a:lvl4pPr marL="1828800" lvl="3" indent="-228600" algn="ctr">
              <a:lnSpc>
                <a:spcPct val="100000"/>
              </a:lnSpc>
              <a:spcBef>
                <a:spcPts val="320"/>
              </a:spcBef>
              <a:spcAft>
                <a:spcPts val="0"/>
              </a:spcAft>
              <a:buSzPts val="1600"/>
              <a:buNone/>
              <a:defRPr sz="1600"/>
            </a:lvl4pPr>
            <a:lvl5pPr marL="2286000" lvl="4" indent="-228600" algn="ctr">
              <a:lnSpc>
                <a:spcPct val="100000"/>
              </a:lnSpc>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0" name="Google Shape;30;p19"/>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0" y="2667000"/>
            <a:ext cx="4419600" cy="335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4572000" y="2667000"/>
            <a:ext cx="4419600" cy="335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ctr">
              <a:lnSpc>
                <a:spcPct val="100000"/>
              </a:lnSpc>
              <a:spcBef>
                <a:spcPts val="320"/>
              </a:spcBef>
              <a:spcAft>
                <a:spcPts val="0"/>
              </a:spcAft>
              <a:buSzPts val="1600"/>
              <a:buNone/>
              <a:defRPr sz="1600" b="1"/>
            </a:lvl4pPr>
            <a:lvl5pPr marL="2286000" lvl="4" indent="-228600" algn="ctr">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ctr">
              <a:lnSpc>
                <a:spcPct val="100000"/>
              </a:lnSpc>
              <a:spcBef>
                <a:spcPts val="320"/>
              </a:spcBef>
              <a:spcAft>
                <a:spcPts val="0"/>
              </a:spcAft>
              <a:buSzPts val="1600"/>
              <a:buNone/>
              <a:defRPr sz="1600" b="1"/>
            </a:lvl4pPr>
            <a:lvl5pPr marL="2286000" lvl="4" indent="-228600" algn="ctr">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o"/>
              <a:defRPr sz="2800"/>
            </a:lvl2pPr>
            <a:lvl3pPr marL="1371600" lvl="2" indent="-381000" algn="l">
              <a:lnSpc>
                <a:spcPct val="100000"/>
              </a:lnSpc>
              <a:spcBef>
                <a:spcPts val="480"/>
              </a:spcBef>
              <a:spcAft>
                <a:spcPts val="0"/>
              </a:spcAft>
              <a:buSzPts val="2400"/>
              <a:buChar char="▪"/>
              <a:defRPr sz="2400"/>
            </a:lvl3pPr>
            <a:lvl4pPr marL="1828800" lvl="3" indent="-228600" algn="ctr">
              <a:lnSpc>
                <a:spcPct val="100000"/>
              </a:lnSpc>
              <a:spcBef>
                <a:spcPts val="400"/>
              </a:spcBef>
              <a:spcAft>
                <a:spcPts val="0"/>
              </a:spcAft>
              <a:buSzPts val="2000"/>
              <a:buNone/>
              <a:defRPr sz="2000"/>
            </a:lvl4pPr>
            <a:lvl5pPr marL="2286000" lvl="4" indent="-355600" algn="ctr">
              <a:lnSpc>
                <a:spcPct val="100000"/>
              </a:lnSpc>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None/>
              <a:defRPr sz="1200"/>
            </a:lvl3pPr>
            <a:lvl4pPr marL="1828800" lvl="3" indent="-228600" algn="ctr">
              <a:lnSpc>
                <a:spcPct val="100000"/>
              </a:lnSpc>
              <a:spcBef>
                <a:spcPts val="200"/>
              </a:spcBef>
              <a:spcAft>
                <a:spcPts val="0"/>
              </a:spcAft>
              <a:buSzPts val="1000"/>
              <a:buNone/>
              <a:defRPr sz="1000"/>
            </a:lvl4pPr>
            <a:lvl5pPr marL="2286000" lvl="4" indent="-228600" algn="ctr">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5F5F5F"/>
              </a:buClr>
              <a:buSzPts val="3200"/>
              <a:buFont typeface="Arial"/>
              <a:buNone/>
              <a:defRPr sz="32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560"/>
              </a:spcBef>
              <a:spcAft>
                <a:spcPts val="0"/>
              </a:spcAft>
              <a:buClr>
                <a:srgbClr val="5F5F5F"/>
              </a:buClr>
              <a:buSzPts val="2800"/>
              <a:buFont typeface="Courier New"/>
              <a:buNone/>
              <a:defRPr sz="2800" b="0" i="0" u="none" strike="noStrike" cap="none">
                <a:solidFill>
                  <a:schemeClr val="dk2"/>
                </a:solidFill>
                <a:latin typeface="Times New Roman"/>
                <a:ea typeface="Times New Roman"/>
                <a:cs typeface="Times New Roman"/>
                <a:sym typeface="Times New Roman"/>
              </a:defRPr>
            </a:lvl2pPr>
            <a:lvl3pPr marR="0" lvl="2" algn="l" rtl="0">
              <a:lnSpc>
                <a:spcPct val="100000"/>
              </a:lnSpc>
              <a:spcBef>
                <a:spcPts val="480"/>
              </a:spcBef>
              <a:spcAft>
                <a:spcPts val="0"/>
              </a:spcAft>
              <a:buClr>
                <a:srgbClr val="5F5F5F"/>
              </a:buClr>
              <a:buSzPts val="2400"/>
              <a:buFont typeface="Noto Sans Symbols"/>
              <a:buNone/>
              <a:defRPr sz="2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400"/>
              </a:spcBef>
              <a:spcAft>
                <a:spcPts val="0"/>
              </a:spcAft>
              <a:buClr>
                <a:srgbClr val="5F5F5F"/>
              </a:buClr>
              <a:buSzPts val="2000"/>
              <a:buFont typeface="Arial"/>
              <a:buNone/>
              <a:defRPr sz="20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400"/>
              </a:spcBef>
              <a:spcAft>
                <a:spcPts val="0"/>
              </a:spcAft>
              <a:buClr>
                <a:srgbClr val="5F5F5F"/>
              </a:buClr>
              <a:buSzPts val="2000"/>
              <a:buFont typeface="Arial"/>
              <a:buNone/>
              <a:defRPr sz="2000" b="0" i="0" u="none" strike="noStrike" cap="none">
                <a:solidFill>
                  <a:schemeClr val="dk2"/>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None/>
              <a:defRPr sz="1200"/>
            </a:lvl3pPr>
            <a:lvl4pPr marL="1828800" lvl="3" indent="-228600" algn="ctr">
              <a:lnSpc>
                <a:spcPct val="100000"/>
              </a:lnSpc>
              <a:spcBef>
                <a:spcPts val="200"/>
              </a:spcBef>
              <a:spcAft>
                <a:spcPts val="0"/>
              </a:spcAft>
              <a:buSzPts val="1000"/>
              <a:buNone/>
              <a:defRPr sz="1000"/>
            </a:lvl4pPr>
            <a:lvl5pPr marL="2286000" lvl="4" indent="-228600" algn="ctr">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9pPr>
          </a:lstStyle>
          <a:p>
            <a:endParaRPr/>
          </a:p>
        </p:txBody>
      </p:sp>
      <p:sp>
        <p:nvSpPr>
          <p:cNvPr id="11" name="Google Shape;11;p16"/>
          <p:cNvSpPr txBox="1">
            <a:spLocks noGrp="1"/>
          </p:cNvSpPr>
          <p:nvPr>
            <p:ph type="body" idx="1"/>
          </p:nvPr>
        </p:nvSpPr>
        <p:spPr>
          <a:xfrm>
            <a:off x="152400" y="1219200"/>
            <a:ext cx="8839200" cy="48006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ctr"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ctr"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6"/>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512.03385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ctrTitle"/>
          </p:nvPr>
        </p:nvSpPr>
        <p:spPr>
          <a:xfrm>
            <a:off x="0" y="14223"/>
            <a:ext cx="9140700" cy="1684500"/>
          </a:xfrm>
          <a:prstGeom prst="rect">
            <a:avLst/>
          </a:prstGeom>
          <a:noFill/>
          <a:ln>
            <a:noFill/>
          </a:ln>
        </p:spPr>
        <p:txBody>
          <a:bodyPr spcFirstLastPara="1" wrap="square" lIns="91425" tIns="45700" rIns="91425" bIns="45700" anchor="ctr" anchorCtr="0">
            <a:noAutofit/>
          </a:bodyPr>
          <a:lstStyle/>
          <a:p>
            <a:pPr lvl="0" algn="ctr"/>
            <a:r>
              <a:rPr lang="en-US" sz="3500" b="1" dirty="0"/>
              <a:t>Subject Identification Using an EEG-based Biometric System</a:t>
            </a:r>
            <a:endParaRPr sz="3500" dirty="0"/>
          </a:p>
        </p:txBody>
      </p:sp>
      <p:sp>
        <p:nvSpPr>
          <p:cNvPr id="105" name="Google Shape;105;p2"/>
          <p:cNvSpPr txBox="1">
            <a:spLocks noGrp="1"/>
          </p:cNvSpPr>
          <p:nvPr>
            <p:ph type="subTitle" idx="1"/>
          </p:nvPr>
        </p:nvSpPr>
        <p:spPr>
          <a:xfrm>
            <a:off x="2412538" y="5740104"/>
            <a:ext cx="6481792" cy="910041"/>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500"/>
              <a:buFont typeface="Noto Sans Symbols"/>
              <a:buNone/>
            </a:pPr>
            <a:r>
              <a:rPr lang="en-US" sz="2000" dirty="0" smtClean="0"/>
              <a:t>Steven Cao</a:t>
            </a:r>
          </a:p>
          <a:p>
            <a:pPr marL="0" lvl="0" indent="0" algn="r" rtl="0">
              <a:lnSpc>
                <a:spcPct val="100000"/>
              </a:lnSpc>
              <a:spcBef>
                <a:spcPts val="0"/>
              </a:spcBef>
              <a:spcAft>
                <a:spcPts val="0"/>
              </a:spcAft>
              <a:buSzPts val="1500"/>
              <a:buFont typeface="Noto Sans Symbols"/>
              <a:buNone/>
            </a:pPr>
            <a:r>
              <a:rPr lang="en-US" sz="2000" dirty="0" smtClean="0"/>
              <a:t>Dr. Nicole Midani</a:t>
            </a:r>
          </a:p>
          <a:p>
            <a:pPr marL="0" lvl="0" indent="0" algn="r" rtl="0">
              <a:lnSpc>
                <a:spcPct val="100000"/>
              </a:lnSpc>
              <a:spcBef>
                <a:spcPts val="300"/>
              </a:spcBef>
              <a:spcAft>
                <a:spcPts val="0"/>
              </a:spcAft>
              <a:buSzPts val="1500"/>
              <a:buFont typeface="Noto Sans Symbols"/>
              <a:buNone/>
            </a:pPr>
            <a:r>
              <a:rPr lang="en-US" sz="2000" dirty="0" smtClean="0"/>
              <a:t>Northwood High School</a:t>
            </a:r>
            <a:endParaRPr sz="2000" dirty="0"/>
          </a:p>
        </p:txBody>
      </p:sp>
      <p:sp>
        <p:nvSpPr>
          <p:cNvPr id="9" name="AutoShape 2" descr="data:image/png;base64,iVBORw0KGgoAAAANSUhEUgAAAwgAAAPrCAYAAAD81as7AAAAAXNSR0IArs4c6QAAIABJREFUeF7svdmzJet23TUzc+Xqdt9Xe+rUObex/SdB8ACEHySjCAsLyQ0IpBCSrhpsGTDGYIIHXvxABC88wAsRBA8Q4ZB0JUuWrat767TV72bt1WdHjDG/L9dae+9TdaQQPLjGvndHnardrMxffrlyjm+OOWfSNE1j+hABERABERABERABERABERABM0skELQOREAEREAEREAEREAEREAEIgEJBK0FERABERABERABERABERCBloAEghaDCIiACIiACIiACIiACIiABILWgAiIgAiIgAiIgAiIgAiIwG0CyiBoVYiACIiACIiACIiACIiACCiDoDUgAiIgAiIgAiIgAiIgAiKgDILWgAiIgAiIgAiIgAiIgAiIwDsIyGKk5SECIiACIiACIiACIiACItASkEDQYhABERABERABERABERABEZBA0BoQAREQAREQAREQAREQARG4TUAZBK0KERABERABERABERABERABZRC0BkRABERABERABERABERABJRB0BoQAREQAREQAREQAREQARF4BwFZjLQ8REAEREAEREAEREAEREAEWgISCFoMIiACIiACIiACIiACIiACEghaAyIgAiIgAiIgAiIgAiIgArcJKIOgVSECIiACIiACIiACIiACIqAMgtaACIiACIiACIiACIiACIiAMghaAyIgAiIgAiIgAiIgAiIgAu8gIIuRlocIiIAIiIAIiIAIiIAIiEBLQAJBi0EEREAEREAEREAEREAEREACQWtABERABERABERABERABETgNgFlELQqREAEREAEREAEREAEREAElEHQGhABERABERABERABERABEVAGQWtABERABERABERABERABETgHQRkMdLyEAEREAEREAEREAEREAERaAlIIGgxiIAIiIAIiIAIiIAIiIAISCBoDYiACIiACIiACIiACIiACNwmoAyCVoUIiIAIiIAIiIAIiIAIiIAyCFoDIiACIiACIiACIiACIiACyiBoDYiACIiACIiACIiACIiACLyDgCxGWh4iIAIiIAIiIAIiIAIiIAItAQkELQYREAEREAEREAEREAEREAEJBK0BERABERABERABERABERCB2wSUQdCqEAEREAEREAEREAEREAERUAZBa0AEREAEREAEREAEREAEREAZBK0BERABERABERABERABERCBdxCQxUjLQwREQAREQAREQAREQAREoCUggaDFIAIiIAIiIAIiIAIiIAIiIIGgNSACIiACIiACIiACIiACInCbgDIIWhUiIAIiIAIiIAIiIAIiIALKIGgNiIAIiIAIiIAIiIAIiIAIKIOgNSACIiACIiACIiACIiACIvAOArIYaXmIgAiIgAiIgAiIgAiIgAi0BCQQtBhEQAREQAREQAREQAREQAQkELQGREAEREAEREAEREAEREAEbhNQBkGrQgREQAREQAREQAREQAREQBkErQEREAEREAEREAEREAEREAFlELQGREAEREAEREAEREAEREAE3kFAFiMtDxEQAREQAREQAREQAREQgZaABIIWgwiIgAiIgAiIgAiIgAiIgASC1oAIiIAIiIAIiIAIiIAIiMBtAsogaFWIgAiIgAiIgAiIgAiIgAgog6A1IAIiIAIiIAIiIAIiIAIioAyC1oAIiIAIiIAIiIAIiIAIiMA7CMhipOUhAiIgAiIgAiIgAiIgAiLQEpBA0GIQAREQAREQAREQAREQARGQQNAaEAEREAEREAEREAEREAERuE1AGQStChEQAREQAREQAREQAREQAWUQtAZEQAREQAREQAREQAREQASUQdAaEAEREAEREAEREAEREAEReAcBWYy0PERABERABERABERABERABFoCEghaDCIgAiIgAiIgAiIgAiIgAhIIWgMiIAIiIAIiIAIiIAIiIAK3CSiDoFUhAiIgAiIgAiIgAiIgAiKgDILWgAiIgAiIgAiIgAiIgAiIgDIIWgMiIAIiIAIiIAIiIAIiIALvICCLkZaHCIiACIiACIiACIiACIhAS0ACQYtBBERABERABERABERABERAAkFrQAREQAREQAREQAREQARE4DYBZRC0KkRABERABERABERABERABJRB0BoQAREQAREQAREQAREQARFQBkFrQAREQAREQAREQAREQARE4B0EZDHS8hABERABERABERABERABEWgJSCBoMYiACIiACIiACIiACIiACEggaA2IgAiIgAiIgAiIgAiIgAjcJqAMglaFCIiACIiACIiACIiACIiAMghaAyIgAiIgAiIgAiIgAiIgAsogaA2IgAiIgAiIgAiIgAiIgAi8g4AsRloeIiACIiACIiACIiACIiACLQEJBC0GERABERABERABERABERABCQStAREQAREQAREQAREQAREQgdsElEHQqhABERABERABERABERABEVAGQWtABERABERABERABERABERAGQStAREQAREQAREQAREQAREQgXcQkMVIy0MEREAEREAEREAEREAERKAlIIGgxSACIiACIiACIiACIiACIiCBoDUgAiIgAiIgAiIgAiIgAiJwm4AyCFoVIiACIiACIiACIiACIiACyiBoDYiACIiACIiACIiACIiACCiDoDUgAiIgAiIgAiIgAiIgAiLwDgKyGGl5iIAIiIAIiIAIiIAIiIAItAQkELQYREAEREAEREAEREAEREAEJBC0BkRABERABERABERABERABG4TUAZBq0IEREAEREAEREAEREAEREAZBK0BERABERABERABERABERABZRC0BkRABERABERABERABERABN5BQBYjLQ8REAEREAEREAEREAEREIGWgASCFoMIiIAIiIAIiIAIiIAIiIAEgtaACIiACIiACIiACIiACIjAbQLKIGhViIAIiIAIiIAIiIAIiIAIKIOgNSACIiACIiACIiACIiACIqAMgtaACIiACIiACIiACIiACIjAOwjIYqTlIQIiIAIiIAIiIAIiIAIi0BKQQNBiEAEREAEREAEREAEREAERkEDQGhABERABERABERABERABEbhNQBkErQoREAEREAEREAEREAEREAFlELQGREAEREAEREAEREAEREAElEHQGhABERABERABERABERABEXgHAVmMtDxEQAREQAREQAREQAREQARaAhIIWgwiIAIiIAIiIAIiIAIiIAISCFoDIiACIiACIiACIiACIiACtwkog6BVIQIiIAIiIAIiIAIiIAIioAyC1oAIiIAIiIAIiIAIiIAIiIAyCFoDIiACIiACIiACIiACIiAC7yAgi5GWhwiIgAiIgAiIgAiIgAiIQEtAAkGLQQREQAREQAREQAREQAREQAJBa0AEREAEREAEREAEREAEROA2AWUQtCpEQAREQAREQAREQAREQASUQdAaEAEREAEREAEREAEREAERUAZBa0AEREAEREAEREAEREAEROAdBGQx0vIQAREQAREQAREQAREQARFoCUggaDGIgAiIgAiIgAiIgAiIgAhIIGgNiIAIiIAIiIAIiIAIiIAI3CagDIJWhQiIgAiIgAiIgAiIgAiIgDIIWgMiIAIiIAIiIAIiIAIiIALKIGgNiIAIiIAIiIAIiIAIiIAIvIOALEZaHiIgAiIgAiIgAiIgAiIgAi0BCQQtBhEQAREQAREQAREQAREQAQkErQEREAEREAEREAEREAEREIHbBJRB0KoQAREQAREQAREQAREQARFQBkFrQAREQAREQAREQAREQAREQBkErQEREAEREAEREAEREAEREIF3EJDFSMtDBERABERABERABERABESgJSCBoMUgAiIgAiIgAiIgAiIgAiIggaA1IAIiIAIiIAIiIAIiIAIicJuAMghaFSIgAiIgAiIgAiIgAiIgAsogaA2IgAiIgAiIgAiIgAiIgAgog6A1IAIiIAIiIAIiIAIiIAIi8A4CshhpeYiACIiACIiACIiACIiACLQEJBC0GERABERABERABERABERABCQQtAZEQAREQAREQAREQAREQARuE1AGQatCBERABERABERABERABERAGQStAREQAREQAREQAREQAREQAWUQtAZEQAREQAREQAREQAREQATeQUAWIy0PERABERABERABERABERCBloAEghaDCIiACIiACIiACIiACIiABILWgAiIgAiIgAiIgAiIgAiIwG0CyiBoVYiACIiACIiACIiACIiACCiDoDUgAiIgAiIgAiIgAiIgAiKgDILWgAiIgAiIgAiIgAiIgAiIwDsIyGKk5SECIiACIiACIiACIiACItASkEDQYhABERABERABERABERABEZBA0BoQAREQAREQAREQAREQARG4TUAZBK0KERABERABERABERABERABZRC0BkRABERABERABERABERABJRB0BoQAREQAREQAREQAREQARF4BwFZjLQ8RMDM/q2f+vfM6trqurGqKPnfaZrasmmsKEsry9LquramafhnUjdmtf83P5vamrox/q/xr+F38N+q2qqmsbKurKkqa5raEqstzzLr9nLr9nPL08zyPLM0aSxLUksSM0sTS/AfCY7FLMvw9dSytMu/43fO55VNJkubTuc2nl7bZDK1oqgsSVKzBr/ELLPamniV+fsSnlu30+GfeL1ut2v9bs92d3ftZP/U9vf3bG/vwLa2ti3Pu1YWlV1Mz+3169f28tULe/nypY1Glzz3HMeXmKU83pSvhOPO6sxSw+vhUBKyqcEBf5qRA44sHhtPGT8bPsNv4r/W/PmbH35++D3mv9Ffm+fsX4sfvGY8d7MscO3gBfCzDY4h5ZFUTWJVkobjikd0+xZJq4THys+ktjoxqxOcG34PD6r9IX/dxFL8U1NbBz/TNM7IsH6wJvzvaWbW4XUJ51Y2VlaNLavG5mVly6rk6/gHeK8f2xrJxuk1XANgY5akvBq+PnG8PBxf0+sf3TSxnZ2enZ7t2UePT+30dMd2d4fWSXFcfm1BuCoTq6vMllVqi6K02ayy+aLmmiyK2hbV7SvmB5VY01RWN37eOBJew6S0Xm621c9sZ6tjO8PM+t3E8k5uWcYftKqurOBrlDYeL2w0mtjlaGlXo4VdTxc2W8ytweuGl964FjjuwHX9fEGF1wb3XmrWTRrrpan10oyvm+Pewxq2xCp84tdj7TZmJe59rJdwIXCYvmr83sWlSpOE6+OujwQs+L6B9wq/zztZan3+ktQyrIUMnzl/Xxl/L3437zUevR8ZXmx9QYT3Id4e4brjlcq6saSqLLWKvIf9zLb7A9seDm0w7Fuv37U8z61JMivr0qoK18pfZXVb+dpLzO9rXEewKKvKyqrksR89fmJPvvN9u/fRd2zn4NiG29vWzXO+h+F9h78O93Vj/hplbYvl0mazhV2Mruzy6trevn1rL8/Hdn19zffl5XJhy/nMFvOFFYuJLRZzW8ym/LMql1ZVhfWTyoaDvu3sDm3/YMeOjvbt4GDPdvf2bGtry7a3tqzX63M98fXmM7seT+zqYmyvX7+1n/lbv3z3xdK/isAHRkAC4QO74Drduwm0AqFprFr+5QoERBJ8eH4rgYBgJAR+30IgLBalTaaFTcYuEKbTmS2X5XsFQpIm1s06/L4sTa2TIRjr2fb2tu3vHFIg7O7uUyB0Ol0ry8Kupld2eXFh5+dv7c3bN3Z9fUXh1LEqCAQIG4+EWoEQA3sESUEgVAi2ILQoEFod40HzHQKhSRB0/38rEBBoIUZEAIhgD8eFQDAJgfbNVZPUCO6DoEkaBu38tIznFgNTBokxMK0bniNeiX8iXqVA8CB9XSBkiFTxeyqzoqxXAqEu1+TeNwmElThEFEZBGkTKn1cgPH50YmdnWAsDBqt+KkEgVKk1VWZFGQTCvLL5fFMg3BQfLmtAoKIwcuEWRHVSeMDaS213u2PbAxcIDCoBC0Ksqq1Y1jabFTaeLGx0NbHL66VdXS1sPFu2AiEGxS4rgmCg+rwdqb9PIHQzP+KbAgHro6wpb4KATazDa+qB80ooQDzerRAgEHCdwQIrHN+WZ6n1cLppamkntxQbA2sCwdci7jXKEBef4Wfj/RcFgWtJ8A3CkCLYBULSVNbvmW31wLpv24MtG/R7lg9cIED4lODNTY1wjcKN0K7rcL9C+FdBIBRVaUmW2r0nn9hH3/0rdvr4E9veO6JA6H1LgXB5PbIrCITzt/b8zbVdXV1ZuSysKCAMFrZcLK1cTG2xnNtyMbPlYmHlcm5VVVo3LW04hEDYtsPDHTs82rfDw31ufkAgDIcQCD2uveVyafP51K5HeI2JvX1zYX/jZ39Jj0kREAHumdz1Di40IvCBEfi3f/rfbzMIeBDFDELRNLYssIu2mUHwDMH7Mgh8KnNnEA/abxIIvV7OAL3HDAJ2uLG71nDX/e4Mgu8w46E8X1Y2nRQ2mUAgjCkQimUVAtTbGQTGCyGDwExFiqDGd/QgEAaDge1s7djOzq5t7+zacLDFDEJRlDaejmzEB/eljUYjm87GLhAa7F4mDBzx+3xnGxkEFwx8zXC8OGbERMwchEC6ibu6YTc/aYWC79L//yEQkiRrMwjcEeaeru8A37nzW2eQApYxsDerUxcIyCDE4MyD4bDrCtb43qb2rEMQCPi3uzIIFAj4uCEQFliHISNwM4PQxqDcoY8BKSUBr3n8l5hBwM8z87UW/OF78rUMwqNHx3bvbN/29oaWBoGAawx5VJYJBUJZZrZYlswc4HO28CB+WSM7c5seWSODAMHMc8FuPL6xsC4yCL2UGYTtQWqDHjJdCJI90GUGYdnYfLa08WTJDMLVaGmXo4WNpy4QsBO9/rrrh9BiWTusdYHQyZBBMGYQuhTOCXlkEH/Y6WYGwe89ZgX5Z8yQ+fdFgRCuIHfe6/iXGzhcIAABfjM2Bxq+F+AYEGTHDEKSQpwlVkC8+tsKhZYLBbyuryte53CtgzZod/jbFYF1WEPKQiAkttXPKRC2+gMGzlmvY3kXAiGzom5sWdbc4d8IFUL2AGuO4gOZiapykVBXFDUPnj61j7/7V+308VPb2j3kZsO3zSBcjkZ2OfIMwvM3V3Z9NbKqLKwqKyuXCyuKJYUBMgfMKCzmFAhlVVgeBMIuBMLRLsXBweG+7UEgbG/bcDBgxhTXEBmJ+WRi4yAQ3rw+t5/+D5VB+MAe/zrdbyAggaClIQJm9u/8zF83gxUIgfxyaU1ZMWguEbbgoYSHUxWDKWwbeoDL3V8IBeyGh53gaDGCMMD3IcjELhwFAnZMGZRVbjHqdqzfy2mj6OYpg2xYYJpbAgG2oIQ2oyzJXCCYMTCbTSsbj2c2nk4oEBaLgs4ZDwrdxhKDpCgQaLVhcIHY3V8XD+9u3uUu22Aw5E5bvz8Mu21m0+nYJpOxja+vbTwZ23wxZeAASwr/R23gAQrFQrPa4WxFQdjR9aDCAwsGbYw0gtUkRED4ndytpsi4awf23RYjfjUGMMFGw2NLA8sE18aPAsfqxwhxgCyC244gFO/6SC21rDEKBHzUaW3MjDD4dQtPiMudPbIgXAsVM0QUFkEkrTIIbtPq5B2DQCDPOnG7DuwXFT6LEEzH6xuOjicbfTUuEHw3OQiUGzYiF24QryuhFm1R0CY7211ajB4/PrH797D7umVp3qGAdSGSWV2lVlWZ1WVmc6zDIBCixQi2qLs+PIT2eyGYzUJGadFaXna3MttBBqGHdemWOpyf7/rWNkcGobUYLezyyi1G8+XC6srvuZsfvNJ3LKOkhmCjajMXCIn1Unxm/HveSSkG8S1lvbIZ4X4uIRqwV8A4H9+HbJqrAbcb+f/aRFTcyQ+L0y+bB+wQjZ3UBUmeJZbgXqfdrGNUSInZAuuIAjC62Pweo0DgtQnWnXDyZM1vjl9H9sotkp2ksUEvse1B13YGfRv2Bpb3utbp55blPYqhZW22KCq+f1FM8k68Q3Tiiq5lELCGH3z8xD753l+1s0ef2M7ekW0Nt/xacm273c3vz8bKEhYjiJHCZtN5sBiN7M3rN/bq/NoW85lnWiBCipKZhPl8ZrPZzObTMf97OZ/yfTpLlra1NbS9vR07Ot6zo2NYjPZtd2fHhsggDAaWd7t8XQiExXRMgXBxcWWvX7yxn/pbv6pnogiIgDIIWgMi4AT+3b/5U3zwIAAplkurlwVT/AgWsUuOz7iLFgVBKxDCDizsD3FHNtYg+O7gpsWIWYWmdIGQd6zfz7lLmncgDlAT4AKh3rAYrQsE7Ph7sINgaTorbYJgaewZhPl8GWJFD1QQCNwlEBAU4Rzh10fA2Ekz/7Obc4et2+0ze9Dv9Z3FsrD5bG6zuXt+8XAFAwQz7Q71hkDgbzZkCKIY8HDbLQ/8LwbVHiT4Z9ippL0HNpzgtb7TofEegRC21Dd2yCGyAlfs1kaBkEEgMB5PfYc41E0gcLvrA+KK/Bjow4eO6wWxk3vAt5ZJwc9jr5wWceyuUiBgZfkudBSeDCpRg5DDc+87w7AywWIEgYAd+XlRwJzDQ2qzE+0BrkENZi33qd+2h4TYLNhbvHYmXhT8yPZWbmf39u2jj06ZQdjf32LAyjoTnFuTsv4gioTF0rMHWIvzBXb5cbzf8O6CABfnQB+/ZxB4L9nCep2bNQgWBALVEjMIJTII88KuseZhMRot7OJqbtcTFwjrNQjrRxA361t2QaAiWHaBAP8/hEEUCRAIiXVxX0I8wlJEQZBYiU8ExPy7Z5vwf9rHeHMiNPdQmmLsxlqMViDmqprGMgoEf13UIOC9oBUIWQfpBF6jedJhnZTH/L7+cY1Ru8RrA1Ed/P34GjMzYY3iHPAJgYDXQw0OBMLOsGfbg55t9YcMnLNe19K8x3OcV40tysoWcYMjCoSYGGP6zEV+zB5ATEAgPPz4kX3y3b9mZw+f2t7+sW0Pt/m+guNz4R/v+1UNAgTCdBIEwuXIzi/O7XI0tbIo+TM4T4gEZHmns5lvWIyvbDIe22xyvRIIw4Ht7e9SIByfHLQCAZsffQiETsczCIuFLWYjG49Gdv7m0l48f2U//XM/0GNRBERAAkFrQAScwF//uZ+hQICVaDlfeKGy7y1zd2tDIITMwc2sAQTCepGyZws2BUJdll6QGTIIPQiEboeeX+xUdvDw5FZgY9U3CgQXC3go4zBnMxRsotBuapPx1GbzBTMIcQf5mwSC1zQiw+BBBY+V1gZkFRAM4rNjGYs1O5ZbGgq24QVeejBv2PWk/2Oj/oC/L/j6PUDyQCrIgjsFAh7YtM+EAm/3cEce/pObQfG6QIDVx2UI/s/g/c8jEGoXBZ5BQNFpeLXG18HNj6zphHoC9/fXbaFyKK1mliJzu1ioZ+Dua8ggsd6CdRgIrNyLDzxRIMBmwkC8xvpbZRDmZbFhMVodVzj3QCmUyQYLyqZAiGIOuFphtiEQGtve6rL2gALh3oHt7W0xqPK1CcyZNbVnEMoq8yJlZBBmaxajaqUQ1r3xHkZ7Fg3nHQVCY0vrdhob9lPb3YLtBRYjFCl3Lcsop/j9EAioQbgez71I+WppF1czG43ntsC6ZObitqIkobgG1wpsNwWCWQ/ZtPUMQgbxjGUJYeACocB/w58fbEZehI/AFxmiIBBCkbKvj7DygxCOHn5klJjBoOXHBUK3k1mng/oD1B4gm5S1makJ1iYELLOZYY2ijggSBWsu2Acj7yrU4ePredaw4Joipm5YjD3sd2xna5VB6PS6lnW7ZnnXlk1iswICwYXpssZ7l9fKxPu9ta3FDAIEHLKKvdweP31kT2ExevCx7e+5QOjlXVqnNgQCGkOwSNkzCJPJjBmEq5EXJ09mS2bysP6weQJrGrK8k/mc2cyrq3O7Ho3s+uqCNQl54xmEg4NdOz7Zt+OTQwqEnZ0dZkdho0IjALwmaxCmlza6urK3r8/t+Zcv7ad/4Tf1WBQBEZBA0BoQASfwU3/7Z5k5wE6VC4QixrKeVcDOLR5ibdci351bFwl4aHO3jg2M3C6DbANiL5op8PPw8tYVBQK7B+WwGSGTkDMoYGCA4Jo7bG4zoWuAf8JihIDeawfw71VltFuMRlO7mkEgzG02XXKX0Z/ijXWCL7691u0D3uOomEGIXUoQgEQfs9d14nURhCCEidaqNU8yduI9YnBDRRA2FAgho+A7xPGYYJPAD7g33guWo9VlZXsJBpnw+1YB/+aaXcuNrEUr0QbB3xGCUAbECKbAMOy64sowU9EghPIMAgMwLxm1JAgER7YKOpkToZPIi43DX2Aw4feRF4N8D4b8dL1TDaxsrEGgpx274qUHfGxck7hYjEEUMgjsYFTbvKqMAiFijMXsrW0rfiEKqWhwWQuM4452EBKrzM1KRGCXeWurY2f39uzJE2QQjmxvb5tdr+JabGCmqfCJTELHlgUyCCUzCItFbcvQxSjarcCBCLCDTUO+Z4tqFLQG61CdLFiDMMSu9lbHdoeZ1yBkqEHwDIJn+GIGYWaXVxMWKLcCYbFwPnd4ie76Zwa8YS1idxrZMBQIew0CLD6w+yCr5+YalDfgE8EzugGVDTqUwXbk6wNiPN477YoJ9wWzReH+4T0HQZj4+sOOPnIEfN1Oxzo5shdpKFDOrE5z1gPM+foNszPRRgaaeF1WJOC9I6453nOZVeyc1Vivg8YE6JIGgVBbL21su9+xvS0UKPet1+1bp+8ZhCTNbVGbTcrGJkVlUwgEWozW62rw9oJao9CAIHQ8Qhej/qBrj77z2D799K/Zgwcf296uW4ywtikQYpeucN/jvRX1BWiwMJ7ObAQb4zUsk1PWgOFe6na9VouWpKJg5zbURF0iy3BxbudvX9t0OrE8KWwbAuFw305PD+3oGE0Xdm1ne8eGQ9RZIIuRcDOIXYymVza+GtmbV2/tq8+fSyAoKBCBQEA1CFoKImBm/8Hf+zl2x0AxLrtkzBfkQrc06hLKgpkEBHhIpSMgoEAIgoFBbuWT6iPhAAAgAElEQVQP+ygQ1msS2MgQQSB3/lwgICDP89RyCAQ8/LBDxsAydEBJ3PLD2Cp4vz249WJmbNy7QEAGYWoX0wk7u8wmXi/hQWttnWa1w7+xA+j/3LZkZNCMF0tzBmNtUW2wPaCbEb8edmL5UGdbw4IP7bgrSH8xd2ix8+mBvWcHVgLBu+ts7mzfFaz6TmsQSHd1gsH2662PENyHbkGo+UBw7uE9gi5kavB73ZvtNiGoMGQPEFDheEPtQ4OOUOEcgt2IGZHo66alBNeLJc1WIP0CqxCzLtgBDkxDK1NesArhNQJEBIywtXlxJ20paRoEAmpNUATsAemsrCgQZmi3G4u4g9/c5Ym3yvSPyMwLYO90ZwUBtME8iJ6VQNi1jz8+tfv3TljgiUA5oZ0MlhLswOIzsaYMAmEBi1FBgVBSIASLCx1JIdvDZkTICwE9RCa+yVu91sncMwgoUt6GQOgwgwCB4BkEdDFCNs8ogq/HM7scje3qMlqMYH+b+7W7SyCEeuD15bIqvPXAGR2LIBD6CWw+fv1QjxDbnBaoJ6rNMwixtWewGWH95DHztAaddzNFxKZAgEBEzQLODJYzBPFdbBpQIHS89gHM08yqNKcogdUHrw+2WKdcaxA2tA9Fe1GbrrAKwreu+PV+nlifWUpksiobdBLb7nVsf6tnW2hv2kWBctdSBtC5LarErsvaxkVpk7Kkxa0t7QhZQbZxZU0EsgCFr+WqtMFW3558+pF959O/Yg/vf2K7QSDgvHCLxHbIXlfiGQTu6C8KCoTxZMJahDkEX1Vx17/f71u31+N6xoYNMw0X53Zxfm7n56/t9cuXdn09sk5S2M7ONtubnp4d29ERMmA7bL7QH/RoWcO9X5RYq9hQGTED8fbFW/vy86/tp3/hN/RMFAERUAZBa0AEnMDP/md/xxazOR88y/nc5tNZGzzT1lBAIHiKnQKBhcneocjnIISC5Vi0yuJl/3cPJsP3InAPgRECagQBqEPAzlonRwYh+LzpZ/ZMQhQInIWAmgFYfygQkG43Wy4qu76e2Tm6GE0WnIuAuQVRIPjOf/BCr1kEQqzvndSzjDURtJEgIOMuJHRC2EtPjH3wWSTNpvQNxdRiAd/3MnjJvYCR/fZpQ/HCXw+ofU6AH4cH4zHQ3hBSbS3CysrgwmP19401u16NGi34MUh2Zzg913cJBJ5/EAjMmrAQNNg5wIzH7QKBHX9CVsgL012A4Uso6nU7lFmZZLzmnC9BceDXk7F3yB7A0hJ3kOskCIQg6FYCAUHptxcIlAg35iMwC8U6iVY3BFd8LBB34RZnIcR2oOsCARmEB/dPbH9vjzvaHtwh3u0wc1BCINQdbz06R/1B7TUIBVqz+rwAlmOH4JwZhBi842vomc/MCgSCZxAG3cR2wxwEZBB6nIPgGQSIdPxuZM1uCgRYjOboYvRtBULovsPrGOoHmEEwsz4LhTs859jmFN8EsUaBgCkCdWMFu/Z4NyNkpxCIb9qp/O/YaadACOs7dk7KkpVAwM/eFgi+E1ClXYoSzMJAJgECAcfCehZmCV2ge/3BSiAUDY7TBcIgTykSKHjQwShLbKefu0AYePBNgdBFAN2xZZ3auKztOgiEBQVCKFJuxVZY27TKFcwI4fWGW3379DtP7JOn37eH95/a7u6hDYdDWhU3Mwi+RnwTBnMOCptM56HZwpJ2Jbx/Dvp9/jxqGPBegu+dzxZ2fvHW3r55Y29ev7RXL5/b1eWVJc3S9g927fTk2E5Oj0KL01V70zxHTYe/HgTCdIIuSShQfmtffvaV/Y2fVw2C4gIR4FNPbU61EETA7D/6lf/E5khnL5fMHkAgIBDEgxwPMATD2BmLBaXY9fJP2I5WHY2800e0GEW7zOrfsBsGgeABK7qmYMe4Y71ul7YCzyCE7kLYnWOw7UWveO4jUOLAqpBBgA8chcqoQYBAgMVoMl7yeKNA8CqDTYFA4REGK+EcIQi8i5F3MsInd1DZXKj0ILIOQ7zYox+7eEtbLJY2ZeYlWLLC63iQ5ALBI0rf32awBOtNzFaEbESs8cBajIIhihqeayhqdKt8u49pTVQ50bIUFjMDGVgpwtyBTYEAhl7o7VkStCcFaxRfwAKBlpIIZMBt1ZGo3eUsltzVjL2VWPQcrEYV3OBhhx+/j+dLpRUsScFa5AXOOFhv98kMAnaSGZRm1qXVDKoqDRajymawGMHqttaRaaMmY10sRftRzCCs2ZLwql6xEOxdQch68Tx20mExyu3efc8gPLjvg/OQdcGOui+mzKoaGQSvQyhK2H68DmGxqGgxwk5/tPXECgmuB4gxdlDCmloTCA26GHlnHViM9pBB6HubU3b2gh0LATLnIKDN6cwuriY2gsXocm6jyYw7zhUN/zfyJqG97mrl3HzX8yFpCKSZQQhzQigQ6O1nRX8QA4kt0M0oNB9AHUJs2IQ5CHE2QehFGkuVvSA9WIy81S1+72YGoZ91WIOA7kVtBiHrWMWAHV2FfCYG7D88T1oE0ZHIBzvGuiNfcY0tIRCqyvK0sWEnpUhAC1V8/7CT2M4gt71hl4PFujGDkPcsy3KbV4mNy8auUThcVLYMeaq45to11GYUi1BPU9n29sA+/fSxffr0+3b/3se2u3PIFsqcpRHuC78CMYOARhDoUAWBgEYLC+9sBDGdpeyq1scxYoBb6HqE77m6urA3r1/bq5cv7OXzr+3y8tKSpLTDgwM7Ozu245MjOzjcte3tIVs2e6Y2bHCU6ISEDZVLzkF49fUr++LZl/YzP//reiSKgAhIIGgNiIAT+Ls/+GWbTdCdB+JgSoGAB6sLBLThc4sRRAKDWDoj3G4Ud2AhDvj3dYGwtiMOLzAnKXNXzN3qePhBIGD3Dg8u1CBw5xlfi8OzuOG+JhAQvMIJRLdPSk820+2wGGFg2rVbpXw6LQLP2E/F4ya0YaRAQMjOP90S0+92rdfvWz/vcdAQhhohaIrBcFX5zrjPdfACPxb5hUyCd6Tx3fZ1i5E79d1ixAxEBxamYPiJRby0joSprSErEws5faBYmEi76u/o05lDS8nNdezFzt4l3geTvVMgYGeXTFAYiiLK3CxBJiVmS8K1rhDE+HlDEMXxbQhe+RosRoWlww0/UZSRR8wyQPR5R00vpA6TlCmKKBg9S9PLETyGNqd1YzN4/GExWhcIoftUaFi0lipY84lHfbMmKuI12hAI4fVRMwOBsL2d29n9XXv68T17eP+URZ60ZcH+hjUBIVTnVlPAQCD4gDRkEWAxwjTvsojWJ28DynAwtANl9yh0MWIGIXSvqmd3WIw8gxDbnMZJyq1AwByEyznbnI7GLhDqGwIh1ru0IiWItU0NgWJ7DCkLGQRk9xCs4/5Ed6MwSRkVE8ggoAYg1iDEVqfBVPftMghhHdg7BAJFIt4LOnkrEBY1pml7BiFMPqBAgJj0jl8rYYT3rQXtcjVFwTBLbCvPLEfGAdOG85VAwIA07M5n3T4/kUWcl2aTqmEGYQphFlq9+i3uWSG+FwbRXrdTlyvb2Rnap58+sk8+/p7dv/fEdiAQ+i4QIC7jve0WN88MedEw6liitcizhp1OboPhgN3UYMP078fkbkzSvmQr1NevXtiL51/Z5cWlpVltR0dHdnbvxI5Zf7BjW9sDG/SGnFbPom/8jmpp8xnsTD5n4cWXL+2zZ5/b3/wFZRAUF4gAb3NlELQQRMDsF3/7V21yPW4Fwmw8YRBMmwd2CsuSHXyiQGAZQag7WGURvlkguL3APdQeFIUMAj3nXXb9YJcOCgSUIcOT7Dvu3OleEwhxDgKCAux0QyBMpwu7mE1sfD1jy1POQggCwf30HjSyBiEUMcL37ALBMwj9Xo8P8WG/azscaoQORmF3HD/TiiVPzaPl6Xw+txmCQ7SXRKSw5sGONQhRMOBE3EqVcxeRAitYCFjLsCYQ8PcYRHBuwFoGJDZtZYPRu+oSqJtC0SbbiwaLURhoBZGDYJe1HmEeAQQCIt+VQMi8zWQQIO6xjkGMCwQXAAi2Qo0E8gFJJ/T39/XhOMI8hyAM2DUqyDZvcxk8+OhNH+pQXCB4g30EhLCWLFCkinkcbevVVa2B79Sv9sfDZWhrEGLWZRVAev6DazjW0YS5COsC4ZOn9ykQkEHAjjaLhRkc4vp5BqGoM5/VsPCWu2h5ir9DIFAUtMLABUIsskaBhVuMkE2AaJ5br4MMQmo7w4yfw362JhDcirJES1VOUkYNwtSuruaeQUAXI2QQiGFzMlmstVi12b3NigIh9S5GfQqEjMPSfFCaX0eIAcxCWPJPb1/sw9MQsHsGwi/5ZgbDJyR4BoGZySAQm8SLtGMNwl0ZhCzPDfPKYTHCLIw2gxAidBYo4xOZx3BNyR2DFHFsdcWsCDII2x0XCJmVQSCg1qNrg1431CD0LO0OLEtzm1VepDwukb2qNwTCesE37FNuvfT3R6zn3b0te/rpQ3v65Ht2dvqYFiMXCPCo5a1tzzMIK4EAYQmBgOLh2IkN7xnMIGDKc8ggLAufl0CB8Oq1vXr1ghYjdD3CJsvJybGd3TulvWhvH3NdetYLAoMd4JAVLlcCYXR5aV9/8cKe/dkz+7m/qy5GiglEQAJBa0AEAoFf/oc/sPF47EHvBEH2OPTe5pPWBUKwGXFHkjWlYXBPGJDGIT6wHW0MoFqbGBx+DzsZUWFg5x5tDVN21oBA6HTQB91967GDkAuElVjIsLtNu4e30kRqHg/Ly8mUxcrjCQJ3t0Nxh2/dcLE2pyALkRp36VB/kOcUCbvDPqeeegbBBQRfKwQfCFCXxZJ9yFFMOIUdABmL+DrxNdbanHrLRrdOdGBfyrH7jCnV8Bm795gCAcEqpgWHY2cwTxtFsEjF3u7cXL8rgxB6z2N/laJolUHw5vFuLWItBwQCvRihvBcCIYPFCFNkPT+AFErsiATBiGsHoYhjjF+JthIf/4UuSC5hyCN4tde7KrEfPQtUowgI7T7Rnx7n20FXK+9tz0FpEAgYkoaADzM5uH6CXStar1pPuPfIbwUCd4H8WOJHFC0+cCsIhFCLgB9GoAyL0f37B8wgPHh4zJaRyG54DcK6QMishM0N7TBZpFzbAjMQCrcD8TVCByDyZEenEKYjDYdzwR2DWpe6sG6ntkEPcxgSFin3e5n1mUHAUbtAgyCOGQQXCBiU5gLBaxA2BcLN4vdYa7Hx5kfbTUNBsG4xQmE2RAO7GMFiFIqUOTANHZVQYNu2sXWBEDNH6yIBmaUoEMA4q7EGUJdQ+HRtziVYdTFCII33BQjGBBkEdjFKbdF4DQLsRqhB4O9CwN/aEH2eRxR/+F7cS5jtMOikFAU5MlVW2lae2HYfA+l6vO9zZg+QRRiYpR2b1QkFArIHc9zza6tofT1Fdx/eb+oaeYba9ve37eknD+zJk0/t7PSR7eweWL+/5efDrQ+GH1SM7EzFzQEXCmjTzLomDBZMUr4PofsQipQ9g4ABZwXbnF5dusXo5csX9ublcxap9weZnZ6e2L17p3ZweGA729ssTu51ury3IOqR7cCwtdlsateTEYekPf/ihf3kR8/s5/9jFSkrMBABCQStAREIBP7zf/wPbHw9os1oOp4wm4DCZH/cGoNYBMGxUNnnPHnBcixaZfEyHpJh984nxfpHLFSOqXTuGodgrAdbAzMIXii83uq0zSCENqdsMsTCVy9WRmYBAQCC9evJ3MaTKYs30ScegeVGZBgfyzGDEIzTcaceD18E7lu9DlsSojAQNgsGrUzLe4DG80uMD+PrCQYUzXgM0WLkg5s4sskDVRwrfjcqUBkAo+gUg4oQSOI4IRCW/G/asMpQBIzgh7v9LhAYT3h/pRCErwZQ8cuh3ZF3VvH2owiyGbC1LWfjwDkXCj7TyjtPsfwyy7kjDPsGXqsI3N2V4sEWMkYM6oJ06OB80e6R3x+m3OK7Y+ceTtVFPYavBvzmDq59EFT4Xfid2DLF78i7HQoEipfKLS3YOZ43sBoVPpEb5xjEQesJD4On2mt+w4a/frPjGiF4j2s3Ft8jfEcv/uGwYw8eHNrHH9+3hw+PbP9g2zoQT3CIsB4gZhA6FAirDAKKlNHPHgIBHZdW18zVRVQs3r2ILX8hENABDL35O5UNehUFAjIImDLe5/wFl7puQ1kVKV9de5vTDYsRMW9abTgxOg6Ma4uT483pf0LoIZD2KcqwNnUoDmA7wjVDvcuSWQO8H/jOPG4hmA5ZfMw5Bv7aLmiCAOW68PUOkcDuRag/4HEUTKlkbHuMOQWJ9Wg1xL0IkYB7Bm1OuyyMXqDvFS1OyFrggqPqBQ0EPJh2X5ob69i2F13T6oqF1oOOWT8LXY/qgv+NLkZbA2QO+5blEAc9S/O+1Z0OaxCmZcMMIQqUl3eMp257Z6FIucL7YWFJUtnB/o59+vShPX7y1M5OH9j27qH1B1vsjoQMaFgI3t0J2UMIyhoTm3Ft55zMjfcCfB9mxaB+AQLBNxa87fRoOrOry/M2g3D+5jVbVW/vdu3evTM7PYU17sC2IRDQAYlNFthGy+oK7zdzm86mbJX69vzCXnz+0n7yZ5/Z3/5FCQQFBiIggaA1IAKBwG/9j/+Eu1ET9t++tunomg+bGGhy5zIIBDzW2YwoWIzioCu3zPgAI+5arrcFdKNua1OJhbgsjKRA6LI4ESJhvZPR+wUCAj0UbUIcIGDHjtjMZtOCQRptPzc/guWlE1ILMcCMU1gxORYBQ78/sH7uu24MVDC8DUXWDIhg9VjaZDa15Qy7fe8WCMgedHtd7shnKYqAMSHYbVsQCMzOoOAbwTLbyXpgj2JiTn9loI/A3TMi3KWPQyKi8An95hmE/7kFghehIuzHBFn2tkcwGAOvKPLCFGju2Aar0LpAKGMbWDZx8iDVO/f4cDAPHxvLIQZYpIosAdaKWzO+USDUCNKQSUCA6Nmn9iPYX/yfvDA+vNBGkNpa72N6gf709U5cPtgPgfJwq2MP7h/aU1iMHh7ZwcEOB5YxxueQPi9Sjp2MCmQQUCw/qWy+RADXhPa33iOfP8hWsh6gxTaxaLfJwn7U+3AYVmWDfu0CYYA5CCjahUh9h0C4XHCaMmsQ5ouWcuTj96LPLGn/bf3edErMIEAcQCANkDlgZ68kWIwaZqwgECDYmEHAe0IoUPaRgW5PameBrIkUtL/Fd0BIAD8yCD7J3IVS2lTkvhII3mY1dhVjBqHJrKjLkMXwNUqpxg5jsc1wSDdCVLCzEHYyjPMP0OIUFq60Lq1TlxRDw25KgYAmCRAHLhB6VmcdW9QpaxBcIEDKfNNobB/CDYGAnXmcE9YL7GmPHz+107MHzCD0etusp4Ddyj+82QF+DjVe+HPJ7kRzmyGjCNHITm9BILBOCwKhogXpejqzy/O3zCCgBgFiAUQOjrbs7AwC4cT29vY5NA1tUrsZmjuAD8QI6qfmNpthEjfqGN7a889f2Gc/+cL+zn8qi5ECAxGQQNAaEIFA4Hf+2f9ko4tLu766tOuLCxtfXVqxWLJfOAddBXsQMgj0zIY2pwyMsasegv+6cotHzBC0HXcQ8PJhGHbhw9AsxJBsddrNKRDg+/cBSaF70Xqb0zA0DbvvqwyCT23Fbj4mjl6PJxQI0+mSXvDV8OIYPkZrCoKUlYe97e3PmoSGD2V8QhjEzka05CA4ROCMjMoSfcTRNWbV0jXsw3vtBIoRGSB761PWHqDGIoVNAFOgC2YNEPBSWAU/PtuBBl7YiWUNQtgt55Bld1ZsBILRzsFsiDuxw+Ao71JEQzM7B/k5eAvSzQwCBAKCLggE7NLyOocWmJvReKhxCLv4EAg4U3xCIJAl459oqQmtPdtsBcQB5lP4LAYMcvMMghfFI4OEAXpsFkUrCbrm1DZHe0sUc7JT1g2FEIuAw052e+HbjXQ3Oa1ERbB3MHvhIiHOYoD4GQ5ze/jg0J5+ct8ePTpmoScsGswgtBajPExSTigI0OJ0Mr0tEGh54bTtUKlNpeLFqbQY4U9kZeraup3SBcK2C4R+N+eOOjM97GIEMYnZH1jrU9YgsItRsBhhPUYZFs91vY0uJdRa4wAXbH6d4M337IFnELqtQHCBimxBnIPAdqcUa2sWI7QpZSbLB4GtW4zKhtUmtzII6LhDmxDEYZjDwNfFULNwDyaY+pugzSkKwmHJg1DxImUsMQgETEn2jJJ3CIM4ZVddwscUZc8g9DpYi5VlyCpAIPQyG0KEIXuAT8wZQAYhc4vRrMKnF0ZHgXB7aKDfXrRX1qWlaW0Hhzv29MmZPf4oCISdA+v2kEGIXYzCcBdmEEKXOBRgYyL3bGHT+dwKWtQgorw+Cg0U4gRkXGdc/6uLc29z+uaVzSZjbrScnqGD0akdHx/b3t5eaI/a48T31qpWFxQI48mInZBev35rXz/72j5/9oX9vV/6L/RcFAERUJGy1oAIOIF/9L/8z3Z1CXFwbldvX1MkFPO5JWXFh4rvkLnFiClx1hp4Cr/NIIQahJhB2GjXyYA3FOTFicyYqIsOKWilSIGABzXqEBBEI5ANU1kZV3mrUw9qw0A1Woy8GHMxn9s4CoTxzKYztCDFrrSf34bvmkG09zbyAOnGB4N7/zqKdGl3CMWzzG4kCf3ltBthNgR31deyFSFDsS4QfB4C+uj7bACIDGQOEJSi0JNBoldvhIDeBRV7u1MgeHDpVo4weC0E/DyHdjp0LMh2owUD8GAxepdAIEW2sYyFqL77imO766PBjm04vjzNjCIBAiNcDwhG1i8EsYAMAn+AvGvroCA5XJmVQPAMAgrVIRBYe1K77x01CBQIXGPhmG5cODpOwgWPnXtCQ9FbRbPR/x2DZQrXMKwtSWrbGua0GH3y6UN7DIFwsGM9tIANAgEedRQplyUyCWlocwqrW7VmMcLU5zgDwW0vQTHyunibU7dWcd5GXVIg9Pu17Wwltj1Ig0DAel8XCI1PD7+e2tX1SiDAYueD0nytRTGA687sQbAWxbqLNbXEw2KBcrQXIdhnoO41CLj/sPa8ODl0MUIGAfc/25cmKG+xLgNaiINgEQt3V02B4JOzYaXCdHPUoaDBLjNlWBOc5IzMRWp9THBGDQI2A9jFCJONIRYxsKzhjIkoEFhcnaB+xQvrvbMXamGQ1XM1DTHQ76AOweeCcBMgTTiUro8uaqg3yjEkrWfW7VuTdmxaY90lHNKH16y+wbLGcSLIRnEwXkGBcHi0ax8/OVllEHYOLO8O+N4Fy1SyZjOC7RL2TdY2laVNJ7BLTm2x9IGPsBTiPQhZADRwwFqlQLhGi9sLuzy/sPPzN1YVC9vd3bUHD8/s7PTMjo6PbG93zwaDvuXIkIT5LLhaqJVYLGe0lV5dvbWXL1/Zlz/+yr747Ev7xV/5HT0WRUAEJBC0BkTACfzT//1/s9HFhY0u3trFyxcUCYvp1JKi9E5GCAzWBULYqY1TQNnJiGLBB6jdHJyWQAwgUAlTQ73zEboIuUCAt7YH7zkLlT04TLNvEAiYpEyrjtciQCTA7jOeYldtYqPx1KZT7O77A9aD1LV6hCgQYgXtjUUQmh6tAvTQThNxh9cEeHcfBqOcARF2gdfqADywX2UQvHDSgyyGyKzf8MwL5wbEycac4OwHRCsGC3nx+e0FQnTQ/GUKhA27GLMifpw4LnjVcZwQCSWLm/2c1jMInrmIQ7N8ai7MFkwy3KhBgEDwHvjosuSiBcJgDqEQCrnvUnZ3CoR14XTzh9aKlNcFAiwYFAgPD+1TCoSTViBwllywGKHNKWYgYEcbcxAWi2Yzg1BCIHgmpe0pxZSSB88UB5yDgAATFqPCLUahBoECoYcMgs/98EFpEOlNO0nZaxCWG0XKuAdvyt5YgxBFA++99sMFM4QAagj6yB5wDkJG7z7nPzCDgPkDELY+h4C1MyisDZsF+CVdtrT1NbueQaggEGIxPAflGa+/pahncYHg9Q5RIEAsuN0QczlKC0XKdcGC4aIKs7vRYIC1C6jXQWYMAXjH28l68y6Km14aLUaof0BWFOebUiD0Qq0DBEICgRAsRqxB4BTvmlaqDWJrXZpSZqAgqHEdS8uyxo6O9+zJkyN7/PhjOz17aNsQCPnAEmQQOGcE76lh4wUtVJmZhU0NE5KnNhqPbTqHDWhhy9KvZpxKjmuJdraz6YyWUAw5QxYA53RycmKPHt1jBuHo6JiCAfMT8P4a30Mg08oSGdaZXV9f2eXlG3v5/IV9/mdfcJLyL/3af6nHogiIgASC1oAIOIF/9n/9n3Z5eW6j87f24osv7OrNa1uMr61GoXIQCNg1524XLUXBCx+EAXfrGCyE6clMt7vXmsE5BELwzuP3eGtJ7DuGTkYYUNaF1x+79RAA3jmIE16jdTu202wnGmM33ktl8YDFgCEXCG4xmi+Q7Qj9dGKrEUbevhUYMwjtdNT1kCmICMZzTIl4zEXfPYMS/2laetCRKUyQdZtDDOqD2YeWlCCyeN6r1prkFksWw07tyhflAbjXIfhuPI1IFFq199bHtm1088Q5wZ4yCMfnDS/dZuQGKNoyEEwFi5E3/PScCq4Ii1BDn3tcZS/kDRwDo4p8EPZ6IMksB65vbN8aBnPFwmoeZ2QEexECtCQLu9MeLEOE8PfcEAi4hHP4wJva5mFYH0VVKAT3uN9FoK+34MFqh3aF6xRVVxQKoVbGi+v99Xmtk8YGg8wePjiy73znkT16fGyHB7vWTVGDEMWcZxCqEm1OQwaBbU5rmy28ixEKj2ORMmoWGKryOJ2dFym7xQYRZtosLWcXo9p2holtDRLr855A73qsH7/3StiZMEn5euZZBLQ5vZraaLKw2dy730SBEJsD+EZ64BNmaUSTVjSlYSc+WowwKK0XgnX8O44XxcgoFl9ADHEegU+LjnZDrCvWo7A1cNhu5xqNdTPGicsQhB1amvxWxPp0gbB6TdTzI4D3rjuZlUluyyq1WbNs56h4GgkAACAASURBVCBgreLnsZa6Sc1GAthhx/cji8DajxrF0I0XKXOKMuij3gEF4ehq5AKBAXQHU5T7ZrQYZbQYTSujxQj3Q5x74MttLZ0QhIgPjCwMow4gED5iBuGjIBD2LM/7wWIEgeAWIwx7Qxc21CDhPoPF6Ho8tqvRmFkENF9AUTqEYRR3rP0oC1vMlzYdX7Pj3HQ6tp3hwB48fGCPHz9g/cHh4ZHt7Ox45gFrKLyRIntQVZ5BQJvUi7ev7fnXL+zzn0AgfGW/8oP/Wo9FERABCQStARFwAv/rP/9/WKx2cf7GvvrxM2YR5qNrK8tF6FWJBxmCE7fWsEHQeg959gF3Lz094mvTabmbDAtFnCMQ2mXigYiQFx5i9/p7DQJEgg9I8joE9zN7z30GhalP22UwELzOSNFP5lObjNGVY24T2C0WsI2EqW7f4kJHb7Gn4kNjzlhwvVbgydAADhruknqHd+7yx0murUBwQYFgxQUCgm8XRuQU/efh2Bja3rAxeJtT/wzbyKEGxDtEsVA5tAyNRcM0owRPNsP+OIcANohQJIygCoGfF3d6bYIHVbEOwQM/7Ih6wOnB5eoDBiFvpUqLEX0W3OZkEBvrBKKscA++13cgYOPrZx22nKQADVO5caG9g03g6Uka72JUl24xCuwQCGKehH+sBEIMpLw71apF7uYScNBxBgKuSaydwX8M+hktRhAIjz9CN5gd62YYoBXXY25NnRnGGCzqjG1OUZw8mzcrgVD6rru3N0WRrh8nhB3zLKE4m94UzgKYW96BL76x7UFiw4HZoAseQSCwixG6iUEgVBQI1xiUdg2BAGEM7zqmfq+6hkVhEJmsC4bIA9eedroMYs8nKQ/he8+8g1YH4gSdzILVCzva83phixK1IT5dGeeA+wHrlSI5XI8Q1bJ+gsXvvCEbWoK6CNYxFZ1/DxOcUYeEe7uLrEAMamEz61KYTJvCRcqGxSixboppyViHXoOAuR4lDqNy4drLvcVpD9ePBdGV9XNYmVIbdDuGWQu0GGUDs07Xqqzj4gC79ag52khArt2knGuRstiBWZmmMIgbWIw++vjUHn30xM5O79vW9q51ul23RybdIBAyL7gu0ObUpyajMQQyoJeXI7u4umJXNnZkK4qN9404rHCJOSzTidVVYcdHB/bo0UN79OgB6w9iByM0R0C2Fe+XvuZRAO0ZBGQezl+/sedf+5C0r7782n71B//Vt3i31LeIwL/5BDQo7d/8a6wz/BYE/o8//gPWIMDL+uVnz+z5s89sPhpxmE6Ih+m7x8OM3nsWI68NmfoLCwQ3XyBrAHGAln6YrIzsAQppV4PS4jAuZBayNYHgAQmOabqAQJjb1fXMxuzoUrKTkYfFbRT+jTT8tXzHPhZaegCJ80QAGUK8ECf/RQWC21kq8oyBKRnTW7QehPtOJS1NbOsKmwaSMdGe5bvRDDvXbEkM5jN0d3FrEn5ulS1Z2UluCwTKNe9gxH73sIyFHe4byiVFBUG0auB6hAnVcJS7gPSAO04QhgrEMeKIYS9izQJsYtwFdrsWCnDfJRDQA58WozWBAN9SLLJt23iG3fJ3C4SwcR9mebCTUCiuXxcI3/3uY3v8+MT2D3esl/VZF8MZHAm6yaCLkQsEFCkjczBfWisQ0LqSv5fniLN2QUcdFQZk8ReEmSBpPbVuntigW28IBNwPzCBgDgKzeJiDUNp4BIsICpVnnkEYowbBA80YmLNLU1uXsVpb62KPAoGZKhQGG4ekDdLEBQIzeJ6V+QsJhNaKWHrnIx5bTYEAUUCrYOKdk9BVqB8EAgQi2x0ja9Zktmwym5eNTRDYIpsUBQKHu2GoGwSFZ9o4WyCFbEdW099f0A1qC4IA7ytW8fUhEAb47GI2SYfdi9JO35qsy5+HvQifsFUh8+HXMdxv0ccXuorxEgaB0OumdnS8a48/8gzCydl9G25vW47fj7bJMGJRMKJVLqxa3r2IGYRF0QqEt+eXdnWN7IAPwHN7mX8fBAPrwfBnsWRG8OzkyB49fmD379+n1Wh/Hx2MtlnfxeGTrA/ygW7Y+JkvYE+7tPPXnkH47NkX9tUXX9uv/aYyCN/ikalv+QAISCB8ABdZp/h+Av/3n/4ruxpd2fnFG/v8s2f2+Z/+KTMIi+U8FNCm3tawcJsRN9TXBAJ7nMfdXXrKg70oBiihbScDwVCk7EWhbj1CRqDbhUDI6UNG9oC7kWEgWtwJpgUleI192Jc/+PB60wWEwdSur+echTCdoUsQOuPcHRhtUvE+6ti9hkDw13ahgALi2H2J5g3urLu9BseFDix+fCt7hXcx8gyCTzv2wWPYWUf7QgT5seA7Wj+iEAvRnXcdCoKFO6OpB9JgjV16Tze0E8JWp8OhUb4zz53DGDgFdxWDdO7guz0DAaCHDsggePtIBC0cgsW2tax63ZAILDpm9scn7mKX2YO50B8fwiq0OOWBhfrcdYGA2hPvOrOqycC34hqg1SwzOcEWhS5GsLVAIPhuK47UW1pGgUAU0UYT6dzIIMQkSNwDjta4bxII3/nuY/vo8YkdHO5atwOLCHjhXGExyqyusIueeZHyorbZ0vgnbCFYez40DpBdIMQUEbIo3t4UA+eccVrP2gzCVh8Wo4YZBMzP8C5GXucDkb7KIKBQeWaXQSBM535vRmvfeqOAlUhes2GFvI6vExQmu0BABgHzSTiDI/UiZ7Q3RbE4MgiLesEC3kWVMuiHRYzdtkJN0LogZ00K5yeg+xcuKAJ0rxvgRgDmJ+D1IEpQoI7i6G6oMcIOfZLZAgKhwFTjJe1mtDY1sPrFugUvOqbPniYiZB1geUSNQ2PDPLPtbmZDDGLkQDj/N7Q5RZ0H1hwtRhAILIpObYouRjcyCLcEAjMI7qHyDEJp/V5ix8f79tFHx/bo8RM7Pbtnw+G2ddBCFRkE80nqEAhIqBS0GFU83mJZ0iJ5cTGy84sRaxEmfC+D1WjZCgTfuCh9vklVWSfPKBAePLhv9+7ds+MjdN7aZwcjrB/v/OYTlFuBMHeB8Pb1K3v+9XN79pPP7euvntuv/+Y/ev8DQ98hAh8AAQmED+Ai6xTfT+B3n/3YRuNrCoQvP//MfvQv/6VNrq5sPp96MEYbiNly6T378UBEkOX9/32iMoqYubvLHe7Q2Sfu5obi3DgLYWXt8N199lxnsSACdC90ZA1jGi0WXrTKvyMQCRYjBvJs8YIdXM8cYCcVf7LVaeFDvdwi824O/lp4fU/Ho9sQdrnxEesGvFuR11vEXXvsSMaAk7t0wdrioYoXU7LVKXrnY35C4OS84hRhzx3EQ4w+es9owKvPEb5eAIzuQmEeA4p4KRpC8O8+afY5osABV88+cK++7RuPlpLrGQQGqWttTpF5wXGWpXdMCvumGwAheSDWokBghgPhLrIjyD5QWPiB0QqGumWGRWG3F9cOk2VhbQrtcnHe7NiSe+cmTq+m973hFF0KhDC12q9nsIOFIu6NGoQQj4eykDsvvnfnWmVycH1xyL1eyjansBh9BItREAi+BnFKudUVulEltmjQzQitdlF/sLIYgaHXirDSphUIUS4yeKdACIKznt5pMcIOMLsesfsMgkgXCOPxvLUYuUBY2BSdu6JAiPVAdy38tWFpWBUY3oX7Ls9qzjIYJm6/WRcIaPWJ3XRYfebVgjUBEAl3CQSutTgHg3MYkJEyeuxpMWIdQG0ZhCDqWJix8BoEFGWzk1mYqI6p3rM6s1lR26QsmUGAQICQxT3rGQS0MsU4PhfNyGQVCLjBtxUIKQUCbG0YkrYFwdDNrQ8xguGFEAh5jwIBPz+pzAvjg8WIuaBWKIduYesCAfdkU9hg0HGB8PjYMwin92y4vcMJ6hCWKcqzIRBQWwEhXvj9jONdLkpD4fnl5dguLsec7YLaKsxGwNR1zmGJNUhNQXHAQXDdThAIKFC+b4cHh2xxOhgOLMfshcDSN2hgMcIU5YldjZBBeElh8JMff2Yvvn5uv/5b/837Hxj6DhH4AAhIIHwAF1mn+H4Cf/TVl3Y1HtnF5Vv7+quv7I//8IdsdQp/KwJ+7MzBHVAu0au7oOeWM67aomQ85FYCgbMB1ooi3V7iHzEoxs/GQUYIxD3QhK3AC0HxAwxuUbQarEf4OnYANwQCdtYNHUAWrD2IAmEyXXAWQvR4x/arkcZ6oWG0o3CgWYYABbYOn+gaBQJnO4SZB9ypDJmEpC7Cr1wr+wzFl3cJBO8f77UccTK1e8Xdb+8fLmiiQIhZDWZqwK30gW2tQPBigxCEIvor2wnQEBjsgR4Ki1Hz8c0CwQM5CKsFd+s9eG/nRMSjwy9B73q2mPShVpw2DZGBYvWq9KatcdpxLKYOoTLsIBSFoX0sRVcY3gXmsH+sMggrgYAaBBSkM+ZF3URr+0DUfkemaK125a67gMIvWL7WLUb9fspBad/93kcUCIcQCBmKPT0oTVBWW3dcILQZBIiDlUDAzAYKZV6o0FkHx1sjVxOK+L9BIOwM07YGAWv/LoEAOx0sRl6DcNtiFOuANmtHwupaEw3rAqGT1hsZBATf0N+c+l1BGHhwvsCgLbYARV1NQ6ETMwgejIYWt9HeVGMiNoJht8jA4oP7GDUdcUAahrNBIPjARN/xRtasYgYhtQlsXCXWpVuMUDgMUYNMWAaBwKJ3TDyHQMDMBhxrQbG8lWe2k2e0TrGjEYekdTyD0EVThMwyWoy6rUBgBgH1LyH74SJ802KEv1YGteLvhSjzh0A4Od61jx4dswbh+OTMhlvb1sEcDXZA81oEZM9gTUOrWGTFCittMS/tcjSxi3MUKs9svljafI6ObJiLUPrMmdgAApMZ+G+YndG10+Mju//gzE6O79vB4YHt7u75BGUUYKNei+8xEO8Q/piiHCxGb17YV19+Zc9+8oW9eP7CfiCB8P4Hpr7jgyAggfBBXGad5PsI/Oj1C6azL67O7euvv7I//P3fs4vXrzl8xwNE7FQbi5RZMMeqvVWnIgb7oZf8+mTlKBLaHehQq7AKzLw9CDbIsWPMuoMY5iIAReFk3rF+H9NOscvnfvdoLcIDO+7yL8ulTTlNGRkEn6yMWQh1g4AyZhCiVcYn2oZY3P25sHmEzikooIUvGYEKnfPREhKieAqK0NIVfdWZWWj93r7T6NOP3eDke/De6hHefhQrs+A0WHhio6Q4BdhDXT8etlYN3WFi+1gvcI4CATYMD8Y9GEX9gXcEivULEFYMBFkU7MOlPIMQajvQtpTH5/UH2KmfF6UtCugAD3J9dz4U97IbjNc5eGtKb0lJGxV2ueGPbls/+VCyWKSM/vcYXAUhhsJ0HBvrB1is63azPnzhyHqE4lBOUUbnHIqWkBECW07T9VkDsctUkFcuoBjU3RYOsfWt76jGgvFQONxUBoHwMAiEj5/cY9Epi5Q77kNHNsgtRqkVTYcWI9QgeJEyRDSsOMFGtNa9iDklXrc1gcCZCBgYhwxCY0N2MUpZhzDoxU4+tzMI08mCXYxGIwgEz5zNFihmDZO2w2yOjRa/rf5cjZrDykBLXggBL1IOFiOsO96Xng2E7Qy76bAYFQ1mA0C4wUPvWTW25IUtiVmrWDzu912NTk+cm+A72Gg1ytkFzCB4i1XUPLQCIXrm0fc/SW3RQIzUNoW9KQgErFOsP1/HNa2BWDO4z9CWlJ8UCLATpRQIwwztVStmK2Ax2uKk6owZhARZhBzTzjtWMGuBIuVYg+BTSrim1jsY0eGH80eGFRsplQ0HHTs92Wd73EePH9nR8XEQCD0WZWcJMgiwnKUGnY+1gjW4RJeueWmj0dTevBlxxgVsahBVRQF7kWe6cH+5dcxrENAJiwLh5Mju3Tuzk5MzFiijg1G/58PVfPBkymOEQChKZBDGLFJ+8+q5ff3l1yxSfvn8pf36b//j9z0u9HUR+CAISCB8EJdZJ/k+Ap+fv7LxdGIXo0t7/uK5/cHv/669fv7CJlfX3K2OBW7xYcVMdwxEwgOLwgCtHYNYaIczxVanIU6j7zvsgtO3i0d6tOaEQJSTdWlhMRv2B7a9NaBI4EAj+M7buQHeChSeewiX+WzBeQiTycImszlbAS5DJx5vROSefe8s460DMZ/B25W6bz9hgbTvYnaYnnebEQYlsf6A/nf3A/G/afPxWQhx4Jm3Og0detiU3QNreI4hDlD0iAc+7BkMi0NP/uiD4m5fCEZo82CtQLATheyMF4qjQxLzDe75D6eI7/cCZwRPyMJAWCWWIpDjDrjvvnLWACH4tGOcC6xBEAgz+r2xwx4tTJkPx2M2iD4Wn2KLrkNBJMRxbxA+bIcbLEBQJT4nDV57b3OK6bUoEmUtAoMseKobHitqUTBxGgEgXg/B6KwqPMgsQ+Etfdx+be76cDsIxFqoowi2mhjgoSjc12EoRKdVDidXWL+XUSB873uP7emT+55B6A45y4E1Lyww9SFpVZ0Z6qshDKaxi9ESAbUHzjGL4tU2PsQsdm2CRQTrhPdBNWsnKe8MGtsZdFhci5kQmxmExhbzyrNlaHU6WtjFpWfOUMwKAdoKuiCMIYR8zd722dEABQFK0eYFw77TnrH4FwIB6x5rloKgRDYAAa23O2UGoQ6DBVEsjKxQbAMcu51hCjLEBetaCkvrksXC3kIVbU59TkGXGQSvQ4D9DAPLMFsD+xHLsrIxCpbLMCiN3bsgDCCkQ4tVFikj64A146IG8hMdjIa52SDDDI56lUHgkDQE0OirGmxGEAjmMxDmFAhMEFDwer3LzdUWhkaGDMLOEMH6vj1EBuHxfTs6PrTBcGidDDUInj1IU/bvsgI8CxQO434x2tRGV3N79ebCLkdjtjPFpgDrlSAQosUx1CBQIDQQCD27d3Zsp2fHdnJ8yvqD7e1ttjiNAgEi0LO3LhCm02u2tn7z8oW9+Oq5ffbZZ/bqxSv7td/+b9/3uNDXReCDICCB8EFcZp3k+wh8ffHGpvOZjSbX9uLlC/uDH/6effXZ5zYZXbM4zoOqJHTPKIxlCPQW++5irEOgQIiTktdtRiGAZYwSugLRhuTThTz4DQFMLAhGUITi152tLdvZ3rKt4cAGg4FbWRjorE+H9Z02dAGZzrE7hpaPS1siRQ+7C61B8ZidBoJ6PHDd/uQCwQMA+Pe9/sAfrm6ZaLD1Hs6Z3xtirW8jENwSg51Ub3UK+wMFQugRH6L8jS5GDOpCkL8uEGL3KJ5PCDo5HyFeZAiTNXGxIRBQFA6hgKAQQgiBO74X3vooEGrMG6goEOA35440LU9eaO2tUlcCgQXmYIUhVZnXLNBmxELlYDVhK1XvYpRhUBYFQm591BpQsCA4LzYEQo6hUmsCYQ6BgKm2oYMW0k7fJBCiCHCnmk+o3ujcw5kSLhzQh57rlgIBAXxpvX5qj+4f2ve/98Q+fnJGgeCDrv7yBQKPJAqEvLJhr+IchN1hZgMU0HL69u0MAgQCivFHoyUFAjJnGKDFuQTMbnlnJq7ZcG/dim2D0GXHqyAQUCw8YNHwSiBgESBxg1oQDCmDAFwEgcBbmIkrTD92wcjsT+iu5dk3iAoP2pE5w8wHBPdsfhva3qIoel0gYCqyZV4wzJqCqrZpk/H3IPCHcIR4Yd6Kk5Th7/f3KdR9IIMAjz8E2CAzG+QowGYZvvUT/B2tT33uCjIITafLdqcoKIdAmFeNzQwWMjoquYpcdN4UCd7OFtcQ57Sz1bUzCISHR/bw8QM7PEKx8JZlEAiZ1yEkECRNyrWMtrXcNIBAmFWca/Hq9YVdXo9DrVFs7LDqpuY2I3Qwwj1T2XCrzxqE09MjOzk5tb09dDDasm63u8ogIEPIGjHcRy4Qzi/e2tsXz1l78Ownz+z1qzf2g7//373vcaGvi8AHQUAC4YO4zDrJ9xE4v7q06WJuo9nYXr59bf/ih79vP/7Rn9r11TUL5LzQM+VOFrtpsO93mJgbHo7e/jQU8cbhU21XmVUAS6tKzDKsCYQQq7hVCVuyTc3C5f3dHdvb3bHd3R2KBBTdeQC4Lkbcm75cFjaDQJgvbbZYUDCgUNF3zvyYGViziNa7zDACDtkABMt42DOQCl2AmK1AnOXtXFzQhEDBjUN0lHv2gL4f9+xzkNjaxFQGLuwO5BkEduMJwdOqG9GmHeYugYBD8/oNvKrvSrtcWtlGPGhaZRDYS78dbha/FgQCRywEgQAXNew8VWlzDGO6IRBYcO2wyAQBHoQUfeMM6FzocVI0h6V5l6Jo/yGTkEGAsIgTcGlXo0CA7SSzfp5bBwWdrH1pbMke/GhbW4bgEHUqXvMQt3TbNrRr05M3MgjhJogBnguE2tCOFIKmFQgpphl3OAfh+999ZB8/uW9HR3vWyTAoLRTfYjeWFiP/0y1GVTsHYfGuDAKtUSHY4zTl0JWpnls3L4PFCAIhZhDQwco7frH7VZiDADsdOt6MrpZ2cQWBsGgzCCwcjgIhiqPbYzaCUvYRG/D8I4PQS9PbGQQE20EgwGKE3fzYWcpnovgsBbRppT0v1CAga+SF9ahtWcsgoEbGKkNZMVYMMkoQJrCeYWYBagmYQcg67GKErkQQF9jR9+Fsfn960XtN4UaLostdigrs+EMkQYwiO4EZCJjJ3MH7SuIZi0FYt3gtQxExhEKaUSBgUBqKlJG9QhuCeHdxPa/Kjfx9CK1VIRCSlUB49PDIHjxC9mnf+swg9C2DMICQyXIKbqwbbLZg/YHPbFrRMvbi1YVdjcft3IhW8IVsrVuMsBYKdsHa2d2iQDg5OaKlaW93txUIqxan3okOAqEsFjaBQDh/Y29fvqDF6NmzZ/b29Vv7jX/w37/vcaGvi8AHQUAC4YO4zDrJ9xGYXo9tspzb1Wxsby7P7Y//6A/tT/74j+3q4tKm01nrh+eDrPD2od69xCclu1UDHVR86m60G0VffpwYHDMI3m5vlUHweDz42xFAUyB4d4793T072N+1wwNPmw96GFgFK0HsmAShgMI7L6BeFEt2S5kvYDFacLfT+4aHglT6oCtDGa13z3GhgeAfu5k8r9h9ifUHbtkoPQXgO+FhF94zD26RidOLo/16XSBEixEyCEVdUSQg48HgKux6hm3e9lJFWwh22GHFcJvXakAdBUIYwOVXwZ1MtOmE3+KDrrw+wAWCh/gss2ULS6/hQKcXdLKhxYiBGDoGFa3FiDamBqHIymLkoqL2wWYI7tCRKEtD1x4vMMUuP7IxiEDx+hRXYMgp2uhIFUIvXoc1gYBd6MR3ojmTgd1k0MGm5K4rd9zDxNw2cbLuDW/Xk0/O5fpa2/llZiJc/zaDQAGJa1uzi9GDe4f2ve8+sk8+fuACAcI0CIQkzWkvcptRxramFAgLn4OA4njcI7FFrDvbvOCjzSZVfr9gnbPOp55bJyvY3nR3aLY7zJlB6ObIIIC7C91WIExjDUJhlxQIc1tAvAfh7kFkvEc9exMD2w0xhWL4IBDaWgBDTUAUcG7DQwDLblIF6hBcIHCydRAIrEdBG1EUxXO6dhya5rM72BmLwqWyFAIhqSxrENIHgZB5R6IoELCrb6GjEDIInNyMQufQwQhrEULYLUbeYpXtdxPvYgSBAM891rnblxLLKEx8BgNqHjjrgW2Vc0vyriV5bnWauiClQEAGwTMg8T0q1get3rOCGOZ9V9vudo8ZhEcPjuzBQ9Sv7FuvP7AO2+TmzIpAKGDAGluchmwsRWbIILx8dW6j6TQ0cfCNmDZbGyexhxoEiKq9/R07PTq045NDOzw8ZP1BzCDg/vP3DmxQIFOB90d0R7rmYMw3L56zSPnzZ5/Z2zfn9pu/80/f97jQ10XggyAggfBBXGad5PsIFJOZTYqFjWYTe3P51v7kT/7Y/uiP/gV3lKbTqfdpR0cRzkLAZE8XAv7gClaN0MWI2YFQj7AuENaDExaHxtaWcQDZmkCADSG27zvY27Pjo0M7OT7y1n09dJPxQV1xEFScToxA333qLhRicR8yCwgEIWLwJ8SET+VFoZ8HXg129JFpwG7gWgF2PD8UEaKIgEEdPpD9YJCMoMQrANZbat5Vg3BbIMTgI+5K3vaIx4LiOAkVLx0zCGiSyb+zDWaweiBoCr/mpkCgkAnFxdBYLj42BQLOHRYjWHrmGPa1bjEKlh8XGh6gsV6DWQQIBM8iwO+M/0bgxTadsQUlGEJIlgU91RlDuSjclpZgFxYZBIgO805SSNpgR3cRshouEBpraEv7djUI7xIIqEGg2ArZJTDCsKv79/bte999bJ88fWDHR/vspAUB5GMtVgKhrFIWmsI/zkFp88qQQUAQvV6DEAVCzBZB1P75BQLWsE9SxgAtzEC4vlra5WixKRCCxcitdb42uAe+apPVBrz44vsEAkQxhAdmEFAgFJWLyCgQ6rCD3/GaFxcJsPzEDALuN3QVcjMcrjtqATro6PNtBEIDgQB7GQJc1EPEonfUIGBTHgKhQyHj80YSK1k74e1UUQwPkQBBC5nbCiEeK+qOOpZ0uxQkTYbBbF5/AIGAP73u5kaBcphSjo0BnzoOodOsBML9Q3YVOjhENyEXCBCWeI0Mw9jqhPUUsBaxeQEmRU8rdi969frSxtNZsIltCgTPPuHTs6w4t73dbTs5PrCj4wM72D+w7e0dGyLb2vUpyl6/5O8bZRkEwmTEDMKbl8/tOTMIn9n5m3P7rX/4P7zvcaGvi8AHQUAC4YO4zDrJ9xFYotd2sbTxfGrn15f2pz/61/bDP/h9e/XipU3GEz6QYpEsgm0M9mEGIDwY2X4Tnnr25Q6tOPHfrDkIRaLRYR9/hq0+Y2GvWxxi8Mv2n7U//Pb39tih4+z0xA4O9m3Q984csa+I74YiyPRiU8waQCEkLS5BhHCXmNOLvTiYdiS2FyytXBaeei9KpuyxqxcFh9udfPIxBhnVFBEeZOO/+doMVmJHpFUmIdpwYL+ItaEItlmDgCJPFB6G3Unf+fcd9vgRd3k5VFmmKAAAIABJREFU9wGZgE6w64RWsSxsZFGmHwLFWPD6ez8hH3IVOwxxB9+PPLSkdIGAbAwEBbvIs0gZhZloJxkyCLQy4bhWGYQ4fI61DMweoKgb7SI9iM7SnAOa8l6PxeUZgmuEqOCIrM5yaQVqW6olgxx2VylDDQK6GMEbnnS4K4wzYevVugw2IwSI4Oxf2/xY/T04mza6GLUdaGJhdyhSjmvZ3WYQCIndO9u371MgPLSTEwgEeMjdLgXrFDrzeIFyYsswSRldjObLKBB8JkGILNsMQswm4ZxZjA+hizWFQWlZuZFBGIYMAi8zdoxxzZeNzecuEEbXcxYpX14t1wQCLC8IBkObVRYth+zBmv4Ms4HbwJdrBbvtqD/gDjsyCAj43VbHLkbMICBDgmsBkeABuwfH8PKjsYALhM0Mgmd+sO5xr3QwzZiFxTmFC3b0UYNAixHmL2ANwY6ToUg5o6UIAgGWtxLWGnQNYgbK53ng2NmsILS+Rc4I0jNtipCVwIwVWJB8HGAXrwfbEbuEuUCwYDPCFGXPWLlAQA2CCyz/iIP5og0RX+XMD2QQUmQQUA+wZ4/uH9n9+2e2f7DnGQRY1IJA2LAYsUWq851OS7u8nNmbtyObzOduG4zi1bsseNYzdDGCravX69ju7padHB3Y0dGB7e8fMHuAeq04Rdm70CGDgHk1S1su0entygXCqxf2/Kuv7YvPPrfzNxf2G78ji9H7npf6+odBQALhw7jOOsv3EBgXCwZsi/mME5V/9Nmf2T//4e/Z6y+/sul4zKAarR3xeMSwNAS37FITbQzmnTYa7ji7xYgZAgwSCjvubFnJ4l70TQ/2ntoH/XB3jpvB7s32QuXG8qxjuztbdu/eiT24dy/4eXucDLoyAseTC3ag8Drcuwy7bbENKb3mfMAiKAue3NAH37MLLh6wq8yWrmEwV8lWgxgw5LML8BmLsePMB2y1s11l6FmKgM4LuAOTCjt+SDz4jiP7n7MeIVqDsMMZRBLrGfy8YOWBJxub8969CUy9RSoNOrc60zS0DPmuMCxG3oaUAi9MhqZHHDu3LFRG4ORDppANQbBDvzc9/8EuFjpRxQajSYWD8YwJip1pM8rjkLmchZjdXm6DQdeGw67lfdSNpBRb6DS1mM5tPl9YUs7owaf5CXxQwIyiZwzNgxUj2K8QPLENZBB2zObEDkysC/EWrxstKOPfo/XoxjRosI1ZLNaoxFa11tDWQ4HwvUf29OlDOzs5tE5n4AIhRdiG2gh0hUFCJLPFEjUInj2YLZFlw7UtfARHnNXATBOWbehKxCwajGueubJyToGwPTRDFyNYjIb93HoQhihSDkLCJymX7NZ1PZ7b1WiVQZgvUZDv92UbSMZMH9fJHWXK7LiFyQ4QBQ2DZlhvWI/AWSQu7NBeFHMI5pwSXdgMg8TY1chrb7CW0BZ1NYXcg2m8KrYKKLwpRM26HJSGgBpCApONUYOQsoYB54u1ziL0lHkG72JUVDaFLQf3YIMOZInlCbouoQ1wmNXhlT9eB8N2skseEzoV9WC1Y4tfn4WA88P7C4UFVEaO7FfP6gRFyjg33AcJuzUFWRAVwppdLeTSwvtgJ6tsb7dvJ6cuEO7du297+3vW66IGwTNiyCCgWNmnKGMNeE3KvDSbTJYUCG/Pr23KKfahOUBrFQt2TrY5LniPYxI0Mghnp0e0M+3veVH0YNC3PPciZYpaCFpkfJBdXUxsej2yi4u39uL115yk/PyLr+zizYX92t//J3peioAIeAOFu8ZMio0IfFgEpuWSO+kQCKPxyH7y5Wf2u3/we/blT57Z5HpMvzwCPPYYR7egECzHgmN69BFYw3e9LhDCjlfc2Y4CAU/vlQ3Jd+I5DJctH10g1IUPTNvdGlIgPHr40I6O9m2w5Z2MGHrd8J3feTsH7zvrh0N8ROFQxf77oeNLe0wuTtxOBaEQhcOSGQacOwq1IRggKvhnHHrmTeg904CwKMwEoPUJfPh9vuPonX68zSm6rrADS/AJbe5YhrkFVAgelLO4lm1Eg0DYmIzrdQjIyCCA4G4s/jsIBB9w5sWhtBjh6ywWRT1FaCuK6cU8N8/IMNj0XkDexQjKz+tEvdtTHoeeIbhzgZDnuQ22chtudTnRlcWjsKagFe3o2maTmaX1sp36jAwO6yeiQOjAZOQZEuw+v1Mg+LZ+ux42CkpvrJH2wKNVi8X1f3GBUBQpbTezudkcsxDeIxDYN4qzBdwm4sOraksKCITCtigQzPbALmYQ+P2eaYgC4Xrq8z4uIRCuYDGamQuEWAcU5nP8JQqEKa7fsrJZseRk4xlmIiB6D2ITGQDW54TBXPFdFFMxWAOE4WZojZu4zYdZh7TxCcqhQNkFAoQYxAFalqJFqg/vw/AyZBIwaBDiF8PRIBC8UNmzCvykEMfdUTIx0M+7fA23Na1qEiAQcC94qg1duLpWoYtRmH+wRPel2GlsTVt5EwLf1fC+BF4U7gJhsCYQ7nFgWa/nAoFT3/ln1zs70WLk9zBaCrtAmNvbi2tmdLllwkYGmzUIeO9EW2AAhUCAjen+6bEdMoMAgTC0Xg8CIV8TCEaBjgzCYj6xyfWVXZy/tZevn9vz5y/s1VfP7fLtpf2K5iB8WA9/ne03EpBA0OIQAeyWld4yb7lAsePYvnzxpf3uH/7Qfvyv/rVdj0bsDuQPRVgqUICJHewQjIRORdxVxy4hdt+xi8ndc3QFQi94b3PpAmE1KAo7WjVmCGDnnQMJsNOFh5jbgRAwYgbC2dmJPXn0iEV4WxAIYcKxixbPPKxLfb6OP8HX4kHffY8tW9uv3chFxHaosT++D9Ly9ozxT5wrazFgtyphuSqsWGCYERjArlRwiqtnIJa2WODz/2XvTYMlTc8qsZP7vt793tq6elNvgJHUEpKQ1AI0kpAQA5hhs+ePfzjC9kTMMPbML0cwYRsETAw2wWjGYyDMjJkNJmYRIIxAQjQI0Natqq6u/e77mnt+uTrOed43M++t0oLD4V95FVd1uypvZn7v935fPud5zhKYwLtjz2NOSiwOaMuoKAJ/KBN+RLZusqFUkW/HKlrDhHjyIjDicZrFpwMBcmLi65igWs/nusMs8NmpV9AVJwiiZ7AoJ1/ZicnpYiOxthdwm6GkByykP9kEgV1S+rxHZbGYSseRySaQSKf0eILQZp28+RparZYoRhJKh8MCYgYQokjEHzdB6Ft4mwuV4gHofI79XYVY3BkfXdc+RG3UBR4BxrEORgBo5LhFahspRqXRBGF+rozY15kgdDshAwhOoNxmUJquAU6ZbA+a841Zvtqe9eJ+BxD6A4Q0QTCA4EXKnCBQ32FZDo8ChFqNE7+uXIzoaETqj59YjZK/dd05y9PHTRD4/kgTe+wEwZKUmdfACQIBQjPoodntokFhNiclSlUfigLHoDWJ3kX/MrcsAbyh5Vdwncn5F8UnPAQTtdm8p70pHYUSsZAFl/lUboGDkJyERIHshkR9I82IUzDmJWiC4AL/OCHTPcdpFahe4fOl4lGkmMjOyUEopKTupByMxhOEIUcN0Th6nCDIwpXvmxME20oX7U1H9xGZehnFKBYdoFBIYs5RjBYWFyUY1gTBpbMPJVKmBsGAb79PByTeg4eoNwKcnbZwWmkgYGK9Yx1akKBRNUeBlH1LUk4motJoLS/NY3a2LItT0ouYgUCan+yHXQRGT9ofThDqqFfPcHJygoMD2pzu4XDvAJWTCv7BL/7j6WfidAWmKzCdIEz3wHQFbAXkrMOueMCgsQZ2Dnfx+q0buOOcjNgxZwHOzrBoOI5yo26l48mq6+885QkeRN9wSgFx2CcoRs4mSCCDNAsWZ5Z4az1qcWXZmRwMkEknsTA/iyuXL8nGL5/NqDNmhdf4DJ4vkt2/uWLQP8p/qI+AwqgT6DuCXizsXD88fUVFwpi2YWK/Md1ItCNNFAwcCGz1mETcUSHcaDRQq9X0Z9AiB9gSb80tyWdHX2SAWGXCZbHcArrZGNLyBZ8oPxeGoAYFTExLvrXchgQYvLTY6RMUcsYOLh2GzK6VZT/7rpZEO8Cw5wTbsrnse/q8yZPdOZPFpDjjfH98PkuKJWBIkSaTTiDuKEYEAW1SY6o1BK0AQwcQ9N6oR+mzCxtBPM5iMY6I028QSEmDQHE5ASpBpYptWx9H9Nd6sTidrINtb41daPizF8+b/a07r15wr6nLEIsLBQWlUYMwP1dCPJZR4jcnQ3SgoasTBaYECOcdjIyXz/kOE3b5ZsxFxtKs9eYmJwja7wYQ5GKUHCCfCcvm9BsCBBeUJopRJUCl0UQ7YLKu6zg7aps/Vl8kPnLPcxQj0nU8xYjFetwV8qQOeYpRo9MTQGgwtIyuTXThIUBQAjanAGzGk87mjtPtz2BoCdg2QTCKT0K0InPT4tSAImIW7gQQsWhcUzXZmzK0rEfqFkEJHZS6ul9x3yqNm4JoOhlpw5uGhhNAUpGo76AzEicxTFNOhKk/sBRlpnXHSfchxYj2vLGIshC6IWYtGEBggjMnCH6HeaAwObnU0TuAEI8PRTGany9hZbGE+fkFBxBSAr4EPnJLoouRUqj5Xu0aI8VIAOGkhdNqQ8foOGkTugOficBJUiCAQKe32dkSLi0vYm5+BoW8nyAkdJ+0EEqfP9NDtxOg7SYIx8eH2N/bw7boRceon9XwM//wk9OPxekKTFdgChCme2C6ArYC7A732Q3v0B+7gd3jfbxx5028cfMGTo9P0KZgjkLlUNQJJflBw5RP62p5u1B13dW98wDBihXHSLFi1n2YEnGwy8puoESa4hFbt1OUD1L2hwOkknHMzZZx+fIlLM7PopDLIh5PnAMHjzuPF+lH/mPeg4NHwIIDHFZwWxfUbC9ZbBstxFCOPZMvLEcdPa9L6LJzTEtGE0HTBersjN26YxwfH6Nebcp+1ZxIzJtUrzm29D9HndIUwKVN87PeQr+8KNoLoCfdj1g48zecDsFPE3g8dtMbC5gpLFZeApnbDiDIAYZ7gi4wdBESZLPT5gGZQtM8qDMdggoRTQNMbxCNxWQXmkhG5UykBGKKXFuBsjW6nR5CTE/2xQt51UwWDkc0QRBAkLDZAuGoiaDzFCcbBAvnAILXIPhu/SRwnKCiWQffAQQnbJ9MAFf6t0ThAyzMF8zm9PoK5mcNIAzDLHJpkBtSYUf3og4nCB06GBEomG2lXHR4bFxTJedOAASlDE9QjOAoRpwghM3m1ILSvhlAaClJ2VOMOEFoESCMrskxkPQg8rGE2v8XAKHWH6AeMG3bxLUc/kWiIQmcOQ2ixa0X8fK1A3rvO/epaMgV6uEQkk5knIxFRAEaAwRqASCBMrv4dWoeuj00OxRJW7ZJRCJjAwikKRl4tmtWRgAyEbCJRSYeRpq5B9QjhIEMJwqkbwkgaJRGhINBzACCUdo4QTDLU35FJi4xf2/xAN8uZCARhyYIkwCB1szxeErAie5rocdoEHiNUYBdr3dwetqUk5EJ8a2BMBYmu8wO2SS3RHGk+JqT1cvLSwII5ylGDBv0AMHMGwgsWi2bIBwdHmCPAuXNbVSPT9GqNfEPfmmapDytC6YrYM25qQZhuhOmK2Dpt5oKBGi2mjg4O8Kb9+7ga6+/hqPDQ2UhsLhj8cbCttcxio3xnY2e4ScIouGwo06akefQjlw8bRTPalM8erkDeWcgCzziv4t6xAbgYIh4Ioq5cgmXLi1jaXEB5UIeCX4Sf9MJwpiTPnmKPfWIEwv9LPqO0T/05apgfjBboW1/ZxoJduOtOPa5BbLHdCBJAmyXD8EOoELH2m0BhIODA2xtbckppNVsO4GsEZzV5eXLn3PttPdjYVDUbJqWwNNTTAA9KVKedPCh45H9rkpT5/Ki4DJnUeotUI3iw9cwhEL4wOFNn7/fJ7v7AsgTdcm4155ixLWUk4yKYVIabNoRizONGgjFWBxFFEnbJUc/6GjaxA6vRNfy9++NAEKMFBAKLJ1Lk00QxlaZHe4td7je2tJTiCyYbYRk3HTK9sJkYcdHnBMpe5qRaFkDzM/l8fRTyxIpEyBEIikJiju9QIJZUmaCgJO3kOxgg4C2lQQGIYnBSduh7z3zE9g9FtDUduPPtmcYWiX45TQIloMwQC71jQACbU670hxUqiwmxxSjtiZTRieyyYELARylKdu6jDQa+i9HMdIEgS5GIdFvKOIlFYinjZMdTm4ajmJU7Q/RoCBbHHqTrnOCwN/1FCMev16LAWlDAjteDxCVidMDPn/KAQQ6ClEYzQwEUZCicfTpXkRgGILpHbpdAYS2AwhRBxBIUwo7kbJyJgjelLZsGiCKoVOxCDLREFLRkALTCBCS8RgSPC+89klpioYxcBME5i14ipEkFgQIIyrbhJbJp2yQIokhkokQCoUUFuZLWF4sKdXYAEJSNqznAIImCCZSFkDoDlGrBzg9bcmRSs5IAs8E6T6zxRzVpEXp8Z7cRSIexdxc2SYIc7OiGNHilE0UWfM6GqaC1fo9dIOWMhBqZ6c4ONjDzuYWNtc2UD2rotfu4H/+5WkOwrQkmK7AFCBM98B0BdwKsAHGYilgd6ndwvHZMVYfPsRXbnwJO7s7aNaa6uSafiBsY35ZgpJD7Yodl1bMQk8UHPm8279Nfum/PJeW3GR2ZOmSRB68o/wIZIj6wYIjgmIxj5VL87h8aRkz+QJSqbSbOPjn9n/6wpBVjaOVsIKc+PI2heFw38CBAIIXPVvHbkRZccFLRtlxVJVx7enoVeMi/dyxsgiknWmni0qlJiHg+voG9nYPRDUaASwHLpzB/sQ7dRQjce1tHXzYmITQotnQBccV9qMJgQVbGa3IjsS7FYHFKX+DnHEl19Kvni4wLsSLxboHdXxcj5aPQ3R5LCKjG1FmEKIvDUGIdcPj9JanXSWnBOEo+i7lmAnAKvpiULFCtQOnTB1anfYozKUTC33rjTpC7QnpHglSQCh8Vh4ey1m61wAtdnY1oeLrm2ONisKJiYFu7A4gjFKfJ8CB/3ffmfU0I1n0CrxyIjLA7GwW168v4cqVBcyUCxKXUnvTbNFStIVmk9dKgEGHhR4Fp1GX8MuHhpFK5JBIZRBNpEX1oICXNpuDcMK5EplI2b7Z9g4QjXSQTQ6lQ/AiZVJkRhoEXlfUO7R6BhAqDdGLzqptVOoUKQeiNZm1rqPsTWh/LgalGT6w647njsWzORiFZQMaD7EpoHGZ6F1NCZT7qPVCaHZ6Kty5blw0aiWSznPfh/rZpW4Cc2pyWKTySktQXCwKU097j5oPFvFyFqIdaTiuROPe0FKNyc8nxajGaY3TIBCI0PmI75vrY3wzs74lMBfFaECK0RDpWBRpTTjs+NIJviaPkyJlipOjkAYhHEM3FEWbBbuyH9yk0NI6PJw6R2Gjxko6IWo44mGUChksLJSwuFjE7Ow8MhmbeFK8T6AYjcXB65DP3WPQngTVIfSDHs4abRxXmqg3O3QucCnNBAhmiasiX2YHlusy6LeRTESwsDAjE4e52XmJos3ilA5GFlRoQmeaKfSkM2vUa6hVTrCzs421B6vYWF1Hq15XRsnPffJfTD8XpyswXYHpBGG6B6YrYCsggMAPcQpqO22cVk6xvrGBr974EtbX11GvNTBghWakCcsRYGqr43Cr4KfolsXbYwDCiCbuxHJmZ2o2jxJzksztxLj6WBTA4POxWIsgl89geWUeVy4tY748g3QqrSLLdAs6gnM8dAzNktXqn0lugP7G1RJmjcgC1XfZjOI0Bggs6bzI1KYN1qcWTWVCVzGmcJwHI3w16jVqtQYO9g/wcHUdW1vbqNfqWj9vE2tajnHn2zCVAwgCMOzO+zTkMZ9YTkk6yrAFh6kmpNjYikNqC+QypM4ui4UxQGBRyEKQnH/RQlgEESC4TAW+oz49/gUQbAzBtREkCFuSMV+XM4lYqI8Yu8Es0BxAIEWJUwXShVKJEOKkDDEZuTdAu2kp1+TjRPg7If5I6khfTi8SkaqbrAAAc3zpM7RqYAF3LI70ft1Jcd1qfz2P6WWOFuZW0+MIO99G3ZCwfOQtbxOgcHiAUiktcHDp0jzKpbyE/BQFn57VcHpaF1DodCwng5kIGMZUoLIjnUglVajlimUkMwXEk2lx4SNC2DbdsQRy/q51/UO9AJH/vwDCObmLaVQuAgQBBepLHO2PUxNqDggQGv2Q3Jo4QSBA4FSKNDNaiWoa50TxujKHAwOZAgiElcw9oCg6jFioqz0Tiw5HU4tJgMApQncYVoJzi/qHHgGC0RKVv0GAoOvX2Zw6gGC5AgoYkMaBmoo03YycvWk6zv1IQEKRsgX8ESAMCRAQQZvGDcpUMVti3RPONRomJlS8As11F6lEBKVC2gDCAnMJ5izROOYBQgSREUDgtIm0PwKaELpBD5V6IIDQbFvjhdvFnMqcNTPvlw4gMItmOAiQTsfM5W1pGTOzs8jnPEAgIDkPEChSplNds1FD5ewEW5sbeHD3PtYfrqHbbiM6HOIT//Q3px+L0xWYrsAUIEz3wHQFxgCBBWGHKZudDir1MxWyX735Zdy/fw91iuYC9vJY5ERk9TmeIBiNQdkHFC2Ki39+guDqVnsxZ8npaTn2+L5NJ5yUk0UF6Ud0MmLBkc3R6nQGV69ewiI/dNMmGB0FlPnW6Eid6iYIqrkv8vOtw+wnApPUk3Fh6QrPx0wQzlFVXD6AF2CLw36Bq0zBZK1Wx+HhEVZX17GxvoEqRboBdQhjDQeLXcsndvQQE0CMBMYSAtPSUdaKrvssZyEDPXQoMotH44S7v3X06qg6vKK6uAkCCxpNEDxvXKCHZjv2HHxmo1kM0DW5swMIrBr5rzZBENAIma89bScJEBjgRickNmVJ5cinwqKFsVvbD/qaoLQabQw6HVGRuKbaP/2BzneSGgS5zLgJAjvJA04QLODuW50gGKCzKZYYUe6CnwQIcpNS7sZ4gkCAkMsnsbg8i9k5hvMl0O50cHJSwfFRRdz/oM2iNIoh6VVDXhemWyGVKp3LYXZuFrnyLJLZMiKimLBYY505tDwFAeGJCUK3jXCkg9y3MkFo9lBrtnBWaaDyV5ogeIrayNNJi0K4NAIIdAfylB/qU6TBZbAfszEsTZkd/Sb1F6S6UGDNgj1qQWfKQZBuZ7yXmSug63zYE5WN0yYFAIZsosDzTJtTP0GgG5ZsTtlpD0UQDOgU1UNrwOnlGCDwvVkE3xgg8JpR+jYBQt/sVBWKxowHPj48QIqC5QmAYJ6pUQwIEIZhtC5MEEgZc2r4c9RG7imujXcaSxMgFG2CsDBfRLk8i0yaEySmvz9ugkBRNd9vCJ32QBOEk2oLzbbLhpEBBP/dAwRO2SzLgAABww4ymTiWluaxsriEmZlZ5HJ5JFNJJOJxNRV8wCUnCHRUa7eaBhBOT7C+/hD379zH9sam6EVcz5+fAoRpWTBdAfv8nGoQpjthugI2QWDJxy4upwi1ZlWUmDfufA03b96ULSXFpSys+D8WaHwcu+OiGDivbktTtq6spgvyl3dcWk/9mPDsVy4ALT8dVUl0H9EjaAHK57Kzk84ksbBQxrWrl7E4O4dcNieAMC7+H6UYyW9eVznLbse1mTjZvjC9KFbmaxt1xgpi+3dPMTJKhjfTnNw71uXzRqDjf+FzNOpNHB4cGkDY2MTp6dkjAIGuLRICTyIMN0ngkZAuYEUohbvGL5dIXC8VlusLf99KP+uci14kjQHzDlhwS/Y7phg5cDA5QRAiccL1Ns/1cCA3lz7BkktMgOhZxm/mSvkJAou/YTQq/jhpQ2QlJRjklAwjnUrKcpFAkxOpZr2Jfoc2p1ZMKoG7z86wiZRFMWIhLTqVeeEbQDAbXKMXWSjWRYqRVkGUEwciR5x8o4l5gCAdgAMH5ylGQDqbRKGUQyaT1F6rtwJdB5wikObDwo3dZwb+Upyb4nc8hng6iVyhiNLMDFL5EsLJPLqMIQtZurCKWelGeSZ4LAxUG2DYbSIS7iJLDUImjIJEynFNHh5nc0pRcqXacCLlFqqN9mMoRjayEzgaD1MeueVxmTxAIG1HmgDajuo92y/K2YfhaJ0+qAHhNIFggQCYWhLS2EjnGQeljd2iCDQ1KXQUo9iQGQbUqRB2WlrzOYDAKUvEFex0MiJQZQYD6Y0EksO+ZXy4sDS+R01l3H7wQmXmdbDojUcJQOig1NeeotaCgJkBhDyH2qgUKX9LAOH88inFnO5boRAyqZgDCGWJ3MvlGdEhGVhGihH3fzSe0F5gfW8TBCZyh5SOXWkEOK0FoFWu3yGyh4bdUxm+eHGCkM+nZHG6tMAgyRkDCMlxBoI0PmooGEAI2k006nUcH+1jY30N927fxe7WDoa9nsLypgBhWhFMV8CVDlOAMN0K0xUwW0B+0LE7xcK/3qzh8PAQb95/Azdu3MAJnYya5DeTthJRgaYJggsJM44rKSkTAIGjcAX6uNHAJDfc1fOkJdFxhAFaLGT8BEEAgf9zCsFUKoHZ+SKuP3EFS+TZ5vLfECCIGqRizIzyRwBhsruvwssKbmP3WOHPD2NzujG7UKMYTWgQJo7D3UZGOozzegt7MeKjRqOFo6MjrD5cx9r6Bs5OzyRe9gWq/nSBaRfpSgo9eyxAcAFvjwEIfozB8oMFuIWlGbf8cQAhGna0Fx636CHmbCWbR00SCBAILliSsQ1uFKMQf4/+7+gbX52/H4kZQOCMgQAhFlHwF3nR0UhMAvdGjV3MBnoECOy6k+JBmk+vpyJaEwRxxMMaErGf2u2RYtSVgxH3mRWDY4Aw6Vp13sHKpjQ6F+7c2bmm4814euABAkOvWH3SmjWZppd8VECMlBppJzpdZ9nLgjOMeCKEYiKOmXQcxUwGuUIe6XwBmUIR0VQOQSiJZte8/AkgtZccdrWQNAPZww4BQgeZ5BD5TAiFbNyC0r5ODsJfFSA4zPjY293kBMEDBJvgMNva0HPwAAAgAElEQVTCVq7HLjetP+XdT8tZAwzUjjAFm3L2OAv+iQmC3Rfo6BU2gDAY6HExFvbcZaT9c/9EmKY8niCQNkTkxWkUKT/MQmAOQ1tAg3cG7msr/klVivAaD9sEznIQLIyQzQYW7pwixCKkG1ErYfaqnJIwqE0JINx/sQgGIU4QImjxPVODQGAsh7VHdS62kHbfHPZtIpJNx1AuZTVBmJ8roFQqG0CIOoDALIRYXNM3ahC6TFEmQKC+JhiiyqC0RqC0at+GCIl++BiAQA3PsINCIY2V5QUszi+gVC4jm8khmUzIRSzm8mI8QOjQ4rRFgFDF0eE+1tdWBRAOdvcU9hYZDqcAYVoQTFfArcB0gjDdCtMVoJuLAwgs6Lu9DuqtOk5OTnH34Zv42o2v4WD3QMm3/LCMSmBnAIFUIzoWGZ+aAMEKLk0QXHKw+NUTPvSTC05wwDRhahBYII4Agmw1bYLAIkNe33MFXH/iKlbmF5Ev5J21pn+2x00QjCYkrYKbIEwW8OJKOweX81MEI6OI4aPJgQ+4Oq9BGL3yyPXIh1H5fzFRI4EGbT2PT06wvraJ1dU1HB0fo9Vsaj091UoTgAmPfv9evzlAsGpTxZGnKOmtTkwQIrQy/foAgYWE1yAQIPBLmhRZPQ6twCNAGPJxNLvvaYIg/vaQBd9AGgQ510Q4QXAUIzE3wsikQ0izaCF4oNC3TpFvU9kbBBUsRDWFUmK3BVklYlHRjKiOF0ebGoQhJwg2nfIiZT9BmNxj458nQ8KcjtUJlimA94nU3MNerCyvIeldw4jEWTxyXZ19aY/ggEDIwsE4kclnElgqZHF5Jo/ZYhaZXB6JdAbxVB6hRAaNfgxn7T4aDFCjPoeBaY9MEPoYBE1RjChSzmfDKP5/DBC+tQmCFc8SKEcjCvfy6cg0baWrEF2a6L4U9ICADkVKGg9U6McHLlDRaUc8tavTN9tXrjdLYk0QuMhR08togiDRvO0X6QrcBKFHDQKnFz3a2/J5CA8IRDi5sm/iSAP15qIssM2CV+CBQID5GiziOemAhMqi3BlpUhOE0LdMMXp0gkBHLk7qcpkEysUMFhfKmJ8voFgsIZlIIhrj3qeLUUzf3AMECATdzHrgvabZHqLW6KLS6MjyVCBWKc3c648CBIn80UWplMXKyiIW5uZQKjJIMmshaUpRNvMFAQQmKHcCtJoN1GsVAYS11YcCCMcHRwgLIAzw8//7v5x+Jk5XYLoCU4rRdA9MV8BWQEJDFqhOtMlwr9PTUzzcfIjXb3wNm5ubqDfqEiDzg3k4CIteRL2CnxJ4y0gBA9qXOvqR59nzdS4CBYEKiZEtsIpf8stXurJpEziBSMRimC3P4IknrmFpcVauRnFZnTprpRGhxvX1RuFYrvv/GIoRLUxNpOz40k6AbCLl8ZdRUvTuJ/50ReSEZkDdxHNyB6NmkIrSCbo4PjnG5sY2VldXsbu7K4qR0QYcR960jmr0WvaAc4BSQ9uSlI0S4QCBo1oYkLBjUabChJZB4lGXVCxBZ8SlKLupBIskCTUlXnZdUlkfcWIwgChGA06MGFgFUItr05aYBLdKPmaBJkE0RcUDdd8HDmRQC5GIxpDOhNXVpAaCrk7NZlvWuZGAJScxRVTHre7wcIB0NIZ8OmPBUiGCAwOcdM6hm46sHnmOKZwWDuSeCYl6xuKIhS3XS1kTjqcm4OqseTkp8x1tD2QlNia9jCvvpkoUTIvTLgtUcjXYATeNBwtd8rwXCzGsLBZwebGImWIG6WQG8UQKsWgB3UgStWEcR80eGkFPFCBqMySiH0ZHVqf9foBup4UIO8LJAUrZMAo5hszFHztBoItRvdE2ipHTICgHgS5Gamk7GpoX0htUPb8/3RY3UG5uQAQDcQJJ8fM5QaBegmsQsYkNO+oiRpkzjtLUZblJV50ewr1A17Nd53Yx8Bwwy8BAXV95ArQ6JUAgdYvnn2LoGKlAoinxP8wylxOEgdOfdGizqnC6rlCAqHOKMOB0zIFTCn69sFjZBTZjIk2LIETTCx4jQYimaryeSC0ym1M6J3Fa0UJfWoSuMgh4HBY8ePFLjklKUu7rPGUzMcyUMliYL2NhrmQAIZk0BzL3HY4lTXQve1PO+GKiWTaCCOr1AI1GZ+SGpahJvgfdH3vaf3QwYhhjX5qVIcrlPFaWF7Ewu4BCsYR0JqcE5XiMmgeCUXePHTDFvYVOq45a5RSH+wdYvb+Ku/fu4fTkBJFeX+fkZ//ZVKQ8rQumK6BP/CnFaLoRpitwHiCwkCJAqFQqWN/dwI2bN/Dw4UMlAXNqYA4+HiDYBEEiOmoJ+AHmurF+imDFlXHlL3Z5lfoqyoKJRM8BhKEVH+L3RiMoF8u4fu0qVpbnUCqVkEwlXBHi6SPjT/CRINVRSUw3cP7LqB6mMfBFt3Uhz1X5o6wE54lkDkgXbDN9p1R0Kl94uccR97AoJq2IgURcy52dHbTabdBVxFvBWkfcxUSoZzgJEKyjLYDgQQnBHIGUNBPOtckDBAuUGCUpi2akCYK5rUgoy8KJRSA7xSE68Ji+wlOMWM61FfjFookThBD6YaNUfD2AIFtSJu86wbO6ytEYUikYQAjTKrSLdisQQAh3TSitIlQUK1u8Qi6HhXk7z6RokDPNIvTe/Qeo1GoGEOS5auAunkzh8uWrePL6k3jq6aewtLikPceH8Hf5dXJygmqtpjyKzc0NHB4dSCzOL1IvBGgHJDM5zYwDCf6MiuglgGDrxwI1lUxhuRjG1ZVZrCzkUcwmkYynEY0lEY6mESCO+iCOs9YQdYV89dAhRJDLFgECdbQd9PsdAYRwP0Ah5QBCPi6HGgaIWW6C879nJsDjAMIjGgQ30fIZCF8XINj+5/GQJkOAwOtNe4NZDjw3ssp0gRoEYw642dSQEx0mifcw6NK+16hEvqDWPYH7h2BiSIAKmyCo828ZH9w3I4oRKUoxK9b5r5xGKbisN0BD0wuXb+DeLwGwJjoCpZYpIJhHNyqBuYEDHtz7FC2HRF9TfgLBRSiKQYQZCAaCCAraEuYzRZnd/dHdZOLadgLsxwIEoxgtzJYVWmaA1dyECFxD0YRz5Qrb9ABRTXDr7TAazQ6aje43AAikXZpIud9ri8I3M1MQQJifXUCxUEIqk9X0gFNXZqdw75iBRBdBp4mgZRkI+7v7eHjvIe49uI/qWQVRTkFCwM/9s+kEYVoTTFdgChCme2C6Am4FJicI/JmTgWq1iq2Dbbxx6ybu3LmDSrWKThC4FnJESaWyOmU3y9tEupA0FgUEEzZNMOCgwlJX3URolUSiLCBM0Cw9s3PRYUHEZF3+LjnyhVweVy5fwrXLK5iZKSOVTjkXIwcQLrT4xrqDiRC0iTM+CQ68oPVx4mNvbWpv3VmkunRS0yxYaJqBhHHSsgdD7LqyaKpWqgII9+/fN4DQap3LQhApSEJjE5WqEeymC6QasJiR49C5CQKLQM4dXGvfAQS5rhhRSmJODxBI4dA0woWvsUhi0cI02sdNEIIhBZQGEFgw9fVGFIv12AkCiy+S1v0Qhg8nqIklB6JakF7BBO5Op6cJSrTPvIAUcvk8CsUCiuUylpaX8ezzz+La1asKmSINiRoYUrL+3W//Nu7cvWtOR+mUs2SliD2Dv/5DP4S3v/1lZDMZ7SFzDTJ9gyYNogZZJ/vhgwf4/B9/Dn/y+c9rslMnAFECtnMyUhPeoRXy1ePW5eV+JOVDmhAW07E4rs3HcWmxjKXZHHLpOBIEB+GEsiA6Q3rqJ9DsxlDv0s8f6EYJXDhBsNBBDxD6tDkd0MWoh2I6hKIAQlx0n28FINSaFLcGJlRn0rVLVLYciYtf42mCBeq5nA0j1dk+k8MVwRt1OnQVco/htCfKtGyzIzZKIQF+D/2OuXPx2te1PHqMrTsng1o3aRBIY7L9KXDgNQgCCHSHCqMfCoH0JAaXaYIw4H4kQOjrPbKgtQmC2RXb9MxMF0hfVH9edr4hhbPJaUsTBOe4RP0LpxR+gkAwMgyjzXwWBQYScNiV9LgvTRCEbAlCwshl4zZBIMVopqjQMrp3WVieuYghGhdA6PUp5Of7jclK1QBCF63mNwYIut+ysdDvkM2H2ZkCllcWMT+zoIlFKk2ASoDgJgihoTON6CIImmg3K6ienWBvexf37z7Aw9U11Ks1xKijAPBz/8cUIEwLg+kKTAHCdA9MV8CtgKf3eNEsP+TJEd852sGbt9/Em2++KU0C/85MfWIq7AkYvA5Bn5OcIshlxoSkRj2wkJ9RUoFLurUwJdMumBe9K878XMD9N7UJLIrTqRSuXr6MJ69cwezcjNJCrQ72E4TJGGKrTiyzwKUhO/tQX+hTvMzOqQ91+oYgwdUIPgNh8rEjgDABDuxdebBAEeJAVqebG1uaIDBRmVafXDsen4EL00yIyULg5Ao8X5qoyA9ZZoGeXxMErpunQPjjN8tTczFiUcwiikUfC2ajA3mAQPFyPBpFQiJlxS2LQsLX5J8dcb4NIAwoPA4PMWA3m/oDH9HGbrro5KRtUOjJFzSgQ+ISXzeRNooUE2WN9jNQYNSVpct47tm34PkXX8TC4qJAXzyRQDydQCabUVe6Vqmgy0Cy/gBf/Mu/EN3typUreMsLzyMWZ7FFC86+QMbc/DwqZ2cCYAyKSqfTuHz5sorYWp1Ws4dav0I+L8ehP//zP8eXvvglvHn7Ns5OT5V4zb3IAjeeSmpn8TWyWdrqRtCs1+W8RMcXUYwSCSwWw1hZLGFxJoc8p1rDCPOmFOhFX/1QNIN+JIMglEC7H0GLoV48CxSoaotQ/xCg3+uALvzZeBeFdAj5bBTpTEKFMzvktAgVBbDLJGXanLZRrTbHLkYMSut2JoLS3L7S5XGeXuSxj8/b8Dob86Qy/xyFegkIEGzZdcL9oo54whysvLDb07R6nZaAr4CKKEUORHSHoo/ZVIt2o8xY4ISCQWlG+bHcBf5MFMv9ZlOrDkJo9fpod3vKX/CuaRbw53I+/ESPVCgW9ppIUqdAetHQbE5J0RsONJGJxUhnMhBEihFDADVF0ARhDBD8BMGvj90u/RXJc6JwcAGEZDx6DiDMlYvI53MKSSMI5xRB6xlNuJA0WQhogkDL0kYngkbDAIK8nUJ8boIhu9ZJMRrqvsppTUcUo0Qyivm5EpaWFjRBKOSLSGVS2rOxmF3vvLNYsJpNEFqNCs6Ojwwg3LmPB6tr0pfFXMr1J371X00/F6crMF2BKcVougemK2ArcBEgsEAiGNg72cf9B/dkdXpwcIhms6GihvxgfgAHQUeuRwQD/EAbAQQnUp4ECCpGlO5rJYj8uVn4OAHeyGbS0WzUGWfhzA96ClcTSVy5dEkAYX5uDplsWl25EUDw1jAOCHga0KSmYCT8ZUFBxxUHECYpQz407XF7wwMDfwyekjQ5OfC/Z519KyhIIWg0mtja2pEGgUVutVrRBEbgQLalJjRWOad1sQmCY7w8MkHgL/To50KXFeUf+MKFAIG8cWoE/ATBfPpVELnCXlQPFk3RGJLO0Un6Afc0LPBZIJEe0umzmxtGn9MDvrewAQSXZazOowWv0XmG9BA7clmgklqRZKFNXnRcgG12dg4vvfQSnnv6GTzz7DPWaU0l0Wy3TZsx7JlIOBRGJpkS8GAl1m63BDxY+IdpS8nyutfHaYXZBHXpUggMaCspzQadXAgiGLAWBKLN8e/SySSSkYgC66KxqMIACdoIGP7s1S/ImefylSsolIoKn8rlcphfnMPO5haO9vdxdHCAdqOu4jmfHWKhnMNMPqVk315viEadBX9XYIeWp4nsDLrRFFr9MKoUp/ZNx6PTO+SUjQV1F9FhF5lYB/kUhcp/FYDQRrXRkgjVUpTHFqMXXbH8njSVgO07C27z1kr++jR3H15i0pnQHpSgK5VCOkVXnqi7bwwF5ORqRo1Iq2VJ4dTXONtfduLp1qRMbLlembg4rqA0E0WzcGfRLucqZSBAdB86aTV6PSUp13sM+6Vc2tHjnDsXd6O2rfRLBAiWoyJKEV2LmGxN+9aQiaHjce57glcDOkMeiyZfFyhGyiAws4IRTXGMD7T/DCAMBRDyuYQmCPPzJcyVC7IcJaDSNEYgIYpQLMF4Bul6pOUgLOz1NUFotrpotThpsXGrBwhqnsg22iidBAiDXoBEKia9wzIBwgxTlIvOeSum5HLrE1ArwhTlLtpBA81aBWcnR9je2BJAWFvfQtBuI9aXZhw//6v/evqxOF2B6QpMAcJ0D0xX4FGA4OlB7AQenh1idX0Nr7/+uoS1BhBYGHqAYHQCFfe+W+g5yZwgdDujCYLnOfiUVQ8QJF2UCNX49CqQVTg5e0oBhLAKv0vLy3jq8lUsLMwjl8+paPEBRqMCx5flTlg8SQ+wYtpoTJMAQVOEUUryeOLw9UDCRbG1pwJNPl4lvhG3VSiRc7+zs4e1tTVsbGxIBM6i1Y730QnCWINgLkx8TRbbowkCdR/8nyYQLkXZFMQqdGyCYO/BTxAseE0GnyrqpUuIRs8BBBP9mkiZLit+gkBijZ8geICgSYQmBwQHUcQjcUQTcRWW7OyLuoIQ4ukwyuUSEokk0ukslpdX8L3f831ylCmVisgXiwKa1GVUalUcnx7rHD157QkU0lkdN4EiizVOXVj0m+UVj2SInb09FVkEABTTM2n7rFLBU089pYKy0WBytdnyMtmWgKPbaGhdX/q2l7Qm7Hq/9tXX8Ev/6JcRS8TxX/7NvynbyKtPXNNLxZMR1Kt1HB/s4+H9e2jWajg6PEKlvo8o1QYs9DtttNgFbnURGw6Rz2VRmikjmS+hG0ui0QOO2qScDSYmCOx2tyXKjzL4KkYnowFy6ci3PEGoVA0gMMxNQNGFa3k5jYGE87QiA5VGixOtTZw2c90iVUeTt7ATtcsmNIxkIo5sKoViJqXCl1MVn0Kt+0ab042W6IntoG1dfNKEKATmfiDNh9MspqZzX/ZbVuyHmFNAcMB9REpYVNa2dC9iaFmzN9QEoUY6Ytd0IjyHnDzw+Y0gZ/telD4X2hiOMPcgjBTBTTiEZMgcjLh9mNvAbBCbIFCHYJO3bz5BGF/l3jGJFqHJRBT5rAEEUoxminkBSy+a9yDBAAJBjE3lRhOEICKKURDwujP4NgIITqTMCQInAQQIw14HyRRTlGexvLyAuTLtnwtI0JqXGSKxmATKstIVDayLVruORu0MZ8eH2Frfwr0797CxuaNsEk0QpgBhWhJMV2C0AlOR8nQzTFdgYoLAxfAAgT79p9UKVjfX8bU3bmJ9g1zVCtufKjjJ82VBQpvDbo+lqpu3e/1Bn11F6yyaC4crztW9tw92Z7xjlCR+iLnwr9AwpCyukcMPIMeY+fl5WZ0uLi6gJKtTkiJMVDoKTaONpApk142fKI4mBcjqpjvqxPkJwphv7C1avYuRwMWEhkIjfEfwngQJ54XOJgLneu7t7WJtbRMbqxs4OTlGJ+jICUiFmUDK5Hue0CC411TB7V2XRu5HpP04gbHBDZ0LAzFOWu1E2nFOKai1dWCIYVV0GUpEzL/ed0k9AAoUFmc5BD2+npKSwxj2Iurgs1BPpFJYubSCS5cv48qVS+qW8pdYPNN5ih3nfCmLK1evjETu+Xxe5zLcHSh5mABQ9Wk4pKnK/tGBtA6Xl1bkekOhKbvYnX7HtCz0rZdTD3BydqaEY3a0Y7EQDo/MISoaSeKFF1/C/uG+pgPHx8eiLdFVpsiMglBYwntqWxbm55FMJATiPvfHr6q4evHFFzQZW15eVjIt7TetyDYgcnCwp+c8Oz7WJI2Ul3C/g+PdDZwd7qmAyySiyKQSSGXz6ESzqHRCOOzEFfqlMpdrSuvUQRfDHovlAMl4F7n0AMUMJx0xc/WxctFoe11OQ/qg5qBSbaFS43XaRq3RNlqTPD7He8frY/zkYHzDsyJUAJNaApdlIl9+XVIsvMNKfSaQY5BZNh5DJplAJpNAPpuWDa1IQ6GY2XZ2O1rDGpOyAxeWSKMxAg25IkVHIFe0mW4b3YDibEbJ9RAnJYigP5o0cTIzCegq1AeaDEqjpWqfEwQLdjMXI4Je7jnT7Rg9j8fF/ryJrpOcUIQGSIpuBIXwERxwHxEIURAditCaN+SsfWnxyywWR/tzcNtfF34Nva0qH8XMinwuKSeruYUiSuWsXLXY2ODkgMfPnxHmRMtsgwdDGgTHdZ+sdYB6I0Cnw3upUYMGfEfdiEsZ5z2yi4EcjDoYDDpIpxNYXp7D8vI8ZktzAiTU5mhaIYoRNS60SOXvNDVBaFSrODk8xMbqFu7efoDdnX30O5zk9C0o7df+7fQzcboC0xWYThCme2C6ArYC3kHIrwe7rixoz2pVbOxs4+atm3iw+gDVs1Pxr1XYc/zfIa+1q+6tepSu2CDlgB/kozA16RAc5ca5+1hxbrJgvj6tLPlhxs61YqzOAYShfMRZVF67dgUry0soFwsKArKk18lUZbWWXXHsiBQOJEyeb//6pkHwicl8nrGWQdMSN4mY/NM4yePHjju0vkt7XhZK3n0QECDsY21tAxur6zg+PlLwlnv7zlrTAQQbK4wdlXzn3zkueemFCkwPDqwBPK4DHSgY/R01AUrMhsTGXGMPEOK0s3wMQODUQHMIFfBGXSK4i8YzKkaoHXjr29+K608+iaJzlqJlIgEhz025WELl9Ayzi7PqPgedjoAD3YRWVlaws7UlOtDKyrLoOLQBJbXt6ORY06dSvoBUIm4e7QQmfDcq1EMCpixGK5WaOOdLS4vo9QN8+tO/K83A93/kY6IiHezv4Y1bt3B4cIByuSxBM8FEq93F5UuXtP75XA7lUknvhaFX3P8ULpMqwy8Chmw+I9E0C2Y7NwOj4e3tYmd3V9OYUj6DULeFjYd3Ud1exaDnwgTDcXSjWTSHMVQHCaVCM5la14ycrLoI9QIHEAJkU0MUMhGkFJTmQuxcJ/gRgFBt48wBBIWWyXbTAwQ/kXP8vkkLX5+5oWuW1rEsJj2vnmV/GOFhGFE6/sTCSMXCSMeiyCYSclfKplNI0ms/ZkUvAUInaOt+0A7oud91WgCZ+YvykojF5WoVj7EUDWHYayNoNhE0qhgELc4lNWEYRuICCAxJazuA0Or2BRQEEJRBQYBAcGA2rTb5MNqUv48oRZm6CQIcDCRUTkSGSokmoGPQH+lMcsMiPUyghNkftDkl0DBnsVGqiLt3jQGCrZcBhDgKuSTKpTTm58sozeQkmCco8NMDAupQKK5zT+oewYEHCNUghEYzEPizEECRL4FuWNeTROADAoTeCCBkcwxJm1OS8kxpBlna/DKx3AEENk0IlMxRroF2q4F69QzHB4dYf7CJu3ce4GD/UNkkDDvkev7CFCBMy4LpCthVP7U5ne6E6QqMNQhWl5rtKLuw1UYd23u7uHn7Fu7eu4PK6Ql6AQsZo87QtnESIPhuJJ02WLTxT1I7zC/dQITVs+TDW7ovPwr1WH47H3wRBi4ABLrSzMzO4NrVK7i0soxZUlbi8QmAMObgW1ffd8+taLdifzwdUD2s7qNz/BmFuT1KMTpvz+rtWk14O6JqTBT0k8CC70RC2iDA/v4B1tc3sPZwVYUy/07JvYZwLNDNvXVBG0cQZ+Fj1CCjCJn2wXGx9BaMIuXrPx2TeyrPA7dRAEXI7IxeBAjmknRxgiCaCW0tBRAYHJZALl/AtWeewQc/+EE8/8ILiCcT6lryvdJSVNOAISkXCZweH0sjkc6lkUlncOvNW6icVXD12lVRL+hIVCTPf2ZGzxGORtWdZ5gTqSqddksUqG5AG9AOyuWigtjaFC1L3G7id4KRp558Am+88TW8efsWvvM7v1NCZiY1v/rHnxMwq9drejyL/PmFRdSDPl553/uV8JxKJBU0xQ0quoornr39bqPewPrOlo4pX8gqqC+VolsR9Rk97O0fyGkpm05gENSxu7GGxtqbojudVmqotgcYpooYxjLohtkdt4AsgS9x9bsYdtsIDdtIxKlBAArUIHCCEPEJ3y5zwE0Q2G0+q5HO00al0lYuAicI8uV3e8dbvfp9ZMngk1+WE0HQz8BCcvc9SOBjpR9JMNU6YgAhGkE6nkAqHUU2mZTQO5FIyZmHQXYsYkkB4xSIwluB/l4fEXbw43GtXyqZNJpXLCYnHgKE6ukx6qfH6DTr0ihQ3E0w2hXlJ4KA08reAHXanPaMYkSRs7aso/GNJoZMhHfC/0ioL5GyKHDoCyCQRuOD0gwYECDI3kv7nGnRnB5ogmCevraebprgk9dH90qXKcLJykiDsFBCsZQXQLDAssdMEAa0Vb0AEBoECAOb0rmwSGIE24dugsBzLCpZF4UCQ9LmsLg4j9nyLDLpLOJJm1hwgjBpcdrtNtBq1lCrnOFo/wBrDzZx7/Z9HB2emJU0JwhTgDAtB6YrMFqBKUCYbobpClygGHFB2HHih3y91cTu4QFu37uNm2/cxBk7u+22pfSGIuhw0hAwUbmnzr+PMmUhRlBghYLrojqNgSg6ckShjaJ1AVnIUNSogkJ5CK7a9bQH+qqHwygWCpog0O50fta60kYtcmnJ7kPcvDg9PYDZDVZ1Kz3Z/SxJsOu+W1iaL9Ifr0G4mOHAZ/QAwRcLk4LQSVoSu80ESnTRoSB27eFDHOwfqAj2hqRKTZ2wUxyBGZdN4AGC3ubkgMKFkikB2U0NTLMwBjLiiYvmxSLIKBj8Is1GgVii+bgpiqczjVygwghFYogk4li5fBXvf/8reOWvfR+yuaycgUJRBqnRJaiG2VJZ55vORaQWPXzwUN3Ja9efEB2HBXOews1kUgBBXPFBX1QfAo1CqYTt7W0c7O2KR808BE6jqux6Hh/LxpFuUBR8Z7I5ZDI5nJ6eiU9ODjhtTtnVDzosmk+wv7uLu7du6Xep/aCjEQFCoVTGlSefNfpQPIFMKi1dC39m1hunPbwGCB4oYkp3ejcAACAASURBVCbIqjTqWH24itOzExW88/NzmJudRZO0mpbZi1ZOjpFJRLC3tYGz+zdwVq2J+jOIpTCIppDIlUUfaXfZG6Y7lDk69Tpt9NstYNhCMt5BIRtCMRtDOhFFPGYCXAVkycWIYLOPepNWxC3U6gFq1Q7qzbbZDvOaUW6Cc/fyQHJ0bTiHLW1aGgvYdE/X6QRAUMI1AUKc1JgI0rEIMrEoUrEokkkCBdKNUkgk03LmkWWnczbi9Mf0R+x293Quec4zXPtiAbmsefVTdxG0mqifnuH0YB8nh/votFqaSJDOZlMEEw4H/QGaA7OGNe0L/zSj4RDtSD09z9GMlLkAuiTJeRexITvkBBYh0aVITZJAWfSiMRCmPxUnCB25hE00HUbWwe725PUb8iIKIZNMopBPYqacwdxcUQAhzURtBZaZSJnThFAkIZE69T0DThMGMVGMKq2wQB4dsCR81nXaU6PEAwQ6GXmKEdBDqZTHyso8lhbnUCqUNEHgdWSAxPRZFlpJgN2QzWnl9Bj7O3tYvbeGB/dWcXpK2qhLmZ5SjKb1wHQFpgBhugemKzC5AiP6j/tLn4XQaLdweHKMu3QyunVThZs+wF04F+0lSRvpdCwBl908FiYqDFxOAgsFs0K1pFpLBXauHvL2tw4dHY88SFDjXCmmJlS2hNsQyF0nz/3qlcvq+KbTSVEMjEjkW+gTf0q4SKNEe5AAgvvZArGsO6tC33fwHxeZaiQkEze7Fr8C1vwEYTILYURnGk8r+O5YBNBzf31tTQBhb28PrUZTxb6eS8c8PitemCxetfN5d+/eSr2Ri6pbAGcfy2dgwTJ2XeG0gWJm0g3IfR6gO+yr00+KEcXF0gG40DijW01qLcKIkAZ05Qp+5G/8ON7xXd+FVCYpESqzMQ6Oj0TFSWczWCjPSYicoRd7OKLiUC4qcmkaqEi0JG4LtvKDHk4ENre3VTz+0Wc/i9de+zKeevI6lldW9N5I49FUZhjC/v6hKEKFQkm0p/29fZSKBXz0Ix/B6sM1fOlLX8b8/CziiTBmygXMFMt6f5/5g8/g+pPX0Ww00GwHWLh8BS+//WW0m01kM1nMlCiiTiARsxRmc+uyvepF5Jwk3Lt/R2J9Ao3yTFkUp3AsjsPjE9x64yaW52eQjkdR2d1Eo9lGrljCM8+9gLNqE7MLi2g1atg+OMFZo43TSl10q3azjoCi6UELyUQXhUzIJgiJGBIxOx8XAUKj1UWt1kaj3kGtGqDZcIYBoqY4qpuNoWydJ6ZqBmjtL0XvG5hJAK9nP0XQ/mCyMVOV436CEBU9JxEPIeXcoFLpDKLxFEKRuDr+sjnW9c6ilAF0XSQIwnJcrxkUy0z7TQvw6zFBG+1aHZWjY+xvb6FycoLuwPRBFMNzXkCAwD3EXA4laEuTYgBBRK0LAMEA8BARF8xGgMCfpWXh9REmpc4HvzmAIME79Rd0TnIUIz9xMW/n0cVpS2cqAa41bwMECMVCErOlDGaVopxXJgGnW97ByGsQKFLuD5j1QIDA8EACBIqUA/CSsWw2DxB8kCRtbscAIRQaoDyTx6WVBSwuzKKYLwow+wnCCCA4YXMnqKPdbsjBaH9nFw/vrWH1/rr2L1/QKEZ0MZpqEKbVwXQF1FKcUoymG2G6AucpRlwP31EkQDiunOLh+qoSlbc3NwQQBuQBkwJAq1MGXymFlgR3fni7YB5OIdS54r+bmxE1CiqG6UUejalzLRGmC7DiBIEgwTre9sEogOD0C3QuurS8pCnC4vw8cvSnd4W/PcRx+KnEHdF1Hj9BGE8EWAja1GDcdX90V3jR71iL4APf7LGexuTFypM4Q2LGQV9ZEhsbawrq2t3ZQbPeGAOEAYuYMagwIGO2o7QNtSmHAYnJL9FhVL+MdRThoRWVHvRYgctGITuXQ9MgDNlZjQggGDgYB8qN+qYuFXl+cRnved978X1/7cPIFopoNmgrWkWj1dQUieeJ4UyzxRlcv3ZN68nird/tmuuSS+Ll+2i1LSCOGgYKrr1b0+HRkSYIv/fp38NXX/uybDGPjo/R6VkGAn8vHk3gypVryGZy2D88kvUtXZE+9tHvFyj6zGc+izffvIPr16+qeNrf30an3VGK8uHBIV588UXtvaeefhpPPvuMphN0V2JQFCcepISQysHilACA33LrIXgchi0bZHdLzzfHLA7qGUJRtDs9/Na/+/eIRsP40R/6QVGNuO9NmxNCrd5Q93h5eUnO982gj0qb1p09bG5s4tatN7C7sYF+r4FENJBIuSCRchSk6xNKXQQItMQkOKB3fqPWQbvpOvbmbeX2pAF2j1kvbB1HJxygM7DrjgDBtAgGyOk4SqpKPBZCKhrRNwFCLDJAIhpVUZxMpZFI5QQSOnKbMo48z32n05K+gdqOLNOxlxZFE6SwnYU+/52enwRHjbMK9ra2ZSPbavelD2B3n2FpBAnsqtMulSJxb68rkpYDPjLdtaGhWQQLIFBoTfpMCCEGp/kmBtvySl/mvYfx4qatEUDgxAIE0RMaBN0YvA2st4c1ByiKx7k/SDEqFtKYdROEfKGgCdQjACFEvQanpn6CYDkIZ03mIASgY7TsjkOkOPUR4lTHUYwmAUIkMkS5XMClS/NYWJhDMVe0iYWjGBEgEMD4CQIBQrNV05SLGQgP7q5i7cE6GvWW7ttepPyJX/0304/E6QpMV2AKEKZ7YLoCtgKTEwRf4HIKEARdnFZPsba9iZtv3MDDh/cRNFsaWbOjxuLOAAJD0XpmU+poC/p9l7TMACcWkrQ+4mc4C1N+cMbj5MqaDsCnshqYIN1oYFOHvlmAsoBNJRNYWVrA9SeuY2mBwUB5UZUmC3Rv52hMInOK8c5DJoq2wtsoRuNU5zFguMjT9oW3KSjG3XVzYmKh4UXKFlrm9Q4THUeJP4cK4trcXMPDhw9EpanXajY5oFWjoYgJcbUds4p8jzZsVGL/rQ6qf0+kVPkC3xVKLofA1Ux6no4Omx1PirvpBc+gsSHS0RiGEfrBW4eWRRvffaffRyKVwDvf/S58+GMfFd+eXdF4PI1er4N2u6nj3d/f1QToxRefQy5bQKc9QLvRwsryIpIJK764drR2PTo6QrFYxOzsrApAiWolrKWjURirq+v448/9Ab7ylS9jY2MLsXgK8Vhawtulq9eQyRWwv7ONytkRysU83v3Od+CjH/9B/MWXX8fa+hpu3LiBSyuXtEYBdQzNNg6PDlCrVRCNhvDe970XH/3+D+OP/vAP8cUvfhHve+X9eNd3vUuUuOPTU9HqhoOOQqgo0k3GUygWyyocG/UqMukEPv17v4NyqYC5uTJi0aLSsV999VX89E//NJ556mlLbGYRihCq1ZqOORZLKu8hl0s7jQP3XxidTiDg+NrNh7h/73X0OrtIxlrIJqNIRBOigYVC9MGnVoEe+AP0SDFq9dBs9NCoBWjU2/o7nhOLI7N9z4XV+fR6lpEwxYFalpCaGvRNT8TrjgDBdbBDYRMN0/UnyTTiKKmBQJqBe1ETKCdSae2JZDKN4TCmorTba+m9kNJCq02K4zP5PJYuXcLM3DyS6bSde9KmqFEKOqidnOFgeweHe5YxIdti2o8yE0FlvoX42STJhwCaMkDJ1BP0PH9fZ5edhbbbYACzGPT7LOqdIkrgwNyMevymgJi6KEfFM8cvP4EZGY25iRzXl0BqiEwmjlIhLdrP3GwJxYJR6aJMNCblJxpVFggGMQwYPqhjsgkCAWa1NUCr1ZbY25MmNS1xBg8EB9Ih0BWu25G2Yn6hjOWVOczNl5HPF0yDEMs4ihHfM++fTLvvoNWpo92q4/ToEDtbu3hwZxWba9uaXhE48T5E/cfP/voUIEzrgukKqHyYThCmG2G6Ao9OEDxNiAChUq9gc3cHt26/gXv37qBZq4s6wI9NFhKkDwUd0w/4as+s9UyDwC5t0O04C8a+On6y/ItEkUjEEEtQrEwaB3/H0pfZYe717L/ppe5wB5LJBJYW5gQQVhaXUCjkNYkYfTlesGl7HRnIaQ5UU3vqjfvEvzgNMEwxCRAcgHD1gQcd6uRLS+EqdleATVqdOjm2e2uWGE1/+O3tDQGErc0tCXIpUjZ9gauUR1xxkZ8MkDiwM5JPeKAyCRCcc5Mdtz2ngQMnTSU/nM4toRCi0TjyxRKWlpdFEwoFfVx+4ipmlxYE6mrVmoBgs1FHKpvBW19+O97/gVdUPCdTKYTDcZyeHCm4jOfr1q2b6rR/7/d+D11w0Q36ODk6xdNPPTFOdHX0s0n3py73T6+nlFmea36tra3iF3/xF7C1sYF4Io25uQUFQM3PLeLo9FQCVFJfqqcnWJibwd/9O38bt+/ewfbunrQJnDItLS2pe8u9d3ZygoODAxwdH+E9734PcrksPvWpT+Gzf/QHWFpcwivf+z344R/+Ie3BaqOB23fuCfgM+oE0L5lUTnQmuidRhE2h52/8xq8braNQwOzMZXzxS19U4fn3/97f16SA+z6TZ8FM96qu6tOz04r2QDqT1HuwydhQ7j6cTFSbDCes4nB3Fbubt9EJTqlSkPWkesGDjgBkvzdAtzNAu9VFs9FBs95Fs06qDu2Ee657Pu5ye5tTH4qmrTTalZxMmDiZU8A2rzvqERRwRgAz0BSBnH0CBOYOkK4Tp2A9GkEklkA8wSkCQVxSdqc0xe2SOtRtGyVm0Ed40NPUYHF5GfNLy8jm8whFowI9BCj9oIPqyRmOdvflsNNpNm0GIvEw9QhsRtg0zSRHZgTqvw0gPPo1DPEYGESoOGIHFExzYVM1VsUGDjRBoO5BWgq2DzgbMEvgR74c7ZFPy8cT/2YzcRTyKZRLeczOllHIm6MQ7YAJDjhh8wCBDkY9RJkprZyRVtB1ACEwkbiN/wTuwrSQdlodP0GgDoGTpYXFMpaW5zA3V1IomyYI0YymPjxvDOGjk1a/F6AV1NBsNXB6eKiQtNU7q9je3JMGRIGKTmz9v/zaFCBMa4LpCkwBwnQPTFfArcDkBIEF5KibH3RRa9awQ6Hy3TdVCNbOKrIzVABYiFkIpBIYRcFbc5otX99EypwkECAo3McHd5FiFEVCLiimR1CMwoA+7wQHfD7/Mz8g+fk+VFLu/FxZAOHyygpKhaJEgJ5v7xON3cxBR2c2ppPTBA8U/F97IOHVBeNiY5SPMNFCfNwEwU8t/CRh0kXJCjL7sK/VCBC2BBAYlkYL0JEGwfUNxyW9FQmiSjsB82ReA/+BwWVOReEoEOZ0pCMQ6LCCajQpicW0hteefhrv+u7vxjPPP4+D/X0cbO/jvR94Bel8FnWm4AYde45+D/FkUoLkSIxe99QRJFRQcRrA/cCMgU6nLVejxcVlFeXtVgfbW9sqWmhNy3wC4/WT+x2SCxEFztVmQx1WWtgSbNHd5stf/jJ+5Vc+iWarjXJpFi++8BLKxTJ2dwgA6mi1migV8+oG/+APfExC4bW1h3jhxRdla+odY7yT02BovHrun3A4hj/6w8/iN3/z/8LVayv4+Md/EM+85Vm9Lvfr1s42tnf2EFbK9gDJeAy5bB6ZNP3ls3rMp/7Tf8DNG1/DRz70QTz//PMIh5M4OjxEKpNBqVxSNgTpVwyAYxHNgt5AZxhnZxVUq6cS6PJ909pVXPtBH6Tz0ZO+VChTJosHd7+Ig7030Q+Yjsz331XnvN8botfpizrVbgZo1LpoNTrod1j49lxhaXtbtsP202jKNXnT4/lgQUrbVV6fbTkP0U2MoXT8zZ64/nT/sRAz7i1azkZF1QpHmVyd1J6KRhOyDDWg35ElJzvePLYQuojHEyjNzGB+cQmlmVkBOB1Xr492o4HKCQO8TnR/6bfael8EBnQZUvDfOZoP9U4GEqzffnHq547fpQkwhdiDCoEsTx+SoFvBGpbszqMjQBA8Mp+Di7Qsf63rHqm0cd5jbIKQKxAg5DAzW5Z1LicIzFcgOJgECL1+SAABoSS6/TCavM+2h2g12+ZCpfuNTfPCDAjk+XBgi+CARX8iFjaAsDSLmVkChBxSqTTiMctBGAMEN0EgQGjUcHJ4gO31TTy8vYaDnQNduyGeIzdB+J9+fapBmBYG0xWYAoTpHpiuwGMAgnc/4YcSC/9Gq479kyPcvXcXN26+jrOTU/lpk9JCkagmCHQymqAYsTAhbcG7GAXkI9Oj3YlWWbDSISWRIEigCJKFkgEThaspLdQAQidgkWE8anbG+GH45PXruLJySb72dJ4RWWCy0ycBr6cWGRVoLCy05xrRjpyrksoodhXJSnBPNmn96RXEk+5ANkUYb6PxBOHRooX/xg73zs6ONAhr6+uonp6ZbkM0Il+WuFwGgwYq1Nnds5p/DGYkXmaKmPNyMfoTu6HUKRh9ylt2SswZiSCdy+K555/Dj/7kT+LJZ56VrSjdj6KDENq9Ho4rZypuedx0qOm2Wupw7x8eKkxscWlJWodWs4M/+8Kf4vOf/5yK5I//4A+oGL179y4+//nPo1SawXve816cnlTQ6w2Ry6fE8SedxhdcdC4K0WKG/O2MZQxwCvEbv/EbePXP/gKz8wtYmJlDPJbAoDdAJpnGCy88i5ff/p2YKZetGxwCWpxyJBJmm6sANU/TssLY+PgONskuFjg4OEE6l0I6nXIAN8AffuYP8Ud//Fnk8mmkklE89dRVLC3SX57d4CIqtZDcjn7rt/61bCF/4sd+DFeuXlaquEppguLhAAdHh/it3/5tXLm8guvXn8TCwqLWs1KxhGdSXnhd0OJ2bn5OYVo8DjLl9g9PsbV9JHF1MdPDmzdfxcHepgpCDLumRSDFqDtEr91BpxWgWe8ZQFA6MwvhcVE72vO+Wz5KU/baBM0JBBBIH+MEgdQ+ggRN7oYGFBVixsA0uQdR5BvRfiJAiMUSiMTomsPkXgIEmwL2pSUi1590JOYgxESBoYPUzMwsMpks2BcgjbBZr0sHwnTqdrONYZcaJHceZSBAlyEJbQwUSEvgclWYDOfsSC/e0J1c2xoXWhsS/I1CZWnFnBTI79jBKJ974CYwTsvg96y/vr0uiiCmx20Ygaxf84UMyuUcSjOkkhUMAE5MEOiIRYrR5ASB9rDNdg810vLaHUfvstnI4wACLWkJeFLxMOYXy1hcmsXsLAXKWQcQEppYGAGU1DTeQ9uaILQbNRzv7WN7bQOrt1dxfHCGXidQ3gKzRtiI+JkpQJjWBdMVsM/bKcVouhOmK/AoxUjNYxYJ9B5v1XFwdoLV1YcCCIf7ByrKRJdn8q2yEDglYCKsfWiruyaRMgv9ruhF7FD2O6ZToBtNjDQjcpsFECxMiF9+gsCuL+ku3YDcWxYrpCRHUCzncf2JJ3D18hXMzdDqNHEBHbgz6jIERrkB/kQ7wa7Rd7wzkRULIh0MJsS+skV1yEOc8kkhs6cZTe6gcebCeYqRPaalYK19PHj4AGurazg9PlHxIiGvBgaOF+3JQeygkuN8IaDJC5MHfoKg7AGvp3CWrXJFYkFn05rZuVk899ILeOvb3oann30Wc/MLKoxYvEZCFEwCDdmDVuTqc/NrX8Pv/e7voFQsaWrwoQ99CIuLizg+PsG9ew+xf7CHt771P5Pwll39T3/60/jcZz8jesnb3v52/NAP/yi6vRDqtbYCzDwgKxQK2hN8HQpv5XikRF4GbQU4ODjEZ//kT2W/SGDUbrXxkz/243jfd3+3qEXcP+r2qoMM7B8cSOzOLAX/5b2mhuf8YHX2VGdya7BLHrQDrG6s6b1/+tO/j0qtakm+oS4urczjyevXBEbJ737j5pZckJ5+8imFrr37u96FmZmyJjgEB9FEHCeVM/zHT/0nFEpFVE9PsbG5gW976dvxyisfwOHBEa5cvSogQMDLIEKGsbGIZuc3xslKr4+Dk1Nx97PxAZpnu9hYu4Vul7oICwgj9Y7TAl4XnVYX7dYAQZMF+RggnG97exejsRbhnKCe13AoJFAQcGpHgKA/2akODGwOuojqz564+zEBTpsgUIsgjj3BgQP5nAByYsP97D35qXdJJlNIpQgGcxI3Ky+NYuUgENjhmghYqOFv048RKB6T5YwuRGhj4pVRM+Divdz0GBMUI3ticwlyjkiaTjg1D/eLzQ68DsC7FdkamqOagSsCGP5MZzBOEBLpCLK5JAoECOUSsrm8pkmPBQicIIRiGAyZHxEWxajSZPYM5dE+e+HxAEFgsd9HJhkzgLA4gxkHEKgDicd4TmhbbPuBGoRup412u4ZmvSqAsLO6ibW7qzg7qOh6FUyUiHuI/3EalDYtCaYrMAUI0z0wXQG/AhcpRmOhMsWQDXWWN7bWcePG69jd2kajURPVgQDBCvmeUnDtk9e81alDYLiV3FG6XVCoTDGi8YGH5qATDSMVj6oApXUlizdL/WQSM/3efdCaUUTIE86Xsrh29SquX3sC83NzCrni358fIPgpgWkKRkW+76BKuMwRvxX5E9jhXKCaBy0qyJlY9HUAgn8Kbx15kWLkSlO0WQDvH+D+gwfKCGCQGCsPrgXFnHQrGlmxeAAzYcPqn8eLlI1j7SlRPE77HtLG0dm2csLC9fqO7/h2zC0v4Ilr13D16hOynqQAnMWEqCbDoSZFDCzLpTOiP33qd35HQPHw8AA/8AMfl0XrF//yi/ju976Ctzz3LI6PD9UNf/PNN+RUxaCobjdAOBbF4tIynnr6RfR6UWlWWASyoCoVi7L25O/tba1jd3sL2zs7yirgcT399NMoz83jwcM1dFptpOJxfPiDH1TuxezsjApT0pjoahSLJ/BPPvlJvO3ll/Gud7/LQtpGmRjOWkrUIk9eJ9BkVzss8NJqtfCJX/wFvP7aa2iQ965zkQKGHSSTBGf0mi/hbd/5NgwjCYmfP/D+9yOfzWlv0jKVwnlax5KKVW838Zv/5l9hd28PT167iufe8hyuXr2mjvnJyRnm5+bV1RWlzhWcnKowlLBZaWIQHeK4foI4w8nQR/3oGNubb6DXbYiyo4KP4KDLorqHbpvXyACdVl9TFm8SQFB58csNoSbyEQyMDiMhdCOc3pkoXd+0PBUlsG3iaKY867876sLHtYYh5WNQqKxpQohUIAPyBEzc17x+OBWiTS6nhAxV437kVIjORtGogWNRaGSLzGNk/kDYAIKuUzc9c2Q6V6m7CYKzVnaGA48CBAqb6Z5m1qj8tgaFIQB16Z2omyChP5riuWdyYMAe7oCBDAeM9iMQRGRNgJDihC6BfDGLYrmAdObxAGHY5wTBKEYCCIMwWu0eKk0zhfB0qq83QaBImcV8LpPAwkJZIIFuRpzAEYBxXTlNM4BAu2lSjAK0WlU0ahUc7+5jd20DW/e3UDuuoUtti8CfZOH4e//0N6cfjNMVmK7AdIIw3QPTFbAVuJiD4IsXFurNoC3aCbnzN9+8gdXVVVRrFbmpsJNLkWNAugMnBEw5VTFNrrRRDSRSJqWix1E3bfwUkazHkb6SjFGHEEdcXS9+VpkjUqdPsMCumgmdSVUJR0Kiq1y5fAVPXb+OxYUFJfQa7YdPaxkINjxwEWR02XTuRfpQt4OzXATXQffHa93GseuRBwhaIxZFDiCYrmHsaERbT5MGXwioukB96gQdHB8e4MH9hwIJ9M5nYcYuo1kuclrgxMlDdvYd8GFh42xMyWke5TeIL+3oVPx9J0LmGYhGwsqJePbpp/E9r7yChcUFhCMxJQzzuKwLb8VXjxSYag3b23u4evWqspbpsvSFz34albMqSrOz+MiHP4bd/X0JTC+vXMHte3exvrmF17/2Oo4PdvEd3/Y8KpUjPHywjp2tPZyc1PDyu96Nd7//vbgyv4hsJolsNqXsgEg4hi9/+av4x5/8JRweHoGWnb1+GMXyvPz8n376Oi5fWkQ2S0/5GTz11JN44omrCniiKJ1TBXabKUZ+7fXX8NyLz+HJp65rgkWwJRcmnn8Wc66d7gXpdhLJrmcHOIR//x8/hV/9tf8T0VgCp2dVxBJxAYBGrYpyLqcudblUwn/93/xXeOnFl3ByeoJUMiVAs7S8hGTUefOHI3KgqTeauP/gIf78T/5UFK6f/C9+SutcazYkas4lLRiL0wNSq6ih4TWxvbet4DzqG3jemMtAHcOg31Ki8s7OBo6PdtEJmugGTbTbQKc5RLc9BE3FeuijQ6qIGveP4eSrcz62PxUFLRwVR34QMVzaZaDfgNdeT9c0JxXodTFsNzAMWhi0G0qn5rUg0lY0JBcxFvlcboWbac2pOYkjRn1CPIloIqUpof8mKDWefBRmiGsTA6MCMTfjPMCxiYf5GFn+wIQzkxMte2KVbwZ4tyP/95P0ID8fGAmVHYfIW+6O7xFusqh1c7QsTkcFDrxOwyhG8WQEqWwM2Xwa+WIe2VRGEwRdazETKRPc0rWILkYMSmMOQqcHtIIeThsRNVTsa3KiaSJlrY9soDvak7lcBIuLzECYR7lURCad0jRVdC/eTwiM6GLEeykpRu1T1CpVnO4fYX9tC7urW2ic1fTc3umKr/x3/7dfnX4sTldgugJTgDDdA9MV+OYAoU1Xm0YNu3t0MrqFBw/uK02WHUwVmQOgHZBT3bEUZEfhUACTBMd0ObIsBA8QJFaVm05EfurJJAECCwaGaJmolE4q1CFQ0MqCikUUi75MLokrly6L+rG8tCTvehXoshslOPDKQk+5YQfZiRwnOoJiNHsK0diMaFQ0nxMEOzb7pIuR/t19ln9jgOAfF1LX/OToEOur67h77x72Dg7Rc118AQTaR4LdP4IlmwaYDaoBGk1KuObekUnWpizMHLlex8SubUzF6Hd8+7fhne94Gc88/ZQE4SzgrDBjoWJOU/zvStDBxvqaeOK07yS4eO2113C8t4NLly4jXyjhmWffokkRm6Zr69u4ces2Xv3CF1CrVpFKRNDrtLC2dh+tehPDPs8vC88wLl27itl8SYLfn/jJv4F3vONlVKt1/NI/UXVcuAAAIABJREFU+mX8+V/8iTj6mWweJK5Ua00sLq7g2WeuCxCwGHrppReUcnx2dorN9Q3kMjl1StkxzWQzRvcgIB0ygraPFItRWleqqKTQ1V/lLhvC0Uf6IWhf3r5zHz/3iV/AWaWm0KhiMYdCLi9x7jPXr+PJJ57A+9/3XixduaRjJVheWFiQ8xDpUlH66dMhSvQTSwlnQdus1rG1u435hQVZqDKtV6BmdlYFXLVSRaVaEW1LqdK9ro7x9u03sbm+ho//wMckdCVI5lqSJrK9TfC1Ke3OyfExjg6P0azyunLBXurg+2wAV2qem5CNASxBs/YCdShR0xNRQzECCLye2dHudjAgOGg10GnW0Gk1RQ0jCOX1KqjsuvyWRcBrjZaelrKcZKGcyKizzYZANBozWhvBLDGtDyh09qVy+wWnib44F3y3bv2wMxJbT07rRDWa9GZy1/nI/mwCqHsjgUngMG4QEFNONhHsXqIdpumDnyK4n42rhHBkiFgygmQ6hkzeXKqouSHdZ0QxilOIzyRomyD0NUGIodMdotnu4qwR1v1yxIHzNCfRmKgloH7CpqukeRXyMQGEhfk5BQVeBAic9MjFSHkUAVrtCmrVCk73jrG3vo39jR0E9bYd1wQn7W994penH4vTFZiuwBQgTPfAdAW+MUBgkU/9AN1j9g/2cfvebdy9ewfHtLhsBeaxE6IrTXdEJ1JBJncUUowMIEiUKcExk0LJTzZnFxai5I8nlRhLNxsTIRIMCCBwgtDuqJDzNpiZbBKXVlbw1PUnsby0rCKKHPuRg5FPS1KH3+UFOAqSphteg+BtQH3OgPtv3017lKQh9bKpA9zIwuMKS2g+P0HwncCxlSr1FT2cHh9hfX0Dd+7exc7ungCCTRD4bS5EAggCCvp/BxAmEpN9ngNlyIZ0TH0bCqmLeP2Ja3jHyy+LQ3/50grKxaKOuxUEiNM1KBqVroO/y6L17jYDxRqg+WK5UEC73sD//fu/LxrW93/ko1hYWlYgGYu/jc0t3Li1ipu3bqPeDtRFR7+DVq2Ke3fewPbGOnZ3NpFKJfDsC88hkUljf9N0Av/9//B38Na3vRX7ewf4W//d38bJ6QHe9ra3413veg9yhSJe+8oN6SNKpSze8pZnBAJYVLLap26Bq2NTHzu3FiDVx2nlDGeVM+3BufKMqGfMDzivXB9f7SyGe+Tz9wfY2trGJ37+H2J3d08d/ZXFOXzvBz6gCdXS4gJSibgocHSroU0ti3kWfqSLJelzz865ksANECtYjVMMAedA1DvagDbbLdNddAIsLy+bDWuvpw6z7HJDFH83sbO9hfW1Vbz89rdpbwcB5BJEzjupXtXKmaZBQBfbGxu4d/sBjo5OEdD+VFMRVdiuvJwARSM7Hl/UhrUXaL0ZYrgB3cv4rJzg9dl1tolgL2ihR3DQqNs3LWBJOVIqOjXX1BWxeHVy8HAM4VgS8WQWiVRGACEaywl88lwamDcNA0IWMiYHnYneed8FF44Kd5eTQbcd75R2zrHMJ8FN3NA1JHSUIuH4EeBw/KJJwbZbrvMTwMlpoBXRAhcuuNGDBZoL8O0mkhHRjHh/ymYIjDg9iQsYamLCCQLpVH26gRGIUPodRdAZotnqoNIMaf/4e4rdRk3zMAYI5lTF+2SxEBdAmJ+bVWpzJjWeIHBtCUGUnUDhedBGs13TBOFk/xi767s43NlHL7BciEl+5n/7Mz87/VicrsB0BaYAYboHpivwzQECqUHNVlM+8vdX7yv1lYVKs9ly7iHkhPfRDtoCAaNgJtehFl2IIkQHEMgz1qSBNBg3QYjHzPKUUwTWuupkKtWVQlK6JAV6DXb30pmUHHUYSHX50mV1ylVEukwAuSupGLIS34YH40C0i+d8LEL20lbXebbqZPRwagTU0R8FE4wggAEHNznxPHD/d2P9gwm/T09PBBDu3buPrZ1dgR9x0kUPMqAhUECKkahLpIIIlkij4KlI5o7v9BUEKI5eROHsT/3ET+CF555Tp3F2ZkaF3MnpsbrF+UJe3VgWBgRur7/+OjIzJVRPj5FKhNHvBnj1c69if+cA73vle/DhD39EXHM5SYVC2NjcwZe+ehtBf6BUZdIoOs0Geu2W6Catxil+/3f/A1548Rlcu34df/YXf4kbr93Gxz/+MfzIf/7XJSb+yle+iv/1l34FS0vzSKVT+NCHPox3vvOdsu7c293F/OKczjPfH9ePXWfuG6N5DJxbkQl9WXh2ux2tK2k/BJ8UVi8vLiGTYSiZ2YianahNk1TQk38+GGD94Rr++T//F6hUqppM/NSP/wheeO55TWH0eyEyO3rYPz7DF/7sC/jYxz5mmg1aQ4ZCAgvcl6TC8b1zTxNYRMK0/SR9hBOwrgTMTGDmq3MPLa+sSOTsi2Cl+Pa70nnceuMm3vOudwqAEETmC3SpyWhq0Wi0RINanJ+T0P/44ARf+MIX5IDU6tJJycSt/w977x0e11mmjd/TZ9S75CZblnu348SpdrrTSAgbCKQBHxAglAAJBAK7LLsLu8DSPnaXToCEsiGwYUlIwI7jFCdx3KtkW5Zk9d5G09t33fd7zmhkOyT7299/GeXSJUUejWbe855znvt57mL4+xK1ZPewoRKmBUg8HgIEr5zBuHfsaRrPPSWaKx09JZebaHAC0ckgUlGeh1GjRZB9aRpIxuSzz0KUe9Ll8cPlMenK3gJmARTC47btZxULbc5HWTdZtD0bIEjW5ED6DIBgMiPUFZflp+ngZ2lFp7l8mTds2Tllz2Eb8rMgnqIMmT1lznn7WEwBk6m1mxY6Z9OMRHviFM4Jr8+h5OtAAVOjGRxnAALBv3F8MlPBTNqttGQ6GXGKEIsDoXAUE6SL0eXNvnRZjQyeq6R0yYVJgJgZCG5UVQZEsaypqVLmQkHADx8pTQRhFkAwwXoJxKMRRCIh0QW5X/q7BzEyOIpENGF0T5bjGw/JRz77hfxtMb8C+RXIA4T8HsivwF8HCLxp0n0oHA2rQ9t2qhVHjh5BT083QpMRU4SAo3ECBIIAiwLAJqYVfGZPEORIFOc0gJ1J07kizYAUI3aXeXOjq5GLgkl2d8mNpXAynhDNyACLNLw+j26MBAhz6+tRUWa857MAgVVZDkBgjWQ7GZ3teJ8BEKwWnt0htH9nOkCYmi/kTgim0R50o5/q4PJ/+fonJpim3I2mY8fQ2dUtepZu6gqFsrupmiPIXUgzhKzLkUVhEV4w9owqbCyAwLfN7vldt9+OFcuWin7F6QzpCb29Paiuq1HXmIX3ZHBSWQbByaAEtsHgCGLRII4dPYbhoQnMqpuLy6/YiPr6uZockEoWDEUEahwuNwJFpcg43HKxYmc3k0jg2IkTqKliuJgT4dA4WlrasOWZ50Q1ufrqK3HNNVchFoviO9/5Lnp6+jV96OzsxKaNG3Ht5qtRU12pYo089vaOU/jd736PufUNOgTd3T0CggSLBBXcQxQWEySk0wmsXbtSTk1VlVXq9FOLwMTmuhl12cMuqg5BrLTghsbSerJNjk0tx49rD992662om1GrSUBJabH2I1/zyZZT+PnPf4YHH3xQeQt8HhbspF9RQ2MDCabWco0lgqeIP53We2TRzewL42mfVvFIelF1dbWKSRLZY9GoHKH27t6NRQsbRVXZvWuX3kdldbVE2hRE85gz4bmqrFLhaJPBEHbvP4Tu3kFM0EufBaxsQq1COVt18hszOXITIDCDRB1ui7qWQ6EhUFAeQjKhZGOGl6V47pI2SMoUDUJTCQmYU/GoKFBy3PL44PYXw2N9un1+uF1+y+nI0gVZ3fw0E6J1DbHyOixdj0j99qvPduzJ/TchZ1MAwa6nWahb51quY4BlmnDmeX/6FMHS8Vh4wJ4U5P6e3I0sICEaEgt3ujo5OQUCvB6H7HEDAY/SsgN+f9bFiACB4Jz7LZ10aWqYzriQyPD8ySAUjiEYIigzFCP772edkwgOrE9mS/BaWVNdqAlCdVUlSooLUeAP6NporiXWBEEWpzQIiErfMj4WxNDgKPr7RjA2PIFEPKnpBwGjuaI58OFPfSp/W8yvQH4F8gAhvwfyK/D6AEH+6KRHBMdxqvOUJginOtpVlLCrRxcdoxUwEwSJ6WyrU4Yu2UFp1CnYOoQkb/Ts6jJ8ibx4p7zsCRQ4PqfdoIq4jLE9pbtHJEK7zJQVMlWNhY2NcuSprKhUwnLuBMEU/XZAmskEkGg158PuGJ4OEIzI2vxx+zHm3mloUVMJyrnPlgMErAwGu3TJzWdg0cZ1ZLHLzID2U50IR2OgP7pNMeLvOTOGWkTQYFONbK2BRMoqcFnUkS7kgstrwuJIY6Dt6BWXbMTatWtMmqvXI6HiZCgotxUWD8wg4GSH75ViWWc6hdGxIRw+ckB1yKKFazA5kcSVV5ynrjq59ZOhCCLRqKhAhYU+TIZj4k5PToYRmghi7pxZCCVSaDvZjPVrlqLjVBu+9x8/Rk/vMBYtXYI77rwNwckx7NixQ2Fls2bNFVhkIbV27WrMmVmH6669WlSa3v4hfP8HP8TevfvROH8Bli5dLpDI4odF2alTp+R8RLBAMLBs6QJccOF6CejXn3MOZsyaqX1CcTtzDDgB6+/vz1rpMpm5sLQCQ/0D6r4X+H1obmpCV0cnbrjxJlx+xeXq2DJ5lh32sbExxEIRbNu2DatXr8FFF12I0CT/zS26CN9DSXGR6EYa9oiQQlcfAuWMMi9oocoQOIICAgKeL3RRmj9/vgCAmwFXSsB1SAhcEPAJwP3uN49h3bp1WLVmNUrLy+H2uhCORDA8OIQCrw+V5aXaO9F4BgePHseRYy0KmSMwN/s3hywn8Qqpcjz3MvB4CciNHsBseVOsq9NNIbfVuaabVIJAzAoxpESZGg1HKoZ0PIJ0IqpJA5/a6QnA6SuEy1cEl7cATgIGWqGSSnW6HiJblprT18zJpmyG7dckYCBdEi1QDUCYfvaZgj93Uqj3rqlDzhTA/qWcCYJNVbIWwGoumKmCph3TrhnmyIpCKetlTpjiCiXjKejzOlAQ8EqMz2PMPUihusLSOCXk5kg4tWcoUqZgOZYEwqEoghEDEGxqkXUJ0sTMABIzQeDfJJ2opqZIIYSVFWUoLirUBEH0QQ/zKKjl4lrRJjqOWCwiSmhwIoShwTH0D4xgYjyic93hNIDRbnR86GMfzd8W8yuQX4E8QMjvgfwKvDZAsIt8dvLZWZ2YDKKntwdNTc042dJs+dibopne7Ox+xklxsMb/4s9aNKNYwnCxCRAMXcjQF9jnYqeXI3PRjDRBcBonGjqrpDnBSGp6QM/6aJzdOifKyyvEEadQubamVjdMu2SYKkIslyGJfFXhTy8qcooV+3dyCxi7OLEpCFblNz1ETRcRFlymsJkGQCyKQ+5z8kbPBGHaYDYfP462tnbRCyRkVNfPpkVZGQ0CNi64ZCFpQSBSZSgQdblRXFIqC9M5c+boGNFt5+JLLhbnnWFetbXVKhTaTraqE04xOEtAHz3pPV4FhYVDYZzsOIDjLR04eLQVl19xHXzuQgwNDGHZsoXo7+1Vl7o44MfqVSvg9bqQcBNkmM4k3z9pD9WVlUilXKIPnXPOKiQSUTzwwOcxOhrEvZ/4BFLpJH76kx8rdTgWDeu4BQqKMX/BfHXNL9t0CTZtukjUtUOHjqO3dwDRaFhAh05GBIHsWlOQSsDI9fvtY79Da1s7Hvjcp8UBZ54B9yGnBkuXLtX0o6CwCKFQSPQjdu05GSivqEDf8DCe27YdfT19GBscUcHd29OL97zvDtx2220YGOjHnj17s6FfPX19cnYi4P3A+z8gehDXvKy0Us9N+hgLNopT1ZE3gx3pc2hxevDgQXz/+z9EbU0xLrjwQixdvlTHvbX9JBYsXICamtkSWEcjYdRW1Wifs7jr6u7FjJkz5XbE91FYVITe3l7Zv3JywakKBcAsQgnQX9m1B0ePtyIR5y6heNqA26xgl9+nE7LB5FRMH+wgS7BPhGMctdy0MOU5ovDCGBK0qWVGAfe7zlGH9BT8tL35RXlTyrIfToIDfqV9MTU2Vmc8ez6Y9nj2lMk9T/S9BbR1HUkxeJHaJWazMIDN9qayzmqDyqYBEFPwmyyQXBGu/XPbSc1oC4zzmfmwQ+RyQYhlQWw/IjtpScGRjmstve4MPO4MCnwe6RB8fnNc+P6ZFK68CCfdi2RGZAEEFxKJNCLRBEJRExCZ/chSjIyDGs9n6j34PcP1qqpLNHErKy0WICHIlabEXutsWGVU5wSnXcFgFMPDQQwOjWNyMqrriD09sO2gP3rP+/K3xfwK5FcgDxDyeyC/An8dIPDmzAAlFvZBCZUHcOzYMRw7dhgjw6MqluTgIqtTozOQzWEOSFAacjKOSCwqrji52vwZCyoWUQQD7IJTf8Dik5QHftLSlB8MbqLnPH8vQsIugJKSErnLLFiwEDNqa1FUUGiFqeYW6bkAwXQlcycCZxQkZyswrK4q/6ZKkhyRsrE6/WsAweqI2kBEFq4UJEbQPzggilFLS6sAA4WMEt/maiWsjIYpgGBC3VTHuJwCA5dcsgmbNm1SJ5pcY1Kt2KFmaVNUUKBuO3nxe3fv0ppfftmlEr6y+CR/nYJmFvl/efYP2HugCYmMH3PnLkIqAXhcXsycWYPhoUFUV5Zj7eqVKC4ICMT1TkTQ3HRUBdtFF2yAz0c0B0TDwN59u7FmzUoECnz47v/9D/h8BVi+YhV+/etfi+YUHB+Dn+JNRwbz5jegsKhYVIk777wNlRXl0hLQF55JtCy0NSERR97MhDIkcNNOk0AhnsCWrVuxcNFClJUXo6OjEw8//DA6Ozs0KWF3ftGiRermsktPIEV6EMHFoeYmRMIR9Hf1KqTL7/Fj2bKleM/77tRxfvqpp/DKK69oesBuf1dPt/Ys996HP/xhXHXVVeruDg+PCixTkE98R2E1H0O//6nOuQs//clP8fjjf5ATD4HK8pXLcfHGS1BUUqjzZfbsuRgZGdUkYv7cBgXIsTDm3jh08JD0CxQ3Ny5oVJhcXVWVpgms13l+8nF8nt6BITy34xUBMzkKi4pm+f9rP5vOcka5ClbBTxMsnXMm14CfpMR45F3KbjmpRFY6six3id8dykhIUkWdTprAPwFZahp8cLj8yDi9moKZoGNz/k0D4TkUoNPPR5uuZ1OKKJjmflbGijRM5kPPmw0SnE7pszMTpk0CzY0/pw43owILk+hXzPXLykuw5kFpK8swd7rI16KE60wKbictdlPwkWpU4IfXR42HyXchOCDg4hQlnTEThEzGfE/ZgRLrY0YvYOGaKYCkx1o2p5q6AiXFJSivLEJ5aYmmhAYgeAQQ2GjhVZBAgtdn7l02ZahdmQhGMToyibGxMCLRWHbdpiYvTnzsnv+Tvy3mVyC/AnmAkN8D+RV4fYBALjJTktm9HBgalH9/05EDGBoaUmefBawAQiwmygidYWz+Pm+yFN6xgInGo8bNyHIy4s2LlSybf7xx5gIEWZ5qmmA6buwY80ZHOg5v3oWFRWior1eolpyMioqNE0w2KXfqpq++vFWkn05xyC0y7GLDLvx1o86hGZGPbU8iSI06K0CwrU9tukYWHEzNF0jT4ToSIBw7fgLBYEiLYNxdpiYH5r0wF8EJNznZlgiZhRzDzC666GJcdcVVKCgsUHFKLju58kPDIyDvm4Xm0OCACvmujlOyOiwvLcfVV12JouJClJNf73air7cHD//yIZzq6sdoMAGH04+a6lpccN4GLFy0AD3d3Vi8cAHmzKpT69PjdmDrjlcxMjyEOXNmYcP6c1S0cMrQfKwVkWgY1VVVmDFjJh599Leorq7Flr88K2F2cGIMweCEut8lJcW48KLzsWjRAiUMr1q9Sp1eAgR24UnJEEXD6g6L4sWUaxamFnskmc4IlIYiYUwGg3hm2zZsf3Y7enp6LOesGHx+j4AZA89mz56N1atXC0gxuK+7qxupRAoN9fOwctkKrFt3DiZjIRw5fBh/fOIJdHZ0iNrEiosTEb6ejRs34t3vfjeqqqpEz+rsPIXxiQmVkdwTpGQRvNH1iTQUHteJ8aD0FJxI0EkmHA6ZVPDyUixbvlRaDGY+NDcfw9o1a3D1VVeLtsS155Ro7569aG5uxq233oqKigpRj2qqKq2kYbOLCeQnJ4MYHguis3cA+/cdRjpNYftpAEHhWTGkUzEkGaLFzjwLXNqP0mnI64PfF4CLrmICCLTDZXovi3NO/qbcvJi8y6mCSQPnXvUgbVHf4PRRpSAwp/C6LECfRtqZVuhnz0dLImDnkhhNRVKAhOAgV4OgczpngjANgFhTitMBgqYHlljcnMtTgYmkhHG6yWNnohlooZtWHpr9YWsE+JoIjgi0nI4kXEjDQz2C1wWPAIJf62o+vZoSEkCRskcKGr8S79KhLRo3Bb0xHzACa/P+LYBATQkpTU6HQH5JWQFKCplKXYDiIj8CtIrmRMltJiaiZCUYPmcSqsPhhFLNx8YjCIV4rU4IcZvJEa815uu9eYCQLwvyK2A1/864cuRXJr8Cb74VOFtQmr0KLIw5+mZy7eDwMFpbW3Hw4F5DFYnRZYZFhNPqVJnkZHmWW0WyPUGIkWJkAQQWdfw5Tz92zVlYcTTOsDTRJgQQ+DOPQpfYYWM41mQ4ogLB5/djzqxZWLpkCWbPnIWyklJ1UC0Cr1XYG2qRwsZsK9PTiv5cgGA/5nSAYL8PdqxtupFqEuoDWHyJh/zaLkmngxC+98GhIRxpblJBSP99Y3NKEaMRZ2YBDd1mnC6TjWBRB0gxWXvOOlx7zbUoKykTRYhWlfTmHx8bMwnU6uaHlFlx6MB+JTbzNR85cBBXXHk51qxZhY2XbpT249FH/xPPP7ddHOju/mF4fYVYf8563PbOd4rLPjo6jAUNDSqEqDOgGPVEZ4+sHMl/Lirwq9va09WFvQcPoLFxgbr/5WWV2LnzVezevRt/eWorampq0d3VqbWiGP3O2+/AW268VhaN/GCYVN/gAIqLSuDzGAtcowcxvHhVM9ovxoUom4KbASbDUfzr178hPQFBJfcWP0lRopMTCy/SPThJIDC54oorcNHGC9Hb04cZdTOwZPFSeJweDA0Po6uvD7v37JawmFQeal9IxcqkY7jssstw0003aUrAvUyQzBRpm/rD4LbSkhLlI9BpiOCCnduB/kEBmUce+SW62nu0hwmk+LzFRQWabKxbtxodnR246aa3Yu68uWhvb0dXZ5fSm19++RVNFOigxHOVf7uYIWs+t/Q/BI1y/uJrGh0XQNi795AKRJ4/hmIkr1CBgWQyKjeieCyiqR6tOtnp9vj88AUK4PORGmSyJAgKSDFitcwCnQW0sd41tDrJ6blHOflzeHQeqggGXxOPnx1c+Nevq9MmCHaGRU5qMdfsdICg31FfwLY0ttyRrD+leZv9XLlOR7RodUIGCdxnpEsJgMohlhMTY1tLAErdE7+mcmxOZQlLsbQS4xPIcMKSSsDt5BQlAw9zHnwOeNykgDEsjX/Ho6mMABTPcwInTRMIfmjKYCaM5sOQotSgkCWqnYOQElWwMFCAQJEPhX4/Cgp8KCwMIECraIqU3Xw+Wu4S5JgsGe6LSCSJcDiOyckYopxWsOHBkZxlmczXxPX85Efe++a7AebfcX4FzrICjkweIOQ3Rn4FzpqknAsQ2GUkNYZWjbRhPHhgj4onAgSTROU0EwTSh+IJO+dUImYWZwy8kg0qAYL1KTcZiZxNYJnRITiNmxFv3D7yaUlZoPMMb24R8fUJQMjHJjBYvHgx6mfPlpMRC2i7mJclp9W1ZBc0FyDYjzmdbvT6ACEnQMkKJFNuAakILFDUhbSF0WduKptXzU4v6SJHmo7iaFMzhkfGrDAlr4lktYsbq+jxutwoChSgsLhIRdiSpUtx5dVXSZydYEYEtQcVFZYdqAmi6h4cxvHmZrz00ouIR6OiIvT39WFyfEj8etKa3nbLLZicDOF9H3i/XGqiiTRC8TTKK6vwobvvlqYgFI1jeHhQ/Ob1a9egtqpcwCPlZiqux/jgZ1IYHOxXArDb70Z5eSXKy6rFrT548BAee+y36O7oQWlZCcZGRrFwQSM+cs+HsG7tWnhU87M760Df4CCCoRBmzp6DgNsJ9p2zslUWZGRzwFAsWMwYbr2hXMXiKXzzm9/Gf//3f1uuRmkjCs2k4VV6bUq0tUDA+NMvX74Md3/w/Zg7b56KOD5HOBTRuhxpPomBgQHtbwqgKejmGl904ToV6NQwcO+0tLTgv/7rv3D48EEDEAqLMKd+jiYUc+vnwl8YkGsR6UGkUc2b2yBg+OLzr+j5WOxS3Mr9TjvWefPqcf4FF2gqtnf/Prz08suorqlGSUGxzs81a9bqdZPKx31AChlpeLI+nQyhvKpS73ksGMLBo8dw5PAxowmyNQiWuBZICRwk4hF9cupEuhGLWB+dcPwB4wpmWaSmEjx/Y0Ygy4NAK1NCVidpX4ZfL70CJz4uL8eB0j4kMwxes8LjTqcWZcvgs198KY0w1qNGkGy6+aZIZtfebmhkQcVrTBDssLzcc56/wz3koUGCh00JTuhIdeReoiAYchmizTKzWBKpjAELdsiiBTTM67KyBigIZ3hcipMEDfvgcNHGmdkPpFm5tb7GqcxaOxeDC6knymK3aYthAwReXw21yiQpUzcSEJCj65tbAYR+P22ijVV0xskk+jRSRBxMQxCFiRRNarmYTE89hwkQlDNbNhXegKtPfTQPEPIlQX4F1KjLA4T8RsivgOHcvtaH7A5TKRP0NDGBrq4uTRBOtZ8yhY5+1anCn//Pbv+Ut7hJ6zVORGcCBFIH1JF0OeVmRG928tNJ5aBlH4sO3kQ5go+Eo5ikO0uCxYxLPveLFy1SMVYpdxdPFiCIBmEVJdQ4THFsp3QIZ9MjZJOVT1sMCSVzgpV08bDoQ+xnU7i0va3PAAAgAElEQVRp0mEN/1d0p9PMU+zHU/RNXvuRpmYcOsJMiWE5ndAeMhcgsPjl+yz0+bDxggux4YLz1YWuYnIqi/fgJCIToWzoFh/L4rW3rx8tHV041dYm9ynanNKacseLL+DyTevV1X75lV34l699Ay+9/Cr+7u++iIrSYoGBjNuL6264EW+/5WbsfOVlROJpzKitxqm2Vrzr1rejwMcuvAfDwUkz+XFk0NvdhaGhAaSSCXiK3CgrrUI67Rbd5Ok/P42mpqOsuFBaWoJYJIJ77vkwVq9aqY60w9pXrNhiCXLbHaJHFREcan1Nj5pFG2lmiUTE7BG/3yqujP0K9xwdjz7xyU9a7lMwzlbcW5m06EDV1TXKEli0eBEuv/wyzJ07SxxxTghYGLPb2tc/gIkIC3eTekxQyykBAd2N11+u9eX3BA90TNqyZQtaT7ZLFM49Sy0IjwOtZhcsm4+B/gFR8pwON5YtWybNyNDAMLZu3Spv+lkz6nDtNZv1eL42ThLGJiZwvOUEegf6tacCHj+qKirR0NCgx/A1KS3bzVCuQgHygcFBFBQVaHKRTDvQ1NKGvXsOYnx8UsFn3L1aThW3zDYgQAgjFo/odWTScU2wSC8iOHAJNBknn1TSaIbs3AOujRsmgZmPIzjg7/n4u9QeMKWbRTY/WUTrGEx3JrJPr9e66jitqll5DsocMC5GCv6SWNnOebC0Ra+hQbAMpaZlHIi2p+mBS3oaj4tGCRl95cVMrz2VRiwFxAkOBBCS+io3odMAAsX3FE6naPGcjMORTisdGm5qEszUgADBnjgyU4Q/44vgz+0C/XQTBYEaXR9tRyKOEsy1ldNWj9cNt645BuiQ+keal67XSb5Onp+cSnqsCQVTmM10RNQvOppZSnpzbTKNlPvzACFfEuRXQCuQBwj5jZBfAUuUd7aFkNiNycaJJKLxOCZCQTm5HDp0ECdaTqoApbuG/OU5xqbTEIuJHAcSAgQW9aSmUKPAhFaCCdKWOBmgr7smCB5OENhxM6nKHP+Tp21ckpICH5xiROMGINQxLG3hIsxvaJD3vfEZN2BHYW1ykeFN03TssnSEs7geZgt+cf6nuxHZ66JBSY5oWd9bN3GBETq/WF7n+lvTBJj6C/p9FhkTwSCONjdj/4GD6B8YFECgMJR2lbadis0NLispwV133IHrr7/OdFIzKQwPDykBmH9jQQOtXitUgERiSRw83IxQMi3qRCQ8qaKcdKzm5iaUFDnw/e/9UM46H/zgR/Dww7/S87gcxvN+Vn09/vZLX0QkHsOjjz6KFSuWoX5OPXbv2o05s+tFYyLtq72zBY2NDQiHghjq70VZeYmoMoHSAMhGYY4WA5l27dqN7s5OUdCKiwtVYF944flYt26NivxYJIxI2OQa1NTMULeVIveiQr9EzMbXySTQUSsg5ytSWWjdaru8WAChf2AY73rXu/Q3KGxm4T+3fjauvHwTzj9/g0ACj4stIE7Gk0qDZsd70cKFGB0agN/nRUFxMTJOl9aDxSAFzHQpKi4rwcm2NgnMfV4/mo8cxd5duxEOR7UTKqsqpK+YmBhHwB9A3dxKrF2zFi+++BK6u3tRUFCIutoZWH/euWhrbUV/bx8++H/eh5UrlosupNgxKzmXf6Onv0+gAHzfyZRAhGp8vq50BtF4BAWFhVojFrT8N54v5LS3d3Zj5979GBmb0BSBsFUdb/5HKpLoRZNIxoI6L9NUpROKkW7jYpiZFbAmgEBKknl+PYbnqhLQyXlnOBftNf3wM+/AzXA4BtIZcwF2quVqZmcUmHcwdanJPdem2ZEaAGALlA2VhxQnI1BWaJp5Vuu0Ml8N28ioiW2ykfaJRNqGqubKGAoQJwc+N9/LFEDQ9Y56kyTXKGUAAtPcOVEg3cl2PNKxImDha0yAU5ZkwoTF8TXyqkm9gU29MtMW8/8QaDDhaTInUJK2lZhuLkTmOiMQxGNtBNPSXVh7kvvYqwJ/yr3J9CQyiOsaQfxhGhZ6fosGakTilrmCNfG03asMSHDgvo/nJwj5oiC/AnmAkN8D+RWwVuC1Jgga0UugmVBgGikgfX29ONLUJDcj0hvU0ZdOwLgMEUjkinvZ8WOBT7cco0FgWJqxOmVKMzvqvCmSTsTuJQtQHy1PWTSz00YBJp2QBECiAgi82dZUVQkgLGhsRG11TXaCYFMSbNGoXEQsPvtrHXD75ii602l2pdnfsR2ErMmEeY+GBmHu68ZPPqthsEBKFnzYa53JyBHq2PHj2Lf/oJJyZXPqJhVhKkjKnjgUFxbhphtvwJ133ql1pCUotQW8mXM6snzZYukUyEAYGBpFIu1EJEWKAekOpsO/bOlSjI4MYeuWJ/GTH/8UK1as0ufvf/e43gOtSklhuu+Bz2DB4kXYuetVtLW348rLN+LwkSMYHqZwuEgdcnYm6+fWobysFMlkzARmIY2ammqMh8Zx9MgxzKtfgMd/90cBGbollZdVobKqUoCNfPb1689BYVGB7GkJeph8THHv4kVLBTILCjhFMhx4uwts7CodoiOxMGKhKy446AwVx+DgCO666y6ja3FxXZbhYx+9B8uWNGpdxWG3jh31LH/641NKeX7gc5+XLNTjYup0uagsjAHjRIUpycZpy4neoQH0kwZFqt3QCF56/kWEg7SONKBg1qxZaGs7KaGoCjtXHCtWrkRDw3w8/fRfNE3gu5k5e7YAXUlhEd5+89tQP3sWqiurMBoMIlBYIJD06//8jUDw5muvkf6EFTcTw23KDItH1nkMX+MekFOQXWA7HGhp7ZSN62Q0LP97OipNjE9geHxCdsOhcBCJ2CQSsQkkohEkU0xAt8PGchy/LLGwGTBy+mbWngCe05dAIACfj58GIHg8AXNMMnRWMlQXmRbYNsBW2vjZzsNpbF8W9NaUgMfDUIwMQJgelDblWmQaAMYMIHs+2w5EWjhj9epKA15SjDixdDvgcaQN3chNmiAxt0P0Il5nCBBsTU9CGdjm3wU1rAkJ6VkECHR6ot0rwQxfu+j9LPwZkmYBBBXjTuYUOM1kgdclggXpjIyGyrwDTiusHBYrHM5MEwhIDEDyZEySt920sAFVwtrjvI7y+qm/IboiKYHW95buwDRO+PenJjz33Zu3Oc0XBvkVyAOE/B7Ir8AbAAhKg2UHPx5HMMKgnUE0HzumwjE4wTTOhLruLPgjAgnGaSh3FG/SlI1IWYnLlpMR/59dYd54ZW+qTrqZIJgANXYzTRcz+7v0BQREu1i4YIE+Z9TWwauwNBYxUymypPpwgmADhFwh5OkH3y4wbGv40wt7roNtvaibsrkzZ/3TdZNlIWB39aY1SqemEuyEUvB9orUV+/btV5oyaVSkatiTjqymwemUIPGSiy/CXXfdqeenM9HI6LCcZujMUz9rhgqUaDQOt68AoWgCw+PjWv+K8lJ1qxvmzdUEZscLz+GHP/oR1qxeo7f/3PPPqQguLiyRruG222/HsRPHcbK9Te+vrqZMImMKHumSxEKG1qF0QWI4EznpbpcD7a0nBVq6+nswMRbCxksuw89//ojE0Qq/c/vUQZ8xow5r1q5Wk9Qf8Ank0bGIomaKh5cuWSY6B911aN8ogXlWiWB6xubTAFeuJalAI6NjAghf+MLnpSPgJOq73/0uFi5coPAye/VJ0eLHs9u24Qf/8QPc8o5bcfMtb8fgwADqaiplFWkAglNiUtKOmBId8LmVwTEwMozRiSBeeH4HXt7xMlKxpHIJ4hybIIOeni7lI4xPjCOemJTm4corrsT8+Y144okn5UTEgnHO7NlYuXwFbr7pJjTMrRcoPdLcjKKiYhQVF+MXv3xYYPiTn/ok0qLXReQMxcJT51rS5IFwHalp4etkISiBdpLBbB0oKilW4CD1DalUHH19wxgYGsPo+DhOtrYgEhpHPDKBeDQkjZCaBPaetehIpHdp9ciDp4A3ndF5yj1DcMBjGghwMmQDBFK/KFeguxTtkalfSItnbzuA5U4QzCTgbB+2E5oBBgL9vKbwuXKSlO3nnDILm+5YxmRnvR6+gjQzC9JwZzJwO0j/IUigniIFtyOjiYLcuEhn47UskRatiFT+BPUUTrdZHoqLLe1LWhMSuisZbQR1Jfq0UtZyJwfme74+e2rgmDZBYGq69qn8VqcDBIEDGyAQJBHM5Vi95oIEvl9DdzTXz6npKSesJjHbNlXQa9LfnVq3T3/y/fn7Yn4F8iuQpxjl90B+BcwKvPYEgeN5Q0/gBCEcZdDOsHjVBw4ekN0iA5TYoJMzSyymKYLdrbVvXKQTcWpgchAoZjZggZMB6ht4A+QNjV01FndG8GgoO7I6lSsHdQy2xgGykpw/r0H0EOoRCoqKLCvF3KRVQ5uwO2dZy8zTpwQ5QWfsVJ8uatb7yHY/p4oaGyTkahyy2gR1M6fTlWwtA0FSa3u7QsWYpszncREgiB9tbuJ8HtKtiouLccstbxM/vaiwCOkMxYYsSJ1yb3I5M+pGl5SWI+Nwo7O7T3x00k9Iddi/bx9mzZ4p2s2Rw0146KGHsHHjJdIGtLW3qUBfv3YD/uaWv0EoEkFff58oUOTYFxV5sW/fPmUp8Hidt2EDzjnnHDnrjI6NoqO9HSeOH5OV6vjYKErKK9DYuAiNjUvwi1/8AtXVVeqqJxMZrKF959VXydLz0OEDyg6gleqSJYuVg8Bjz/3EoiUWjahImjljhiZK7OBbeEwUFq1jJoOxiXF0dXeLEjM4MISf/+xnGBoeUg369X/9urru0nEUFiAUJp3JaASYmvzYb/4Tn/3836K6tk7vr2HuLFFOuGYphxsDw2PivZeXFEt3wdcTTabQ2deHlhNt+NMTf0JvF9eaU5CUJmus7UpKipTcXFzoE/Coqq7G9ddfr0C7X//6Nzhx/DiuueYavOud70L9nDlyweIUrqn5mETj3BsEaUxevueee4zF8OQk6mpI73LrNY2OjMDrpd6jVBz/UDiCodERU1iC540H4VAIs2bVSYhK+l53Tx/iCQYYuLB33160tRxHlCCBkwQGnuVkl2Svi4r+MF1mywTJUAB9foEfCrMLAoWa/nCiwL/LOY9EvomUFXKYNNMem6SUc0rY153Tw47pqmQ64lNUIzUSOEnIoRjZtsZTYN6eKFhfGdigiQYV7kk4KQxPpwQKHJmkHIcIFui5RJCgzj1BJxsSKQc4G+V6kqSVtALknE6mlpvIbGIqvje5O1lBbgTNciOy3Nk0LdDvmumLjAxkasDz3AYJpBhNJU1nbaKp07HoRVOUJotildOE0fu3Jif6O5ZtsgEH1kRFegR7gmBRnqwgxtzr1AP33Z2/LeZXIL8CeYCQ3wP5FfjrAMHwTwxAIB2IAIA+9ac6OwUQ+vv6EY1E4LDC0UgP4RSBHU57gsCviVRCWQi2kFmpy3FqEAgmjAhRnX5anXopfDRBXuqCedwqFGzrSgpSCSjI2543dx6WyMlojgACu6q59Ca7cMgt4HOLitzjbxf2qhNyRMjZx2iCMCWOtH9u01ZyKQ78N4GSs2wwFlAsAts7OrBn736lKdMhxU2nE5uKYAmU+f4Z8HX7HbdhyZIlpniJssh1Ynx8ApFQWJag69edI5Fp07EWnOrsxnnr16G6tgIDg8M6TsxKoBXi8PCYutglJWVK9qUAl6Dr4x/7hCYDJ04cV7G3f/9+OfkcP06dxH759rPoKC8vE2BhwT0yPIKx0VGESI3xB+TeUlxeiS//0z+js6sHW7c+g5GxYXR0tWPOzHl48MHPy5aTdJyWlhOiGS1sbJRmgM9PD39SmChEZaefhSDpM6TjFLAYZTo06WbJNELhELp7ezAyOgo3RbVOF154/gW5DlFETLrP/fffJwA2GQ5Jf0BxNulZLLAH+vvR29WFuz90j6Y3zBuYP2+2usosFGNJB062dwuIlZUUYd7cWXBwnzqAYCyJlpPtePaZ53H40BFlBIyMDGkqRJtJWpeGQpMoDgQQDk9qz9fUVuM973k3AgE/hvsGcf0NN6jQts4+A0gzDtkIP/3U0+js6cKG88/HmrVrJdymMJlvnhMXFpmTE0GEJoMCUNTwkBIzFpzQvvL6/YhMRjA6PIjVK1ZieHAA3gI/KI6dmIzITra1tQ2H9+9Dd2cbkCLwD+k8NFx3a49rD5ui1XbhkWScEwSvH4ECTpGKrQkCAQLtPE3mAQFCjACBAYdxhieeXY5sC6FzE5XNycfXYmw+bUoNrxHk0dkTBOsstSn7Z2Sd8HUzjIyvmaCa6dEuy2nIkYrq/+nARbDgJF1HhX1CgItTgyRBAXMdnF5knG6kXSat2sWv0hIY8bwBCKREmUmCsZI1jRXToTdNCrs415xA9l/G+YzPyecTxSgHmeVSjIzdqTVFsaYJZ6yZRXN0UpuQcx2x6VacfNivQcDBfm325ML625+9/0P522J+BfIrkAcI+T2QX4E3DhDY6Y/EGbQzjp7eXhw6fBgdp04hPDlp5vIZCECESR+yMg747AIILPqSBAjGzYhWjUaHwHRWIzxU95yTA0ucTAs//r+xqzR+5AIJMeMawhTguXPqsWTxEjTMnYvi0hIrbOxsR9VKVbadcc5SuecChNeaIJj3k9URWn9oSiBp/2X9/hnzAyv1VbacMXR2d2PP3n040dKqgpiiT1qyiipi+cqz6JpTX49Nl22UY1NNba1yIggSmDHAF3PBeeeitroafX0DeGXXXsyaXY/lSxcpNmDPvj2YDAXFix8YHtRrP3H8JObPX4Cf/exhreXma67F1VddrnRWOlTRYen48eNKEWaHfGJiTO1Jj9eFgN+n7jg7sizgefwEg8jTd9MmswifeeCzWLRoKY63tGDrs1sECt75ztvRMK9BfH0+mAUzqUdcIxb0pBSNjY2irf2kcgRqamrg83ilcSF9yuNyi540PhHUJwPKWGQVFBUKsPD//+3/flfTrRUrVuD973+/sgoICv68ZZsclBiexiTwocEhRCNhrFu1Eu953wfgDxQq4bmitBBVFWXqLCczHoyOhzTl4FRh5sxqUA2TIO/c6ULLyU7sePEVbNv6LJwegrUxuThxekHwxOMzu6pGgIHvuaDAj+UrluHOO+9A49wGM7Gz96LT5pobaginN6c6OzBz5iwUlxQj5XTIPYy0PAZkFfj9ehwTpelaQ1Et6VAUNZeWl2F0fEyF9JzamXAkGWAYB3npocgkEpkUAoXFsm49evggDu/fi5GhAcRiYZ2D00LIpOXg+UjjAJ+x67ToMW6PX85NDIMjeCOolN8/XXSUI2AmCFEGHMbiRmdkfZw+LTCNhNOpRsammJ14OQdZVqds2f/PAALl2Szk6cIUgysZQ4bOa0maK9BqNgEHQ84EIDgFMMA0RRtdlw8ZpkG7vPpMu5iKzIaFD0630REwiI7vTBMEvkd58RowlLaFyfa0wLItdpEeZLx6TQaBPk3WiT1lEVCzmxE81wjaRDEyAM5QG6dfxAwt0SnDgdzrl03DMo5GU4Foti2zES1PPdeDn/lw/raYX4H8CuQBQn4P5FfgdQBC9qZu8gykQwgG0TvYj6NNTfKCZzKsce4wAIGf7LxaNFzd+9n94wRBNCE6HREkWEDCBgj8fZs3SzoMbfxYnPBnEpmmU9I7JKMJOSDRVpFUl0WLFmHevLkSzRoHFlvoZ714i55iJgdnFvOnUx/sLANTv+XehO3vbX9+8/y25uD0vTTtN3PcRvjbBAQ9fb3YtXsPjh1v0bqqEBM4MLxhiqvLyioU6lVWXob+gX5sunSjUoeHR4bx8MMP46IN5+OC8y+Ax+1UkjApOrV1dZrAHD9xHJ1dXeKiFxQGZIXZ1tqGPXsOYu268/DjH/8Ml15+KT7xyXsxMNivznp/Xy9ajh/Hzp2v4FhzEyJRY6vI48FQNR5XTX2SCdNZ1qTDCIDZES8tqcWnPvVJLF+xHHv27sWxY024evNVqJ87DyUlpfob7HITGLBwjSYiONl6Ei+9+AJaT57E+OgoZsyoxY03XIva2hoVyaSuMHQs4C+0MjQSOi6cNhDQ0HI0OBnCjhdf1OPf+567UFVZCb/fix0vvYyfP/xL2YPy8XzORYsWi641t34OampnSPMQDBqazbz6OfC5bJ0Duf58n7SVdMCZNiFXiTRwsq0LTcdb8Oy259DR0Sb+OTUZw0ODoiixmK8oLEVFeRkmguMCSbfe+g5cddWVCrVTUcjS1eKbc8/K7tcKgePashiUc1eC+SPjAjsEYaVlFdKeyFDXorJw7zFHgjTA9pYTWLV8ubIx6IXPopHmAlxndvOXLFkq4NPaehITY2PYt38PxsaHTfIuDQYkBjZFLic4fn+BpgWcTHBPkl7DLjoBAQMLOT3iZEQAwW3SK+h6JKEvrweRmPIE+Ly2iHgKLJhAsNO74fa5Y2uZsm5G6vLLS8hgCju5fNpXmzBjiar1/OzuJ5BJRJHitSkeRioeBpJROJJRZAgQBESMhWpSAMGPtMsPuP1wuDk98MBNGpU3oP8nVUviCv7OGS5DfG22c5HN77fDFO2XboEDqylAK9jp62IAkv3c9lrYU0ymWE9rSFgAxAwnpl+3tM049bBcqGwAof1nZ7dYl7svfOaj+dtifgXyK5AHCPk9kF+BNwYQ+Cg5EcXjCoXqHx7CsZbjONZ0THzotEUpooNRhMU/b8IKQTM3Kt7cbCciFg2aIihUzegVREmyXD84QZAGgd7eFm1BHdNMGolYAskYBc8JBXUxuZYAgXaQLMb4u2cIkXNyEM483lMuKPa/ZV2IdDM9c9RgU4qyj38t16OcP5bb0TM0mYQccXbv2YcjR44inkoh4GWHVqugricFoKtWrsGq1SulFeDne977XqxcvRK79+zFiy+8gM1XXY2Vy5YaoGJCUeWmQvrS4cOHUFVVDX+BoX/QUYgceH+gBB5PoSYX93/201iwYL4AR9vJVrS2tmD7tm0CCuzeTwRDwkhFRYUY5yRB3c8ppye7aOGxII2prGwGvvSlv8eBAwfQ3HwUb3vbzVi9ZpWsMCm6ZaAXtRYHDhzCH/7wBxxpOiTKGqdFBHjBsQmsXLEMV12xCc3HmrB46VKsWrUGdTNnaSJggvdS0kcwNXn79u36nmnFzDn42te+ipXLl+n5JsbHceToEQRDUcxvbJTIl4JiY0Vr1XbptEAG9yDfLzn99TNmiupFWoo5/vKuAdIUqToRjafR1tmF1vZu/GXLVnS0tyjlmI8Jjo0ZAbbPp9AsFmQ1NVVYuWo57r77AwISpKTweBgODR2kzEY5rSGsc4ZgPJKMaSowPDKikC0CphmzZ6GqtJJW9gJupPR0dncpbXzLU3/Ce+68A2UV5RgdG5PonzQkajSKCkkPK9L+O3LkiOiBfQO92Ld/t6EKwqFzMp1I6jzicaOWhZ+0NFU+giZo5hzl+yBFjJa1oga6PdqI7BdQ6EsBeTga0+s7I9wsxzJ4moORtZdtipFNezIggUnOU2LqbB1sT+wsqhbX015XfS/6TxwZNSmiSMXCSEeDAgqZRNhME/R6jJ1ryulF2h0A3AUcnQF0GHMRHPiVV+L0MO/BzVg16RqMJsZyXjpND8AOvSnErWuJHerG1bZ1CaT85FxHtB7WBIHPK/qXgJFlc8s1siYV0jpkGx+vkejOP83roP6mrUs47XVZ16u/e+Bj+dtifgXyK5AHCPk9kF+BNw4Q7CKfAGFwbAQtra04SgvMwSEJlXlDi9GG05oOcFSf9fQmzYi5B3FSDiyKEYECb9jKSTA3fnmsi9LAECOCBMNrFreZNCP6jQsgxFXA1NTUYtGihViwYAGqKiskcLYFvlPtNXJvzwINcrr6uf86BTD+dwAhF6jkfq8OayqJ4dFR7Nt/AIcOH4Uv4Mfa1WtEtens6FJHnN1wAoTeni6EJscxNDKKj33841i6bBle3rlThRztMWnnafe8aSXb1dUhv34WbVzPirIyDA4O4dlnn8WBgwdxxx3vxshYCMFQGA2NjairrZX4vOnoETz6m18jHJpEeVmZvkaicdFlmGEwNjaizi2pFGa4YkSWPF62U8q8xmX4zGc+jV/84ud4y1uux0UXXSj6zpHDR7F48RK8+uoudHR0Yf++/RgaHlGxpolEPI4ZdTVKfZ41oxYrVy1Db3+v9gYFuHC5ZaNJN6XhoSFNQ6qqKuWsxBwHdsZvu/0O3HXH7SqCKGrmRICF7RS5ZWqvE2DSapZrSMDK98iuOvdVbXmVEYQXFWo6og+H6eZS/9DbP8RoAryycze2bX8OAZ9LeoCRkWGMDA1qekMq0KrlS3DJJZdIEE6KkULH0ub9MNDMznc4G0DgucY9Q8rUoeYmnTOcoFFo7fX5MGvObMycMRt+r190O55rnJJ0dnbi4N69uPmmG+XqRVBB7RB59ZwmUDvA90iwxPdNATonJHsP7EFXR4eme6LYECBkoAkBQRWToH3+AoEN8z4Mvz4XJBAoBAiMXC6JdzlB4NQmHOF5PpV+fLZr7v8aIChHwIB9gibVw9aQgSJwCYfZhEgRIMSRjk0iFQ0iHZ1EKjapoDgzy3AiwzRzBr55C5DxcHrATx/g8sKlKYlXFCMlRqf5d4x9bq5zm7aMrTHIAQh8XaSE6d//lwCBAussLdKaHkzlQlirnOtKlQsQzAvMuhnZx4QP/+JnP56/LeZXIL8CeYCQ3wP5FfifAwR2BYcnxtB+6hQOHTqkwCeGcfEmyU5XOBYRNYLUoewEQULlpCnIooZeJMEycxGoK6Ao1QIIsjt1ueBnaJrXOBrZAWTsHhMgKMGZNp4VlRZAWIi6mip1M6c6apajuO0ackan39w9zzaOt/fF2Yp800GdQhxWCTmFR3KAx+nTDBVCFp1keGwMBw4cRFPzcTQuXIBbb71VhWZvbz+am5rVEWfKMukPba3HVZjcf//9qJ/XgB5LHD7Q14+GefMQ8HsRCYfkxhOOhETJ4QeBW3k2wyQAACAASURBVCwSxcsvvSyh7rnnnodly1coM4GF0JNP/RmHDx/VRKars1NuRLQXZR4AffsjMeP6w4mPUmxFwRCvAl4mP4MUIya1ptU9fsftd6ko7u7uwqWXbZJ+4fHHH0fLiRY0zm8UTYZFKulh7ISzkuTUYu/uXQp1Kwz4FLhWWVWO0eA4BgcHTffZYqEQILAQM8F6HgmrWRhX19ThY/feK0tYgkQCEK/bhVWr10i8y0KV1qPcewSZ1Cyc6jgl0FNRUS4npaKiAoyOjCIeTaKstAylZSUK4CO9hq1+Fum0U3WrUPTh1V17JDBvazshehcBid/rEXC54rLLcMnF5wkI2MWgOt+AxOW0CA34/a85QbCnVHzdP/rpQ3h11y4sXbYES5YthdPlQGFxAerqZqG0tAwF/oAmGEzWJghctngxli1ZKvErzy9x5bnnKLJOAf19faiorDThc+k0Wk6ekJh829ZnBDaSpPHFDYWMYERORUXFmiBQk0BgaJ8DBFBTIMEvfYRABJwKSmOwYTgcQZjOZkmqE6xws9e58CrzwhIpv7EJghH4smgWkYbXEp3epDVxJMB9YzQGajJEJ5GMBpGKTJivKbqCUQNCYBCAi8DAE1CyuNNNmhEBgc8KNzOpyOzI80Wa12pctXKpUvbUMAsUxH00uR3m6mEaELZ2INfSwNCIprIgjMPU1P+b12qBkOwEwXpW69I0xUCyKJEyTcihWWaBi3kt5iODL3723vxtMb8C+RXIA4T8HsivwP8MINiJxiNBYy95+PBhdR7ppiNBYTplwsyiMdEpbI4wb4qk0UwDCAmChZgJS0syaMh0piVUJkCwKAw2QGBRyCJHQmfSIKzwqIULF2LhwkWoq61W0WXfcG3bP7rUnM25aIoqZGgkppi3KSVmXV5rCjDt5zn6ymnAIat9MEJt+/lMGistOidw5Ggzenv7sPHSS3HV1VcpRIzJvNu2Pask4K7OHsSikzjWdBDr1p+L226/C/MaGjAZiihDga+bFpgECEwB9krg7YTH71OGQF9PL57d+gxmz5yJez9+ryWuVF2uznrTsTZ873s/krMRLTmpLeDzcOpAp594ipMaSHvAtyOvd4WKmVRYFuyZtENFc1l5Bb79gx+KmsPEZRZkzz+/HTtffRVrlq/W3ujp6VOXmoUm9SLl5QR4jeKFP/fcM2hvbUHA78HI6JBsOWX44uJUiCFShrdPcaY6xU7jcEV62Sc+9SnMX7BQrzkSiuLfv/vvCtDjXvQG/EpPpkiZHXmKsDkFcznTEkbzfc2YWYM77rgDCxc1oq+Xot24AAjBDz3/+Xq5L2ntWVxcgif++CecaGnRlMfpTAuYjY+PqoN+8UUXYdPGS5BIhFFbZ2xaKe6V6DRN0XBYf7+G6d9MuT0LxYj7yO5KP/3nbfjWt75F81UsX7UUl19xKcoqy+D1FSo3gfanpPh1nepEY0ODzgG+Zu4zZkLwdbs8bukCkok0evt6RdcijUoOUtEIunu68OrOnejp7hGoTMWTmg7RIYoAiZMY8u95HLjuOqMsjj3fA+lFfr8PBf4CgXo65iTTGTk7BSfDCIWj05zN7Ovu6XQ9++cs7m2R7hsBCOr6UzMhaJKCmxMYcApjBaRZT2zojAnEI2HEIkEkwmNIRggQ4uba4yuCO1AqAAg3xcgUKnsMMHK6VZXbe88GSiqr7YI+91ogGcKUKDj3/LfpRFM2pFP5Keb5coLicpylcu2o+ZazU4ica032nmYljWfX1Mol13kkrGKly592nctPEPJVQX4FrPt/5vTZZn5l8ivwJlyB18pByF0KMyGgdWEMo5MT6O3rQ9PRowriYvdSYUYUJloTAlKK7JE3e6d0MuHPCApoc2rnIdj2pfI5ZwKpywkv05QpVPaQ10yqEfMQaHdKgGByAMhHLy4uQmNjo3QIM+tq1U3m74vbbfFyWTLkagBeuzg5U4/wWgAhd13OZmZ6hg7C+gUVfrSBTJvu6snWNnXz16xbh/mN8yXM5gTh2DG6CO1EV2c3Rof7MXdODSqra3H33R/CnPoGtLafwg9/+GNNT84//3yUFBUiFg2LfkM6i9PrRmg8iJ8/9DOcaD6GL33xi7j26s2aGmQcaSQzKYyNh9DR2YedO/fC4/ap2z80MIjBwT55unM6xJ+xS2ysVY2fPLuedKshqKOLi8vpU+F57rkb8JXvfFPHlcerr78XW7b8xfD4kxkV6TNnzNJxLCwsRl9fv/jpPb3dqK4sl5XoSzu2Y/++Pejp7FCByCmDWOES70rWq+LGztnga/jABz6Au977XpxobUNRQRG2b9uOF198CYsXLJKrT3FpqbQqLPgJEghqKZ4e6O9Wge7xsgvuQN2MGlmvXnTRBbLuVFqt5d7DELtYilUrsG/fXvzusf+SCFjuPV4nIqGQshuYpNvYOB9vueEGjI2PKiF69uw5Shse6B/SubGgcbZcicpLywygfQ0Ngl08Hz9xCp/+9KfB+nRkdBCBIj/O23AOVq07F6NjE7IYLvD5sX7tOsybUy9Awg9mRPzu979H+6l2bLjgAomTCeTo5MR1Iy2PIIEFfUdXB5qOHBXliBMnmg7wOLktfYEvUAi3gJJlPWydU/YEgWtLShsBlAEI1EUAoUhY2Q6T4ahMCiS6zXUsypnG5f5c9KCszemUc9FraRC4r1ngCyCkaVCaskBMyoosMGl5mkAmkqLUxSIhxMOjiIfGBIqcbid8hRXwFJTDSVGyaEUeOGSU4Nbz2Y32XGMCAlZbOJzrxaSe/BndfXuCYDr2uQBhOgvSFigbbYNtPWumd5YbmjMzLTMl97pmg5bp1ylL53AWgJD7uL//XH6C8CYsAfJv+Swr4MgDhPy+yK/Aawelnb42LMxIDRqfDGJgaBBNzc2yxKQglImvdD+hg4tAghKPzW3PhK3RyYj6AU4YDA2JPGgbINDGlPxnm9dOoSmLHXYnJVyWDsE4ANkJzIUFheqo0wJ0zswZpjNKdxHr5mxPBc5asIt6ZM0MsvP46UFLp9OP7PXI1TTkigttS8Ez95Q95qfIkJatTJhNoqe3DxVVlSguKUVVdY1SdI82NSuf4LHHHsPw8Ahm1FaipqocHV09uP++B7Bo6VI8+eSf8Nxz27Fu5SrRRK7ZfDXcXo8cfWiDykyBRx5+BC3HTyhl+utf/TqWLlkKHhG6yuw7eBC9fQOIx1MCKHRBYoZANBxSF5pr/53vfBtdPb0q8KltiISDcHtMPgWHQ/y7LBqZlsvgrPe//2687V3vMLqByUns3rMLXV2dWorVK9eisWG+jh0nJrU1tThxosXsDQDDo0NIpRNYtGA+vvWNf8VAd7eAALvf/Hdy6PmDstJyUVYIMnnsVq1ehW984xvo6x9Qt5+i3Beff1F8exb3fF3eAPePR/uNHXPaora1teL57Vs0sXF7XEgmYkpDZud27tw5WLFiJTZs2IC5c+dpYsB939XTh23PbMOuXbvgcrhRXFSiKQizEaSjSMTh88pbCB/9yD2aHvT19em8oM1sd2eX9vblV27SFMXv9WmixjwPAUerq3t61kb/wBhufedtKCktUrHLtaJ96uZrNgsQP/nHJ3Du+nOx+erNWLtmrd4jtT4E1sdbTsjtasHChdh02WUSc0+GCOYzKCgoUNI0J0bdXZ340xNPoqOjQ+emdBwKRAuYEDTSi1goK7iQFBtDj6H9LCldWbFygHanHoE6ZglwgkChe2gyYkC95Y5knx92OsKZ3Hk7IG0qKM3kIZhMBYEn6xw3dbtpAtDZx8UAtEwSHkdKn2yus+Dn4lFDEk8mjS4iGkY8PGbC4qi5cPtRWFIOT6BYomS6FkmMzSmPLTI2lkum4WDR3iRhV/ZBrhuTlfmdnSBkrxzK3bDBgCxGLdch+6c2DdE4GE05Gdn7wkwAOEIzDmq2FiiLu/haLJen3P6nScWeoiXZTZOsTMG6qP395/IahHxNkF8BnSt5gJDfCPkV+J8DBHYGmdzadPwYjh5twhidjAgI0hkBBFqdUjhq3SYNNcSyOhVAiEVN0ZmbqKyOtBFn0i6R9AZOElSAyALUrRsmKUkECCyy2bWsn1OPxYsXYd7s2eJ8KzfB+sjlAZ9xnGX7Zz6m3UjtG7DV4Xvd/WFbLNqg5PV+QYJtvteM0nIpOCWwCRQWCVRNTASV9PvHJ56Qs8yqVStw5OB+FJVU4Atf+KJ+56tf/xpm1tZgtG8AHZ2duHrzZnzong+jt79P2RS//tWv0NnRKdegjZdcins/9nE9b8/QCAb6B1FWUYXK6ip1fBl6N6O2SvSk7q4O9PX24bprNmPrli34zr99T1QhtwuYGBtBIODVcUyn3FOuO06HrFe//JWvYN6CBeju7pbd6u7dr0pDcNFFF2Hp4pWaBg0ODIqmxK4yXYMG+vowZ249SirKsPWZLaiqqEBPZyce/+1vFVrmZHIwKy+X03SgU/zWLScg8uj/8Z/+AYuXLlEGRElRKZ566imMDI9h/vxGzJ07F5OhsEk1Li6WjiIUCitBuqamGn6PQ05PFFF3dlGgG1Eh73JAYIIfnBKw2OIEYv2GDTh6+KjWNeArMODV40UoHtdEhbOhyopy3HDdNbji8ssBjw/PbtuGnq5ODFFUXVmOm266EcUVpZq09Xb3IODzS9Mxg9a07Lxbe4iFtCh16TROtvXg9jvu1Pd1dTWorq1GV3cXXI4UPnP/fXjooZ+JlvZP//hlnQeDQ8NyP2KoHYXXfJ1l5eU6106eatfEjZqR9rY2gYT62bOQSSbwyCOPSOTMbAsWvAQGfl+B9ojC6OTkY9LOHS4DEHyc9Hl98PFcpa7Ez7wEHh8ChIyA0HhwEuHJsJoGpwt5swBBlCpTfNtf7fPSdM/NFIEaGCUpy23IQveSFruylrGuDHOPY/AiBa8jKWcviouZZRBPZhCNJyS+5/FORMcFFKhzcbgL4S8ugdtPG1Nqmdyi6XE/aO5HHYfdwbcExqYOnyrkp059c+UzLlinOSQ4PTkAwbZAnaIz2jkrNiWNfED7+pRLVaTGJFfHYK+XXmsOYMkxQ806JeVeFzPZZEgDcP7hwU++3hUs/+/5FXhTrEAeILwpDnP+Tb7eCrwRihGfI+tkFAljZGwMLW0n5YwzPDSMdJxhRBnpAwgAGJKkTB/LepD0FBYf7NTGYhHLPYaTBpOPQIGk3R0Ur5kiZRUghlvPpGHejil2JkeclCR2K2fOmIlly5ahYc5s+cOL4mDdFc8ACLn3aou3fPra5NKR/hpVKAeFnNXodDp7cYq+xOJPgmyXC+UVFVi2YrkAEXnawyOjKmJHx0alC6CFLIv2A/v24cHPfxF1M2bhySefxNZtWxCaGEcqmpCzzd0f/CBuu+N29A304/e/+z3+8Pjj6v6y2/7WG9+Ka6+5BkePNmMyEsPq1WvQuHCRnJLYcSfAaJg3ByVyqynA/r17UV5eioa5DfjSP/wj9u3bYzrs0bCxOXXQTSqjDjOFz5suvwxr1qzB+RdcgNGJoAryl3a8ZCYFtXW45pprUFBQrGPCUDQGgTGlmQnJpKbNa5wPt8+DI0cO45WXd2DZ4iX46Q9/gODEuKFo0JGI4tl0SgU13YwIqi6+5BLc8vZ3SAtDO9zDh44KWK1ff56yDliw7t69F+FoWGCBf3Px4sVKOX7h+ecxf+4svYdHHvm5JgC05qUTEbvh9PXnRIWFPEEoi8Bb3vEOlBYX48UXd4ijn0ykUFpSioKigKZWzEHYfNVVoijxY8/Bw/je974nR6W33fxWXLppIwIBH+KppCZEI1Yhzy4wNRt1M2YIoNh5Hfw5X9Pj//1nfOfb30UiGZN4pLq6CkV0lRoZUnjc2rXrNI358pf/WaFle/fvE8++pLQUzzzzDG6++WbU1tTofGV9y/OD74nnHCdOdF0q9PvwwgsviFZmp/BKfOzhBMYKQZNg1y0KnyYItEFlFgLXy88cBI+0DhLwOpyISy8Ul15mciIkoTjPcSu+QGtk9DjmujIlkzX2QzblSMFgVmhaygroswXf9jnI7juBI5+MoWduxOHNJOBKW+CNtqRuHxJpB6K0X2WAWzSCVCKCZIpWy9S6+OAJFMHhY+q0j+gULjYr6NqVNjkJorZRq0DXJGtSaZy97IT1qasJLYtti1NzOTJTxAwDy+yHZe1Zc6CFFcRoAwRbBJ17nTITBHMc7GtUFlgJHExNNF4LIBh8ZSYR5vHmWHz5b+97vdtF/t/zK/CmWIE8QHhTHOb8m3y9FXijAIE3ERYWFDaSZtTa3o79B/ajv68fKU4MGLaUTIhfz05dkpQCjdR5F+K/MU3ZAggUM1uhanxOW6jMG6O40QQIpDDYkwROBhwOyw2Jj0+oGGHq7vLly7Bg3jxUVlaKYmHG9JZDSI4IL7fgN+Jl8zH18+k6hLMDhCkakvltc+PPpR3Zf3+6q4n5e3YHNFBQoO43O+EsPEKRiLrspzo6FD41MNCP1tZW/PQnP8GGczfgXbfdgeZjx/Gb3/wax44dNTzxjAuT4RC++rWvYeOlmzA4NISvff3r2L1zj8LjyI++7777dRyYG0CdAAGCx+dH/+AQJsYnMBGaxMyaKhQUBFBZVaFcgabmo7jggvPx/LPb8PAvfoH29jZUV1QgEgnJrSedzKjYvuejH8FVV1+topF/e3wyjK1bt2qqlEpmcO1112HF8hXqPpP/ffz4Mb0OHmuKy9etWasgN/r0DwwN4FeP/AKbLr4Ejz36GzQdOaLjwkkRgWJRcRFmz5qFyy+7DOdu2KBUaSb5kgZ1+PARvPzKTqVqX3zxRk0MCI6am4/D5XEpnZlBc+ecs15F5LFjzTiwbzfOOWcdHnropwiFJ5VdQGqWqDAZujK5BXwJ3ggA5jY04NrNm9Hefgp7d+3GksWLFXxGLj/BLO1Ay0tLNPEIh8L4l299S8/51ptuxIrly7T/w6EQDh05pE499+nc+rkqotnxLywull6BtCF24Vmocy88/PBvlJXBEDZ2vZlATZtSv98jt6hLLtmEDedtwPXXv0X2rz/+6U8lVJ8zp15d+5tvfqsAQT+nLCWlorGxOC4qLJKbU39/v6ZEBG/PPfecQB9TtTs7O+BwuODxcSpAepHPAAAGFzpMqJuP56jHI+DGvatkYNGlTDYDz+tQJIpQ0ACEhGiHplPN/8xEwEwHshQanZBTVyxD5zE/4ORIeQg56ctGmWJEt4QcjlQC7kwc7nQcDroTsQa2XYk4RUhxipBClEnuzD/QVIBA1AMHE5OVkuw1qcScTjAdmQnMibihFynE0KW0cwWQWRPI7DWU9Ce+Zk5ZsmFphkokMJTJ9T2bCk+zliWbKm0X7NMAglXUG4AwPfMgCxCo5bKclfQ1e42aylqYpq0yMM1Kas7gK3//wOvdLvL/nl+BN8UK5AHCm+Iw59/k663AGwUIfB4WNMw6mAyHcaqrE/sPHkDXqQ4k6SxEgJAix5fFPzMOUpog0MWFo++kOrUUKBsdgjQIcZOFQN406Se8+fMGpjwEdTE9KkS85AXbAMGyRmURRVvJpUuXYWHDPIEFFkMmlTY3OdkqXHJsFk8HCGcDA6/1s2lAI8ehyIYLWWCQU9zYYw0WJOQ8z5g5A4uXLBG1hNx8dT9dLmVLzJw1S+u8Z88ePPX007jrzvcgHk1gy1+2YsuWpxGOTGh9UvEMPH4vvv/9HygM7EjTUdx/3/2YnAhjw/kX4I677sLMWbPxl63PqOC86fobZI1Ji0aCu337DqjQuPC89bL79Pq96Ovvw0sv70DjggWYGO7Dbx/9LV7asQOlRcU6HnTgKSssxle++i+yNHV5SP9h5gVwqOkoHvzc59HQ0Ki03fe8+72aIoiTnkziiSeewMGDB9Txn1E3Aze+5QbRX9iXHZsYxUM/+TEuufBiPLttC3bseMFY5WYM15p/6+Mf/wjmz58nRxk66kxMhPDKq7uxZetWFag33PAWCYwrKypBTQsBAi08OU1gtgO5+FwHamae+ctTAhKcHvz2sUeVFk3Ru8/vFTWGwJRrwe+5LylWvWzTJlx4wQUYHOjDpZs2aXpFYMUmN7vIJ1pOqgBPcZKWjMphqCDgl/7m8IH90mXs2bXb5EkAqKmtwdVXb0ZZWSmSEnwbRyBOEggaX3n5FZxsa8fE2LgAY3dHhxyfaGt6/oXna3JWX1+PlStXobi4DLt37cK/fe97snQloPrg3R/E+nPX67zpoytUBqivn6MsBp7zJSXMTuiRLoGgvqe7W39/9Zo1+Muf/6wQO7aYaZvr9hgLUwlr5RDkgFcaBDpo0bbWOCeZLjmTz024IgECKUYEbAT1pDeJLqS8hagJSuR5n9UW5CQMS+tgCnL+vRTBh83NzwHmdslN+htScThTMXjSMSBFsEf6UAAOfwGc3gIk4UIsYYwCCExlO8o9ZqWJUN5si54JDhzJONLxKBypuJoOxlXNgEaBIUtMzfdhvwelv0uvYYCEaFlWB4HH2Q5By51Wnn7tMIwrIYppl+/stec0gGAeblybsi5IliOSWaozAYIRwqdA7p5N5frKlz7/ereL/L/nV+BNsQJ5gPCmOMz5N/l6K/BGAILtqsKbPgECdQjdfX04ePgQWltaEA9HdTNOpJPG+5wWprJLpICQN1Om4FoUI4KDaFTBWAkCCavgt4XKuhHbImVLg0CaEbuEpBmwE2mHpZEnvmTJEixunC+qBj3mTw8Byo7hc33YczQI9r+/FqUod/1ej3aUvbGrE2p6n1wXgicl+KbSohCtXr0adTNnwGvRM1gIsaNLESz9/fnR198vfnlVVS1e3fkqfvXIrzDY3wtkDE/c4wlg9pw5+MGPfihLz+//4AfYuvUZFPpL8JkHPoNly1fi+MlW7Nm/D2vXnoOLzl0vkWk8mcZjv/8d2lrb4fJ4cNMN12iawRfb09eD557fjtn19XAnI/jz009Lj0A+NpN1GaL1wH334/Y7bhewGQ8GRZkh0CkpL8HXvvYNVFXWoLurF3fe+W7U1c2E2+/V8X7uueexd+8eFVJLly7FlVdcqd9jmTY4PIiHfvITXHT++djx4vPYvv1ZAxSdTqw/Zz2+/c1voryiRPuI4DMYjGgy8Y1vfhuDIyNobFyAm266Sfxyj9urdX70t4+hu9e4Fd1yy9/oMTwGdNF6/tlnNTFYs2Y1vvC3n9dkx+tzo7S4xBLd+gViKTTmwqScQMDrw5f+4YtYv3aNaEicdMXT1Cwk0dPTi2A4ihd37MChw0dQWR7Ahg3ni3q08+WXcPIkBeO1SCUSymCgC1g4FsXM2bOk0zhvw0WYOXOm9jXTnffv348jh4+gorJKAIkC8qH+fgTHx/Chuz+A6667LluE6vyCA08++RROtLWCvHKK9ylCXrCAoMiBseExdLV36P3ytZJyxT3Iyc8PfvIjOS4RbBBYLFywEENDg9i1e7eOMc9hr49UKuoPnMoZYFHtdro0CaG9K3MwWGwridzpAk2fCPB4HeAEgdQ5ibnZRLCMBhKxkNUciGdtUO2gQ4qDCSTZIOBz8ximlahucf5zAIKD4hTqHpIJdfud6SjcqRgclqg5xewKXzFcgWKknUyWdiIJJ9J8L3o/gCOZQjoZF3BIMXuD52sqgXQ8DEciQdhgHNVEs3Jls1n4nm0Ht1wnNu5NI+rmYwkoDEjgBMG2sDWXiKlxiX3tMMDDUH44QZiOEGxqkJ17kPP7/x8AgtPBicMUuMkDhNe7W+b//c2yAnmA8GY50vn3+VdX4I0ABLtDJatT0iLCk+gbHMTR5iYca242WQhMO06lEAlHEKKTEXUJot8wddfYU7I4MC5GtBqMImk5GcmZiF1F8XwzonZInEwdAkECu5ekLpCqJN2CoSuUlZWJ7rJkQSPq6uokvGSRMTVBsAgK4gNMpY+y2LA/sk5EnHboh1OM6NPvzsbQJPembB5xtrRm0SFyRIZ8HNeHugHy4gkQauvqVDz7A34FpJE2QuqJea3sMs9Ey8kO/PAHP8L+PXuQStL5KaZiqLp2Jhrmz8dX/vmfJUj9xje/ieMnTuD22+7A5Zdfhe7eXvT2DuDYiRbcdONNaJxXr2PBbvHDj/xStJLqmhrceMO1qKmrFUXjWMtx7Ny9U/9f5HVgy1N/xrPPPCu6F/us7Lo/8Kn7cPHFlyA4GVQxS81JaVkZikqKcPRIM46fOImOjm5ctXkzVq9aC6fbdIWHBodwouWE1qthXgMqq2q0cNSl7NnzKp7bvg1rVq3Ent27NLWorKzArJmzcM211+D6665XonMwOIGhoWGMj08qe2FgYAhP/WULqmtnYPPmzZokUAAdDE7ikUd+qX3CtXrLDW/B6jWrVSxzivPSCy+q+D//gnPxxS/+LUZHh1FYVIjSsgpMBidRUlykwm54eEjWmG63TyLhv/u7B2VlysYuXZyiUYrNQxibCGqdCZaDExPoGzyFkeEhAZr6WTOxavVyokPseP4VtJxsUceWwmsW4CwkKyuqNG3hBylHFJhzT5h9lUZxUZG63OVlJXj3XXcpRZrPQUpSWVm59iRD2I6dOKEcjJrqGv2uchxI1UomZZ+7duVq7fGjR49i+aqVOi7//h/fQ0fHKWzatAnnnHOOqHqRaAwvvfwyeklBylBzYjQIotmoEDVcfLoxUYdAqpGx7eS5zsc5jC1yPCFbZE4R4rG4PkmVIl0tGgpa00TmJNDUwAh7CQgYqGc7KPF7Ti8cHtO1nxZKJgRO4TxD3ky3n5MDZzoOJycEvCY5PAIH7sISBaDRpSjDhgM/CToICDjJjMWkt0nxk+nVsQjS8ZgAEfc/9xYnJbKAtRLEeanghIh/29AkTVOErk9cE75ul+0AxcmXguaMZbSVjnLatcNcW+zBgQ0QsjawlqOS9M/WhSd7tcq6HhmhsjXeMF/tC1SOqYKaPhmjrzCahzS+8o9fyN8t8yuQX4G8i1F+D+RXWlRU9gAAIABJREFUwKzAGwUIfBxvgizyJyYnMTA2rIKkqakJoWBQGgQ+Rgmqohnxpm/xg51TImdZnHKCQF4ypwi2dakNEKhDcJlxPicHLHL4ScFnQgDBaBZ4g6O/PnMQCBBIzSksLDBhTqJCTHXxzbdTor5UjgYhdx8YPvOZ3bksmDgbEsjeq6d38/g6+WGSoOlKk8rSGihwXbFypYSb/KBLys6dr5qUXS+LOifmzJoFr78Iu/YcxOcefFBJsUWFBUrD5Q19weIlKujuvffj6jh/9atfw4033YjzLjxfItrh4TFEInHs33cQb3/7OzBn1gytC/ngBw8eElAj772hYba6tdF4BNtf2I6BwX6UlJWgvKQQTzz+RxzYs1+CVGoaKmuqMH92PS7ZuFGi8DGmC7vdouc0NTXjiSf/hIWLFqOEKb9FxXjLW25CcYmx8rQ7rQKA7AjDZQGHPjzxxz9gaKgfC+Y3YO+uV3HowEEsWLwQN918syYqre1tWLpkOYITk7JRZQHKY81i+qWdu+EvKMHf3PI3ophRW8H9sX378+jq6pWY99JLN6G6ulLHgJty+9ZtorstW7YE//LVf8LgUL/2VXXdbGkIaCVKV6W4pl1hVJXW4t3vuR1rzlmFQFExyKoKh+NKu+7pH0QswRyQjASt0clJJNxxhEOTSCaimDWjFuNjw3j22WfQ3tKlYo3vn4JrgiudgwlDs9F+UUgb6SlOuNzGMYjvi9362bNna9Iwa8ZMzJkzxzgR1derqDeuR22orqkV7YeOYjxu4ckQugf6EAyH4HO4sH7NWgEQbwEFuU5Ndk6ePIlrNm+WBoHPQxF7W0cnDh05ooaAESebVGZWrwoWc7nh9xqhMjvrHhedmAxVilMNMy1IYjg6huB4CLFwDNFwBJHQBEKT4whPcH+GdRx4vBwO495EW1JSxfz6LILfXyiamMtnRNK5HXgVtgQHdF8icI6FkUnS8YquaqQ4OpFxegUOvEW0MS2EMxCA00fAYwLsuPapaBxRy/40zfA0pSyTFkUnJAIhUr988FlUK2ZjyIbXwWLfgBNSKFNJahWMA5fb7ZUDFMGV28PgNTe8VmMia2KgbBQo+VlWt5xsaCqh2A049NWmblkPtBoZuVavEnbzvaSN3kvaigwpesZRic+t60yuPkHfG4BA6ha/fvUrf5+/LeZXIL8CeYCQ3wP5FfjrAMH4h0zdVFTgJg29hwBhcHQYJ9vblIUwOT6BNJN1KcYk79jSIRgJIDvIJgOAegOjQYghFgmLZsTnmzZBkFuOKZQMz9m4GdF33kwQDEBgIVNUVChby6ULF6h4ImDgjfv1AEIyp9DPzTL4/wsgcGVtEGOEnQ6lQDvcTnmxM+mXhS9Ds9gd5iRmZHRU75cFVk11LebNm4exidD/Y++9o+w6y6vxfXu/02c0TRpp1HuxJFvulpEr7hUwJQTTkkAM4aM4WXSSQMCBUEJvptjG3bjbkmxVS7J610gaSdPL7b381t7vudIY+K318S/fHa9ZI0szd+55z3vOefbz7IKXXnkNf3zmaXW1+bDfvHEDQuEwFi1bpk7xnXfegfWvvYYd23fg/X//fhX6tDMlL/3QwSPqHF977fWilLCYP3LkiLrs7e3tWi+f36Ui58Ch/Xh9w2uaBITDIXjdDvz8xz/DwOl+KznXCYfbhWmTp2DBggVWWJhXbjsH9h/Ahg0bRM+44447cN6KlXj++eexaMkSLF2yXMUtfzfPi4ouuwMlWxmR6Bg2vP46Duzfg7raGvi9bjz+6GOIR2PqhE+fMV2ZBKPj42hobFQuAfcBu++cuDD4bMas2bA7vbjnnnerwCVViwV1LpsXQCJnPxjya0/xd8diUTz9+JOY0tWJ2towvvvd7yi9mf/m84ZUtHa0tqorTZvZBfPmY86MGVi8bBlSpKHAjhO9p3Hg4BH43XbMmbcQRThQW1uPOK1F7UD/UL+EvrQ3pVvQY394GD09x9StZveY68HuPz/4ZzrmsFgV+CHfXg5KHgOUFRRoCmMeH6dPc+fOw7RpU6W74fvm9IwfzIRo7+iE2+FQt55TELfDhaHRYU0DBvv6sWzJUgEKDoUIbJhATaoezw1djsbHxrUvufcOHaaOY1zvSV1si/7C79V1adm96j1a8zcCB4fdZbmeESDEEIvEkIylkYxHkYpHEY2OIhWLCiCpsCZwk7aBwIMJzn74A2EDErwECn64fF5rSkEKjgkQq2gZ9Br5LPIKrMsptE6aBAqFPX64w/XwhvhZA5c/CLuXFCC7+XlONghcEglkUgnkEuPIJ+MocBrB6QkTtZkW7SFI8wmscC/zOBk8yH3C6QMtnEmZJGWHFCOuJYEBv/LneJ7dVpaIqFiVpgVBoQTPZg+UmAfNvJRCEbkSGwtmfiAxsTXBFC3qT5oVmuBKECNRjLl7EyRYWgSFrskm1tCiCCJ4T+dXvme+/re+/rXqY7G6AtUVqAKE6h6oroBZAbqDVD4m+pCffZBYD5SKzakBCHEMjY3ixMmT8lRPxeLip/N7yIcnQEjLjtRy9bCbDnIFYHCCkGH3MM0QJaNDOOdkRFnrOZqRkpWtLiXLCDolkfbBBx4df6ZOnYrZM7qVicAsBHbD2X2d6GRU0VDoocoCbIJVysTn7DnPFD2+rYd4ZXX+PG35rXvo3ATBMJpMAWNEmbR9zKrAJvBhAjIFrXw4k8O/b9++swX0zJmz0djQyAYo9h88jDd27EY6lUSxkIfHTaoVxCFvbW+TzeWWLVuwceNGvPe970VzS5PoIiywek+ewsMPPyIe+tSp03DtdW9HfV29nKf4leJQ8s3zhTSOHDmM7TvIOc8q76CpuQm7duzQBAFFa/pTLKOzawre/973YXBwQA44BD0U8+7ZvUdF0PnnrxT9qHNyBw4fOixXpClTZ2HWrNmorakVbUZTplQaAyNnsG//Xpzo6dFkZOrULrzy4ovYv3efnHH8oaAoZG+/8QZ1unuO9ci+c2x0FDt37kLvqV6BTiYFk/O+/LyVoslw0qHuNnMGKLJ1OayMDeoX0ti0cQMOHziI5cvPQzwexe9+9zvE4lFNVHxOcu3tWLhwAa5+29tw0YWr0NBQB3DP2e3oGx3Dmf5hHD12QtSeC5bPhS8Yxr5DPejs7EIsGtE0rWvKZFml7tm7R1z9tWvX4rnnnoX48hM89QleOC0I+gMqftmtp3Cflr/cTZwesIjjniFlhft3+fLluOvuu9DU1IzI+LhyJ7iXCDRJXyPw4/XCYpCTAtqzcs/TFWlkdEQd8RkzZyAcCqn43Ld3ryZXBB+kWZGeRRoXnX1GxkbR19+vr3pPpOQQvDscykBgcB7pN7Lc1M3DrL0AIIXK+TzGMkkBhNh4DPHIOGKRYcSio8gkkgJ6KlJZoPI+JAdPt0lm9geUD+IPBPVnj+9cEKIMEaxpZimfQoGuRKRsWYCDxy6AQGpQIAR/XRMCtU0I1NTDzUBFt3FdKhXzyKfTyMYTSEQjSMejSMdGkU8lBDI4+eO6mzA4L3xev75WdBFlULvAbJasfjc/CbbtdlKS+HMura0/ENC0x+91aqpDe1kGFLJxwE+an/IuXCzZkCf9jPcL0jELDtESWfhL4G3aLRMYQxOsTuVGZNmW8lzpf3jvsfIjmGbPaUnRWEoThBrdhMmW4L3oB9/7dvWxWF2B6gpUAUJ1D1RXwKxAgY8mQys+54ldKuuhUenSVYp7coXpPkSb08GRYZw504ehvn4kYzEUsgwwM7xjOqUIINBknNQeizTLwp6AgJ3DdColkFABCBUNgrqJ5ZIKp4kUI1o8lljc84Epvm8RHq8HXVOmYFZ3t6gWzBZQt9pyGZHgj8dlhbAZgMCa9y/ZnEKd3HNgybJL/RMx4V+3b9S/EwBiZ5sAobGpCStWrlSxxzUgHzwRj6sj6/MFsXDRYjkd7dt3EOPRGJxun4rH6PgYTp/qxeTODtmE8vzs2LEDDz74IK644nLcdNNN0gTE4uMqBGhRyvPDxOHJk6dgypQZmD9/vs4Ri0O+H9pzHus5pDTdQjGvooVUnKHBAfz6l7+WuNVFYWexiFBtHe79yIewaMFCeewzd2Dz5i3aM+TEX3f9Dbjo4otUmI4ND6vooxj3aM8ZFVUM7yJw4XHzeIfHh5DOpNDU0CgL0/379uCPzzyDgMevookC7rvf8Q7cdsft2LR5M55+5mn09/XLspSFLwt5r8+HpUuXaXp0+nQfVl1wERbMXyQnoGCwBnaBA4K0IlKpJN7cuQN7du9Cc0Md5s2fjw0bXhfwqNiZFjJ5rFixHO+48w5MammRhoBbl0VVpljGw088JQpMuVDENW9bg8Z6N+i8f+jYKdQ3NksHEIuMY+6MLrn/jI/HsHbdOgQCIXzv+z/A6ZPHVGyKDlKmtiCk/2chLWGui9Mc4yrDa44FNI+zUpCSkvbOd74TN958k6Y8z/zxWdF7pnR1GfpYKoVJrS1opJNTPq/JTlNDg9aHBfXhY0eRsa6/6dOmoZDL4+SJk5gyebJAISdLrPPHRsdQU1MvsE9nsm07tsvtiJa5FJbLZczlhNNyxzFZBiw2WeAba2MCNe77aDaDeDSOyCjBwQgiY4OIx8aRS2fPnhtDqKkEmDh1DXs1RQgI/ASDIQsgmI46r39SFVmYl3MszJmGTYBg0tnVFZfFqRueYA0C9c2oaWxFoLZeEwRehwJqhRzyqSQy0Rji4yNIRjjZIEBIyf6VkwBRHD1Gf0CA4PX6pUfQFKBMZ6a8mYRSV5VNC+Dxnsf18Xu9CPIYggFNjPw+p0TdXjeBghMuOwGVHfaygzgcuSI/y3JaYmZDOldSgCId4WgdWxJXiE5RlURncz87S5+0AueUWSLAUDQZMzKCMI0YBU3y9ax8ETNNMJOEn//8J3/d7a363dUV+BtdgapI+W/0xFYP669bgSz5uhU/b6uTJEBQsSPkn60OPx8ufDBH4jGMjo8pHXd8mA/WmIoTPbiZlZDmwzIvShA7lpW6m4WmAEImIyoH+d0MPnvLBIEPKw7a2b2zKEYmOM2Jsp0Awdgk8j2ykGDHlC5GpOSQKsGO3Z8mKp8t+s2BovQXXIz4TxMBwtm5wZ+M8v9v3I4mpp6KllEqqSCnc82cuXPl4sN12Ld/vwpqdhTJN2bKcWtrBzZs3gKnw40p06YbEez4mHGByqQxNjqsTvnx4z144IEHxMv++Mc+prXYsnkzuru78Nvf/hbHjx9TIcqk5sWLKRamjacXzU1N4lNzHVgAur3sZhKM2REOB0X9+smPf4xjh48qLIvUEYoul51/Pj72iX/GkcOHsfPNnVj/2nolC5Pe8oF7P4DLL7tCNqh79+xWkcyCPOT3I1UoK1WZx89jZmHFhN6ahrDoFw119dixbRsee+wxdVeZ70Aa0aqLLsL/+fSnVfg9/uSTePKJxzEw0K/uuHjbNsPNX7JsKW666Ub09Q1g1649mN49W2Fpk6d0oewwBevAQB/27Nktmg9zBGZOn6I99OQTT0tszb0zb+48deSvvPIKdHeRvkMHIdPFL+RLyNsceOjxJyWy7WhqwlWXXgqntyyAkMiVMTA4pm5+W2srJtXTT59J0DYMDo1g6xtv4rXXN+ClF545q8fgWpAiRnoOJyb83fX1zMUoaJLAPczsBArAK5Qepjp/7nP3o6a+FoePHsF//dc3lbj93ve9D93TpolSND42isULF2mKxnM1PjKGZUuXyhK3t78fo5ExAb6RgUGt5bxZczR543RgeGhIe4RGA4Bx6/H4vDjW04ODhw6pOWD3GNMABYYRFujeQFBvbEx5cpQrIEpXCcl8AYlYQgA3Oj6CyOggEolxEIxVQrpkJWSBBBvI3TeBbv6QHzW1Jr/B5w2omGb3m7bI1NLwPlKsFOc5Ni+MWFgfLLwFEGoRbpyEcFMrQnWN8ARCsLlMz560pFwijkwkgvj4MJJjw4hHR1HMpHV9OEQR4idBC4XTfk0tpYlQ0yOPUqEoYECQoITmPIGPEVwHfF7pc8JBvxytfD4HAjwurxseXnMuO9zcX2WvEqizBAcFIJ0vIcMJQo73S7q/saA3CdVEPiWbNUuwGi/KgyBgcZh7mAUjpMXg9UMzCL0/i84py1lSmIq8z3NEaPITfve73/x1D4/qd1dX4G90BaoA4W/0xFYP669bgbQl+DVjZgYYkQrEjlPe0Hn0AGRnjlqBvDjnpIiwsIpGxjE+Oobo6Chi0bgRMcsKld9PypEJF+KnphWWhoGvZwACHY1M1+/sZMDqZrEQV1dVPGfTsSRAOEvdoTWlywUWTTO7p2Ha1Knqzvt9vrPe42+hFk3QU9CK8S8BgLM+Rmfdisw4XyI+64MP/gr96Ky7iP7trZSkCl1LP2ozLj4DI0O49LLLVCyMDA+ryGGRzA53Np3DlK5uDA2NIa8wsjlIZbMYHBxGIh5TR7Ozox1JFjQZ2kZmsXnLFlFDKHh+8803RYc5emg/3nhjm5VePKrfQUHxqotXq3hVmq7PK/99ds7p5c/XrA2HMdB3Bk899SS2btmMfDpnAqjKNgRravEvn/k0ps+ahQ2vv4bdu3arq08+/N13v0NpyuP06x8cRM/RI9iycQOOHjmM2nAIF1x8qSYYAWooLK49BaIsZk6cOIFD+w9i7+49yiegUxJTcSdNasWXv/wlTOmaIvH2Qw/9Hjvf3CEgxf3JY+CeYpbE4iWLpIkgDWXrljfkbMTzSItQAiFDaUpoL5OG097extoRhw8fEb2LGhp2/qd2dWFq12RlQLRNasWsWTMlcGYxmoinKIoRZWXj669jcuskXLxyBRxelrUOjEbTePzJZ1EolDGpuRU3Xb1C749UNhZ5r6x9DfFEBl/6/Of0friHJNQuleB0OTSl4TliQU5qCd8ngW4kOo5MJgd/MKgJ2SUXX4xrrr5KORC//NUvJdKeNXsW5i+YryyLTCoj+lnQ70f31C6Bz8jYmKUxIJDJyliAdqak5AR8PnS2tsm6U93lbPZsd5yp12PjEbkrRWIxbNu+Q9a7ZeoPJLwHinmKe80UEEUaB3A2Z5d9LoPHynCgUIKATiwyqs/xsSGk4jH9fgOkeY+wUsfExKdTkA0enxuhmjBCNSH4Az54HB69T15lvI8QHJBSRTc06prUvMhlUSwYKhTXyO72wh2qRahxEmqbWlFT3ww36Vzcf8xm4c8lo0iNjyE+Moj42BCSsQhHRobu5OB9h/QiThC8OiekrrlJM7IsX4slduUz0iwU+cn7HoESStKRhAJeBIN+BPw+BH2cKlDP4NKnm+Fzmr24ZYGaK9iQyhWRynJ6kEM6Z5KfcznSg0rKlyiVOEGw6FhqvpzLi+BxGYG7GFQKVOR7y6XZlEkbJyllzxhKpyaxDKyz3NYefezRv+7hUf3u6gr8ja5AFSD8jZ7Y6mH9dSsQZ6CZpTOoPDRUtCv1OKOCX2PpCn+VKans4KUIECLqWI4OD0tkyw4eC312rdihUoFuuZrwXbG4q0whKgBhokhZQEEAwRTkfNjJLpAuKeTf88nHFFY+2ArsvDvQ0tyCGdOmSPRbsTrltEHpparbJ8qQzdrQZeUvAQQWqObf35pUOjGwaOIEwTiMWB+Vzh2/0gdenGq76AGkCTDxN1xfh8suuwTjtMAslVQAM1z15Kle7N2zH52d3SgXnVi4YLGK276+PtmRir/s9yjcip37UMiP1kmGEkKu/v4DB+D2eiSSfP2VV5TWGx2ne0xUQI2d+c5p3bjl1ptx+erLJdAkHz2dScJWcqrY2b9vP15+8UWcOXVaIvJkNCLaQ7Fcxg0334L3vv/vcOJkL3bv3I4NGzaira0dd73jXWhqalFBRF3CurWvYv3atRjqOwNbqawCqLGxCbX19Wjv7JALVY7dS5SRzKRw9PBhIE/3H5jipViCw+PBP9/3Cdx+682aRpB29NQTj6GsgiYv8TK72tNnzcRFl1yC7hnTJe6Nx+Lad5w+RCIRiZRtdEqy2dQpZyeaacIsoF948SXtax9ThoeG5FxEANxUG8aHPvwRNDe3YDQSQVt7p3H1GYvoXFx++eVyjCJd5IorLoXbxeLKhng8g8effB7ZbEk0sffevka6CQqxs6Uy1q7bDIfLjw9+4N1GlOww9q50G2KBxtA7CsaZ5cEpDClFBHC5XBolFoEuL6677np0drShsb4WPpdH575zymSF1UXjURkBRMdiasQzN6GbIubGBk2vODFwOEgVs2Hz5q3oG+xHoZTB8vOWoaWRlqkURXt1jVNzQEqN3WFT4nZDQ7O0HL2n+6T9oNuP6CvlgkS9qSQTqNOwlWxw2kuGX09anDegcDKXzYVsJoFEfBTx6Bgio2Oyks3njTWyYsokfjbA22lzyRrX43UhXBuEL+iD1+uG2+E5e13yxwhmZAnLzngldNGiF+neYafzkQ/OYA2CTa2obW5DbW0T3D46Cjl0cyBAyMYjSIwPIzEygCTF06RZWdop3m+Yq+F1GZExKY2kHBEwKDRNeibSHTOwK6QtD6eVzsxNTcqex+eC3+dRdkaAEwOPAx6vSYl32N06fgW3FezI5u1IZgpIZrKa7sXyJeSydI4zAKFcoiYFKNkIPSuhcia1WSYAyo4w17P6GFazh1Mmvh4zQCo6F+4Jo084Z8f81NNP/3UPj+p3V1fgb3QFqgDhb/TEVg/rr1uBqEXXqYADpSVzfJ+kdzmTZE0+AacB8tKQG1Ee6WQS8VgUY2MjGB4YVOhSKp1SMcLOZUVoqeRbqyAXPSCf1wNdFoeVzh89yC3RoTzCrYCgii+6LE89dB5xSAypzhfdcMo2NDU1onvaFHR3d4tuxOKNAIFdSXmmTyjcz63MX9YgVN7n/y1AqNgHTlxxdfQqfu2wSY9xtOc4jvUclwUpcxuKuRyCfp/EvGz3keP9q189iPNXXIxlyy5AR3unip9XXnlFfPurr7kKdXVhnFGH/3G0tU3CjOnT0Dxpkorhvfv2YvacOXjk4Yfx+quv6mfZmSQfmjQtFsKJdAbh2hpcdfUaFdYen0dF6GD/kITmD/3+90jE4lpfFkMZakQyWTS2tOBr//GfCNXVYe26taI2cX/cfffdCPlDAiNDQ8N44YXnsWP7dnUt7aRn2Mqa/jCvAHa7qDTRZEL0EfLaKbmkW5Hb5kTQH5S1psvjxWVXXokvf+UrONFzTBqBH//wh4hFx4kuBRhJgemeOQO333Un5s6fh/GxMbzyykt6HyxwlyxZojWW45HTY02n6F4UkxUrJyQsAmnxygK9f6DfytUo467bbsNHPvoPKlSfff4FnTvu660bN6K3txf//h//LmtXApW3rVmDWr+x9uReO3GyD8eOnUB9QwOWzp9mLDYJEIs2vPTKRtgcXnzkQ+8R5YQFL/nzfJ1wTQi5dEFhYp2ddOKqwcmTJyXaZkfcxilZeyeuWH0lli5eiCcffVhFPW19OcWj69SJ3l5MnTpFgJlFoN/rU7BdZ0enJguk/vBayueKWL/+dTz7/LN429VXYuWK8+RaxD1EQThpKs8++6yuJb/fi9HxCNxuH8I1daLAbN26VTQv/g4KfNOpBDJp2rkyTMw4G/k9Ljg9Ptnc+oNheOg+VqBrWVQAITo2LrtaXv/mMieSN6nEsgO26DJur1PuU/6gXxQfE1JWARNl3UO4z1PJvBoWvO+YSWRBxTPdkJzUC4RqEGqehPqmNoRqGuDyECDYBZxos5yNjSMRGUZ8ZAip2Lhet9Ik4O9jirvHAgi8B1VEywJC9hIc9iIctiI85QJ89jK8LgecLtrCsrMPBfC5+f6VCk/7UzpTMSGaNCfawZaRzgPpLA0egAQBAp3gqN3Im/R6Utw4nZI2RblwZsJh7jV2rYuclSz3JK4VKWAUxdPcIJNNIm1Nazl5qUxsS0ULcFgTBJ776kd1BaoroJDCP40prC5LdQX+31uBMVqG0u1CBbqxIWUBlYmnjODOEvkaYaVxypBYOZ1CIhbD2NgoBvv7ZLFIWoLxc7eSQPkQI51HYkaTKmyoDDkJVBWYZuUiTAQIGnmToGA3POgKQKAjjbrzdOAgNapUUgrs1KmdmD59urzha8JhPYz1vtWUPCc8rpxd+//vBIEd5wmiP/GL9EoTNsYEN6OJwUP6NsvJhQBBR2BDNBbHmf4BLF60GJ5gUEXcoQP7NatgsZ5IJ7D1jTfw3HMvYuWKi3DpJaslat23bw82btwkAfCaNVdKl3Hy5HG54ay68Hw0NjWgNlyDnbt2aU0Jnn75y1/iVE+Pjp+e8xXxKzMqSA3hSSBIoKiVuQEXXngRdu/ehWeeflppzfRzZ8Ehh5tCCbliAXfcfTduuuU27N2/H7v37IHdXsZFF14o7Ujv8RPYvXs3tm7ZgqHhYZTI/5a4vahiiK8TDNUaO9dwGLF4DL5AQJz3nhPHRMewl2zy0KdnfMfkLnzqs59Be2cndu7YrhTn9evWyh2enU521qfPnIE7774L561YrqkVXYleeelFCbS5ttQ3sNDlMdbW1InnzqlBf/8A6hvqcfr0GVFTuKcIJlk8cx+SvnP/Zz6D5knNOHHiNP7ne9/HseMncOLESeQySb3/f/74x0VrIjWKFqPnL14opxruR64/pxAEMbCTB+9g/i6S6QKeeOI52BwufPHznxb4omjVFI1OeLxu2MtOARxun8bGBtHmSO0z3v9OLFy8VLS5a9dcqQlOW0uzjo2ha7Qi3bh5Ezond2J691QsmD8fsHHyxnwCD1qaJ0lbQs48HacqhfSc2bM1DTnC4LZiSaF5nJIw+JDUmPr6GuQKRQGEppZJmDlzDnbt3o1du98UbYnUFU4qSBUyJp3k1NPS0y3wW1MT1rUZ8nlgA61AE8im4wKh1CTEkmY6yfuJdEUFUmhouWnyBQi6OEXwkl6k3AIKc42eievNgpf3qVymrNwPWYNKn8Qrj/REJ1w+H9xhahBaEGpoRii0++A1AAAgAElEQVRYq0kkrwU2MQoECIkIUuMjiI4OKsNCWRm6ro2AmHvO0Iw86vpX7kdOhw1uRxE+pw1hrw01bn51IuBzweM1k09OigQU+JWv6fTo+qH4vVzme7Ahly0ilisgFs8hmigglsojkckJICTzZlrLvUAgwbXSPZhuWNakU9kRBOAEBQyYs0AMdx9tTuWgJoGy0X5J3K1Ji7lHT3Sre/bZ5/7fewBWj7i6An9hBaoAobotqisAIHIWIBQ1GWDhR8FxigBBvt5y4DZfrYeKxMiZlNxoIgQIA/3o6x9QwXZWoGueYOfsRq2uOotWWfgphMoIDStdrbNWp1ZHix0yPmgrloHqIsonns4cBiCQmjF5Sru6nuSRk0pCEaH8g/4cG+ic04aw8nGWMiQwYDp/JgHafIeOx3I/qpCVjDsSy5Czf6NvqaS8Eg7xd/M72IVuaW3DggUL0XOyV93a19evEz3h3g/ei0giisefeAJHjx7HhasuxaoLLpZV6+HDB3Ho0CEJbidNMo46W7ZsRCqdRFfXFPgCfnGiN7z2uqhVx3t68Phjj2FshA5CJIXQZrIAB7uy4lSX1aGn6JUJzu9817tw1VVXY8sbW/Czn/5EugIW+PyZ2poaCTInd3Xho//4T7A5nFj3+uuSkc6cOR0N9fXYvHEjnn/2j/LWZ0fZTH4MOOCRM2yMRSLz4jgF4QKxdON5okUq9Sv8fif/ozWm240PfPBDeNu112DPnr04cuig8h+YTOxxO0XVmj9vPt7xzndi6bJlcjPavWc3Xn3pJezeuUO/nwJSdt1JYZElp3WSDZ3DTDHmzJmLPXv3aa9L/Etg0tGBb3zjG5jRPV0C++997/t46JE/IJFMqTCfPr1L9qIXXnihOu2RSFSBdXOnz8CcObMlDrazqOUZ5z5g8hWcSGeK2LVrHw4f7VEY2ROPPoK6+jrUN9SpsB4eHhLdK+SvkcCZBS/PKc8nKT9ZrqndgfkLFsoKdtXKZThv0QKF6fF3siAmRerFl1/Ca69vFFinyPryK1YjFk/ovTOwi0CfTjWhIIPVOk3wXcmGRx9/HEeP9xgrTr8f4+MRaWNo++r3uuD2kt4TQF19I6ZNn6k13rDBiNM1RbCofrpkHDZ1+bmeYb8XjbUhNDXUoS5A/j6vWdqRZpBl0no8gWjKmBOw8GURqyKf9qW0+mT4WLEokEBxtUlqNtavRqtkAEImnUGxwNfmz0EiXn4agOCBi3aptXUINjQhWFMPvz8kzYeofxRXZ7LIJSNIUqA8PqaJKfdkZYJIu1auM21meT6M1Sy7/3YQIPhdZdR4nWgIOtEUcqMu5EbATzcyQ0MiWDQJ02bKVLLx5zkJ4LSjiGymhFQyh0g6i/FYGmPRLEZjGcTT1B/kkVISuDXBJUBQIJoRghvnOeNmxN8zESCIZiQ3KeOGxekbQRXd47IZo/lS0rvVxqikvj/93IvVZ2J1BaorULU5re6B6gqYFYhb9CElglqCZI7/E1HjMFRJ36wUy3xAKcQnk5a4NRIZw9DAIAYGBjAyOmoe7BMKc6PRNZx+FtCVScFEkbKSlWW/Z+xLK6K5ysNP43kKBa3ReQUgKCzN70f75FZ0d0+XkwudjMjfl4f8hCHhRO3AX9QgaFxvOOsVcbNCini8tAuUlaN5GPOhz4ezDB11bBRFKvzA/Gxl5mCzi/vbPKlNeQSn+voliP3j00+jfdIkvOd970bfQD/+57vfRSBYgwtXXYyVK1bp+U8Kh5J2yZUu5pX2u2vnTsycNV2TAKfHLZBEu9GA16cshaeefBJ+n9dMgFJp897U2wW8PresQwOBMGrq6vCxj9+HVatW4aVXX8CPfvgjHD1yRBMEgsJwKIwZs+fgmmuuw6qLL8bWbdvQNzgkGtOGTa9jZGgIe3buRN/pXvgIxkolZHIZ+d+TC09XJIIDrtPIaMysHbUAHo8sQgkQyZVgB51CB/LP5yycj699/Rs41deH/v5B/OJnP5H9Kvelz+PGhRdfgg9+6COy4zx65Ci279iOLZs248DePcilkyrcjZ1pynRXeY7kemW6rdxD3C8UVrNAouDWiN9d+Ld/+zdcddVVsNucePb55/HZz35OupGGpma87W1vw1VXXyGNC7fT0aNH9Dos6KNjUcyYPh3z5s1BgGFelqtMrszir4ADB45g15494p+/uvYlDJwZUiEnLYXboamHbGLrm40laDSqa4Cgl+LzXJkONyXMnDUH1129BiMDZ3DbzdfDibKZknGxbXakMlls2rQF3/zWt1Tkv/t975YYnrkP5Nv7vQH4vRRs59Xd97LT7PZh67Y38fJr69HZ0QGf3ye6EcHbyMgQaoI+AcpcrgC7w42W1nYJpZnpcOTQYd0bqM2pXANlJylgZtpX43djUl0Q7c11aKyhuNcJh41aixTSSTYWkojR5axQsXQ1hX+pWJbrFQFNhoJjBlw4KFy3w6muOyeQxk5ZYlsJk/l3BRTkAlQSpYtA1uXwwUWAU1ODYF0D/CGC3oBJY6b/UC6vYLUcJwjRMWQTcYHjyrX/ls68df/hNIF/T4DgsAEBVxkNQQ8m1XjQUEPdiAfBkHEpIqAwgWq8JkzmAUDNgXFhy+cons8jFk1jNBHB6FgSA6NpjETSGE9mkOLxWXa3lZTtyr2Y+h79NyFnxlCM6LTktXQIDjhpbEQqFPKa7FXuvZwiaL3LNk1eeD/lmj7ydBUgVOuC6gro+VGlGFU3QnUFgJQSNU2oV8VliMV7LG46dOcoQ3wgkQLAoqsgmhABQjRCu9MhDA4OCSCwC2esf6z0T6urWklh5cOIBSI7kKQZVSYIbwEIlt0qf+ZsaqvbYzi8DqclUjYBQOSRt3W2ontat/IBmBJLMWGliP+zSYEpH62/Phc0xELalPZmEqC0Zq4Ji5FCEYlEXDxxPojZcQ2FmDZsecJbKcGV6YmclixKFilG7MAzLAx2J2KxCH7yox/j8ksuwW133CpXmZ/89GdYuHAJAv4QLrvsCtFWDA2hLC/9tGhIm1AqF/V7m1qa1WVl0Fw2k8Npiod37cLmjZtUELAQZ2CXSUstyfqwoaFWVo1uj4/2LPj857+ABQsX4rGnHsUPvv8DDA8OSa/ATiOLmVUXXowPfvjDElC+tnEjps2YKTrKM08/g3KpIK0CQ6KyBCPJlIpRhq8RmNXQecbvE+8/nsyIpmG40g6BGn1QOCswBjQ0teDT938WbZ2TFb736quv4vnnnjWOPzYbLrv0Erzv/X+P1rZ29J48iWef/aOyGEh1oW6dSbR1tbXSMXD6RaDCdaBSk7+b57ICEFlYT54yWdoDunJddsXluP/+z0mzcKr3DL761a+pK88AtvMvWKW8BI/PqX3d09MjQT675BR+nunrV1HMiUrXlC553pMWF08nMTI8hlQyg9q6GvT0HMWGjevRWDdJovMTx3tELaKWIx6PwePieTF6CTpWscgjGEtkc7LZpIvRmtWr0dZUjwtXLoOdbkGi7pk9SxoSJ1U//NFP8dRTz6BsL2M1JwlXXo7mlgYJqYu5PE6f7kVrc5OcopoampHO5PHDn/5ETkXTZ8wQMBkdHRFAmNTcKA3FyMgYkjqOeuk/1q9/DT1HeySe5XTKuObwJBhDAnbWa/wudDQEMHlSPVqbgggGaQtaRLmQU/4BbVTjDIRToJlFMaJuqVBCmgDBApFnTQvoaGaFgKk5oHuVceJhXkAmV0COP8vMALp26r7hU4aI0x+CJxSG2xeSWF1BiXz9LB2YksgmYsglosgz5Ix2rVZAHYt60rI4hSG1sUIv0nyR/2azIeiyo4kAoc6Lpjo36uq9BiD4fFor/Qy1Bpog0BGMUN0U6plMHqkEQWES49EIBkfjOD0Ux8BYCpFUFnleu9Y91IwyrfspJxx0MqokImvCSRzlgMPp0d4x9yW78hY4CQq6i3DyWOgCR4CiNeSaOaRtkBVqoYD//tkj1UdidQWqK1AFCNU9UF0BswIpE79puloK0jEe4/GUsTOllzaf4vIsLxbU1TLJwAQICcTGIxgdHcXI8IC6qul0xuLKWg81eZybD3a9pHXQA9JQjCp+5uesTvMqhI1VoPGxJzXE6/bAS66603k2lZkPNT6EW9tapEGYPWs2Ghob9ZBUx472OBUo8BYtgnmoGltTI5Kkm0jRSrlllzKRTKqjS5CUL9lFDRqPjOu4WWS2TmpFV0crGurq1Inm+6oUoQUWKBTU+vyyiswXi5gxczZsxRz27NqJhx56CO94xztw3XXXYcOGDdi3/xDmzluEo0ePYdWqC9DW1qYCkGt5rOcYjhw9gGQyqmMl9YeUmGwho3A60pE3b9yMI4ePIB6Jo6NzihFquxwYHx/DmTOnMTDYj5bmOlFwzpwZQHt7B+6//18xb+58/PhXP8bPfvpz0YBYeNjKNn3fP9/3MaxYeT6279wpLjccDukdSMtQwVPmpMCJ+ro6UaE2bHpNICoU8KOxoV6d3oG+PhRtZcuNyiNffFl7OlywZfNadncwgLve9S7ZpTLY6+C+PXj0Dw9jdGxc56StowMf/eg/YFJbu1yWtm17A6d6exCLjWsKwTo5FKxBOBjCQP+gCle/1y9KFU+vy+URCGGXmWCBoGnJonkYHB5CNBnH57/0RVx6+eUCha88tx6DQwNYvHQxpnZPlZCblKUzfQNKHD566CAinJJlMpi/YB4CNWGMj7PrX4LdZUSiCl2zOeD3+SWa53X1ox/9SLqF+nANYjHaAecV/sXimtcA9xopT26PsfOdMrkToXBQImGKbQnqqJG44uKLML2r0wj1i2bvT8zc6B8cxUf/4WM4dboPtfU1WLZ8MeYtnKUcitqaRlnZqkNeBlqampUJ8b3v/QCJVBbnn78Ki5YsQl1jrUAsc0wSiSQaG5o0leCUjPvp5VdewOneAaTTBWU9KOiLxSecsIvSBNQG7Jjc6MO0tjp0tNYhFPaBwyI6HxVFrTFWm6bhwGM5Z2xAp6VKp1vOaZZHf1FBbEZ0S2oTJ2ykK+YLnF6ZrIAM3X5KnLqUUbR7YHP6YXcGYPeEqBbWHmbVrckDwxwTcaSTCTUr8rQoLRG8mqmgJgU8l7z/UM+g5oTj3IQBgN9lR2PQjfY6H1rqPWio9yEUZgo0qVnMS3AZgCDBMqc9Lum96BCXSeeRTOQQjyUxMh5F/2gCJ4ZiAgjJbFHp4BPd0872NKQbMOtmQs7M/ZW/g7Qq3SOoA/G5UOuzozboQtjnsSaw/B5+cwFlrl/BLkfXfMFMZT78hWpQWrUuqK6ArqfqBKG6EaorACStQnziBIE81VgqI8tFggKK4uhOwwc0O1vs8OWzWQkO6SJDasLY2LAKahYWBBByPVKuz0SBrwEimiBkqT04BxBYeFfeQ6lc8RI3OgYFNvHBR5cOBqZZBRILCIKHlqZGTOvuxtw5c2QVyQ6/uL/igv/5RwUrsOgxVuzGZpEAgUCFYICuNX19Z3Qcbm/gbCFW+Xd+ba6rwezZs+Uow66hfNpZXDAArKlZfvAsHpkLEQqG5ezzu9/+BtveeAO33HIr5s+fh+3bd2Dy1Gka9RNg8XVJR1KarNuDQwcOIJtLw+Fgpy+Putp6cc95bOFwLU73nsKe3XvR0d6BeXMXoL6xSRaHfB988LNjuXnzJmzesA4jI6P65Hv+6lf/XZ3vb/z3f+Ghhx4Bhcy2sl1d1NWrr8QnP3kfentP4UhPD5rb2rB77z5ZJDL8iYWSusDRGBYuWICLLrwIv3/4QTz80MNoaKhXWuypUyflhFS0cS+wUHerSGf3WpaaFFGXylh50Sp84lOfEie79+Qp/OInP1R3nwV7TU0t3vWe94nWw2J1z549GB8fQSaZsNK22RUta2rESdTo8IjAKa0pRWtiGJXbKzoJzzP5+ORm14T8mNo9DR1TpuDj9/0z6poaleEwNhTF9JnTtWG45kd7jspR6I3tOzSdGeb7KtA21om21kk47/wVmDt3vrr4TBAnWpEVppMOUbXo7+/Ho48+qrwFFr1cYwJiHj9zD5LJhPQyBJz9/X2aGi1atBC1dbVwOu0YHmGoWRnxRBqXXHwRPvT+v0PYR5qKmS6JvmJtZl0TJTt+/otf40c/+SlC4RDqG8I4b+USrdvs2fOwbMlSJTAzO4CUKP7Md77zPzh67AQWLlyMO+++E40tDdKPMP2YycF19Q04fvyE9h1pbJHYGN58cy9O9Q7ovFLvr4K6bNd6s3Nd47ehqzmA7vYGAYTaGj/cHlqYGg699AbSq1gWm6LymXRpTqz49xXai6ZgIt/njDtagfQ0i4qowC86o3HKx2lCEfmi0SEU7W7Y7F6U7F4BhbLDJXtdXjtm+plEKh5FigF+ojhmVSSL1sR4QNGCWNwzs4NfjchfjQ5iT1sJPncBdX4XWms5RfCgpcGvY/X7Apog8J5VoSTy3gAQIFTCIvOIx3OIRZMYiqZwZjiKU0MxDEbSyBa4HmeJigYAaMJpfnlFE1ZZPzVSNKFzyoaVNMOaoAfNNT7Uh32a6HipKXHZ4XLZRT3iJIHNBQIM3m95TNff++/VR2J1BaorUAUI1T1QXQGzAnE+5ekMVKEYWYFJiaQBCHwgs9vEwpFdO1JbaH+ZTtHmNC5fcxa2DHVKJtNnLVEtM6O3AgQ6kPD3UKScZc7COYBQ4cUq5ZPhPRZw4XtkJ48PPq+cWZhxcK7LyAdwU32dOOKkgzAMjILLcwDhz5XKLMRMXWUAgj7pxW8lHrMoZFecBRwFo41NLaKAEHjwgzx3Fn9DZ87oh+nFP3XqVExqb5cDjNPrRVNLix7yDPDi450BXqVCDv/znW/LSeTGG2/E9m3bsWLFctTU1eNk72kVkeZ92xAMBDGls1N2suSrk2ZEsLJr515NSRi+NGP6DGzavEXFG8XMFIr3Dw6r61pXVyNBKrMWamvCePoPD+OJJ59Ql37l+Svxta99TcX6fZ/6pNyS+HtLhTI6OyfjC5//gsAOC0Lao7LD3TKpTUF0dCaiGJYFC98bcxOY7Lx4yQL8/Oc/w/Y3tgrUjIwMK62WgNJ0T9mtJHWriIA/AMrEQ7U1+MJXvoKp07sxOhrBY4/8AY/94WGFwk2Z0oW3rblKDjq/+tWvkWOeA6kTEmDaMD42IoBJQajX50LviZOq35x2h/YOCzsja7VrP3AyxvNBcEMnmcVLluCTn/oUuqZ2CcjxGAvZMtLpJI4cOYzt27dh27atOHa8R97/7CQTICvB2UUxrgvJdAqNTc2YP38hOqZMRihUo32STmYkSt6/f78AAbvspIZxn3GiQ6DEvUSQwNfhmvC4ps/o1veSnsVwN+YQZDN50WeWL1uG993zLnROatJRqQNfNlqESugaq/UjR0/io//0MQEk2mkSIBw+fAgXXXQJzlt6njQTpMesfXWtLEsfeeRhjEfiqK1rwDXXXY3LrrhE12c2nRX1iOfh1KnTqK9rQCKZkK3qrl378fOfPSgRtwk6AxwsaLm2NjNBmNIURHdbAzrbalBXF4TPw0mDoYxVKHhmimfAbGUSUgK58RZgsPRRBBX2EieTBhiYexKL+bwR4HL6WTDaKIqVRZm00Q3JjbKNkwMPyjYnCjY2Nzj9LGhykIrHkRZASCsBnutclJ0okQyD7JheDGlBBMBUnBtanEl7zyPoBpqCLjTXuKW3qAkxPdloEEQx4nSRNCwK8e0eyYK5F1PpAhKJLKKRFPqiGQyMRNE3msBYgoJ/Y+4gYPAngq5KOKMp7A2YMunVxjqVLk0MZWusDaK51oeGsA/hoBFOk3pEATNBnJoIujMR5fFKKWHFTZ+tPharK1BdgSpAqO6B6gqYFYgUzLi6kndQCTJjUUSAwNG7cbehHzftSdP6ezkYUajJQK5YTNaRnCwYgXHF27z8ZwDBdAfpqHGOYsQiSqJDK1GZBWJFXCo/GMulgx050nnY+WeBxO/nw5EAgQ5GCxcuFP0mEAyoo8Yuu3yG/gwjGPcP/oOs/orGYzxdyGN0ZBQHDx6UgJRWliz8A4GgVbgFLIoTxbBpDPf348jRIxiPRqULWLB4kaxWnX5ykH3qyLNzTrpJLJrAyPAgfvObB2VdSjedoaFBrHnbGnWpyb1nt5SFI116SN0hzz2XTklgTPoOhah7dh/AFatXyxueCcWcCPD97d6zFwcOHkY2x+LTi0QyLoBw6aWXaFJxZN9u2WI+88zTuOSSS/Cxj/2TbC1vve02JJJpYyXr9uLeez+ExUuXoK+vH0eOHBUYXLJ0GaZNmy6didfnkZCV535K52Ttg74zfXjPe94p/vqP/vd/8fRTT4rfzaI6R52Iz6vireJ3z/1REw7inz7+cVx59VWIxBLYs3sPHvjGNzE81K89s3LFStx+591K8GW+Bm1G5bPv86O5uUlZCxTG79nzJg4d3oeRoWHL+51amYL483K0sShTThd1A1kDwBzAffd9AjfffJOoPtxj69avw1NPPiv+fX/fGYxHxgy1jpOIst1MAMpGgE8PfE5mWOiLAk7+t5x2rEA/m1NTDTkrWdMsw6c3EwRqM/h6dKdatuw8Ac7Zs2cpy+C1119DNpNGLBGToD2bLcDl8WHlihW48dprMHdGtyYNlbyQiVOEEuwYGo7gvk/8C0bHx6VzqGuoRUMjA/oux9zZsxEKBNWd/8H3vo9kKoEdO97A6HhM1rqkVV2++lK0tDQBBWiCs3Ll+TjVexp+f0AJzMlsGpHxJB745v9gaGRUYJRrYi8VFepGLFjjc6CzwS+A0NESRH19CD4v+fzMVjZTQQrICYTJna84/Ug35OA+sdzD1Cs3f3YUjcMQQVrlkxMF/pmA0Ny/zk0gmHBNgGCzueUeRF2C8o0Z1pgvIEf9jsT8SU1DSYljgrkslIs2uTyRfiPqEl9XTkkUQXNCQavnouhStHANuIGw1y6b06DfDV+wLHBAzY+5rgzViMnMvBeRppnJlpBKlxCJJNEfy2FoLI6RaAqprGVhqnvThBuXbmPm/yti5crURU0U6W44MXMpw4IuUgQI9WEvasJeTf7YvPBQmC8qGKlUqoTkwMVJ3Pwr/7H6WKyuQHUFqgChugeqK2BWYCRjiuyKexALdXb3WZwan/H02VRlPkxZqEYi46KXxKJRJBIJ8Xkz+Zwos3L0EbffhJEZitE5qk9FAEyKEcXQFQ3CxETltwAEi0phHrTG8pDFfSXYjQ/JhlBI7jQLFy3C5E7yt8PWpME4D0lm8JbQ43MAwRy70VXQOYTAYP/+feL/z5w5UyCBz1F2oYNB+skbYaYoPLm87C63bt+G3jOn1UWmuLV1ymSkKMJOpBEKhFSUseDg627evFkUH4KslStXqjjqPd6j1Tp1qle++x0d7VizZo0E2MPDA0pQPn78OH7z4O9x3rLzMXVqN4LhAOrqGuRM9Ma27Thw+AhikRj8/qDoTmPjoygVC5gxczpuuukm5LMp9PWfwfDwIOrqanH99ddi/Wvr8KlPfsYIeUslvP2Gm3DTLbfg1OkzyguIxxNYtGARFi1crCK451gPHF6XscKMRHHe0qUqqOhsc+UVl2LmjBn4wyMP43++/W0V0KFgAGPRcdFk1NWn5WqJVB8n7nnPPfjwR/8Bw6MjGBoexZe/+CXs3bkHbrddYWofuPdesKhn9zpcWyfQxyKIwmxqXxobGhWKRpH8t771dYEdiqZZvLNo5IIyx4HrznPFY2SHn8e0bPkyfP7zn1fKczDgw5bNW/GpT/0fDI+Pw0UwykJV/IuixL1gR1mFmQmoYtBWoZAzMgc7PYVsoqeQ4kHXIIqO6+tJ1TH7lcdLoMVrh91jFtTU4XDP/ud//KeOlx8bNr6GXbt2IpfN4MixI3IKojVnNl/EsqVLsfrSS3DlJRdaVrx/fgcjKDp1egifu//fcLL3DOrqa+H02HHNNVfj7W+/Hj6PFydOHNeU5dsP/LeoJQzRomaBScu19bWYu2AO5syaBZfNobW76uqrceL4SSVTz5s/Dyf6TiMey+AXP38Qff2DctiSNShBveLSygh7HWir82JyUy0mtwRQWxuAz1+Gh+fW0iyUye+nG5DDOP2YDrj4SuesQc/WxzY4RRBit7wC2owuitNG6jE0cWRHvdJVp9eT3QUb3PqqXjnpbhQ30+aTzkekFTEtnkGNBHAVV6WKs5uaGZx6lUVhylFAXSwjWyhJR5HLkdqU08TLVi7ATSthgh9HXvuNFqnGgtRljAfYsCBF0uZAoeRAMlVCNJ7GUDyPSDyNRIaaCtPUMJnx5wIdJ55tAQSjWj5rt0x3JmpBuOdIMaoL+dBc6zcTBAbO+X0I+P0KTRRAYOgcJwlOO+j86nSUMXPVe6uPxeoKVFegChCqe6C6AmYF+pPszBnBGzuLFGVSg8AijI4w2XRKoWh0LIrHIohG+DmuQiuVTIq/K80Bn1bkGkjkxwKaY2xGXFWmCOaBpmCeovHkNgCBn8bmtJKESocNdUhNVSb+L6cIFYDAYuKsXoFZCD6fgMGiRYswddo0BXGx28witZKkbKmSrdN+jmJkbEQNLzqRSaubzwkCH+yzZs4Ul5ugQK5FXp/VrWSgnBFpE6gMjY5g2843GaOA2++8E0uXLxdFZ/fOPQIILMw4pXhz504FYrEwZArsZZddhgP79ytSKzIyorU9dvQY9h/Yj0svuRR33HUHhkYGcfr0SWzZshn79x/G373vXuk8mNhLqtGZ/n688NIrorawaGGuAHnOBHgqSGzAdddfh8mT2zWxaG9vFeDYtXunQsb27z0k7/+Fixcr86D31Gn0nDiBsdEI2lrb1HkmvYTrQxefkciouvgsNqZPm6a9wkCzrintuHDVKqUyf/uBB5BKcrJwBslMWuetqbkFF666EDfffIsmEeT606d+eHQMv/r1g/j97x6CowSEwn4sWbYMXV1dOi9z5s3HjBnT4Q8ElGJMehY59Af3H9QaTu2aguXAcCAAACAASURBVGAogPvv/wzbwwpVozalhILOBwEJgQX3OAECNSof/cd/wIrlK1BbG8axY8fxr/f/qwLfKFFVV1VJ0Kw3qb0pwWlj4i3pRWX4A35k8lkVqyUVlKTAucx+le2oDQFy0D0e46jl8UjET7BNoELAee8HP4jttI7t78MD3/oWAiGv6CZPP/OU9BZct7379ggg0ZK3uaUVF5x/PupCQdz89utQWxOyJmBvDfArlu04dvwUPv+FrwhoprNpzJ47C/fd9zHMnjMbg/0DWkMmXm/dvEnUEgaivblzNzondwlMsmBsndSCYjava2X5eSvQ0NAkPc6cOfMwMDqCI4eP4+WX1+PIkWPI5WmZWRB9jmnL3G8hrwMtITfa6oJoqbUjHGbOAuD3OeH1OE1GALvroru8FSAQYIn/b7kj8dqX3bGlqxEXUBwf+eOq6BefXrQk85XAzRTXnCKwoeCCzeHQdQGCRgGKPIqcigocZAUYdD5pkKApaMWYoQxHyS6Qy85/lg5IpCll89LksDGS4zQzl0cpl9PrJJR8zHtYyQiwLTtSp6usQEBqVbJFhyYIpBpFMmWkCA44ueAaah+KxHT2MVWhYFUmCOew0zlRtXIj3CaxOex3Cxw01PpRGw6qSUHzAoIHD7U4LifsBK9uB9xOZlgA01feVX0sVlegugJVgFDdA9UVMCtwbDxpUo6Vg0Af/KwRD8cT4uDTdjEWHUfMAgaJaFTc81Q6LZoP7TwrntzGeoMdQItzKwWjMQk6ZwFqeLMECORwE4RwisDCrzIVqNCdJjq0sGBnwBMfgCz4JGhUkFAefq8PbW3tohiRqlFXV2+6khME0hWuc8UasjJRYEFj7F0pGoypgCd/nABn6tQueH0+uFymC61wo2zeAKNcQe+f1qcsEGhVGAyH8ff3fkBBZnxP27a8gY72TnHhI7EYDh86JMcUFo3sLFNnwN95vLdHDjF+lweH9h3CsWM9uP2uu3DpFZeh9/QJvLFlA3pPnMDpM4P4x3/6BAaGRuWTHwyHsGnTJuw7cFAJxS6nC5MndUpwefLkCeUCsGZlgX3VNWvEPyZ9ZNsbm/DiC8+Z8zqWwtTu6bj3wx/C0MgYek6eFF1mdHBUgtllS88T+Og7M4AXXngB/QNnMGf2HAEHdvUJ7l54/gVMndyCpUvZ0Y/gwV/+UmtIXcBSdr5Xr8aFqy7QZKQSMhdL5RBPJvHiS68otZhJzN3dM3DF5atF36KGYtmyJWhsqhdNh+Cnp+ek5YRVVCCeOVc9mD9/PhKJcXztK1+Egz1jh0tC1CJKcHtM+i1tStnJvf2O2/CRf/iIinhShH7w/f/FH/7wmETOobqwEokJgOKJOGKcksVjiAyNopjNwu/xAPayKQrZLydPXRx8uwAMxejsZnvtJtCPk6zmpiYlOTMPg4CH2pPbbr8VX/3ql3HttdfinnveqUKWe3Dv3r34xS9+YfQtQ0OWbqEsO9rFixcL3LB4vmDpMgQ8tOykk5DJkbDBhXQR2H/4OD772c8gFo2griaEe+55Fy6+5BJ1voeHR0UD++nPfoz+/lNobWtGx+QONNY3Yc6sefB5/EjF08Zpp2DAL4HxFVdcofNGXj2nDWf6h/Hiy+uwZ9deTXSKuSzyxZwoXZyi+NxO1AY8qAsG0BTMIuRzIOgtw++1KRPB6/fBz1wTj1u6EmqM6Lqljrs670ZXQYtRI74lSDBZAjpekxSiewtnFmZPmXuMCmeCCYqmJTZ2CBzwX5TxLvMETiEKKBayKHICUMyJRkldw1nhtKWDUGgxjdysoEhSqs7SMTl1oJMSKUs8v7mc9m4sk0c6m1eKdiLFP9O5rUihhqyOeT/IlewCG5zWpnM+y9jBohFZjZbyBBe2Cq1o4nOrok+QMQI1RErQNkJxn5eJ1h5R+ZqCAbmLBQJ+0RUJ0JQr4za6Kp4vgoRZF95efSxWV6C6AlWAUN0D1RUwK3BggIm25PGakTv5zyZJOWasPUdHNTGIcWqQiCPL4phBO+RmK4zKFNh0EzH1OHnF5Ns6VcifdRK1KnLzoDXBWuSWE2hoUjEBIFRsD2XnZ3XfKgCBRUWlI8yJAz+9bjcmtbZi8aJFmD17DhoaG1Qss5usjps1jtcDVe4+pjuoaUaJQIPJzhl1pFmckc7DiUZDQ6MJpLKzYCqIw873ya4xCxeuAR/weVoGlkqYNr0b937oQ2hqahC9iJ3ursld0gU8/dwf0X+mT175fChTY8CwLk4nnnn2abS3t2H3jp0YGRjWGt73L5+UePdozxG88OxTop2MjcXw/g98BIPDY6I7MXH5xZdexHgkqukNKT6L5i1SsfDyyy+KZsRDZtH7d+9/n6gQp0+dxO5db2LD6+tFM6gPN+IDH/ygsh4YUkYeeW1dHd7c9qZsWKk9IH1j1+49eP6555HLZzBv3jxcffXVEhtTuPrUU09j+tQ2CWBJufrdb34roHDm9Gl85zvfwfLzzjNFXuWis5WRzpeVaHz/v/6bxLhXXX0N3rZmjegs1D7cdOONokI5HAy8K2KQ4utCCcMjI6JgsFglh3/9a68LAKxefQm++uXPY+umTXA73CJplOwmL4DrTY45czIeeOABgSsWjGvXrsMXv/hlAUpOdWjzyf1E0T33AvcAX5vA99jhw8qbSKbiyLLjTItWl0d7gMfGaQ6vh0QqiVLOJJJTC0K9Cc/H2Ni47EJXrDCTix1vbld68/Ll56nA5O9kAvSnP/1pXXfs8JbtdsydOwezZs9GY0OD3LLoiDRj8lQsWjDf0kQY8MrjHRgekx6G54D7ZdrULnR0tCGVyWE8lkAikcbDDz+C1tZmJJJRnOnvlWZn6ZKlqK9tQCqRQXtrhwDm8ROHBNx5vc6ZM0cJ2LwGT/aeUr7Aj378C+zdsx/pRBLFfBY5Ftmsfx0u+FwEBE4EPS743Rn4XGUEPGX43GV4vQYgBDx2eJXLQeGsCx667NDK2GPSrRm2Z4LGKpQ+Q6ExegU68ZhsAZvDaBkqYYWVRoCNmQPSRDjJA7Omm4a4o8kQndlKFDsXdF3Ipc0K1asENVZAgcL8rNBETVrprETNA+lNBBYFGi8wXZ7GDilEk1kkkllEEhlEYmnEkmy6cMLCaapdQuoc7UX1WUSmwBA/JVqcpWZKHzXRInoCR3Ji4+Rs6jOntVwXrpvDBjcnAy6G5HkQ8gd0rZJmxE+CA+oRSJsMB/0CEpzsLL3sjupjsboC1RWoAoTqHqiugFmBN3tOqWOocXvehJ/FYlFERkYRGRtVsFOCdoDxuCmOrYfo2WK7VFCBU7E1lVuHzSGAIL97owU+lzBsFeUsslLphIoQ0i8qAEFTCQkFLTcTK4WXhQEFdhT+sVBh0c+HMgs68sZZ9LHTOnfOXIlY2aWvJCEbzi6nJOZ1K8CCRRwnEKQK0LYzGo3oeAkS2BmnswyPh84qLEZIs6GdJQsbijbLNpvefzqbUZfymuuvxZ133Q23y4bx0XFMm9wlRsRLr7yKM/19ouWwcGPBTa90FhuHDh7C4aMHJZZd9+IrAlk2hwtf+fevoXlSC471HMbvf/srJUZncyVcf8MtiMfTslDk73zuueekd2B5ccEFF2D29Flwuhx4+aWXpDmgYPHOO+9EXWMdjh87ivHIKOKRCF5bvx5+nwfvec/75VRDqhIdkEhdor0pu8233nor2ts7td4HDxzGyy+/pPW45NKL5BrF9aErzwsvPI9V5y9GMBDCwf378fgfnpAQlzSnW269FZ/85Cf1nrgXeE442SAd5rOfu19F5Z13v0O2kK+8shYnTvTKFWnRwoVWGnYJqWRKmgh24WvCNdorTMwmEKRTEOlXd919K9a/+jK++53vwFFmDoEP7MD6fH4sW7ZMhTbF2UzcZtf/wKHD+MIXviiK0ZqrrsaMmTNx6vRppFJJhMM1KiRFo0slZTfbPXUaek8cxx//+IymPqJzyB/fJaDm9NBK0qupEsPAKv793CvcmwTXY5GoijKv1405c2ZpgsApDZOFCZI9bg++/vWvS58yY+YMccQ7p3Sivq5ev6e9o10go5ApoqOtHd3Tu0WnIwhiWOHRI4cwZUonWltb4bKzkyxJMJKZLHYfOIyXXnwFd9x+p957Q2MNkqmY3u/Y8Kj2NLvl3VO7pTHKF9LSdRBYUT/B6VxLSzN6jh+H3eHFz375G+zfd1CNhCJT0CkWpqGAk25jDgQ8DngJCu0pOMt5uOxZeJ2Ax+PU3qf7j9FncFJgcedZwHrLpoCVn78HLodV9LosPj8bDzbzZ173NjcF4oamVNEGmaKZ+82ygVWjgrOlyodpZkjMzoOW0FkowDQUKtMDfeU0wrgYVShMxkGI9ydDS+L9ivdOppAnEylE4zlEYymM0JhgPIVoIiMKUS5HKiaQLRAgGMpSPk/xM0HwuVwWgh3T2KiMQyxv1T9xNnprOrwJzaO+hHjI4SSwsvJYnF4TuOfziWbEe6M0VeGQ6Ia1Qa9yE664/l3Vx2J1BaorUAUI1T1QXQGzApv2HTSOQBx1p5KiEtHGcmxoSF3gZJyFXkqFNAOaZFnJcb3lWa7CQJxd8/ecHpAmYNxJTIFCOoA6cNZjjwUyPfpTmQkAgTSFnJkITKQY8ffwB+XQIaGy52womdJAKSKlZ344jFmzZmHu3LmiYrDg1IObDkzkDeey+l4WPCwwJwqkWQCZXAbTAaTwmn+WO4ucVQwnmh0+Y9MZFL+chSazH5LpNPyhIO55z7txzXXXIhEbRzqRwoyp3Tiw7wB27NyN5tZJovRwGkPXIRaZtIltbmnGsaNHsHXzFhw/2iOqgdcfwDce+JYoPC+99DzWvvyCeOEebwDLV16EbLaoopXv6Zk/PiPQwsJjwfwFmMcE3kQCr294DeFwEJdedqmEif1DZyQsZxeWjj+cIpx33nm45dbbTCDbsR64KGI9ftLYWjY04e03vB2dnVPkwEJLy5HhERV19fW1clHiOdyyeaOAyOIFM3XOt23djk0bNmF4aFSFnDfgwxe+8AUsXLhA+4x7ij/H9GQ6wxzt6cGbu3bjxRdfEgVn1sxZuOeee2Tdyv3Cc7Z+/Xps3rRJQJQF9fLlK9DUZDr2p8+cxosvPI9bbrkBvSeO4oH/+i8M9Q9J1HvRxRcKFHDiYfYtXTFLONM/gO99/wd4/IknsWjpMulW2MmdO3uetA90ZuLEiOeW04dTvaekF2ibNAlDA/146vHHRS0hj53vgTQ0WdOGw7oWWODzK/cU90tbe5uK/7F4HFMmT0Zbe6tsaglyZs2egfpwnQn9yhdkD8v9Sa3C3v17NU3geyYYI62LRV40lkA+X9Y+Yvoxi+zh4SG4nWXRihh019oyCQ11DTpuToZe3/IG5s9bhNdf26g9wHDByVM60Nreqg4zJzTMkZg3d672PnM3GO7GSQoBPIEwAQJtjsnrf/KpZ3HwwCGk4gmTQqx7gxNOlwc+ggCCAQo67BnYS1kgn4S9lIfTZYOLBarTXNNWILTeEycudBJmjobPy9cxfHpS4wgsKPQlKNP/85OTBp9LVCWCNAF6yxVJXCQaJvCrAAL/bJKMKzoG3s8qEwUrEOXcY8ECB5YS2MqeMP9sGg7yRDJp6wx0Uzp8VlOgRDSLsVgSw2MJDIwlMBZLIZ3hvYrJ7GXQqEgAoUjxcxEFAgTZlXLCaUweWPwbiwVLIA+Te8GJY0WXMRHICErwHswlJzAQHcuyS7WZBHoCWDY2OEUIBsMIUJsQDqI24EXI78HNd76v+lisrkB1BaoAoboHqitgVuDp9RtEK0olE4jHohgfI6UogiQL33hcnTH2pjjSl/t3mQ8zk+RKWg0Dj/SctdHn22gPBBI4PdDDzfCFzYjeQAQ+DMlZTmeTKtTJ2+V4fqLVacXGsQIQWOioOGAh4HYZio81DSjKV96rhGDqBtixVRgX3UakqcgYcav1mcmkRA0iVYrhY3Iw4YNeHuucMnAiYsLeREWqOCg5jRtKwB9Ca1ubwMzo+JhoUsGaMP7+gx/A8hUr0HPkIML+ILq7pmHd2nUq+DltGBrs0/qy68sgNnby6DV/8kQPnnj0caQSnKTkUNfQiK8/8C0USgU88tDvVfi2tjTD6wtixsz5yOVL8Hu8ep0/PvecKEYsGhjSVVtTI7ccUjOuWH25fh+L+rHoCMZGR9HS3IL9e/cinUwpzXnqjG510VnkjI6MqVCvCdeie9ZsZTQsWrRExUUluEm2sASF5QJ6e3uwafProjBNagoL4K179TVs3bQNuUxekyS3342333CDXovvieeY75MOTIFgEF/80pcxPDqKeDyp6QUpYu9657usSZFL3etf/fLX6Ok5pnPEAv62225FbW2dzufA4ACefe5p3HjjtchnUvjql7+kROjvf/d7EmZX0oYVbsX8hEgUf3j8Sfzvj36MUE0NFi1ZimQmg8tXr0ZXxxTZ0h47elS7liJ0k4LrEt2Deo/Z06dj64YN2LZpM/L5tAnyc7n0/YFQUJauLBQre437nXuxs6MDq6+5FlOndeHkiRM42XtchVrX1CnwuTxWGWhDZ2eHtBXs3u/Yvk3AlqCV+5H7msL2+QsXwhcIq86lLqa//wyOHD2EtrZmzJ0zG8NDIwj6A1i6+Dyde1LgmGfBDI2TJ0/LPpXBhnPnzcH8hfM1naJmY3hoEMsWLxF4pQUq6VEU7ZvU86wK9JbWZsTiGbzw8lq8tm4D4pGoKEakznBqyORqj8txFiDYLIBg41qVTHAfga2x2TSiZomH9fd2AU8fpwduggC7vnqZME2evBLVHfB7HAj4XIZXH/Kb5GKfzwSTKf3YIdctUrQ0RSA4FEAkyDeFvRVmoKaHuS+dc1s7m81w1iloQiJ7JbDMuLWKLskpguyh2WCIJ5GMpDAaTWBgJIa+kQRGYynpEZjgTJ0GAQL1B3JEytOi1aapork7GlCjYDQBGvOhRGfLEasCds/pusxPOgQQiBB4xyadyTi48f947ZES5/MFpJehYN8fDmmiEPS5EfC6cc97P1h9LFZXoLoCVYBQ3QPVFTAr8N1f/loFdCoRN4LkWETFY54puMWCxvh6vkrgZyWVsoi2gEGJoWN0HbHT65sPaCdsBAvWmFzJn5Y14UShHQECLRYrFCO+hwpAMA4g5AkbjUDlAamHpNNQOVjsCajwe/N5dddYMNNekmmxBCrsPlcKtcpkgoUwefQVW1d2ig2PgNMPHofVdURZXWS9vs1uihAvE5oN7YiFPYtBdnijsRhCtWG89/1/h7a2NowOD6AuVIPaUBhHjxxDbX0DoswL6DuldaRQlF1ZCkDJsz588CBeffkVuChgLAPBmlpNECLRCJ5+6nGcOnEMDfV1aGpuQ2NzG1ByiCLBELftO3fg0OGjlo1rpbMJXH75pSpuTxzvQcukJuw7sB+DA/2Y1DIJx48dwwXnr8JVa65CAQWcOnVGP3/owCFs3fIGVl95JWbPmy+++5o1V4tyw2JfYE37oISTvT148aXn0NLSiMlTOlEXcuHMmX4898cXcHDfIbicXgWv3XzHLVa6tRe1taTuQOvGIsXt9uG///sBJTUzBZoUItrMvvMd94heQj47geXateuxdetW0SZWXXCBciK4bjw3Bw4ewMYN6/D2G65FIZfCg7/8FcaGx/CLn/5MVB6CMBVSopSUMDg8jI998l+kqbjuhhsQYwbB3Hm4+JJL4aJnfrEogTX30+jYqH5PIBjG5K7J2LlzJw4d2IcZk7vwzX//D5TLJqxMHWx9elSkEnRyv1W0LRR5r7pgFd597wckRh8dG1FIWU1NWJMQj92pXAkW4nQ84sSEVDevw3TJWbDz+mhtbTPak4AHl162GuWyQ+Bu+45tqKnx4/985lOY1NqGjRs2wmFzYvHCJSoAWSf2DfTB7wtj48Ythu9uB8bGRrBg0XzlI3BKQnrhrBkz9L4OHjygCROF0zwWAnD+7qbmRsSTGezccwA//uGPMT4yJqGvg7oPAQQ33BTJaoLAbnYG9mIOKKRgK+R0L1ABa9kX8zo2NERjPVwk4HKY1GW3gzQu65OcejeNCuzwuYBQ0I2GurBcmHjdc9rG+4IJjjMJyBVgoCmCiXzmDEmgwFiqWf150XvOpb4boXMlvG0CcJhI8bF0H7qnsbmQMzomgsr4aBRD43H0D0UFEMZoYZrKqalC/UGeac7MVSgQKDBjhi5JbEqcEylriiB7VjO1rYSuncuMIMAy04TKhwmONyBBzrw8BgqYbTmBJt47PR6faHfMvfAHwwJWPg/X1YUPfvifqo/F6gpUV6AKEKp7oLoCZgX+5XOfQy6XMTz8dFLpxuwQ0we98jCqFPamGOfkgB0/M8KnVR6LR4njBA4cFnm2wqNlm814yBthMCcOhvpDQDARIBgdQt76LLC1qIKNj3EHH+5yNnFYnUIDQvhe8xlOOUzhySLeWJwChRLDj0yQEqcJCuqidqES82zNOCojexY47GqKViT7U6NxYE4CH9CkbrCLygKLhWe4tkZiUnZfOdW48YYbVEzzvbJQSmW4lkC4pg5v7tqJYikjdx5yxWkpWxuuhc1Wwptv7MDunbs1gaG1ZV1DA/7rm9/C6OgwXnjxOezds1fdXGoFWKSZ1OkS7E436mobsGnrNoyORkV5ctjsEkmvWL4UPUcP6dwe2LdXHWCmO1MYTkrUzbfegunTp+PA3gNy6mEhfuDAAUyfMQMXXXghOjvasXbdeoTCtZgzbyFqLMpPNjGO4yd6cOzYYfgDHnR0kC4TQCqWwpvbtkvcTJ58c3s7rr/1FrQ0NWH/nr0I+nzoaG/T2sczSU0MMlZK85z585QEPRYZx7qX12PN6jVyNKIlJGlHtGHtHzwj6kRzU4v46eyxcu9s2LgOff0nsHzZEhQyGax7ZS16jhzHP9/3CUyeNhXtra1GQJrOiOfPzIHv/uiHWPvqOlx/4004eOgobr31drS2dcDptMvmlx383pO9Orfce1wnJibT4eeJJx5FZ8ck/PZ3D6K/54She3B64/fB5rAjGApp8sYpBicvpInMmDsXt955J+obarXvCT4Iho4cPmpE9k6PTALoqrN/326cPHlMnW5n2YFEIinXLO5bFr/UF5w53Yul5y3DkZMnMRpLoKN9Cm679XbMnjVHLlU2ewF7d+9ER1urCvf/j733DrLrPq8Ez8vvdc65Gw2gkXPOBEEE5izKoERZwZ6RZEu2x2vXeHdrPVsz3vV4gsc747E1ll0zHq8tiwqUSNEiSGQQRCIasdEBQOecu1/OW+f87m00KXu8W97//Lqqq4EO7937u+k733cCzxWKp2MJGbmitq4Rk9OzCgnrvn8PTU11srmUpavLg317D2BkaESWuHOhIM6dO2dcswoKReXz5hWh82E3/viPv4W52SkkY1F4PH442SBw+eD3OOB3p+F1peF1xwUQHKm4EtltXj2LWZsGw2Rryz/gUQaCBRwYCidxsr7St5/rChTluVBTUYyGqiJUVpTJMYq0QiWZMyuFAEEUIzOpkN3x4lRiIV0rT8Ci8tgaBdsJaQFY8vd0OzPdeX4aYbgJWJE9qkUxEkCYDKJ/bA59I/MYmw5hjmnNtEBl5gpNEaxQN1u7FUt6TH6DMYGz6FBOuECzBwe8PrcAqNPp5RWuhGdOtIw420wZ9LeymTXbJXoRv1osI3u6y0R6GySw6cE1kzOc241/9qu/lnss5lYgtwI5gJA7B3IrYFbgC7/wC8iCwl127RniZMbRBAjiwZJGRMEw6TyyAuTo2qTHSojs4YPLhB7ZD2TzNF30uCUtiUFHCjEyDiIslFgcaXpB1ySGsllZCLRb5c/51GPXlw9hdcskvHsUmGYK+QwSdAhJpwRQWLizAGNRlGT6Kpve4gI8mg7IYXxRgqvdMbS7jnpdS0zLhzktTReP+OndzgcrdQjs4nMf6ELDFGVSQJqaGvTgvnnrFopKSuDz5eH8hxdQWUWueUyUIu4bnWmo77j00SWMDY9pPaknaF62HP/Xf/xPGB4awMlT7+Pypct6Hwas8cM4KWVNF/zZF5SEfOfuPVmFcp3Wr1+LqspyhIKzeHj/PlpvfIympmYE8vJw89ZNHDx0CHv37cXY+DhGh0a1PuzCMveBYXOkSpAONR8MoqvrgfztSQdicZmlg082LS/+qpoK+aoPDg2g9eoNPOi6L7F3Q2MjXj1+HG6/T99LRGMY7OtDTXU1piiATSdFcVi2vEVi59Vr1+i4dd7vwrnTF1CQV4iXXnpZnH465/JYkW7FY0yIx3ORRR+D286fP42lyxtQXlqMsZFh3Lp+A7du3sHTTz2Lzdu2Ys3q1QIHPJ/4d6WlpbjVfg9vv/0O1m/YhPsPe/Daa8dRUlam1+Tx/v73vycnK57/hw8fkTsWz/NENIGrVy9jcKAH7e13cevq9YXCnUJZWeL6vAIkLLbzA3mii/3cF95AbWMjRkaHJQbm9dTV1aUuLgt++tLzRJ0cH8PAQA9mpifR3t6GybFxAz4ZrrVAhTGUkY2bN2KQVqgl5Th+/HNobl6O/EAAweAc7t9vlzdnRVm5hOPU7RAUzszMY8fO3QhFYujtHdB52t/Thbt3b2JFS7OuWE4eVq1agxUtK3QdETyeOPGeKFI+nweBQAGKSivw8Y07+PP//ufaZkPbIXjnteeFzw0BBJ+LE8g4XLTbTceADLMVuPVOJWELjNOFyC5iqfVRUW9Mh0w9b8ADAYIuY5bIzgwKAi7UVhqAwHO9uKRE5zcBAvUI0h1YhfICQPjZSHXrPUzn/tMAws5U0LtaHXm7K78APAgQFLpGDUJMGoTZySB6h2fQOzwrHUIwElGzYeHtlQcj01XdM10O3kNNz4Xr4bIsXwm4CFI5gXK5vUgmHdIfhaKcPtBFiavhlP6Dn3RbWuxqJHqRReOyAQJBKwXLPq8fPitdmec2AcJv/Pr/lHss5lYgtwI5YGRxhQAAIABJREFUgJA7B3IrYFbgM8df18OJD0NLy2ceKnLWYMKwAQfsfLFoNo0pPtjJC/bBaU0NFk26VYw/ehpakwS5fvwsQCAoIDigsNMABPP5swDBmiAwD8HytudDj9stOkcqJQ4zO2QUKyqkKEXOM0GEw3I4MU46BDOG2sCfLQqbUtfRTBA0nbCCl2ivqd+zupH8O74H6RssrEllIj2EnUu673z5y19CTU0dTp4+pRF/wJ+PS1eviAaSTETx8dWrKpYpOE3Eo7j+8Q3Rc1gwxpMmBO2VVz4jp5HJqXG59FAsu3r1StFXqJ2IR+P48MOLKnIPHXoCTgeFxGG50tC6kVaa3Q8f4O7t25pEFJeWoX9gQMf8n3ztq+ook0LUda8dL7/0Mnbs2KFQuNGRUbk4zQWnxZWn4Hnp0hZDbXGbjr7Xy30n99uHy5cv4cKF84gGIwjOh1DFILJf+VWFoAVDYW3L9StX8eG5c6itqUFVbTXqmhpQWVGF4uISiWxDLKAyaRV305OzuHXzNnbt3iv/fi/D6VgI2XpLR1Z+8wxkO3f2jHzdt23bJOB18eIFRObDeP/ESTzxxBF12UuKilFXW2umULRHzQtgdGoC586dR33TEnR0dOGll19FTW29ziGCvT/4D38gXQk79nQ/eunFlwSIWYC1td3BhxfOIh4P4/R775upmcuc4+ywy5XH48LunbvwueOfQyyRxMTcLJLZLMbGxlTEjo+NaT0ZQsb3GR8dR1FhgSYxI4MDuHr1Erq7H6Cz7Z51zXEiRXqIT/khBNk7du/BfCSMl197DfV1DairrcfczCy6utqRSEQRCs3Ckc1gafNy1NbUYXxiHMFwFE899axEzgNDpJtVwePK4ic/+RHyAh5UllegsKAIsXgCW7duQ3lZmew5f/L2W1ixcpnoh3W1jaipX4Ir12/iRz96BzdvXGc0hKHouQgQ6KmftQACHcZScGdTcKTjSlu2efZGf8C/MTolFcYKSDNraWQD/LfF/7fobQY4pFHgd6CWSc01xaJp8TpkiB1pRrwO5VpkhazpqzbRpg397N1f27MIQCzcF+zgNQl+bdrOosT4RQCBrl00HpgcD6JvZAa9IwYgRGIR7Ye5t1BPwORi3kPoNOVGkdcDL+1fA3TDcmpi4PV74fL65NBE+mYq7UQ4TAF8ElNzKdG8IpGk0p0TaWO9SrclmyKprxp6cLs5x+J6GvoVLaB57+bkgJNOrhcns//Lb/2vucdibgVyK5ADCLlzILcCZgWOf/4NTQ1U/OrZzA4/xB8XL5biOcsmVM8aFttuI0YkOHC6aWWqqDW9nvEO1yN+YaIgCniWIIOOR2aCIKEyx/JyFDJWp/yqYp8pp5pWEJSYCYIe3uQmyxvdTBFY6EuobGkFWESJYsSRuUXjIFCwwxjsdGeX09AVPl0w2BMEGyQYjSJ1EIvOlizXxegjtGx24QHoYf/000/jK7/4FRW/H5w+JbF2Xn6hhLjjowOYn5vGuXNnsG3LVv19ODyP9vb76OsfRENjkzQUbq8PGzZukt0kNQMbNqzDg4f3MTk5rgCsWDyKZDyFG6030FDfgJqaWlRWVsn2Mq8gHz3dPfI/v3rlCsbHRiWIng9HEE8m8Mwzz2LJ0mYVmiOjozi4d5+mBurId3fLuYc6gBut1yRQ5fGhB/7WzVuwatVKON1+zM5Mo7evF/fv30cvpyHsVyfSKjT2PfYYjjz5JKJxhk9lMNzfizOnTqEoP1/ZD6T4JLOkqhlKBQs6UotIuSFAZEd07Zp1KniWNC/FmnXr5Nbj8ft0rCmm7+vpxt07twTSWlYsQ0V5Gdru3kJPT7e41i6nBwcPHpIDD3UALcuW6xxi8dbT24Or16ln8OClVz6DCx9+hCOHj6GpeanOE4KEEydOoLOzQ5OL/fv3KwCOnPBkPI2OjjZcOH8as7NTolQRPBPk8PxlOF5NbQ1+8au/KIBQU1UtYHOnowt3OzswMjKm/WV2BJOy/f48gTGuc1NDg4rckuICXLtyFdeuXUHr1asIzs8LFPLcYjgcQXqEx2TFCjz74gtYsWqVhOfRoAF8gYAXRcV5yGYSogNKyJxIyQiA59grr76mNT595hxaWpajZXkzTp58D12dbVi/dp0oXLzaeK6sXrVWVK4L505j29b1aGu7hZKSKtQ0LEH/4BjaOx7gr/7ivxtwLpEyO91u+FwZBDxJeDlBcKbhyib1SYBgOvCKN7NyDUz4GQG7gLt49fZUwaIeERToFsW/5TQhjcKAEzXlRWioLkZFeSmKFukQJBq3tERqdiwCCH/Xff9n6EfWvYz3ACcB6mKAwH+zGGdSMyeNvP/EE6LM0Rp3bCqM3qEp9A/PYGo2rGuNUxY6Q1FfQToXxdbMHggEfCjy0gnLBz/zCPK88AY4ofTB5ffrPGWDIx4HwpEMQvMJTAVTmKV9ajCJ+UhSIJQms05SjNTcsKhGlg7MTGisrAhOLOQ25dF0wgifPRKO/++//S9zj8XcCuRWIAcQcudAbgXMCrzx818SD958cGLAAp3iXFI57O+bBzaLbnKUWQSwSJd1IL+qTCa/+X8MEIz7jdEg2ABhsQ6BAEFThFTiEwBBkwu+tjzRjec5AQKLfIIOAgR+EiAUFhSo287fCUeMtoJFkqE/mQLErQAtyylk0Ylgg52fLRYeCQEJVOTjT5CQMmDK5jKzwHvjjS/guRefQ35BIU6eOiXYVFpKYWcIPd2d6Lh7Rx190lamJ6cUZnTrzj3E4mnkFRSoe0uq0eOHnkBnZyeqK6uxazcdgIDbd25gcmoC4SAdp0Jou3sHq1etxsTomNyPjj15DKvWrpUwuaykFD/8wQ/Q022sU0PRKOoaG3DkyFF1JZuWNAlQ+BxOAQiuHTUId+7cEUDQcaADVNR0rPP9ftlyZt0uRCMxUU90vEVzyMLr9qKytgbPvfQSyqqqkOfP03ZeOH1KNpgkfNAdi5kR4XgUwdmgQAGLEyZRUz+hIY3TKSej/QcO6PgRaJSUlMDl8aq7T00FpwX5Ab8E0uTE9w/0qbNP69DVa9Ziw/pNyKSz6OrswtTkpAro7gcP0Hb3LkZGhpF1ZfHss8/jyNEnceHiJRQVluDQkSNguBbPl6tXr+g8I0BgSjPD7VQ0RxK4ePE87t65icmpMfQxE8Dh1ISir7tHRfyXv/xl/MLXf0GCcxZqPP7UCZy5cAEPHnYLIDC0ilkPpKERIEzPTEuvQMpZWUmJ3ISYOXHv9i3cuXNb1yGvF9upp6K6Bi+88oqC+SqqKmXL+sPvvonx8TEUlxRKU7B82RLZhXKqkWWXOZFE/8AQXnzxFfjzCvBnf/ZfsXTZUhw7dlhuVH/1f/831NfX48C+x7Sv0/MzYgT53D4kYkGsWtWIjo47AHyorV+KeNqJe/e68Nb3f4jJiXHtC89bFppedxoBd1IUI7cjDTcMSHDSrUiImiFmRoMgfQGnB7TmdJpQNLUXrGwzu7i1Y/ZsgLBYg1BeViINAicIpP4p3M7SICzYfS5QiIxg/RMf9mTgU9+2mwD/XwDCfDCEkakY+kemMTQ6h+m5kFzi2IRxu2hX65RGIz9ANyYDEEiXIt0nkE83JobHefV/l89nEtzlkgTEYkAwFMdskKGJUUzNMME9jnCCwX1pkryMOYSmIdb0wLqvm//bFqpWCJ2bAMFtAILbjf/jX/5u7rGYW4HcCuQAQu4cyK2AWYEvfekrxoZUVJ24uvey/TSqvAXKjYKJ2G1ymm7TAlGYNJ8FgGAsA/+uCYLJS0jLQ1wJxqnUJyYIth1pIhlfAAgmwMi8A7uCeqDJJtFMCVioJ7TNBiCwm0tHExZckRgtIikUJjXKFi064XakFiYInzgPqEuwOo729w03+RFAsNdENUYq/UgU6HBIyPmlL30RVXU1WLZsOT689BFCoQializVBKGvuxPXrlzCsqVLUFpSipGhIRQVF+LBwz7MhaKaoNQ3NKKopBTLli9H29178s/n5GDbts2IROcVdDY7M4tIKIqhgQF1njs72sWBXrp0KY49+7SK/LxAHk6fPC1v+9KyMrn17Nu/DwWFRXj8iUOoqauVz30qEsGNGzcUODY0NGSC5yQ895jwvERS3U8eB4qvE46M4cV7vOrsUxegSUsaOHD4ELbs2gmH24PKikrcvHYd927fRF93N2LUmMRjaGpegum5WczNzGnoRHqOPiVAdRkqGxxYv34Dnn3ueVnEUt/BrjMBBIPfSIcpLSlEPB7B6VNncPXyZQXB7dmzCzt37lLBPzMzhw9OvI9Tp06JZkS7VxZPDY31WLt+NQ4fPopAfiFGRsZx6fI1vPDii6iva9IEhS5CzNOgk9D2HTu0HgRCYyPj+PGP30JwnkLtBxgZHsb2bdvw9LEn8Ud/+J8lgn7ppZfwz/+334Jff8OubxTBeAxd3Q9x4sQp0cY4kdm1a5fA9tDwMD66fEmA7MC+/RJ1z0zP4PatW+hou413331HYJjaDl5b1KK89OproLC7vKpKDlr/5Y//MzrutkmPE09EEcjzYM/u7Vi6pBkbN2yEIw3lWMzPB7Fj116sWbseP/7xO8q/eOa5pxXs9+/+7e9ioK8fR48cw9bt2xFPJ+CGF26HG9WVJejva0dfbxd8gVLUNjRjaiYiYfzZ02fR2XEP2TS71yaszOtOwe9JwOtOwk2LZJBmlBS1xvhuWgJaWchyKsi/s4ACk48pSLYmmqbedShTw54guJykGLlQXVaAuspCTRAoDpfo1mdEynYGgk0ltK9bu4nxM/d/uqLZsinrh6Jd0nTp75wg8BhnjAYhbmiG88EwhqeiGBidxfB4ELPzTJ6PqAnjcqTlwpQf4KcbAb9T9qK0AqazkI+OQtZX7ofHF5DehwAhnkwjGkkjFE5I4D85FcHYRAyTMzFEeL8WEDP3L/UsjGp50W5aGgsLJCiDggCB5hKiGHnw737vP+Qei7kVyK1ADiDkzoHcCpgV+Pkvv2EJkdllpJNK2uQI6QFN4aEpyO2kUvGCP+UIoge38g30+DWPJcNaWqRFyCJNioEFDqSpo9Uf05ujITm1MBOBXuFpKzCNIVML6aXmCW8VExZAcNPRI4N0wtiRshggQGDHmUVdJJEUzYRe8YZSZDpskklaI/fF54HHQRcmU7wYAaGpGDKm4Wl4vDbPl9xjy7uda8UZR+OSJTj++usYGBvC3r17Rdm539mFZUuatR0PHrQp0GrTpk2Yn6Pt6QjGxydADER++MoVK9Tx5baWl5ehu7tXxSELefKs6U5E338m5M7NTCi4rLiwBLdv3lKXuWlJM44eO4RLH32kQvvO7dsqPFmUNjTUYe269SirrMTKVasxNTsnTvzVC+cwNDgkLjyBkBJ1aUHpcSlF2Og0DIDkWtMlyVDOTKHn9voFFODw4MVXXobHR6/8GiSjEVy++BGufHhe+hKeQ9S0FBUWySkoRnCl4CdT+EnEyQ8X4M/zw+cNoLy8Avv278f6dRtQXlWpDmsyEVOH/UFnBy5e/BDt7fd03jUvbcbLL7+MNWvWCMDcvn0Hb373TZ1XXE9mZOzes1vruXLtKjQ1NmJ8YlLp2Nevt8LhdOPAoSd1fpDaRQvahw8e4sCBA3A7fEoTP3/+DG60foxsJol7d+8gHJyTOHbFihWavvCco5D8K7/4CwIAPH+ZSk7gx4LvT779Z6LArVi5Gnv3HZCo98GDbpw49b4A2LatW7B39y7Mz80p9+HujZv467/8KwXd8bqE14WjTz+F7Xv3oXFJM2LRsCYjqUQUo6OjGJ8YlWVuaHIcTXVVKCr0o7G5Hi2rViKW4LXmxZIlK7DvsQMIRWcFcJY3t1Clg9/71/8ap05+gCVNjXjl5ZexcdNGlBZXoKqiyjhtXb+CtvY7iKZdqK2pFW0pkUzjbts9fPTRZYlkmWDtJf3PmYTXE5NAOZ9UIk0HrPwBKWktca6aDmYaaUCpAw6PociogGUaNL9P+pHbb2VSZOFxppDvzaK0wIvKogBKy0o0PQgU5BmbU/H2Df+PNCAlu8NjnE3t+5NuUCajxbq1iD5pf9iicJNPbFGMLOc2glWjWOALpk0OAoPQogzXi2JkJoKB8TkMTgYRDEaQSsThzKTgcac0Mczzu5Dvd2uCQCveQB7gC3jh83sQ0BSkAF6vH1kv4RU0zaV5QSSSUCbG1GxaAGF0NIzp2RgSmRQySMKZMdqvT+YjUMBsHI60n3KEsqhINJlgo4U5Lx4f/tN//FbusZhbgdwK5ABC7hzIrYBZgeNvHDdFdoodfRbkNn/VWIpS0GbTehZG19ZkwTxYzYOHRTKbVtIM2B+LRt3qtEmkaKYHAghME00ae9VwmKnKBiCQz2sSkE1gma2B4DOOkwHTcSSdwWnoFxbFiMUdMxAIEEgziiaTsokkj97WRAggZDMWz9noEOwPOrj8bfsIN//G4vEKJJi/yDoypmNHQbPDgQ2bNuHg44dwtfUa9u3dq8K8s71DtpcsEIeHekWdaF6yVMX5rVt3BBIqq2pQVVWLpqZGvS4dpSgCJnhgkcQOOu0rWWiNjY6isqoc/T0PVQjPz87jQdcDrUtdfQMOHT6A69evY3Z2Tn7+7PDTxWbzlk1YsXKlCo/R8XEl3s7Nz+Hi6dMLwkaKrllUcSrDY0FqEadF1IOwYONuE7yxCDOWjVkV+fy6Y8debN+1E/FUQuFft1tbceXiRYwNDer11IW3nHhYWtHwUuoQToUYxCatR8YEZQX8Ol7hUEQFDKlNFTVVEjHzPKEGIjg3B06aOPFobF6Cffv2YWnzUlRUVmBqcgrf/8EP0NvXj/q6OiUl06Gpqqpax31sdFjia0536usbdWza2jpQUFKJpc3NaGxq0vnDaQKnQvMzQYm9b92+AZcjg4H+XgWZZem2JRteo6WgQxLtWusbG/Dsc89KiMx9Vjq234efvve+qD5MqSa9iTa142MTeP/0SUTDYWzZshk7d2yHx+lE1/1O3Lreiu9+5ztyI+LUgWF8W3ZsR3ltLeZDYVmj1tVUa+owNjYqis/s9DQunj2J262Xked3oqKqRI5HTrcPTmcBMlkfjhx7ElU1lcYVKutAIhbDv/m938XJD95HaUkJyisqsO/AY9ixbZfSyb2c8CCFnr4eBCNxhCMRxCJxrU80Fsf33vw+EqmUjA2Udu5Ma4Lg92dR6KNwmEUo6UMOpDMM0CNoMHRBAlKaDighXXQXJqVbFBjmQPioNXLDRetS0QRp9JmC1xGHj25GLLY5OQh4JfR1EWCQsmRJjm2zZeEF61I3l+//HwCB+MKEKyZjKcSiaczNRzEyHcXg5BxGpiJyGEslmCadhofOTh6Hpgh5XpoXUIfgRZ4P8AY88PMzzwevjzoqH7I+gnHqYgAGxocjbHhEMD6Twvj4HEZGg5gPJZCi+QPM+sv5bSHgzU59NnasJtDSzlrgtcf1po7M5Ff82Z/+Re6xmFuB3ArkAELuHMitgFmBlz7zslW4sfNEXrCZGhAYECCweGORKItBezRg8XkX7EEN/8foC6zEZBXe9sPIWmzqGzgyt8PPCBBIZ4rE6PUeQjQWNenGcaNBYPG3ABAIPggQBA7MJ4tnuSxZYILFJju/LNTY1Sb1iN3rSCSmqYgdLOTIWtQgyyfdPhey3E/LycSIG62KwqosWNi4rQ76I9dDQ01wuN3Ye+AxNDVT9HkSbqcTr7z6qoTWLKppmzkxMYTKigrU1NbiXls73nnnXeUblJezq79GRSm7pew4E1xMTU2r401u+cpVK0ST4f7k5wcwNNCnovTm9ZuYmZpRId3UtAQ7927HjRutOqYdHR2aILBrvXf/Pq0JMwpYGFeUV+Jee7usQQkESEkqLCoQYKNVI0Px7MmB7fbEbTOG65qviBZEC1RSuD77+ufh9fvUxS0tLsaZD97H3Zu3wdRq4xrlXDieqs34Pa43qR1pCjh5PB3i+/McoHuOAaA8Jk5Na9we5l4YcTvXhZ9lleXYf/CgztXly5apCrxy+TJGx8awYeNGLG9pUUHKNSWFih3961evCnzOTM/pXHnllVdl3/mwbwCRcEQ88BIKqt2kqcUwOTqBSCQkHcz42Ig0HgSyFJzauQbkvjc0NAiQNC1t1lSB/6erFq8LHrfp2VlNgzg5oEtVQWEJotE4egb6NBVZ0bJczkI8n9s77uH2zZuoLi/Hjq3bUVdXq0LuXmcHOh72IBSJYtmyZr0fMxsePnwgO93G+gY01lXi7bf+GvfaWlFY4EHLymWoa2gCsgHEEw6UV9bjyNGjxkEoC/T2PMQf/uEf4uKF8yguLJA168p1G/Dqq6+itLhEQYTlFSVob7un9yVgY2HPxGkGA/7B7/8+QrEYzXKQ52MKsguF+W4UF/vRUNukaZgyJRzMACBAMFoDXssshAmeaOXJew6FzsaS0+SwmAmCZVFs5ZM4KHhOx+BIcUrB89Bw+92eLBxu5gNk4Mm4da46kYQjy4C2BJBNLiQo/8MBghMu2ZXSsplWyxnEYmnMz0UwNhfH8FQIYzMxBCMxpBNcmxTcrjQ8zqyAAsPevG4aGziR73bAQ/civwseggZ/AB6vH/Cx1HcjlXYjFncgGEpibj6MkakExsdnMDsXRSJpLE55fbiY87Jwj7bAgd3MYIPGcmyzJwyiTkr3YSYJf/mXP8g9FnMrkFuBHEDInQO5FTAr8PSLz1sPYIKAR2P9AC32BAxszrDVgbIWzgTyGNqP+bch4aigt7r+VoVnXoMPMYGDlB5UBBKaIKQS4u6SzsJikqJYFoj2BMFOPOZrseNsuozuBWoKf04wIQoGsuIi0y2H1I9UJolQkNOJiBHAqsRziBdtttvqplnEKKojTCq0mSwsuBxZdqqWxG/BuYgxWHzAcnoAtxvPv/yyXJ1+euI9CZC/8pWvIDQfRMuyZbjXdg/Dw/2oqa6Unemd23dx8eJHaGxsQkVVtQpZFkMsPO/cuauCkIUYpx90ZSKNYnBwAPF4TNkD87MzWvMLZy8gHouryGaK7q59O/DgwQMFonV39+hYbNi4AWVV1eLUlxSXao0ryipw/vyHiEWiKq4rK8rFX2fSL8sNI8A2LjLkKBPIabXsIkMAwUwPAvkF+PyXviSxLYtBJnKfP3UKIwMDwhMsBFnUm8LEom/JFca4UnHbVQx6PZru8HcXSF0EINmsXkMpvJw+pEzgVnNzM3bs3o28wny9NgtyggBOQlavWWNNC0bR1taGtnv30N/Xp3M6FgxaInVqH1woKizGCy+8iJq6enXF50NBJV+TjsJ9p2d/Mp7AQH8f7onrb6x/JXonsT6blTUtBc0EBrSara6uliaEAI1AbXxsHMeePqaJ0ejYJLZs2Y7NW7cJWKdZWSsXwKQEEJzdaG3FxMQonjp6FHXVNfoZJ0vxdAqnzl7A0PCIdBoDgwNoa7uH2Zk5VFfXYmZ6Ghs3rsXKlgb8xZ//CaLBWZSWFUp/4nLnwesrxtDwpHQxm7ds0X6cPnUS77z9Y9zv6oTX7UJdQyPWb92B48c/i9GRIXg9bhTk5WvN2ju7FERIOlyQ71lViW9/+08wOTMlKlRpUQnqqitRWVmCyopSlJZVSRPEScBCMJkVUCagQMBvZZKYa9ym+RlTBPtaFLVNfgAOrY8zk4CLbljZlHWepuBw8pgYzQzpTpoUZmJwZKNAhlqkKJBOigupc2mBYmQ0Tub+YD7+foqRU/oE/l48mUKSIuJoBvPBGMZm4xidiWAymEQsnkQ2ldT7Oh1JTaBczgSc2ThcIAhOwUuLUmcGDE42zkJe5RRkfbwHeZFIuxCNOxEKpzA7G8bYbMJMJpLyLrKuK+OqZjuvmX3gZ2YB1NvNloX9s/faAutvfu/d3GMxtwK5FcgBhNw5kFsBswLPvvKSFRrGrp1nwSObtAI7YEiFnZ06anme2/aeNkWHD1d+j3QK++Fq8IMpxMX2pW0qH+i0BiRg4AQhTe95WpzanzEVxSbbgCnGVnaCJbljN1ouSvJkNY5C6tKTyA+oC8+ucElJKWiwFA6FRTOiDoGdbtEUrAmCvX32A/ORHaA1/bA2PJM1D+EFHYI1ZfBKlOAEiVPe/Hwcf+PzGJ2YxPmLFxXOxQnC5PgE6mtqMTFBzcCo7DOpM+C+9/T0ora2DmUVFVi+vEVUF1JFKBomZ37ZsqWigZRXlOnrwEC/ilP+HotWTiWuX73O2CntF4vUfY/vxcDgoAq/23duo6qyCuvWr0fUsrwsLCiU4LOooEidw8mJaXR0tiMYnEU0FkI4HDTAiYF4WdPZZ2FhwBI0GeH/WfjzGJK7v3TZcuw/8gQmpyZRXV2F+x0d+PjSJaQiUXlbEfjQ6pGUGx4LgQ7Sw6hpYBHocGifSHEjYOQnMxe04ioIGd5nJjo6vxxOgaF9+w9ImBqOhFFbV6upC/fJANIM2u7cViDZ4OCQOvg8VxRUliDljAWoZ4GIkpeXL1cnUnnKKisQKMxXkjPD4gZ7e+QoNTQ4KKDA7ZGmwjq/8/PyJErftm2rphqjE+OyLOXUguCEycyrVq7C8y89r5/PzgUxNj6Fxw8dRkNDE5weTkkMOOBncG4WZ86eweBQH1YsW4qXnn1eQmtdQw7g7LmLmJ0PaSJ0+sxZpTVz8lFSUqx1zmZTeOrJw7h++SLOnzqJwgIflixrwGuvvY7Z+Qgi0SRmZoNyEyKFpb+3F++991MlK1OIzvPl8aPHUFJWiNs3P8aa1WuwsmWVRNUTs0HRYnj+VZSVIjQ3i86ODjlDESzwfCNNiQ5KBHWkrmgCYLkTmVT1ReJZ24LTuqbMVfzIPthuMjAbPaPARQPIeA27MimQfU9Ay58YzyiaGtDyk/ehFJCOwpEOw5GOIJMmQGBOCMP+jCZCRLcFcPb3AwT5qdGGlcGLBHcCtBnZkEZjtNKNYTKYwthcDNMh5hRklAVCDQIBgoPblI0gmwojm2KAWhzas1b3AAAgAElEQVRO6q4YBCgDB54B1FC4kWFktNOLVMaNeMqJcCyLcDSJSJw6McsQYvFayhJ6QQW2ABAcVnK88kQ+MUUw2jEKunl8vveDn+Yei7kVyK1ADiDkzoHcCpgVePHnPquHA6lERizIB7sHLnbfrM6/WK0Ldp6PxMcLCaUUA2YNT98OVDPdXkujYFF0RDGiDsHiovO5xcI+HqeDjw0Qoogl4gupypoQkEbEv5E1oqEnsHNrW47yKWdPEEj1KCkuUSfb43bI/YVFXjRKXQP54iwezdcF/YTd0TR+qJb80IiUzbaaQDaBHYIMa79UwrLQdblQUFqqxNyHPT240tqKoqJiPHHokDzumxsaMTM7i6HBflz66KI6vQQIFJaSA19dU4OVq1aqm85045s3bojiQv99rlleXkDr0d/fI22CvR3nzp7D9OS05cnuRGFxEfYf2oee3l7ZvRJAkH/PonQuGtPkwO8N6Fi5HA5UVlZj/bpNmJmZxM1bN2SjGg7PGUoQG48ZU65ZGXGmk285OhEgcNrCgmnHrl2oWdIEp9sh2tOH585ifHAIXjiRoFsVj18mg4MHH8OJE+8bYSqnB+q+Q/QS0kxY5MZSMTOVESAjSDXaBybpclJEW93qmjocOHgQgUA+5oLz2lcCH3btL1++jA8vXhTVJTw7o/eNxeMLnWgW9iwK+Vpej1/nPAsnCdkdWW2Lw+uGLy8Ab8CPWCKBDHMnEkkBUVGKaJXLyUcWyqDYvGWz7FZpE0pwdvrsGR0jakf4+9RGHD16FMtWEvBlJTq9f/8hfIF8bNiwEUuWNSs0j4Utr4PWj6/J3nR2fgqF+fl4+bkXsGvbdlPMOR24eu0G4ok0enr7cO3jVm1rIpFGYUEA0VhYSdWrVq7AyuZm/PY//59RVckwuhl89vhxLF3WAn+gAC5vAKFgFINDYzh/9hxar3+s4K54JILjn3tdYuhvf/uPEAnN4umnnsLGDVsQiyXhzCtCJDiPdatXY252GsUFBYgEg6iqq4SPEyAN0zh1sTRJWa6rcakyVDXLFtgqVBcaDLYhgGW5/GmrYY9oNCzIDQ3QkaF1ahpJh5Edc7IlgCUUxe+wO58AUlEV40izII/CkQkKNNAe2dyjTNvdTG4ePRX+1gkCGwWW5sgABIfoPckkRcRANJrFfDCunIKJYAKzkYxCzJwZApY0rwYgQ4BJsBJEOhlGMhFGhg2RFMEEdVcUJXOdPEg5uL9OJDMuJLJuJPizDO9JtIK1RN/WRhtLVjOZtWwiPgkQrHuuafYYEKF90WRVN1Z8/633c4/F3ArkViAHEHLnQG4FzAq89sZXjGuIJUgmWFCiqWn1WYI3q9O2YJun1vkCrUjUJFmlsrNsuK569Jqnj4pBY/ihqlO0F1JT0g4TMkRnGlpE0i+cXdcwxaeJhDzpWcjZwWQiAcjy0EoMtbqRKZsyYHWrqUMgt9/v9amwZsIsveKpbTAUGZMsym1iz1BAJwskHWlTYJgbhLWHDiStCYiAwaJwND88yLqdyPo8qGiox+tvfAFt99px7drHAjXkcFPMSqoJi8XOrja0tt6QVSVFxGOjE6isqkTzkhVYt36TaBjRaAiDAwNKgSZNRp162bjGMDjQi8L8gAow6g6YYMw1UbGTyaCktAz7H39cQma7wGIhOzk1Bb+/CBUV5SrSlBER5mQlJHoQi0keAzr03Gu7o38TaHFNuH5GPGxcYEg1cru9ckYx5ihOPPb4QbgdLvnqM8jtxz/8Adxup6hRTIClkJWF+aEnnsDbb7+t4trNNFm3CczKD+QZQBiLaxoj8TmnFqSDuQw9yeX2suWPQF4+nnr6KeQVFmhiwQA1hkxVV1Si7dZtnD11hihVBRfchvLGgp4ZBVxM0SycLIwy8MmxaTGlyTopstD+GmtfrwGmTpcAZiwaVwotz+WqBuZKPIEN69cp3XludkbZEw86u/U3Hp8by1csx8uvvoIlzU0oKy1WNgOvMb5Of/+gzsmWVWtRVVmh49jb+1AThzi1Gw4niouKRaUiuKIFJqdrff198PnzcPbMh3jY3a+QrD17dkvcTYtWHovK8nI88+QR/Mo3v4ayknyMj4xi9969sshc3rIKXr8fI6MjqKmvw4fnL2BsZFTHtq6mBr/zr34HI+Nj+MFbf428Ih82btqMFSs3wO8rFJgqLCxFHrMhEjFUleXB58nCl1eoSRbtbjXmsPRIGQepZXYQmslOYcc6A6MDenQfMdedNAOUGFs/s913eJ6ZD8nZrSLXMuexAb4AAieO5neoO8imo3BmwgBBQoqd+yCy2SiyEpfLVUGTB/OaBiHYCeoLeqoFdyOTyq77A/86w+kaKUYECC5EwhnZkE5FUpiaj2M+BiQ50HCk4HCkRCliojS3w2ltTzIRQSoZkoNcPJ5BLEnapU5hJLOk8LmRyLiRzLpB4l2GIm2ChAUh8qOpAPeC57i5txmwpGkf11oUT1KuLBClVzCOdNolhxPf+2EOIOTqgtwKWM//xbO53KLkVuAf5wr8/Fe+ZnzGJfw1tJ2Fol7PGZuva7pt5qpZTLZhJ558X6MB4EOIY3c5GlkAQQU4fyqAwCKNHWUZnhoxciKugog5CEpV1gQhrvAv0oweAQRTzNN5xX4I6oFugRET5uYWlYXuM+y+soM7PTWF4Nw8YlFykTkJeEQX4kNU4UJ0m9GD1OydaAfWlCGjrAfL5nRh7x3qxLPSza8ox55DB3HwicMYHhnF7Tt3ZHH64gsvinKzadNmXLr0ES5+dF4e91yX4WEmHA+IftPYuBQbN21FeVmZJiyk0jCTgrQXBqexmJ6ZnsTk5BhKKCSm6Lm7RxMCvha56TyGTF/dsW+ftAbk0rOjPj4+jurqGjQ1GD48jydpPuziEyBQZExgVltThWwmhdu3WiXC5d5KE0GP9UzaOA3xeHL9WCxbrihefx4OHnpcAIUi4du3buLa1SsoKiyQINvp8ks8TfBD0ET61PT0DDLpuCgofp9Pib908VE3nwV7OmXCrkRZS8PtdCHjcCKvsAhPHD6MqqoqjE6MCSi5faTFuRTK9sF77yEeiYlepQ4/RbFWx5+gVw5bpCv5vNo3flDTwf0iDcZ0jc05r8wPt1try3RqTjMIWMXWcLoEQB8/clTgii5CsXgEb7/1Ix3nTDIrofOOXTvx3PPPoK6xXhqbro52tN64gYaGRuzcsRPT07PSJKSsSVooFMTE5JhAZW1tDdauWqWgN04p6HCk0LNsBv2Dg6ira8BPf3oSQ8Pj0vZ88UtfFCB75513MDM5Laetz7z6In79134ZEvVms1ixchW67j+UaJ/HML+oEKlMWlkX1O0UFRTiN3/jN7BixUr87u/9G4TC06htqEJjUzO2bdslYEBQ0di0HBfOf4ijhw7AjQS8LtoIR432SBz/tD6pFQBoO+qVM4/T44ODtC5a2ypKhVcYKWG8/tgV573EthfmNW7djyxLXasyt8hIRv9kJaRYhT7/Z4wSWBRnMglNC5zSHpgJQjY9j2yGx5zAIGtRkXjRm4wWc+k/ou8oT8A6Lzj9sScg2t4MKW8MMcsiFs8iTIAQSmAqnBa9KBxnkc8pA6dOJjDOIZAQhTMdEt0pnaSWIII4cxTiGcSTGSM8zjgQ58Qk7ZIGIZVlmgQlK7zvPKJp2YYP3Ob/VwBB5k32FMHogHIA4R/nsz+313/3CjiynyBC5pYqtwL/OFfgn371m9px5RtYtb9x8LEMAq2pgFWGW4tkMab5ZJHe15ogWIFr7OiLEmQBBBa8djdL439ZnrIgtyYISQKEKOIEBzFSjBLiUlN8uxggLBTpNoXZdtRZMBsy2Q2k5FDgW1pcpG2YnZ5RB59FqAEIlqRa4MBQikRRsMYHRuxnAIIAiNW9/MTchFMMhxtZjwv7jjyBYy88JzoBufF0ITl95rR46Jwe8LOvtxf9fd2YYmBaX7948e3tnerkk+pD6gc9/Fnkyx0oTTtRr9aAItG+3m5RsYoLC5WlMNA/KHcjrqO67U4HPF4vdu7fq1RpCpXJjWcuxJo1a+F3B6RvKCws0jYYy9AIysor0CNAkEbL0mZMTY1LtEo7TnH+U4biZfzTTcdfFrWm/4rC4lLsf2y/wAzpTxc/vCAgVlNVpQlOoKBYdCu6E3H7ZPc6PIzW61fVcWeXnNMdgUjxlqyJiHVOGlqZA3lFRTh0+IiEyOyw8xhSf0DnKwKNv3n3b0R10fal6XjkFv1Dw6F0Bh6XW/vB6ZMnYKwz2Y1X0JuqQoP87PUkgOI3pHnxeERnIlWNZSXzJnbs3ImVq9fJSYhXyt+8+xN88P4JTb5Ki8vw4ksv4siRw2hsqkdfXy+ufnwNF86dxcPuh9iyeaumQ7PTcyivqFQ3nzkZN27eQNf9+wiG5/HsM89iy4b1cijixIl6FJ7LnGL0D/Zj3bqNOHfuI3Td75Hv7uuvv47ikiK8+5N3MTY8hjyfDy++8Ax+7Ve+jmwmIQ0Dpy+jYxMCOQVFRSpKWUgToB0/fhz79u1XVsQHJz7At771bRw4uBc7dm7RZIhWvNmME+1d91BUVI7r12/i8X17UOBzIhmfhys1bugy6Qgc2TgUw8zck0wALq8f3rwCuP0FcHr8snelBZDCC51eOB1eOLIEbE6dVzbNz8z3bPmwZSAgTZNxVSOw4LX5aBJg0WyyaRXlOkuzpBXFjPaAACETFkAwEype40YzpYmHNSH9BECwaEii90s7ZQ0aLLmDUtwTKUSjKYRDSczPxzEezGB6PopQLIuUVczzvTxMU3am4MzG4EQEziwBQgyZbBLxOLVYKeVVECAQNEYzvA84kSRA0NoYihmpTZ/cRnNDZGPm750g8J5nOR1R05EDCP84n/u5vf4fr0AOIOTOkNwKAPjq177xyNHHdiMSQGBHz3Bq1Bm0KEQ2ijCjdot7I3KBmTTw2WMmCFYXzh42qNLOqljjBIEUI76ELEqTcRWVTNqNxmLijLPbTZDAryxSRQ2xxuoq3C3RsGo7/dc8JDkJoVBZAKGkWNSS+dk5TE5MSLBMaoHAkDWC51eFdalI4CPY9C35XxaTLERFdtHkwipXrEwEft+TH8Azr7yM1Zs3qrhhCi076YNDw/jJT34i0TcLWQKUeDQkz3nmG5Becr/rgfbP5w+gorISy5YtQ11jIzx+r4o4FvhMiGY3tquzQ4VwRWkZrl67hqmZaSUqs2vMYpdib4KLg4cPq2hmyBeXaePGjRKOep0eTRY4ESAo4VSA9BWmNs9MTaG9/S7Wrl4pYEKdBPUR5pBlNLFgoSzXHu6z16eUajr8VNXUStS6tGWZ8geYxsvDxOMp+pbLK/qCaEIul9yZ2KGOxUO4fu2qKDdMWSYIIG2HpwtF6JwaubwegR3apx48dAhr1q0T0OKkqbysHN0PH6Kmphq3bt9Cf0+vAth4vE1mhbHdlU4lnZbzDgthrqHTw+1hxoZ1vGVna2hHJoHWbIP2P5PRJKG4pBRTszMoLa/EK6+9hualS9HQsFQTkJMn38f333xT3etdu3bi61/7JTQvWSK61e07NxXoNjIyjJut1wVKONHhFIdpz7T5JJ2ptq4OgyPDSs1dv3Ejfu714/Aig7GREW0Hpz0EdjxHyB1fvnwFuh/249KVj3WcWcSTQnbr1i354ZeVlODo4YP4jV//phKnG2W56sPo+KRCt9jC53SFdDzmhvz73/996WD6+/vx5ne/p6nFxo3rlVrt9TLQy6f8g9FJBvs5sX79FiTDYQS8RIsxFDgjyKRI45tCOjkv1x5ae4oiR6DlzYObNCRqYChA1wSBegKKmKlWIUBwIy0wbqe48zq1GxcGULAB4HDYLmYU8ZpimdQiQxeyi31Sm5jzEAeyMVGNCJSynCbI+ShjXI7MSMD6tO8jj8IeRZm0Jqeqv21xsIJAOOFKmntVlNdVAvNzUUzMJiXmng2xyUGtAweNLrid1PBk4Hal4HYQRMWkSaBAmZqSWDyFaIxCfYW0I8LEhxRDBHl3dWp6oHBGa000NViUO2NPEIwVsZn2yS2OGQkWDUvXhnWOWyox3T95v3/zBydyz8TcCuRWIKdByJ0DuRUwK/BPf4kAwXBqF7IL2B2HKZAeeect6rDpIWmN941y8hMAQTQjPVTNg5bPMz6Y9H8CBIlWs6Iq09konUyI6sHimcWfAEKSD90oYpoiWIFpiwDCYtyxGCCwgCAXm05GpSWF6lhHWFxNTiE0P6+CWxDgbwEIohgt+NrYiQiGZ7+guLCmFwIp/L7Pi8eeOoo9jx9UN5PdZRbMLObee+89da19Xp8sQNPxKMKhECYmJjE0NIz2ex0qgH1eL0rKSrFkaTPcPj/yCwuVUNzU2KDQrJKiInWO2QXn+w4ND2M+HNRasfggfYfrWVVdhUDAh7feektTCNpObtq8GUWFhdpn0o1YAPKDAIrdeNJl0qkkbt64Ln1Dfr5fbkmtra0L9pNGpG5oCSw0qAdIpEyI2tLlK7Bm3RqUV7Fg78bc7DwyqSxqqmtQUV6OmbmgqE6Tk5Mq/hkQR/C4omWp8hxaP76Oro5OHWsCNSIjAjjpWDgV8fuwa88urN+0UQFvXD+uw8TYuF6f20rwpPC1FBN8jZ0mz5l0yrhksSAiAFG2B/MYspwc8H0eWfMazrsZI1gDKXNdWFkZvkAA3rw87Nm3H2s3bMCy5S3i5F+5cgk/efttFBTkY+vmTXju2WcFyu7cuYUPTpzAmTOnMD42JnegaCRsBLEOo23gNugzm0Z9QwOS6TRWr12HJ595BlXV1ZgdH8WZUydx//59WbdS0FxfX6eJA7Mz3O4APjh5RoBQeRIU7lJgnnVh9coVqCgrxv/5O/9C+QONDU1Ky56angVdueobGiWsJg3sq7/0dYFIXkc3b9/StcqQveGhfgQCXhTk+dHYWCvqXoZAcyaMp556HvkeL6LBKRQE3MhzEcjPIZWYQDYdgiOVVMJw2kFamwMOCpc9PoEDp8tod0x4odtoDhihzS6500xuLN7LIzqjwIHbAgn8SkG0AQhGkPAIIJj7DkXKnGIw/yCOLEGCphoUBVjCZLod2VMD0SPVbrBolObf5q5nO7MZkbUpzI2LFylVpAMmYkmBhEg4pjTlqfl5zMgxKoFUjFbMBCNpkKzochLQULDMXAbqZXi/SyOeyOiTYmTSmUJZt6hGFC0zYly4gCJu3jgtKtQ/BCAYabZZ6hxAyFUEuRV4tAK5CULubMitAIB/8o1fXhjpLw43c5EbrFLJ0DSMJeAjbq6es3/HBIFdLluDQFHdgsbPniDQmUg8YWOlyQI1SYCggKyoAQhx5iMYwGDz4OmQpI6/3G0WF/CPJggs6EyqbYkAAgsrAo/pKXbcZ5CIsaNoTSAsKpE9QZBIWUCJ0wOn6cBJYelSCWNaypL2Wb/nAjwu7D96GAePHUWSP3O75U8/MjIi/3v+/dzsnIS3qVgE4fmgiuSxsXE8fNir92JxyanBho2bEGKmAW0rY3FUVVXKAaWmqhrRCLuNWeT5AygqLUZhSYm6v3n5eVoLFn/sqNNBiJ7/pDXx55s2bdJEhWvH7Xnw4L66sHTckUuS1iKDtrY7CAdnUVxUILHqqVOnFgLp7MKZwI/0Bk4QCotLBMIqa+vQ1NSEyblp9Pb0wOv2YfXK1aiqqkE6kcKdtjZ126mXIG+fVBoW6WPjQ+Lvk7Z0+dIljA4Nm2C6tFlfca29HuzauwfrNm7A2NSEKFEEU0MDAygrKdXxvNnaCp/HY2g4LctFZyI4m5udRXAuhGBwXuCQa0cgRRpbPM2CkboDAxA42TDnudEp2FQTARVONZwOhYdt2b4dxRWVWL1uLapr69DR9gDXr3+scLMN69bJzrKrq1MToxvXr6On+6HAL89vTsqoL6GjlN5TnXAjfE5mktp+Br5t2bEDZZVVEnb3drbjh99/Ey0tLVi9erWZHgCaAHHqVFpajRs37+BhT/dCTgSv4Xx/Pvbv3YMPTvwNzp15X2LwJUuWyMmLgO3g44/j5ZdfVWJ0NpXBGG1ZS4olIB4cGsTE5CQyqTh8HrcmS6lEBPn5Pu1nTVMLEgluvx8H9+5FeHYSNVWlSKenkUnNApkZ2YryvHWww+4wFC6BbDmlmWyDJE3/LfqQySMxgGGxmbCp3c0xSjtIvaMlrgEHAgjUjVgAwUwAjbOP6ZbHkWVet/QXCcDBgpwWo8aidGGCYJkxPNIzLLDNTEPD8ajZYW5kRquiAYKD01AaCCSQZgJ8MotENIlYJIRgNKqQtGgkhVgkiVScgDWBrIBrUuFzPDdIoUwko4jH04glCBIskXI6i/msBxnpHAikSMeydQbmVvQPnSBorW0NAicI338v90zMrUBuBXIThNw5kFsBswJf+8avmn+ISmMJBJ10CmKHjo/thT6Tum8py6vbjNqt9hP7W9lHMUPmZ1bXzSq4NC0AObkZvQZrfXH91UU1D9lkPC6bx1jCZCFEo+YrBcsspPh3RlTM7bP58MaeUF7oElvTU98j7j1FvyySObWg2JNi5UgoDDg86lSbjrhFaLAC4URXsETV9jnCxFTjBEhOsO3UDnisInb/scN44umnMB+LqXNNZyIW5AosC0dM+Nb8PIqKizE9M4vx0RFMjo0iGgoj4PciEafewCP6Cmkrbo8P0VhC+9TX/xBTE5MCBuTxDw8NiefOYpYaB35Qc8HimTQW0hioBScdp6i4BBs2bIKbbkKZDO7evYvBwUHRi2qqq7F37z7D1c5mlRkQnp9HSWGhiqwzp07LwlWYSPIAZhEwsCmjvAEKk3fu3q2Cf3xyAqPDQ3rtVatWKV2X+0PBeX//kGxnSVkiVYdr29DYiLGhEQwPDePgYwckau7t7lYWA4WyW7duxaq169DTP4D1mzdhYGQEU1OTKCktUq4AARMD3s6ePYuayhqJoKmtoG6ABf30zIy68kXFhUqIZtF//drHAg0EPwyrEp88kxFFS9Msna9pTRmMK5TZX5aEAV8RtuzZCX95CVasWoH6ymqEpucwOD6GgNevsLIH9x/IfSoSiSDf75H7EmlScs4iDYbXgSNm5TQ4RQMSQEimkPZ48dnPfhZbt29FfkGewMrk5DgufnRF+hOCj/rqakxJe9KP2voGePx5hvpUWo7WGzcxNjEpsbLH5cLmtWtRlB/A7//7f4uJaa5bMWrr6nUNHXr8MJ566mksb1kJr49GvUCQk7VYAufOncPZ02fw7HPPoml5M+62dRmAOz2GyZFelJfkY+v2ffAVFqC7bwxlhVVYtaweS+qLkJwbRJp8f0cMQIwlvbEOdZjpDUG2uYhMOF3WojCSLsXWuL4SJkg7YH1YTlnmfz5DcePEgdevIDszCQjg7ILZzjYgyCQIlKWSRX00Tl+GmrgwI1r0GOANaZHP6cImGCtfU5Eb/Y3tZGRuX7yXUchPi9KErs1EIiLjBTYj6AjG+xfvbZwWURDOY87zIh411MpYOIX5cAzzwQTCMQcSohW5EOfv82KW65M5X8y0lpMQc48lgLA2zritiSbHZbEbHLzHcWrKdVi0tFb6siYmSuhz4s3v51yMcnVBbgVUDuVEyrkTIbcCwNcXAQTTIDNUI3XobFcRcXvZoCMJh5kEj8bsNkfYZg4boxtTgNniP1O+WwCBskjLitDkGhEgGJoRH6pRuhnF6WAUlwaBD1DjZpTSw5gVjWxObb2EMRlZAAiUF3h9bgMQSsv0ld3auZkZFdoUmlKXyu0z/cCFPuYCoUCFii3a5u/oIW0nRj86a1Q+etxYt2MrXnjtM+JPM8GYz2FSPaampuVeMzc/j9brrfAH8ozGIhLG/MwMeQTwuo14NhKJYseu3WhasgwrVqxGSWk5enof4sGDLoEC7i+dekaHh1UokUtP28vJSYpOmUpNMXEKmTQ5zcDO3btEW9i8ZauoIQ6XS5MLBrVxvRobG2WfScUiC5a2O7eQjMUkbmWhc/mjjyTyFUBQ3gMtF9Nwe/Kxbds2JfOWVlSoiO6834WPr17V+bJjxw4UFBZozUPhMKanZsTR5vHj2nBxVq5cqRTYq5evYNXKFnV8h4cGsXPHdjx57Bg2bNggCtPJs2dxtbVVvPxoPIKJiTEEfH5NZ9rb7mkiUV9bZ+UYJFFeXi4+PSdIdOeZnJpW8ev3ekU9unnjJsbHRw2ws7jr5jg7TCIyp13cZYnozSdzEShGXr1hPeqXNYuulQhF0P+gG9093XjY3Y2ZuVnr702x5nfzXLE6zfLbN5kSTMtl/gWvL1JIjKA+H0efeQ57D+xXQe3xujE9M6VidmpyBmXlpYhHoujv7cHHV6+oA11T14Bnn39B9DR/Xr6E8ROTUypIi4vyEQ2G8L3vfAc3b91UmnhhcTFKSkv0e6tXrRGA27N7H5a1LFNw4djoGP7Fb/82JsfHcWDffmzcvBk1DY1ySKIbWDIawsVzJxCcncATR59HeU0lYklguG8Yq5bWYGljEZyJaTidKXi8GbiVaGwAta580bRIB+IamwmCtANaLitbwKK7OK3sDT2kFwF1BaTJ/pRTBJdcj7TGwhWP8gwMIGBJT3BgnNWMNsp833bw+dl7v21fZrmYLXpvWaxaVErDQrImCVZBTmBGMMLrjxMBXoNJThWs6ZG+nzRTJN3HmLys+x1plDHEQzEEg1HMzEcxMxtFKELRc0JrzMwMJiiklCvBc4rrYAMZG7AY0JJ2mPRz0/yQ4t6sheUw92mAYNs92y5G380BhFxJkFsBrUAOIOROhNwKAPjlb/yaWQd1kYzFqf0gV1CVJgjWA5gTBKoL+LD61ARBz2mr4ydBseVkZISD1vMKWRWdAghKXDYAgdQLjtyVfRDnBIFfOUEwuQgECixiJSq1Jgi2JsDIElhamQkCnYhYZHFyQOtG0mBISwkFQyqAKNRNxIkQTAFCRw/Tu+S+P+ogLi5O5Pphg5JFhYNxUXGgeVWzGtEAACAASURBVM1KfPaNz4tixAcypwTskpPvz8kBBaZ37twRxYL6gXg0Ai8tPVNJ0Tgk4HW6sXb9eqxZu170j+raegwNDeDCh+dUDMdjMYmtR4aHJU7munAnZONJUW8qpa51IhGD1x/AkaNHFaTF16PWwJ4OkZbDdecUQN1zZMTrb712DXl+HwoCAczOTksMzA64guxEg0hqvXbu2o9du3ejsKhQ+87CmjkLb//ox3LaWbtmrTIUCJAoxr575y5mZmYF1JYtXy5RL4t4nlldXfcRjYTw8ksvYteOHWhqapBmRHz9RAoft97AmQvnEY3GMTs3I643Jwh9Pb2or61FfV2dwCMLzrXr1orqxKRkuWY5XRifmNTUgMLp+bk5FOQX4MqVy4iE5vQ77MCbYCkzlaLzESclSvFOpzUFoZ5g+erVWLJsKQoKC5WQff/uPXz80WUlY2uN6E7DdGFLVO1MJU16sNOpdSYo5bGxbVP5N6lUBnkFBTh8+Aj2HnxcQIuTr9nZGQXI8XKcnJxB2727eNDZhYmxUTARt76mBrFURinPu3btkuCZQXvcVhaeY0ODOHniA/1NkoWr04HK2mo89fTTohmFg2GFuTU3NePJp44hGg/JGvWv/vKvUFZehp9/4wty4XJ5/Cgpq0LAn4eCgAdnTr6LD8+ewlPPvYSV61bD5fHB73RhfuIBGmq9KPSm4PO5wLgM2s4yrVvdfk5hWGCLIsPpAVOCnYCLZ56lJDKep5oisFe+8LG4421NGIwVqmWJKkb/J8GB8S8w2gJDkHyUE2B32i0I8Kn7/yOhsq3JMliA9wX7/UxugM2ZtNJUFgwcDKg0EwV9FVggaOf3UkgTvKcYuMfjb2hGMmGIRGU9GwrFMDsXQTAUQSgURSSc1SQxmoTJR6DlKSep1r3X6CCMF5PZW4rCjamEaFaWRTVTr22rVnunDYhauPkJxP3193Ii5VxRkFuBHEDInQO5FbBW4Jvf+GdWhewwYmI+zFVgWRMEK0BIqaOaIBh9wWKAoM6cFWJm82LtB5X1iF5Ybxaq6nbrYWp3azn+TyEVTyCRjFkAISbaDCkbLIZZtJk/MNFKxmHIGJGqT2jHoNIlxO0SHae0olxcdeoQOOLnBGF8bByRaGxhEmG/nhmeWCJVYSVrYmC5F7Go4fc+QUFyuJBxO7F553YcefZZUaJYQDALoa6uXs5FFOeyy08efElZBQYHB9De1oblS5eitKgQHffaVXOQIkMxbsuKlVi1eg3yCwpUaJNak4jGlMjc292D1uvX0dfbZ9KlBcIyKi4JoCjIJeIpKSnDkaPH0HX/gTrMu3buUsFuAqSMaxMLFOYIxFNx0XsedHXKIamkqBC3braqEKZ7EIFHnFzpTEZg640vfEWFMrMKmHhNse18cB5v//gdrGhZgfXr16tY5d+13WvD7Vu3VRAS8G3ZugUty1sEAmgNOTwygs72e3jpxRfwzW983RA/jDxElrHhSBT/9c//XHkBI6PDuHLposAR6VabNm7UdIld9P2PHUBTY5OhzFgCZR7jjo5OTUpmpqbxoKsLwWBIhdrNW606n5i+zDWzjy3TlAkmowny14G169fh8UOHkFeULzoXtSwdbfdw+ewF+D1eVJaXyNmnf2QIkXgMnoBPf5fv9aO0pERAiHamb/3wh5qKEQSKkuJwKuGbU4Ann3oa0VQSRQUFOiYzkxPSI1y+dBEffngJI8OGUkbq0JqVKxTINjI2gXA0Jscmrr/H6xI4qK+tQUVZmWxO+wcGFazlLyjC61/4HB47+Jicnj768EPtN522li9rxplzp3Di5AcKKmR699e++jW5KiUSGSxdvho11fXwuoDrV87j4ysfYdu+/di6fYvsWUd6uzE7chd+zwzyPRn4/R4DEtxMZvfCRbchF4XJbqMfIK2Ibj4EZhTqasxg04selfT29MB2Jlto2ttTQ8tq18z/bEBh8QWt/9sNC3PjsVoAn6IO2u+j17egxqfphZpS8Nq3Z4265xhp8wL1yLr/8PrSLJMAwXJJ4tTVAATaNiQWwIIBD4ZaiQQnpaQbJXReRMNRhMNR6RciFD7TQjWWQSSWRoRi6CRD1XhdppFiMrfclUhjM/RH47xmpc+TGmjZURvtxCPeFu93XBmxlAgQ3sxpEHKFQW4FcgAhdw7kVsBagV8RQDCTA3GlZXFKsGBEhDL5FMmfnSlDMdJMwepiZfV0Ma0+PZisDpatQzAOI+bnGmVzgkBakZWmbOgcJlSJQr9EKq7Ck6N3ijEXAwR2UEUxshyXKHbleypAaBFAYDFMUFBaXia3nsKCAukQZqan5eTD17W5yEaDYFjJMlaxRMqWtdMCzeETgMHsLEttuAN+HH76KaxctxYul0cd7enZWaX0cnJAcEAdAgvESDSO/PwCaRCmxsflTkS+EwW8pOXs2rMHLStaUFxSogKcRYYRVWaVjkzO/kBfn4puuzPKQtw4GtKVxwWPz4uKyips27EDfX0DiMYTEiQvXdKswpzgifumyYPLhdGJUXR1dKjbWUyXmlQKV69c0ppQu2AXcQQLTNteuXI9Djz2mMBLIm3sIueCQbzzo3fRsnw5NmzcuBBCRiecGwQbsZiKQmoLljQvEfUkkUxJs9Bxrw2rVq3E4UOH8PTTTyIUCasrT89+0nCu37gh281rVy/LNpQfy5Y0o7amRmLkdevWi05F8a8GUhaNo39gQMJYUoxU0jkcuHnjhoBSR+c9hCNhbQf3j39r9AYM8HIhGAmhsXkJ9h04gJq6WhTk+3X+3Ljeiru3biHg8WmCUVZWomlYlJkdyQQmp0kpi6DQn6fXpQ0sJ1d0WmJxxv3h7/sCedixezeOHnsS0XhckwRu1/TEBDwuJ05/cBJ3b99ENJY0zkwuF6rKy1FRVmqmYPNBXYMmAZzhZJwiuVBaUoR169YhNB/G7bsdqKytxwuvfRbrN27AxNiIMjU6791DODgPhyhYk+js6jBAMJ1CWXk5fv6LXxQAnJ2ZR9OSFtTVNmJkoB+lhT78+K3vYcPO7QqAq6upx/DDTkSnOzE6eB15Pmp/XPD73Qj4PBKre9xe6WlcdDByueH20MHIbULwNE1gM8KaMBA8CIBbJf2ninkjqP0k7cjcVKwbmQkvWQAMn1AZGPufR5SkRXd/GxBY8uZP0JqMaYN1TxTNyLyGTUxcFLdoIVsbaPC6MNarui+JUikFlqhIPF4CEWnSjpLISrtAIXNMjYwEM2FidHXjJDWJGEFBLKOcBP4/Gk8hwslCLIFIjP9OIs4k5gQBg5lOMemcoMGAFlKyzE7bVtHmTmflhKg74sJ3vvvT3HMxtwK5FchRjHLnQG4FzAr86jd/fWGCYPPsOUHIyG7QPETYL/v0BMGYhth2p6bw/1sBgp7Ui7gCVpIyxXcclRuAQK//jBEqpxIqtjg1YHFlAwRyeElHMuxfUxyxE87urwCC1Tmk97nT5RC3u7i8DJXl5aK38G+Cc3MCCHxd0+GzGFWWaNFtbyeLAgWqGSBg1sEuXFhUmu8zJTW/uAjPv/IKyqurUFparu0dn5hCXn6B6Ez85CSBoKSgoFgaBO5rdUU57ty6KZ97FdAet0KqVq9dozdzed0qGgimkvEEIuEwJicm0fPgoahLLBz5wUkC18BoEDLYsWcXduzYhf7BAUxOzcDj8en3qyoqUVtbqykAf59icFJ/Bob69f611VXIptJ42NUpsTMnNCxmWegwj0AhTDJ08svGlSLlwqIidcTnQyH8zTvvCYxRg0DXJBZE7NLff9ClKQo76nThyVO6NUWdMKLpgX60LFsqn/3Pf+51wOXUa1ILThBSWlKK3/zN30JP9wOkE3Ft+7o1a0Qlon3oU888g8YlSy1ef1qggeJwglG6CdEZK4/bk0pjfm4enZ3tmJ6b0nlggz6uIzMhGuqasGnrFoxNTqCusQHFZaUKFMskwrh2+Qrud3VpHQkoSJHjthp9RVp5DFxfdovbb7djYnJC+09+v46ny2WoLx43duzahcPHnkQ8mVR3mg5CBK8EyLdbr+PmdVrMcv/z0dTUqIIyFY9jdmoS46PjSFhp1kqMZlNeUyEHSstKJEj2ePNQVFqJ7XsfQ+2SZp3/MxMT6H5wH0P9ffp3Z3ubshiKS0uRIAghZWnPHrzymVdEz+vv60PW4cGa1Rtxq/U6dm3dgG9/6w+x9cAu7Ni1BxXFlWhvvYrodDumR27A4WDWBBAIuBHwe0Ql4zHy+fMUkMdJh9trwAKBk8vtl02uw2UlKQsoGLGsXbR/QoNg03w+dT9hqrq5v3x6gsCS36IwWbkBpCYZytAnEIJVONtA4NEPhb/YDNE22d5lj3IabOqRfRfR3ZL3RWoBLDclZatYDktm1mGmpRRxCyAQZIuOlEI6EbM+4xb9KKh7QDKelgtSKpHW5C1uTRAIFMLxNMLRpMBCmEAhbiYOsbhxREokmSZuBPm2LmzhbuwwtEyebJzw/OV33s09FnMrkFuBHEDInQO5FTAr8Gu/8s8XHpiLH8xZFycJ1gzBKg6Nv7jpiklDoAezcWhZGPRbgTwmddTSGSzCB3ZRazQI5nUURsSJglJ7ycuNyG2IlqDsKEdodUo/e/2NnYRshMTim1vUH7NH5s3Ioy6vKJdVaFFRgb4fCgVVQBIosKizygczkeAj20XPfCNFEI0pY4qVOBtwVrHskdWisVll8VBaXYMvfu3rSGQhx5lsMompmRl4fXl6L1KaensHZFNJtyFShriPTP2lk9DgYD8uX/oI8/OzWL68Bfv3H5Dfe1VVFeKJBDLsOlKwOjEpJ6YrV65gjl72GQOSCAzEP2egl8eDr/7yL+O1117Dt//0T5S4zPWJxSLo6R3S7wb8AXVwOUEgWGluqNbUh+Jb2+WI62eLdBXCxrWyOqgZl1NF+9FjR7BiRQtcblqWjuGjMx9pG3bt3iNqF7vx0kYkmWURkzUqWAyamRTi4QhOvPceSkqKsXnzRglnq6oqUFJRIacrHkaKjTlZ+cH3f4B3f/IT5SZUlJagpWUZRkfGMD0xg+PHP4fComIBNlKOTp85g67OTtm/tqxYrmPFtaSAmVMDvmciPK8gO4fbLR3F8pYVeOHFl7Bx23blNzidWdy9c1tZC0wnPn/6fdxovYm1a9dhcnIK4VBEIKa0skJZDAQJArThsPZndUsLRoZGJYoeHByWc5EC/IoKUFNbg+dffB6lZaXSmFAoPj8XkWtRODyH+x0dWNLYjPLSCjQtWYq1a1eLXtbd/QDdPQ9x7uw5gR66LVHUX1yYryAz2gOz2Hd4PFi9dj1279mvQrKypg6zU9Nov3sHdbW1Cozr7+3TJOLGrevwBVyIRBJ45eXX8MUvfkkBaZFoCFdbr2GgfxhPP/kM7t1rx8YN6/Ct//JHKK+owLZNa7FjUwvOn/ohxgbvIhWflamBS0AI8HmZweGR/qIwYLQunF5RY0H6Et2m3L6ABRQ8ykaQNkHaBb+5itUJMNe60SY8shMwVy5vPTI8tv5n2yCYrwt6KltfZMN8iyL0s/d/A05MuDBBwaJpBcXBErNzysGbogUWLLGy2WB7+xaJsaRpsu+MGeVxmEknv1LLZe59jjQzGgxgSKdixhaX4CHOpOWUwC0bJJyOMeCP4WmJJJ2R+D1jB02b6Pkkr2nmMWQQjWQQDacRjSQRohhagui0AEM6Y8TOGepk3Gaiw/PzT//b93KPxdwK5FYgBxBy50BuBcwK/Oqv/dbCUpiJujVGJz9VwmVTcwscLBK+LTgVyd3obwEINtVokfbPfiPx561iX/xc63eNU1EKyUQEsWBYwWbBUAgR2pyShpQyLh02kLG54/br2pxl/pzFJR1YqqsNQOD20hOf3XwGp/FBy04+f5fdcjb50k4mjhqA4MoycMoUJjGXpX2wshf4PdKbSOmpqKvHz33py5iLxtQNLM7LE+XG4/VLd9DT06tu+PLly9U5J+WIhRJtQZmUzEJhamIC/QN9skNlx58puaTQkPeeV+BXAUqxLQs7ahBizESgAJR2tLZdJLIoKCjEL33zm9i8ZYsAx82bNwRIIpEQXG4fmpuXYnR0BKNjY6JwkYZFfvnM7Azud93HOAGFuqB02KFmgdxp273JhESlkMWqVauxZ+9udf1DoXl0dLRjZoLTCr8SgTdt2SqffnOcaB1K7j3pNXJnFL2os70DnR0d2LxlE3bu3C4gx0lSeVW1us2ckJASw4kMpzAPHzwQ0Gmsr0UsGsH1a9cRmo/glf+HvTeNkus8zwOf2tfe9xXdjQYa+74QC0kQJMXNJEUpcihbsuKZjJNMknPseOw4kreM42R+zZk5J/M3HmdsObIka7EkijuxESCIfWsADXQD3eh976qufZnzPN93qwuUnMzJyTmZxFU8fRrsrr5167u37n2f932WL35JlBi+1tLSksLp+HwCnK7uTtGaIuGIsia4vn/13e+gkEli7NGEOqef/8IX8aU3vywLWl8ogoDfh5qqKszNzuDMmVP44P338em50+jtW48EeeHJFDo7OrFxYABs31MTQZcaTk04MRgcvC3XmP7+jTh96hQWF5ZRU10nsJpFAS++/JLSpB88HJaom+fkzPQCwuEgzp87g7179yDgDSK2sipxtpmmGHcc5ThkUnrvpFvpHOSkJOBXwdjY2oLOdevw/PMvIJXJYSW2qvOQk5b+9b0CiLSRpS7nzJkzOH3qIywtzuKVl1/H//xP/imCQT8WFufwcPQBHo4+wsT4DL7yla9J3E073D/90z/Bjp07sTI/he7WKty/fQ7xxQfIEyB4/NoX8tppI+v1kLrllR6DCd88V/gVCPo1XSCtiaBRGopA0BaqBAsBqwnxaMLAwtwAcms3aotzdfXN2Wo//rbwLk0TysZ+Jdogn2rtUX/mBmAAgh6coD4GEEi5JDXPAARS1/TaJYDw+KSiBApKpgc2s1gaAeeCuNZscReZ8MwOPyeGWX3ntcSdS2sixeOmgEk2UAgSCnQ3MvoFUpSoUeG/EzkCgBwyqTzS6YLJVmDCs8weOGFgWrML2QKvHQHAG9QxoMOXPxDEb/zm71Zui5UVqKxABSBUzoHKCpgV+PV/9vWypbDd+ZImwbr72GeUAwR2i3VTs8I3M12wQMIJVJOI9nGGETf1HwMI7Jxl06vKCIgtryC+GpdolCJZB1R8Vizs/L9T2PI1CBBog9nS2ozamioVnLHYsopEFnmiLFl3DykQKG4FR/8GFBAcsABgKZDzWv4zf2YZyCpYCkVUNTTgxTe+iFShiMWFOfR2diAUiWJxKSbqDoWyra0dotiQ572ywulFBhmm2s7NqkOt4CQmqmYyiESq8OmnF4w7j8uFaFVY74W+/1yP2dlZM3WxOgwBOpYuXi9a29rw937ViIiNB7yZmjx4MKLO944dOwVKaM154cKnWF5eQS5tBOAETtyWihF5pNO/3tApWGxLmFl0wRPwY9/+fdixfZucgd577x05DPk9BAdtAjgtbW0COdW1tfB5DYjhtCVNu1IJrscw8mBElKOXXn5RXfKGhnp1wcOhSGk/KGzmvtDFKrmawPTMFNLJVUxPTeLShUu4PzSMN77wd5Q6zAc7qWfPncXw8LCO4+69e7B92zYTdkZXoNk5fO+vvotcehULi8tqdx86cgR//x/8Q3SvWwePP2Dsc2l3ms/h3//pn+L/+rf/Fh1tTairq8f8/CLW963HwMBmTW043SLYIoWK5xqBHI8hi3fy72OrcQzfH8GXfvFNHDt2DJ5QQGnKw8P31UWni83i4rzShD/44F1s3jSggL/4ShLZTB5dXetUXLMDTwARi8cwMjKMhdk5nDl9WtswFvZu0YLW9a3Dcy+8IAvZpeUVHa+VlTj27d+LUCSE6ckprTOtYUl9+sH3voflhQX889/5F3KwOvfJaRQKSUSiEaSybswvrGD3rgNyrVpcWsBf/+iHePGFFzF6/w6CrhQmHl5GfOkB8plFuemIjsjGgkB8QQCGPX7S5zhdIzggyAmGAgj5vTqvqdXxh4KaiLBI9QSYIUEKkh9utx/gZIEJ4nRBMkIp0WGMdoGvaCxV9SjpEByNUBk9sMQcMlkCn3042/7PBQglEbNhW36G9mS0EbJYtQBhzX2Ju02AYHRYTFsmTZIaBZfV+BAcKMPBsTMu0hHJaBmMIxLdkXKassqBy04aMpmsMlaka6ATUs6LbD6AHCKAJwS4o/AKJPh0vr7w0ucrt8XKClRWoAIQKudAZQUsQPhNAxDKu+/GotHec62bT2mCUEYxMi46xlavlD9rJw3Oz20Nbm6aVqTM37EzxgKbNzbH+Yg3vVw2jVwyJs9/UoxIC0nRApXdbEkWLG/2Mwew3PHEmSCwaGvvaENtbbXCihYXF1Sgc9xuOnYsBEtmi7JwlXCV/6lzbrjHBSalieLM92q+VAQVgQjpNq9/HqlCAeNjo+hub0d7ZxfmFxZ1E79ze0jdZBZDo6MPsboa11SDlAAmH7e2NCGZSiIYDipkzOsNSITMmzutRh88GDaAKpfXpIM/59q5vT7RArgetCCl+Hjfvv3qiIuC4vfqPdM1idvg1KG3r0/vg+JhJgCL+uMxxaWTWk1RI7dFAbKRWpA7z1rap6lLsCqqrAIWmsyWePutH+v1WLTReWn37r2YmZsXPaqntw/1tTXaPo/dUiwuQTbFuq++9hpeffVVgQtSberr6zQ9qqutx93bd0rajebmFnXRuc98H3RZqq6OYHpyBg+HR1W8UoTLKQUfDG6j7Sq7z3UNDXI8ks4lX8CN69dx7swZrK4uYXkljlA0gnBVNZ559jn8w3/0j9Q55jpQJMq1Pn/+E/zu17+OvXt3YZGAAm587vnnlWfBc2xhYREzM3YaE40IIJCuwaJ9+MFD0ZqYWfDCSy+jpaUF1fW1ymS4dfMGxh4+wNDQXYQCAXz7299GU1Mjdu3aKbBB3fnOXfsUMMfjS4BEOlpVdQQPRx9iaHBQQuZEyrg4ESD92q/9mkLcSPe6c+eOzhNmazBz4nMvvIDq2iqdt14W7QRshQISsVXOwuTX/41v/A7crgwGBrrQ3bMOmQKpaEGsxFN46eVX8XDsIR48eIDnjh9DIZVEbG4CE6NXsDAziGR80lpvWmEuC10buiiwTS0yp10etyhpBFdhP21dAwiFgwj6A6K+BUNBuANuBPwh+PjlC8BFFyQmmbuNVoFgQXappG3xfXgYQGdsap1kd0c7YETEznXMTEeNournAAQTBlCiJtEetqSBoJWonSAYsTRBhokscwTLDoA219I1gCBGkoALf27At/QJJUDD6wqbFQQQJk9B3+U8kLG5Btaq1Zm6uow5gKNfIEjg9I2AwclDUfhkLqOmRIHmD1kXcoUQci7aE9fA5Q4Dbn73G4qRbJZ3VW6LlRWorEAFIFTOgcoKWIDwW9+w1KGSHldFsnKjrIuHqestxeg/CRAMX/9nAcIaNUjAQvkH1B2wW2b/zeTZVAKZxJIoRtQhKCyNdBO5+thu9s+xK3QAgjNFYPFBilFHR5sJm0qnsLAwrwkCXZK4f4YTvOZFYoKbTKFggq4U/6ysAAMobPqy5TX7XIA/GsXxV15lOhvu3L4lipHH50cwGJav/N07QxgYoMORB9evX8Py8hI2bdqAhto6XL58yXRWQwH09PWIunPn9h3593Mf4itxnPv4DOYXFuBlMURhrKVUkOrDh+numy7y4UOH8bnPvaAbPqkoq/EYHo0/wq1bNySuZceexSOnEIO3bunvmcfgOPmQzsP95CNrNResvkyKMm1v3Yg21OLll16G1+3Cw/vDOH3qhMBS3lVATW29bDvbOztx584Qhu7f1+/MBIFhT0XZkf7yV76KDRs2CAhdvXoZyytLCnAjLYqdTE47uNbcF9KgqCdYom6EHO1sGrU11ejt6cPEo0l0dXXj2PFjoviQX2+ccMw0i2WqDmmhiKW5ebz/7nuYmpzAo0cjyOYKEl9Hq2uw/4lDygngPqXTSQlGNYEpFPBP/vE/xqbNAxifmMSG/gHZuLKbTdBCChmLZq4fX59AiMF44UgIk1MzcoH62v/w99HQ1IxIVVRiYdJr3MUC3vnpWxi5f1/f7969i5dfflEaAgKo3vUDOHrkmPQLDu2vuiaKtrYWxFZiOP3Rh0oFp8PTnn378Xe+9CW0d3SKsx8O+/H22++gmCti08AAetZ1i15H4HBvaEhak76eXgHOy5cv4/qNm0rRXlmcR1dnIwYGuvV+/dEWtHf24O7QqNaR4CdSFcGeHTvQVFOL8fu34cMCpiauYGXxoc4Xm1hoAroEpNcCvVzUE9iimA0Iiqtp3aqJgs8n+lE4FEQowikDaUnsbAeNC5KcjzhRIMCg45RxQdJ3htJZXZAD6E2AGgXJj1/lpS1gdsLPuX5wYiiXIjq4SVJQBhAU5mY0CMpcsU2EvxkgOC9sUp6d/+O0w7gIOTHyZqIgtyPZSVPQ7AAEPsfkvsgAwrEnJRWS1CWCCE0VzN/oOqDpHzUGRvjM76QJKkCx4EG+GEa+WIUiqgBPGEVXtQACP2f8jHLSWXlUVqCyApWgtMo5UFkBrcCv/xZ5p6ZDria/mmhuY/kpZo25vf2XAQjmbskbm0MzKgcIHI8nEzHkVpclYqUXvwMQMpwuKKDtPz5BcDQKdGUh77ujox1NTQ0WIMxhaWkZqRwnCAYcOEFpev8WIIgQYCb61oBk7UYt8bLtwpK/7w9Hcfi55+EOhnDzxlW0NzVLVJ1IpOX2c+/effSs65Ng8+bNG7KWpOCTfvXXr11FMrmq/dyzf6/25+7de+rUswM8Oz2LTz4+i3QmrZ1h91lBYOyYBkzWAK1UTdcwL0D0/HOfQ39/vwoThm7dvXsH09OTaGlo0lowTfn8+fOiFOm45k0hTkAlwGa3lVOqsMw0HSaWgq/Wb9uMJ/YfQC6TxvUrV3Dn1k2FgLFQTvca/wAAIABJREFUq6tvUEd/46Ytcm26NzyC8bFxnV8ejx/rN2zAl3/pl+W2dJUC3rExgQLSnUgLCgS8crnhScJikK/P40iAQKHxxNQElhfn1aHftnU7fG6/0pk3b92E3bt2S9DMIpAdZwbycQbCQpiTqBuXr2Lozh3Rk+bmp42bTsCPrdt3oKunV2Fj+/bu0fSEQWUBnw+hYAC//Vu/hbqGOkxMTOLJJ58GJxr8fNBd5tPz55VJwaKMwXhMgJZjU0MtZucWEEus4gtf+kVsJbWrqkpFMLu9FLIzEfn3vvENnD1zSp31V37hFaySPjU7jxdfeBXd69YrT4MUMU69Otrb0NnVgUw2g+sXL+LByAhS6QxeeuUXsH7jRnHJVxMxZRHwXLlx7RpGHz7Ati1bUFtTg1u3buLKpUuiSB0+dAj5TBbf/NZf4NTHZ3SyB30epBKL2Lt7K8LRMPq37sWGjdtQcPkx+mgK03NzePW1V/BoZATI5JCLL2HP9g48GD6Lxbl7yNn8itKUzTYABLI1TTDFcKl7bnUBnNT4vS5NgJhBURX2iYJEjQJ1LD5apjIJ22sdkDg58/llR0sqEl2hKOrXhEFAweQtFDxeFfKyghUgcATPBqx+9lHSFFh65ZoGwSodOEGgWJkTRat++JsAAlOeS3SnEu2paK8v1vpU1xoD8jkxUCdCIIu2xYRkBQEB8zSTM8OGBh/GaNoAjTUrVQMiHDMFE1RpGi+cjBa4T4UwAAKEKNyuMIruiLRMsvh1cZJYXbkrVlagsgKVCULlHKisgFmBf/bPv25uU3ZC4EwNHI94Y+/nCJTLv5ubDykpstDTWNx0DA2YsM4/DPBZy+bRDc8UoqQZFcSbzRUYgpZDLpXE6soScokY8okM8vT6zmWRyOeRVCKpHbU72mnbKV4jIZttq9Po8aChoVGCUFpQptJJLC7MK9mYNqraRzsRKAmuyzQVxrbVFBIiJdjMBdEbFDbNKYsXLr8P+48eRSAaxdVr17C+rx/pVEZd/127dmNsbAzRaBRtrW2YmZzB1MSEfP+rqqK4ePFTFf8DG/vV3R8fH8fc3IK2SyDDJOLzn5w3DjihkLq/oXAYAX9AWQnV1VVyKiIvfW5+VtQNJid3dXSgtbVZYl4KgSlSJm2EGoX4Sgzf/973DC/fTlGoX1CQmi3hjN2t22g+HGzkNrSj5195Ee1traJIffj++5ifnxUdh8FYnIDs3LkL4XAUly5dlkBbAKZQUFbBP/31XxeoOf/pp1ien5dG48MPPxRooehSnUwJmils9ml6QAvQjo5OVEXD+PTTTwRsCCpZNO7ff0ABbCvxGNZ192DP3r1oaG5WABzPA24/ubqKy9yXe/dlFTv+6BGyBRMSt3vfXrS0t8IfCKC6qhp7du9BQ12DCi/SpqYmJvF//7t/h+aOJkxOTOHY8Wd1TrEDnUgmceL9k7InJcWru6tLEwg+OjvbcGvwFhaXl9G1vhfHjh/H/gMH4Hf5ZC/LCQULu3/zr/8Y7737LlqaG/Dsc89ifHJKLjRf/vJXEIlWiy7F9aElK12wnj72tNbv9s3ruHblks7pzs4OvPb6GwiFwsjSbcrtUogbMx/oePT5115DQ2M9bt8ZxImPPsLRI0ewZdMWCZe/+c1v4sbNG9IN0A0pnYpj27ZNmux0r9+Iru4eJBhoNzOLxpY2/O7v/T6unP8Es5PTGOjpxMa+OgzdPon5+ftANm+j1OleZrrbKlblmGMC+jTlc64zZQnWhspGWYEHfuUpeBEK0SaV4ICUIx/8vqgBCj46ITFTwQev1w2XrFM5ZfDBpSkDgYIPHgY9qvC11koMa5MjkuNGZJsfjk2q1Rw5Vqsq3DU5kHrAThapgyCVzaEfOrzJNZGymguO2Nn+pbku8vNmZwmPiZfLkuo1neVs0EwClOBeEjWvBcKt0Skd6pIFGiJ6OqYSpVxJXZcJEFxFUuPo6FYFFwIougMCVQIfLjf8fuMgVXlUVuBv+wq4iuWk5b/tq1F5/39rV+A3f+cbZTfvtamBGddz5M6AoDWbT2eSIB2Bpd2ITsQbmw0rcz5a5vdlAMGmIBkNAvUHeRWdhUIa+Vwa+UQKydgycqsxFOn9nTGpoauFnACCcb9cm3aY1+NN/2cPH/e9uqoGbe2t6j7nC1ksLy2q6CIvl11sOYRYUKBuubIPLLVA9uAeFVwOQHDAz5qLkhcFtwtb9+xBlfzkC/C6vUgmUkrYZdE/NzsrO9GNGzbA7/Ur04B6BNJlPj3/iQShW7dsknh4eHgEmUwO+VxBAGFiYkKuOKSm8IuvywKRxS0L1d17dilAbXziEe7fG1I3nR3xmqpqTU0IRpi1wFU79txxAYjbg4O4dvWqKEtsbvpIJ/MxOTcjSgzF3FyTDIPUJDEl79uDvNuNaHUVnvncs+r0Ulj93jtvG/1JPoegP4zDh4+gu3sdrly5hvv37kuHwQ5u/8BG/MZv/AZq62px9pNPJO5NxlZw9sxpDI+M2K6/W+9NHHOXS4FypOxIpOvzYXp6SpaOCrmzAI2gafPmzSYrI51RuBo7/KQNUdi7srQkq1JOUpjSTZEyAYs/6MO2HTvQ29cra03+HelgFO/ytZh3cPH8Bdy6cUMd+/0H92J09BH27j8gK1oCBHL/p8encOPGTdE4aIHK6Qvdkqi7IFhMZTPo6OqENxjAoSOHsX/XPonjGVQ2OTGB//P/+N8xeGsQvX3deOaZZzA88lDce1q30tmHYPZb3/qWhN0EHy+88DmB7bu3b+LWzeu4evUS2ttbcfjwURx64oicgJgBkkmlFar307fewrPHnkFbR5vyRebnF9Da3KyCkBQz2seOT4zD52UR7kVdbVT2mpyWdHX34s69eyp2ix4fnjp2HP/Lb/823IUcTn7wEY7u34OQL4aR++ewOD8CN3dMjXoWo6bANSFh1LCsFbIO9dDDBoED0i3lR91+Dx2QWKx6EPB54PN5EAz44fMEdUwJDnge8/cEDG4/8xVMIBv1Ox5RkjhlMJMFgQSPz1jsSr9gv2xRbGCCTUaW0LpMi6BoeZs0zKlDkddEThIM8HC0BY4OwaTG8NNmmiqlbAZRiMQAs49yihFxlfVW1mzA6BBY1FvztLXtOAJnJ03Obq1UyoiS5ExHHFDDfeILE9iE4EIUhUIIbgQBt9/QpWR0wKYKp3eVR2UFKitQAQiVc6CyAgB+81/8nqUXlfHxnXAwCxAcDYIKe30ZjrERKdt/WwGeWVQzQTCTBfNvp7iW9s7JP8hxgkDRbQbZ5CpypBXFY8ivxsWhJoBI5XKaIKQ5YXCSVp19cAqPsiPpOBrxRyHpAOpQW1urDl4yxWTmpIo0Z7/5PGUpkDpUAkUGJGhq4Dj32zWRuLp0m2fb042eDRvR1t2FQCAsi9TVVFouRLTuJHeekwHywZsamkR5YeeTYuVPPjmHLdu2oK6mWjfoBw8ewu8PIBZb1do9GHmAyckpTSCampol5CX9iFOHWDyB+noWwn4JZSlSnJyawsYNA0poZiE1Nz2Ny5cuoqurE9t270Q8FsO5j8+qk65CiMcvx+LElDMMFiM4IKARMKLmg1MbaRKA/k0bsXnbZtmGshD8wfe/Z/3bc9i6ZTueeOKQNnT27Ce4e3dIQGbHzu1488035RJ0+85tTNsk6/NnP8b1a9dMsrMC2Iwg3AhRPQIHhvrgEu+egksWTSwOHYBGUENOP8Pf6P5EUEMrVVqq6nkU4iYTcoCi9oSe8nxfvf296O3t1brScYmvdeHiBWRTKczOzkkczufSJYi0rQ0b+/Ho0TiqamqVU8HAL7pOufNFiehpx0ogMzk5KXtavt6Va1cRDIfQtW6dznHSr1587kVEwkFRy/7DX3xTYI0fjpbWJvzCq69i6N6wKB8ECJEqCuszOHHipMDR3r17JWLng8Fl169fxrlzH2Pnzu04ePAQujrXoaOrS9qTFMP6pmdw7uxZ9Petx/bt25Sw7dBVVpaWcerUKXz4/geIJ+JGQxH0oaO9FQ8fjugz293Vi/vDIyqqvcEg9uw/KHF6R0crbl65gqcO7UU2OYmxBxexGpsQ7c7Ad+PY4wAEUYycSZ+5COga4iaTRk0Gx+bYUoBsui81UPwiWPB5PdKmKD/BR2BAgMAvbwkwkHbk9zm2nQF4Ah54fB64fQFZp7o8pCVR2O+Xa5RDRxJgsAFqIvLYQLZSroGRJpjOiYpvxyaV4MG5sJVlIFiNQnn+gUOtks7BXh9NVoNDMbLaIk0WHJDgTBAcdyb+of2bkraj7LrKpS01SpyddkCCSH5wucJwgTQjThI4LTCaHQcUcV0qj8oKVFagokGonAOVFdAK/NbX/8DSgSwFwK4LXUccgaRT3H8WIDhi5FLoWVmn0CkEHK6/sw2HaqDwH3byKVLOpJBZjSO/uop0LIZ8KintHbMPGECWyueQYVdbtYbZTwd8lICHpTYZBybTRWOBavzXg/B4XBLt8fVYBJt634SNmcA1t6gy+qmlVRnrQ1KCmdVsHo4GQq/PgtbjQdf69Whpaxc1qCpcjXQ+rwkCi0uTvbCkQrivp0/dd3Z5798fErXmwMF9WI3H4Sq6lXjc0NCEifFJFa937g4p/bejo0PTCIa/jY2NihKTSmfF3ydHnUJPvj9SXUjHqauuwfLyImZnpnH96lUcPLgfXb09EtSeOXVa71crpImJcbRhV5xdVwIOFr18grtgpkcqvF1u7H/iIBqbm9HS1IRsNo1vf+tb8m2ntz4pRNu2bsPDh6N4++33NA3Ys2cfXn39FWzZvEl0KdJ72O2/cPEiLnxyDpl0qmRWL+Gql0WMx6YOO1Q02jiafAxOWxioxuPPtSPI4vnFSQ/XRtx0N11ymB3BBOWggAGnBiyCmehLG9HtO7dLE8J1ZabBp5+ex1tv/ZSGriXBPDMoSOPqW9+HpoZ6LC2t4Nr1mzh0+DC61vXAH/Arl4PnAdeIoXh0o2KI3NUrlwQMuf3mlmbZ9JJitmH9Rh2vP/+z/wcPH4xIYMrPEIv3v/erv6pshoXFFfzCq6+jt69fBTenCFwz7g/fIydgZ0+fxODgdYyNPcShQ0+gpaUV7e1dCmFjmBqpY6Shcbq0tLCAJw4d0nvhI51M4u7tuzh54oRcnSjA57oz4C0UCkrM7Pf60NjYrAkWO+8NjU149bXXcfjoYSwvzuH+nUF87vghZFYnMTJ0HtnMvBXuco9tYJkjcndE/6XS2DYiTPx5iSfv1M0y56UY3yYQk/5EuiOBgrQ/ckFygAKnCXTY8sLHL39A71vWqWGvJmI+BrL5eW4EBBa8HlKS+Bn0Gjcil89MrZi5QP2CAAKnHmoZlFyNTFCgtUjVZIEqAXMNWUtsdv7tTA9sUW9bCiXKkPQ9ayFqztzBAAADEhxap73qWFBsKZyl8DVLDf2Ze5kFLCXEwP1i8U/9UkgAAfDbnzlibF4LKwChUhZUVkCf6grFqHIiVFYA+O1v/EtbcDs3LVs42xRT02Gy3b7PTBBMsU49gTMpMDdGAonHAYKjTVA5r9/L0jRnxJq5VAL5eAyZlTgy5KwzSbToUrBUulgEBcpZcsotj9nZvjNaZyPOAQ7isdvOM3eDQIdUFI+XQMCkPgtAOF1B5SKZW7QjAnRsRwRuVMXwhm1tEp0kZ01XTJDTuvX9aGlvRyqRRnN9E4oeD1ZicVFq2LWfmJwUn592qyziGOg1OTmBtrZmgQgWwLlMDvfvD8v7fmxsXOFUQ0NDyOUKCvviFCSbzahLHQyFkEimJUi9d++eimcCBHb2Ozq6RFeam50WvenWjetKPY7WVOPcJ59IqKtygYJOSiELbuNSxOLc7UYoEhbQyObTmiCwXqHgN1ss4sjTT6G2ph4N9XXSN/yHb/651rSvtxcvvvKSJj4ffvgRRkYeYvv2HTj+zHHs3rsTywy8W1lREvTdO3elXcimE+a8k/OK0XTwwWLNoX1R/Mx/U7zOCQP1F3Ro4prR7Yd/z+e4OOVQkJYLuXzedIrdboQDfmlcaF3KApDbeO755wQ8W5qbtd/McviTf/cn0ipwmMF1oG1oW0e7gFhfL61hi8oWOHvuvLjvW7dtR1NrC4JenzQQPEVu3bqlkDhqQh6NjigXobO7S3at3d3dokbRiefjMx/j4ciwRLlFuc0UQRz25pe/LN3BnaH72LBhE44++ZSArZx31DF26bU4TTh98iOBkJ6eTqVZJxIpdHf34sLFT1HXUIPOtg5URaOIRiK4dOGi0o9pOcvHg+ERhdR9/PEZExBIQozHjY7OTizHVgRISdlpbGjC/OIC1nWvw5NPP42vfvWrOHfuLPKZFOZnHuGlZw9h/OF1zEzeRj63bG1I7QzBZnBw2wS+Th1tkhKMTbA0ubquWMcjO2Uw6evOcxyngDWrUIJr2aV6XJoSsc7nv3k+cwIokbnXj0DQp4mYPxiCPxxEIBTW++KEjpMGl5fAIKCAN2YtgBoFZStwouBTMrQBCPyMG2DA/2cCsf7N46IBgBRJdsLgvNW1GWOJZiSKkdURlACCM0FwpgRWrCyQsNaw4RoZWcOaDqH83vWzbGm7T9a61UxGmGIeQhEBAQUUOUkxjmWayDEYkutQeVRWoLICFYBQOQcqK8AV+O1v/NHjnTyru3O5rTTPdtVVzJWJDA1/2AIEaQ3WshRKjkelTr8psMvF0CzSlBCbTSMbjyNHbcDyimgeEi4z+KpAalFe0wMl8cp6dI225EwBTACReX3e7ByAoMgzj0lVZnox/22ceRz/EFOg6NZbsN4mkjg4780ABHKEHcoRt+0Us7xrF1wutHWvQ9/6fizMzCMaisJPT/xsTiLi+OoqHo09UlgUhckmFZd++R50dHbIipQe8InVFMbGHqkbvLiwpCnG4O3bqK9rwM6dO9XdJeWEBSc56RRC19fXqms9dO+uioe2tjY0NbeqOF5aWsD05KS+nn/+OGKphIp38vLZoVU6rSpyUjP8co2pog1n2CQguzwFJOIJxJZixhbW7cH23bvQ1dGtfUkmEvjOX34L4VAAn3v+c9hzYA8uXrysArinpw9PHzuGvt71yOQTAkSzU9Pi3dNqNLGaQJBBYZwMKAzKCMK51rKuLLkYmeNDAOWyIup169bp+Y8ePdJ3FoV8H8RwvmAAWYllTQq032smIvFkQn9/+MgROSLRVpaaEHad//oHPxBo4ZrV11ahsakJ/Rs3KLyL4JgTCFqkUlS/mkzJXYrbr2uoR1NdkwpOAjeCO05yGD5XVx9GR3u7qBvs/HOCceLECSRTDFJLi5bFopZkFXbcs4UiXn7lFezYuRtT07N4ND6Fg08cUvo23aWklynkNYm6eOEC7gzexNLSHJ544oB+/u5778PnDWDjwAZs2rxRrkUM1SNQZBr51PSMilnuD+1R796+LbclOjURHPArWlMjIEcKWyAUQue6HmVdfOUrX8GmTZs1vfnJT36MzMoi0qtLeOO147hx+QRWl8dQLCTKAELZBEFsfNJYfo4bmuk6GB2C/TJUJJMVYEx9DEDgZ9P8v4k5F/2NcgUhOpP4zvNAX9IMEQAzeI3ntR+BSAAB5i2Egzp3OYnx0kLVH4LLGxT9iK5WpFPJEcnF4pmheZws+FGg4NmKmwUaRNcxgNQBB+YyYq4sVtFgKVdlkwLpNCwocBkaFgGRR919Z3pgn08Q4ZgGWPsAR9fwcyRXpeurucYa0fHaZMMRZgdRLAbgQhBFEDDwDKwAhEolUFmBz65AZYJQOScqK0CA8Lt/VBIpO3QJ3ojouGFuHkZ86HCKHSd+Q/NZmyA49NifARIl7+81JxNZ7xXzci8qJtLILi0jt0x7U6b6ppV5QFFyolgQSOD0QEW8tehwgIDjMK5OaJlwz9EhsEPGQpxFIruNml4QCNimpgMEHGHyGnAwExACCgU8sQi11CWFCpGOoOJGKyX/enaVl1diuodX19ajp6dXBRdddzgJYKFHrnlnVyempiblTEP6CrvqNTW1eh654ZwCsIDmst8cHER7V7eoO+xcM5jr3tA9vXZDfYM6+SySrl69IotLevSzIOLfMhRuYuyROvdvvPF5XLh8SbkLFFCbhGQWWR7UVNcgHKnS9IAdVjnJBENobqnXulHYS17+SiyGgU0D6OnpET2LOobvfOc76O3pwRtvvIFIbQ1+9MMfihr1hTc+L8cldufnlxfkpEQ6DulNi7Nz6sVSh8H3weLfOZ5GW2BsSksgTMedAMIUYOzMLy2TWhUXtUi/c3s0ZeC+UeOgiQQLSNJTvD4F43X39GJgyxZpEvo29GJDfz9Of3QSJ97/APW1tejs7ERjc5OsUglSFhYX5EDF0DXqETiFYPFMO1TpG9wu5DJr2R7cF35OGG5W31qP6khUXW3Ssf76Bz/E+NgjFFQU2rLSbUAMC7lITQQvvfyK6GGkR409Gsfs3Dw2DWxD97oena9zszNKYH40Pibx+Z7du6WvOf/pJzr+FIhv3b5F72P0wQN89NFHWnOCBeOAFdUka2T4gc4BFpHqtvu9CEWq4HaTjhPA+g392DDQL7F7e1sLmhoaEFtaFLijVWp9fQNW5sfw5IFNGB2+hHyWAXJpYydqu97lMQOOTbJxyrETBEeTUOZ25lyM886HkAfRWqUKJEjUbOIYBSicTDNSIfUZNVx66k54mZBSQM0CntfGOpXrEI5yshAQCGJys5d0JGZT+AkSOFGgZiEMlzsEtyeoCQOnCZooaLpgNQw6i7mM5mJCShJpenq/uk45hb4FTHIxcnQLtvS3+Qf6NNprrKEYWYpS2XcCJ/MwlqfOv0vfNUY1E4E1gLC2bybcjboDAxJIMVrbjvnc0fmp8qisQGUFKhSjyjlQWQGtwG/97v9aojEYEGA68R5LDXD8y83NP6/OvqEGmC57SezrdPlKXtyWllTGpy3pD0gZKuaQyaZQjCWQX4kjz+9JJsMyFC2PeDaDWCEn/QEDtsqnDyoVy6sQm2nAnzt2pM7h5fNY1JubuNO9W+vBOT9zClIzKTDbJ02BhT070U6ByqLKKQYLeePQFAiHNEHIEdCkMnj66eP42te+htNnPpZQlEJT8qYbmurlqkStAb+eOX5cdposSBmgxmA4UmZy2RwS8TgG79xBV0+f6DoEJaOj47h08ZLsPzcPbJIvPmlaN29eF/XkyaeOyvKT4mNSWu4P3VORunfvHnz3e98xAuc0LT4ZPOVDc3OrUmwZ6tbU3KxUYXbI5+YXsBJfRGtrq7j6LI7JhZdYurlRr09v/u9/7/s4dOgQXn3tVVy9eQtDt+/gf/q1vw+/16MQsFhsWWFeLFo/PnUKk48mVMi5C5C/Pffd0GfW7GlZ7KtjbPCAmXRII+ISLY05EEmeJ1l28g3/PEcdgscj2hC1CcaKlinZWaUek39+5KmnML+4iIFNm9Dc1ihq019+8y/QWFePdZ1dAmmryYQmEwRvpGeR3sTpEzvZTIbm60vL4POiurpGjkPm/PIhHA6JBkbw0NDerAK1vaUVH773Pq5fuWoC6BxRK/XhAjZuuR4dOLQf/es3qGAlFa2uvhF3h+5hYmJGgI1FLjn5XK+hoTtob23XhIY6l5/8+EeyMX3mmWOoq6vB1PQ0vv2Xf4nFeROuZz4nBezcsQ0L84vSOXACkstRyG14+q1t3Zr6fPFLX0Jza7Mcj/wBH4ZuDyK2vIxI0I/x0THMzs1i+67dyCVnUB1Iwl1YAIoJwJWzXfOfz4l3Pqulz6z9POuzZyd2zudVBbcs/sltW6MblahIlqLInIJSwWxtj03kgJNvYrICZNdsQ898PlKPjI1qgKFs4RACnCgFTOaCV7kLIXh9Ebh9YYEDj4/6pSDcLj887iBcbk4WLFgAJw4uTRHNmIT7roOrSYimHdopG5BWml06VCHz/jSLEK5wpg3lAEHcRxPc5wCEkl3qZ4BE0aEIORMEByBwG5wYcHLgTBGoQSibRRQrLkaVkqCyAqW6oaJBqJwMlRUAfuf3/qhUPLMAcgpphzvMGxy/THFPxxFzU3EmBbK5tMmpzs15zb1IDtyl55cDBPLmM3Quiq8KIOTiCRQyGQmX07kCVnMOQMiLA18auNspQvmxU0CQtT91HIlMV9p0+td43KW6s/TnjlWqKUhNl1Oe7G4XwuEgItEwQj7eTNcezsTB/I2xCV2/YQDBcARLsRh27NyDV3/hNd1/yU0/c/qMJgTUQbAgnJgYlzvRgQP7EYvF5cJDgEBbV9JuWFOQCjJ07z7aOruwd+8+FcIz03O4coW2pcDGgQGs6+nWZOfW4E0V7Lt27VAQGy09WdhfOP+pgrJIS7p4+aIVdhvA1FDfiJqaOhX9fX3rFZK0sMRusFs0GW/ALb0Di8j6+nqkUmmtSWNzo7ZD4Sw9/Om+w278vYcPcejAQRWjC/NzWJyfF3ChxSytPAke5HPDYl5+9JDzD7fFSYU6vV6vqFnJRNLma5CKYzIa5I3D89NlgIKZYFFgSz98ctE9CIfCWFxaEl1I4IMFvdeDLVu3SR8QrapCl5KF8zh18gQK2Tw62zuQWk1gbm5WAILHwUzGigIHBCcEcbQ1NaeIsZrVhMkX1D4TGGzcuFF/Q0pRe1e7Xntmahp//f0fCPRxCsVzvpTUK3DjwYaBAezdvxfruruRWE3i7NmPpXdoamzCik0S5zEmPebqtauoq2WS9avo6uzGBx+8pynEjh3bUR2NYvDOLdy8eQv3h4bUPZdjlnQcObloESwN3r6LnJypXKKTrevrw5NHn8Gu3XtRXVOj9N5QyI+7gzc1qRBlR8yYokBt/8Z+DPQ1YW7iOpBj2F4KLldBAm/no1k+zeNPTfZYGSg3ip9SMV+eY2KsQqVeNoW26EYms0RNCTtRKpQchBwaoKUYqmlBy2JaftrXdtzI3NQq8Px3KW+DUzmf3zQBgpEQAmEDloPhsICCT2nOYbh8EXh9YXg9ZrJC8IIsAAAgAElEQVRA+pHHzUkC9QuGuy+CoiyhXfCoEWEoQ7p2in/k0IvWinoDCDittROEnwEIutLai5YzWXCkCHY7ZUFspQlCycK1AhAq9/jKCvznrECFYvSfs2qVv/nvbgW+8ft/rPfEbqkp7I1o0IjyjHjO8fvmDc3KECxv2ASliUtb9rf6t+Xx23+tUYAsNSmXSSrvIBtbRXYljmwyCVCsS81BrohEIYeEq4gMBc3qGhrnoRINqGyqwI65AxAcvrP5f9PZcwp6p6hkCWIoD6aT60xDQNGxbu5F0S+CQT9C5C3bkKVyKpIBE1oguHw+bNi0FZHqGsRWE+js6lHXn44z5LATHMzOzkpvEY2GRV1hF5zORFNTU+jt61NwFTnx2UxGxd305DRu3rqJ9o5uWVySN72ysip/ex6rrp51qKkxycG3b9/SfrKgZfc3m+LrRHH54iXs27MHZ8+exdLKoiYI5NKzy93a0gafL4Dde/egKlotms74owm5wJDK5PKZaQxBAgsoWoGyMG5sblBhxWyBCxcu4PXXPy/RcHNbO5YWF0y2RC6Djz74QBz2B/eHcW9oSD/X5CVfkB6DYWWNTY2iOPF1mJitBOR8QUJZHgfqN7ivAk2i5FiKDtN3/X6BAIIcJ1SN9CH+PQERXYx4JLkOx555Bql0Gu0d7Whra8XM9JTcluiqtLy0ZBK7k0kBUfMoKniM75vC4FQq+ZiQ2mJJePxhNDQ0YH3/elRFqTeJo3/9euugFML777+P6ckpI5JWIzhvqDEEHfmcLFafevopbNu2XSDo3XfewSdnz6mw5+RABaQLcl8i/Wl+cR5HjjDz4CgejY7LIaujtVW0PFrGMg+Dx4sBcV6PV9thrgM1L+yQ79qzB1ev3ZADFik2L7z0EnrWr0d7e7eOOY8XtRG7dmzByN1bstnlectcDYqqp6em0dhYi57OKGKLQ/AU44Ara5MEcqXP0hpLyEkPtjWuY1NsbZDXlED2c6TPkz0GAgjmeqNYc2fqUMbst4dqTRtVAhW8hpmwts8Ce7mWWaAn2qBsdQlO3fAGPAhFgtKpcLpAABUMV8EbrEEgGDWTBW8YHg/pR6Qj8bvPiHvpAOQy2gQeuVKAc1mDxGm0KDStlCz9OGXIUIkcEPEZKpENWDPYaI2mVEptLstAMBoEh0tJQG4pRkVOEahDqEwQ/ru7mVfe0H+xFagAhP9iS1nZ0H/LK/C7f/Cvtfsm3dh0Zs2XY3/n3Mz0LMO1LRMWOkWb8TPnjdlmI9hwNcPTtx1Au1B8nTynB8vLyMTiyK6uIp/JyNWF9/Rs0SXHoqSrKBcjDejl5GG90suDghzRcdlkwYAY7rdJVGaXV05F3FaBAUSmZfdYIUNdBEhvMV7jfL4/YEKZQry3WrqLaBLiP7vUVVWH1BvE5h074AtGkckX0NLcjp7eXjkYMXGXXHxy2nMsWot5zM3No6amWt1mFnTrenoEECKhsIo7Fi2k6Fy/fgPtHV3o7e1Tl39iYkqiWLrSUJBbYDhdoSBueHd3J2ZmZ0QzWY3FpWUYvHkT27dtw49//GMUrZYkGAjJBjIQCInW0rNhvcLdWG9MjU8JRJBmlMmnxDfn++f22SXn2gSioZLwlsX1iy++KFeloeER8dw5cWAAmtKCXUWcO3naWMPSMYkJyAEzNYhUR9Hb12OAKRO1SRliPzpjAr2kU2FYm8foC1jMORMu0nkYFEfxczaTRcBPCogLsXjcdmsNQT2dzeHZ546rWKNgvLmxUe/j/LlPcOXKZQE4gpKSNsWen3xNTmBI9WLmRGkCZRPB+f/04Q9U12L3nj1obGjA0L0hrFvXI2FwW3MTPj1/HhcvXVIHn6BPn690GqTGMNCM348//yyeOHIY67p68NOfvIW3fvwjZAgm+PmieNtlu+EeL2rr69HT348nDh9CR1snvvUX38Jzx5/F3PQUfvTDH8i1KJVKyHmIoEAhfxT2560Vq9uF5194Cbfv3kUskcJXfuVraGlv03Tk9u0h0duaGuvwS7/0d3HrxlX4inlNkh6Njyt8LhIMC3gFfAUUsjMI+5cQ8Od4VDWpc8E6MjlOPWWUPuf66GiDHHHyZ4t3lb1lkwHuf6lhYXGDvind2PkB3YTKpw2OK5K9Hlkak9GxmIJbExEL8B1tBO1U+bk3kyw3gqEgwlFqFqIIh6ul0/AHq+ALVkngzMmC20t3NKY3016XXxR90x3M2T4BiBVL6GeS068BAPtey4PVHgMIpAyVJgRrDkZrsxgDmNfcjUorbV+rAhD+W743V/b9v94KVADCf721r7zy/49W4A/+4N+U6BsKPrNdWnkYWf7yWmIoO3mGGuDQMMz0oIh80YaPlWUUlGhIun+bG7oKJU4KVuMoLC8iRXpRMolCNmND2IrIFgxASLmh7APdUuUAYjjgn50ikN7wGJ/Wdijlj67U1YC1ODUAwU2fdTtBKBUtcCHvYgfbeNPzrXt9BmAEbSfXCDHt5ECkYfLgPSh4fdi4ZTu8oSgSqax84/v7N6grTZ44BbUECenkqn7G6QEdb8hjp1aAHfj5+TmE5Wa0KlehwZu3MDg4iOqqWrS3d8jRJpXK6nekgtQ3NYrCwL+7c/cONm7ox6PxR+jpW4e5mVl1zskbp5vOu+++K6qXqY/cohORSnHoicOI1DKhmXamLozcG8bKckz0Fk/Qrf1jF/3WzZuYX1iQC1OwKqwim8V7f/961NbWKY+Aibuk0UxNT2Lw5g20tbTg/fffRWZlVZQfhWOpY+sSwAnXREULUsZBPq/fObQwh8LEdTN2uHR+MmJmgj1OSkxmAl1rmOMAUZ44paBFqwr6ItDW1YWDBw9gcWEO67q60NBYh7NnPsa1y1cFgszhNBa3qjuLDOdyy/2G2zaTA+vbb8GmhMU0jAyHMbBjpxKOuf7s2FMkrklXNofvfvc7OvbkvZtgwDw8PLe4/VAQW3dtly6isaUJ1y7dwPe//z2kEwn46dZk7X+1HhREezxo6+zG/oMHsWP3bnXyx8fGcOfWIKYnJxCiCNfvx+zcjN4/tQf8jPK90HqW75M6jfUbN6ClowtPHjuG1o5OgZ+VxTmsxhKIr8RwYP8ePHx4D9OT42iortG0idOOhvomvQ8eu3xmBanEKKqjSbiKca0Fu9Me6z5kdAWOZmhN9+Nc8sxk7/HMFVPk2ome7ZKLHmS1KJoEOHoF55iVqmSeN2uORxI0a/vmc2zYSs7rOaQea0JgD7zyCRyBvDRIJhuFYDfg8yIU9CMYiUij4+dkiQLncBRef0Q6FC91Cl5qFUzGAggUrKlBKZFeblvULlipQmlKwIaEMVAwNKQyAFF0fs7frE0WhBlK05ZyUfMaQDBP+E8AhLIIes4xvLR8rTwqK1BZgYrNaeUcqKwAV+D3//B/K/G5nUwDdVTFhShfI3sDM36mn9EgmBuyuTk7IMN08fn/ygbVn5vOaC6dRC62jNzSItJMDdb0wKgV+JWGCykKlJmB4CqCvWXujpJVrTmfE8Cm7fPmK+BgOv90sOENWgDBOhiJTiQ3FJOE7IzpLZFKb5WlHzUQJgTNiFFZxAZIszLcJVNMl5bFcOLZOezq6UdNYxPiqQxqahvU8WeHmsXzKhOiSVVJMNgrqy49KTp0OiJYYAd+JbaiVOBkYlV0jquXLmH04ZisFqPVNejq7EJza5vsGKuqq1BVW63i+fbgLeSyGXR3d4niQ+tUpuhWV1eLPkMqzjtvv6N15/vhcaUuIBSOCiAEIiHVJalkCqdPnZF9KjURO3buQG1NtY7zxOQ4bt68icbGBhQ8LrS0tqCxsQmhYFBZD+y056ibWFrA3PysLExPvv8B5qdndLwEDDm9KUJgJxLlpCUrXj8FzwQhBGIs8llUm6wKl4LU+B4ymZQmV84JSUoRueMCoLk8iixkXUCWkykbgufyerFjzx5Ro+jEU1NVJRrOjevXUMisTSbUtRYlxKV0ZNpgCmAwyC9LUFIQBcVQyjjFML3rzZu3YMue3RIzcwq0b89ehFk4+v346x/8FaYmp1Rc2xpVf0dtCI/1voP7ceTJI3JMunrtGt55+10kYnGFgRn6W0Fp3/xbWm+GolHs3rsfu/bu1Tlw796Q9B/jo6Oora5CdTSC5cVFJBNxlYQETexk50hVcrmRKdBcoIgDBw7iF157TecQgQSBXj6TlQh/fm4aly9/ilRiWXa5AU9Y05nNWzfrfGURToH90tQQvB5apK7CAwPGzDRuza7UAVWm2V/W79Y4cU1PpLX/DFhwKEYO0NBzbBhdaVMSBtutl2WgONclUSTtJMOhHpb0T+Wv6VCSHCpTqfPPa4gRx+uaw5gEj1fTL1L9SD9iXogvQlpfBIFQFF5vSGCBtD2XJgu0SPXanAULZil05vWJGy17LWUr2NNb+2uXzFVkwW4mBD8jYC4t6xotbu1q7fzSfHcVSHripMxkICgLoWhzHsxlWZ8BplVXHpUVqKxAxcWocg5UVkAr8Pv/0gIEWgqWintDnSn1o8psREV/KGUHmBH3mkh5LTTN0Da4TRYnHPubkLJCJo1sMo4sOfErS8jRcjFrRacs4kkNcbvkZJQq5k1Qmm6P7EC74He54WcZZDuF5I3nSHGQ1WERXt3Y2Q2jlz8FrnTsMS5EAgikQpUacEYg6NyTWVxmclmFbRFlmCAmLwLWBeWzDklOMUO70LqGFvRuHEAsnUFtXaNEpJNTk1heWlbKLrvhkZAf1VV0AFqR9mDHjh3KNmAVwsKYXeDV1RjCwQBOnTyJmalZ+duTkkKufV19A2rqatHQ1AS+C2YL0CloXbcJR2Oyckd7p16PEwRy3zmh4AQh5PPqWLGT3NrahpraOiUdV9fQ4tKDeCyODz44YfUYwDNPPy2gQFbEwsIcLlz4VCnEOY9LrkStrS3KY6DTESlAzAhIpRPKZTh96hTG7t9DyEMrRZj1dLmUNs2JQyKZQjhaJZtX2rVynblv1GswaIxTCOY4iKpRLOpnLHZNQBWlKhTSMhHW+uMzjZsAT4DUeJy2trdjYOtWNNTXy/lodSWGD957H37qH1IpFWEEAEoHd0CFz62k63QqrWNBbYIKVJ5XXp8JjMvlEa2qxrFnjsMTCuDa1avSkuzasVPOUw8fPsTbb/1IHXfup98XsPtOiptLheWv/MpXsX3HNnz00Yf44Q+/j2QsoQJU563PnL+pNNPECT7d6Olbjx27dmPvwUPSb5CONvrgIVbjDDZblq3pxPiYNA5cb0e4nUlnVfwxcHDdhvX4lV/5Fa0bqVk8tj6PH0FfENlMCjdvXsG9oVvweYDu7nUo5H3IZ7N46qmjWFxZxtzcDKqiYXgyM4hGE/C5Y/DRf0eFrcOZf7zgN5MB28Uuoxw5tBgHHJRcqwhuSmnpzvTBTCvl4mmpfRpiOlQ/J7HZoT3a11E2isNCstNLI3I2CchOxgIzQdY0VOaKZzCPAYScnnIgI9tUm7auhPaAH76IH6FQBKFIFAEChWAIwRC/h41lKieXXr+C+2S5TMtUBroxudlmKZjQRlKJbFHPMMcSFcqxHbUNGDtdoV3uz3+sXbPLf+8pUERtAIIsTl0ECKQVmswR5zgQ3FYelRWorEAFIFTOgcoK/CcAwpprxhoNZ22yXRIhl9Jwjc7AAQv8vQACGHJm3Y/YvU8lkFldRmppUeFoBQZP2c4iu4J5twtZesxTf1AoKgchwykBG2tuundzUO82/H9LZSBA4H1W0wM36216epu0UzNJMHaPJQqVc+wd21NVgcQpORW7/M4bNsEBi9cgizfbUSw/bYpyKWHX141wtBZ9A5uRddGpqFb8fRboDKTilIBFeyTkQyQcUiFMofITTzyh53Cn09msgMHiAjnkXnz4wftYja8a73S9Bx/qGxtV2LMDSSDDopKuLB3tbQrgSiRXMTCwWa/Fzjlfl8UgxbI+rxH5MjWWfPaa6lr09W9Af1+vABSX4sb1W5jm9KGqGjt37FA3nX8zPz+DS5cuor6hHsFIGJ1dXQI8XV1dyjugviIeT4rcPXz/Hs5/8gk8LNyyOR1bhpTRY7+1tR2ZXF4d6k2bt0rLwGPD16DAl4JYTmwoWJ6dZrDauLrqy0uLWI0zjMujqQP5/7aUM1oHuGSPSyoOzzUet207dqC1vUPvjc4/Jz78SA5PnCRwbRj8xYJILkWZrAS/BFiLC4vqqPN8IBUum87oHPZLAE7xsBe79+zF+v5+3Bm5p4yE559/XoFkydUE3nvvfcTi1EZwSuFFOp0xGgnmTPj8OP7MM6iprUY8voKPPvwQiwvzGpsZG1R2l1mdms9OJpOXluTwk0eVS0DNADvUS4tLmjBkUgm5RS0szOP2rZsYHRmxzj0erUE6Q0tbP3r6evHCKy/qJOfEhi5RyyvLCAbC6OnuRW1NFZaX53Dm9EfIZVPYvGkzkom81vTZZ49jfn5WtCO/1wV/YQbRSBI+D7USlqLl4jEwTlNGVVxmKazC1DycLr75fbneqaywdWhFJZ2ToTD+TQDBbU0FnOtR6bXLAILTkXcAixlmWhG0shZsk8PZls1ncMCCo0nieaZMFF4beDxpeez3GhckBbAFNSGiXS3PF3/QuCEpa8HvR9FP9yMfPAIKJoiN+RMEtGYSY9LMlVlA+9yCtS0tA2Baxb8JIPwNP3cJIHBbfgEEM0HgOW7D3uxaU5dUeVRWoLICFYBQOQcqK2AAAilGTjEvu1LThTXEIKcMs6x/FjB2pO/ciPW3eSNwdgrwko5BRTx/TstBF4rpNPKJGNKxJWRWlpFnh5YcaTWCi6INkMKSYzFLoOAABOoW7L54GfBkU2GlhWDhr44b+dK2+ycOsckJdQAC/1zviynC7NJZHYX+zqHBkIphaSoSJdtQNHbCnUe5xamYAXppN1yeAHo2bIQ3HBFAoO6Bz+W0gKCD3voNdVVIJQ3diACBGQIs5gOhsAKXQgG/CsZ8Lot33v6pYR1wbVxMgw4r6XhdTy/qGxrlyz87M4PRByPYvGlA2oWqqgg2bd6CpaVl0ZQ4ERofH8fJk6fUmeYGKb8IRSIq1lnsPnn4EMJh44aUzeQRj6/KyYiFJAWbPHbDw/dEa+noaIcn4EN3dzdu376Np59+WkCBICSXK4gSdObUSXW11ad1aGWASWkO0R0mir379omixOKdHHlOUZhfwHMolliVrWo6ncTowwdyHGInmxMOgg1x7CkEtcDCcarhcdMEDEVZmm7ZshVV1TWacFy7dk0UKeYk0MKSz3WmYHzfBAwSshcLGH04KotZggPSjBxHLjkaZXICaU8+/TTm5xdx/fZ1fO655xXQtrywqMyLu3fvKmW5vq5O3WUCxXAoovOtvatTydYnT5zA4vys1tZrrTGV3eChFapxOuKDtKSDB5+QiH3zlq3wBeketYSVpRgW5g2QJIAq5HOYHH8kDQn1JxR6EyzV1jWgrrEBL71EcFCQeJk2sFzr7q4uJJNpdHf1YH1fD9KpBN595ycyCti4cQOSiYyuAAxgmxh/iHwqjmw6jir/EvxehtSleWKquC16cnA7IV0/I05emyCUF++8LpSuIeWmAwIIlsJobU414dE1yXT2SxMEziccoW+59sF82C09x9Kc7CWM3XmDA0yOi3FKWgt9dAwOnKmGgIfQiRU3W9oUAYKHjQkmYns4+aEZAoE8zQ2Yt0CwEBFYIGigZgWhgNEsUK/gCylfgcDfHHs2OfhvThP4WWUjhFqYNbc0R6dRDhDKl44arTI0Vqat8aKoHAR/KQeBAIHUppLhRIHOXdHKXbGyApUVMJPrxz5alUWprMDfyhX4vT/8NyUL0nJ/+bxu4AYiOO4fjkDY6AwdIaJxSqE9KQsaUXjKrE/lbMQvFluJJLIrC6IX5ZIJIGt+rps+CyLaiPvcyPs8KJKDTtEpi0IWfypxDDjwEWwojMg6mtiCX+iFDxXu7JnxBm6ErOY1TFEgj3gHDFnbSVORlXmt6+fs6HoQlIjQNEc1lZDuQFG95nvRg3zRjc7ePvijVaIYedxe0xmPx/WdRVko4BUVhMU3rU93796trnlVTS28vgBCAVqMzqnQJh2G9pSuYgHZfEEe/qS2tHd2oaurWx11iodZQO/ZvVNgoa21BVu2bZPmwTlWwyMj+PjjMwgGA4aCw/wpQM5IBAsb1/dJUM0ihRxkCVNFrTDTIk4lmNbL48rOf1VNFcLhiArh5557DuPjjzQRaahrFDh4cP+epi0FFwW5LvhcHuk62to7VPT09K7Htu3bJbbmseDvuBactDDHIJnJwEPth/j7eVy9fAmFQg6x5RVRfkz6sAF4fB2jGaG+wdAuaE154ImDqK6qkeibhdpPf/o2utZ16fyM0TGLYWR1dWhqbFSnnd14hoCRekTwQSH5o7Ex5LPmM8DPAm1PV2JxPPX0MdTW1ePEqVPo29CDV156WdqJ2ekZZR50dXehs7tbwIcd/OamFuzavVvpxbdu39Rxunn9GlIJToe4eX5eoP1g4Usth5t0sAJE5dq2YzvWr+9DY1OD8jNIGZufXcSO7TtlJ5uIx0SjWl5awNVLV3D1ynWsJpNobG7B//gP/oFclvi7kft3MTExqUA9plGTakTaS2I1hWefOYZCIYu3f/oWcpkUdu3aqTyIZDaPDQMbsTQ/hY3r2rE4PQZ3cRxe1yrcVDUQFPAz683CA9LEzMfv8Vur44a2dnk1DQQzQfjs8+XzY4GBY4DgAAQHOIkmVGLklG3DuSZZalpZh6PUBDDxaSXivc1aWLNrLhXMZZQlvpaolcaSzbggWSEzJ3hmcsnPjZmg8osTIU4N+MXPCydWXlKSwlEEQhH4AhF4rWbB7SPtyIADrzeg7/rivNROF+QUpWmli/2IEiPJABq78I4DlN5f+e3MJ4qRi5MDl5OkzHPM2DqbwMsiwqGqv5X3wMqbrqzAZ1egAhAq50RlBQA4NqclLYHlZBtPeAsQrKORAsT0U9Mddm6mBAik5cihyN4gWS3w30b4nEMxnUU2HkN2aQGF+BKKFCaTms6iXNoD1tkewOdGzm/42qQWERxkCT6KFJECmiCwoJJ7ipXwsUghCJFxh+34uQB/0QgNCRKcpGRVMZbGoBmJ/saKBHOmyFRHj0WoaEvUPDw+QXBOnLzHFtN0Pnd50dHTiyB9/T1+RCPmZus48ZDeEvC6MTnxSEUD14wFIEXM0ep6OaNEw2HMz82pI3zz+lWJjkl74VFgJ5LFDakznZ3d6iJ/fOaMBMqHDz2BwVs3pQvYvXevRKXcLguTkeFhnD13VgWOJi4sMdxuRKLVAhoM0drQv1H7wjfMQpULSYoXswQePnyABw+HNTWgNSsdl8iBZ67Avn37NElggUwu+49/+AOFRLGoyUp5YgoripKpn8jkcjh0+KgE16RHUQQ7PjGOG9dvIJFYRUdnJzqtcLurs1O0qZMnPxJ1hwU1U32d89Shj0lE7DVhbiYErYjWtjYJvsOBMN59711NXNidX46tSLy9vme9nk8KFh+0NOVUh3qOoaF7sgzlunESUpAAu2CoI/4gjh0/jqvXrmNichJfevMLGNiwUVOgn/zoRwj6AgIIq+kUMpkcurvWaZJBrcb9+/fxaOIRsuk0fB43Bm9cl2uRhPWaiPjMJMztxsCWraiurUNrW4uA0vbt2zEzM4ml5SXMzkxj14490rhcv3oFK8tLaG9rQ1dnO86eOYcTH5xQwNdXf/VX8cSRI4gQfKKAD376Y9wdGtIkZvee3ZpqDQ+PYGZ2Ab/05i/qfD918kOBsIGB9cjlsxibnEGkuhrtzXVY316P5ZlReF0T8Lq4bizwfYCniKInA4/47c4no7w6dfJUDFBYK8DXAEL5hVjNeqtzKm80SHNkn6jrhf23URTYIvkxgFDmsVAW1PY4QLAaFvt6pcmCLm5mm5pqOhwlXs8IoHWN4JehGJKow+uRrnm5LPJW68S/N5oQmiX4EIl4Nb0LR6oQjEY1zeLnniBWTki+gMTOPBfkKOTjBIGTBQ+oc3K+F43tUqlxswbInCTlx/0lCqQXMf3ZmSCUU4wcO+oCAUJN5Z5YWYHKClQmCJVzoLICZgW+8Qf/em3kbnn9Tne9RDEqSxg2jbvHHUs0QWCXn04tdpKwJl7OiydeSK8is7yI7NIisLqq0b7qdE0CiqIUFf0ewOtG3muC29g55xfBCm+6pAe4izboyDmAjs+40p6NoNTOFqRVUAeOKkNrY2huraXqwkwFhAoMB8HIGA1IcETJvoLjMuK8eweY2K0VaLTqQef6fkQbGiTIbm9tkzXnwsKSwAA75MGAF1OT4wiFA3IAMjW7C5FINSLRKoRDQXHh6U1Pn352JylEXV5ZURGZSmdw9MknUVtXh3gsIaoKUdaTR47i2tUrqK6pxr6DT+jNMfiqtrYGExMTOHXylIoYCbXJrSfNyuNBa0srOrq6NQFgUV1fVy9rUz5W4nFMTU2Kt89AM7oj8ZgyKI1CXDohtTY34/Kly3r+jWs3MD42qiyHSCSssCmmGIeipFxFxcmnjz4pK+1t7cZJJ5MRwBi6e9cUPG4Xdu7eg4bmRoQIiAp5nD51opQNMD01pUI+kUianIJcTsCDguTe3h7tIw8eXYWoO7h9cxDDw8No7+zE/OKSkpv3HziAns5uHe8bN24od6KmtlYUrd6eXq3X3duDiK2s6N/pFLUVLmkodu3cDY/fj4uXLqvwf/2LrwrEXL5yGTev3xDQWl6OSyeydfMWNDU1mwyMhUUVj+3dHQpnI2UrEVvB4PUb8FKEnyvA7fcjEAnjmeefxwsvv6LsgbGxUSwuzotiNTr6ALGVZZ0jTx09Js7/nduDSCYSCmejgPzsx2dx6sQpPPPsszj81JOoa2zSuV8VCeD2tSs4cfKUxPBHjxxFVU013nv3fdHMXnj+eSVxX79+VeCIAYGZbFoUv6poDTpbmpBdnUY2OY3qwMXh/HwAACAASURBVBLc7gxNgU16sAB2Qdz6nzeUL6fkreUgOBqEn70K61P4GEAw+gDnOsG/kDpKCcWS2Npi3skEcCZ9ayDFcSAzr+ZoJewUocxZyey/vY48FsxmgI1jvarsBDGnjChcEwSxlQpKQ89m80bLZF2wNHVwUwAPY7scDCAcDSMcNZOFUJhOSEFRDXme+QJBeKmP8ZHmR80C3ZA4YTACZ14Hefx1jbK8Sl0VmV1jyJbWFUmdE6M/EEAIAghZkTLpRtYi1lpVh4LVldtiZQUqK1ABCJVzoLICZgW+/gd/bG6wNjugFHSmrADzcG7yDtVIEMHpSLN4twCB/Gk6t5AG4vB6xeNOp5BPriC7PI/88grTsIwIlDd5dtv4nVxqvwcurxtFd0HFidmucd5R0VDi4zq0p7UummIJDHaxqcq8/dnf0yvfupKsdR4NN7lkwsLCg81zSy3gDV8iRN6UFZ5mnFPEfbeTB9Ec6DRTIOXBg66NA6hqacbKwhI29Q9IUDszzQTlPFZiMfi9bszOTQGuHOrra7G6mkRNVYOKNPLgyREnhYQJwp988olEyz6PSz+bnZvT+zt+/Dhq6urw6NE4zp09h4DfI4Bw5dJlhCMhPHn8OR2ve/fuqdvPCcZ7770rsCGKhMulwprAiVSTg08ckR8+i34Kph0nE4pz2XUncGBuAd8zi25/JIDZmVl0dnYg6PPjwvkL2tbQ0JCAAAt3BrGxQ08NQyAaFXCksHZk+D62DGwWx51+8ez2swin1ScL8qbmJk1IKF5mQUV3nU/PfyIwmc9nRePhvpM7T/EtQQq5+XWNjZoMVFdH0NzcpH2h5ee5M2clFmU3ny5Le/fvx47t23VecI2H79/X8eY+M2RtU/8GrdHli5/iwYMR0beWV5bg8fkUzLZ33wFcvHwZsfgqfvkrX0Fvfw8mJsbw7W9/W5Qt0kPWda9XwU7BKicek+MTolORxrR5+1bpJG4O3sTQnUFMPBzD3OQk/IEQfOEwXnz1VRw4egTtHZ36e0e0/vZbP0E8toLJyQkcPXIIG/s2IhFP4L3335fWgaCL4OrMmTO4dPEi2jo6cPDQE9i0ebOKUOSzmHj4AKfOnJaD1NPHjqO6tlbnJl2beFyHhu5iemZK68dPEEXYwyPDiASrEHT7cOfmx2isL6C9juCSoz8ThOe4FElkbR8OUHD48zw/1mC5LeyVfu5cX9auxg5l5rMgQTwsO9NUQ8H5E6s1MJoBs2117svpNmUTBJN7YS8W5HHZa4vZtrFwLiULOLoFZ0clljaWuEbjZOiKgh10CGOwXjpjv7ICwATGAuQEmdZRzedzw+dnngddkAgMAghFQghFwwhGQghEgmaqEGDwYEDJ5Ty3eB4SINB31ZgmkHZEhzYDFOzVzI43jOhZ7m+0SxVAIK0sLB0CnYyMs9HaVCfgj1Rui5UVqKxABSBUzoHKCjgA4Y/Mjfez6chlerf/bwAhJ7qKmSTYTATZmuaQSyWRo7PLyiLy8TjcWQpKrZUqX5e+5hQm2wkCpabcDsGBKEvWsdCyjdcOnQ1NMzfKx7nPBsAYcbSxOOJzDFBwSAPGlcRKlPl0n3HUcawPuV1ZpCpkzAgySWexYgTTq6MxELnYHj+au9ehvrMdC7PzqI5WobGhGYuLS6KYsKtIjvLE5BhWYuzuV4uGFI3WoZAznHgDEBKi9rz/wQeIhkNAIY9oNIJHExMqmukqQ6rV4K1BDN66JbvFZ44dw4ULF+AP+PDMcy+IR086SUtLizqZP/zBD2T76mgonONNDURn9zr599NFaGR4RGCE71luLXIUSmNhcRFbtm7Bpi1bsBRfUlFF0EARAzviXNFIVVTbV6aBl5QIlzqoLEiZ7MzCfmJ8XB3Uo4ePIBCOGKvRXE5WsMyBoKCXUxDHcWppcR5nPz6jInZs9KG6/ToORbdE4Bs3DuDQkSMKH+N7iERDWitOEv78z/49ZidnVFRxisOu7Isvv4xQMGT2LZPBlatXRY9qbWnR+tfW1Oi9sVt/+uRJzM/NKoOBoHDX7j3KkLh2/brcn958803kkceZMydx+/Yg9u/fj/r6FrhdPtTUVqlwj63EMD9Lq1qv9AZ9GwdEd5tbmMMPvvddhL1+DF6/jly+gKaOdrz51a+if2DAuC+5qcNwIRQM4Ec/+iEejAwLbHz5y38X9TX1uHzxCk6dOilHqddefVXrcuLkSfzVX/0V+jdswMDARjz/wuc0zbk/dBcTj0axtLyMRDKNI0ePKsxPvPYiB3qrOHnqI7S1tQpUUvNBK9w7Q3fg94SQXU2ipZ6BdLMIFuk0RcD8OEAoUfjKLqyfBQimwWCKeKfgdxoQ5ddjR3vgnKfOBMF0K+z0zk4xRT2yVEZDcbLbX4MQlq9v54aPAQSHbrgWpFZKaSgbMz5G8RdtyAiTHYCgKSW1Pbmc8kTSyTRWE0m5RSWTGX32+aZZ5LPp4PNTn8AAR+uSFnDDH/TDS9BAgBAOiB4YDBugQHE/MxjogsXJgstP9yNqqzhZIEAwZgxuAQBOFuy1zpkwFOlexClCGHDxcxeC2x3S1FMzUCvc9vsqLkaVuqCyArrMVETKlROhsgLA1//wX5kxtDNSt2FnJdsg2/uT/Z59qFfnjOMlNKVImZ0yk4qrAluJyXkUM2nk4nFkY7Q1XZGTEQtLWQs6TiZej+hFeZ9xL+LPFSxFgKB9c0bmP5vCqu4db4gSCz9WZsBFIaRKBmMVyucJLDDt1gzpDT3AprjmTLWijciaVdsmL98KkwUm1pJ36aBCypOHI3zakHZ0orWvF/MzcyoSSBPhay4vrZRAWDIVx9T0I+kM2to70VDfguXFZQlN+Vx28wmwLl66hEwqiXw2Y3QcTMb1eOR8RNB08dOLciiie8qTR4/iwsWL8Pk8eOb489IRUETMYq8qWoU//+afGetOsxcqIkhJOXz4sFKVSf0hR350dFQJz6Ygc8kpiZQxrsm+/fvkPnRvdBi1TFgOBkSrUCgXpxLWqpTuOnTaYdGZSCaQS+UUGMcOP6ckFBUPDAxgff9GgQUHfBIo8Bia7AwWW1mM3L+Pe/fu6PiMDN8zwnR1cKkR8aCmphaf/8IX0drRbs5HV0G0Koqpp6bG8dF7HyKeSGB+fglNLS146umnjf4jm9PE5NTp03o9ZkgcO3ZMRT2LOtK6fvrWWwIIFIpzjQY2bcbg7TtIptN4/fXPY9ee3Ri6dxeXL1+Q7oDPGb4/ChZZx555UlMUApo7g4NYmJsXWNu1d5/eYzKVwPvvvYt0fBVJUpmmplD0erBlxw4cefpp7Nu7TzwaRz8zcv8eTp08AVKsvvqVX1Z+AQEiQeGuXbuxY8d2gdC3fvoW3n3nHYnAt23fgg0b+nH58iWF6RGUpTJpgaW+/n7s2rNXky1Sqy5dvIREIo5olXGuamioF9CLJ1aRiKXRWF2L1kYffJ4lZJbvG3Dg5hTKVuzWLeyz11NTuJrPlGYI9rNVDhAMQ/BnnY6choX6+rZzb87eNYCg1ysZIlib5bLUZOON+vheycXI6gX4a0fzYOaOVlulaaHzd2b6wf3RXpIuxPdLgOAqGiBdBhBIgUsn0poOkgbI76lUhjgfLhcnAUxoJkjwIRCgRaofAR/g9fuME5LfhDMS7PsDLgEETriMbWpA/+8J+fXZIfAkVU+TTuqsXFXSKsgRicBB10VaQlOc7IfLHQbcVYA7agCCi+LltSms11MBCJWaoLICFYBQOQcqK2BX4Bt/+K9Krh4OSCAlxHHsMDVzmSCuxNE1d0v+DWlF+WJO3WC6EhEc8LuCqJIJZFeWkYstoZCIy9bUBFqZsCI1hH0EBx7k/XS/MVxeuumw6JSmWONz3sp4l7UVgjMxEGvG8HFLKkmnIOHzJTS0v1ewEwt6yxt20SmH/Gkzni8BBLocwQAfTjqUpmqtNcsG+eJek17khVehSK09fWjuWSehcXzFiIQjkSgW5peU6KzCG7QNvQuP1y3r0r7ejVicX0RjQ6Nu8uxo802SH1/IZ7GytKD19QX8KrL37duLmZk5nD1zVk4zLChoN3r+wqcqFI4ceUrHhNQd0lQoLv7zP/szTUGUAlwsqiO/afMmbN26TQnLIyMj4tHzuDtFOg+E0XRAFAcKWwkQLly/gr6eXp0T0XAE6WRSdKax0TEJjVOptHQCJQ1K3rgNcVt19XVoZWYD6TZbtqGjo8OE0VnLUoejTgA0RS3Anduy36Q1aGI1buCNaFK09uT7CGD3/v149sUXJErmmrLgIn2jpakRZ09/jAejo7h3fwQdnV04cPCgCWUrFDE4eAtnznysqQ2LrldeeUXOPizqObn48IMPMDczo/C3TRsHRNe4fv2G0ozfeOML6uQ+GL6H+CrBXxEPHjzE7MwCjhx+Gpu2b0LA59d58OO//pEAH4HaF9/8u1q3dDaN0ydPYHZiEmPDw1iMLQmPb9i8RROB119/A13tHRLHkvb1aGwUFy98ivGxMXzta19VfgE71RRHNzY1KQju4ehDfOc73xUoO3hgH1bjMTx8MIxr16+gvq4Bx48/i4b/l733DJL8vM/Ens55enLOM5tz3kXaBUCCJCiCECmJR95dnc5n+Yt9Z7vqXHV3kj9IqrJPDt/OtqSqO5eswEyAAWAAiEwAC2BzzjuzOzmHns7drud537e7ByB1tOuu9EE9qMHOzs78+9/vP/2e3+8Jba1YWlrBzOwc9h08qHyGsXv3dfyYdcDwtoYGunCZ5O7F5SUszi1jx8hWNCU4WZvB+tx1MNucNCNT75t7Q+09olJaWyqOw92uU20fwPoxtw13n9Exds2HGitiZyyget9ZnVrDATdBEM3I6qhUyZvqv0Y8bfj5rsEhuhAd0SraA0tcctt3b4RuBZZGpM3ymvD5DEBweSs2N4Mhe9kNBhSmsb6aRiqVkWWsuUcSTPB64gTBggMChJBHwJXnL69hY53KYLWywD5/ns5epCIxbyEYITUponOdkwgmpGvq52eic8DYM/sDuk4IEmif6vWE4PHF4fEnUfYxHDEG+EKmYWLbJT5+r/5RX4H6CtQnCPVzoL4CXIE/+ENjc+rG85XQINKE7Ifr/In6YVty1XG+AQgFJiYXCkDBUHTk/sIO9PoqCit0LuL0IK2OH2OVSCOSdSCftnQuCvhQCHpRkO0emTXGuch0DJ30Ll8ZpzsNhAE1JryoZof1Gz4vtRDGcoQ0FFa7LAEC7Pi5yYjr1EpOYLrspDxRYKvgtGJRCbVB8ocJElgMWWEztRKkKHk5qvcGkezoQPeWUfHt2YlubGwWDYAddXLmuS6ZdAqT0w8Qj0XVWdyxfQ/WUxsqIPmgZw4BO4hM6G1va8Xd2zdF1YlEI+jr70dfXy+uXbuO8x+eRTafU9Fw/JETmiD4Aj4cPWzC10h34HFhF/nF738fa8tLKo45FWAnn1aWtDddX12W3oHFJgt3R1co5krwkJbE9QoG1ZXevnMHTl84h0MHDojy0BCP49L5C3jzzbcUiibylqgUjttcQtAfklsR6Vlcz+6eHjQkk8jmC9I3jI6OyPaVhQ2pVSx86ZJ0/949WbzOz81IRM2TQtanBIzkWInm4UfvwCB+62tfUd4Biy4WUOzorq4sYezOfbx7+jTW11Lo7OrGI489ZvIpymUsLC7iww8+kDZk586d2Llzh441BcHUSnz04YeYm50WzWewfwAznArl8vjyb/+2pgm0p6V9KF2WqMfgdpYWV/HUk5/Grn17dB5RM/GTl38s/QGnE8996TdFMVpLreGN117F7MQUbly6hHy5IIHy9t275XBz/OgxHNi7XwL96ekZPBi/r7W5evkyfud3fgsd7V0VupjE/LmcKGlnz52XHSqzLX7yk5dw8dxZpQAPD49q3597/nl1lufmFzExNSWAwOuRWoPf+I1ntQacOjGDgrSypeVFLMwuY7h3AC1JILPxAOnFm/9ZAUKt05EDC5oaVQQLBiBUFAy1lsqVkDXjnlb5fStk1t/t/URNDBfA9rcABHOn+DhAsBQjN0GwU0hecwSYhY0cNjYyWFtNYyPFr7OiGeVKRRPkSJpRgDQ5v4BBIEyqUdDkKWgaYM7tgJ2MKrfFS+0H8xI8CAeZ5EywEJKOgZ+c+FDHQtDsD4a0PU1Nbcgjc1q8/gS8gSbAn4THbwCCxM827NHvbao/FOsrUF+BOsWofg7UV8CswB/84Z9sEvdVO7/0Oa9xAnEFuNP3WVDBn5HNqUTFJTkWga5FpBaRe7+6iOzKAsobG/Ay8wBQp965BbEYB8FBwIe8nz7wJPNaCpKdG6jrpyIhb+gKoiWY/TcAwVoo2smAKwQoaTBvwQAD8aQ9DDgyb8KBBAn8OLlgSJHtmrOTTvDCgpfvRx1DK8Q0GgUmBDMKwVCUyOf1R+PoHh7G8rqZHsRjcaWlkv5BEa7fFxCXnlx5R53o7R2QQxM7hSyUCS74WnSw6enuxsWL50UDISWBhSyTi0+ffh/3b99T0i07iyx8r12/ruJ//94DKqgp9E1nMhgZGZEAdXV5SR1+Th24jRPHj4u6cP7cOdy/f1+TCxZnPJZcNK+XLicmBZnOPfv275Pu4OHsJLaObFGnObORxtXLV3Du3Dn4S5v97h2olMWtPVicgmzZslXHIJ3N6CCyIGLRzkKJP0Zgxe3m8zmJfGn1SmBAgEBrVJOezdciTSOIg0ePYtf+vdi2dSuSDQk5H925fQu/eOdtjN8fQ9/AgDj+6UwOT5w6JWG2OchAmhSuIjUecZvJUNTaffTB+1hamMf4+BgCfh+6OrsxNT2DPXv34rOfe1b7e/PWTbz+6iu4d/8uHn/8UXj91Dqs4MjhE9Ir8P0TcJG+w/dCG9mhkSFNpWZmpvDm669jYmwMUw8fwhfyY9fe3QiFI+jq6sbI8AgaonF88NEZRGMxtLQ2y/WKE5Xenh4cPXpC4lW+BkXoly5fkp4iHI7g1MnHcefmDWkcstkNDA0NYHl1FWvrG3j+y19SKB6nKbR+XVhYFL2KzlmTEw8lCh8eGpKGI5vNY3ZhBhvrebQ2NKG/K4jF+cvw5uaMe48sPg1QM9MDU0TXOgZVKEY1U0jXWHAFf/Xn3XXtOvrV69te6Ibe5657dwN39EgbeFahS9rQPN1pXGaKPXdcHoqZklYd2Sr6BfUSahoO1txZlrRyJDKcfz+jUGonCBIp875XkNMWJwgbqSzSGxQsF0DSIpdJQCBoaEbq/gftBIA0Id1TTOCaz8tMBNPJ0FpL7E2jNzO5IGAgFYmTBImdw2YaRkteY51aS0EKwRNIwBtshCfQCF8wDq+flDJSj6hpIEjpqD8W6ytQX4E6QKifA/UVMCvwP/7Rv60W2nakb4S6m4OM9LBXJ74qaHbOISYHwaNCl5xt5LMopzckSM6tLiK3uoxSNl/tvMtu07iB0L2I+oMSAYKHomSKnAtiFLAgIKRwAMGIi2kxyALWlCPlMv32jd2idAXkA1knE786Y9UP8XE5WaDnvOhNBmk4fjSD2tyHXsemhbliRg/faESFN7v3Xk4ftE+WFx+IYGBkK9YKeeSLZbQ2t8DvDSCXzWN5aUnTBzrssHNOfQYLjcbGRvgjkQpAmJ2ZRSQYMuFjrc24dOWyqC4Bvxe7du4UJejcmY+UpMs1ZDP9+IkTGH/wEPNzi9i3b3/FjYjbGB6mu44fd+7c1JoxfTcWCYs2Mz09ifdOfyC9gLZFYCcaFB2P6J7PCQ+wfddO7Dt4ALOzc8jmUiaALBhUoBiTe2/evIF0KmucVKyOwLlJeblIoHg5LGtQdjYvXrwkzQqtNlmcEyTwHOJnLsfzpCwwQM//Qq4Avz0OPN8oOjbBeR709PXh5FNPItnUiHgshmIui7u3buHNN97A2grtOL1yU9qzbz/ujz+QyPrQoSMqzIxBpuOol+U4Rd0IrUNvXL+KJaUp57Re65m8wNRzz30Rg4MDmh588xvfxNzUpGgsJ588icbmFkzPzCMabcAXPv8F0bJ4vlHDoakcX42WvYWCXoPTgIsXSesqYvuenSrq2ltakWxowIULF3StMH16eGRYr83zZHVlVbato6PblGFBcEAK1fWbN9Dc1oodo1vR19WNP/+//g9MPhhDd0+nXn96fla6g8NHjqi73N7RicbGJjk3caLF8LYH9+9qUtbR1iaBstcfwnp2DT09w+hsbEZzbB0zkx/AVzZA0pqNWvdgXqE1Hvw1lEQT9GWuVZNgbtAZqXn6bqXxYK9De3+p1v+uSWHAiPkdOwpwEwHrqCbKok43rjdpjDVThJpgR/PjJjFeDYaKk5F19LHnm5lcmg+jQTCgSCnKCgHkn/Yew2OscLwccumSgvFSqykF0eUyBAh5Dld1vohKFDLZCCzig0phJkiguJggghNRstqMPbPRPZn7pXn/5mv3KTqS349QgInrBAghAxgsBYnXqj8YhjcUhy/UAG84YYLaAkkEA3FGxjOdD+HYSP2xWF+B+grUAUL9HKivgFmBXwUQnFVp5YFe6RKaB7YLMeLXFYBAMW0ug1I2jVIqhewKrU2XUNhYk/ZA1BzrBqSt2OlBOehH0UcNwGaAoCJODhuG6sKHvh6Q6qAZ4TIf9CoKKo5GNVU+KQSuyN8EFkhVIcgwgWjud12HzhUEfFCre20/2OWnUJDfp7sPdRYsGpzwF4EwOnsHkIFHtprMBGCiLykxG2vr2MikVWRzv+mcs5FOywKzvatL75MTh8WFBfi9XjngtLS24Mq1y5h88FBuNLt37cD7774rP3wWmur2e3wqgDkBGBt/iMGhYRWOPG5tba0qLFtb2/DuO2+oqxhhF390RCnCdOq5c++uJiO0ZDTdYPNmC3kDukj5euzkEzjx6CPSjmSzKVFmCtmcuv7Li0t49dVXMT05o8mHAAItcu12/H6Ptk1w0N3dg9OnP8RGakOsDYrReQzM9MD8nGhspRLaWlr199XlZWvpSCMqY+mYo998GUpyHhwZFmXpF2+/LeBUyjN9GsjnswKLLIpHt2zD7Nw8xsbGceTIUWzbvl37yTViYUVq3PraGm7fuSMxdC6bw907tzE6Mqx9mJqZxbGjx/DU00/puJw9dw4ffHAapVwOI1tGsGPnNvgCQWTTBdy6dRef+9yzGBgY0HSHHWWlPPN9FcuYm5nBmTMf4fatG5pQ7CGtKJkQwOHk4I3XXsfY/fsSnnP6w4nB/MICxsfGpCdhQNvU5LQocJygLCwt6s9TJ0+ho6MTH7z7Pn7w3e+gvbUZjY0J3B27j2OPnsCBg4fM+voDmoYMDQ3JrpVX1s3rVxXgFg740dPVgUQiiWA4ivnleRw5fBTbB/uwOH0ZM5PnEPBk7bE1+iGdLyxYfw2AYApcQ2ekuN8Uu/ZEcUD9VwIEc16aolhfVa5LhSSyo2DFzAIATDWuaBmqd/sKMHDUpBqAoPuMaI+WiuRewjYc/r8ABFLlNtbTAs7ZdA45XjM2FJJCZX8oIK2McSdigc9Pm2AuUMUX3Sze/sQzS8Zq1cmdrFdFXyJ1iSJnThdCiId8mk4FI3EEYnEEIkxzjsIbaoSPWQsBUo3CaGg8Un8s1legvgJ1gFA/B+orYFbgD/6QE4Sqf7izGKwFCK57pYez7aZVfceNzaAch+hilMuimE6huLaGzPKycS7KZZWYrGeeXCqNZSjYISM4sO5FLKRMEinFwWYiUGaGgQACH9ymu20QgXNCN0LhWp2EmTKYVLBKp82KmE0D035fD2KbhiB3E/uANjP9ymRBNZDXa+ktJvlW9Q2LjJLh3vPDF46hvbsPeYaa5YsI+QPoaOuQixG7xyz02Em+e+eu6ELs3NO1aMv27ZqSsJu+srws7nFqfR2JhoQ881cWqWHwYMe2bXj5pZfg0ws65ymvsgAYtHbx0hU0NjUr2GxkeLhCEaOFJ2lGk5MPRVU5cvgQpiYnRC9aXGSnnBa1JXWzeSwJGJi6yu9RiXLyqVN47IkntO8+fxkB0hH8foV0PRx/gJdeegkzk1NaczlFOecZLqMXGB0ZRVNTM27cuCnbVzqt8FiyiHHHjToLFuvcBxZpxk2nBUtLSyrY2cl3YXkUr/cNDuFTn/60cXYJhvDnf/ZnKGQzDPbVOcQu7cDwkByT2ts6VJyx+766mkJre5u49hR987XosjQ9NSXdAkXWdHMiuNi+bTsymQ0Je5955hmMjo7i4cRD/OTHP0EwFERrSxNaW1uQiEcRidIZJoj79x7o2FHUzWRoTpxIKyKgnJ2axvUbNzDx8AFu37mF4eEh9Pf3CRyyYKf24vLFS6D97I6t2xBPJHDl8mW88847yr1g4UfgQXoRXa1WU+tobm/Fk6eeRGtzM7KZPP78T/8UG6srAgjMjti+a4cmLP0DA5qSRGJx5PIFrKysIrWRMW5aHe0IBfyYmZxAJpUS6OHPTU/N4OC+XRjobsD47dPIbEzDz5A0IQMTvPdxgOAoQ+66sjletqC3RsXqxit7uArOLVAweLx6P6q9TztwYM6Zzd190SE5QZD5gRBIJdvFbMMGoLlMFYWDGSqjuefZn1K4sgEJ5lZR1WdRE6NbFwtxrwecUBLM60ftBIEgLJctahqVXs9If0CAwDwEanC4XU0QCA7CQZ1H1AZVJghed8/iPtggM6fCqtChqquiKawRWhlqknQLhk4pIOL3I+wvSYwf5FQhGkE4FkckFoUvkoA/HDPThGAUHT1frD8W6ytQX4E6QKifA/UVcADhf648CA29xEwHirQItZ0zYy1pOcJ24u8erEazwE/mFuRRpEgvtY788jLyKysopdMo5/PSFZiCXw6aohZ55FzkQ5EZCHwYM1SNIINsXT2hOUEwJFzjqOPoBtQA0MLUFCk+BxBqApHcZMB12PQglQuO4QGbBFKrS7AnQ7lEXq8RIrsPTRpUCBn+c62LivarSIBgudiBMJraOhFMJrFBa8NCCf29fZiZ0Qe9qQAAIABJREFUnpPN6MzcnArPO7fvyEVofGxcU4LB4REJCilUJkCgroF0ElIFrly9IltOdhR37tiO77/wguxbTSGmhAYMDY9gx44dOHP2AhLJJPbu2SsbU4qjWXgTMNy5ewe5bEad6saGBC5fuojV1VWk1lYwP79gi71qV7dcCoiiQTD3zOc+iyPHj5l36S2aQgQeBULduXULL7/8MtZXVwSiAn4W/aawYmd+aHhInfBLFy9jampagk+5JXnKiETD2j+T9kq8aEQjSuQuFkSxodZhembGaESoTeHPBYI49fSnMDQ6otfjdObP/uxPESGn2wK7weEBDI6OiM5Fmtf87DwePHggbj3XmmCGEw9bW2kaszg/IxBHsEaL2qHhYUxOTEpQfujQIekI3nv/PUxPTcvatKkpKa3H8vIC5mbnUSoAjckWrCwvqWPMwpwAge+N7kKplXXMzs+J79/S3oJ9+/ahWMqju6df5yMTpbeOjmpSwETet998Cx+cPm30IRJoE1QFdQFRq5Nsb8VnP/8sujo70dvRhVd//rrATXtzE8qFHIaHB+Ajv11OOWHRT+INSYF5OhetrqVw5PBhTQ9mpybRlEzg4vlz2L59K7oH+jH9YBYRfw7D/REsz92Gz5OHx5szXWtePpbqIrDALBAHtq3Vj6GcVakxVUkTufzagAUJVrvAs8Og30ouyycBwuZmQMWBSDcQE2Sm86kmUb1WS+XuaTy3TWK8AQj214wI3gIEAw5cRgIxUS1AAHyoAgQZM5BqySTlHOlqOaRTGWQ2cshwgsDQNE0QDPjdBBCCdOCiBoDFffVe+3GKk3Nfqkw6HKqxVCufjoExJhIlVPEvPgQ9Rfjta2oKagXOwVgM4VgMwXBcE6ORvf91/bFYX4H6CtQBQv0cqK/AJwGCexiy4KcrkXsg1fL12aFVEVd5sBoOr0LS8lnkaWu6torC0hKKa+soMzW5RCcgEzBEnn+JRQC1BwG/cS4S3aQMj7VIrQUILIAr3cJagGBTTyX6K1vzUcdWMIIEK2jebMHoQEXtxMGdCww8M6FrVYBggEXR6C8sUBDAYfdRhbJ9jHuplwigobkN8bZWrKXS6iIODQ5heWlF73+KzjGhkIoF2lOSK79jx070jwzLmpAThHRqQ0CJPPdMNoOHkw/gZ5qzF9i7Zze+/8KLSglWkS6npTJa29rxmc9+Fm+8/pa46Xv27FHnkJ1xk44cwvzyov5+YP9eXLpwAXfv3gHTkn1eOgXN6eccT5zHm57oemc+Dz7z7LM4dOSw6cF6DFWM58DqygpuXLuuDnc6tW4mDza0iWvKYra3r1dFE3MZ5CAva1kgEg6qyykRs+hePlGXBDjpHMVsDAB9A4Zrz0mHPOh9frS0t+OZZ5+VgJcd01vXr+PHPzKTlYDXi+7OTpx8+hRizUmt3eVLV3Dp3EUsLS7p9/l7/OR74JREQWZeD1aW5hRw5Q+EsGP3blnUrqysob+vS2vIjv/Zs+eUE9DX14d8Ma8As+vXryC1ukGVuzjnQ8MDyrUgsmRhTz0CC7MrFy9jZnYGTS1NOPXUSfHVG5sbMdA/JOpZV0ennKFu37qNl370I8xMTFUL6EqnmCLVILKlIp7+/GexZecODA0MYmV2Hq+9/gaGR4exZ/s2jN+9g9TGGpZWltE32I9IJKqJTEtbhwLTbt++g3yhhMceeRwPxu7p+PX39uCVn/wYnd0d2LJ9C4obHjy8ew7dHXlEg1nT8/eZvApmgNBRx0wBqhQjXTtyorXXncHhZtRQ8Tz4TwcQ3EblSMSXcU5GHuasVPULNX4Ltuh304MqCHA/o+wVTsHsN9x9kQCBdwOTOVCGjxkomkza+0GBACGnfIlsJoeMpRdxskMwnef9zVPSBIHAjRMEAjcfaUbSIBBQWdpQJWPCdS/MDERApmSoR8betXb/qw0UN7nh7gU8vK/RYpUGDV5juCCgQLF0AKFIDOFIDEefNXq0+kd9Bf6+r0A9KO3v+xlQf/9aAdqcVjt2+krFP60X3XTAdeBY3NHFgw9E9nJVJJsnlgq9Qi6L3DqpRYsoLK0AqQ148gV41ZYztkECCH4+tXwo+70o+L1GnFwswUsVHyki6v6pqjDThoqLiIELLEhc189IGqpiZLmpWHDg6hJNBKo1v+2WW9eV2mlBwYSuOZcS8/sU7OofrObBUIONcJDbMM7qtCUswodIPIlkZyc2sjmk1lIYHBjC+vqGONdz87MSJVKwSFtRWldyaQ4dPSKbT4pRCRBymQwuXryIdDoNHwXcdrLCQCyGh50/fxZBf8AcHxXiYfyDr34Vv/jFexgcGMbWrVtVDKSoSxgbU2HR0s7kXKCjvV3c90sXLxggVMhhYWFe3Hp3HpiV5wSBGRKQuPeZZz8nrr/XwwmC8edfmF/AlUuXcfnKZZQK7C5zrcwEgBMlk/bq1SSBBZMmLiyqfPSA9+ucMeePoakJMDAwzR5DdnLD0ag699NTk1heXoHH78fxxx7F7j17tb1wMIjXXnkVt27eEkDt7+3FoUMH0dnViWypgAvnzuPWzdtyhyIQKBZksKsuuLFNNYUgE5y9vrIoRuywHjh4RBqR3r4Bddbv3r4tUBAKBkSB41Tjxo1rAn1MxY6GItJh0POeUwEGydGKkudxQ2OjUorPn7+IRCKu4x1tiCMaj6r7Pzc9h6bGJk2ZCBqvX7uufAmP7RBrHRV8ZcL+6Gu/c89eHDv5GGINCQmL33z15wKdO3fvRGtjUunJL774PUzPTuOpp54UcJyfn0dbRyfSmSwmJqawZ+8+DA0M4c033xDIGOjrxk9+9AMsLs0rxbe3YxBNsTzamlPwlddpXgT4zfEhYK0Uobq2jLVt5XKSqYGZNGz6vr3vmgmCnRzU/FnNOzTFsOsJaHql7RlKYFWHYIti60qmK9JqEJwI3d1N7J5sAgiuyDYnf1XrZNyyzIcmacrh4wJYByF79TvbY9HzCBCoNcgXkMsWFJim6UEmJ5vZHAECf89vCnMDEIwtaS1AMOBK45RPPKUMlcrSHT8OEDQRMZoos/eGksn7oz7ZaLDCaqXE+4pyS2JzgrS1Z//Z/11/KtZXoL4C9QlC/Ryor4BZAQcQ3HoYUFCyycjkpFcfnLSWNOGk7Kmb/4wwsIhyoSCqQm5lBVk6wKyswpPOkBAuG1Aj/iuhxGcei159spvsEUebhZuhEhEUmG69Hs52gGB8YHI2/9g5GxmwQj6wIILUjx4+P1H0ehDk89zypKtcae69SRh1BaJ7756iKUCcG4/tj6IkzYOlEdUkv3q8pkhnZ1wThrJHRX60vZ1pSFhYWEJnZ4/eG/XEa+sraGiI48yZs5ifnxPX/OrVqzh27BioE0jE4+rq0+bzjTffMIFjoEVnRq+zbes27Nm7B//h3/97+JU4begIPF5f/vKXcefOXbS3dGN0ZES0krn5eZw9d1ad/KOPHFXXkOuwtraOs2fOmAKokFWHnmJjFqK0qSVdIictiDwd4Q+F8ZnPPYv+wUHMTIxrX7hvi4tLokStp1JyX+EEgevALAH6wXNiQf0Jxbk8xvSC9weCCJJD7zGhd0pQtseaINEJvvl9+b57vUohprMT6TOBaBiff+4LaOtoR7lQks7jhe9+Fw8nJpSofOz4cfT298lh6eyHHwlokcZEwGL42jpaOm8JdLjP2UIegUhYv0+AQBefjo4uOdEcPXpUWomP3j+NkM9n8hUejosuRhoP7WzZmed6cB31ngla9TomaZrvKhKPKmdh78ED6Orvg8cXUD4BAWF2eQnvvfsu1lfXFK7GYlPXFfKGSkZKFAGCqnI/OvsH8BvPPS//++7ODlGTaIf71NNPYycF2B7g1Vd+hh+/9CN0d3fj0UdPYHZuBhMTk0rvZqHKROWvffVropl9+7vfV9jeti3D+N43/hoN8QhWV5e1Bq1NXvR0eOHNr4gqWAqQZkO+Oz/NpIB2n6IC1iYmW4Ag3GDRuaGemavNyW+dRkjfs6IGURrdzzlKozZj8k4cSDD3B6M70G3C/qnvW/OAyrXtTjLDM7QT0BoKkdsxu49qUliQIKAsMwQ7pdBdiPtrnND4fR4znrOkFxXzzKbIi2bE64DgmDqaTNFQn3gcA0EKhw1AYFaIgs4CHIfy/mOzWLh4dmop/FIZcVgRtQUIAjM2/dw0TpyGw3xtAJoDbDbTQfc/58hk7oW/9d9+o/5YrK9AfQXqAKF+DtRX4NcHCNYMRI45fLyYPGDqBFjIlOAtFRWUlUunkFlcRFb0ojX4mInAJF03BufYnw6ToYDSk8sUJ8salanL1pKQBW8NQJCg2UkMyYFWoWC547Z44MOP9AcjTjRTB7oiBaytoOCEqV8Ml53sYW3X5itYfYWvZApSFiGiVdmxPHnBtXQr5Snoge0evPQRN8VxIBhCvL0TnkBA3vOxWANi8QYVZExebUo24IUXXpQ4+emnn5YIdev27UoYTiYSWF9bVxf9pR+9pM6+DBsVPuZXwNnv/pPfxQ9+8KJcdlzhxeLk6LGjSsxdXV7Hvn17EYpEsLS8jNMfnFYB/MxnP6u1E5XI41EQ2+LiIpoaYipqpyYmJWR0FAQWMUxhJcYqlMp44tSTiERjuH75ggABXZXYLTXTghLyJYI3a8lYZGfSnCvTExNIkWpGehmpQx4fopEI8mWeP8YJh5avKi6Vom3sVkUFM2Rqbau/rx9r62vo7OvBo489poKHSc6L8/P48UsvY25hAZ/73OewZ98eAaNLFy7iwtlzlffrphPcvoTUFiAIYNFVqqcbT376U3I6ioQj8oUnxWj/ftq7TuP1V17B/MystBaZfFae9iGfX8COx4bdeRZ7hUIeq+vrEppTxEoBap6d54APB44cFWWKf9+6ZRvymRyKmTy+951vaqLk9BfGa5/noZnMMbXZGOjT196PZz7/BfT1D6KlpVEi2UsXqSdZVj7Fnt27cP36dXz9r/8KU5MPdY7t2LEN125cUyBfU3OLqEW5Qgm/93v/Fe7eG8PLL/8EX/va11DKZ/DNv/l/kEmtYmhgQJqFlhYfhvtDKGUWaQ2FEgW69Oj30IqW57zNArDHygzvzIWmgv8/E0CoNDSkf/gkQNBsbdPU0KmOzYihqjuojERrMhbYAHEZK2bCpEJb4moDeLyyULUTTSXPlzQ5MBOEspkiEBjoMys6WbZg7FcJfJWDQG0IQYI/bALSAgpBMJom6WQ2C7ndPYimDG7y5XIcNImz2ZaVya7eg7k+TX+jaryg48Nphu5xJtfhH/7L79Qfi/UVqK9AHSDUz4H6CpgV+DeWYlR54NoJQqlEZxuKhu3IXhalXj2M2cs3ImZ270rwsvObzyKzsor04iJyS0soZUiRKAocsAGvBxoL7YAHCAeUe8AuP7vGBAhG02ADzywo4AO+VKEHGf676Ya5rAMnqqUOwVELSIvxSOcQcFaKEv45NMHWn98Roy1n3mzTJ/GssT6tFTY6+1PXrXddT+PxbvaF2ISpyfx7rLUVsWQjMllSTWJIJBvxcGIayajx6v/gww+Ry2aVUcCPaEMCnT1daEw2KhSNEwQKfxfmGEplunzsmtKth4Jf2nS+/JMfY2N9XevGbm5baxtOnTqFixcvY//BA7I3ZZExMTWJyalJHNh/QK+lYr6Qx7Vr1wQQWpuTEsFSSyCbUr0Pisbp1kR/dB+aWltx5NgxpR9fuXAWsWjMEBhKRRXILOAJ5CQuzufl4sOiiOJqv8+DmZkZkyYtEEVaUAjpfM4US3wt2aLaokeFFl2ITDHMfeU+RyIRxJMNeOrTn0JbZwey6Qzamltw+eJF3Lx1SxkRo1u2qCPO6ciNmzeR20jbCYUR+PI1eL6pViqxdjVuWiR+EKT9ztf+gcAD04uZXdHd3Svr0FIph//9T/4E68vLyDDfA7RZLSnMjCJlk0Kd07FgUb2W2hB44DlEahAnWhRU7z58UPvT29uHcCCIYjqDs6c/xPsfnDadYuFbrqMJFJRg1wMEQ2E5D9Fy9tCRozj+yGNaG6ZQL8zNyrXp5s3rCPtDsoV94/XXsbqyjGRDHKdOnkSukMXy2rJoQN09vVhZXZOD0T/9L34Pc0srCqTbtX0rPjz9Ll78zrfAIGxOwrYTuHaE0dPtRXFjHoUMKXHUVPAYeuXfr0wAjx8ev3ME2wwQyjUi5drrqiZWzQBBRyGyHXxzuVaLf5Xi1tJTBgOmTjcd+ZrQw2rics04oeZmb9oCpgHgrnFNLOzPWLiAUs0Ege5q+hmHOTTh4E3NVuTMt1AKNwFCQWJ1nsP5bF7nEacHmiDkee6ZhHJamwZCAYTDTD0O6TwhnVDTETOeEJh2blCVJgm/0D25OuFwIIHNmipwMODATIRrkJLpbDi8UDEn4Lr97r9+sf5YrK9AfQXqAKF+DtRXwAKEPzIahI8DBCbS8qEn724191WyVAACDTDl4EPtACcI6bRsTTMLiyiur8qPniFmov7YB1rRV0Y56K0ABHrZO3Bg6NbWRlXGRTbnQCJh9zCkY5Ap4E1h7goLS1mw9KcSBdAc1VdsTo3jirNmBAzVRpoKO0lQ/WHD01whUxFXWiGiAwYETgIURq1rOopev8K9NG0JR9DTN4DVVFq+8x3dvbh1+y7ako1YnJvH/MK80otptdnR3oGCp4z+oUHEo1FNQejJTyvNpfl5JQOzcGdBwxwDFmTHH3kEqUwG77/3nqE9WK42aUaXrl1Fc0sztm3brg4lO4ssshviCdmq8oPaBlJvWKy2tTVhdnYWV69c0bEy9BEvvKwSjV8i+odGBDqYBzA3NaGihmCFibs9Pb1ay6nZWSX5klLBAnd6ckp0GboRsYCl/z8BTYCFkMcjka0LtXMdWp5vsp4skooUMAWgPTEZkLZ73x4cPnbUrANzEzYyuHH9hsTa+/fvV1o1MxkYNkeKEbv4Ztsl6T7YzTd0EZ3JCgPkMc2Vijj55JM48fijaGluldYiGokhFksI/ExNjeN/+7d/gsW5We3bRnZD69Pe3K73y0mN9A0lY93q84eQXk+ZAtTjQUdvDw4cPQSvPyi6FO1rSckbv30HP//xT5EtGhBkutQ8TcsCU+LwsFD0+wUQmltb8YUvPo9ksgmjo1uwsDAnytP6yioi0RCW55dw6+YNJVsz0+CJJx7TVOv6javq+lOMSu0GU6UnJqfxpS//NnLFMpbnZ7FtuA8vfPubmmjxhErncuho78LxE7vR1eFDIbOI7PqGCuNwGIjFAoiGg6aw5fVEzF3bobYFvzUrqky73H2mSjEyuh93h3F8M1EZ2bF3FKNav3+rUTGuaL8+QDACaheOZ8Cy++C17s41NSbs1FLni73/uOvM0HkI4tT5sAF4pElagFCktCevkD8CBNKNCBDydoIgGmOA+R9MPmYOQlBTKC9FyjYLgcedKey/9MMOBBwwcFQo182pBT6GfmQomQYbOFemqjuTe+P/5e9/v/5YrK9AfQXqAKF+DtRXwKzAv/rD/6myFOzm8gHCQofFv3i1DiDo6WmpNRLukV5UkPNQMZtFiamsS4soLK+wAkW5lAMNS1XQO4DgB0ohL8ohP0pMzy17VKSSo87pgQEhhqfruoXsTDuAUM0+MG44jhNAVxFDaLHSPHaFxYVyYU7s5LIIMZxhuR6Jy1ydFsgFhc/jiubR8PtZYEnUWtPldMWcz0N3I7Mu7PaRb86iuuDxY3jrVqyspbCRK2BgeAQ379xFa7IJkw8eYGMjjYmJCcTjMQwPj2BxZRmjW7coo4CFArvjL5NiNDdrABjFu1b0y+59JB7Dsccek2f+7es31I3OZ7J4/IknlMp8584dbY/e9yyeubQNsZj0AuygLy8vqYgkPz0Y8omSwoJekwPSg/geWATx/fsDOHjkCLZu34F7Y2MqJim03bplq4TAXNdUagMPZ6ZN0BsnSJkshoeGcP/uPYw/fGDE2MU8xu7cRUB6ESCvipDiW3NOcb9Iz2AxzzXQ96wInoV9e1cnjj56At29vcYCNRLFnes39XoDI8MSiN69zaCzO5ibndN7CBEQcCJBCpudRFCQSdDGyVYxR0ceY7f7xd98XtuJRuOaViQbGtHQkJR4/Pz5D/DyD34gcLeyvCgHLmoKSEnj63NywHOFWg++19GR7bh3967OZ/rOH3n0BGLJBDqa2tDU1or19VV133/8gx9idWEBy2vryigwlB1jBMDTiuJ9Y63LAKwAPvv538DollFNNULBMC6cPys6CoXauTyFx5NYWVoSx572sHt278SL3/ueBN6ktpHq9vgTJ7W92flF0ZQoXg57i5i4exPvvPU6stm0nI6u3r6LfL6MltY4ThzfimighFyKmqI1tLTF0NocQzhEUByEzxOAx2fOlwrF6P8nQHBF+ic0CL8CIGzSIJgr0dzPagUJ9g73cYBQOyX8BECwEy2bpmAmCDZjwYSy8d5WNEYNnCDkCYQL5n6mCQK1CFXbU9mf5i3FyAIEThCYdkzgqBRlTmFI7VMvhmtZFSlr3937cIFuklNYaib/zYqoawGCTAN0xVUBQhUomMwIBxp+7/frE4R6XVBfAXP72MQhqC9KfQX+fq7Av66ZILiHkLq4NqmXAttK081SdgQiygV13MvslKXTKKwsIavpwTp8BRZ6hSpAsA+0UsCDcsinz6LXizw7bQIiNkHNPNlNIJrlpJcJWtyDkZWTpRJZ1rEtCcriezsnRYmUrRVpxTawJtQpUOLo3lKm7KRC3Ui/7bBZq0RxcwkQZN1pH9a2klB3EwWbZMoU1ICdfxhpaWNrOwLhKFZSG+gbHMbYw4dIxhvwYGxc4V9Li4sK6mLw1craGoZGhlXQqstdLOKH3/8B5mdm4LNTDU1XylDH0RcMIt7SjM888wxe+clPMTn+AEGfH51d3Xjk5CmFca2urqCrpwednZ3qWDc2xEWdoTh6Znpavvz0219YmMWVK1ekExCViUQUUnH4unQbikbw1Kc/o3yFickprC3No6+/XyFiElb6vFhdXcPi6qoEvuzcU+TMoDZOIz4885GsPYPsxD98IIpVY0MD1jlp0ASJidAsrIzIk7QlFuiGCmXco+j00zc0iJHtWxGLxdTdbU404OLZczpPtu7cgZ++/GMzZfEH8GB8XNkIzr5UuoZiUbQu+sLzeBJAKNyqXEYsEcdXvvpVNHe2IxwKy3oyEW9Ac1OzpiIvvPBNvPX66yhQiLy2imAkpIyDuUljD+sADYt4ApEdO/ZIOEzAsPfAfjS1tyHelMRo7zDmF+cVjjU2dtcIXYslLC2vYHp6WmnJ3B6nLKKt+c0khxOEffsP4LHHH0ckGpXW5Py589jYWDPe+9msCs1YIqGE7Bs3rmPfnt34xl//ldaimM+ipakRPm8AI1u2aLpULJYxPTeHnu5u+AsbuHftEuZnpxBLNGDnvr249WAKN2+MYWl5BuFgBomIHy0NTRjuj2N0ay9amiMIh9wEIQCP34YYOqqQLmVOQMwfbjpYKXJrbrdKNDeWRjVFsPnyb5sgqNC1LmKOOuQmE87kwO2G+XPzBMH87sfoN2ZXbYJ7TaqyzVhgQa6iusj8DgKEssCpwgYJEEgx4n3NAgQCB9qeSptQMI0VM0Ewicec8jFxWxomPycivNfYyREpRhWBd81+2sFlpXFiJ6fOZcmws6raibJSrqu/XwEQdkTHa47XyD/7V9/9+/kQrL/r+gp8bAXqAKF+StRX4GMahM0AwdidUkBa67dtangTjEaHolI2i/z6BvJLc8iuUHuQlXUmaRKyQmWxSWtLdkZFL/KjFPAiV4YAguGYGwhQlRuYBzO78gQILBKNxu6XjMc1o3AFv9MZmIF63msnBjbASaLJMuBXwJPxBXeFg7jwLm2ZQlab5CzhLClLCmUzkwSXIs33ZNbMAAk55KgDyAe9H63d/VhY20B7Z6e69+xO371zT1QfilpZuNMxh5vo7u3WtiOREKj/eOGFFzDH3ATup/qidEvx6Hg0NDVhOZuSL/++3XtlU7mytCJv/6c+84y2zY4l+fg8dpwkjI5sURYBi0dKMNvb25THcP/eLYWyucmB3o2l4BR9PkQaEnj2i8/pWFDIvLK4hN17dmOgf8DQdUpFUZQmxie1ltQ+sMDv6enWVODO/TsS0TYlk+rub2ysI9mQQDgSFc+dxYpsULNZFcfMeCBgoC0kfeOTjU3o6unVREKZCgwgSyYRjydw5sxHAmYUeF+/ek3Ah0Jr7v/42H1spNaM1arPZ4KqOKGQpsMUTGZI4hUIeP43n0ff6LD2nSAkGU+IlsXj+Zd/8R9w+fLlimMUwQZpWrnVlOn8c4JTLMDnCyDRkFQ43Lnz57F95w4MDA2qc086Fl+f+3P/zj0szM/BTyF0NKJJFzMvmNh85959pS5zW209PDc8iCdieOyxR9De3o6m5qTOofEHDzSxotidWhZ2sQOhsHI3SAN69Sc/xhuv/gy5TFqe/Y3JBDbWU4hGohjo7VNgnocmAcgiUSghT/1QPot4Vxd2HDmI9Y0C+rqH8Y2v/wUWFu4iGCijvakRR/a2o6u7E4lEFIGA4cvrnK/4Ehko4HIQVOB/bLJg6lc7JXSFu/uZSoVvivcqQDC3awPs3bTxY4OCmqDECiCwBb8JP7RCD0dZrA1H0LZt977mycD7l5lumqmBHJBEhaPbl5lS8pp0AMFME2i6kBdw4J/8dwHhspnQ8n7GyR5pdLQ79QasKF1aHrvDapBUM1k2TRAsAHCiZbeevOc6mpoDCWYCUl2v2r4ob7syaaZWoVTGP/0f6iLlelFQXwFT4tQnCPUzob4C+P0/+mQ4jpkgGCtAPfisv7Zh25sPPSD58EunkV1dRX55QQFpyOdEi1EHS+xdDuKpC/bBSxEek5MDHnGf6erBYkvje9tlVGqxgIUdixMcKPHWCI2NmYgDFNZFSBQfPSat1sAUEgxgM746hhwlcaN3mz5OAAAgAElEQVQ6/3TvMEW90amaBOW8gIoJfhNAsEULU583FRy2qFHn0xUeFQKzLYj8IUSbWrGaziPR2KgOOh/44+MP5BrEjjFpQ0w9jsaiaG1tVhHRkEygkM/hW9/6Fpbm5xCy7kicsvCYcF/jySQyhRyy2QwOHTikIvP0+6f1Hh57+inxnUXDSSQ0reDv7N65G1evXsFtuR+RtuTRfqyuLRl3IUvHpiuO0qbLpGl51f3+3HPP6Vzg9COzsYE9u/egi51nv18CZ+oZZpSSDDQ3NUkPoMRfAMurKzh9+jQaEnFcu3IFKytLJkHCx66pVyCBP8t9VQGtWswUUWvrKbnukBbEDAgWtzwX29ratO133/0Fevv65BBDALK4sCigwOJ3cWEekxMPBA7oliTHJb4vHR6fwIt87z1MTe7EkeNH0dTeKrekxmQSkVBY+/HwwUO884s3DFAuU4Qckp3pfRbyK2ui/nAb7ABzENba0ipAyd/dtmMbmlqa0dHZqfeaiMRx5epV0YCGhobQ2JDUdtk55sfNm7c1Tbh05Qp27d6D555/HpFIGLdv30JzcxM6Ozsw/mAM165e05SD4JqAgIAptZHCyPCoph7f/Ppf49Wf/gTZdAohFqJ0HPL7lK/B5Gmei5zyNDYl0NGSQGs0gg3aEodCGNy3B4GGJEKRJIb7h3H/9iXcv/0hCtkVtLe0oL8vYTQo4YBs+k1a768HEDY163+Jq46OjS41OSHoQ3cBY/1vphB/G0CwtbW7rdeKmStiX3uiV7vo5qc/PkdweiMDEMwpKTtnGTfwnsXcA+4YAQKnBxQpG1cvAQRRjQgczM9LxKxAR0WG67zk5IAgwRMwbkKkF2kOYycYhjBl9uzXAwhm7WopRpq4OlF3rVWq9WCq3E9LJfyTf/nt+hOxvgL1FagDhPo5UF8BswJ/8Md/UrMUpgCvAgTrzsEHYsX1w3TTGB5WzqZRWF9DenkF+ZUlFDZS8MrW1LoWoSSqjzj8AR88IQMQ+LBnMV4QCKmmgZqHcs0DUnanXjNFqDzcKoSjire3vNH1aftlKvqNk5E+rPuIVApyLHH2ftUpAn8sR2BgH8aaDjgCEycIFsS4qYN5aDtgQnccFr3GIpVbIb0o3tyOSzduI5qIY3RoWBQcZhCw405Pf3ahDx8+rOIvmWwQ7aepqRH5fFYAYWVxQQBBtCsXxQAP/P4gwvEIlpeW0JRsxBOPPY7z589hfmEBjzz1pDrg7JjTrpPWoAw02793P6anJ/Hqq68Y5ofPIw0EKUcsntl9VIq0pXWwKCt4PRgY3YInnn5KAGHiwUOk1tbkpEQnHtJamBBLDcODB+P6GXa5DxzYL6oUJwLZTBbvv/++6FNXLl9CJp1CPpc1nvbk3FNjUobcf7jGzLQgNYjVJ917KBhua+/E6JYRbY8pxtQ6rKyu4NKlS3J0mpicxKgoTV5Re25dv4lYPIrbN6/LXSgQIEc/Zws7nhsmpZk5D7Ru3XvgANo7OhCKhLX/XAMGwFEsbkCkAZT8oJUpPwiuJu6PK5WYZxSF04FgGHv37cXE9DS6ertVuPf19egcJ53kzvU7miQdOnQInR0dWFlZ1drPzE3j8JEjmJtfwC/ee1+g6NSTT2Ggrx+tLS2YmHyIxaUFTE5OKJyN4lcWoomGBhw/dkwpzwQSnIy8/tpr+PY3vo5SIYd8No2AjyAshFw2o8lCgC5bDHArFtHV1oz2ZAQBjwcbmTRi7W1oGx5BzudHT/cQtg4MYXn+NtIrd+AvbyDg9aPoywts8PyxzqZaG4Iu9/GrJgifuOd+zHbTAARzD+L/3Lmo8/8TAMEW9p8wK7LXvL0HVMr/Shibu3/UInr7U7U8f3tPkVuXU8tLd2UKfjZIRI2UCxv1BuZT984agCCNgtUpcDuaQtLSlABZ1qZ+WcHqPLMWzdobnW/GIa36YRsjBgdUkpXdvdHc36ouRfaHNgME88PmfirGVdXC9R//93WAUK8L6iugZ3t9glA/Eeor8HGAYAt7OzFQN8zyww1PlZ1ndvNLKLPgSq8jv7KC/PIKcnQuyuXgKbA8NsJiPj8JBpiYjKAfCHokCJVNpDprJoDIFO22yLcUA3XuFJrGLm/F82TTIXNdPpm9SGBNVxrTcuS/MU/BXOzGGcbRZwwvmn7uVuxst8qGIL9nCT2iRRnBoAUI1QrIBliZ5FVTELHYNa+XI3fKG0T30CjGp2aRzuawdcuouvl0OqKImNafKysrOH78OFqamxEM+lVMNzUlkS/k8M1vfhMbFLPSicdmRZiYBy9CkSiSTUmkN9LI53JKwd22dSteeeUVHH38MTkjcTrBriW76rdv38aJo0dlofrDH/3ACoNLAgjEHQr3ksWrWyva9vuRLZex9/Ah7D98WACItqsLc/MCNDt37hS9J5NJY2ZmFqn0umgyfb19cuohZYhrvL6akttSwOcTQCD44bFgcJrLmeCaKRhNlpleTSY8Ph9aWttERTp4+AgSiRjm5mawa+cunTOXLl3G1NSkhNmzc3Nob21TvsLK0jJ+8OKLSi6enZkSMOBBIvgy5zPPu5LE975AEEOjo+gdHEAkEkVbW6ssWDkhOHfmrKYITFhuaKRY2Uw8COo4NeH0JpPaUOoxwcy2bTtkBXvgwEFZoBKwERRkMikd26nJSYzffoB9+/bhwMGD2s7s3KxoYWvrq6Ijcarxxptvg45NX/jCF9Ha3CKnG157ly9fxM9//nM0NjXA7/FLv0Jr1+bmFgG0jY0UYqEIfvDCC7h44TzCoQCyGQbYldGQiCGdooOUD2G/F9FgUGLxnrZWxIMeZAmiEnE09fQh2NSKQCSBQweOIuIHVhduIpe6B29hXVS3kt+Gg9lOvk55ifk3C2pdx9sBbV2HNQV4LcVI140FCyYhzToN2bA52ZLa17ODxkrPv3JN6wU2Kx30ehW8YO4vHJX9cvJA7XSiChh013D3HzZFagBCmeYK1tq3MkVgWnLB3N/4PdtxMSDfUhQ5KaBNraaqNE9Q9oHRHzjthEp40Rat7squiQhDm0BA9ZbonJ9M9V9Ngq6auG5+4skMgsar6gqV8Y/+uzpAqNcE9RWoA4T6OVBfAbsCmycIVYDATpnJQbAdMlqZskLlQ4vf5/RgbQX5pUWBhBLTfpmaXOCGjfOPmt6kT5DrHPQrA0FCYBW85PDWWO3ZAoLcZT7EBQxIc1Gny9ia1nYpDZ3IfN8M5o1GwQWi8ble0kjfJojWhimpKe+SRavkgqKSWq1Qlx4ilkJEUGQmHTYnwRYjnGw4NyTywfkwZzG/lkojX/Rg98GjKHh8uDs2jv7eXqysLKsgpMMNpwjsmu/atQuhYECC79TGhpKWKWT87ne/i421FRUDLMSZfstimV3paCKhjmooEFQtReEsaT/LS8sIhA0PnQUxAcS9+/cwPzePE4cPCQB84xtfRzgSUqFMqogvFBJwoC2jQJZ1MaKjDilGjz75JAZHR/W+KECem5pRJ3/btm2yU+VrTE5NIZFkobsmUTQpPiyAyL++duUGJh5OyOJ07P49gTjSMggQTLKz8aTn/phwMKa6ssPvQWNTM7Zu245tO3aIzkKAwOCy9fU1vP76G/q94yeOSwdA4TOtV2k7SgcoCmiXlua1XU5SqPuQFiGbFRBj+Fu0IYmde3YjkiBtJoyerm4VVtRM5NIZ6Sw4LfGHua1l8ca5xpycUAOwtrSM1EYaQ8PD2Lf/oKhErW0d2pfx8TFcuXxRV8GDsXtGlFwK4fkvfQktbS0CIddu3hSo2joyjLaODp3vFy9dxtiDB/jKV76KpsZG+AN+AYRr16/i5o3rGBkdRmtji3Qj3GdmMFy9dk2i8Ad37uJHL74ogFnIZ/Xp9ZZFQePX4UAA0YAfYR8QCQbR2phENORDulxEc3cPmnsGEWvpQr5YxqnHTyKbWkYudR9L81eAQgpennRe+U/Za8+5e1m6nr2nOP0B//rrAITNOQjVjrbywuwUj40GI2Q2hbyr/P82gFABDBY4/O0AofqeKn0A26T4VQBB7mvSGRiBsowd2PgQdZJ/t2M/ulzpvmbWS5MDAQQDElzOCv/dpHTYBHk7QajYPDuukwMINSDANUIq9KIaC9daitEmkCbKpglirAOEeklQX4FasF3XINTPh/oKfIxiVAMQlMBpOLTGn9561KvyLqKQWkdmcR75xQUgtS5fd47bKaRlG4zWesrnIbWIuoOwD0WCA4/VHeRl6WGaXZZ3KxDALprXWfNB4VBMTjYdxhpHI1OlGBchPlYZ2EZdgcKlbM/ME9C/O29/8+w12gj3oNz0wJTNpJBFJTDM/bubcmwqOlTgumKF4uWSOuf0mW9s7kBH/xDK/hCWVteMzejqsoLFbt26JSHx1m1b0ZBoUH3A7i4nDI2NDSgW83jp5ZeUg8ACicVEJBZHQ0Oj6UIGghKYssPN3yWIo4sRi/Z0OiMbTAaTkWb01ltviRJycPceiV2/853vkAKNQtEAgkjccP8JEKQ9sBMXrlUwFsOnn30Wbd1d2GCmA4DVpWVtmxqHHTt2qJhncnFze5MsPylOptCX60W9xa1rtxAMBHH18iUBEenAeT7V8L6d2FJrzQAz5kkASCSb8PTTn0I0HhewoCVra2ubAMrPfvZTdHV1Y9v2bUhnMmhtbjZC8VJJDlDsvM/PTmtKE4lGtJ9yRrIBVixKD584AV84jHhDA5paWhANBJWlcOPGDezbsxfbt23TGq2m1rGwuKjX5e8TAMUTCXz4/mmdwqQHcYIQjsQQjkbRlEiiXMrj7JkP8dbrr6FUygvEtbZ04wtffE5d4oWlRbz44veRzedx5OB+HD92XBO3Gzdu4qMzZ/Hbv/MVtHd2aHLB9x6Lx3Dv3l2Jm29cu4HFhQU8/dTTAto8zjx3fvjd72H8zh2dQ0tLDG/LaHrRmGwQ5Sjg86AhEkYyEkYk4EckaArUQDyCzpEtaOzqQ0MTj3UOh/bvRyG3Bg9mMP3wHEr5dVmD+T0Zc9d0RbcZIVSmZ7XgQcM3N4X7JKNns3i5ZoLgLEV5rToWvpsgmNeqgvpNbqZuG+6eYndUgMXqF9Q1/1hhXYEbjqrofs9azBqAYETKtRME6bSc+5ajGdUABGOL6nQvRmOgKRmzMqhBkOWusSE24MWE9on2IyanmVDqpe2k1QkiZJQgp6KaLIeKw5ulaVmw4fKfa4+NASFqvxjThXIJ//Bf1EXK9ZKgvgIGbNcBQv1MqK8A/uCP/9fKKtSK2wgIGMJVkgtHHvlyEUUvBXkeIJdFaWUR+flZ5JaXUc7k4ZWlB2lF5qFGl3BlIAS98DD7IOhXNgE7xxImS8dsHvTqs2mSb8bsZgpgg9LUfbOkH1qOWs2CoxexUGG56bqWfPA6y0Qfk5mVSGsSX9XhtymopvA3D2M3ibAKVjvWr2YxGM66cT4yjCMjbvbxd61GgHx2UpRIHYmEo4gmkgg3tKClsxeLyyvi1afW19Dc1IhrN2+omN6ydSsSyQZkcml181n0kXPOJOV33n4bD8fH9RrMIuju7kNzSxt6egdE95ldmENqdRmFQg5+TmlKBeUa9A+OKE9BBW06g48++lAF5L4D+xCLRfDtb30Lfq6z9UyPxRulF6DtqugOKuo4PTEd/JNPPoWWrg6srm8IFKwtLIjTT/0DHXSMo1Ac3mBAx5UuRiyi+f7Y3S5mMlhdWZGDEteZBS//nUFg+pPdVE0MynJeCvjoCR9Ajhz53h489amnxe9fWFrA4OCACmJ+0pqV3X0mSNPxKBQMqlgjxYhhaaTQPBi/L/DA96djRo2JjxkPRWzfvhMdXV1g+EVTc7PyFVZXZjE1NaP8gz179ol2RPBFbQePDQXVpBeRQsWC/cqlC9I/JBJJPP/lLyMSTSDA4s/jRbIhitd//jO8/4t3kIgmsDC7gNFdu/HEE4+roJ6YeIjvC8gEcezEUTlDkZbywenTuH3njhKQt+7i5MToQrhe1BfksznMz81prZ544gkVidy/n/70p7h29ao62d2dHZidnUEhl9VxjAVDCNENKepDPOxFMhqWtiUaCsEb9iPZ143G3j4E4y3wIoy11XUMDQ2iKRFHQyyDhdkLKGTm4aWWR1O0mgLdfr1Jm2MLciN2cdMFS2WxdxtC/VqQXvu1odUYao0z+lSzQR14fVG5Z20GCB83U63eR5yLkcmVqBoduA25t+SS1CvA3wIh7RMDDspGlOxcjDg1ME5FRpTM86Ukq9OiyU2QKYKZpJBqSVBAYbLsa2VvammMFiCYrGW3f04g7bIKjHEEz2OjHTAW1BVLU1E7bTaCbJ4NzUjv3b7BTetcsw7c1tf++TfrT8T6CtRXoA4Q6udAfQXMCvxqgMBpADtkdOYoyMZR/+XKKG6kUFhZQHFxEcW1NYWlMXjKAASaaNLa1BTSnB6Q08CHIwXL3A47yMQTenRKY2ABApGB0eRWsw8qdAbTqawFCK4jxrCkipWio/0oEM0UCK6gNxkKUjbovSsczT489RC1ImMNSVwWgrMbZOdvE1faA/a5pZ4gcPD5RVthAZmIJwBfEJ5QDAMj27C6kVa2wNLiggS2DA8bfzCOrdu2yQL1wcQ4WlubkKJrT2MT0qkULpy/gOtXr0hQ6guEMDw0iu07dqGppU2pukxjTq2vYnp6AunUGnddHvl79h5Qkb64tKgAs6tXr0qIfOToYXH0v/PtbxlBsqnd4PEFNMUgPYgfLOBZIFMr0NnZjf0HD6G1s0NTEFl7Mo1ZGgLmF5SkQWDBTs2AKxK5xqQ40WZ1aW5OHXdSqtiBJ4CTa5JtjfK0EZ3JijkVeceJkc8j8fA+Cp7DIekNdu3aIWEvpwOLi8YJSAFr2bz2iQFttHG9deOmNAJTkw9VF+XzBdmf8jW4j0wkpg6AjkFt7R0YGBhCrsi023VMPJyULqSpsUWTjJnZWekM+F6YfL1z104BB5aod25fFyWIRd/evQfw6GOP6YzwewOIhP1IpVbw9b/6S/g9PiwvrqJ/dCtOnTqlIpdrcfHiJa339p3bKqLun73yisDk9h07MLx1VN9fX11T+Nvkw4cCVaQ20TWKblHczrmzZ3H5yhVlMHDHWpqb5DZVLOS01n5mPYQCAgeN0SCa4lFE/PTfDyDS1oK+7aNIlcpobO5EOJDE2moKgaAXzQ0xJKJplPLjKOeXjdOVAILpuZua3RTrtQDB0YD0E7webce/tif3cYDgrmVzV/qYi1GNBuHvGiC4CQKnfGxyEAwYx6JfDhC0NhbgwYqSpWcJmOmB0sTNOKZyL3QAwTVQnJBYdKBPAATjuuYSwivgx4qPXQPkPwYQeP189Z9/o/5YrK9AfQXqAKF+DtRXwKzA7//R//KJpdADiZ16drNkD2m6ZOxWFzM5ZNfXkF+cQ3F1FZ5MRoWDV9OAkgUIZRToN09+LQFC0AAEfo+FJXm7ZXEGDKXHpCVXJwikAThvbjcpMDxlQyFxhUaF/mNsk1xpYcb45Ppa6oPj8FZCkTgdqViUmuaaXoc/XyNc1jNbwUUm2VfZpqQEOFG1Jhd+M70ghQVecd1FsaGVpi+CpvYu5SuwW0veODvdcwsLuHHzBtra29HW0Y7xh2MYHOjXa7BYX11awuTkJD547z1ZUkbjDdixfRcOHDwMXzCMZbpGFQuYmZpAIODF2L07xlUKwJbtOzE4OKj9IO3k3t17Sm0+cvSIEne//vW/QTwakTc+u5wk9zNTgO+V+ggFiuVyKJaLGB4ZwfDoVvT09mIttSHL0qg/IC2FHId8fk0+WLROTU0JQPD3SUGSmDdlitQDBw5oH+7du6eCWGFwytcoalpAYbhpGtMisqxcAdIwHj91EsNbRiWi5YRj29YtElTzWHH7pFTRoYmFGjUDY/fvm4CyQBD3791FJr0uyhe95llY8Yxm5sGRE8e11sFAGJ1dXbJYZVE6NfVQgOPEiUdkI0rNCy1Fr167KntQAq/HHn+sAiwvnDuDq9euI5PLoKenF1987jkkG5ParoIC82l86xt/I0L52toGvIEIfud3flsAg+vHCYxC1jhZKxQwNjambIddu3ZrKkMnpnQmjfTGhl7/xtVrGBsfR39HJ9aXVwVaHj58iLm5Ob2fHJPNOTGIRrWmxbxxkfL7PEiEg2iJh5EI+dAQDiMRjcEfj2PkyCH0DPdhlRoNbxRBXwMioTiiiRD8njyWZq8CpUn4Shsg6jdGAKagdcYCnwAIpto3fX6bC/Lxm0wtQKgFB9z2xycIggzqJZCi83c7QWCzxNiW5jX6NAnKnBz8coDgaFakEHJi4KxNJVAmSLCTTXMT4vu0UwDdz8zUczNAICox14rTPFWmCfwn3bvN74h+xOuqlpJVM0nYNEmpA4R6SVBfgcoK1ClG9ZOhvgK1E4Ra1ws7upbugJ1iThE4Ss9mUFhPIb28hMLKIoqpdXgLRZDKI+ciJSyXkafImMMAim/pXhTwKpOAYlKO4uWYo+mBCTgjr16TBP6ntrah95hCvCoedB01Hjh1oVmEiMJgDqWKi00CSltMiArknJCIY4oGQLh8BdsBNbvhsg3c9IHbN5x4bl+/Z4PbWGSb92A6pfD6VcD6Az6EownkPQGE443oHxpRcX72zBkEAyEVvDdv3VJQmj8YxNr6CpqbG0VdScTjmHo4qff32quvKKk62dyCvXv3Y+euPQiFY1hYWML80rx87uPxKBbnZ9UtDwSDiMQacPTYURUtnCKQTz85MYmTJ08hm0njRz/8gfQOXDN2nCmUjMWiSCQaZCGay+WRSq1jJZPCrl170NHeia6ebqRSaYGORDis6QULbwKLhkQCY+NjOPfRGX1PxVyZvvt+AY1cPqv3Rdejd999VxMW0moI9KQP8XpVlBuQwFUmAAOSTU049fRT6O7rxfzSoihR7a2tAhcspLlNdvQnH04gvZ4W5YnZBNzu7MwM1laWpVghnYjTiDw76X4/Ont6cPjYI6LgtLS0oK+nWwCntbUFH3zwvuhCjz76KPy+oNbi7r37Ajd83d27duk1OcWituGtt98UcKFjUG9PL44dP6ochPmFZZw/fwZXr15AIh6TJSyBz/jELB458Qi2b99u6VYGbBZKBek4PvrwQxWJdJ4iNWr37p3YvWunMjM+PP2BJgUUirP7zwKfonbqOpTv4PHIPSnREBeY17lpeHzwe0qIBbxoiYXRGI0IIAbDYTT39GL0yAEkm+OyUS0XAwgHmhGNJDE9N4W+7hb4PDPIrN+Fp5CGR0phUglN09tYwG7OInaifTNkMNNBN13QdWLtOZ2aaJPg2FmLigZYpecYhx/zorUAQa/1CZvT6m29QqdxlCdn7flL7vyb6E523/WHftcynjQ1qNqcSm9foRhRnGzsZ2HDJW3qgaaHSsdW7gHTx33m3sgGinVTs95NlWLeFO/mxrYZJJjsBQLeWpBgJqtmKlprHS2gwEWvoYXV3iudixHXsT5BqJcE9RWwt7e6BqF+KtRXoJZiZMRqroNnulNFFS+kGbFQJb0kt7SEjaVFlFKr8JDjXOTDXMQQdaxkYUqRMRujFEEG/Sj5fciXS8hZri7FzKKRiNO/2d7PcF+q1AU9IKu43nzlqEJyvTEi5doQpYqmQP7sprDYxJumoJnFqRUNmlBXkwWrPy1IcLoGvy9ggpIERkxRaxgyJtDNABOKh0Oym0xnUoaPHm9EvKkVbZ1daGlqxkcffKSObiaXk38+aTgUyC6tLIg9fPDgQfHxx+7eFd/9vXfeEZ0kkWzErt37sHvPPkRjCXWt743dQ39PN1pamhAO+fHhB++LQuPxBnDkyBGFr5GWwgTgyckpfPH538SD8TG8/dabKmS4zPT0TyRNkU9etHMSYoGR85ewY8cuhAJh9PT0YH19Q3QW8tKnp6bVwW+lLWgojPPnz+PyuQuGcu71ChiEIxF1vtX59XpEh+H2z5w5Y6YIPr/+btyoqqDM62MAlx8tbW14+tOfQryxAWMPxtHb1S23J+7bhx9+qE7+1OSU8gpKuaLey9LCIhbn57G2uoaAnxOkskBpyWMmWnzTn/rMZxCMNkgXsXUL9RohxKNRAQZmU9Cx6vHHn9CkgXqEleUVuQXx/Qz09+v1CZRI3bpz97b0HEODg+hob9X75XYuXLyGyckHKJVzOH78CPoHhpSMnEkDCwvzsjodGhrWWhEwTU4z3+CGqErUOjycmMDRI0cwOjooAPLeu+/hzq1boqCRjiXvfbpOWc0IwRX3i9Mt5iEQqCkM0PC4EPV5kAz60ByLoiEWQjgelQC9ta8Pbf1diMQYJpeH3xdDKNSKhw/mMTk5ja6OBmwbjaOQG4enkIWnyEySqihW+QfOWcheow60O9jgrD3dxMFN81xEyccBQuVStxoEQ8D52wDCL1M/m624oDQnUtYlW0NfrL3//0qAYDv7uucUSbe00wICT5s071KTfxlAcJolnu+cGHCCwOMsgMDpSk3DQXjAaSQ0UDAA0milajILLB2vOkGweTIlj+7BBjxURczVI7b5iSf3ImtzWgcI9WqgvgI1zYU6QKifDvUV+I8DhHy5gCIpJ+kMMkxMXpgXQPAwhInWlHr6OIBAwXABBV8Z5aAXvhCzDwKyLM0U8+rUanpQKgtQlEnPEX3AjtfNU11FpREVOkGh6Y7Veq27LpihBjmb083FveFCVz/d8Ra9wVIVqp1rQ5NyxYTEzgIYxuPdAQT3wNdEgQ/Xyn4qUtZ+t4CFxRUUfCG0dvWipa0Dw0ND4sizqbu4vIwzZ8/g5u3bGN26Re5GExPj+PKXvqwJy+ULl9De3oZzH32EmclJ+fVv3boDR46eQLKxGbdv38X5i+cRj0Xw+OOPIB4NCyBMT88gFm/A4OCQ+PnMW2DCLpOOn332C0oevn3rFhvqCAZ86OrqQjgaqoTjkbdPoaxSdwPAgf0HEQ4zH6Ad66vrEsbGIyHpCUiJ6TptNj8AACAASURBVO/vl13nO+/8AhN371c7xbZwJIXG4/cqi4Ad+p07d+Hs2bP6HfLsZZsr3YNJNjZAy+g5Dhw8gP2HDip19t7YfezauUPWnKQ3zc3Nyx72tddew8ZaSgFetAR96823JOLlIvP88XvZnS+ps54rFdE32I/Pff4LuD32EMmGBvT1dGktkg1xnH6f04MGaRsGBgbR3z8ovQMpX6TxdPeY4DOmVFNwzbVdT63iwL596Ohox/mzZ/DuO29rOpXOexAMenH02EF0dnWYEDV/GKFgUpkUfP8EHbRLVchWuYjOrk6Jv99++y2cfOKkLGQvXzyPjz76CIVcDhvrKf2sutGBgEAW7TVdwc11JNghSCGliMF0suUtl9AUjaA55EdLLIpYLAx/NIRYWwtiTU3IFtIIhopo72rD0NA2wNOADz+6iqmJBXS0RbBzRyN85Vl4CxnQhqzsrU4QnGjfXWPumqydKvDarp0gmMJVzCN9/DKAoMmhrft/HYDgJMvO8cds+D8NQKjooS1A4ARBU1CmKlcmCIZ29EsBAicEdoLgDQWMQNlNEOw9Rg0H+yYcHchMLH2bHZesyQKBCZs3nwAINIiwEwRRjRwNSdNhs6ACW2aMo2mvszmtA4R6NVBfgTpAqJ8D9RXYtAIVkbKlGDk+q5J0S2XkOVLPZ1BeX0aWtJa5BaTX1jVGJ/XffZpesJ33+zwoh70ohwK0XxHtw00PnPjX8JgNzYhdRkUs6O/8s2y7a+z4UddgAIKPHTX3oNs0MnfhTeYp6woWjfUrUwFT/Ks+IQ1AtCIrorSVCkfxfFjTMUbeMdQtK+GUdCYW/8aj38gOgbKPYWvsvtpkZr0PJkl74PEHUAyG4Q3HsLS6gaOHT8h2kg9kUo0YHkb+8smTJzEzM4X74/fw6U8/ow4wO/Kkv1y5eAnTE5NyMWppacXhY8fR1zeAbCGP8xcuiiJ08NABef7fu38XN65dR2O8AUPDI9IhXLl6HaFwRI4/x48cxBs/fw1TE5MIhUNoaGpCIBRUoUzXI04suO/sUjNnIFssSDvA90cgQeqUo0OsUoNQKqK7sxN3797GO2+9DRSgyYFEuj6futicaPjdtMXjkW3neiolQTRnTRSrq7EPn4S9WlNStQJ+nPrU0+gbHFChOH7/PvZzX/x+XL54EUG/D8MDA/g//92/Q56dbZ9Pjj508aEWQvaR1EiUvEZASqaN34ev/ON/hHQhj9XVdSUcNyeT4BlC6hVfgzz/jY001jY2RAvq6u5VZ355aQHtbe0CuKQ3TU1PKQ9h78H9Sjum+Pwv/+Iv1LEv5HNgIvPRo0cxPDysYp5rd+HCBU0HmArNhGjuI21RW1pbFHrGDAfqD3h2bd++FVcuX8b1K1clal9YXKhJvOUqlVSQ8tjob6WSAIcRehcRCvhRzhcQ8vslzg54SkhGfUgGvWhvbkSooQHJnj409XQhW8igRLpYtITOzjaMjh5ALNGHF374I/gxg+HeBJDfgKecRdmTRZEAzk7lKteQet08fpsndkrJVjaJtQlVqomOsiiJ1amfDTS0lKFaMXPtZe4mg5tAhQSFv+SmXrFhtQ0CV+lLab3ZxchRE50OyjkeWZyh3+QaExEw68VoEBxA4P3RGC/AJsMblyNzT3ITRwEDUozs9IB/lw7KaTTspKJCB9JEs0qLdDQja8FkhcnVFHqlNXN+K8FySfdcfU8Uo2qzxVm8CoTx8qv8fBlf+Rd1kXK9PKivgK77+gShfiLUV8BOECr6g6ojBh8kLDjkVpNJobi6ZHMPGJ60YSwjLUDgA5qaY8maWRAEffBGAigFmYXgUadTnVI+VNWKN909OQCpe2a4uBUqEDco4a/hz7r/WEg6bvPmY1edILjigoX+JoBgNQhKg7a/LAqCuA6G28xC01CNTNfPfQ2f1UywlCXoYM4DR/mOX2152Cz69ACmJsMfRKy5BeVAGBPT89i/94C4/ZevXMKlCxdFh+G+fubTz2B6dlpAiB15AoPTpz9ALBbD3du3UchmMT+/iIZkEsOjW3DikcdUXDI4jUJJdqF9Pg/u3L2DmzduoCXZhP7BQXR1duHe/XE5HlE03N3Zhl+89ba60dFIFMFIGG1dHRgcGFQyMotjHm/mM7DQn1tcQE93t+qR7q4u0WoYnJfN5iSI9vu8aFbX/nVcunRJ/HRHT+OhJB2Jfyc9S8WV1ZpQd8HX2UivGfcjWdF64C0bwbqXnW+fD8/91m8qm4AUm1w6q8wICjvffO117N+7B9O0CX3hBfgCBGglTU2YMUFwpYA7wriSx+R4lIDeoUE891tfxvXbtxCLJ9DT3YUohcjFAiYnHuLq5cuYm5kRYG1sakJjc6uC6XgcpGUoUCcwJ0oQQeLg0CAGh4Z0Jv3w+y9icnJCeh2CtaMnjimsjsUgg9BIq7p27ZpSrylgDkdj+t1jxx9RRgOnHrSEXVpaRGMigffffxcbqXVEQxEBEa47nZicLS9xrfz1rU5HydPuvJU4vwSvsjF8aGxIIBoJYW1lHs3REBqTcSRaW7Hr2Am0Mjk5ElS68trqQ2Syq2hrG8S+fSfxs1deRS59H60NtIHaIIyiDFrp5M5GuFYTwBC1TTQde/3oOhbwN1klBrGXTOhaDZh3Rb/TMn383lwxEnC5Crbo1dX7dwAQjNkCB0ZFlPOcHhQpjDI2p9QgWDtYBaOx6WCdiwgMKJo3aeFsPph/N9Qim6RsHY0+CRAMuDLykmoKvfuaEMGJk6VDsDoFm8RQMXeogA1iHjdxKJXw2//N39QfifUVqK9AHSDUz4H6CpgV+Dd/bFyMXGGth4dSOMtmlJ4vIJ9aR25pDtmlBRRW1lDK5Azn2Y6s9cDyeqRXUHJyyAdvOIAyA9IYTpUzAKH2dVTcaIjw/7L33kGSp+d52NM5h8mzuxN2dmZzjhdxGSQIEEygZcoUaZIqqSz/IclUmXTJpMpyuVyWWbZFh1LZKtMQwQJI4JCIA3A43PEyDneH23ybZvPM7OTU3dM5uJ7n+77unr0FQYqkaBd66vZ2dqbDr79fep/3fQJ5uH47TXAOJQYgGAUiaTxmW+VL1CZk3LQPHcixgmQVp1a97Dp5Jk/BOgo6XYK1NlWX01KKOEFgB5qFDYFC3VNVj7SpbWiwZDT0Iv4tJyZOOOhMwqwGjw/VWgNdAwPYKFaxlslhZPsOJRq/9cYb0ikw64DA6WOPPw6PzyP6C+ktdEC6fn3SbGW9hmJ+A5OTN1Wod/f0Ymz7Dll0+kNhuUtxP3GScOnyhxLndqe7MTGx06Tsrqzhzp276B/oR259FWdPn0atXMGWrVsRicdw4tQpdHWl9TlZ0KyurKoIVuJwpYL+gQGBiz17diPHyUI2K6DAPAUWwmzNv/zyS5i6e1eFEt2eSBXiBKFcNvQX/scuOjn8STr8hEIIR8KyKqXgdu6e6caz6BZA8LPTGsB//Pf+E+lXaOfZlUoLpORLRbzx6mv46U/+FL70x3+MyatXBSIJLllw7d23V7oEbjOP44DHFM7MjfjYs8+gq78fS2urAhP9fb0CX+vLy/jWN78hwEbqW6Vak6A5FksoB4IuS3Tvym3kVPwNjwzjwP4D6O/v1zHNpOrXX39NkwMCrUcefggjY6Naw/m5OczNz+OtN99SZ5+6BnZ4h4ZH8Myzz2l/0oGI4Gx+fl6Jx1O3b5v3y2Zw5+ZtZVmo2+s1YIdrqmOybpOnCYTpCsXzkWtNsE3g6PMi6GX2QVR0tWx2HY16CYMDPdgyNo49xx4SQCD9abA3iWx2CjOzN1FHCCePPYV7MzOYnTqNenkJXtqnooyGh/u0pefReWWBtxEL2wmCA9c6x3nOsgDmEdwCCAxUNOeTnRy6SZ81O/gLAwRLWTJow5mvtr53NMGmlPqvOEEwts8E55wacJ/wGlkzzmzKd2lsAgjO1EATg4Bx8CJAUJKyBQhmmmqtTi1YEE3LgqjWddNoEWTa5gLV2oCCJkvSjrUmC7yW1xwN0uoYmuFo0rDTzawuEPqZf/RHndtiZwU6K9ABCJ1joLMCZgV++7/9H5pL0QIJvJ+b0Xm9UER1fR3FlQVUMquo5+iLztm0TTm1N586H097Uk4NmHtAa1PWKjXSLhxv176VsxWVpR/FwpwgtKYIBg2YwDRZnjb5s9YXRG4o7W3DFrWoWSSQHiStge3QubdmManpBWlBvuaIX8WKJUaTH++h+FoxxXRWYrKDKXQ0HeDzqHwQZclsH//NIpWFQ90fQiQSUxFfKFaRzReQSHfh7Jmz0gBEwhHRnHKZDA7s24/hse3Ye2C/OvfcfnL9C4W88gvm5u7h2pVJWZYG/UFs375DhfvYxITch/h+5OVfu3ZFExpOB3bu2q0CdWV1XVSkxx9/HN/9zjexMDuH7lQa24aGsXV4G3bv22scVXw+FaK0zaStJrvZwXBIScXra2vqdvN9WHiTgpRMxoXfWBD96de/Jt47hdmkYVHDQOTH7+u1hgLFunt6VBC54CyCRn7+RCKOSrmk9OKFuXkTKuX1oX/LFnzyZz8tlxdal+4anxAN5+r1Sc2Q2BX/4he+gMzaKnzM17CCzL6+PlmRsltPylQ0HNX7cBrw1Mefw+zKspKOR4ZHFCBGgHv2/ffxwQfvS/hb2iiIVieaVCCEuiWGM52b9CLqEDjlOXTokIoqakpee/01zMzOCPCcOHEMDz10SpOiyevXMTM9jZu3bqmI5HHIdR4aGsHhI0exa88eATh2ooNehujlMHtvRrStpaUFFPIbmL4zJYBnJgXGspJAjtvOItVZxvJ1RaUqVxG3UxE/akiGQ0pL5rHIyU0gAJQbZfRuG8HRx55C37YRAVoChGJpDguLt1Ese3D44KMgO/DC2e+imJ2T1THVRfBW4GlwP1oTgTYwbshO5ssUvFYDIDvhB08Q2g0E3PTBnOHO2rP1eg5IaNLXxjv6yPTAXRbs+7cLlM3GOYqRsQpt6iXainRHMTL6JmNhZPIHWi5GmiDUPNIdtAMEHhc85poTBDYZfF5pDxxAkNWpJgg+EyRnqY7aPnsNUjOjDSDYVTEAwWa4uHRlE4hmAJhp8DiLU/vTNjcku7xWzGwmCLxu8Jz8uX/42c5tsbMCnRXoAITOMdBZgQcDBFN3N4xjB3nkmTwqq6sory2hlssARSM0VlfT0Qj0nBpq1AtE/KiFvKIX8b7EIrFWqbfoRcYyyIiQjW2QzRAwXTRTiNvOo7rDLNB1Z7dZC01lY2sXahRhqCquK6nHe0yX1XG1jdLY0IckQmbnnB1Z+xhjt2pSa/kYFaxyUDEAwWkPWPxK7EethQUqTT9z1hHBMHr7BrCyvGYKC18A+WoV733/PWRW1zG0jYX3OpYXlySuPXj0CLaNjojuw9dTGFY2q0JxfmEWV69cxczdGb0nXYV2790j8EGLUxYXKyvLyBc2MDgwIC0HO+R8jXKlhvmFRXWQv/r8F1VcB/0BTOycwM7du8XxZ2HLzjRddBgKxjA1WnnmCnkMDw8r+ZqdcXYlM5ksslkKd+MqYCmE/ZM//rzRHnjMGlWqLGADyrmgwDndlVaAG18zEovKtalSrSC7lm3ScljwkttN8TOpNCPbx/DsJ35C4mJatB49dFiF9IeXL2P/3r24cPYMXnrx26J0qPakVWq9LrrVjrEd+iycoJAORgrT+M5dOHTsGGaWFgSskrEE1tdWkYhG8adf/jJu3bopvj4zPgztzTps+fzWhrSCRDKJnRMTOHb8uKY83H/Uh7z+xuvKM/iFX/wF7NqzE7fv3Mbt69eRVcF/T+vH/UagxMA35lns3rsX1VpdQW09tGq9c1fWpiwk+3t64CfoqVZx+8ZNnDlz1jjNsBPMwpPuOQIJXjk3mfqVmRQ+AfdoMIhauYiIz4NkOIi4AtJIlYoiEg8h1deNnuFRjO07gt7BrdL7JCPUSUxhYekuSiUvDuw/hVCohiuXXkchu2j49ez+e6qigtlWvZnGcUJgwVYbQmjy75WMroKeF4mWBkHUsgdOEJxbz2bA0Q4QzAzQgocfZnPqmhDOpOAjGoQfDhCakxA3EXG5A5yQsgHAfUFnNwGElgaBUwTZnNoC3Uwu//0BQjvFyHxmM0HgdNPRhETfs8cABenNVGWXC8PHqrGxmYelzyB6Eamk1C7U8em//wed22JnBTor0AEInWOgswJmBf7LtgmCudFQAMlCpIJ6voDKCp2LllFbX0WjtAFv2dwAjZagJfz1ECBQMxD1oxr2oeYnNacuni4BgruRqdR3BYMSkNlFM3qEpu2pzNONBkHNLxuSxKLCeZ66dFZzd2wJHh1QMAJjQ3dh8dTs9Hu8CEhobL7ksqLPYSwHZWXKwkBpw9ZG1WfoRhbRWItWV+60ASULKuJ9g6jXvVhbXpUzTc3jxdL6Gt5/7wNRttKptPQRtxkc5vPh4NGj2DY6iuPHj6sTzH1ASg/Bwdz8DG7euIWb166LqhUORrBz1y70Dgxift7kJZBqFAwZMWwgGFLQFzUAdDTimlJY++orLyHIgrdaw569e1SkjuzYLsDAAv+tN98UACDgGNuxA1uGh8S/J+eeIIb7j5MFQ3WpSNhLAfIL3/i6upCVeknFS6lUgc8ThMfjR1dXN6LxOHbsGJOt43omi7EdY0h1pVEplAVMzp09LZEvA9VYIM/OzuHY8ZM4fOKYKEWcLhw/cgyZbAZLK3TW6cdXvvRFTF65bATkHtp7+rVuBIOcHBAcBYJMM47C5/Hh1COPIt3Tg1y1rGlGNBTVmq2vrOJLX/i8phjMqShlOQVhPgY9en0SNzOQzh/yY+fETpw6dRKpdFrggELvt197Q6CHIPbhxx6FP+iTxoSvs7a+hpnpGR1jDD3jBCSWTuLIkWMIhMKYnZtDOt2N5dUVzE/f00QgnUrh4L59KBQ29O/T7/8AF5nUzAmBkquNODbg90l8zC40P6vjuXM/BHgulUuIB31IRYKIh4PoisYRD4UQTceQ6OtC3+gYBkZ3Id7VBZ+3gZC3gbWV21gnGGiEsWv3Mfj8edy6+R7K+WXLDOK5yMwTm/vR1A8YQE9A3f7VpA553blDKP7naRDM81sahNYooB1I/LlBafdd1PW8phVr84w32Ss2mO9BEwQ7jzRTEIkDDEADAYLNQdB5ShejpgbBBUBqzPPXMkGg5qoJhOw1836A4JzANMW0rkWiiLrAOaNaMNe6tvVpAgRqzSzw/OSv/dvObbGzAp0V6ACEzjHQWQEHEH4PHtuFol0oCyfdPIoV1Ok2w1CsxSVUNvJoVHmTpMc6RYYuz4xUG6BKrjcbr1E/GmE/agrAoo7BOK64iUOTxkT6kC385VwjlyCjOKRgd9OXingv/HxCG4XAAA3b8W0Cj1aGgsdaMpoCygqQxY2p2tfhJMEv7jx/7/VS+GkEgwIN+mP6eI7W0JxGtOs2vFoRihBUoMe70iiVSf3JiaoSisRw7dp12ZaWCwWJVdlVNzkAQLp3AIePnVCAViwWV6FMN51FAoR7d3Du3Hl1143Iu45jx05geGS7wrWuXrmCYrEkK1Hut7EdEzh+/KisNLcNbRH9iAFcU5O3uXfVMdw2OoyJiQns3b8f0URCXfsrV67i1s3bWo+dO3cKPHAh6GiUSqZUYtDuM52MYWVlBcGAX6Led955W/kEkkzUIZ49E5Sr1YamBkdOHFMBu7q6Ll0COdgMYKt4jOPR+soKzp05jUIuK9DE7IYnnnoavVsGUKyUFQg2MjSETDanxzO/4At/9EcocJrFaknZD8aphYU9AVlv/4BoXIR6dMD6xCd/GrNLSwhFotiyZRC5zBoG+/rxzW98HRfPnhMY5HHvqRrqmZxl5BBkNAmp3rTcpkgv4joTIFCLQbtT6k5279qtfcPAOAKUrjgBVQ0ffngRhWIeqVQS8XgMJx9/0rr3QMLkWqWCK1euaCLH4/vhhx8SAGE6NHMsvv71r8pOlccepzUUa6sY9zYQDEcUuBcI+GU1zD/+ahmRgBeVekXUop5UEjECpUhYU4nerl50Dw8jtW0rEqkuxEJRvZanzsnQCorlOsKxPoyOjaNRncfMzDnUilm5TKmo9lbh4To5TVDbOdWS/rtzx5xHJkjQBh5y+sHvjV1Qk97jOPhOH7T55HfOSAaIC0S0pSnzmrUZmljgbxsOBvy3Xrn98Zu66mYUZc55XYccTDCBc/cDBAFzCxDoRkZXNwPW6/BaDRePe+mYSDEipchvbE6Vg0ANgt/pmkwmi6PgmcbLfRSjNoDgs2LvptjYXos2/Zs0PruQLqulCZHaaEhyOrJ/Pv4r/2fntthZgc4KdABC5xjorIBZgd/6l79nElfVYuKI2qQd1/JFVNbWUV5aQG1tTVoEPaxRhpc+8xYgiEbk47SA5vo+IOITvaiqTjOMsNJ6drePyTkhUDCrbESN1Sl/L9ZsexiTAIAp1H0UB7tRueNBy/nDio/djdXe4D2kvbSlIzeLhXrFaBM8BAW8ifuNSNZnqBomuEsvYp5vg9S0RM7SVM8ztqak9VAu7PEFEE8kUaFANhhCJpsHg7+CoYgAwuSVKxLlslggf9gl0XoDQezet1/ZBUwzpqCXNBkW4CvLC8hlc9ZOldSGGiZ27kJvb58K9dNnzmgCQGrQjvEJbNm6Dd09abkRDQ70YyOfwzvf+x7W5pdVgJSqZfT3D6BvoB/HT5zAwOCg6myChMXFZXUTyeX3Bs3nM6LkmAAVC+C+nh7ZdRIg0Br03Xff0STBF2SmBW1gTQBaPJ6UPer+w4ewsLioBGmCD+pR0ukudbPpQNQQleY6znzwA1F+qtW6uvGeYEDHQne6C1v6B7BRKCiF9qUXX8S506fRqJIPb73e2Zn2etHV1YNUukvp0ARCfC9y/ffs24/FlRUkUil18/PZDOKxGP7N//G/oVwoIuT3SWSMmk3XtkMpCrWDoSAeeuxhHD58ROtBkMT9xwA6/k0BN9eHYmN2lbkvShtFHVfxRAwXL16QiPzw4UMY27NPExuGzBEMXb18Wd9TsL5v717s2bsXlz78ELv37JFd65e+9CeaCrFLTBoWj8NggOLwGk1iNTjjJMFDYTgl/GV+FmMtGg0HkAiH0BWPIxIKCsSlmJY9OgJ/d1L2t15y6rEBD3g++OALxJDsHkZ//xYUMrextHAVqG6YiRk1Rt6K8kuanXkXKijQ3bLkVAFvKX9KGHezN7bcLUBoip2bFCBLN7yPCuNog3qeAwhO0Gtu5M3eeLs2wU0kHwQQNuuX7J3gLwkQjAbBXN9IMzL0ov9AAEFaA12NLNXIfe/MJgwVyXVTRJRsm/A4INHKTDAg4dlf/jed22JnBTor0AEInWOgswJmBX77X/5ey36wUYOH6cmlMiqZDEqrq6guL6KRzcr9xoAI8pCNxSm/iBnqrB/o4MNgtAjpRaZgZoO8HSC0h/RwakCRrxyACBCcv5AsTs2Lq3MvrrLlOltuQHOI4Lp8DFxrAwyuuPfSTtHSiZy4UfoGsAva0jtQU8DC1uOt24mCAQhOYyHKkR3Zi+9N+okb5xMgECjAi0CITj1prOdyAgrrmQ2EwlEUSxWsrmbkDnXl6lV1wd1rB4NBxFMpAQoKbIeGh9Rl/+Y3v6nijy6sTAPmz0gn4eOZbJxOdSn598LFiwIaO8Z34MiRoyiVKygW8+pks3sdCPjUyZ66eVdrytcZn5hQV5lrc/TEcSQSCU1R+MUCXcFN3oaK3XK5JBE5QQsFt12JpLIM6LX/4fnzOHvujGAdC2kKuOXmxCTknj6Mjoxi78H94uGvLK8qyI1OTaFQBPsP70dvf68KvHIhj+98+1sI+QP6fI9+7HGscqIQDKCvtxfpRMrajC7JvYjTBnLBTRVkONR9A4PoSnfJ/pWA0e/zIxqN4ennnsXaekYTgXR3N/IbG4hHI7h25Sq++adf1zFGt6t6rQKvJ6iJAF+V+R88JOkYdfzkCbkZra2tSqS9nlnH0tKyciIGBgbU0V5dXUOpWMR6JoNENI75hXlkMuvo6kpp/Z96+inEu3rE5+f6XL92TTkYDiw88/Qz0i8sLizg0ccew3e+8x289dYb2l98XYHJGo9PA5IDwaCAM8FZyOdDZaOAeNBvaDCeGpJMTY5GkCS1iDkXobCmE77uGFZrJUQiIUQDlMeUBRZCkTTiqQH0D24XnWl17iKKG/cQ8NSkyeG5AR/X3Ij+zUTOnSPWPMBeVN30zTygNUFgY8EBBPb9TZ1vNQq2c98+DbAsRvOYtnR1M0EwXzz2Wt+3ruo/DCCwy9H+nNaT/2ITBFrZkoJZrRkNgjIPZHFqJqX/ISYIRjllxNPt7nP6kf355vubtaa1P5SkWU5HRvQuJ6N6HU/90v/euS12VqCzAh2A0DkGOitgVuC3/sW/UiUunS+LokoFVbq5rK8hv7yE2toykGfuQVXDfGXd2umBaCUEAmRjBIy1KULm3xVmKFSN24rzbG927lgZECBYOo9EdC6dwAIEd0sjz1zlh3z0XVFgLQG5HXIAafdQsY+RW5F5nEt8NdMCdliN5Sp/GfAHbUKzB/6AKb4cmODjZR8p/YEphhxVyo3lJQ7V5/HLLYcWmex2JxJpbOSLAghLy6v6fEz1FUff50WpXJYrULlUQrFUQiweV2F28MABFePPP/+8eOukyrgAMgkgAeUTMNX32tVrmJyc1Hbt3bsXzzz7DO7cncba2gp2796FyevXEA6H5Kpz+r3TKsgOHDiI4aEhdb9ZJCe6k9i1azfi8QTCoYiAmhJ6aXu6topyrSrePrn2d+7eRYjCXxVzDXzrhRcU8iazJ1DvQZBgBlF0Sto+Ooo9B/aL9lMuV/D977+HtbV1VTHDO0Zx7MQxucCwcGS+AS0k6Wz08KOP4ub0XWkVhrdua/q+UxB8/swZVMslsbP5XO5frt2WbdtEB+I6D2wZVNHL1GnmEcwtzqmQp56A041Ud0DiBQAAIABJREFULI4Xv/0irl+7KhtZ5XnwE3gDhl7i8wrUEHQ999xz0gxwIrO8vIL+vj5cunxJYGxo2zZbnjZw88ZNTTg2NvLIrGexd98enDnzgYBNd3daoWnlegP5XE5TgY1sTttP0LdzfAKHDx/Ge+++i5HRUdm//rs//EMsLy8KvNFeVnoYa1NJW1SfP4BA0IcAbXqrNXiqFUR5LJIC5G0oXTsRDiMVjSAaCClTIdXbhdlSFgvFDPq6ezDQnUYkFkI42oV4qh9d3QPo6unDvembmLrxDnzIIRL0Sp/hDwDeAJOcg0bIr8wPnsZWu+P0Bc0zy1J7BBCsa3Ebxcjx4jfrBIz25/6vFkBwjQJz7pr/f5RiZJoA1iHtPorRgwCCe/wDKUaaINoiulpW1oVsTqlF0ITUAATSNI12i3az5kppqIpmKkUqmKMY8d88VlwGglsD6QacqFu6DgPaP7IeHF20fd0PEjY/3onE25ze7gMGzvXoib/zv3Zui50V6KxAByB0joHOCpgV+O3f/VfGjpS3VN7AC0WUMzlUlhdRYIJrbh2+CkOSmNNpaA5GxGvu0VVLMWL2gS/sRz1AgEBv/jrKZQMOWDW6jrnTDQgg2MLeuGywcLduJ172440NJYtz0hrIMq9qIuAKEvNY0XzaEkfdfuXPA1I3W7tFipYtZ7rmsdMQOR1RxOw3f8uJ01CdWMQbj3dDrm+6Fdmphfu36bab6QEBwjypJrLwTJm8WK8fi0srAgrZQgEbhSLiiYS6wnNzcwIKtAkl9YX2pvv27UVfXz++/vWvq+jv7esVzYcWpCxS19fXkUwk0ZVKCmAQIAg0bBvCr/36ryGTZVJxRu5ETDyu1sp67rvffx97d+/Gromd+iykOvH9s4UMksmUKEvJZBqhUFhFa6lQ0u/jqSR27duLaCKG+fkFlPKcTkQwffeuMh3KZVLPauJQc1eLRlStYcvgVgwNDcmhSeCnUjM0q8lJhaft2LNL4WciclereOO1V9VdT6dTOHzsCG7PTCu/YevgFpumfEdTlTDFuV4PSvkN2Yyy2OobHEQgFBIQ6esfQO/AAGZm7mHPgYPKnCBIioRD6l7zMZViWbSrmbt3ROMikNRu9QcF0gjDaCX7xFNP6DMsLa4qp4BTGaZAM1WZ1q9yyPJ6tX8oBKe7EcXhBBf79u3D/PwcfvDB+zh27Ai6u7sxMzevI5V6EtJ9SvmCROBPP/mkuvuiGxWLeP5LX8KHly4JqPr9Ph0XPIdoz2skp6TD+TQFCPq9VIYjzPNCgKMkvUEiHkF3IoEU9QcenwTbXYP9uLwwg7wf2Nq/Bd2xBMKxBLp6tyISTaIrnYQXJVy69AGWZm8g5C8iFgpqAhGJeRGKctpiAKKh4pkcBKMhaOvkO0cxUY3spMGKaE2KskyGm6DbXRtU8H/UvbhtgvC3AxB4jJq8AGYgGIBg/vxNA4SPNj7MGm3WaDVpl83AS3MVdG5Mm9ba0jiNHarJTXCUo8d/8V93boudFeisQAcgdI6BzgqYFfiv/sX/iLq3jipvgOyQ5fIo07loaQ6lzCp8dKvhOF0AwYaVWYDAALMapw9+r6YH3pAP9YAp5BU4VSboMHd8U0SYjiO/RCuyQkXewGwWsvjT1CDQktPbUDyZcUih/acVEbdEin9xgMCOOIsq0h8YfGa+jIjQ72casR8+q0EwN1zXcSM2Mu/j3GLYJXScXnUfyTdPpuELhrC0sqrOKnUNgWBY/U2KlQkQcuWyfPZJo8lkswo2K5VKEvXSbYf0lvEd43L6eeONN3D8xHF1GpmBYOg+ZUzPzEjcOjYyjGuTkzabIIdUKo1/8k//qeF+c7/UawrbWlicV8eaOobhoWFlW8xMTUvczJ8j0FDqsgm45jYYLUGt0hCViO5DH/+pn0QwEkG+kMfi3D2BmR+8964JKmOQXa0qgEBQyLXkmhBs9HR34+QjDyvhWPu41sC9e/dEZ4qnk3I4YglUzOfw2it/hq5kEj29XRgaHcHy+ip6+noxMjSM4kZeHf9r167KgSroJ6JlCjNzFhJyKCJACIbC2L1nL0qVClbXMtg+PmESiWMRBIN+WbRy+lIpVfFnL7+C1eVF3Lp+HUF9ZhL8QygUi0ikknjiiScwNj4u/cD01JyKKFmn+v2aclCAHQoam1HqRShYpgB1z+7dojtFo2HtWwbJHT9xTFQhilKvXLossEDgyxwM7lOmaQt8ZLP41re+hTffeEOTCRb6LMTZpeYOCvg44eCEK6A19Ps5JavDX60izP1eq6FcKSEUDiIZjyIVicjFKOgNIBKLIT04iGsrC6jFIhjdNorBrj6ZCwSCCYmoU3Efpu+ex81rH6KQKyHoLyHi9yEejSGW8CGa9CLMyUWA50sLIOh8ZEpb25fOF0sfNPiBk8cWxUicoeZ1wQmRN08QmudYk2L0twwQ7psgtFOM/mYmCG1ua23L60TKbrkfNEHYdH0Sjcs0S9RWsRME5RhSgG1zRB79zP/SuS12VqCzAh2A0DkGOitgVuCf/86/kh1ppVFGrbyByvoaSiurqC/Mq1tMbq2jFBlpQGukTyZsg44vTFWK+eAJ8qZPmgPpRabDZqplY3CoRGRLS6IokkW06V6ZG1hTSNfs8BtA4UCF2MMNdjEt59lOM6p+w6dVN7+NohCACXXimN8lqhqAQOcbb5P6RH45f2+KMvMcR21m8eOznu3t22KqG7+AlScQUJG6SjvYSgkN0jC8XgVUkT7EKQEnFBUSIlTA+5DfKIivPj+3IM98FuMsvLdv367u84ULF7D/oKEbMR04s7qqSQAFu9VyGaSbnz13GqVyUa/l8wXwm//st+CLxE3Ka6MuLcLK6rJoTOFQCCtLizj9gw8wNzMtYS5/RreprVu3YX09g2w2h1x2Q5OAmkAhBBB+5dd+VcU8XXPu3rylHIE3Xn1VnXBmFYgqofBrJyhn5zsgOs7g6HYcPHTYcPvrdZP6S7BHYW3Qh2qhhNnpKVw8dw7jY2MIxIwmIxqOIJlIYdvWIVy6+CG+/rWvqcMugXfNCJRJ22AA2MDQNgQCYU0chodHMTe3gFRXl5x+WMjyqOQa0I0pnuTnKOKVF7+DUi6Hq5cuoVIztK8GBdb1Op58+imM79opp6mpqSlRPQgOkokEpmem9Rn27NmLoC+s4v273/2uEShXyjh48BD2Htqnn3N7v/3tF3HkyGHpIXIlaidq2Da4BbPTM8ismuC5p558RsfoG2++jtdef1WgxEfhf70mbQc7wQR81POoex8IIx6JolEoIhbwIUADLQ9QLORRq5QRDQfRnYojEQtLoBz0AIl0Cv0TE8j7Qih7/Bgd3YlUqgvZ7AYW5mbRk44i7Gf2wWmsMRRRmiOTfxAK+xGNhZS7kYwyZTomkMsBICcorD3lMKZzguDZBBTSmEdQ34KBTQDCnqeGztcGFhrl5sM2GQU4R7F2RyJNKkwuxP3gxFF8TAAjM1kcR5ETzQc83r6+6bu3uxjx2mKCIek2JUqR1RoogVh2p/VNFCPXUODr8JrBY5bHoT/oF+AnUGRDwiW3OxMGXhNNFgvX1KW5a2M2f777aVj3TQ7cg9tBgruG6opspwdm/1odQwN46Oc7E4ROXdBZAZ1xjfuTQzrr0lmBH8MV+K3f+e9Ra9RQrRZRzWdRW19DcWkZ9bUVFaLqYTFV2GmHZVnI1pNyO1EPkFoURCPqAAI7yXw9CvasiFBhPR8FCE1r02aOgaFQMJDJ3KPbKAxWEN0CCK2sgqql6m7KRmBxWzegox0g6HVtY46OPeYGbt2MCHYsxajdT5XNUbctToNgoI8PHgKKQADJrjRWFpcknvUwKAwehCNRiWYpMuYC1P1+ZHIbiEUTAgXkq1+fvIll5gA06qKokKt+6uRJfGjdbILhsPISmMrLonnPzl2oVMq4N3UH1yYvqzgrFTldqOIf/MN/hK7+LSrQGEZGilEmu64ChUnFF86dxZ1bt9SBD5KiEg4r3ZXi6GxmA/lCAetrGTkZEWAw8ZUUo0988qdE4yH95s6NmwIDb7/xlug7VaJA0rEUj6GWpMmdQEM5CJ5gCHv27cXIyKicg5riStng1pBdX8OlCxdENdrS3w9PyEeUhp50Fwb6B5FKpvEnn/+CxN364uuz1qtT7OtFKp3C6Pi4LE6HhoaR7u7B/PwihkdHVGjxPQgm2LFn5z4SjWA9u4bXX34FhUwGNyYnNbViEnjDG8CO8XE89vjj8AcD+rzLdD+KJpCIx7G0vCwqkexbjxxB0B9WsXXl8mVMTU8LRPDnie6UtpPBc7SYpV6BoC0Q9ilPYXZmBlcvXdY65jJZ+P0hTTcuXbqk/WXobSZhl0nR5Igb8GtE9FxEX72BeCCAGLntjRq8nobAKPnwiVgEXckYYqEAIsGAHKeS3Sl0jW6HL9mNRjCKSCSlY4Z5G5zgpKhFCFRx8/oFFDbWJS4iQKnVCRT4vtR6hJGOB5BIxBCNhREM+TTl4FCQIMqIls2ZYbbfif3t1LBdUMypnJzEnOORczFy0z2LN5yQ2QKD9iRlo4VpFfzt5gWiKgl8/NUAglmIqrZcTkW6rtHS1IqSqbEicBMFydmhWkrl/0cBgkvklg2Tc0JCAw//XAcg/BiWAJ2P/IAV6ACEzmHRWQEA/+x3/juFotWKeVQzawpFK6+soVbI6UZIig+nCA4gmGafSeCsM7Mg6IcvEkIjwjYiCzePONjMP9BkgB12Of2YUDJ+8XsWB4YOoz6bCuhWJ9GK8KxLipsMaGJhJwgqLFgoebyoONcja3PqdqyXAMGK/lTYG9jBIccma0STtuxXUWiyBmyRazt1JKA4wMK/Hb2izq4pBYjRKHyBADJrayrWjHoCSjuu0UJU4mIvEAjh3ty8+P6ZTA7VSkXFLF1xqCfg+9Kn/+mnn8b169fFg+/q7hUdiHSiLYODOHzosMS858+cxtLyvLqb7Db29w3i8JHjiCXTmtiQujJzbxqJeAwLiwu4des2Chsb4vDLJpPpx84u005x2M0uFEqyPOVrMKn3yInj6O7tweiOMQGAKxc+xEY2qxRhAprrN29oDWi1SQpXu96EXeY+K+RlGvPI8Ij0CFxv6jToCsRiuVwsoLenG6tLS+gf3iox9/C2IYwMj2J1ZQ3/9//1bzWVctaNBAgMa2OxSDemfQcPCvVRe0D3qI1iCaMU+xaLWoceBYL5ZAXL7v/d6Ts4/4PTuHf3LhYW5uHxeVCtV9HTN4gnnnwCg4ODEpvThYjHeSgQlE6E0wXSgPi6Dz/8MGLRpD4LwVixQGtTj3Isqlz/UklTIILD8fFxbcfJU8fkUvTGq6/hnbff1iQmGY9jbS2jQDhOILg/VQQTHFgdjOPoO9F8oFGDvw4kwyH4OJXxeQQwKYBnyZxipz8RMRkIoQCC4SAStM/t7QPiKSAYA11dg8GwABPzErIrC5i9ewWZtXuolAuimfH8N38qAlAEGrFICDFOExJhRKMBhCJ+hEK0CTbUMq9BbwKutGY1p3nLAtWdm6QeKpTQ/c4BgXaxswtjvD8V2YJ4A/5Nd99gxxadsTkFoAbCdebViPjLTRDUBqEaWQDAAgSJlOuaBuk6R6E9X/n/BwDBOcmZyS3BWMsJ6aGf7VCMOkVBZwV0r+9MEDoHQmcFgN/8r/8bVEsF1DdyqK2vo7S0iGqWxWtRyyPqCO+79GJng5ihVIawLptShANmghAiF5+pnPSfZ9iaHqwbq9xXSOGxxToF0bI7dB0+a3HKosRMEExn3xXlxmWkoUmHXIZkNCNHdj2TZZG2VQWJKc5V5LucA/YZrbOICcIyHKJ2obG63m5i4aW7UaCZzkuA4Io043JkaE8ECIQyoXhc3cp8bkMCTIq9CTg8PlKN/CjIbcePhs+PtUwGxWIZoWBY1KONXAEbuQzKpQKmpqa1TZ/4xE/KxpLhYrv27kOxVMR7776nScBDDz0kl5vLH36IxcV7+hyJRBKHDh3D8vIaxnftwurqsugtpAmxy3+Vbj2lCkKcdtRqWj/alAb8fmwUcipeiZpYsFcrpIdx/YFQJIxPffrT2CjmEUsk9BmvXryEhdk5HNi3T2Fsb37vbYQiEaU005aVhwoLaDdp2To8ZApBOzFgoS8L1nxRgCKViCMWi6o7PjszhX1HDssBa8/O3ZoenD97QfSiUJAC4pooLdQ8EOSYvd7AvgMHEIxE0dXTA18ohJHtYyZPo1FHuVSW7oDHISlCTIs+d+Ys7k1P48bVKwqtqxJk+T144ulnRR0idYmdfdJsYvGY6EAMgOMUgLQjTgxY9O/YuUtUG9PJJjA23e9yrS6tBbUJnChwPZhOPTq6De++83380ec+hw2mVnMT5bxkQKeANwvxoMmS4GclrYigxk2w+PoxnwcRCpiJdRmQ5mO+BUFKWcdIVyqBJOlFQb8AQiQeQ7S3C41YAv5UF6q0Gqv7sWvXHk2jtg30YXV+CqfffRXljUXUawyxc11/F6RlQvooUg6FfYjGggIIsbgBDIFACH5OEy3lyE0R/F4zTZBDj0341XrJuMBOEOyFWM2C++g/5hrQslN1+iNzPjoXo80AQdcCy7l3FCNZbYkG1Q4Q2rVGRo9kntschZjH2/BIObLZyYGmbAyU5LnNZHnlvZi1crkp7RQj0YwCXhOUxqkP16k5sbTaivsoRh+FVWahqMlywuIfdQ9rn6BqLUXTlNGpoU5ZQMaVeOhn/ucf9XKd33dW4MdiBToA4cdiN3c+5I9agd/8rX+OKrnL2QyKq8uorK6ins/LtpK3E6M/MGJjiob5AwMQPGgEffCEg0AkwPpXNxu61Rh6kWb8uv/opkSAoDumSAEWILjwI+MWJICgQKSWnqB5oxcjmtx6eQPpJm4AggdVyy1whbsKf937bZiZExXbekC5T4brYooUyxMmd0W2hGp7WotCFrf8DBY8mNc1q0qKUZ0+9NGofPPpqkPs4dcUgd8E4A/FkCuWBRS8wbAsUEnrIIAgNYgFKwv5Srkopxy62vT09OLpp57C2XPncejQUXTRv79YQKFYQCKZVJLv1K1bmJ2d1npt2bIVPm8AoVBUAGF2dkbUG9JWzp49bYoWX1DbVi4WDUhQgcbP1ZCYlhoEAjtZhUosUhdI+flf/IymBwQJ7IYvzc3j/JlzeOzhh+Wq9MK3vgV/KIhYOKJFVVBYqaQCiBOGRDKuVGhyr2PRmAVvZhpAys/o6IhEv7lcBndu38HA0FZkNvJ49JFHiRNx/fpNTF69pmLbMbHZ0ZXoVf6qdSTTXRgdGwPJML2Dgxgbn9BnK+RzmtZwCkaKEAv165OTuHH9BpZm57G0MK9DtIY6du/bjUcefxKxSEQ7mFMSWozO3J1GoZBTfgPXn/aypSKnLGWMjE1gUFOLhAVEkKZgam4ey8vLskHlxCSVTAoozM1O4//5gz/AlQ8vafKlBHMWlyzHmyJ+FnA1hGyuBI87J4pXGq/Hg1TQhxCfUzPgmzoQpk7ztSgipoNRKh5BlAAhGEA4lUCwOw1PPAHEkihVvRgf2y0K19LSIvZMjGPuzlW8//bLKGRmlXVCulUzaMvmTShHkcDMyxwGH8Jt2oRYlJOEoMAVKXsG/PM8bkjAbqC8uW6oCLe0PRXKmwDCZorRZoDgtEottzFNENxXGzf/foDQrkGwVyD3rvrbaKDatBDNF7UAQSYORm9gJgXUWNmUeE4ILWD4YQDBiNRppfxXBwh2iGtB8EdtYe0Hsn+1KJatdVJ7ZBNA4O9OdQDCj7pddn7/Y7ICHYDwY7KjOx/zz1+Bf/KP/wtU8nlUs+sorq6gmssA6ijrtmmnB3V4WIyo5ubtVdwexrgCkaCZIvjMDadatgBBRTonCCoH1J3XP5VDYMSM8LKQdjdmlhDkC7dyCMyN2wUpCX6YQswMMJoThKoVSDYf6+gGDcOBdq5EAhekbbD1uknjYNxiCF4cd1qf3RY23jYXI1esGfazpRhFoqiR918syYIzqElHHXVODfwhcPvYt/eHI8jl85ogkMbDJSL3v1zcQD6flb0oiw5qEp595llMTd+T+Hbv/v2IxqImPbfRUDLx1M3bWFlZFKWD1J3z5y/hscc+JjrQysoSBgb6cebsGWxsZCVCjsSTcjAiDWojs4a1lRUBGg/3gcejyc/i4pK65jKiJI3F78czH38OTzz9lHQG3JWTl6/gxtVJWaZO3Z3CK6+9KsoYNQ1cM9KmOBlgN5Wi62q1rAmIK75Im9Hags5PSRw9ehhbt26RXSqL7gpBTK2BXeMTcu2h+PrVl1/B9999F375/LNKJefbCE1tTxjdtGnt6cGOnTsxMrYD+QKnOeTO+7Bty1YsLy0JHCwtLmN1acUIyuUqVUW6txsf/6mPI5nq0aSiQEDj8eLezIy0INRJ8HV6eqhvMHanfX29aDAlmzSeSLQZYEZwPLB1GLt371ahTPF5b0+PaEtf/9qXZWGq4rhG0SuPChMCpsmWi/SwAmyeMC4srCkyJbCKhBAiOKqY0K9ypYpS3QQYxsMhxMJBdCViiIT8CAf9iPd0w0sLU6Z8B0Koe8J4/OEnsZHLY3p6Co+dOoHJD3+As+++ilphGY1GBfAahyYz1bAgX+eVsQgWFcrnESCg7W0i1tDfBIVB0ppIPeS+9pKuZxsAzk5WLmgOnDuaoS367eu3X7UMdjJdfdGv7Pe6jFAU3aZtcM/78wBC+5SiJeT9EQCB0wGblqzJQVODIEW/sUIm7fKHTBD+OgGCy4r482SUmwTK1qThfoBgNAgtwfbJDkDolAudFTC1QYdi1DkSOisA/OPf+M9QLmygTG712po81T21KuUEps2u/0xhqhLew8IXqLLBGPHL3pTUgobHL2oFi1DxxdlVY3dUgMAOyy3VQON+6hdsjoEr7J1AWPoEOf6YiYMlEMDnnE9sUJvRQxrqkaEWedRJl7d3nbSikk18ZVfWZB6oOGWHU3oFK6K2oARWrNxe0PAt/HXywY0SQd1eiStZ2jVQ59QhFIbXH1B33lsnsFBZZdbO60MgHMN6oYpIPKFpAovGQrEk8evqMovVBSwtzmndGFhGehDdjDgRWF3NyVpzYteEkoBJPWGRev3aFVu+AduGh/HB6dP49M98WjQXpk+zOH39tdewf+8+8fFZkvN59+7Noqsrbbvp1yUIp9tRIp5AntqC2VlRaXzekIriQ0cO4zO/+IuGE+/349L5c1hYWNRKnDlzRs5KnBiwYGQRxO3jviDVJJ6IY2V1Vc9l4czf8ziiS0+1zFC0hETZTE6myJsi2/7+AaRTaT02HAhiI5fD5z//Bfzg3e8bIprtQBv4yggFk4oNXwBbRoZx4tFHMLB1q6Yb9XIZEzt2yN3n9OkPsLSwIMeeUqEiDjnpIRRpP/b4Y9izZw8qnoYSmIMEB1PTeOnbLyqrIJyKKA+B27K8tKzgsICPVq0p5Rd4SR/xB5BKd2FsbBzjO3fp8eFgQJMhnhPzc7P43d/9XeQ2ctpuFpiORkSuPsER6Uo8BkIUj/MxZKZ5vErDrlXL+pzlUhGpKN2EoqhXKko4pz2xofY0RBujNiHNgLRIQHar6YEB+FPd8KW6kat6EIwm8cRjT2oqwsyMncP9eP+tl3Dr6lnUygUogfwBgWUE9tRXGBccAgcTCMbpUDzkRTQakttRLBZEJBYU5cwbMFoKTRTcTrMUIHXt7TmoSwQBUs1oi0QRs3NF2w1oy1JpvZBPrmoftVhVO0MUJqN1an21qIWtY8nZrN6f12JsQF0OgnMsMi5GnCgY0MDpgRwZiKT4t90eo21iZgX3YQANUoz8fhOaZot2lzrN66QE1ZpeiqioZsODvkxWhNFjtX/ZfGX9qCn+lk7DXO9s5aNzVdde7cfWK5z6uf+pc0vsrEBnBToAoXMMdFbArMB//ku/inKhgNJGDpVcBl4l2zbgbwMHumE3bQkbqJNmRLeZsHEwYieRvdBKtSGPfoEDY7ZtE5PdzclFqpobMmlM7QJMcwMzNn+6BVrahQtQI0Bw0wMVi03bEt7YTcYBBYm6V5MvbHMTTPfa0I34vQlMM4UCXWKccyI1FSr+fSYAS9oH2uM3aEtoAp/4P1MEe5ViK+oUMxRCIQVwsWCgo4x0FOoI+1HmhMMfBgJRZDYKAj7r2ZweXy6WsbK4gFxuXcCAX6TyUJA8MjKGldWschCC7AzH4+LEc7vpJhSOhFWK9A30q3jfu3+fqC3MHyAN6czp0zhx/LgKbm47k4CpM+Dr8zEEYufPnRG9hwVfdzqNO7duSojr8QTEfx/dPoq/+8u/rGwAbsONy5cxOzunAvzChfNmP6nNbcAkBbucIvBntDqVdkQdV+oyjFtUE0CiIQelJ595GgPbTDq0qEdd3dpmdvMJoL74xS8qd8FQwlr8a+lGbLGa7GJ+wnbsP3pYdqV0k2KuQjQSVbI0PxeFwaSGBLxBrQGFvduGhvCxJ5/Q5whEwgJ5xVxedrAzU1Pwe33oHqAdaFbHFLUptNnl33U2yH08NgLw+Hw4cvQYxid2oru3H12plCg3sXAIi/NzOHf2LD73uc/pfYwNremgc11YgHISQWDLorpVuNIlyG+mMqTeWXAV8fubYnPSlBj0xmlEIETNQQixQACJSBiRSBDxRBSx7i54kmkkBrZho+YR7e3Jxz5mcgrqNazO3cW7b3wb60sz8NTKdl9utgJ110sd70oWth76ohI2EPB6JFaORHmcBuV4xCA3WqQapyPjdmSb/1Z/YF2OuI6uhyA3gxZA0OzAjAsfCBC8ovO1VcpWD8KmhKMN3YcPmo82P3fTRFN0N7UN9kk6tiXUNmBAOgOKkzVBMNqDHwoQdB1pAwhBCxBEFbMOa85E4d8TILRPEQgQ3LHTDhB4bXShaWZlzYTTWDN1AEKnFuiswP0r0JkgdI6JzgoA+Aef/nlUSyVUCgVUiwX4mIpLBpFjDTcFbWZ4UvP8AAAgAElEQVSCwKIbTG+N+GVJ6QlScNdAte5BuWJcPhxAUI+d9oxOTmonAnIvsrQK7gSXxuomCM2kBddAs7QCrwlW0JcoF5ZqxPdvUZUcHYEiaicYcNxl00lzuQYECQQ3onaQ621dY1wh697LT+ckThBIr+JUxCZDS/fIe6zPp5Au/q5UKsMLdvFN4SfA4vWjCh8iqT4srW+g4fchny/KoScZT2BxYR7lckldfRYftBtlCNeevXsxN7uIQiGPQqmEeDKhbj1tNm9endT3sURcj6OtJ/nNpCeRckR3nrOnz+DEseMKKuNOvXL5igAEgQUD2ThJoM//pQ8vSqxL21MGi2XW1+Hzh6WHKFcq+PhPfBxHjx/X57904Tymp6clwmXAm7q+2hfG4lQZB5WywAWfyxYlSxIVWHTDUleV2hQjZqdz1MHDh/Hks0/bbiszByIY6OtDJBzB8uIiPvvZzyqUjUWNoUOZgo3Fs0Cez4eTDz0CXyiIrSPDyBWK6O3uwUBfL0L+AM6cPS0w960XXlBF5PcGJBBnuNrjT3xMGgLqIajzWF9b0/GfWV3XmlAQvry2iHuzs0hEY+rQk+rEwo8ZEQQZDC2j4HTvvgM4dPgIkuluJGIxxGIRxMJhXL18GefOnpEb1ZUrdvLDtbLaGGpQCGQ49eHnEY3KFoxmSmY6+iFarzJTo14Xw4/gIBQIqDjnsUhwwekGnYbioRBCBAjJBILpJErBEAa370TdF0S+WMZDJ0+hO51CZmUJ599/C1OT51Evk5Zli8cfcnUUPdD57tu/uV+5+6k3ILUozMlFLIx4PAJqE5jlwJ9zsqZhj845B9gJsozbEb94bv7lAEIrl8Wdl3ohTQ5aNqqtj2P1SRYbNKeWZqE3AQQjvSB1yAKEpki5rlwKxSP8LQCEJih34Nx+uPbPvwkgGHTVtKCVM5MFee27+aGf7UwQOkVBZwV0aehQjDoHQmcFgN94+hkVauRjs+CQcJIFie24308xqrFaDnjhiwbgpf7AZ0SVnB4QIDRkb2qoByy0GAwmDrMqAwIDO/K3g4J23YC5RfOPFQs6DYJ1KDJeRq0vPdcWUO2v0xQUS4zsxM/kPZvXlUDUAwSYNqZawugeOAUxk4JW8cLfB5xA2d6QWcCZ7jXtDikwNQ5IDOZigVwtF+GpV1TEkYZB+lXN44cv2oViFVhaX2dVJKtPJgNzGxcXF5sCXzoPDQwMoKe7R5MAThAqtaqEuHPzc4jH4jj73gcCFAQG9O2neJkuP5lcBv19/VheXMLZM2dw8sQJTQtqnjpOnz6NmekZ8cRPnjopTj1BxtnTH2h6QToNtQDZTBaprh5Do2jUcfjYUYxPTOj97t65hffee8+Ixb3eJi2GgJIpxNRRaE25HpoALKrbKrGttYcU9cIW+tyf4WgEn/qZn8GevXu0LiaULKlu+Msvv4xvfuMFFcYEUa7Da17TdPB7+/vxk5/4JNazGaxlc8ps2Dq4BemksRF96803EItG8JXnn1f3Hg0fipUSDh48iIOHD5mEba/RHHBiIMDKyVEwKIBQKOYwMzOD7HpGn5vbxWPIHw6ZiRIzCZIJeLykK30MQyPbkUqYdOLs+qosYZlqTXvTS5cva7u57sa+1/D5+V7k8CtwrWzciNTDr5vuPKcHpCyxW10rl+SsQ6ASYACXBwJCDL7j2kWDFKyT7hNBoicNHwHQ6BhS3b3I5stYXV9HdyqFvt4U5u5cx/SNK6jm1+Cv0w/MUP/I9Gn/cp1qN7Vzkxz3mFrdThZQgz/gRSQc0gQhFjMahUiEVES6+JiMB34+l5MgIbOuC8YpzX05WqO5djx4giC71DaujR5rJ48yKTAH4wMv9eahGgs2i+cWFcddjMz1cNMEwYJdN0HQNZPTBEczki7CTCN5ndAfpn8HOREyUyF3vXLXqh9FMXqQ3uD+n7X/e9Pr30cxagcIzf3q8aADEDoVQWcFzAp0AELnSOisAIDfeOThZndXHvbOAMimB38EIAQh9yIBhHDACI/pwlMht9wIL10Vb0xLTXqwTjpxkY3Y1bX/XU5BW9mvrrser4dZ7YOlKCjx2NJMDDfIdB2V3io7VEP/USKyaWrbWYjlN/BVbSaCEVmyQDe84ToDztx0wN7cNXGw7qssltWZswWw4WADflk4eTQZCBAkKGeAgmVTNBTLFXj9ISAQR80bwjoFtOSbNzxYX1lVyu7CwpK2e3VtFSsrKzh06LA6wuScr62uae1oJ7q4tIh4NI6z734gOs/I9u34xCc+gSy57V4viuUSBvsHsLS4iIsXLiAWieLRRx/VNGVtfR3nz5/XZ9y7d69oTNzhH168iOmpKbm0UMRM+9JAOKrCKt3dhY898QSSyaS65cvLi3jrrbdUiIZD9MKPmuKuatyQ+FwCCVJyWBilElEV127NCETkPmRZSWYBfXjmuWdx4uRJBc9R78HnM2Ts4vkLegiLcj6JAITvw4KN33NKceLUSZx86GFpAHIbeQEvFueD/f3o6+7Bi9/5lp7//Be/iEIxj3rdi+6ebjzx1JOiP5G6xdwJVGoq5MgXJ4jiFIf7myGC3J4bk9c1VYlHowgHQyhRq0OXoHBUtDFOEggQorGEaEEUinOSlFvPIJmI4WvPfwXnzp1rFodK5SUVK+gXxYjbwufpmPb5pa0hEKEYgfkViUhE0z7mRnANKQwnTz1AJ60AA9ECmrrEmfcQCiKciCGWTqFr2zbsPnYCiwvLssKliJjr4K0XsbZwF8X1FXgqefjki29OX2cia35ggbk9N9y+bC9IGxJUG299PppTAoKUSJTrQ7ASRCQaVLhagA0GVzhrmkCdginkfW2keEfD0jlnpw+mmHcFvfE62MQwcoDAUpJaxf9HQcJmgGA1D/eBCUPFcQDBWJoaoEt6kdVabdIgWAtnNjUsxYjHlEwQGCzHffYXBQht27KpNfJDNAjtj/mhAEEnXmuC0AQItDn9uY7Naaco6KxAByB0joHOCtgV+I0Tx9TBNmQcVtS2hygHoNa433XzqmEPvJEAfJweBMxjDaWkgSpTwdjRs/qAJsXIFdUsJK3oWDcziYONkLB1c1OlZbQCzu1EuQdGG8A/JK3UbBYDwUKAAMG8tICCOpF8bM1oCDRnMB6r+tS0hTQVKycB7r0b8PjDmzQR6nAaI9Vm4Jo2m5+BYxEffZe88qJXai8BCjuEgYgcdGqVkooLBn8xM8EXSjI9DdliAWXDyZAGoV73KKdgdm5On5MAgbSg7SPDcuxh0U3vdO6ju1N3EY8mcOnMRXWaR8e245Of+hTOnT+P/oF+BEMhTQYW5uZk58kE5kOHDmFiz25RdzidoINSLBZT17pU2sDktau4c/u2wOG9e9OiGHEtuGRHjx3FyVOnJOzm+7OwfPfdd9HX34ddO3cK3LArf+/OjIogBr6trqxKvEyg4G1U9T5zFAcXSyroJVq1nWIeVxT7Mq25u6cHsWRSug0Cltdfex1VHltlCt9Nx9x1rsXNtzqCx558Ajt2TCgPIpFMIRZPqFhOJuK4df0G3n//XXSlU/jyl76kULpgKIKTD52SkJjHz527dzWdiPlDSHelEY5EpI0gKOJnWl9dwsLCAtZWVjE7e0+gK+gPIMf8EAaVBUOGApZI4Yknn1Jo2/LyEoaHhhAK+JQ/wUnE157/Mi6cv2COY5ulIWcm4wUsgMDik59NKd9+Y+XrbdQR43SAoKFMB6yyjgtpIQgO/D4BIGo2mLYdjcQRioQQZP5BVxL9o9vRN7QdVy9fQygQQnd3Cr6AB5m1ecxPXUUpuw5PpUDTXmMOYMLTW19OE8BDtg0gbypIpcw3EydDXyH1yoMAk5zppiRL1KB0EaGwcX+SJWqAExtHM2TWouUN2mmdy0pgxspmfYAF6ly6zWNF01hQP8BmJdgpwYMu+i2QYAcPDwIIH9EgOMBgAAKnGC2R8l8fQFBcywO++H6atN6nUtYyNOVerewWZ87QQuXcP7Z70rZ2D/18ByB0CoPOCnQAQucY6KyAXYG/f+xEs2voFsXceIzjT0sHbG7QlYgHXgoPwwz+Air0vrfUImOr0fpjHDqMVkBCY1mJsgyRh0YbF1ltSlOzG1NUfWcK9HZqASsJQ9upMaJMD/YigKB5DqMHpFfgDZBaCn+LXqCXNNMDZhY4aoFpOLJIMS49LNj0vhJjkj5krBpd6qvj0/PnVRmdkv5hChwFW5EC4vEiFA5JuEq3IjkqebyIRWLI5UuoByJYzxfVuS5ubBg3HQDz8wsolsp6DrMSDhw9DIaVZdbWte2VUsm46ASCuHbxkjrpdDD6iU/8JF5+5RXs3L0LyZ4u9Pf2YmZmGjNTd8V9HxwYxPjOvXIMIt2D4mHtywrzF0r48MJ5iZfz2Yz0EEwN9vijCEejePq5Z7Bl2zaTfu3zolYq4/Lly3L9IRDh67C7fndmSqLc9XWTPsx1vHX7FhrlqtE0eDwqsFlQk9KmBGhuQ72G/QcPiMZETQDpU6lkChcvXpRL0tatW6UPIPefRTlBAV+HfH6+Fm1dH378MdmIsvNPkEDww4Rlvv5XvvwVdczTqSS++rWvYnFxHkPDY3j8sccEXFaWlkTj4vdDW0dkubq2to4tW7bIWpaTBDoR3b1zFzeuT6KYzytRmMLutVxWnXoW07SvHR4exceeeBLFag3Xr13DzolxRMMh9Pf04Nz5s/jqn3wJS4tLKpoFLNj1ZwBcpWwEwxb0CpJWq/AFwxIncz4V8DaUa8DUXnLiS6WiAELIR7cnTg7ChtYTYhEeRjgWRSiZhjcSQ9fAVnhDEaxnsrJn5VQH1SLu3LiE3PKUkpM5pSDJjhMPAgSlhLszsr1QJWp01L77/tYEQaeydTqS/oQg3KPJAYFBOByU05G2NxpSngJFzPxDqh+nGKYx0XofTsY4hXT0IQdShAPuAzLmfHbgoFUku2sbr2jtH6d5HRDlsTUdbF0LTWKyEda7oDSjQRBdTfQiCxKEqhrwUb2u88UIlHVdIaUqYALxjIua6Wg0qZEuNNIquSmy9tuGBilBZjvduMQJ9VvXTXPt5Lq7dTPKb66dxUrNe565vhPUbH7+Qz/f0SB0CoPOCnQAQucY6KyAXYFfP24AQvuXpgWs/u8zEJRIN+qDJ+KDN8AMAKBaR1OcbLzNjU+GbsRWXKxmlSGMS9Arn3y9OotEowdo5wlYVrDptNpEVKMkMBkK/EOIwMqc9zhfPWCmBwqcspxkFSm0HDWWmxJ+2q5bVeJh9Wa1FXShUVdbGIbdXVICrNsOi/+AuZG7baFAlUJZBxBUqMhi1T6HQEh0JyPQ5hoZFyUfCqUaGkxRrjLRmZaHXqyvrMDv86JSqWM9m8VGvoC7U9OY2LULW7dtbWoT2K1kfgGnFtcvX0U2l8Whw4dx/OQJfOWrX8X4rglsnxjHQH8f7t69g8JGDm+89po6zlu2jspCdGz79mZnnEXO/Owcbt28LoC0OD+PXHZNNJcaQti3fz+OHD+KKIPAfCbkCeUq7t69i507dxoQBI/sU5fXltUlpw6CtKPhoWFcm7yGlYVFCaNZRZP2RMoVCzwTqhVQkXTg8CHs3rdXE5ShbUOaSojyxORevx8rdF9aX5MuhnSV7nSXJgTMNZhfXMTE7l04ceKExNd8b1KfCL7yGxv4/d//fYztGMX4jh146+03tS6jYxPYze0PhXDn1m1Zlu7atQtbBoewkc8LOLGApRicVCoeZYsLC9JqvPbqqyroq5USvMEADhw8iDIpJ40GxnaM49jxk1ih9Wu+gD27d2mKlMtk8NJL38H7b3/fdNUZlmW1Dk6zwsJRPHcLHCRW9hiNgc/TQDTkQ6NSQkgUFR82MhmBsKDHJ7oTRdHhUBAhJifHwghxQpRIwROMIdHTj1gqjUwuh+6uFLpTMWRW5nFn8iJK2SXUamXlSvB85GRCINgYHVuIYApny2wxP3M8//Zy2wEEaXtb55uZFNIxjLoUHyJR7qewhMycKFDA7FfxzLOo2kxRb5kX8HxqaQmaOgHRCz96KVfRrXwJW4CrWnefxdAo7Qez7j4um8U2I+zj20XKnO4005JtUNr9AEHTBF2PrChYE0+fpn8EuF5fQ+DgfoBgnJ1YzPvkimYsm7zwN0GamTC1AwR3Ldt84eb+M881AMRku0jQbh9oJgfNfzSvidydHYDw0WOp85MfzxXoaBB+PPd751PftwK/1g4Q2qgEVv6rRys5mU4jAT8QDcEb9sHjI82H9JkGKuycVa13uqP5OIDg8Rp7cBYd9qZFnrmpL0wX2YEKo1gwIVoqqWVH2hISmsLE3t8cj1adMJbMhtfEjqI6jCpWWral7qbIGyS32wEEvr/fHzQAQGY8hvbkHHK0fc6PnACiKSylZsEAA8eK0O9YSFiAIJ6yPj85135S3LFRrCowja5GlVpdHPZyMa/CrFytY3FpWVST6ZlZ5QRsHx01Dju5DWUHsFAtFYqYvn1HeQrP/cTHMbhlC/74i38iy05OHbYM9OtxBEtvvv666DH9fYMYHx/X1EFuSdYFiA5JGxs5vT5zC+jiU8hvIBhN4amnn9L0gF1ylnv0u6+Xq7h186Y0DCzG2emmruH21G0VrEPDw3ofFtikRr3z1tsCVmurq+r8c9u5b6RDgAep7i48+fRT6BscwOTNGzh04KBek0Xw1StXBUZIpYpEo5p+UMMQZthXrSY7VBZAVyavyc513759ehwLf4Kcd97+Ht5++23s278He/fuwQsvfEMajwOHj2L7yKiAC7dneNs20bAqVWB2dlaicGoNdu3aqZA5HhcL8/N45+238PJ3X0JdQue6uvTUP5QYVFatYv/+A9i5czfuzNzTFGdkZEgd/++99abE1tnlFcNF5zklIBA02hdOCyxAIPBUqBanUfLC58isSn0rPI0q4pEwUvE4VpeWVLAG4FWKdTIW1/oEw0EESeOJRhHp6kE43Y1QPAVfKIKNjQ30dCWQigaxMHMLc1PXUSmsm9JfDlEmhE66ITUINheSmy4ddnrQnBqYirWlL2oW7gQ+fE2e60abQHpRKOyAgslOCAS9mswwcNFkOpi0dJ3/8gtuORL9jQEEe4ExDQv+z05Cai7bxaQnK01ZtCNrcWonCDz3NU1Uke7RxO1vCiA4etEmYbKyVx4AEAwMMLtvk4Ws/ZGlKj3SmSB06oPOCmgFOgChcyB0VgDAr5042byxt990nJRYvGLWwAFODoLwRSKaHrCDX61VUK1y3G54wOrJq1I3PUgVgTacjCUCaQIKTRP/mjd/m4Ng71ympCdlZzM1wNEAjGjR3LvZkdT2yiLJupWIcmA6/ermK9TM6hCaQKRFP+CEwbgWGXtJvaY0s4YSYOoFS/2w37tEW0NzMhQkfXYCDFMjNaccXBt+Xk4SOKVg8i5BQKlSQzgWw1qugGg8iVq9gnw+Jy77vdk5faSV1XW5D9GdZnh4GLlsFpVSGZn1jAK/pqemUSqX8KlP/zQCwSBe+OYLCu06evIEUom4KDXUIdy5cwv3pmcQjyXU9Scd6PKlywrsYhe7VCka/UStJg47Qcnq2hpGd+zEqYdOqeAmRYJdUK5JKZcX/YdJwXRa4voQgNBKlMU7f076EXcTswa++53vSK9BgLCyuKRin7QMdjhJRdo6PIRPfOqTWFpdUVDavr17NB3gZ7t06RLuzdxT+BunCvwZg+SCfr+mEZwUcG3o8MTPPjI8rOJabk5ra/jK818W5Wl8YgynTp7E57/weaTSSRw5QYvPtOha7OzSCpZ0KQK4yWuTuH37lor3o0ePirrENOgbN27glZdfwuS1a6Ic8RhnoXv8xEl4AwEUynRFOiya0dUbN7F9ZASDA/04d+Y0XvuzV6Rd8DGN3IJeHm+kerELzeOHxxwD5KQ9oCA9FEKxUpG1KSlA1DLEoyGMDg+hK5HAwr17WLg3h1iQqcp+JCMxROJRZVWEmEWQTiPa3YtGOIpsoYxiuYpt27ZgoCeFenEddyYvIL++jEatZOQ5svi055ROK2Nd66YG+s6caq6qNGdt29SgBRBal1YPVQWkLUmXwBwBk2YeDPEzUptAylFYgIHToRCFvOyyk5ojAbNNVm+j4ziA4JzS3Ls5+UD7BOF+kTLph+0UI2cH2nQ+ajoa2fO+3ebU5iAQIHD6piQ7GwjpaEZm+mqD4ey0lMBaomwOzHi9sWYNxu7ZXevsBEGTR2Px1pwgSInNrxbFyK19+01M6pE2gGCutbwu8Tplp0D36xba/t0BCJ2SoLMCZgU6AKFzJHRWAMCvEiA0Uzkdd5j3lYbEd6QNMS24HgnQSgb+cFjhYixqVdBYgMDFdKmgzkZPXUBrfi7WK4tC3q54U7Te+WaCsJlIrFuku9sbLlLLjlC6AL4u/9apjIZoRbZyYRHmMbQiWns6LYErGgw32IiPRUESorHJyBw/cKJgJwDNQqL+UcAiOojNT+D20Pef3V6+jwLgaJtKVycVAQzB4gQmiDI55AQXdSAYj2N9o4RQKCxeOf3pM9kslldW4Q+GxIPnlrLQHxvbIZtNUoyYXcDuNx2LfvrTn5Z//1nrjnPi1CnRSFLJJGamp5DLmsC00eHtGBwYUIf8w0sfanvFcxf320x5SL1KJdMqxk888ohAAbv0LFY1PaB+oFCSXSqnB0eOHkU8FtMaVm2OAz3v+XgWghRE/9mrr+q95mdnpaUgfcfQsYzomvqDp557Fi+9/F3s2bcP4zvGUKtWsLC4IADDhGgeCiOjo5qUkM5EWhQDzahlYIDbzl270NfbKyBj3rsuy9KvffkryGZzGB8fQ29fD77//XcwNLwNR089bLQjBL7VuqxgqXtoeHwKgeO0YGBwQJQsPmZ5dRnvfO97uHjxPBbnF6Rx4TZyTXaMj6NvYFAi5RMnT0moPL+0LHDATIKvPP9FfXZ276sbBdGgzLliBPcETD5a4Pp8KJdKSpzmGhrbT+pEeHz40dOVxOBgLwJ+H6IKYIvg5uR1VHN5hL0BxENh5TkwhTkUCyHV14dgOo2ljRI2ShV0d/dieGgrYoEG1hfuYPbWZaUmGzBPOG+Eq0rjFYfP6o/adAX2ztkEBvabJmPFAYRN2loN80zyMs89deDttYKWp9QgUMCs7IRoBKGoETBTvOynSNtnchOkLXI0PyEV637UdunQ1NNeKxzFyFwhfhTFyFAgzaTQzE7Ny7omBPUG1B+0NAiaFFoNAo8hWUTzSQqOawMI1taU+9dPqqIAgtVmOXCgvw1AUHp8k2LUJAaZLdIbmAuiqes386seCBC0ZmxROJpYi2LkQJ+7ET7yCx0NQqco6KxAByB0joHOCtgV+GEAAQ0WcqYjz9yDeiyEepyFYlhcf7rKVKplkyZKtyB3X7NiOmUhiP9q+LCyJrW0CekGPAGRiZzFqLmxGxciRz2y92irUbAPoAhQBaZLS4C0AJw6SNjcYLFvgqzqXoY+OftTM51wwmYnhDS/d0nJ5oarLp9dHwELCz44jXAdYP5aycuiGHEN6vLQl4c8k3K5ItwGsrN8xtI0Eo0gm80gwKA5ipy9ftT9YWVI8HVJ26aQ9M7UFNLpbkQVthXFndt30N/Xh/XVNSUYizs/dVehbKQY0Zlndn5Or7Fr9y50d6UlNKZv/urKMn7wg/cxsX0MwUAQ12/cwPz8nNaFAIE6EroGcfu4TbRSPXDgELbvnMDU3bui7bDAT6VTJhitWsPVq1dFH6KAl9z9dFeXOtxcc11cvR5NEximRlvPYqEokFOrVC1A4H4OaH89/ewzGNmxHW+89RYOHz2KbVsHROGZvD6J7du349y58yqcqVNIdXWJjnP+3HmsLi8LsLDw2rlrJ3bv3oNisSCRMkXf7PR/82t/qu147LFHML8wp8kAKUHD4xPi7bNoL27kcfzYMYmhpbpvusOwOC9jcXEJPzj3Ac6cOY25ezOasrCOpGZEVCm/D0Mjo0im05om+PxBlLheyYQAwuf+3Wcx2N+ngLTM0oqKX35udsl5iNCqNuinA1FIAXmlYrGZLWGco2ro7enCwEC3KfR8HsTjUaSTSfjrwPzdaZTWNxBlgnI4hlA4iEgsitRAH6rBMOazG4gkUhgbG0c8EkCtkMHi3avIL02jXi1omkf9hECrq285wasbd6/NVBZjkdlao3ZaUev7dgoQbU/bv1wCc6NOmiGvEQ1lIxAEUZcQjgUQpgMTrV+tJSrBQsBa+pi09Fa+gSyO3Rs4cNCmQfgIQGgaKZgnNRsHRsTUakzYaaALSmsCBGtzKo0FwT7pRU0nI+cR/dcDEBQa5y6CusI+aILQZvn6oAmCBQibNAju2ia80QIZD3+m42LUKQw6K9ABCJ1joLMCdgX+0/YJQnu30AUQsbAPeuFNRNCIB9X9UjAahaw1AgXTHZS7qDr7rZua64rRDJRVPrtjarBJh2edPmw0k9Egupsd2dcur8Bykc3d3LwHJww2u4DvW7dFi97PBRQxiIz0bZtW29zhfH7dFGe2QlBhq/e2XuzaFutKZPqB5uEswM3439AAPF4Kbg3IYdKtOtJcC0uf0WemKNcWzoFYTEVgkGCAhHcBJi884RiyxSqiiTTWMjnM3Lun1yOFxiQRQ7oBhqGtZdalE8hlsqILPfvcc5ookBpEi9N0b4/CwVZXVxCPRTF7b1rcf6b6FgpFXL58Sfx6Vxyx+GfnnZ8nHI3h8JEjGB7Zjo2NvMLbTp48rnRmevqvLC8rTfi9997F8vKKim+64jCYraenW1oJ6VUaDWUfMHGZbkycWpjuuBGgsrhSdoTfh1/+1V8RPYeP2T66XSCGvvGkLbEYJ/XnzTffwsBgP/r7+9XJpS6BOgGKWkl72n/woMAE7VV7e3u0XdevTeLb33gBiVgcjz36KF7+s1eQ6Ephx8QE9u4/gI1cVq+Vy6yjr7cHhw4eQjySsFpYL1ZWV7T9Fy9cxPXbtzA7P6tcAq7mzLgAACAASURBVB179TqSsRgSyRjy+YJA1cTO3Thy7BgK+SIGh0c1EaL16B/+4WdFN/rw4nnM3Zk2omcHWm1xxjUhEOS0g/uj6dbjbUgIPjY2oi46jzP+HQj7NRHZ0jeIWrmGOzduI5/NIxGOSXAdo91rTw9y5QqKaGBoeAT9PUlsrMyjmJlHbmUOtVIeHo8VJMuG16RgOztjAm5TS5tuvXO+MRMGQz1ynXZDq2nNDTYDhFb6eftFV5aupBzZtRBICIYQjvoUsMaJAmlHBA7SJwRNPoY5N40WiNvlbVgw36RJuUaDtWl2gmr35jwf3dYLE5hrikwUnFNS24ZyPzIRXdkHzHih/oCTBLkX8Xc2C0Ehk+6iYlzRpEHw21A4AmjrYKTpkN1+TVntNjSjptVQ8W7KhNhk4tCmFTMnspuS3Ecxcmvk5iLab9zH9tKna6ijLwGPfOZfd+6LnRXorECHYtQ5BjorYFagXYPAf7uOoYeTAdYGjGkN++GJh4BIQOJkUotI71AwGgsLm33Qohi5Yt9oENih12vbDATRcJo+5aawaBcGKhmV9B2ra+DvDVfY3A1JVBJn2j2OwIM3bOsGYjzmPaioULfOIhSBiupQh7ceMBN7+3osMpV0yrwDK3Jgh3dToWPeUdMFfiYT1lYzomUVEUpnMDd7m0LtaAD6vARSAQZFRbCxloFKHXaimdYLH3yRBBZXswhG4yq+701Nib7DQnjXnt3advrzzy8uqLPfnUrrcSdPnsCFCxdw8uQpUY7i6bQmBwQPFJxSj0D+PDu5pM+w6GdGAQGeuthshDJYLJHAiVMPoVypYmJiJ979/nsYHhnG/gP7MHtvBoODA1haXkI0GMLrr7+u12HBz/3PvICudNoGQHmlGeDPOWXgerD4Z3HFwkrdXxV2HgwObcPf/ZW/h/MfXpR2oLerGzMz9wSoKHSenJzEY489hhdffFFCakf54LbTKpQrzewEZjVwvxBEiSqEBs6fPYuXX3wJv/Qf/R28+fobWMmsKQvCFwxKTHzzxnU9Lh4OIZfLipK1tX+LuvcMlFteWsLt27cFdLzBEFbWVoQU/T4Pwv6APH7qnoYADacHLMIPHzmmtT187KQmPUxv/twfflZ2pwyjm719V/oK1mdOlGymWnVEo3HZwXKdDB2FVBufhOOkBnFaZ87NOkIRP7p70ti6ZRixSBzZzAZKhTL8DR9qpSoCkTAa/gBWsxkke3qwbesgGpU8Vuduo7qxgloxJ+ciTiT43jo2m9akpgtOo4B2Aayjo/AztwOHJlhoFsf3d+E302DcdZc2xQ50GPoR3Z2MmxF1CaGwH5GIX581HGKWgrGENVM80rNsQ4IAQcIIk6zNToUM05yTj2ss/GUAQrN5YN2Y6hVRoziZ4nnO73UsU3ztNAguRVlXKAsQSJFqBwhev3ExcgCh6bJktpcfyoAVBxAeDK4UZnmflsCAygcDBEEoS0kyAN4CBM2MWvunAxA6VUFnBRx4vv8M66xMZwV+DFfg14+3axDabjy8abNJF/QrGM0bDaAeZGFcVwHIsC2JcFVcWE71JvKxyQZQu08gwVqd2kKfdCMzMbjvSeooGlqQKbZNd0wlgB5rLVSbfws9GIBgHYhcJ5BFPG/m7n0MmGG3n5aDLIAMSBBAoPVqgzdMU6iwYDVFE7uVrAvIz3aTAzMRqdWrxnHFiaf/X/be+0vOM70OvJVj5xyARs45MIIkmEfDsWRpRpJly+ugMLbP+s/YPfvrruN6ba+8WsnHsnRkyZ4ZDYeZBAEQBEkkIje6gUbnHKor1557n/etqgZJzdA++wtZzdPsRnd11fe99YXnPs8NZXM7YaKu8YSN162uOZ8rQI58QmJjTgj4QXpHiYUBf44I1nIlLK+s4eGDMVGSFJrW0YHmlmbdygkQWlpa5JLDgr+rqwsXL36Ml19+RSJfWpKSr01u++L8HLq7OiQQvjcyrM47t4UTBD9FYIHT1t6Oo0ePY3RsDG1tHfr3zZu3BT4GBvsxNnZfeoiZmWm0p5vxxptvYHJyUp16Ph8LN2UfhEMCDdlsToUcBbctFM/G4xILS9jpMiO40q9895ewa99eXL3+ufajrbkFlz67hCtXr+D06dMSaXNbKEi+fOUKykUm2FqHnVMfpiF39/Zgq3Nn4j7J8SmTweXPLmFhZlbP+cF776O7vxfHHjuJ9XxeQufZ2WkdSx2trRICUy9BS1ECK4KC2bk52aSyYA9HGRpH9yvrJjP4jCCBNrUUGpP61Nc/gN179mJldRVHjz+Ge/eGkYzH8V//8r/IYpVi5akHFibnHbLUkXYdbiYg07aW68njT7kcoQC2bd+mjrq55hgIZdYBg986u3oQCjNvg/z9NNKxBB6OjUs8z+kMASPfN9qkrsxPorA6j0BuFcW8uWYZoHahWXXNAYHn+n8bvNe5YPOs6mChCiweOYvrrqRe1fxIUet0Rx6Y+EkfGxDcf4KjWJy2tlEHGDhViJrTUZgNANbTLMVJVfJJ6rbh/30Awa4s9QJodds1GShWAS7PF7kYaXpgycoCCbwGOJD0/zdAqG/kVBs6brLq9QvG1zR72KqFw6PAIlADCHyep7//v38L74CNXW6swBdXoCFSbhwVjRUA8A+PnfDNJXfjtwKAjGQF/SQiiKTiCMTDKAfNIpS8aaXYVu8vzo3D6gjLQagGGzkNgkTKVsz7kb4PUfNOHtUNUfFgoMCP3/m15GoN0Yvk2+5Dj0wDoS6cm0ao/q4TP9dzqYMBFmCWZsufm5MRtQamm6gBBquE5DTp9ktyv6AVJXpOWp96apSjItjW+5A5r30gWCFoYvETldMOHXTY9WbxCdInok3IlIKYW1zFyOioCmvSf4Jh0iwimnJwdkLwwm0kBYfb8NGFCzh16pQ6+VyVGO1oASwtzEtMS977yMgwhoeH9Xr8e3a6+RwMH9u1ew/m5uflnHTs+AlMz8xgbW0dTzzxOFrbWjD+cEwpzdPTUxjo7Mabb70psEFtgYTBUbOJlbNTqSw6kRVXFaX/RujW433xndd/It2EH/7P/wRTc7NYWlmWuHagpxcXP/4Yly9d0jYeOHAAh48cRnNTMy5fvmJC32JRNB3uazqdxr3REew/dAjZXFbaDP6c+3b75i1kV9fw2cVPsLayigNHDuHIieNINTfJ1tY08mW0NjXh/uiIwE65VMCZD88od4HPQ4DG56ReguAgFAmJkrQ0N4dIMIRkU4v2v7evH909vRgY3KTjhBqO4eE7Kup/9vpf4cC+fTh39ixmHjxU9cr3n93oau+2QvpJQBoKagiMOmWuPk3NTWhtbRFFjBa1BM+kLvGzpb0TiWQa0VgS67k8IqGIdCm5Yg6p5hQSTDEOhrC8OIvc2jyCxRyQW0WllHfXPh6/vkvt6H1e/CowUvuonj9edOyoQdVHuAR2X7zWpmc1u9SNPbkatUXnktKBLSGda6HPMPMyTJMQZ8ga7Vs1TTAAoce4kMPa9MBEuRT86iysb0KIClVzMaqCATc1lFC5TtBsbCoDAqR+mTDZwIFNEMpVipEmk9XOvF3zmJ8SVAgcc2Oo0WFjImQGDQon8MJrl7HitplNFVGM1OH/4ntQDxDqf28yCqNeKW7SURs12XXvqw0Q/Du7cYLQAAiNkqCxArYCDYDQOBIaK0CAcHRjUJq/icvEM2oAIZqOKwOBTid0uuEEgTfMMp1OdK8xgFB1QXfFg3diqU64NT53FATe2EnVoe2hc/HQjY8UBncDM8dUsxKVU5DTN8jA1AEEPkS+49II1HjHxm2ulTh+WmCAwISi6jQ6oKC9KBfNiclZo3oLRHucUZRYwATIn3eJpw7zSDyrdGDRRwx81NyhjCJVLgeVfcBcAY4lqEegWDZYKWo6UgolgFgzpuZXcP3GLRWn3Z1dyBXyKkTZTef3ErZGouju6ZEY+dy5cxLqdnV1IxqLIxQMSH9A95x8jsLdJiX/XrhwQQUTKTqLi4vaxr6eXhW4n372Gbp7+rBrzx5cv34DHe2dOHTkEJrSaYzeH5FFJsXNPS3tuPDRBVFoZmZnRDUjwKI7D7vA7IpzeiEaRqUsAOJ1IVwcUTXKJTz++JN46bvfwfmPL6C3v0/uTbu278D5D89oOyWgBtDc1ITf+d3ftamE7FjLyKxn5FL0ySefIlcs4Lf+7t8RKPBORtwOOh29/uOfKOegVCjgiaeews79e9DT1494PKGCW3aqmTV89NE5FXQPHtzH2bNn0dzcItGyB4E0qyE1xMZYZcxNTykArqW7E+1tHejq6UFXVw/6BwZE0Tqw/4BEzc1Nabz11s9ko/ru229hmt39UqlKM7LpW5laV73XhULWNAbqnscEInjccVu7e7qUEM1jmpaoiTjzHhJobm2Xje7SIlOSuxGJRbCwtoimdBKxQAXrzHRYWUAF6wgVc6jQotWDNRWUts7GtqvTD4mfXl+cOvNiN/l6dABPByhPAfOTN+vJfzlAkOOO+/CFOv/OMsV14kvjIxAbJd2IkwQDCXFSj2J0Ogoi6lyCbOpYN0HgVE7XpZoFsj2tK+Q9b99NcLwGwZah5hIkrYGjGNnUoFIHEOzfmir8ggBBTRdexziW/AqAYBQjGsTWpjsb34svp22ZtqKWg1AFCF4v8tdMEPj8DYDQKAkaK2Ar0AAIjSOhsQIAfuerAEKogkAshGAqhlA8alqEchm5UlEAQXaFFaPpiE5jZ9WGm74BBFd4OHCg7robf3uAUJ0g+L92rThz9XO2ptQT0JJTj7EuoKg9eohNAqxb6LaHgs66HqgKeRdS5fTPLvHZC6vl2F71JfdTBdUUFKfSlrNCjaKFn7HwkE2qk2oqy8nlLpgewiYHtr+2zyw0w6QS0b0lHFahXMrmEQtboZgPJRFMtiFTCOL+wwlMPhxHSypttqyBAIa2btUEhxkGfNK2tnZ1qa/fuCFBM5N/m5pa0JxmqFgSmdUVLC0uyHWHdCgW9bdu3VKRyoKa2/n0k09h+N49TE5O4diJx0RnInBpb+tEc3MTUukUxsZGRd1ZWJjDlu5+WZcyNZmP43Mq9Es6DlqhkltOgxeGiVVQErjidMEF0Dlv+O//ze+jo7sbH3/2iTQWTDDu7+nFpU8u4oP331VhyOdl1/wHP/iBgt6G795TKNvU9JSACTvx7d1d+O2//z+JFjSgAr0gCtaZ9z/A55evyKWIhd2moc14/pWX0dNvAIFUFaY5Pxgdwc0b1zWVuPjpZwJPmvAUimYZGosiGWuWoxTF8PnsOlYXlzDx4AEypRy279iB7dt3Yi2bxb69+7CwtIRtW7cKIPT39uLdd9/CSy+8iP/6F/8FIzdvS0guipEXBqsANcpbsZQzjUGM/wZi0QSSqaRcnXL5rDIfuro6EIrEVHpT6B0Jx2STGovE0d7VJa1FhAV0NIji6hIKi0uolNdRxjpQzCNYKjinANJPSL+rTRB8ba6jVnS7jQhBCgg74dywr3a+lytRA/Zey2AnzkYdQx1vXvqHLwUIZiBAATO/MZ0tcxMCoholkgQJtEU1kEC9DdeTTkeiHQng29+YDqFGG9I1gs9pIz5HYHSAwImU7eph00HbH74/vN5ZSJpEytIhmAZBAEHTBfe8Ot+/eoLwdQBC6NH3wC9Ynd6j/i2yhsiXAwT/ntUDO6/l8s/x1A8aFKNGUdBYgQZAaBwDjRVwK/D3j56oWXVaD1BFALvgoXgEoXQEgQQ7Wtb9zRfMP984NzYRUB3v1AJyPPFTAk0VzD5TN229pj3aOvfhKpm5ymGuv6G7jqb3J1fHzeEQG5vXePz+hm4yBetehxhYJFcjN8p30wJOQao0KEe45t+FJHi0qQLdYLTF7Io7dyN1sJ2gk8VwuGxdSrkYqVPpHV8K1oVwzirkTOsGLXFzUOvLBOpQOKLEXwGeICXSIUTiLShH0xifWZE7UWZ5UeJkFuT79u9Xwc4gM4IGdpT5InQXIiVp29Ztstlko3tgoF9+/ZnVVczPz6EpnVLxOzIyivujo7JGHRwYxGD/Jlz4+GMUSiX8yve/rwkRi2HuFwsvdvCnpyb1lWBgoLsb777ztugw/NnM1JT4+mb/6iwn3ZRCRTB10AEglUorfIzBay0trXjh+RcFdGbm5tDb16vXa21pwdVLn+EnP/6xPPH5fPl8AU8++SROPf0sLnz0MT788Iz2g2vW1tYmgPA3vv+rykdgqBkpNu3tbfiLP/9zLM5Mm7VqvoCVlTXs3bcPR44fx/a9e5CIx9T5/ejcWdGLCETujd63CVA4gmgkho4OOjT1aLv7aIMaqCh/4t7wHdGd5uYmRStievT1m7fw5JNPKw+Bgm2uWTIew/lzZ/DyCy/gz/70P2Ni9KGbHtg5YDU0LXptAsYgOB0rwYAsP4c2b0ZLcxr3H9wT9aijvQvNzKlobkYkEkd2JYtULCWLWiYoM4iPx0VzMopCZhG5lXlU8hlUKusoV3Ly8Q/KicmfbQzycxS4R66IXiPjf2wMFR7DtawUh871kGqwWh14EKB4hHrkn88HMW4wApCTkp+8meaByh/x+6VN4KSK7kacKJgmIRGPSENC2lEkEhQtyc53czeyZoS2UC9Ncbz/rwoSfBOjSi/ySewOIDjtC3MPdEy7TAReA3kNIkAwbZPtXZC6CF5rJFI2p61QxFKVqwDBOQxZkJkDMn4q6R2V6hoc9YW9T2rw74m/LrpujBdhOP0XD1svUrYejq59+mOjafqr8tO/3gAIjcKgsQINgNA4Bhor4Fbg7zmAoBuHCrqAur7kgIfiYYRStOFkMgH9/cso5MsSi4KBZK6jqKRlpxjgDc9PCcy1iFxYK54tsMc6/aTB+FjWmoORVdWmPrDC0uINrKBhIeUlj96ZQ7QEWYF6j3DnZoIKwnITsW6eIAy7iqIPKcnBLErlpmLdUnKEdYNniqkea69Hu1Sxex1tiN1whqlFmOXgrEz1CKdLENWIN34WysWcuuvCGqqxjL7AIrRUsXXOkLMfomtiBfFUK6KpTswsrWP43ijmZyaRy2XlMtTe1oZt27ZhaWVFVCMGaqWSKSUWnz9/DocPHcHUzJzccxgkRvecWDQsF6FoKIyp6Wns2L5drkAs9r/72ms4/+EFzNLGtK8XL7z6MlYzGaTS6WqXlK/J/AWGwC0tkcbTrg6/d25qbkrhzu07yOdNyOmTpnksUXdQCQfQ2dUpwSRBRKFclkvSju075HLEdWJ2ASk2pDNdu3JF3XZ27ylE5pSF2/yrf/P7ePutdyTI5pSiv79Xtq/FSgW/8oPva38odKbIeNPgIM588D6W56YxQcvYYATLi8tyhBrauh0v/8pr6O3ukVUstQrUejwcf4hcPi8qEycMW7ZsQzSaMAAYgLaZBSqPo6vXrkjPkYiHsHloi+xJz1/4GKeff1FaDa4BtR/Z9TV8fuUyDuzbjb/60Y+xPLukcDUKokulgqXrMjQLQFO6SYF3XEPmGPD1enu6RKu5f39EE6BUsgmDg5vR3tmt6UJujSL5CNay61jJrWltO1rbEC3mkFmcQj6zYNODcp6JcAZkdR66klDFvIn4PeXOLguWZl798Pob56Lk9QX+915orGetoyAZZYgTAZs41Be5FE67V9K54Z+zUhfQpmuAy2iQ+07AQALzEUg5SiTjSCUilsAct5/z9wQJVUtUBxCsu04hsRXk9fvrNVEmcK7ttyYOAgBFO5ZLBYEsTcmYgM1tdbqEKsVIAMSuO0yc9xoECaupRXDuaAqL9EBAJg41vcRGbYSt8gaAUJfu7ien9iinweLEzj2fDUvc+6sldInY+sVGGtnTv96wOW0UBo0VsFrjURJlY10aK/AtXIF/cOSE3ZycSLAcCioALEyxZDKMQCKAcrisIrxYKKOUky+mupD8VLZBFSDIX9A5iVhisopi11k2Gg4LbXfTqqtB6m/M/kbnG1++2Pa0ZbvdeQqDAxHVYqeOJsRINZdYW6U+yEWHQkHfxHUAQYFC1nXkzd3C2KiToF2qK2ZU9NdcWShStCLPtBRm1WR+8pZ9wL8ztxjjZ1vQmtmlRrQuCmAKBlXkRWJJhGJpFAMxlIJxTQUya8sKKCPFh7ShtvY27dP84gISiTjofkOB7u1bt9HV3YN7I/dx6MB+WZ/u3LENmwcHsbS0qGKcXU6mKu/evRu379zBM6dO4c/+5M+13U+dehqbt2zB0uoyOru6laK8vLgo2lJmdU2gkAJnhnZduHAeszPTaG1pRioRx7BsVM0xivvDCRPXgMvR3NGGWDyBcCQqS1dOYHbt3q2gL3bjCXDIt08mkqL2jAzfxV/+xV/omCQI4/MMDQ3hN3/9b+FH/+1H+PzzaxLttrQSVERRKFfwy7/2a5qqcI2orWB429LCHNYWFzA6MoIHDx5idWUV68wsiCfx9IvPC7RQiExAwpwIgh8CrWg0hl279ojSRNrT9NQM2pk50NsnLQDfS1KSmCcxMz2OEydO4vrNG7h37z5efPllHDx4ENl8HoV8Dpm1FVz57BP0dnXi3t07yGYMLBI8ELhEw+YA5S1PuWCkGg1s3qRt62zvEEBYWJhFNreOnu4+JBNpZPMlZNZyGBrajp6eftx7MIqpuSm0taSQYDrz6gJyS/Mo5lcAcNpCupdrLLsi38/86ovi+nNwQ7i5xxM6hr09aR1+qLdItdOyqkf4KoBg9JbadaAKOhxdsCqkrYITpn2bbz+ZgpwYiP6VjCAhkEBtgk0XpE9whTj3ySxR3Tks9p8TCBuqt9PT57LoHLYu+5cCBIIDn6IsFpSnGFmSsk0nnAnCfydAsM2quzhW19TBNycUr79d2eM3AgS3wC6Q0qYHnpaphlA1mdneiVMNgPAtrAAau/xlK9AACI3jorEC1CAcPl4nCyQdOqjkZCSiCDP3IA4UAhQml1EqlFDOEyD4eQHTka3D6lQBDiBYN8xPAGoAwd2MfSfLuxJtuBk6JxF389a9m0W4umY1B5INN0fX2fecZU8fYsKzwIUTL3vet6wR/WuLF+DoB66oJ4ghOPAWpl4cLSDlRI/sKGoiwk6h+3ltm+qoR2qgmthQ0gT3wqReULAsPnowqEI3Xw7I6jSSbEEi3YIHD8awvLwo0S/pNCwk5a6TSChIjHQdPjcDpq7fuC6L0rn5ReSy69i1cyfGxx5g3949esxaZk0F/F/99Kfo6elRzgCL05/95A1RmF773mtYW1/H8soytm7dilRrMybHJ0Tbya9nlfDLfWAhdvv2LYzcu4vBgQGsLC+KCkUePEESnZbMBYqFWgzhRFye/ps2b0a6uQXLy6sYGByUBmBkeFgAhFMUCqnp7DR8+xZe/+lPXe6F0Zx6e3rw9//eP8AbP3tD3P72jjY0NaVFJYomkjjx+JOaHDAzgHaqTH/OrWcQRknhaZ9++hkW5hZxnxSiUBgnnnwcfYMDGNi0SfkEw7fvqCgkPauvrx/H6exVAR48GMedO3coEcCB/fsx0NurlOzbt27io/PnMTs7gaNHj+HiJ59gaWUVz51+ASdPnsR6IYdCLie72SuXPkVLOom5mWksLS6L2tTb3a01zGUyiJDKF4lYLkUkgvbODnWZ+d6kaV2aTqpbTuvP+XkKyyNIxNOYnJpB/8AQBjdvVqE3MzeNQGkN5cwyCmsrKOf4fudQCVi2h6ZvTicjyo6oRTZ382L8qii/SkGpAwFeX+CEs/WTAj5KupsNEwQDCUXlKVQRRt0TOoDg62Bvz+8mFzWnHfcnZTp41bITJNam01OCbk8EB1EDCvrKvBFSjlwnXwMDA6ysiZUO7x2L/ICy2s2vkW60jwIDFpLGqYFC09wEwboj5mzkJwhfAAh6f3lOuAmCclRcI8XnILgJggcGNXBQa0ZsvFnVOv8bNAWyNbV946YZ1nG5LO4tqJ8g0LK6evEH8EyDYtSoCRorYLi6MUFoHAmNFQB+7/DRqraYNCIJgWMRIBVBOB5BJUqfE3aFyyjlCRIo1HMAwSWQKjSs6k7kOvpuusCmFmnFLFCsx+UExWppuq5eHUDwnTB/k+QtMiTRn3X1WMTwpig3Id5g2e034YF7jFGMzMK0SvV2zkRmvRmq0JbTEYY1Znc8XAGRoLq8nqet16tmtLGrbTQkszg1KpFSXV2XT1xkuhxx/0k1cq5M3EK5IDmQQHBAK0YWwKQacTBTCsaQR0jgIJ5M49bt2/L0Z6HNgpGf/J75AMwhYEFJS1HScagraG5pQTAUxc3r17F7N7vo89i9a4f+jlainETcf/AAn1+7hhMnT6gof+fN99R5f+655zA/v6DnHRgcwNCuHZibmZFzEuEOrUJpl1osF5WLwC76gLIRppRTUC5y38oq9uO04UwmFfRWDodx5OhR2YDy3f/8xg0MDW1FPBLEyMg96SC4LtQzMPPh9s0b+PDMGU1LJBYuFgUQvvfa9+TY9Kd/+qeyXm1ra8WWrUOIJ9Jobe/U+0L6Tj6Xx46dO7C2uoxYJKjC++aNW7hz+65SkTkFO3jkMB575im5Yi3Oz+Ojs+fQkkwj1dyKo0eOS1NA/enNG7dlr9o52IXjx44hHY9jcXEBH58/jw8//BC57LKmNgcPHcJPX38Tzz73HE4+9jhCsYimBNQgTE+OIxEN4/q1q7KSJY1q25YhPBwdxfWrV8WfTzRRH1JU6Bv3gToCAeNKRAF1zS1JUZ+oJQkF4xJhM+k6nmrS37S3NaNczGF+8j7Wl2ZQzuckrCV9rsxjVD1kH1BX453bWWP6GT9JsAmZgYf6j1ohamD3UVpR/c9qVDuK1Cnur6Uv++cMfIUAlxSjL/uosaJsu3wwIlmBkWhYk5Zk0gGFZMxC1uKWZ8K8BHM5MnAgvOCuKX6CYC5GrnPvdl1TBKc3UGYF17R+gqCBxkYXo0cBApPn+Z5uBAhuYuFd2Vxuijcz8EBBvMMvXYwvTnF0vFQBgs+MMfSj99RdCxsAoXHXM7IyAgAAIABJREFUb6zAz1+BBkD4+WvUeMS3YAV+eMgAAu8fxaABhFA8hkAqimAshEqYHH9aVxYNIHCs7hw7PIdW3SrXqbdpgnGAdNPlc7oC2zQEhhjYfa8ErXjZME53o3KJRV1YmhVLvNdZQa5wMU4TnJ2oMzR0CjwCBxNZSxTswtGqbyU7xUxSdgAhqAmCBwiWb0CBsrjHpAqxuCJgkHahBmhMe0DOPfnOLgGV20UEoPt/yP2eQWzcjrKAQKFI0GBOI/y3ngdB5CtB5BFBtLkNgVBURc+du3exvp6VGJkBXOz80/qSXXcW7CxaCCDo1282nQ/Q2dWL5cUFceSPHTmMZCIujnauVMDy0jLWs1m89dZbosJwAjDxYFJFOB1yWEzfuEGL0w7sO3EE5UJRWQNcD/L1Se2ZmZ/B+PhDAYSe7m6M3R+RgJrvKdeDwWHcLr7mwMAgejdtwmOPPaFpCQXQw8MjSDc3IxkNY3VlBR0dHRJ9ckq0MD+P4Tt3MDpyTyJgTkv4SUvXgwcP4LGTj+E//If/W2vD5OO9e/cgk82hVA7JlpRTEoI1rg+PwkQsom0jxejKpStyQCLA7ezqwiu/8j2sFrLav+uXrgD5EsrBMJ459awsSwnyKHgmaEl3tyAWiSKbWcP1y1fwyccXMPbgAYrFdb2fr7z6KmbnFpBIpnDo0CF0D1IgDgloo6EAVhYX8ObPXtfaDfYPYOvQZuTXMvjg3Xe0tqLzhSNobWsV6JOiplxGU7IV3d1d4orTYpYFYDhMsEgHrCISSdOlJCNBJCNhLM4+xMLsNMrFggTqBAglHt/qmtMogE47LmiQBbMzGfAAwaZhBNYEEV/lwf/VAKEKnE29rPOg5L3EHPXu6wAEn95s6LsWKudfR+e2zjXLTDAbVFKOYkimwgIMpK9xvSRc5uMcPdFS363x4Lvu9QChmhzNCx5tnb0GgV/lXsSfm27r0QlCMBCpahD+WoBQBSVGhfwiQLBmhH3UABvnMtWf1uVRfBVAcHNbkxy4EDyLmtmoQTj1Gw2R8rfglt/YxV9gBRoA4RdYpMZDvvkr8HuHjppwkdN00mFiYYDUolQEgUgIpUBF3Ox8roBygR14CvPqfNOdBsG6+a7758f1LKqdDsFuTNbNspth/QShqkN2C24CX69z8GFpUjR4u9QN4mW/Pfbn8k7StphXinc70o3SBSJY1oEXbFrVQO4wt43cd08d0mNkm2j7xmKagKCajuztO5kToeLBnGFIUeLrGYgw/34CLYGMYBBFmrPQvjRIV6MIiogg3daJYiCCbKEky9CJhxNK8xVAWFnR35JqlE6Ttx+VkxDFuQwioxPQ2bPnsHPnXqytUXx7E329PUpSphvO/PKSHIHIfb9x46aEwZwclPMV2YOyEGYuwI3r18W9Z4e9q7OrKiJeXlpCT28vRkfuYGzsAe7dvasJweTEuCxBvTZD+1ouSx9BgHDwyDFs37VLAtpCqYjR0fvIZ3PobGuRgxMBAtdgbXVVFqV3bt7A5MQEVpaW5SzEAj7VlEZXdzeef/55LC8tit7DJOn9+/ZhNbOOpbUM9u/fh+nJSQETuggp4MyBw4sXP5GQ+sbNm3I0Itfm2RdfwPY9uwTA5mfnkF/PY3FhGfv3H8C+vQdkH8p0aL7va6WM0qjv3LyOy59+gomxB8q9YBFdpA4lEsHBQ0cwtG2bOvoMMGPnP5vNIJWMK7DsP/7hH2JyegIDff3YsW0r0skk/vxP/0zHKgEeJzWkSKmoJjhoSqO5pV1Ad3zioTQNTekWhIMR5WhUykXEmZdAkFwuoqujHYXcOhbmppFZWVZ6Mikk5aoY2PHwdR46uo0Xr3o//mqOiNPO1F/+vDtRHcWoforgWPtWxzp8oCLbgXQ+FdfTOgc1Ur2xj+qL343i6FolzKLYSW71EHucEs6droKCb065FKyWpBOUCZlJOzLxclABd5wSKovATQw8tUqTTueORpCkfaKtqXMpshwE2pwSHFhImjQI7ntbatMyUUsikXIwiLBC3fj6LiSNDQJv0iB6Iq9X5rhmFESzaw5UagBhA1iqAwjV9Vbmg00cfOPGXQwNXkhwXXtDvYarfl5z6jf/j2/+Da+xh40V+AVWoAEQfoFFajzkm78Cv3P4KCIOIHCiXUmGUSG1KBVGIBxknrIKS1I3VNUW+SCz6nQ+gi4h2RXZ3orUiYNp60lXJCsCnCbAeZ7aDdHzg/3di117R4dw/hsCC/q0pzHxsnNGsSGF8ajdy9i39m/rGtrgn3/PgqIUNFpFfYEjMSMnG7yhh22SUO9KxBu+HG1gxb8BCptQ8MNbmWoi4DzcuaF8Pdq5Wmo0JwxFTUAUYhQOq6teCkWRbOtGMt2EQjmA5bUcpZiYnZ7G8vy8it317DrWVtewZcsWvXZPb7fEyWNjY9oeFpkU4TIErlwuYvTePawsL+Hxxx+TH//k7LRckri9165dx+zsPE6eOIEP3nkPTz99Sp12FjE3b90UzWjfoYM4fPgw1nNZ9Pb3Y25uFj19fXg4chcPx9iRv4wYu93lsop7Fmn8XpSvEDvdIdGHdu3Zjz0H98ttKF8iQJmQtmFTf58mDd3d3SrEcllmAADDw3fx8bnz4vB7MKdjLRzC008/jVdfehlvvP46irk8Thw9jvViHourqzh8+CAejo3JzrWzvRXRSFy0JyY+X716FSP3RzH2cMwFtRXQ3tGFX/m1X1NRtbKWUabD+OhDAZL9+w5I/Mv9yWTWMTk7iZF7w7h987pcpYr5rFyuRFuRfqSMSDyBJ0+dws7du5HPl7Fl61Ysry1jy+ZNSMZi+IN/+2+xsrKAro4OdHd1Y/u27fh//uAPdLy1tqRFmaLgnMcXNSacnFC/MTs3i6nJSSRiJkiPRWJoZf5FgaFnaygXMiiV8hgcHFRCdGZpCfOzkzAKT0lzBOPfb6QM6fh2SeX+PBFw95e8R7rL/scmUtaZ9gjN6JFgNVP62jmk72uhikb98z/f6NDzld4hdZSk+omjT2D2NCZeUETHiwcQT5J2RLpbDDE6HEWZFxFGxBkLGBXR6Ij8xkkTjF7lghgJDkqkVzotggWllV2KsgF+Awg+1d2mh6Q1ybnIaRDMzIDaJ7NgdS+s7yvBvI5Du+bw+moXVx8AWX8XMovSjWvtr3acmBo48NdDd018ZBpUfYs3HhJ4pgEQvvk3/MYe/kIr0AAIv9AyNR70TV+B3z9yDEHeDHkjjwQQSERQTkRQiQUU5kX3IqbD5tcL6prxPu1vhUYhMt9x2ur56kLuP+yISRXp4ng8PcfbhXpurLp49QWMyeqsoKe40m529klKATuGnsJk7454xe71vZuQOP8ubyHMmy9v5MpuqMh6s1bw1GhDIYUMmaZAoWpu2sBnqk9p9n8rRyIWDurIUtRsnUJUCnotaSYEJjzgCKKQt64zcxDCkZgAQjkWQ2t3D0LRmMBBJlcU7Yhd64WZGRU8tPtk4c6UXn7PjjpdXe4N31P41tLiokK7Ho6NK0zrxufXMT01gZ6eLjx/+jRmFxZkx5lIJHHnzl3x8l986SV8+MH72LNnj7jxfJ1Lly6pyz84tAlPPfUUlpaXsX3XTszMzEjjkF9dxe3bt6UTIDAjH546CFp0epGygaKgbEfb2jrx3IsvIJKIm1VuoYi7d++gq71d4uvOzg4VWQQ3LMhJXbpw7pwSmEU9CodMb0LhbiyG3/6tv43c+jpGh++hs6MDqeYWLK1ncOzoUUxPTqCttUXdd753E+NTchuanZnFzVu3tJ1GLeExFMATTz6JfQcOit6zuLQk4EMgxsckEikVdKwV6eo1OjyM8fEx5LNropyww0yrXgqbHRUdJ554QjSwQgnYsnUL9uzfK73B/MyMAML8wozC4GjD2tfbi3/9L/+VZTm0NUu3QbE4AQoBAtevgCLGHk7YuiKo43KAQW/RiKYElcIagmUma+eVqs3gvGI2h9mZcWRXV0QhMUq/uf/Uf1QBQp0OyH5WO4+/7NrncwmqImWHyh8t7GtWqD5UzQGEKlAwkG/a5/oJwiMBbX4j6sLBHnX4qdqounNO5XWIxwvdjSJIpPiV6dTUKhhI4O9UwFddjpiO7lzMlL1g0wEfkGYiZTch5ORAoKAGEFyIs12PvjZAKNhUVSCBjQS7Pj0KEKpBdF+SQm0goW76YJ0Xt3obxchfdU979jcaE4Rv+v2+sX+/2Ao0AMIvtk6NR33DV+CHR46Lqwx2yKMhIBEG4hEgQnpQUNxxUj+KOQtH880r3dIFAEwobNQfF0jmXH3EZ7Z71hd8vC2TwEbo1on1U4b6CYL9TGBBr6N+qL2WNSEFbIKsfdxrqIvtuqPePUllj/f/5t9QBCqQsVFXoOLe25wyu6A6JKlNE6xzyuWygs3YVEFfT1j3XKJIYyAQDIj1TUtTkH5jYmWyvKOxhIGocBjZQgHNre3I5EvIFYiKwqIXPRx7oJRkTQsejGHT5k3o6+sTj5+FI3UHLLCoH2CxqTIhFMDE2ENMTjxUGnJPVxc2b9uCxcVlUZVIvbp29XN0dnYJdLEo9RkGpEFcvHgR6XQTTp9+DovLy9i9b6/ACpe5LZ3CzRs38c7bb6OQy4uWFItG1YH39Cu+F6RUMZ14aGgb+gYGsH3PbsSTcYmJs5mMgNXS8qKKWm4/XZKoj7h14zo+++QT2e6SCkKtCYtcAgXu744dO/DS8y/g3NmzElmnW1oRisdx5MhhLM7PSey8troiPcPs3LzcngiWKBr2XV52YAnQ2ts78Mzp55FuadGU5uH4mLQFHZ2dIKWK+o59+/ZrCvTuO++I0lXM5TShKTCHIhpTZgKP/3giiU1DW3DixAl09fWjvaMdXb3dyqSYmZjAf/qjP8La2pKsSx87eVK0rD/49/9ejlE8Vji1kt4jQg59QmBpaY0OVgWUSesrVNDV1Ym2tiakoyGsLMyisL6CSjkvTnwilUZP3wBCFWBuZhxL83MoVwg0PZXvqwCCXeC8T4Avvjd06av1O79x56DNA93V0Ry67KMuSM0rY3UaW/5IbXLgk4rrshP0+PrtrAF5f/7WttXTGY155F2PJF6W3oHd+hDCEQgUyO1I+oSQkqpJQ+JXhquZforFuQPyPDudwwGpZAIJ1YA0S1IOuCmCHMp4Urupik9wVtCkwtHMxcimasxDsSkBqZekXwkQhEyXZBMc0ydpdeuAk1bWib03cIXcqts176sBwhdcofz7V8cxagCEb/jNvrF7v/AKNADCL7xUjQd+k1eAAEH2gQyBijP3ICQXI3bQ2fHNUX+QL6JcYAor6TPOztAX2m6KIF+jKpfZCwAdz9dsQzZwjXmTlKhOtCNzHhJP1gWa6YZnyWKuoy8rJCtBnP7Aih8DCN5K1LqRNXtTF8fq6BSen2uhafX8W+5v0DkUiSbjUpdZDIS1X7Z9/tPyFcxViftSKvJ1LQyM+gB2+Zk6TfoJgRaL8kQL+fRNSCbT6p4XCiUsLi2r8GRxTIOociCMeLIZwXBURf+D0fsCP5xOPBh7IEtTugLF4inRlSYmJrFOS89wWE44fX09mJmdRkdrK25e/xzhSAj3R0bx/CsvIRyKKA+BqG16ekaPb21t1t8ydG1yYhKbhzaLqkOB9LPPPisws3nrFhX0k9NT2L1tG+7euYPX/+qnEhnzLaBmgwtEgMB1VNKs02akks3oHRhAZ283Nm0Z0lShzKK3UsLy8rJ493ws6VMspu7cvo2zH3wgrrjeborSnaaEa8AC+rXXXsPC3DyuXrmCXfv2o2dgEzZvHhQ3vCmZxPnzZzUpWV1fk5bh4oUL5kpV5CTICPLsMDOfYffefdi7b7/C55jNQHH3rt07MT09hY8+Oo+XXnoJuUwWb7/1tgLOaDfqO95MhyYViNkO6XQzkskUnnzyKXT09Wi/4qmEtAEjd+/ipz/6kY5zBta9/NJLWmOuIScw3M1INCoROPeRYKXAoLU8qVsBFHJAV1sXurs7Jb5NBUuYfTiKtZUFhXdxChWOxdHXv0mAbW56AvMzUyiVC19KMfIUPIfv6y5vjvLneezV39SAgMmCHaiovzAyv8CBA2kNpFmo47CIUuQyBgQW6LLkvU3dufUIQNgwKfhrJghfmF5Il8AMDR6WtBIOIBIN6rxkbgKBgrdFZcAa6XCcIoUU5qd0FzdBsNTkcslyPUyPUKwDCCXTPxAsGDaqBjMSpPPc+yqAoCAzd11AiNc/AgQjQyp5/hGAUJ3YyL3tEW5QtZHhrqfueuUnCGoAfcmHMTFrV8EGQPgm3+kb+/Z1VqABEL7OajUe+41dgX905DhKoYoAQiBJahFzEMIqkFn4ZAukMJRRKdKPxLzIyS3RzV4kZgMDZaUS19JAPSXH6ZW/mFBaBxCIBGQH6rp2XoPgO74sQNnZ5qsaocdsTp0mEBEnRjaAYTdp8Yo1KbAixN163Q2YVqS1sCSBA04TSAfyN3nnUS7bUooSef/nBMUVvkahosc8tQycIPCVFa8Gti0jsbhEyPT+p99+qrkZufVlzEyNY2Z6DitLK+Iyc4up0SCXPhJLIJJoRr7ADjfrhDCG795TQcIOJPUGpAGRGhOJxtT1J/WH4WDs1rPoPHjoAG7evC4Rb3Y9g5GRYUxPTuH44yexbdt2LCwsCRjEonGMPXyoAoFFO8XCIyMjEi/TypPFOX/OwLR+5hbEogpu27tjq4TOr//0dcxOz1TpXxTq0h6W75MlVFckMi5kS4iRU9/RhqGtW9E/0C8Hpo6OdnXsOzo69T2DylpbWvD5tas48/77oi/xGDRyjImFPY3+6LFj+O5r38Uf/uEfIhxL4MQTT6G9tRXJZBzN6TR+9rPX0dffK4CQXc/i3q07oiRRN8ADpFDKIxiOaApz+PBRUbuYf5BZyujvjh07oryFP/rj/xff+c6rqBTymiBQEE6aFZ2a+FkolUCQwLVkEnIqmcbOnTvRv20LUukUQhQRR8NYmpvHxY8+Qp5px7k8Xn3lFdy+dQvvv/ueAE9zq9mW9vX16t8EWrFYHMEw80doIJDAlk1b0dKSQlNTDIWlCcyNjyKXWVWhze0IhCPo7tuEZDyBxblpzE5NoFjKO61QzdpUNaEDAJ7GV39xqxbldRqEjZSeL/Pgt3AwNg/8OVLtePN5HKfep4jb72oAoUZXqgGGL1xwv0KDUH2duj8QiHdGrcoscE0G2o3G6HTEcDVZoRIocJoQld0sp1ukjZl+2SiJlXJBqdd8jnLRAALBskABp1v8nvoDN+nURNNRjB4FCJpQVicIZlAgIwXrrRhA8FME/YaOURtXQtefOj2JXzvTHvgJggd6dRSjL0F1j4bhPfu3/tk39j7X2LHGCnydFWgAhK+zWo3HfmNX4J8cPo5SJIBSPAwkIwhEg6A1H7tvpGHQwYh0ERazpHyoXHPYQPkHLhWZAMFuft6lyIeK+amAiRL9/c5TjKxjZjQIaQTI2/cdTBWJ9pwSFTsQIYoOb5Qc39Ni1HXvbHZgjzW6kNMXSMfg8YxJjX0Razd0EywXHPe3KlB2IVIh1UQsBvLqUrOIY4EouQGnB+pWGkWhraVNegLSdwhsyGmfmZvB7Pwc1tfmUSkWUMlVECwbt57i22AiimA8hpbOLhQDFAoPo1CqqPC8d3sY2XwW8VgCM7PzEtceOnwYwXBANBWCA9JhaH/KsLR9+/aK337t0mdoaWnGJ59eRDgUxKahIRw/cRIra2tYmF9ES1Mr7g0PixpDcMBAtOvXr0tce+HCBbnxsGClm1KaVJ50GvkC6Sx5rfc7b72joDN2rAkMmHvgC0m+Lww903tTLCGTzWIlk8HTzz6rTj7tQ1mI3757F4ObN2Hb9u1YXl5SqvL1q1ekQaA4tFoduekTn4/PO7h5CL/xm7+pNOiHk5PYu/+gOvkt7NrHYyqwb928KTD7kx/9GK1NTZgcG5PFp5yJ6CZDe9FoFKdfeBE7du/RdCUVS8pWNJlKSLvwb/6vfyMw1p6K462335Yeo79vAEUmifOYKdukauvWbRKxknLE4pD0o1RLGj39vejv75Mo9u7NW1hZWRT1ae/u3Vr7jz/6SHat6aZWTQ42Dw2hr79PkyO+VigW0JSpUgxg6+AQerpaUSllsDb7AOvL89JCkO7Ew7MUDKKts0eAZXVxHnPTk8jn190EYSNAsMZxVemja5svJf17WDtT687ZusdVL4jV4YLPAnFTNoPUbpLgT0XTIdgnE56Nrmcf7nv376plgfNg3iDMrR/9uamF7UOdtsgbGUhH4F6BQEHahDASKYqXCRRq1qjxGFOtgwq4syLcTxAIMiwwjY0SThTEqZJrmYWp+d019zNzTAo6apFRjKzpYpRMH5bm6URmplCjGNne8Hitrk31yunciGpDndq9yT2vB4DV6YBzZKquUR07q/rHFaABEL6xt/nGjn3NFWgAhK+5YI2HfzNX4B8fPi7XoiLdi1KkFgFk3+eq4MD4t9aTMx/x6j1dAMHuNqY/MHBA5yKNyXmz1N8QVNR0A0b/D5jdoAuF0nNUJwimI9ANjTdON62wOtHdlOUcZLzeetIDu/mcBtDNJ+Qeb7Ql84CXw4eKee+qYhMH7iMJGVWLQSfyE5cYERqcolzJyxmG2gkGkhGMVIIRVMJxdHT1YevQFrQ2pTE5O4uZ6VkszU4jn1lREUfLyRKKqNBJqBCWp2yuUkZ7fxfaOtqwuLyEzv5+ZEoVTE3PYXp6VgnGYyOj6oSnUk0oFID2zn7s2rUblWBRvH3SdIp0mcpmMTU1hWRTCtuHhjDO1OBAGZevXVE6cntLG1597bvIFguYn1tEOBDC7NSMOp9rmXW8+OKLuHn7lqYGtDy9de+u0pZlgbqwoMwDAqOllUWFmF346CNc/uwSmpuaEVZYHRBLxEUxol5gfX1dtqZRiT2B5dVVPHXqWWSzWQl72WG/c28Y3f192L5rhwp30m9uXL6Mj85+KHBFAEQtgnQaKu6YjRxAIp3G7/7w93Hp8jVRcYaGhmQFy0wAUouYg/D2228iHovgz/7kP6NYyOqYJoAw56yoBKmkfm3btQtPnnoazc2tiIaC0lMk02kMj47g3/27f4edu3dhqKcTP/vZGwIwoRCpX0XpH3o7exBmPkIuK+oY92lqdgYPbtzC7NICnj59Cnv37dN6MUyOTk10liJgyOezePP11zXxaG/tUpDc4SNH0NLagrn5Ob0n2VJO7mGJcBibervQHAtifWUW2YwBTfLgTc9SQTFQQXNHl46TtUWK26cEEHTMVSh5/+KH2f7W8fyr59nGmLQNFJ66jranqGyo16vn8cbXq6fICHKwaneUPU8/1ASQv3LFPX+uK88jFp31Ra1RnmpGA3XVcpUKxiK+Nt2w65QEy6ko4kmCWwKFuPITotEQosyCUZfCMg/MlKwEFH2aMnUJNjkQ5dJln6jPocmiXZcIRJlrIVtkhqU5e1NNDnzHQk0X0zLJKtjpp0SddLqGGq3L7+tXBKjJ5tTBJEf3FJ3uS1yPHj0a+B4+97f++TfzJtfYq8YKfM0VaACEr7lgjYd/M1fgHz3xBBALo5wIocJP3qNYLBf4aXxb3QQVyMNiueZyon5/NfvAAMGjAMFueM4lyYenuU4kBZUsKOspDFbM1wGEuqLF02WN5mOdf3s9wQtx6yWElBMRw8647SUb/ysYyqBEJBhx9osbfFEFalSMuKmCAI7ck4oCFjKOVOBUDIFABJVABB2dXdi7fz9aWpow/mAUd25+jtW1jAq7MJ9L1p+0Na0gmDc6Uj4UQi5Ywd6DBwQeRoZJI6rg0ImTGJ+ZRanCLntBBQLFwdOz01hZWcPKWg7hcEKFJEPmyNtfXlwUN5oFOQtV+r3PTE3jsWNHlVRM3cLY+EMVJ69+73typorHk5gcn8TS/IIA3M2bN/HMM88gwuyAADRRePPddwQW6HC0sLCgcDHy73P5rDjyU5NTeOOnr6tnywJ488Cggr74HHQbyuVzojDNT0+Kx81J1JNPPa0JRjrVJLBxd2QY6bZW0yZ0dAoQcYJAihFdjGxipWAAl0pNXSeDxIB/8k//KUZHH+j4I5jglKOvtw+DmwaVg/Anf/Kf0N/Xg//2l3+Jhw/uYxtBRCKBpaUlgEFWboLQ1NqGp54+pc59TIAzgmw+h4mpSeVFnDn7IV4+/YwyJgiGSAUiCDl8+AhClSBW19a0/02tLRJIn/nwQ6zNzWB8ekpahFPPPYt0sknHILUhtCMt5nOyLn3vnbetTiwGQdoUwVhXTw8Wlpd03s3Nzghcd7U0oYlceeRRKiybu5Ma3Cyey4QAKFTKaGrvFIjJLC1icXYaudwao9KMFlcvB/Dc/7qQLX918xM9Tuu+8KETfuPPv0zU/Ojfed2OdRJMUEzgZ/Wvpxb6n9cAgs0TnQC5ToOwESDUtudRd6MqsHETR21HOShsEghVEImFEE14K1SmMEeQiEclaiZIsBBFAwKaFnByoOA0N1EgQKijGFXpiZxC/ByAoMuUz0KoOGqmrqW1Al/NGK2X1xAYQOCk0n/465X+/WUAQdSnL9qiftnd7HQDIHwzb/KNvfraK9AACF97yRp/8E1cgd9/4TkEowFU4gFpEcrs2bEplq+og0uee/UjQHMjR5h1fiNeMKyJgRfeiYPuAIMcjiyYyUxM3GSAHWHH5/eUHvvKflotmEyv7bprFiJkH9IYOI1dOcApBzMGSCdwfHUKoMUtoBsOn9dsKU2fULvBei2CntO7GqkTWKMeBZFDJRhGIRBGJRhHLNaMLZu3Y2DLDnGax+/fw727N7CyyI48O7aONSV3EwZWOXBRjCCabELX5j40tzVhbnIC8/fHkS1V0Ll5CB19/VhZz6DIUDV2zytBTQgWlxcwNz+P5ZUMcvkKdu3eg9a2JgWOLcwvyL6zmM8LJESTEQzfuo3dO7htcaxk1nDpymUkonHs2rcXO/fsUcdfGbeZAAAgAElEQVTyzo3b0gK0NDWLmkSKzmOPP46p6Sm5+9y6c1uFJbvxzCog7UXe/LGwONilYgk//fFP5PSzfetWcf1ZKLOk4iRhcNMm0YFG7w3j/uiIRNjPPvccpqam9ZycenAyUQiUsXvvXr3G6tIyrl66pCC0ZCJpoNTb0zJ8LhRUcjE59z/84T/G4vIKhraQ759GKpXU/nIbSHn64z/+Ixw6sA9vvvEGFucXxDGng1N7Wzsikbj0B1wHukyRQpdKNyEeDaKlpRXtXZ0CORQlv/P+exjs7sLs7JxC1UhF2jy0BceOHpPmY2VtVXarzc20V22S/evHZ99HtlhE/9AmbN+5G91dXWhtbsWD8TE8/eSTGH84hnvDd/HR2bOifz1x/AmF03ENqEfI5vOYm5tDWyqBRCSIeLCMcCWHQCULBGih64AwNSwV5urys4x0i01QsivLWJqfUV5DkZa7DuB7p516Wo/hgI00InMkqwcCdUV4PdBwAMOfv195faxzGTKHIaMR1nCKTZkMOBAg1KyMbYLApkUVKtRexuuQ3DZtAAiPOKd5kOLXTnkOQcqFnB1qwoBBguFqsZDZojKBmWwgfxx6gMCpgqMX2VfqEby2I4ggJxBOj0Ntjk0QGNDGoDTniCZw4D5NQl9HM7JrXvUtcMmUNkkgXaw+YdmWQ7CijmJkdE+PsGpTlq96j/j3p3+rMUH4Jt7jG/v09VegARC+/po1/uIbuAK/952XEIiUEYiWUApwYsC6OmAAwSWIemovbyJ0l3EqRxPuWdPLAn4crUideDkJ+amC3cGdVlGPMwjhLUntRmmOQM6srzoid3xp3e1qPGc9n6MMVdjh561TrAVPeLDX4F1WLkSc6jtAEZCLSt2kwDxWtYE1DnaNl41gAXnOTqJpdPUP4dD+w0hEkrg9PIyRe7exvrKAEOlHZfqZWzKqN8eXMDMYQjEAdA9sUYE+MTWGidERFBZXEKP7ZqoZQ0ePIZPPIVcqIpvNWVJvJYilxSXMLsxgaZmdb9M7NDe1oLe3W51kFpK59ayyAehqFIkFMP7gobjRBw4eksaBdJmmZAqBSETTjkwmi+mJKayvZZBKJEUp4iRn957dEj1TXNzU3CxRNClBx44fw9raGqKRKFrbW/U+8bXpOERb0P6+fizMLsiek8ufLxaxY6cBlGKpiMuXLon+dPL4cUzPTGOgvw/LC0tYW1/HWj6LQ0ePSONAfveVK1dEXeKUgpkJ7N4WSachhaalSfxuahh+7dd/HZMT09h3YD9a29sRkcg0JLDAr//in/8zvPLSC/j0009x+/YdrQcF0f39A8o80OtVgti+wzIerly+IhExReCkFfX298k29vObNzDx4IEKML4unYoeO/k4env7cP3Wddy9cxe7d+4UzYlg7bPPPsOFs+8i3dqCLTt3obO7B02pZgz2D8phik5Fw3fu4IP33sXwndvYs3s3tg7R6jSohGSOFHL5vNymtvZ1IcICf30FwVIWEAmurCmW9A9K9ZVtAEpBSBDP9yifWcXq4hwKhSyKdDKqp/PU5w4IKRjI8B+1CcIXrU+tnV/r+Ff/xp2rj3bwfeHq3Y30+ypAsOq1mpdQBxDoWiVKkKtvCSi85eeGaYQ254sUKbvYGC3Svt8Igew5TPzO6xSPfQJIipXlcBQLIElb1LjZoMrSmJcoF5YWYHaJ0yD4CYKmByrygwiEbaoVijJrgSCDoCFsjQp3TbTR0ZcDBL+utamP35cvUow2rLnLUTDqV/V/LjTv59+8nv+tf/HzH9R4RGMFvgUr0AAI34I3ubGLP38Ffud7ryAYLiAYomiQjiicoAdRYi6aqB31DP8aQBCHn+WFyyJg90pdfac/MJejABhSRv+h+uRl+dprUlBXnDjubb02weTEfiJQCxASMOHNWpZ/AdEF9NqyUjTnIhYOpBSx62bdSn51fPaSuezwg84lti9Gw5BrITuF1SlGAJVYFOVQFLsPH8PTp57D8M1buPjhh1hcmmOyAaIBOjwZwGACchE5iVVDgbDoydlSGTv27MPuXTtw7sz7yCwvIOp0EtTidmzZheaBIcwszCNXyGoSwK5ksBTA8uISpmYnkc2to7W1HSA9CkH0dHfpcWvLK+riLy0sOnvVLMbHxkVRYvHbMziA9XwBpWwWq9l1bNlufP+52XmEEcTK0pKK00QirkKbk4I7d+5IpJxOpXD5yhV0dXbKnYfTpHgyZsV1uYKZqSlMTUxacm0oLhAxMzuLaDyGPXv3apLA7vbC3ByuXL6E/fv3YmF2Dr29XZidmkWOYty1VTz25BMKCqMG4dPPLmHk/n0BUQIRTgOymXUJSzPZVSlamlJpfPe7r+HMmXN4/qUX0NLRrveLYW8EKaOjo/g///W/xG/95m/g448vYnxyCp0dnTh58jEscD2npxCPxnX8nDh+UsDz888/x9Urn+g4yhZyOH7yJDZt2oRwNIL/+hd/qSKR4WkUnz/zzLOym33vzLsKeHv+9PNIxuP46Ow5fPLpJ6gUV5FubcPAlq3KJujq7EFbcysGenoEqmYmJ/HWW28iEYtiaNOgpmrMiqD+gAF4nLzMzs2hqzmGcmYJ+aV5BEomDs877YwoOpoglOWCVQoGpIOIMdxwPSOhsgBChQDB8eVp2clzwk0N7BujIG0ECC5jxHUGNhShfx1AqKMDbrjy+E6/+6EoT17A7IC6pxsREHqAIGtRMan+OoBQuy5svNrpWb7kAuivOSI+yqmNVrLk/9OpKxoNChwkkyEkE3Q9CiMaCVWvY6IpKhehtv5mc2rUICWuhyqiGH0BINgo1NyL9NWsX83etDZB+B8CCO66661sdR1T+vUXKWNeQ+JfrwEQfv79svGIb8cKNADCt+N9buzlz1mB3/3llxEMFREKkopQRLEUQL4AFIvWZdONpW6ET164inLXAatRjHzYkIEEAwhBRCRGNpqNnsYJD+1f3v/bORz5DINAUB040xjUHFfY8VWtr6LCBMv8sMm6iY7Ngt2CmwRAXOHv3ZG0P3WsKdMzmPZAAmdRrCw5GSFSikKItHfg5BNPoqunD9evXcPwzesoZNYQDhJ0MA0tL6EuE5NVdFTytv+hGCKxFI4eOykR5JWLHyG7MAey6Lkr66S4pNMY2n0YmVwFlVAAmcw6crmsQE0xl8fK4hJWVpfl1c7CYm1tHal0M7q7urGyuoK15VUFj7ErroTd9SXMzcxpnYe2bMOmbVuVZj18564Kcvr/7969VxQhLtbwnWF1mGNxK/xJwbl27XOsrq7gyJEjOHfunKg2L7zwAiKRKIqVktKPWSDfun5D68/pRTyawOj9+5idn9c7SxrUtu3b5BZEAHPu7Bns3bNH9JotQ5sV+kaR+cz8HI4ePyZKUX9vLz448yGmZ2awfdt2AZREPK7pA99j2q/y7VtdXsUvvfod/NEf/0ckUkns2rMHzzz7rICdROuVCv63//V/wQ9+7VfV0eexcPLk4yruCRBmF+ZF4eru7sG2LVt1LHOKcObdt+XUdI92rvv3YdeuXeju7cHlS5dlcUp60dDQFjz22BMKSFukkxCA9pYWjI+N4f1339FEIRzIIppI4eDxE+gZ3ITengEk4ymkQ8Bnn30qOti1q1eksejs6EJLeytiqST27DsgV6lQKICVpQUkgnnkVxaQXZhFkOnN1BpI0GohWvLlrxhDnccOHYxYzGbXVrG6tIByKV+dIFBUa4FfpMe43rwKcAe0vdBX56iyw2vaIC+ctZPPcIUrOL1jTpVmpPB019V3dqPVTIT6GlXuRPVJyrXntbR091kVKTuKkfszf1nz14Qqfap6vTN6ob9e1BAQ/YP586CAARsJumbweuGyTeIxBxJSESTpdkStgkTG/NOy6Sf06W1O7TpkgY6kF3GCQIBA299wlXIkIpG/drpwyarzm8tuqYExa4+4HXANDbtmWvqkfXg3KtOb+/fMgiWrH3rPak5L/jePTnye/9uNCUKjYGisgM6rypdB6sbaNFbgW7YCv/v9F1XkyguoXEGuBOQ0PcjVuPS0DhX9ht0xx/TxI3JHHTJhr0sG5a1NXTlOEAwg8MZYPyjnk7Njz9E7CzQm5irbQF140kVsTO89yXWzL2sW4QCCdU/5ESYnl0WN+P4W5iaes7zc2V7l9+yXBzQVKZXzVVDgCxuBigoQJdedACEURi4cQ1vfIE48/zxiwSA+OX8Osw/HFE6lsszlK9BukvqGcCSIQqWEUKWEfCWESFM3jp18ElFUcPXjs8jmVlRchKkxKAOZYATtO3YimGrFg7EJdcCz1BEw/pXpwvksMmu0MC0jRupILo/5uTkkkin0D26WPmFtdRWFfB7LS8toSacxPzOB5dUVuads3b4dsWRSXen7D8YxP7+A2dkZPPXkU9p/ph/TOvX+/XvIZdcQj8ZwYN9hhb5duHAWe/fuk9iYycpPPfmktAOlcBCtzS3SIxAs0Z6Tr08HGDo3sfvP42DXnn3SB7DI4XbSOnXfvn24S2vTwUGMPRzT85HHf+jQIYmW+fv33ntP9KK9e/fKrpRTCX7SEYkTExb5FPge2LsPP/nJT0SD4mTj9//RDyUY7h8YQHNLM/7DH/wBjh46iLMfnsemTZtx6tQziEZi4vp/9MklzM/PYvPmTXj8iceIn6Tj+NmPfoJrn3+udekfHMDTz5wSKKJVLROZ+T50dHTh6aefEddfx1ypiJnJCZw98y5Gh+/o332dLcgUimju6saeQ4fR1Nwmy9oH1z5FOMxJRFR5FFNTs+ho70bPQDeyxQpaOvuRzRcx0NWG5lgI4UoGxcwqVqYnESjmVCRytuW55ZwMUK9CUEqaTDKVkkPSOgPilhdRLuYtTblUkg0rbTpl0cnzhsWt67ELcLv0YF+Ulur0Pr4QtQGBo+e54t6If67wFdWI9sM1RzLLPvDIoIYQSqCJgAEEFaxOhMzrgFcb2PXAXJo43XRDBzMjUOXP//mmgb8e+OToL6MXGdXI0lKspLd056oa2DRLDJRPBJFKR5FOu3A1vh/egpnJ1kIVLmFZ00wr1nnNCgcMGESipj3gVEGiZRcqKVBAmyR1P7gdNi0zsOBFyn4HHYjy9yWX9eLfE0+V5N+Vpcuy627V4lRPY5MY6TjceiuKzQsn3HOfbgCEb9ndv7G7X7UCDYDQODYaKwDg93/9Rdl/mkd8CfkiOeTsNpJy5LpirrhWcUDBsZz5vHuQ1xY4Z6GAJZhalzKIiCwDrbPl6cIc/hNwULTnR+4s6ikYta6e2a1K7yAQ4NKbbaQhy1ArkqyUCFXseVRnOMmlAQR3cxVAMH9yuTKVi+bRX5eBYG5NBbn9iN8diSHV2Y1nXnoF0VgEb/zkr5BZWEBE915L5BWxgCFmthwgUVme9OUKQtEkDh47qdTk8++/g3glh1I5h0K+hHKhjHI4jkhHN7q278b9qRlk1tbQ0tyiTAN2htl1X15eFPeZBTX1AnS1mRifwPYdO9Dd14/52Vl1wqlBWFpcRFcnU3tvi9u/Y+dONLW0Il9iWnIbSuUA7o2MCIDwdyy+6UpECtTtW9cxPT0p29Stm7fh0MGj+OSziwIR+/fvx7lzZ+Xxf+zYMbnlcJpBxx6KpDmZoDiXhSU72JnsOoKhCNraOgTWwsGKdBKfXLyIbdu2YXxiQnSixeVl7NixE7du38KB/QdkU7pj105cvXJVol8Kdvme0HWIwCBfLIibv2vnTmToErWexZkzZ6RPWF1dw4EDB1TUM1eBz3Xps8+wvrqKO3eGsXnzEE6dOoVwOCqR9FvvvicqFXUcL770gt5Lcv7f+PFPcPXzawIkXT3dOPXMM5hbmMfQ5i2aMJC+tDC/JG1Ha2srcvkCZmemcPf2TZQKebSkKZCmPWtBdqfp9laFw2VW19DZ3oGlhyNyMtq+YxvS6SZEYkkszK+gpbMdYxMz6Nu0RVatLakYkF9DiMqXUgHz42MI5LMGEPxxz0GYzHUqKv6ZvJ1KJcRzX89msLa6JIBAMS5BMc/HEu12aTogDr2zL9bkjSJba6N7x5titYh2GiMXgmjx5q4J73j3LDate+1qXrp2uQqe51KVPlR3xSUA8QBBBW0VIDg9kTCDZa7YaW8TASvo/cTPCaD0cw93HqEVaaroJibu2lAPEMy42Yt57RrI81s6hHREACGViiIZjyJCJzKd8/6yZBRMUbhcN5+AmbRKoxjR5pS2v5yIbgQI9RoES5WvFfU16o/fF5X3VRtoL16ud5Di91pTp+WqBwgeoD0KEHgdrX+bX/jb/7JxT2ysQGMFGhOExjHQWAFbgd/7wWlN3EXPkSDUXF1INzJ4YP8FNda2m73vhPkumDIQlCrMwj1UfS5+T7tRSx12Y3FPV3KuQZ5OILKDFyJXaEPKepvFgIU82U3TRuzW7WfBYO4nQXYj1ZFzFCZHTwgws0CFiBUSBCTiDqNW/tQ7KLFLSevSYiWEdEsnHn/mFKLJJM6//Ya4/uFyWRMR21bbETmcuLBYuutUIlQlRLB9xy7s2bMP58++L5pIFAX50ue4vogglGzD0P5jmF7LYnZxCS3NxutfXVlRQWmd81X09TB/ICwwMDpyD/19fbLDLJZLmiaQOpJZXRVXn+vCFN3xyUmcPv2iEoJJKeLqJVJpTE5MKICLxS2fs7WlFfNLS5idmcTS4jzu3r6jLvvpZ18Q935kdETBXkeOHMXly5dx4uQJiagZykb3I4Z8nfngA/R0dQsgJZNN0h0wG4CjJnZOC7l1fH7tGqamJjWB0vRg7AGi0Th2796Da59fw/6DB5RQPDA4KCoPCy7mLrCTf//+fU0oOBEZ2rwZLa2tckC6d/cuZqYJmMa1BsVyES+/8qp4/OnmJk0mxu6PKol6585d0g0QINCm9OxHHyGbXVeo3JYtm9VH52Tj/Tffxv2xBwJPQ9uY+jwgAfe+ffsFLNrb2wUUqLlIJZNyzSLtiSAuEY9J6MoO/dJKBgzHSjURMATQmkoiHgnj1pXLSKYT2DS0GU3NLcjmyshmS9IV9PT0oa+/X9z8RAhYmZ9GIhVFNADM3B8BCjkbhrGWVnKvo9MhgHyxpG1imjaPx2w2g3WmLDNJmUCAnW5FD5BexE8DCiX9zqh6NYBgF4M6Fp6ZEDh9gYFzqmCscudXxSfWUQHtZDWQYFMAmyjU0170l3UTBF/0ErwbxcmnprtBgdMc1Xf9NZ2o/lc3QbCrlNX9VVG2oxs9MkEgQNC1yfETrSPP9awgkQwjlYwiKYAQQYQZMbyeeIBAcCDLU5fVQBtoWuVyihBmEJ8lwHtXI4ELP3mt5iBYuozpt2p3JVtv3xjxCMY20xOMqnMQ14ApuewWb/bgn80DNK1x3QTBvG/9ugANgNCoChorYCvQmCA0joTGChAgfP9ZFZDkHBMcKMFW9qAuNIyrxI66tyDS+MAoBQzEIp1EvwoSUPDv3O/d45UaKuqRu/9V7QCtsBC1iB04Z4FqVqYRK7ydTsE9o00udNO34sbf3PRMLFoIEtjZ10jdcg+Uwizhst8HPtSN3N0RIBtC3WQryJdDCMVbcPzxJzEw0Ifz59/HzMg92buyOGDBVaCVaYj6Cnb+KOg2600Wb8FYFG0d/XjlO6/g4vmzeDhyB8FSDiGU5EBToJw50oS2/m2It3Xh3sMpiRmZAMzuPgHC+uqaHHPYHR/o60c2l8HEwzHMzU7j1VdeUQE4PjGO6alpFcssUJiezMeEwwEUimUcOnREgmnmHpTLAcSTcWURkC5E8S25/Sy2l1aW8HBsFBMTY5gan1SxEo+l8PKrr+Dhw4cYvjuMnp4e5QSwcO8d6FcRz6yB5lSTOvVMUy4U8+jp7rVEZQqMWYxn1jB864YyEwh2aBP6wgvPaxs2b96iBOWLn36KHbt3alsIENbXM5idmZVNKovzmzduyA2JBdehgwfl0sPD7ebn1xUAd+vGTczPmOD5t//ub6OppRkdXZ2YmZ6W3uH+6ANNUF588WVEwgQuATkz8diJJ5j7UNH04N133xHouP/ggShOR44fQ29fLxYWF9FOilAsprRpTlOYjsx/U89AACXxdiymCQNtS5mTQfcgUtnaWlPKMaBm5daNW+ju68bho0extLKGsfEZJNPMgdiO7u5OBMpFRFjMZ9ewMDuJ9r5uTaymR+8BnCA4gMCuvNFGjD/PiRVBGdeG1sGZ9VXkshmAKcv8FH2PwMKAgYV/uYR0l3Oic8V32ln4ev6757k78M38DQPbRoWx5oFZk9rJaT/1rCJeFb6KzatHOnqPphCq5guOLqgcY0c3ssdVmUByPOBHEGWGmVW1FH7ayAcbDan+te1xNYqRhea5zr7nLDm6VUQAgWJly0ZIUKwccvtdcvvnpzCOwqOARmVpkFIUEUAwcGDhgWGuTZ1I2SmTNdmsBqRVr2p2naoW+XUi40dD73yT4yspRl635e2XFRbJt8rzu+xVGgChURI0VqABEBrHQGMFqivwe98/JXoAOcEUKKNI303yfSmK5I2ZxTWbWe6mHGCqsLvR0b5PHWo+pA5UOBChEDPZFbkOnW6+BgzU5ZJe2Ip1oxPba0iAKU90FvicIOinNg1wBOz6BFVzDzIXEC+alpDaiZm5Dxz9G8gxyoGsOuWxT8qMdd95ky5UYti65wieee40Lp57G6O3r1pqrTBMRR1RbnMoHkU6kkCgVMF6NifXoGIQiCRTePrZ50Vc+PC9N7mqCrtiom2RjinBGILpDgztPoiRsSnxjylQFYUml5MbEbeJlCNSdui2k8tlMDk+hlCwgl/91V/G4tIipqenZJdJkMB1pIsOrVA7OlpFfdq9e79CxULhOLK5nOhPKyvLek7SmMiRJhUnX8xhZOQu7t29rXXOrGZFgzp08DA2bd4sm1DSfKgTICho6mzX5IIFcSqe1O8W5ubx2WefoH9gUHoHpljPzS9gnqLiXB7rokstq1N94uRJXLl8GU888ST6Bvpx/uML2LZzB9o6O9DZ3S16xu1btyQQ5jFAgDK/MC+Qsm1oi3O0Aa5fvYbFxUVcu3JFeQ7s+r/6S98Rxai3r0/ajFu3bmB1dV3TGL5ef/+ginjvUsUSlGLsTz65qAnCw7H7Wit2lE8+/hi2btum8LdkJCUAR5Dz45/8CKdPcxoRwrmzH4n2xGKQxxe3kZ38wYFNmJh8iHwhi1QignIhj572Nnx08ROcOHEMnb29uHr9NmKpFhw8eAItLS1yw6rkM4ihgOkHI0rg7tm2TZSlqXt3Uc5mVNCJgMOwPtl0GkDgZzgSQ4TgRKF5qyhw4iCAUDAQwWOQ4MABBAEHTgqZ7O3CBG2SUCXpVa8ROuecr35Zk0KbIHiCj22L69qrY08KkP35VwMEmwpuBAhszRu10a4ANplwP3AuZRwqerpNECV12U3dZJokt/1+4ukLf1ckP6pBoDZJ++bRh2uXRGNAPBEUMIjFCBIiiIZ4tpJiRA0Cn9BpOzjREV2RCe4EA3w/DCAQHHCaxJ9LBeUAQn1QmlyMbERqV0I/Za0HCHX3rP9hgODWXXbMdR/P/50GxahRGjRWwNUgdZC8sSaNFfiWrgABAjvNAghFBo0VECiRguO5xlX7Ied9aHkHfiQgcZyjFDgekAp5SReNJ1TVHpADq2FDXXGhW7uzTDWHUnb+bWzPYsX0CyQkmDtSzdmoVkaQciGAIKqTm2jodazbqYKqakTI+7rrjzp+s/GGwwJKybY+PPHsS1hamselc+8gUs6IjsNMCOkqCIjCYSASRpTVT7EiRyBOQYqhEJp6unHsyEl8+N7bKK4to1y2gpPggq+aLQfRu30/0p0DGB59gP7ePiytranYY2Ixef2c4rCgZqef+oJ5hl4VsmhrbcLp08/IvYhOONQMEEjQBnQ9s6aJA5FMNkewUcLQ1u2yRaUwNxQOYnx8Aps2bxLNhhz8WCyO9dwqhu/exuTkuNFGykGsLK/h1KlnRUWamJjA9eufizN/7NhRhJMxaQBo79nR1qZONrvob7/9Frq6CA4o5TR9Bov2pZl5AR+v92BeAN/bXG4dL738Es5//DF6+vvQ3tmhr5xs3Ll9B5uHNsvZiFMhirNZaBVor0UKzfo6bl+/icnJSQmlWfRyjU+cOCEdA8XOo/dH8fHHF5BKNmlyQrHxkcNHRUGipSuL5bm5Gdy5e0fTBuo9SFmiKJs2o0+dehpbSDPq70ckQKFqAu+//y7Gx8ekZ+AhfubMee0Xk6cZhpYvFJU+nYhEMTk9gW3bh9Da0iQRczoex/jEFHr6e/FwehbFQAiHjzyGZKpZYDURDiC7MI21+SnMTowhGgmib/sOHf+T9+4KMHDdSCOxHA8L11LTPUhBbFRdfYJZTphKtEUVP55ZyuTKczDIkDVOCE2Hw+O2zKmhGgKON+PAgk/p8nx4TzEqh+2cMuvgmuiVEwo71/hjP0EIyObW6xEczteXoKiDbjLgqEqiIdGW1UOEOt2S/dCe13/ywlIKuimDAzYeqlg+ggEJ78Smr9RHVFsOBD4s+a2BIcKS+gQlRCIGEOIMTYuFbYIQtmkJL3iGRTbqD5Q0z6ZJBNUJQjgaFphkI0V5LNUwSUuE1MS02vjYeBPyyfEeOvjfVnGD79m4562fINSX/hsuz07krOd4JC37hd/+V9/Su2Bjtxsr8Mi513AxahwSjRUA/uHffK56wy1QPOvcfOi0Y1114/X7BGQfaGYjcZfW6TqMXoRcL57TDdhxg4Jl69xXy2XSA1znzNKGxYNwXUx7ad5YNXUQ1jD7UbkpqanJTiV94E0v4XhKdRDE3EUofPYOKEZdooWpeZbzI1QJIxKMIhgPY+v+x9A1uAXn3nsD+dV5UTciCKPEYoQahlAUJYKJYBhR0kioGi2WEAvmUQqVMXj4KErLy7h/5SLigQKKFTobBREjBAsFUYwksOvxZ3F/YVW6gMGeHly+ekXAhu48cpwpmFnpjG0AACAASURBVF0nQUdmPYNCfl3ONx3trTh+9IgoMRQnk0vOxxcLeayTwpNZk+POWmYdI6P3cfjIcXR0dWF5ZQXRSFydeIqmg+GIHH9kR1tcx72Ru+Lkl/IlLCwsY9PgVnT2dCr4a8vWraL5kG5E7cO+w3tFaxofH8fWoS0SknOi8bO/+qlci9pa27C8vKT8BHVTA1EJNOkxT1oOpxZ0L7p69Spe+xvfwwPqEWIxtLa3aWKRbkpLTE1XIwawhSNhM7AKQECnXChhYmwMo8P3cP/eCBYXSfHJ67UOHjqkyQOnHR9+eBYPH47rtVPplEANizdy/yPRGAqFPFZWVmUpy64/pwClSkmC6Dt3b6OtrV2i7D379iAajmNhcQY/+tFfoKenF8898zzGx6dx484d7Ni2HT093bI55fvz/7H35k+OXeeV4AHehh3ITOS+1r6wWMWlWMUiKS6izE1Ly5LstjbLY/d0d3T3RPfM9ETP/DB/wET0xMR0THTIdo9Hs9nj6bZsS5YsiRYlrkWKWxVrr6zKyqzcEwlkIrHj4QET57v3AcgipzukEH8oBjIiWclMLA8XD+9+5/vOEgmHkd3KYnCwD/FEGP2pJEIm6WM1ZFeWkSkUMbb/MIYmp2XqEHVCsEIWWqUiamsrWJ2bRa1ehhENYXRyWrrSG8u3Ud7Jy3nb1Oc8J1RGMyjJ4UHLhhlSdKmGW0G9rrQHCChQqwpkCnA5UZCgEwEKDLFT9qcEDjyf9L9a9+MLXX1nHTEa0BfNduGt/5+6GoUZdO/f5/63J4++4FZ1+Hfx6HXjQBl7djz7d7XwxDqZr6HDm+fzNVtK89QNQkSj5Pc19H3axyuWy3wM3abgtYn0w7ZFkoLyBAiOQ4AQQMThzwZsk0YHWiTNxHZJb9cCJLE49ScGBAgGLNuETYBgmQL0YKoJgjRQtGaDPzcNpevofPmrrPIRlM6qox9o306MErTFswxqeVZ0wh792xntJfPBmvrLnS5GT3+9BxB6NUFvBeSz0QMIvROhtwLA733xSemmShecXXLd/TO1Vah8WAw6FikwIJx+0RToaCA/KO0Oaz1/ZK7AgbbuE7dTZcMnriO6g+WTGgQs0AFI75VtsZ0/vveFkHoz9bm3qhCilkG5J5HTy4242XK0KJPAQm3mUjw4QTgs8IO2FObs/NNfPh4dwPFHn8WN5U3MXruIYNOV4qtkTsGJxBCJJ2FFYgiYDv1Z0QrUUa0H0KjWYBQ3EEYBR48dwo0Lb8DLziPm7QjNiSCBffUGTAxM7Udicg+WcgU88eSnce7tX4gwtqDtSlkw8LVQdCye+ha7l7b8bmpyDMeOHkK1RhpQVV4bl7BerUhhWyzmJVCtUCxjdvam8KsfeexxDA4Oo1yrYGenIHQvg8Wwp7j38OpYWr4tVBtSpSwzhAMHjgiFyedvHzl6BC///GUp2if2TGLP1LR03vdMzSDKgjibxVtvnhXnIToaka7DhGWmMdddT4TJws83TSleR0dHcevWvHTnmXxMsMJwNborESDwON955x0cOHhA6De8H6cQzJK4dXMOq8srWFlcEq0G32eCIh6rdPYDAdxz7Bhef+11AQTMLaDQmZOQw4cPi46CfPBMJivWo/sPHERfql+mHey1k6azvLKE119/Dfv27ZFjHRkaxqVLF3Dr1k088dST2Lv3AN566x2k+tI4eOggNjc2xK2LIJY0JE4UImFbCDacIKQSfVi4vYQ3XnkdTz33PCYOHEK+VBZbW7PVwkBfDG5hBzfefwflXEZoMnaMqd3jYp+bWVmUXATVbdZ6GS2OJz2F0wPTCQmdiGCShT/PFw25dXecnw2e/2qCQJoV3ZYIQj26HZGKRMAgIEEiyduXRz+LRHXkO+GG3fx+3xbV/52SMxDZ+VBAeIq+XZCaVmnFkkwO2grdjmNZ9+PLvEE7ErU9/TXUUKBEPZ//ryiUtHBBXIy6w9pk9OILmtRMUyscNI2pBcNsKZBgEyAwRC0g5wYL/SB1RKRmEZw3/PVQ10UCA8NuwrYtoSYx4M8SipHKVZHrn06jV9c3AgSV69JRKau1l0bILwEQVONE36cLcAQ1PfJDnAktgvaf+elvfLu3JfZWoLcCPYDQOwd6K6BW4Ouf+5TuItIjXXmX0LGIygJ/IsDKh1oCRR3y8w709EB3rNruHF0LKwW8L27WG7hvwyebejfH1h+XK2KAAiBdQEACiPQ0w6c9yLGK97jqojVcWjd2NtpGwEag1RDxJ91XJFOZG7TJ37OAi6NmJtAcGEYjGsP+wSEMH7wf715fRKlUkI53YmAIrcQMgqYjAEQ41QHqNVpoMak2EEIwaMGp5TAWayBseZi9dhnIL8HZWUKgkkerVoETaMANtnDi0cdQaAD5qosHHziJn/zoh9LNZsAYq5sQu8GGITx/Uo4sk8nJqnTYv28Ghw7tRbVaQL1W1d3glnj4s/Au7OSxU8xjczOLa9dvIOREEI+nkEikMDY1jkQqiVxuW7roTjiM1dV1WIEm1jdWpetfazQwOjKBSrkhxQ3XnP7/+/bvE7oPMwfi/UlMT04KKKDVKClStGS9+ME5AQR00nnvvfc6lKKZPUI9ol7AbahU376+PgEoddeVacIGLUETceH8R8MRCUj7yYsvKmtcHVo3kB4QPj4Tj91qTQp6isapGeBkgbf98le+LBQnAhlOROg6xOnA97/3fdFnMPhtIJ2WIDTqJKjToOYik9mSs5Z0K4Kx+07cizfffA2G0RTqULPh4tKlS9jMZfE7v/M1mcAwbfrYvQ/IMbn1GrZzDF+ry3MS1MWjIaQSURR2CvJezM7N44knn8GJhx7CRn5HCtlkLIyoZaBR3kajWMDi9SuoFvJyLFYkgvTYuLgaba4uo1zIq89f0FQWvfpc5uuzHFteP88jukZJmSwFMS07lXBYQXQiaKXt8TxX1l+mCA3+W5d8D4arsWEgkwbf4aYbLIhxmJpK7BIfS/daUwSlAeBbo3WJCLQLWbv4leAxdcEQ6o7+vLdBhp4WCKun6zl3AQd9keoAE61d0HkKitKvnqR9mzZA6Ewd25qmFgPU6LjUQtBsCq3IsYOwSRuiSJkAQTQWAaECujLJUyvFxoQABMdTuoUIheu2BgnMkOFnqnP9FIAgqco+IOieIqh18QGCniW0YZT6o6J3yudEN2/8CUL3IymzIn8Vus2SuohIAeAzPYDQKwt6K6A+Wr0JQu9M6K0A8NvPP6pTQT0lCibNnmI7lukyCVdcWVqQdvORu+1B/WlCu2nlF/eal+yLg/0aQOhK7VAgPZnw6Upyn91e5nc+l6IZqS2Q/1gWH8OQCYhoBXQ4UyPgSQgcu/jscLKYbxoOgq04mkYCregEzOGDcCb3A8kBHB80kWtFsFrw0BRxNTnODlotOgqx2FLaCoIQhmZZdBoKhFD1mggFKtg30Sf0kmzBQBgNBHdW4G2vorG1BGP7NiIxD498+nEsrK7CCUel+L/4wXkpMDdzm8K/ZypyNBzF+sY6ioUiYrGEiDJJKZqaHMWJE4cFILDrS04+i5NGzZUindqCQqWMW3NzYmnKXAW+g/n8trgYHT9xAoZpC+2IAVtcw+zaOjKZNaxurCE1MIBiuY5UMo2+ZELlJMiaNjA1NSW2o9uFPCbGJ6RQYjd/YnxcbnPzhkpVpqPR5StX5Fyhbef4xKR0TElvoliZWgYCBQaOMa8hHAkLOEoPpkVc7JgW+lMpsVWdnb2BQqEgU4l7jh7B3M0bop1IxBNS+DMzgGLo5bVVlIolfOlLXxLAwWlFKBySc6Ows4PvfOc7Mqk4dPAgRkbHsLC4gunpPViYX0KlXEOQHH6CinoNO/kc7rnnIIKtOra3Mkil4lxgvPzKa/CaQXz5t38b+Z0CiqUCxsdnUCoUsL6+KkAmGgljKD2AaDyB6fFRXL14Ee+9/z5qXgvH7rsfT//G59E0gvIehUIW9o4PY2t9BfPXLmAgGUcxt4nNtXXp6odicQyOjEkhv51ZQ61cUm43dIiidTC70ZYhkxcWpQT3BGwyDWjz6XReiAQd+l1ynrzMRnDlnGZORoMhbHp6wPvTxlbEzTqpWfRA+mIpKcIa7O8GCArU3/kVaBI4KI4Li/AOrUUBCgUQlG2rftj2Q3QX/T5A4G27aUY+WckHLO1/faHzHW1zJZtQFKM2JZHXC9IdBYRoO2dOWgINmQwRBHKaQJMARUwKqmlkQwfV+TQjrUEwbA+hMPMTQohELfmZ7zcnd7x2+d++HkECHfWEtj1tlbXUBg3/EYpRm/op1+ouNyTfzIH33R130PUW7f7Db3zzD3tbYm8FeivQAwi9c6C3AmoFvvTMI1o4TIGg4v9zExR6vvYm9X1CVKGuKUO6wGdHzJ8UtMsD4cPqIr7JBpk2LG3rnVXnjIWjL1hW1CNF0+BkQXUxNVAQZKGYyyxMKVjt/gqa6gbsSvN+7dGH+C8qV5WGEUUlEIdnJhAYOIzk2B44I3tgJEdQb1FYaOP4sIlLKzsoIAzDMlFhN9aKwGmyOAuITaafCcEijvs6E5HhVeE0y5ieHsT52XXUmlERPYtLSLOOZCOHRP4KRpIuaJ+4vLaGQ4cO4uIHH6BRdbGRWRXRa71eQ24zK0nFm5kMCuUy0kOjaDVNCUrr74vhyNE9MA06L1lwayziWmjUGyiyaC2WxRmJdqjsYBLY7GznxDrUNk2cuO8+VKpVyWgQYXizhZ1sDmssQN0aStUq1jNbGBufxtToqBTaQv/QRQ1Fy2ubm3J8LKjr1aoIpFnALy3OCQ2IkwxOGlhcHrv3mEww+EW3I4a8cSpDCk4/efurKxgaHsZGJoN4KikuQHThGRxIi5PRq6++KoDgxIkTGOjrlzA4uhNRz0Btwd79+1Ct1+F6TdE0nHzwQbFHpcOSE3KEYkNq0Q9/+EOhMzFMzbLDqNUN3Lh5U7r7FGpTF0GnIwq7m40aJicGMTbaj+3cGhKxMDZWFnH+whUYRhjPvvBZbG5lkctvoT8xIJORkG2JtSVBQiazjnuOHcfowAB++qMfCWgbmprGZ7/0ZVy9No/JmWlxb0pEbYz2xfDeG69gdWEWE2MjSEQiWFiYR6niIp5IYWBoRAr+nc0N1KuckrDbTOhugab8VsgGcyfIRHdrVdQrNZWUrEptcQATrjvhvth+aitT2nMSGDAYUTQsNUUtEtBQF02CfP74N/05FJDQVaiq4r2LhqTtT5UVfwcoBH2AQO5/W0jM6aHZBgjintTuCXTu200dotBaSvs7JhctHXSmft+ZbrQnB10TBB+B7AYIWlSttQkCEDgdEIF3XeWxGNQWtGAyJFJPZBRTi/Qs3k6BFgIH6poMUpNClrJIjXKSwJ9DIniWADUKlhmc5l87g8rdzdclKG0Xr5kqr8V3I92lKfbX2c+XEcZU97W5Y4jUAwi93b63Ar/cCvQmCL/cevVu/Qldgd987hER26k05SYM8tolGZgWpWp8LVuz3reVZzeb64rDy01OLER9nYFeJwEABBE+7VhovyooSAWrqWRjoRxpLbRB/qz83XcGYrGvqAEqDdUHFruN/hoiUhZjb+1CIhJOGKRWkOOLMGrBFFqJaaTGD8I98DAQjaFq2SJMDXl1pMMWJuIOrq7toISQ+KuLNiNoIWI6yjGGXXc+h9eCZRgo25xauIijgpFQE7F4Ejc2qvBcFzRrLARCqDVbiNU38UB/HkeHbbz55qvSmd+3dwa/eOOsdP+381lJjt5YX4dtWlK40yWoVKshmuxDw1UuTqMjaSRTNgqFHDy3hUgoAq/RwsZ6BqVCWfj+iytZ6Ty69SIG+uIoFZWId9/UNIaGR7G8sox7j98Hy3GwtrqOiGVjYemWvL8MTcttF2HYYRw7eBipVFIKHx6vD9YSff3insT3IxmLI7+1JfSj+fnraiKRzWJtdQ2RaAT33nsvLDMs79vVK1dlKsIimknQew7sQyabwcjYGBaXl5BIJNA30C/dzv5EUoTKL/30p4hEInj66adl7XObBDsVKbB4OoxPTqDm1tE3MID19XUBA6dPnxIAwrppayuLuVu3sLi4KOJiAg0K8Tc2K7h29ZoUc5xM7NmzB1euXsXs9QUEAy4OH5ySFONqeVuEx0vzs3C9AAYGx7BTqkh2R4yTBTcghR/f71q5LK5ItJD9V//qv8Wf/NEfIZ/NIbu1ja//wT9EKJHC8uIqTjz0oHTRx4b6EAu6eOOlH2Mrs4qBvhT2zEwjl9vCxuYW4vE+9A8OCWVoK7OGBnUWwjGnaa4B07FhR8MIWhQqN9CoVuFJJobixKtpn5oSqXmgomtJ8KBO/yVAcGWC4NOLCAwUxYjntegyZJqgu+u8Tvii513XQ+p+NJ3JnwS2/+5PEPgLFWamxMYqDbk9mdBYg6/P/1I0JX/2oIPQOi6gekZgtZ1BuycO/mRCMZ06QEbSg+WK5k8K1MVN8hQkl5GFuTI/oF6DVCve2wiqlGmVb8Y15/WAkxhfBK7iHLnetDW17ABCIQOhsIFwxJYpQiQSFAoeNSME2AK8pTGiLJZVza+ucer9U5RPAWb++uzqjOhrqa//Uuis/TgKJvI909Pfj3CU6m7q9CYIn9BNvveyfukV6AGEX3rJenf4JK7AF58/BYNBSx5g0pmDXTJ2430r06Di5CrUEKARh2ySdzpxyMYujiBqldoTBN8RRW11baGz+kEDAu0j7ougiUzYoW+nlMpOR/Gyss9koeQzafl0nkFw48GQ5zLQCtryzcGCa8XhxsbRHD6CyMxJIDEu0wKGWDVNB4VaA0mrgclEEOV6BBuVEjx2DJsELgGUXPrct1TIFqchMIR3zOQpUj0aDhDxKpiMmagawHK2iagRQaFZRYOuOV4DQ94Gnj6VwO3rF7G0sIJUMiFF2fzcHLa2cmLrupPfloKWoV7b+RK2cgWEYwmhkTDQi1aLgwN9EoRW2N5GYbsghUy97uGDC5cRCseERrO2vilxu5wYDKTCaHoFNBpFnLj3OIZHhnHhwgXs27dP3g3qC4YTA7h56xpqXln6lavr2zCNqNCcmG7Mx+Qx1OuuCIhZYO7Zv0+EwaQWRW0HdsDA+avnJahrdXkVuc0tmTIcPXIUpsNU7IA879raugJH+/ZhfGoShsXOagTrmQ3E4nGhG0nqcziChVtzeO3VV/CpTz2GeDQC0yDP3pQkY8mLyOcluIxTjUgsKufb+fPnMDQ8iMHBNMJOCLVKXSYF+UIBDzz4EPoH0kLNOX9xFtlMBrFYFA+fOi3uUpxALC+vIhY18cCJQ9hYnkfTrSEWjWAzv4l4Ii46CQKFap160wgsBwi4HrxyDZmVVWxkNvDsC88hjCb+4m/+BpUWcPqJp3DmU0/i5s15HJvZj2A8hlAkjD3pfixfeRcXz7+BZrUqk4DxmRmYNtdwRTIm6AjluXVk11dFX0A3riYBgklXKE5JQvKZoDUuBcd+urgUxD4lUH9SRK+ru+8s+OVbfPwJCnSyMjUikpStfsdv6hP8v7NYlhRhKbh9+pJ2LbrDMlM+7V2ThG4qkXpurVnQvv9+Ee87nu1iystxd2U7C1pXxS+Ldb/+V9SqzutsAw39++7rdwc0qMmDn9zcuY9uTNCpSHP4lRWqb83aFLG3gBxN59HjGrS0WNm2DNEvhGxTcjRCEYavhYVu5DgECZwmBNEymS2hrZi76Jc+9ardRNHX1k5qtZrW8C5ibtC15u2l785C04FyRBxqptu5jvJ1P/O7f/RJ3OJ6r6m3Ar/0CvQAwi+9ZL07fBJX4CvPPQTa4JEhYGjHPqUr9jdwHX8gs3amB6tAoLYuQKYI3Nx2j7c7G72/GXUICWpDVd19GaVLt66zuiIA1EWMv9GxGGbImNxTuQTKTs27NYIBSTrmtxJvspi0kI1Ow+6fRHzmBJCaRivUh2pTaSxIH/BgoOZ6SBgNHBwMY27DRTnYghsEwqaDZqOFGtNtLUM7siiL1lq1JpMEAgTXaiERqOPAYBwr+S1kyxZC1DwEo6g1mkgGM3j8sIPxpIezL78stCCKdNfXVlAuFpDJbKBU3EG1VBIgUK5UUShUsJOvIJ7sg+EYSCbiiIQdsOAgX5m8+nwuj2SyDytrGVy/PodU34AIpwvFEizDRrPuwjGbMI0aEKjis88/LwnA7LTTJYhpwgQnoYCFqltCtcEJRBOXr87B8wyMjYwJ9UYKJxZBRlDSlKmXOHT0iFCJVtfWsH9qRs6fd869LV3Ra1euwbEcmIaFB+5/EFbYkUKOqcjLS8sCMkglYiFMcMDHLpSKMG1Lin1t6IiV5UWxV33s0UewtrqCyYkpAX/MXLh+/bo8P8OoTpy4T1KYmfNw6dJFxBMxDA8NIhwKy2TrO9/530V38NnPf0HsXoeGx/HaG+9LaBynNYPpAbj1OnK5rORcHz44g0TUQNOtoC8ek/yDcrWKQrko9qh79h/EzZsUsdeAVg120MTm6gbmb85JxsRvfulL+ON/+79gq1TEkfsfwFPPPodKjfapNRzduwebpSKGR4dxYCiNV/7m32MzMw/DY9fZwtD4OPoG0tjMZGEbloi1CRA211dVsS52rybMcEg0GJykEES7VYIH1RnvTt9tf6L8TrwGCDKRI81IUswV3Yg2p5wWKGceisk5WXBFiEuakzgckb6nJwi+nkAV2l3Fe5dQuRsktPEDi2rJLVG2pW23o/bB6snkh/QM3dnOncmCTEZ8GpHWM/h0o47IWvXSdwME9TvfHlXO824JRXtyyeufuh6pCaIfxNBpUfjXMR8Qsbkic4hAk7Ep8rl1QjZsO4hw2EE4aot4ORRifoWJIPMVmJ/g258qrpG8n754W2ZA3QBBLW7X1MG/pna0WW0QpUGCHybn60D8a7a/Lj2A8Enc4Xuv6VdZgR5A+FVWrXefT9wKfP3ZUypxWBuH8x+PPH8dMiTTAzpvMKWVnXVxM+oCCG23IZ2LIGnIauPyKQLtIn8Xf1iFmgmFydca6NXt5hl33IxoE+gIlcEQLjB5zKQPKcTQCoTgBSPwjARgJRCO98ObeQih4b2oRoZRbhjizIR6WfIWbFoisRvbCiDWquJAv4NL63U0IzY8dvVcT4Sd/FnZlCjaEwskijsppjVNGw0bcNwijoymML++hh03gkCDOQUJWAEHI5E5fO25SZx/812sLm2gWi1KInF+ewsbaytiwelYFhzbQia7IaCJ0wO3EYDlhMQJJT3QjxCdalqedMpXV1ZQKVcxOjaBS5evYWMjh5GxCaEMuRRT01qySSJKFc3GDhpeEf/FP/uniEYiUlTSVpSCYeYABBoeKrUStne2sZnN4sbcbeS3ywKEmIrMADMW7wICg0Hp2vcPphUYuH4N9x46KsDs7FuvSTf7wgcXMTY2jkKhhOPHT2BwZEQKGT4vKSv+e00QKr8jx73VRKlawcjwCGzbQblcwebGunSy6czEAuvgwcMC/njMc3rywvPkoVOnxJmIj33x0gUkk3ERKrO4pp7jL777F3jhc1/A1NQ0bi8u4sR9D+Fnr7wj6cvsSot0VwTbLYxP9WF4MIVKeQv9qQRS8bhoHwaHRyWnIWBa2Mxu4dWXX0PTbSEeCwnt6b133kUkEsXnPvd5sW998+yrGJ6YwJe/+lUkB4Zwc24Be/fsBRpVrG5lcOrB+2AUdvD2z36Eem0bbtUTm9LUYBrp4VHUqi6MgAHHMuHWatjcWBGAQBccaihIL2ISNgt6ZlL4Tk9Kd7D7EqXAgOp0d3+u1O/YyVdBaQQGPggQobLQZxpo0ulIhMvM/ND2qWJR7FN+dDZxV4dfgQbtcnYnNYYAgwCBB3oH/Ucd+YcBgtAdu0BIN/VI7nKnU5HYoe42OtgNDjoAQ+7ebYHadUNZOw1/ZALDSaeMG3aDDXWNkguRdhTyKUoSE6dMH4IBObdpexqOGAiHTS1gdoTuR20CaXGcKPiMISVS1hMCFvltgHCHg5ymenY0Yv6LUABI0ZP8bOrO9Ec1U9R687U++60//sTtb70X1FuBX2UFegDhV1m13n0+cSvwzeceEiqNCIklDIxhTKq3xE1W9hZ/YkCAwOJZr4Lq5qspgOI6qy+1H6nuPjvtnb90+MBKcKnux2KlAwR8v3T1WOwC++I9kWcyVVl0CibcgC0J0IAF10qhERuHNXgQsZH9CKeGUWUgWNNBJRAWMGE2arCaVVSDDsyA4g+TcpJoVbE3aeBqFmiELLgEOS6FkwHUQSGiJ+480heUDmhTCnrylauGJxOEg4MxzK2twnOGEEQDXt1BuOni/ukyphIZLNxcRLFQQT6fFREtJwhLtxdk/UhxYWe8WNwR4TYpRo4dE6qNaQeQSqYQsm2hdrGLe+vWLTihCPr7B/HOe+dRKlUxODQqwWCKjsAANA/BZhWex8es47/+r/65WmvtycgCkB1it1rB2vqaiG0Xbi9idXVDvN0pDubCj02MixsRO810Bkqk+hCORZBIpXDxwkUcPXAQtWIZr/zs72QycvXadfT1D8i6xqIx7Dt0GMlkSr/PygmKx1GqlOU5x8bHEDRNrKyuYmhoEJEwQ82YDF1EtVLCzdkbwvN/8IEH5cQitUaclbwGLnxwQQmhk0mUigWcO38O09NT6O9PyRrP3byJhYXbePa55zF/e1EA0EOnzyCTLcsaMj+C57ljOxgdGUKUNLNSHslERFycErE4YtG4vA+RREp87N9++x00KjUkIlHkVpdxdXYWO8WSAJjTpx/Bn/3pn6HslvHFr/wWjt1/P0qVKray2ziw/yBee/XvcOz+e3FgzyTWrlzE/MX34bpl0ZO0eB6mBzE8PimToGCLZzvFxxVkM2vSkTbtECwnIiJ9ZhVwiiLgQKyHlUtRB4x3qDZKw9NVMOsCuq3tEZEtQYKaEiiHI0U1onUr/586C/4/b+PrCHyevoiM/c561+dfTQfV1cLPOVDRBGoq1aYEdXf3mRDdhmUm9gAAIABJREFUVWy3rwtSHXcV9u2pQWeysHsS2ZlOdFNvuqcG7amlvlbJ5FSLnX1BtExt9PXMFwtrU6Z2IrO/KfgTBAlw1DbRfJ/kOspCPUg3pCBCYVNrE5R4mVOqDuXID6pX10EhHpFCxOuovvCKlkvwSOe62xY8+9ownRLfiZ7WV2ZtNav8JzoAgX/tTRA+cdt77wX9iivQAwi/4sL17vbJWoFvvnBSAYRmUJxOuCUxrVXRd3QWgj8lYBGi3W/8VVB0I1WcqGJAA4N20nJn9N0NFKSg0ZuZ2uuUi5E4//jdwm43JLkRYMrjsohXrkR0JwrEpxAfnkZ49ACMvgnUghHUm0GUKb6U5FlFYxLfFG7Yoieoi86BDjgDjod9KROzG0FUzaCAApPuKPTq191QZhPIq2x60g2k9WGrGUQl2BCAsH8gitubG3DNAbQClrjh9AW3cd+Iiai7gVK1gO3tTZQKeRQLBSwv3ZbHYZLv0u1F1Gt1JJJxCUwri9XooHQVA8Em0v390r0lbWZjfQMbGxkkB9LCy79w8QoMK0TnSkkLloKAjA8Wjq0qqpUckkkb/+Kf/1Mp+ru7yQQJ1UpBHnNraxs3b85hfn5BCmIllgyIuJcggcUTi/NGC0j2pTA0MixC38mRMVSLJVx4922xML05d0sKqmRfv7ymWKIPMzMz4nREShCfn0LexdUVySY4c+YRROMxLCzeVp3/cEy64iyOz73/ntCpmEY7PTWNyYlJ4XJzXfha3n77bZx55BGhZTH9mHSte+89hmiU9KIgrl6+BK/VElH2z15+WcTTp848gnuO3y/ZEdVKRWVutIByhS5GJaSSUcQJEBIpREJRRCMECLYE5M0vrWBleRnpeBz5zU3Mnj+P3E4BRjiMf/xP/hm+//0f4ML5izhx+kH8zte/gc2tHNY3Mjhx7wlsrG7g1u0bOPPYKYQCHubf/QUKa0tCa6LQnOncsf5+jEzNAIzVE2vbGirFHezks6IpMWwHQYP5HUxMVnaknOaJF5hM7nzaiyLpK+p859/uK5dP75G6np8JinEFICjtAcGjTCjcmhYsK5AgWQki3lUiXlWUE0yrKVt3g+A/BhDU8+vpwy53f3+CoF6NFN3KcXjX7TvgYndeQ7cg2X+9HZ2A+o1vk7pLvNw13eyetkiyPA9Apz3rRdWvc7ebWhsg6CcmuVIRv5TTkWgmxJY5CMehLsES++FoxBSLXAqZLTsIwyDg4zXRF0UramNHUKwdj8S0oTO57Z4gtM+Atn7iwwDhTg1Cb4Lwydrbe6/mV1+BHkD41deud89P0Ap87YX7YTQpyg1Kx7zVYuYvhXPKt5w7VXdgmoiEu6gB7emBMAYUv1iKfRmVs+g3paMtP3dPG0jd0Z1CEf9poKH4sb5Vo1poKTQCQXgskiTISLsSRcfVtGDfU7CiCdSDFsqu5lCjgVwjhBBtcRoVyRyoe8w1MGFS0Bxk1gFQqdeRNGo4mHawuh3FjgAIQ/xLzYCJUr0K03Ck+KH9I92LWIGzsBRHyaiJWLOGvQNhoRjVjQHUW1GYxhbGQjmcoLC4sINKaxPlyiay6xtYXFyAbZkwg0G8//67YgnKwmN8fAzZrS0UdsoYHppANpdDXyoqnXgWvLzd3OycvCcDdCRaWhXHm0g0jny+IJ1neMyEJofeQ8CroFrJYnJqEP/gD35X8gcICrie7BAzW2GnkEVmfRPZzW0sLS2KCJiCZIZ9RcJhAQKTU1MCDGlROr+8jOHRUUxMTsgEgHMVt1zFpXPvyqSAQt9ipSIsjP7+AVRqfM4WwsKbd9TUwnXFXjMcDePee4+L+HdtYx39ff0I27TtDKBQyOPln/0MkXBI0ojJhR8fH8fU9LRMB67Pzsrj8HfzCwuiKeCU49SpkyiVSwiHHNy4fg3Hjt2LcrWGhcVFvPXWL3D/yQcxNDoiAmzmBtQqZXmtdJMKRyIYHkojkYyJSDsciknYnGMz2K6Gazfmke4fQDmXxduvvYJWqQSYFr71j/4Rrt6cw/f/+oeYGp/EP/lv/kusrK+jWC5jZmYPhtKDePXnr+DIvYcRT0bgFnICEIxyCY2WAqpN04IdjWNwguLtsBLD1yooFbZRKxclPI9WVwTw0snXacdi+9sGCF3Tujsmeu3PsC/u1aMGAijSi/h4AhQ4OZDpUh0NggE6cmmQQIBA4KsMBJjC7AME0to0N/8/OUHQdqTa1/TO4t13MRIGkk9PkgaFBh9tUbCeRmqnHyl/u4VM7Wt097xTE210AJtKWPbvp6xK200O+T0pWIpR1LZibU9KeF38aIAgk0a5tgWFzqhABh9IrRcRKZPSqT/gZyoSbiEimQkhAQ0ExJbNaa0WRQsIVCBBXucdEwQVuObTPjsOb4qK1cmYkBfbNUHoAYRP0Ebeeym/1hXoAYRf63L2HuxuXYGvPnNS9R01xUi9DppqaocL/Y+yH2VprDZcSQCVzVoV+rJ16b24OwxIHok5A3pgoJlFyt5Pp8HKY4pLkg8auihHTboXqT+1giZqgVFUwlNoDe2DPXoPIul9qFOoTGoEIKLjerMhAmIDlqJK6IRoct75VXILaNWVFzuLn8FoC0eGI7iwbMJFkwQh4QVLEFKdKbPqhZnMbSBNR8LDXNDw3LGAEAq4Z3oAN+eWkccAmkEbY6F1HB+tYWp8BLOzCxiNtlAp5bCyRv1ABVu5TVTLJeHTU7Brs3sYqJMQD69pYzPnysRgbISd+JrYhq6trYnz0MjIKEwnimuzN1FvNOFYceQ28uJeRDFx02PwVQWBVg2Vch5jo0P43W98RYoPt6FSh71mC27dw3ae4KCApcV13F5YEXBACg/tLvsHUojHo9i3f4+AonR6AHNLK8IH70/1IRoOCS2KneZLH1yXTINsdhPLy0vS5WeOAkEBgYNl2ZLHwEA3CZ0LthBPJjA1vUeSnUv08G+S1x+TALRbN2bx9ltvAs0GoqGwWJnymMW5xzSxtLKMweEhBJoebCOIwaFBbG/nMDExLs9DOhTPKwq5ma7M13X27Jt48MGTcMI2FhYWJWiOJ14kEhP6B49nYKAPE2NjAkwIMmzbgmuEsbK0KNOreqmId8+eRXZ9XULPHj3zKPbvO4jv/F9/iliqD7/zzW8gFArjrXffwaFjh3H8vnsxe+UatrObOPOpz6BZ3sbO8k0sXf0AgYarXIECVQisC6fQPzwBOxwXMF1366iUiqhVSsqDXyxIXaGPCWlHJm4KOLSDtgSI69/pdON2foH65KqPuE4y53spfv6aOieaEH7LhELRipjazfOdU4uWpwTLIlzW2QlqGkAhv3L2UZodrj4/150i2u+w8+lpK+p/+XQZufLsMivouDEp2a/yTFZNBN2IkJvowtnXWcjL9Dn3+rqkJxCclnINpGgnnuYhi66AlswEBD6PR9OgfFG2pgn5kw910dttt9x+fb5Dk859EftUsVDdrXfge0yxedhuSG4C8xLCEVPyEwQo0JSAuQoyKej4Ovn20x2zCGWXSjG1bz8tl205dlntdpp01xmgToMu56Pnfu/f3a3bWO+4eyvwa12BHkD4tS5n78Hu1hX47acf0IfOHcwf7yuAoDr3qqZgISKbiTIC79iYdnXueFsJEmNX01ACZIothT/L+xidTqAfjCYbpxQrXfnJFOtRxMrHEv6tAg910opCB2BPnYI5shetcBowEqgIXYjCx6BKhuXOzyfkxMDzNGdbdQdZDAUtgEEF9GJvNF2kw3QxCuHsjQoM20KDz2marHHkuauucnihHkJWqMXiml12G61WAwE3j5NHpjA7ewvFQB+CXhGH0jV85uQoVpcXsZ2vIGHWUcxv4uatG8Idp6B37uZ1VYw3A+KtbwbrsK2gCJQrlSAG0oNIxcPY2dmRdWd3nm/H0Mgodio1XL85j2gsheJOBW61KVMDksR4TAYLsKYrFJVYLIL7ThzG6YcfRNDwpJ7kpKdcrmKnsI35Wyu4cP4KCkVSbpTAkoLo9OAAIhEHBw7uhW0bmJwaR9AOYY22m7W63IbFOHnwO/kSRoaHJf2YvP+6W9P5GBQYHxIhMalV7PwLtcds4cyZh2Wd3UYTxRJdlFyMjY7j4MEDeP+d97C6tIjV5WXpavN8isTiCIXDyG1vyeOl+vtR3NnC6HBagEEiEcP29hZq9ZpML6iXYL5CemAIr79xViYeBAx8z2/emBPqWTyeQDgUEftJHgv5/dQxkBvOqQenHG7ZE6cjgoO3Xj+LlcXbcGwbfSOD+MynfwM//OGPsJnbxle++lU8ePphfPvb38bhY0dxz733YGl5UYDGSHoQoXAckWADpbV5LN24hCCBEmvToAuXIDqUQCo9jnA0LiDIrVdRLBbQqFVkMkR6D2lAYiogGSIdgKCCBxXVyE9abukwQpkr7NbVakogyS88/wgKtGCZ/7LTLTkIrrhWCZ2JYmW3joZLe1sFEFpikVoXUNDktcPPWVDphGqi2G112vVze6LRVaDqur59KZXpgvxS++20XwQnjhog+NQbPXLo6J+0MNsvg/1JgVBulDaCuF9NCCic/v8BCLoLL7fpnjjo4Mbu634HAGnhrzyVul76cMjHHyLWl8lpELbRlM9XOMzUZYqYbTEnCIcMAaiWERDAzTdRqFZ6gqD0X+qaKw0bCb3XKfWCodQEQelPdGOn3c3pHLl/3D2AcLfu4r3j/nWvQA8g/LpXtPd4d+UK/Nan79fHrW1KdWfSFCCgNh1SjrgBcbNT3XzNDW5v7ircTALQNJXIL1ZMFjFtqkBHqyCAQfOmfWqAAiMB2QDZd7R0BzLQMuAFDdTsCbRGH4a552G4kRSaXgCs5psqokD45pwgWKGQ0E88l/7iqrsYJGDhbTQ9grQqCWsKNJGyajgyGsP7K3XUqUsgs8qwldbACKJMmgw94FuQjdp/3BZvyM6mV8I9M8NYW1lC0QthNFLEqf0JzAyZePudXyA9NC5puW61iNW1JSmct7dyyG1uSIKvRQ1Bk7z7klCKMtkcRkb3IuQw6KwiHXcGaLHAnRifEhH5ZrGETDYP24kjs56FR0oRnYsIWAiuxKykIVMQFvz7D0zi6D37EYnasB3FaGaWQTa7jfffu4DM+rbkDPDdpuc+MyVoHRqPh/EIefMhE+Pjo+gbGtYdZIIQrgezMVSXeGVlFT/58Yu4cfMGbCukqDt1YO/evRifGMfS4iKuz16TQjaZiuLLX/6SJCHXxDJ1HdmtLPbuOYCR0VF4NRdD6TR+/tOXcP69c3L+EQQGTQORaBSPP/mE5CdwzY8c2oex8VHRHjBlmcW9bTMhOSWAguXliy/+VKYIff39WFi6LWsZCcfk/23LQSgUQdWtiWA0Gqf9ahNuoy6hVlOpYemov/STF5HdyEjxzpPpS1/7bVy9fB1vv/0u/v7XvoEHTp3Cu+c/wPzCLRw/cVy4/OVyAcODQyJ6Hh4cRKO4hc3F61idn0WQ1B5a+rK2DhgwwkkkB0YQjSbEDKBWLmAzsyEWpK0G39emAEsBzfyE8PPG8zpoyvktkwOK8UW7oqYIklYu99ltb+Tz/70Wz22VOdLOR9CORv4EoUGQQMBQ7wAEUo04QeBtKHAWxhP/IxRDf4qgNUwfdWXsniB0g4gPARnfDUnpkxSlkYW1Loz1Nch3TfN1F75Jgk+zUZMBjgzUE7QnCH5uAu3bPmqC4OsqBERoXZbWJXVi3tQL/BBA8K9nCpOIxkt9+Y5SmrrEjBeCAJ3A7DiGnMNRBquFHTFEoGZBaROkc6Kc5HSKsqJy+hMErUUR9yI/XbpjQ+snNn8UsOkBhLtyC+8d9MewAj2A8DEsau8h774V+Puf4QRBjwlEK6A6kSz+/DAzoQnIjhyEIZu03hC7NAV+ca+Kfl9YSEDRAQj+JqoaW8oqUcBDF1+ak4ImA9laZFvT6ciBh5DQPLz+E4juexzV/v2oGoYEoVlN2rJ6Ag4a7Ox7TeG3c3LA7Zh2nFIM8P/ZrXNs1Kp1kTkILSLYQixYxImpfrxxYw2GHUXADEsmAN2FmHJaE2FjU6hFDqcGnEIEAjDZfjQs6daPp0ygso2dShXTiSLOHJtCZXsDt5cXsJnLSpjYdm4dxRJdhQK4PX9LeNy5bBamGUSlsoXpqQFEwkEBCI8/8RzOnZvFznZDCriV5TU4TggTE1MolCtY2cqj3gggv1MVy9OAFJEyFpH3jmCB0w8eM6u3g0dncODAtIADAgDmEvB9qtdbuDE7j62tApqSCsvC2JVEbfJfHCeIFz77DIJGEzN7JhGNJ0Scyvc1EqKfuyNFoec1cePGDXz3u3+FzMamCKjpZOQwlfnYMaEqXbx4Acsri1Ig7d07jeeee1YKeE5PaL3K7vdAegj9AwMgsHQMB2+89jr+3//nz6XQlYLMCErg2+nTp7Gyvob5+TkcObwfU1OT4l7khBxxhGHRHw7HRa+QzxfFfYh0DqZN37w9L5ODVLJPKFCkLRGokRJF8EG4yckIH4fZEeFGCy//9CWsLS7Lucpa8viDD+LAPYfwV9/9azzx+JM48cBJLK1v4K1338WnP/0EBvoH8NbZ13H4wH4RX3Oikk4lEXeCuPze68guL6iCXmh2gOlEEAzFEE+mZfpBalx5exOZ9RVN5SPFTQF1eX/lc2ogYCgwIACY07qgAcO01P8btM7kt5oGSmmqhcEqi4AOO0qgzPfP/1e499Qf0JZWHI2UQJlhbF69IpME0SCQbiSWqJxssICm0JmPx8g9bVjAxoEuzrspRgpIdEBLt8DXnwLIhaatOeBr180JaVCoQEf/EbqBgEwetBWpHIVv89qm3ehpolCNfLCgnqt7SqCE0F1i7y6AoIYJu0FXx8VIrnSirJbJg6Ya6flj+33wdwtOKmVqF2zBtAKiP6AYPxyCTLGinCaELcljIWhnbgJpc/611jcUkAmDflA5MhFPyA8dfpL/9w/lTADP/2f/6923gfWOuLcCH8MK9ADCx7CovYe8+1bg68+dagMENchXgT3MG1AAgYUZv7WIIKg849uiYwlJ02Ciq4vmb1osgaRYkLG+Kmz4Lf7rkt2raUnt3loAjSCk+Kebi2fE4RoJGIkxGDNPwUrvR8GIomnTzrOFVrUJT4SKAbjcwFk8mNQesOPPoCJTCh/fUYWFvmHbcMsuAkFy8mvos6s4Np7EpfU8vJYFt+mgwfAqGek3UaI0lGuiKiz5WUSGjQasSByBVgNpq4xksADPLSNh5HDi8AFcu3wFO4VNGEYTtRLTfwkGgKWlJRR38shv5YQ64zWqqNfzOHP6OJaWbsIJRXHi/kfw2uvvw2vY2NjIivXnYHoYrtuEHQ7j9noGdc/C5uaOgBcTLObqIgonGCJnnWBBgEKgheMnWaj2iRCyVCxjfS0j4uZy0cXc3AK2t4ryviiAUIPpeeKoEgh6+PwXnoNptTA6NohoNC7vP19/WNJg1flCPcOlS5fx/e/9ANWKiypBGIIStvbEk58SesTZs68hn98SAewD9z2Ihx9+GOFICCbDooygOLo44bCIhdlgtoIWvvdX38OLP/qJorhpX/rhkRGcefQRrKytYnb2Oh5++DT27JkR4bdlWwJaQg4Lq7icwxvrGTk2BsRdvXoNg+OjGBkZE5DAhGyTAmHbFmDKAreY30YsHMbI0JDQg15+6cdYmlsQIT+LvfTEBJ75/Gfxw7/9AQ4fPIyZmX146513Mb3vAJxoBA8+dB+2NrK4df0aUvGYCKmpieC5Mznch9de+gFK25vyvMw2YCZHwAzBcKKIpwaQ7k+jXq+hsLGIbGZd3heeJ2pKoLrFQgEUwNCZFMgkoQ0QGMDFrrPVtsPsdK99V3yVptwGCATtOqBQ0YdINdJ2pxQtEyDUFEDogAOlVaAuopOlQPStJletIKckCph016SazNgGCb61abvH3tW5V05GzOJQAEEKYz2BaCdEd4EAvgbJdfEBUTc1SNNtlM0qqX3q2JiH0i1YVk5G2gtK/u6DB//n/xRAUPbQ7fQBTl+7eFW7HZSCitalzQ8Mk5kJzEYJCFCIhHlOW3BIQQpZ8nnhlMincfrXYvDa7AMADZI6vlKd0UwHyOwGOD2AcPft370j/nhWoAcQPp517T3qXbYC33zhTFfPSRV7UsSDmzzH1orC0BILVHZPG9J194XI/lRAcV9VAa02dK1FEDoEd9oOhUncPViYBBtalKgoRf4XmUPixAMLdaMPXngIqcl70Zp+CvVACOVAE03D4+gAJkKok+4ApRWg4DdIgMDiRk8NuBlzM/U1CLBMtOpNeC3+roGEVZGgtFzLxOp6HghGJV+BBacRaGDbrctroqsPCxI6x7B36bRcBOg402wghRxmkkqPEAsxxdhGsVBFLruMiN1CZj0jnfdmy8Xs9VlUyiVs5zalAGDB5dZLePrJ07i9MCe6glA0jZtzS2g0Wlhb3xTKTiKRQr3WEGHyTrmOjVwJNepsWck0KgIQmCItIIZUI/luIhK2cebJY0ro3WqhWmkgs7GFVHIA2WwRi7eXUdipqHwJ9pW9OixJim6KZuHzf+9ZNFs1TEyMClef1Cty8DlB4GOSYlSvAa+//jp++IMfC0Dg+cITgqDkhReex+yNa3j7nTflsRteHU9+6mncf98DiMTC0hW1HFOmO+FYGKFIBCbVFG4Lf/TtP8SFcxcUjGRycEuJm5986ikBCJxWnDz5kOgjTNOQrj/tIm3LRjQcgRMK4+KFS3jrzbdw/vwFHDh0ECPTUxgbHUOpVEYslhSgQEpawDSwlc0ibFDeDkyNjuEv/8N/wMbOKhxYsAOm2Ly+8OXfxPnrV7FvzwxGh0ZkanLk2HEcOX4C+w8fQbVeRHZ1Hfn1DTxy6iGcO38e+w7uw8zMXmwsz+P9t36OYLMGw3JEeG8z0Zg50XYU/elhoSRVK2Vsrd7CdjYjQEIVg5wKqKkWP09iFSzccwIH/r+lQAH/5WTBNCXRWvJGNB2l+/LE91o0CJpeJFMFCU5TUydSpPgZkvdMKHtqgkBdgkwQ6GgkGQk1NF1tkSpWugxU09apjGjXxXY3QBDnJZ8epK8X3eVqt9WoMkLgpESloKsqWAlvdwGELkBA/MAMFn+y0KEeiQ+bzmFQAIHieL+0bk8QfNtmDRLkeHZNEDSo6FrQTuHtuzWo66A/QTDJJfuIL1EIaFG3bx3LJbFNTjwthBxOFKhNsATgU2RPQMvpqA8SZEqkXY/kKTihaQe6ffQEobuxw7v0AMJdtnn3DvdjW4EeQPjYlrb3wHfTCnzrhdMdipGKXBIqUdtNRFOLlNiQGQlqs+nQFhRHmAWzbK76ZwEOpENIHtruTpXsX1psJ1xaSSjtCOyaLQNm04ZnWiiEB2CMn0F04hTccB9cdri9Jmp8LpMggl1f5hKYYtvZYE4BdQKeJwUnX1GtWoXh2JJvUGk2pIvv1biBmnCaHpJWC4NxBzNpB6/NZtCKpGHQGpWahmAMxVYBIQQRMx2YQQuVpoeGZSACD65nwGq4GMY67p/kum3Dcyu45+gRnDv/PoqlIra2cuInT3rSrbkbqFQYfpVBpVyQY+YkhHkIx44fEfoALV1rtabYnRZyOzCCTSlic9tFpNIjWFhaQ7neRG6rAskzk+yDqkw7SFD2aNFKzj4nAVYTo6NpnDp5SDj4BAIUJzMMjYBneTWD5SWmFvP9UxoRSXAl/SrAQrCEL37xOVSqReyZnkYiEYZp0X3FlCLFNGhLynTmCv7yu9/De++e13QTVSgeOLoPn/7003jxxz/F/NycKm7RwBNPPSk8fXbWSeVi11REwZGwiIYt08HOdgH/+n/4H7G+ntF2KwSmBhKpJJ56+mmsr6+JDe3I2BimJieRTCZhBYNCFQo7IQFyC7cX8Gd//ufY2t5Gqi+FTz3+OAK2I9axZlDZTFarNVnf0g4Bloed7Q3MjI/j7ddex8L1Gwg4Hgw3ikKljkOnjuLgkYMwvSAm+ofx77/3XSxvZ/DP/+W/RCzOQLsQRvtjeOutC+LQtF3MoFzewT1H7sPh/YP4+d/9VICD2WRSNzv2DRG1e7QDjvZjcGRCAYRiHhtLt2TSpFJ2O4GEnOjxM9qeIPBnUu5kesBJg6IYCb1I043U7TX9T3/iqRtqi5SlA68tP8WNiKnXeoJA1yIKlBsNuPWyuGqJ3SmBQoP6BP6NQmfaoirakVh6UuSs4gXlnGKjQAms1QRApQR3vlWzgc0ITYXqsi1lbe03HnbRisSaWVFp/DA4RTHqdNP967GiV6mPi5oaaAqRPy1oGxj57j9+VoOiKfHLBy68r9emT6lj8/n9fq++TaHyKZTdVMruTaIrmbnz+ErEbFqGTPJILxLhcpjnbks+NwTDPDf4eeS5LuIUPoePT3xBtpZI76Z08aZd8cwCEP63u2nr6h1rbwU+thXoAYSPbWl7D3w3rcA3X3hY8aClaNBdfhmHd2sQlECZt2B3Xxll6FG/5gErgNCdiOyHnylRZTcHWp5MlJbalk+HEMljsGghzxs2XCcNr/8onD1n0IqNo+4Z8GjRSbExO3PCv6atJ6TDaZMqYlniDMRjoeBYNk52CINMRfZQa3mSg2CZYRgwESXdqLQFq1XHwwdSOLdQwnY9IpaW1Fs0DFumJuzUCVVJAyEWPSFQFFxE0iljKOZiOBpEZWsT+6dHhApw5cplce4plQpSnNXKFWQ21rC9tSXCw+XF2ypFWtyVGhgbH4FByo5hiaNQpVxGPreBvmQcqVRSpgXFcgPZ7Sq2dloo0l3HU774AYqcOdEQzrV2O2m6MIwGzpw5iXQ6jGKhjFq1gbW1DSQSSXH4mV9YxvytJQQCTIZWVAcWDvy51aojkTDxmc88LoFqLMDT/UkRTrJQYQczAEWBOn/5Ml5/9SxqlZp0t0lRabVcPPv8b2Bqchp//Zffw/raqoiaOZnYu38Pnnn2WRFjOg7pI4pOQU0C7V1zj19bAAAgAElEQVQNGJi/tYj/+X/6NyiXqkp4rcj3GBhM44knnsTc/C2E4xH0p/vQ359WBWdTTTdMw8S1q5fxznvvYTu/jcGhIaElMawtPTKqxOGGLQFudLDh+VKplkTvEY3FsbSwhF+8dhZerS6g2GY3OtjCb/3+10XbUM5V8Lff/1vkCjmc/tRp/OZvfUnWPRlPotmo4K03zwkw+sEP/wKnz5zG1OQBGAEP5994GYGdDFDZETBLoGvRXDdow4oPYnB0AoMDfagUCBDmUSrsKICgC3zlLGYIiFRGAPxZ2WHyNXOKIpMEctSFlkQak09D6i7GOVUgP54TAx3kJbQgnWcguQjUIijHIn6+CASYzUANC8GB51ZlesDJgutrFnyAwP/3GnClZ6DoRgTCAhbUSdpuJvggQV03lVC+DVb0xVQzhnbpFtSxdgCCr6+Qa5k4cek7a0Sh/t7JcfGLcSn8ZTqwe+LgAwJfm9A91RBdk3ZgU9fOzlf7WH0RsUI+dygWOrfvdpjyqUcKwKjrGD8zBND8nPA7LNMEpf+RaZkdFCBB7Ynv+CRPqUYT2vK1W0TtOx913I14+xd+/zt309bVO9beCnxsK9ADCB/b0vYe+G5agW+88NiHDpcbtkosljGA0iFogCCbor5Hu6spO6mmFwlH2KcTKRnDRwIEHe4jt9WCRV8n4AWBmhlGK3kPnMknUU1Oo0ZxMDW4PCTTlOKfNo60xmQxRI8i0pQc8rpFbNuSYDUeGDdO2p8SfFTdOhxxenHQdFUBxCCsAFwc6aui0uzDwqoLL0BOOFAPNGCJFiIAz2BHLwiz3hD9gdGsYChSwUSaHPKmJCL3hQI4eWQP5mavC21gM7spfHK+TCb5FnbyYvOZiMcwe+0qqtWqCGlJZxoeHUaZf0sksLW1hVqtiFiUVIMAQhTe2hHcXtnExmYVW3kTO8UGmgFbJgYswoItOhnRn14Jld1GBXv3juHEiXvQcJnkXBJg9M7b7+PoPUeQTCZw7fotLC6uwGuwwLRUkJoEaZvwWjU8+OARDA/3y+PHIhHxZqc/P5Nfi8UKVpY3cPnydRTcGupVV4ED0lIaNVhWAF/8e1+QROUf/e2PhZpC6hr1LYeOHsADJx9AX1+f6BQINugg5Dhh+Xl9dR1/9Zffw4XzHwhlhqDFazZkajE8OoLjJ05gcXkJ0xROJ3hcIVTLdVy9dA1joxNYWJjH7I3L0lVODw7K7Rn4ViqXMTI2jtzWNsbHJ4V7ThqXEiUDjZaDWGIEf/wn/yfqlbpMYnh2OUYZkYSJf/Hf/fc4+/o5vPqTV1FzS4jETfzDf/wt7J2ZQLVShWOFcG2O2oMB6aIPDSXpmQvDSOL2Ygb525cRKS4j1NhG02ihbtiiF2kGHDipQaRHxtGfSqC4nUV2dUlyEER/oCcIBAotggLfwlR+Vn/nFI0ggVMDam98hyOCCH7TGakziVCiX8kL0J1133pT0WkaKihMZyEIDY4TAWYiEBTU+W9VgILYn2pBM4PVmo2qSiwnQJAQQFXoyvRANABKlCtf7cR1/zKkqIDdxTv/QkJRN3e+/XfN629TiPyH4fN1Xdn8a4vWHe96fP/1+4JkP6Ft1+/96YPORVAaKs3w75p0yGuTa6XKiPG1FR8xRO1CFLsvwf5tFSWStMQmghQwm4aARUsDBTqSRaK0RjUkR4FTN9GraJ2GTIEJ+vTD7xKJ6+tyt//tC7/fmyDcTXt371g/vhXoAYSPb217j3wXrcA3Xnhcb9jKwca3MDV9NoI4rSjai9qofbGxTu/UNAHhvYsft5oKdPNxhZyku2n+xq74x4r2sHv0TUG0g3JoEKHpJxEcPImtlg3PasGyQ3AZeiZFElNKgVqtJtaX8pzNFiz+6zVhGSZqktZMJ5GmdGtVQmwDYcNSvO6godyOTHKRGxgKbiI9MI6NrItiw4FncHJSg+GZlDug1qogZAfRLObRZ4cwlg7BcouI2xYW19ZRrW/hwHgYQ5EWysWCFKl0rxFRr2VicXEZt27NYWhwCMXCDjYzaxKaNjo6gvRgGvWaKwVAPBFHbjODSiWPsYkkCvkN9CUi8rpzWyWsZwpYz1SRy9OiMgzPs4Rmpd4hhq2xsHCRSobx2GMnUakURftQyLNAD4mjz6OPUiBs4cLFWayvb6LVJHedgm7VVWTdFYs5eOxTp5BZX8LePTNybKREkQ4VJ4jJ5fHO2+exmdmWyQyLUjqy0JWp1awhkYjiuWeexeXLV3HuvfeElx4Omxge6seRY4eEJkGLU+Yn0F0oHotLhsLNm3NYvr2EUrEkHWIW6eymch1DkTCOHj2KSCwmyHNyZgKpvgQaroefvfQKQmYYtYqL2RvXEY1bMjmglenRe46iVKngwIED2MhQOG5hYnoPCpyq1Buis1lf3cDRE4/i//jTv8FapiAUNbFxrXsIWXk8+uTDSI0cxF9990UEXA92uIAD+8bwe7/7FaBZRcgOY/b6HDbyWeyZnBGR+/TeCQF0pWoIP/rpe+gL7GA0mEMSWzDNOjwWfjwPgzbCfUMCEGIRG4XtTWytrkj+gi9C9XU/zSBtVkkr4udH/UxqEc9pJi4bpi2gWFGQTNEpiMi+CySI/al4FqtGgAoA0+5iokWgDoF6FJV/4NVdEa8zWFAAQc2fHlQlE4N/k6RllyF9THqms5GHhtYx+I8nYEE3BPxu+R3lcdf0oCOsVQYHu6mKitIoCif15YuKtTHCh4mNOsvNtzz9iPu1f6WslORYfYtUde3qrFE7NK2dxqzsTD9q2uE/rk9D6ub/d4fDdR1S+7rMqy5tlsVwmpNb04HtkB4XhBOmJSoD1jhRiMKS88Ag+1JpPAQgyDh4N1gRYKZXTh0MPvsHf3IX7Vy9Q+2twMe3Aj2A8PGtbe+R76IV+ObzT+mRvvIuV5IDbiakAPgBPGoiwBG8YhL7FCM/WI2OQtqb+w5esdxLU4z8Lp5whDXTwH8OX8hHtxLXHEYrfRyh6TMo22m0GF7WbKAhvHgWRixkFSWABQ6Lf38SIQJive/VCQzYqWSeAalHNTKiFcixDZPxy0I5qTVcARlmq4SJvrAUwGtFAHYCdqAlQV6gQ1CzBjvooi9qIx6x0SzTzjOKUgGoVXawf8JByFhD3PKERkRKDQFCIhEX3/35+dtYX1/HyMiwiGEJEJKJBCYmJ1CjSLZlIBIKC0ijvz+CHvr7w7DNGmIRph+7uDl3WwBECw3cur2F9YyHejUCeCHRELBQY8eZ9Kj77juC9GBUOvbb+R00PQc3Z5eQzeXwyCOnEAg28N77l1AoVICWJVQtmbgQGBkNHDq0F4NDSaQHkkLdIqCqlmriFESKTqPewksvvQbPDcqkhT7vUmx6DVgWRPtw4OARvPbK6xIOx+nB6OgADh/eh1gijkKxIPkD1APkd6jH8PCzn7+CRl29n1LckC4lwLMpXdLp6Wn0DfRL8ct/h0aGkYir9X391ddFI3L1yjVMTDJwzJGJwUOnHsLQyIic16Ojo1i8vYjpmX0kiGFrpyQd/nfePYfDB+9DvmTgpz9/X8TnpsNzrIZkoIWHTx/Eo08+jX/9b78LsqisYAVxawtf/a3PYmayH4P9SczNLSKfr+DQsYNYvr0sAGlhaRkHjj+OH790GTcXCxKY14ctpI0s4sEsnEBRBfDZUUQGhtE/NCwTo9IOAcKahJJ9CCAQiOkJArMOZDrAzrJMELoAgtYhECD4tqhqiqATeuU8UYGGfoUtgl3pjiuhMh2xBCBIkjK/a3BrNbj1ikwROEHghKwuEwVFPWpJkndD7FE5ReDPnP6A4F7TmJj/8FFUog9REbsqZr8b7x+rYhgp2pmupjvTzTtMSLub/F2U/86UQR7Gnwh0tAaqi69D1zSwkOfVmgS5DvnULH2sBAjqdfhF+R0Q6EPjhA6U6Z4ecI18ECV6ED1ZaYh9M7UJnBwwsVw5d0VIOQrR/YjTBGVJ3ZaddGkklPajjanaOpDP/kHP5vQu2rp7h/oxrkAPIHyMi9t76LtnBb713NPiXKNG0coOVNxuaE+oAYJKUdYTBG5aOi3ZnwrIfXyRcZczieIW3+kWrtaG+xNt//z8BEVdasEzwqjFjyC29xnU+vaiAE+oKnQdAsJCoag3OAmgLWBAurwNUmqoEdDlAbuudDPiF4WEBAkiWg4YCBkWyk16FAHBRhOxWBSlSg1Vdj8tB6ORAkbSIVxazALWMIxqEw3Lg1mrY8AJYCIdR7W6jXKjgMGwibV8AIWqgbFEAHtSZRitjFiOLi7clkK/2VJUDQKDW7dui4Uni7jV1WURdLLgDTIHoVqFZYbgmA7qtSoWbt0QUa3XrGFiNIKQXUe5ksft20sYGUvBMLdRKNlYWw9ibbWJQo5ViaMmHdUKHnjgONIDMTRbJSnUr9+4BdtI4uwb56RA5GSgUt3Bu+9dBOMTAuJ+pDz5CaES6RDOPHwSwWADI0MDAppCThhrK5uIxaPYzGwKvejK5TkBFxw0cY35htI9ybYDuP/+Y5idW8DmZk46n3tmJjEzM4qQw3CwoIilBweHRTxNh56lxWW88/Y5eW9Jk5B6jZMpCo9DJsYmRmQiQJoRHYeGh4fl/0OhMF78yU/EGvLm9VnMzMwIZYi8eAqan3jiCewUCxibmEA+nxedxP0PnMTcwjJ2SjVcm52TYLX7HziDv33xLdy4tYVQNArDqUuX/5nTxzE2Ekf/yCH8mz95EWYkAtddwrdeeBJTYymMDcekcJ67tYK+gXHkdzJIRBMoV8owI3G0IjP47g/PodCIIGQ0EUMB/VjDiLmGvkBGksYdCpz70kim0+JAVS7ksLW2JjkWfjJ5e4JgWkqDIA4AymWsAxAoWrVhWFqHEFQ6HZWRoO7DaQI/L8oqU1mj6sgBRSvitA2KFsTinnkIdDQi3UjAQK0Kt1pBg6BAvhl2V9bgoYqmuByp9GVOIETHIFkJPD/UBMEvfu+cInRPCbr/Jg0FXdV24QEBSh81QWjbKyvM276Num3XbMEPkZNfdU8sOD2gDawPELQ+wxcqS8ZAhwrVfayi09LXwTugQbtZ0v373WuggJN8CkWn3EVj0pkNrp6mEfASKIhzV4jfEE2PAgqmTmDuZNu0DSS6jCT84+SafvYf9CYId8/O3TvSj3MFegDh41zd3mPfNSvwzc8+pYKEhN2vJgjcoKhBEPGytlEkWCBIkETQLucR/2eKmnUiQjsXQTl7KFtBLQFsc54JOQAb9YAthqaAh4YRQcUZgzP1JOyJvdg2Eqi1LARqHqK2g5ru3En6rNeCYzuyiZqGCq9iinK13pA6lxSSVoOUGm6aURFWcrO3KOSjngAtlKoV5cTDIDjSkgIF2F4IU+TcWwVcXlhBPTiKeLiC0WYIU0MxzJc3sLlTwt5+B6VGBOvrJSRDARyZCSAWWEUrv4NCqSQTCTrQsJvH4vqDc+ewUyhgZt9e6WCTBpBIJkV/QHDAleLvSIGiLmF1dRUDyQEU83mMjA/ANGuoFNZhoAAn7CHolFGv0HKyglqV9CVgJx9DsR5AKpHG8eP3o1jcQTIVRjQWwurtRWxvu7h88ZYIVx974mGUK9t48+1Lkp3AookiVDtEobKLZ589g4H0gAiGqYegmJfHxWkL7VtLBRdnz74rjjYsPE0X4rYSDHpSQJ5+6Ay2cju4cP0KnLCJPXvGMDY2JO44yWQKxUIeyb6U5BGUSnzcJi5fuooL5y9IEUUgyHOm6VGkaWJicgzxZBwD6TRq9ZpMIAgOmE6czWzgypWryGU2MTQ4iPlb83BoZYsmPveFLwgtzbRDGJkYx6WLlzAylMbkzBQuXryNtfUyFpZu4mu/+2V8cKWCl37+OixrQHQH9cptPPvcPRgfncT6lodaI4GLly6jXsrgycfux6Mnp1Aul+WzzrWLRCOSm/DSa2fxuedfwEs/fRUPnHkWH9wq4e/euALPcBALOSJWDqGEqeAyZgLzqAU9DKSHEYrEkIxHgUYVlZ0stnNZxT/3rUvbtqaqqJcwNJ2DIG42+tuwSaFzdFga3Y2UCFysTrXTDQEFKUnkrftWmfLJbxe95L6zIlVaAsk6oKagVpX3vFYt60kCAUNNAAI1JhQxewQPtD71LVDbAIHUI2WBSkqbakyw8u+IZQMC3XWJ7GcPCK9fmybcWXgrC7UPfdEhSge1q8fzRwjdEwcNFtQ1zBOHLfX6SZHTa8FrY1vErYt1sUzSTZWuY/QPQpze2gkvGqrQaEwPO9QktQNIZHra/n91tVTGT8pZatfxo4U6TEV9osEB9WKmtgh2KPQ3EYmYkp0QChmiGeKUVAXpqYZNx2muM+XghOkL//kf3zX7Vu9Aeyvwca5ADyB8nKvbe+y7ZgW+8fwTPgO5CyAoXyOlEdAiZU0xUn6kKqxJOnr6X6NJDrz+f9WW0v5GSkDr78uKt6ssDlstZd8opUIghII1iNbgYVjjJ9EIJVG3E6g0WOybUqiweKAguVqrwXZCcJkSjAAsUmKYpOzRt9+SjdN1yYlX+QekUfgZDdwsuX1X6jXUGuwQW5Lay6AnCoH5hDGjjn1749jcyiKTrWFiIIRodADrGwUUK1mMjdIe1cTcFtCsNbF30MLh8RZQW0Gj0kC5XEKpXJRCiOt07v13US6WUKlVYYeU+080FpO/0X8/FAoJUKH9KQtOHjNBQ6VUhmVYyGRy4vyTTASQiDYQiZTRDKwzqQH1ahVes4W66yCbA3ZKDg7sP4aN9TyGBll02mg261hezmFtJYfMxo4kFz/51CPYzm/g7XduIkgRuhQipFwFsP/ADE6fvkeOgxoPHhu55MViSY77yuUbKJcauHjhqko45vvJYDkDSKViOHL4APK5HQkl4wTn2L1HcfDQNDKZFYwMDkn+ACsgFvh8z1hr1epNXL12HRfOXRQQp3zhmeRsYXJyQoTMk9NTUjdt7+RFeDw6Nipv67u/+AVGRkawcOsWCvkdDPT3i7UsqVxPf+Y3sLiygr70oJzLt5cW8dDJU1heyWFldQsfXLqMRx57FEePHce3/+ivkS+UJXAvGgrivuP7JbzuzbO/wOSeo3j3/DVkN9dw5oGDeP6ZR3B77iqGh4ewvZ0TUJVMxeV1jYxNYfb6TZRrARy891P4w//7J9is2AJe+xIJKVxDRh0jWMFUcAmhcF10EqbtIBpyEPDqKO/kUMrnVFGnqULCX5fPox+I1hEi+xMBAQk2NQgqAI6Tlm6AIJ9nLVZWmgVbfUa0ELoDENQkQehBGiBwktAgCKjXRGhPkEBwoKYKeoJQraDOMLV6FUqwzNRlFeJHXcL/x957BjmSnmeCTyYyE75gyqC87equ7mrvZ7qnp3v8cMgZip6UIUVpdSu3iovYuNDtj7271UYsJWpDWq10q1tROlGGoucMyaEZihxvu6d9V1dXl/dV8B7ITAAX7/tlolDN0c7NRvAHZ4COiuoCUEDiQyG/93nfx5BbF/0MBgjiXGA5HFjkP7peTI4E99+6NAIEK3PFPv9sS2Cz7k4KpcbUgTp1yQYbDWdo8dBWI4OnViJhWUw6rPyDBhoRgw3BM9re4bcesyri4ev+bkynoqgSi25pP3W9+K8zpIQQuw5mrOdv3Ez4PEdhiHxc1vMTSKDsDpUcvBS4nArcLoegHpF42UU2qQQa7QmSzcqiz67lbAXgif+lSTH6udm4mwf6M12BJkD4mS5v88F/XlbgU48IFyObf1sf47OBEW0eFkioA4Qt+9K6dR9TjMR9xWOJHY+LG4u3KwCC6F4xdYE9h6jErUGDhJIjhJR/DMrQCdTCvaiY5KKjwnTIqKoySnoJDpN4t5rVEXaKkCNJgtMhsZiTOPSUMCs2dtqTK0ypoAKXw6AqVHBqkFUFRV2HWaswN570CARuKjUPnLUKNDMFn5TE+Gg3gxdiz1+aT6BccWPAX0MkaGA+amKzJKG7RcOhHg0RdxZVM4toMs86gGh0E23hMG7euI7VtRWYJOQkmpPLxXahdFy5bI4LTAIJlAFAAl1yCOrq7EQ8Hke+kGf70fm5GDSnF6jmMNDnhtudgapE4ZRVmAYV/ESnITOoFrhbRqEXFehlCjJr4QJ7I7qBdKqKhYVV5HIlXoN7z92NfJ54+1dFvgWDtio6OoM4cfIoWsN+XlM7T4KmBwQGllbXkE4VsLiwilQyu+VZDwk7d46yXmF5cZ7Toslu9NDhg9i1cwckiXz1daRTKQYA5KC0vLKCjs5uzlCgVOeLF6/g1sRtK9GZCm4fIpE2Lnz6+wYRbm3H6toaCzaHRobR09vLoCAW3cT8/Dwckoz2tjbMz82hu7MLx48f47+P2fkF7DtwECtra+jp60V7Ry+uXVvFs88/j7auFvzKp/8VvvvtF3H9xgyDy6KewIGDwzh75j5M3VzBzMwUTtx9Cs8+9xP0dAbwyY8+DKVGWRY5LnJlRxW3bk1g//49aAn6ocpOrG4kEe7ciStTMfzghWsoy34u2Eljojnd0NQa2qQYBrUoesMFDr8SVCoVkqkjk4hDz6cF1Yr+Pq0pj+ikC4DAnWGFKEQiVZenAkQdoqmY6uSfOR+BchGYXiSC1ggkMG2pYYLwVlMETlJmkbJFFTJMIVQu69BpclW0AAKBBLY/JcFyCSb9n/QJNLWjL/7sifRlejz6GWyjy9U4g0GLTyayON7CxYgT0q3zSiO1UWiYfnqEQLGO2wECn5GE2dpbTBzEpNPWGjRMENi9yAYJja5FzPfh85x9e73wtwAC38xYQjwhAYT6SMBqomyBBXHOElQviwjVIH6u7yc1wKCGh71GPGgQkxgC+jSFJNtTp0p5IKRPcMLprjIFiT73REkie1sxTNK2AYQP/usmxejnZd9uHufPdgWaAOFnu77NR/85WYFPPnzXNj/y+micO5XMxtlW8NcBgMXdrXfxrORcsQ1bEwTLKlWI4qzd0vou6Eoq1CrZ97mRV7pQ6j0NM7IXedkBt+xkTrwpARVVRrmqww0XKtRZpKmB5uTuMxWLVHhSci5555dKwsVHlVUoTlEIUWfe5/NxN5wTc6lQUmQY1Qr/TNMDv5dud0Gp5tDiyMNdzeHY3hGgksFzt5ZRlNvh1SSMtypIxHKYr2hw6BmMdWo40q/BW8kiR7kFuon1jTW0hkNMEbn45gV2LGLxqEq2hF4Eg0EsLS1haGgI0WgMnZ0diMViDAoIKHREIrg5MYFQaysKRRMzMzEoihflUgYjQ2HENm+js12FphShqjFALkCCFzUE0daxC8l4FYoUgl6uwed3cfGq6xqWltc4gI1yBPbuG4fX78XT3/6+5YNfhc/vxKHDe3mCQJoSmtRQR5o6lWQnS+/1q29cgtvtw/zsMgoFncGe1+fG2XMPIJ1O4Y3XX+Xi0e1UceDgPnhcLoyP70Istg7DKEJzaPB6/YjGY0xdinT1YGV1HSMjO/HKq69javI2NBLcag709EQQCHrh8Tixe2wcpZKJC2++iT17x3mCEA6HcfHSRS564tEY/D4fZqan0dfTi/E94wwML129hp1jY2gJhZivHwgGUS6r+Ie/+x4K5Rx+4ROPYOfoYfzRH/4taydoUlOTUvjsb3wCuXQN3//eeXRF/NgxOoDzbzyP3/mtz6A7EkAxl8Sf/9cv4v0feAzlchEzs7dw5swpBIIBzNyehsPVhpbOPfiLv3kSVSUIg8BujaZALZAUJ4yKiR5PCcPeHMYjecgyOVIZ8HpckCsVJDY3YRazHCLHf69k5Mv5IATcqeAXgIATkzn/YOuLpgaq6qoDBMp7EAFq4nc4jZk1CCQ8t8CDZaNqn7ao5rR1B8LGVDgZmRWDPzNEJaIAQqKT0esnQEBaBKK8EShgbYKhg5CrWSlzlgJ9EcWIplEUsCwE0abFEBK2p8JFa4vqVNck2GrbOyiO7ML0Fh6id1KM7PMWWR0LV5/tF17ZOt9fAARxHFsBco3Wq9u0ARxcTL9vBbDZEwHrIe1Mh0Yq0TbdAZ87f/rSiGMa72+ySEwAE+sgrc+wAF2qIrFtslNzsNuR21VlxzIKWiMRM2UqUKaIAJ10jhTNnV9oAoSfk127eZg/6xVoAoSf9Qo3H//nYgU+8TAlKVM3iQoQ4VbEX9bGS5sHJ6BaFGDxvWFCYFGMajUR3iQAguAFCw2CsFEU/7f5xtZeLGswJRdqagBy6xgq/aeRUSN8XwqsojaXcCGSOfuAuo7s00+PZFGaqBtqSMIKkvMaqsSgEG5H5DxEGyYBA+pak487F+qaxvQifkw6pgppLuj+EtxyBq1eCbv6dyCZSkCv5FDzBRBd20CQzIKKNWRyDphOE6PBKnZ0a2h1lSDrJmKxLAyZvN/LLAS9euUyVpeX2RqyxeeHx+eH5nIjk84g3Eo0mCRnHpD//9LSIrLZHNrb2xjMbG5u8uZN4WipdBHxZIZtPwd7uzBx4zpcqoyOduqYl+F0UwYBOfTsgmlSM7YFpu6yhNxFbEYXUMxlsbIaQ7Eko7W9B0MjY+gfHMaX/u4f2YKVCrPRXUM4cnQvdx6LOSqWScwqI5PJcgE6OzeLqsOF6dtziMVSHKzX29uLsbFRLK+sY+rWFNOqvB4nOxVpKrDvwF6YZhmFQpapJQFfgFOcJ25Non9gEEvLqyiVDRw7fhLPPPNjLMzNsutTJNIOn9/NtAh6ju5IF6amprG+sYGz586yCJdSkF997RWeRpBoupDPczo0FeE7R3chuhnliVOgtQ1dPT3QTROFoo54VMczP3wZrZEwfuvf/Ct861s/xvnXbkOSy/B6JDz6vvsQbm3FT54/j41oDkfHO+H2yBgY6MCpu48jl8nhC//9r5nCtG/fXkxOTuLs2XvZtvXSxYvo7OlC5+BBfOnJl3FrPoUq6Wjo80TdXKcLkDUu0MNKFrtCJg5HKBQvBclRQSjoQ003kNiIwShTBoKgGNkAQRgHUJEnBMaccWABBFuozLQih5MnDCSaZK4AACAASURBVEQn0miaYIeoqULQLFLORagaf/7vAAiVCuk/KM/Cdi+ynIwYIBDNyGAwQFMmohlxmjJlIpD9qZWyTICBaEYMLphqZH+viKwSFgELMbQod0VFvWW5ahkc2PxEq2Kmz1adR8/aii0uvc3lJ4BQt/G0zsRM35FsvdWdp2fhrCZGnMKIweI6bbc2tTr3TPGhM+OWSMBKZyaAaSUxW1QlO8zNNmKwgYR9BNJbjTTuOLxGgEChjzYNS4AYAWQqNQLzdH6scYI9WfQ6VRUuJyy3Iw0ut8JfdqaCPTkiuuOHfqsZlPZzsWk3D/JnvgJNgPAzX+LmE/w8rMAnHj4mukicXSAEgvQzuYPQvsxGKWIrFDoCliDYVCILDnBn04GqlX+wDUBwOU+PRb9vdbwkkapak50oKmFILb1oGTyChGcEuaofGtE8SEasKSCHUReFmlWI6gM4iDhgVOFSXVxkkA1kWTW4s6pzpgG5GhGX3gm5XGLqBQl/bZ416xPIepEchhjEyNCoAKvW4JZMRMIV9LT5EVsrYzWloyAbGPYAfREDyytxrOQ6uUO3p72EHm8F/hYDfp+CzbUcFNkF3UhB82iYm1vAjevXWCNAY3630wWH6kS4tQ2JZIKpTXQhx51YLIrZ2Vm43W74/T7BHZfAjkEulx96TcdGLAqjXEOrvwMXLlxljnnVyCEU0NHZqcIX8GJs1x5sri/BpbWhYjhRKudgVpPQjSRq5Sh03YHV9Rxc3i7IagD3nHkAf/V//y0XC6FwECdPHkFXdxj5YhrlgsRAJZfLMtAgV6D19Q3kdODmxBRkScXgwBBGdgzh+vWrWF1Z5xwFl9OF48cOI5uNQnGYOHHqLmxsrLKLjcftglsjKtUKu0YNj4zgyae+g4HBYZw6dQZf/+a34JAriLS3spUqgToCd0ePHYVR0jFxcwK9Pb3o6e+D0yUsTK9dv8bAr0whZZrGIOHIwUNoa2vD0uIKovEEDh8/hkAojHgyiWymiHxawg+f+TE+8amPY3DHCL74xW9gbS1LyhScOnUAd524C6+/cRNXJ26hqtTw0UcOQNOq2H9gjIPcvve9Z5HPVbB/Xx9PgEaGR9Hb24/JySm88cZ5fOqzv4S51RK+/O3XkClorDVx1EwUXQ64NPKw9zKXpMNVwpmxVrQXZhCPryAY8iAc8sMslJDYSMCoFLjb2wgQONOAKEMUDmiFodHPdXoRTRUIPNhZCAQQSIisWBMHvo0AtOgaiy7ylvGA+PyTCYBw4CLdAYelseDYhFGlgt9kETIBAPoiK1+eMtDPJFLmdGUCEQ0AgWlKYpJAOgRyEBMJzjQBFHoTO/X3TvtTUdhbR2Zrn+xGhUUxaswpZkMEK8fBfm32938JIAhIYLf+6fxGZzwLNDSCAkuwTACBSnH7WMV3IRy2ZiCWU5PgNAlLVmt6cQd1iOyB3+6yDSDQWPfOCQJPVol6JETV9J1yOIjK6CSgoCkMEpyWNoETmJ1ESSOqmaCofeS3v/h2h9G8vbkC74kVaAKE98Tb3HyRb7cCn37gmCC+kl0gufkw9Ye6cnYRIQTJW0JAskIV4wS+3rpIVWL/i4A07pZaeQjk6FHlvDL26ak7HRE33HS4YMjtcPTdBXQfRF7yMKWpUnEgLVXYClOpkABPgVGrwS1TmrIJiZKDiQJMd6YvU/D7ZaeTU2RJgEz6BA/xtBWFC0kS6Rlk11itQJVboSubkDUZekZDQAZ8agw9fhWdg8O4OZPFZpIcfUrEzsdoeB2qJ0BZwli4PYtDQxF0uiswXRm0d7ShWMijkC+gVCjC4/FAz+XwyksvMQigwoAoRbTBU8G0a2wX5hYXeNrS0zeIXN7E2toS8pkk2tvbkUwkmJYTDoUxNT0LVyCIWCIJvVKD2+mBWarg8psXoUCFWREgrlItYP+hEfT1t6FcjEN1OCFX3ShlM3AoCZi1FbiQ4imDaQSg+PxYjmbw0MO/ir/8iz+GQ3bjxIkzaOuIwB9wYXllFj3toygUMigbBe4035qcheJw480LE/yO9w304dSZe/CDH/wQ8XgSsqRz4XrkyFGkknFksjE8/Mg5mKUCU1FU1YlgMIT5uUXE4wkMjuxELBbH8y8+jwOHD+DUmVN49dVXmepVqVThc3sRJ3vUmoQz95zB1MwtxNNxHDlyGBWzgq5IJ154/nmUS2UEWgJc7L7y+hsY37sPp0+fxvrGJq5evYpsKYdf+43fRTJewk/++Sfw+1zw+EJ489Ir+Pf//g/w6qvX8dRT32M72f7BIM6cfR9khxdPfuNJmKUcRof78LGPneFAuwOHDuFHP/4JVlbWcdepu3H+tfPYNR7BvvEDiC3L+Nu//mucu28f9j/0IXzhC09jbi4NvaqgAh01RwlqKAKHJMHn1qBWSxgbjmC4rxXFifNQjTl0d4ThD3QjX4gjtTkLqUpUEMuxyCqMafJA4ICAMP+fPhOSRS9SSZissDCZ6URMpXOIfARr6sCUJHvC9lMhhT9N17GLXprcCcoR5RsIgEB5CDQd4FwEBhAGU4tIh1DhlGVdZCOwWFmAhpqdzFwlOhE5GpE2hUTLwg649lapYXS6qTXmNWyd1WwXNZGHIK4nuEFWsaRt4IaGNdXkPA3Od/lpihFV3LbVq3ggUbQzrYi/C/EwNSosyr84Bwmxk3U/IawmrQFTjuxpaoOLkk1F2n5ethsz1rXWc/7L526L/9TwuML5aAto1PUdpMeSq5wAr9IXZyeQgJlyEwRgIJ2SQ5Hxyd/90tttF83bmyvwnliBJkB4T7zNzRf5divwGaIYiXQ064s2WgskNHTrth5HaAlY6NgIEAQ8sDzXbQoSE6Z5sxUAQVxER1CC4fDDDOyEo/8UCu5eFCpVaBLRilQUNBll04RXcXE0KXX7Cb6YJR1OToQV5qhlg/QHDhGYRk4hNRIbk2uSA26aHlTIU1+GTqFN1PXjcDQSQNPmLkGr1eBz5DDY6UJnRwcmbqeQ1qvIZDPwq8BQl4re3hZMXltEb3sr2sNFyLUEOgKd8Hhr3FldX1sT3VLThM/nx+S1a9hYX4fL5USpVGZwQmDB5/GxFeZmbBNdPb3wtYSxGUthemoSozsGUSqWuJgmoBEKBqGbVZRqwPpmlAtCsqQkt6CNtXWkUxm2EaU6RJIMfOCJB3Hx0hvoau9Ae1sY2VQaLq2CSm0FJX0eaqUEB1FbagEobifSBRMnT34QT33nOwgGO9HR1ofegQFsxum4HZArGlOeKJ2VHHlyuQIX7LFoEt3dXRjbsxsX3jyPaDzO9RQFqe0d38e0lo2NdYztHsHIjn6kopsMFt1uDzY3olhbW2eb0+7eAfzgh89gM7aBu07dhbvuPon1zQ0U8kXUKlWsLC1jaXEZDz3wEFr8Lbh87RLK1TIee99jTGkhAfg/femfMDqyA7ph4qWXX8bIjp2IdHbh0JEjeOO1N1govf/oAdx73/vw1Ld+hDdeew3Hjx1iUa/bq+D+B96Hv/viN3Bzcgqlchbvf/x+7Np1EN/+zg+ZGnZg7ygeOHcaLlcZfn8L29devHQFg4NDnMVRrRQxNDSI9tZOfPXLTyG6Ecfv/PZv46VbCXz36WdQrTkhKS7+O3WoMmouDS0tHtQqBXQEvTh19Ahmp24hlFtG0LmG/kgIHl8HMpl1ZKILkGv0dy66uwJ4i88cgWCJpwh0uxOg4p9FxwI0kL5GWKDKcKhWeJpkUYssgMBTQBoPNqSc2zQju+imnxu59gQMaJrAGgTWGIiUZbIQpi87KM0oFzgwja8jsG4FqLGTkQUQjAp1umkNDdRqBBCsSQJbhDYmEohzBgHFxkujLWid/2hRb+oTBAYKW35CBM4aLVW3nxstwbRFMRJuQpZBs6UtFqFoQjvBIw0GDdudjGyAsDVZaDxzWmCirh2wdAS1fwkgbAGZRp2FoGSJS+NkwRZDN97GoIZC7yRydJMYKGikTdDIClWErLk8Tr7u0//2K2+3XTRvb67Ae2IFmgDhPfE2N1/k263Apx+9e+su9VRVKuBFUW8X9HWbQIsvbBcrW/cheEAOKbbqwBpMkOMKTw5op7a6cTyxUKG7OlDtOwWj9QAKNTdbJcqVGmSnFznWz8nwOgggAEWDBI4VFhSTWw0dGXVLaaRPY3Tar03q7kkyC2rJBlVh61MRNEWaBubpVslX30DNCELmacIqdg6EEPYEcXM5i1TBQFXSoFSL2BkBxvt9uHQ7AZTL6G51o1JeQnePD51dETglYGlxgakXlJxMOoNUKo2FuZm65iGbyfA6trQE4HF5uGjt6e9Bd08vNuNJFAoG+/h3drYhnUojl80KqoZhYnB4BKlSCStr6+zJ4nF6IcOBTCrFIVz5fBnpJDkaSbj//jP45x/9EEcPHYXbJSO2uY6ODhID3wTkKBw1g2ldHsWPmkQOTsDhg4/i8uQiXK4AwqEuFEoGKjUTqkZC7A14XAGkUyVMT8+zBeXc3AwCngAOHT6C2zMzWNtYg1nRoagOHD1ylEXB6+tr6O/vw9BwP/9OOhFHKBTG3Nw8TwyowO3r7wcViE8++RQinR04d+4cunq6WKidSWexuryC6ekZ9PX14/HHP4gXn38Bb155E+9//DEcPHhQWJmGQnj66ad5kvDmpUvo7etjUxmaIKQyGVy8cBHHjh7Fjt27oDhD+C9/8t+Ry6bwkQ9/AKl0GveePQ1dl/Anf/L/IFfIo6+/Ax/8hfdjZmYZVy5fxb69u7Fn9yBGhnowNzuNzs4uXLp8BaHWNgYL1ycmcPqeAwh4h5BO5fGXf/Un+PinfhWa2oe/+vIPKQWQnbdCoRAKBRNeXxBOD/3d62hv9+LuE0dx69oMihkDETmODu86RroD8LoDiMWXUUisctfcth+tgwOi/tEEoBEgWK5GYjpgUZIsK1Ny7FJYayDAhk1Pos8MU5eI/mR9t4PYGr9vfe4JDNMUocJgmAAC2ZuyMNmgALWtJGUbIDB4sAAC5yKY9GWwLoFdxZiuQ65GBk8QhB6B47ytPIKGU1PDiUzYjFruQVaAGuMHK+OBymrKNGDakA0QaOltSpAFQrYKacHhtx7UVlxZAMB2LhLRB3UjIgIQzIraAgg2sBH6hK3JQv15bAYT05Gs5+SHb+z8C1GB7Y9k/26jDrvR/fV/dH63xdFk7GCDClmu8bSAhP0uJ2UlkCZBZCb85v/5rbfbLpq3N1fgPbECTYDwnnibmy/y7Vbglx4hgECjd1ubLOhElixZsI9YJLn9YhcRjQDC7jza14mtT2V3IdYxEB1GklF1aKjIHhjBnTCHziGjRFAzDChUsKsuFM0KcqwzluGk7hrREVBjGoPtqiOsEsU2StahdIC6TkUGcacJBGjCZlECUywYINDEoVyGh6wA4YXTkUMonMJw3wAmryWxWJThclUgGRWEXRU8dLIbsdmbWEwa6OzpxvLiAiQzjwdOH0S4xYF4fAPr6+swdQPRzU0MDw3h6uUr7OpCFqXk3U/UI3LbIdcd6jCTsLYj0s4cexLlHjp8HMVinpu5a+tr3Pknm1bymR8YHobi9WJ+aQm6UYVTdUOn1OdiCWaNwquIXaWjxe9DT3cn3rzwGs6cPopUIga9XIXb2YJr188zVSrc6oAqGWgLhFAsbDLveHjwBDYyNbjdfhgGkMuX0RHpQCweR9VMc0Ly9O0FuF1eTN2+jVwuh7N3P4BcvoSLF69ahWoNBw/tQyhI4GcRHR2UT9DJtCrqODs1Fy5evIhsNotSqYjR0VEuDGfmZ7C+toFDhw5h565d8Ho9HCC3uRnFpUuX0dvbh+PHT3B68z9+6Uvw+Nz4zd/5TXarIhpWqCWAr3/969i1axc7W1GxSi5RPb19+Pu//wecuedejO3ciV17xzE9F8Of/elfQXFU8cEnHkQg4MehQwfw7HOv42tf+w4cag0f/fgHEAq14sfPPIuPfPijWFyYRl9/O9LZTXS0UphbgV2zTP6bkxAMhxHp8qGUa8E/P/M8XMEa7n/0w/ib//dZzK/nOKxKchhwOxXkckUEA+1wuapM4Tp51zFcvXYN6YSOoLcTYUccPS3r2NXjgU9zIxlfRTa+bjXGxTTAzh3hLj9lT8hU7AuKEduecpEvJmkU0sf3s0AAC/OtCQKtUT092bpfYw6CDUga05vtLjV1zmkNSKRM2hpOVCaQYOg8yaOpAacnG3aImgARLFTWiV5kuxkRSBDUIpG0LABChalGBBIEn3/bxfqsbxX1ouPPrk42vciaTIrzkBUIJvoSddKQGERsPXbdwtTOZLCoRIJStDUJtWIPtkwc6voDq+lhe5recZ5sfC2mRW2yAY4NhOpHZLsoiRu2rcF2pyYCFJYQusE0glQRdxo0CXoU2RhvZU7Q85P4n5yOiHbkcjsYJPzbzz/9dttF8/bmCrwnVqAJEN4Tb3PzRb7dCnzi0dNbLkXsfiEExSI5WdCCRCEi/MlZo0Ce27avukADLAWog4UGASHlHRA/nPIEiNZgwMmJyRVXBJXuE8i1H4AJJ9RShklKOogyUUOGMgxIQ6DX4LDsTqGJADH2f6cJAm3ilSp0mFwksBMTFU5EKdJNcrXk/xMoYF0F6R5ME22aF3I1g+5ODcM7enDxyixSaQ1llwSXqaO3pYjTBwaQjCaRymzA39WG2akkCtkiTh7pw2iPF2amiOmFm3B73Wyt2d7axpSLxYUFrG+us6ONk7UEIXR2dWFleQWlooHenj4EAl7cuDmBRCKJ7q4+dgoix6RsRkwPcpksA4/egX6MHTiAqZkZpNI5+Dx+lPJltm0l+1dKf6Zira+nC4QWioUshgfasLg4D6+nA9H1Iq5dm4Ak63B5DfR1B9EW8KFSTfDUpb/3CExoCLe1YmZ6lkFQoVRGIpFAq09FPEkTggJSqRRmp1fR0d6HwweP4JkfPodcjjrACvbs3Y2BwT7ML9xGIECTlQ5Ojh4f34f1tU2cf/OycJFSFc582NxcRyQSAWXfBYMBxGIJ7BjegWQiietXr7EcnmhYBPoOHDiEF196GdFYDMeOH8NDDz+ImZlZuDQNayur+PZTT+HDH/4QU6+T6TSGR3bgtdffQKSrCwN9A/B7vPAHw8gWFPznz/85arUyPvaRR3Ds2EGeBPy73/8DpDMlDI504QNP3I9SkdK0VUxen4RhFnDk2D4sry/g5LFTuHr1Grw+P/yUAp3LY2THKJZXl5GM53H12iR+/Td/D9/64St49c1puH1h1qUo7DVvosXvhKbKnBFx+PAxrGwmMDU1D6fLC4/bi5ZaHv3BdYx3K2jRnEgn15GLbTCotalF9Lmsg3IrPZk+HzSJs21PCTgwMLA0CPaUgDQkiix0CgQQWOBsiZk5qNASqd45ObCBgw38mT7Df3OmmCDYNqcWSCCwwMFoLFAmLYIIVWMQwbkIIhuBvqghwALlComWRUozAQT6LsLJBKC3L5Jo11uJ7FsuPvX7sNBAJEXXr7NMFWyAYMUTbDsl2m5A1FSwu+zkkCaut3QN9fgCq4vCZ596yIGlUXgrXcPWNIBOnSZNLraJi22KkT0NsW1L7/i5AQTwwVtaA1qnbdQjAghvcRHYyqZD2bSkKmdskAie6EWkQ/g//ts/v9120by9uQLviRVoAoT3xNvcfJFvtwIff/S0AAHsbFrjQp/+X48ZssTI9hSBB/fVtwAItg2qnX1gF+S0YUsSVC79VBjwQHe0QGkbQ7H7NDaUTrjlCvx6GkVdRsUVRq1aRJ4EBzXAVZEh12RyIOXQtDLZLpJLkSTDTU4+ugFdptRkmVNhbXou0QGMCtmfksxYbLx2wFLQMNDWZmCgrwMzc1lEcxKKDhMlo4wdLSbu3RWGUk4iltdR0kKY3jShJxPY3e3H6cPd0Bx5LC4uoSpVmDJUzOc5mGtlZYXpPysba3zwlGfQ39fHBT3d1tHeg+HhEdy4cRXzC7M4evgoMukcklSAz83C7/ezlz8Vv2urq2jvjGBobBdTrabnFhDwBVEqlDjsTKcipqpDqukYGepHIZvmrjpRsNY3FhHp7Mcbr09gYz0G2UGFXQ27RruQS8fgdBbRP9iP/r7jCATIL19GMhmn3DpsbG5AczrhKBZRMtZgYlMkBZt+jAwcwtLaLUzfXoNedqKzcxB79+3D4vI8qAnc19fNIUxOl4bengE89eR3YVbJk1+F5qSkaPL7r+HkyZPIFlIcmuZ1e9HX04env/N9+DxeeLw+rG6ss4PSQ488ihdffgXpbAaHDh3E0aNHsbi4yELfies3sLK8jAcfehDpfAbhcCt39xcWl7Bz5y626AwHgrh28zbG957CH37uv6BayeMXf/FxnL33JCYnb+OP//i/weny40MffRS9/UEojhY898xzWJ5bwoc+9AQSmSjOPnAGkzcnWY9BwHRkdBeSyRTrEa5cmcWO0TaMjx/GyoaGrzz9MmLlDLweH+SaCo1sfI0CuiIujI31YufILty8tYLpuTiMigqXT4PTJcFrGhgKrWF3h4lWtxu5zCay0RiLgtlxmO1mreJfjPTYUIAAAoEDoUGwxMtELeLin34WNCIOT7OtUdndiACCKvQJVn5C4+TABgSNAEHoESjsSxY6BF23kpSFbqbMIMACCGx5ShOGosgeIZBA7kY8TRBTBBBQIIBAFqikQ2CqkYmaaQGEmnA52gIIlkagIUzM1iGI8Dhx4mKxsj0jsACCiEWm84+41IcTdv1fpwQRSBCvs273zEQ527aUmidbdCD2OXoLvs9bXUePqDcAhPpkQSCRLUqSTU2qp0y/xRnc0iwIgNB4OwmSfvr+7KvEeoqtBRA6iip/HmWHBFVx4HNffOnttovm7c0VeE+sQBMgvCfe5uaLfLsV+JWHT4lGmSWCJMcL6vSTQFJcBP2IswWoaW1txiJlecv1RKEpgvUbggZhWaHWKjBlByqyBpW2WsmNomcnqj0nkXH3wiThLdnxkQCwAvZvL1J3kUTIlBqqG9C4S0rBZibbkRKvWicqgkpm3w4mB5OzkUIUCzomh4wShTTViF9dQqVooEWNsB7BlDPY4yqhc2QnJpY3EcubQr9g5NHlyOH+44NQipvI5nTkPV24uppCLOHBgC+Kx453o7PFj1QmhfXYFKqmjLXVdbbUTKfTLETeWN9AIhHlkLOenh4WNC6vrjPtaf++g0jFYrhy8QJz6Hv7B7GynkA8lUZscxM+nxsdba24NXkD2UwaHZ0dTJk6d+85vPTCy/B6AygbFeRKOgu6a5UyUDWwZ+cIkokNDPT3Y35+BkaVaAMhXL58HflMnju9ilNFV2cbFhdm0NbaggP7x5nGE4608lSC0nE31laAWhlO1YFYag5OpQBTj3GB5/N1o71jFLduPYdaxQOvpxc7dh7D5NQccvkC+gdHUanq8HhU+HxeFHIlvPry66g5HaiaLnjdPmTzKzh3313IpUwkNrNQnTWsby7jwP5jePW1S0z9mZme4tyFRx55BOP79uFbTz2FeCKOX/rFT6KjvQ0XLlwQ3PVKVeQldPZwJ55oXVQcFYplEPusYtbQ1t6Br339m/i1X/03+I9/8HloWg2/8JH78cQHH8V//A9/iWs3JtDd34JH3/cQ+vt24Mv/8CQ2N5Zx9uxdiHSE4fV4cOjQYXz9m19Db38L9h3YD9JkG2UZX/3GP+L++86hd6QdsqsTf/W3ryJTVqE7slC1Vii1ApRaFiG/E+975DGYpoTXrpIOI8Hgm0TbipPcZFxwlQqIuOPYFc5jKKix+1QsQQChyIm3RB0iMCCsiIleJAwF6o5EpC+wKEcMFCjrgPUGwvKUkpRtK0v+bmUhEHCjr0Yg0AgU7gQmNsBmq2DD4OKfRfX8PcficZoO0FSLaHdiilBkoKCXivUpAlGOWI9AOgQKT+OEZZMBAoEGnh5QijOdECxtAImN7W5/o3BaAALLZc2yQxWJCnXCf52yJNhFWxopuzTns5yV6txQQ9dPndwUsWKOt9mpWvqHO8+x9Fg2bhBiZwtIsGBYlOmsC7CgAXMorZA4vm9DmjIfowUi7OdhW9SGSYSdO8PkN9uL2p5wcJ48y7YFQLLoVnRy5dBJO7VZlvCn//TK220XzdubK/CeWIEmQHhPvM3NF/l2K/DpBoDA1QjTmK3sgvovS/UgJRGYLNI3GzdBUimIvCJhf8qdNvqZijkHdfZUdhSpqu0otx5DreswMjU3KY1RrBBFyMFOJezKI1P+AfkTUjBaDSoV/rSHykIZQZuaXqugqlDSco1FwqRyUC13IwpXIzChSArKZg4KNLTIAdT0HGpSDPeMRZCqeDCxlEaZEI+eRmdAw8MnOiDXCkhEU6gpEZy/lcBqVocmV/HQkTDu2tkCyahi4vZtuDwmErEkc+Sp2CNe/NLyElODgoEWdHZ18muKJwQA2L17N/PnX37hRUjVCsZ27cL6RgwlvYpkOsv6CuqwE11oauomc7FbW1sxOzOHX/7UL2J2eg7xeBqFsolytQaDOrrE3zaKGB8bBaplOJ0apm/fQks4gs1oBql0HlIFPOFQXQoXaslkFPffdw/7olNCcfdAP9KJNJLxJPKZNNxOGblcGrKWhV7cRNVMgpBbR2QIihLExuokFCWAvv59iMZKSGUKHCpGb5zP7+HAt6NHj2FychbzCyuIp+IY6B9DLlvEmXsPoVopYHZ6HZVyDbHkOhKJGB586DHcnJjFxcsX+Rg72tvxK5/+NBaWFvHNJ7/FOoNPfeqTWF9bZltVmib4fX6srq5i1+4xRDojLHqdmZmD2xOApvjwk2efxz1nz+BrX/8Gfu93/zf8h//rc3C5a3jsA+dw9sw5/Lv//XPI5VO459wRnDp9Fs/84BVMTtzEztEBPPDQPZicuIEzp0/j+rXrbL05vm+Qnac2Nwy88fpFZPJxPPDAIwhEduJvvvQc5ldKUDQSAmehoYDenk6M7d6JSHcvrtycwa25ZVRrU8OwCAAAIABJREFUmgj1orRbVWGqFLk/OSsm2p1xDAeS2NPphZ7NYCO2jopRrH+WmE7EnzEBEFi07CDgzDw6kYjMUzQxPaAJAQuSKZWaKUUO63qRh6BoGt+XMjdsipH93QYMd4KFxmKXxcoWSKAJGQEEcuwiQCBEzGUGzAYBB6IilfJiimBTjKxUZU5XpvET2aSSwxFRfVjATBaldhSx8PWn4lZQgRqsRW29lDAVqnfJCVi/lZaB4QGBBP69xnGCFcrG57ytAl9givrsYRvH38IMoinReKLdxjbaElTTAIGnEfZUwvodEQxHtCpRsNeD1rZNE7Ye9KcBQn18Kx7RTq23QAIBBCu+sq7HoL9BHiLUBeE1/OlXXn277aJ5e3MF3hMr0AQI74m3ufki324FPvPIXRwaxhscFxtWgJI1AeD9hu1Lt/IQxPTATk229iQrNbkRILBHP23oRF3ifAUPdN8uGN33Iu/sFmFlsowiOZtY1ImqWYVLc3GnnIoQ2vU1h8Z8eypUqeNJ3GzyGq8psvX4jB1Av8vTAPZTl+AwazAUIgI44DaqaEEau4ZaWDB8cXIFhaobMky0OdI4tb8PbkcSa6kcMtVWTC9WkcqS65GB3T1lPH5mDC1yBvPzSyjolAVRZq59pCOCtbU1pp3cuHGdhcntba2sP8jni0hnshgcGUEoGOKk4ZsTE9i9cyd7/VMqsENxYo0Sf50ae8oPDfXjwoXzcDk1DtW6fuUGPvGRj0IvlWFWgDevXEMilUWwrR2aShkRNYztHIHPq2FznQruBALhDtyeXQKnW5tVOKlg1GSUijl0d3ci4Pdwymp3dwSqx43oepQFwyLoqsziUUnOwzBScGllSJKOvr5hpNMlFHMp9PTsQKEoIZ0uIhAKQXU5EHRWsbaxic1oEh/5+C/ju9/7EWLxLELhECqGzNaggYAbmWQc09MLFlhJYXBwFCOjo/jqV7/J4ueOjjYcO3YU+/fvxxsXzuPylSt4+NFHMDTYj9dffQUzs7N48IEH2PHI7XEjEAhgz949mJ9fwMZGAh53GBPX57C6vomDxw7i1ddexWc/86/xuc99Hg61jE9+8gm0BXrxhS/8DYJtbtx7390Y6t+Hv/jzf4TLreOhB88hmYqiLRzC0SOH8F//7M/w2V//NPwtpN1QkEyV8dxzz+He+06hb2QI56+W8fRzU9BrWSjVFPra2jA6EkEo3IWl1RQ20mVEiyVUKNXY0Plzpsoy3Bq9v2Q7CziqEkLOOEaCSRweCCAfX8NmdJnpc5wuYlkQ02eOP3cWQBC2piSGpgmCAAhc3DPFSIUsi2kBAQGikQlqkXUdU4toeiCmCDbVqPG7PUHgU4OVtGx3720XIgIJJZ4iUBp0AeViAaVSgUFBmZyN+P80QSiIlGWaLhAo2DZBEACBqEv82aXpQVVMD+zQLw5T4wJaXFefJgivIoukI0TLtuMC3V9ggIbi2sp2F9QcAdas/20FOdrTinoBv1X+Nz4WnwGZpnSHBesdSmExnBAAxC7Iuatv/5pllyqExNZraEiUvlOwbCMh2+tIvJSGrJo7AIJN1LIVFJzczEBENHnEmtbwJ19pThDebr9s3v7eWIEmQHhvvM/NV/k2K/CZR49zwcEmgA7iNgu7UuKl2huPEACLDcjOGKIJgqAf0XRBZCfYBFhxnRAzk5iWRu4KHNDVLki99yATPMi2ppqjwpqCslmBKUmoEGea4tQoIErR2BmFBMqSKTIQ+BCYalThgpqeg2lDVqexShaomopSxUDJNOBzqChQSpvDgYBUxHDYgX0jEbxwKYpULg9Nk9HqN3D2cASasYpMKoBYVcPlpQIyZQ8cRhbdQQMfe3AE7S4gG1vDwtoaQm2dSMVj6O6JIJlMIh6PYXJykgslCjvTFJVzFxKJFIaGRzA2Po7Ll67g5sR19HT3sE3m8vIKVlfW4G9pQSaf4/VuaWlh28+XXnwRPr8XqDlw6fxlPHjuXs5YGNs9jm9++7tYWl6H1+NHMOiD3+/C3r1jaG8P4trly5zDkCsZiCfyqJDrjK7D63ZBclQQaPEjFGxh7niko51FxWQLO7+wgFw6y11+Blk1YHbqNmSHDq9PQjjkxf79+5CIxtHWEeAgu1SygGA4BM1FeRQlJFemUCiZCIa7cPT4GfzgR89zYvDQwKAovKoVnvSQyDge3YDXr8Eh+9DbM4pKTcfXn/waent2YHBgBw4eOshJySurqxyA19fXy9OVC2+8zuLvU6dOIZfNwef3YW5+EXfddRqXL1+FxxPE0mIUL790ETvHxtES9mNi4jp+7bMEEP4IslLEb/zGL2NxehW6kcf4gR3w+Ly4dnkRL798Hbv3tmPf+DheefUlfPYzn0Y6Fcdzz/4Ev/SZX0Q6WURv3w585WtfQXt7G+4+fTdMVyu+8MVnsZosQfWkMdbfhaNjd+H88gyWFjZQNVQ4NA+qigQoRHpROYeDICtlebg1J0n4OYHbjVXsbM/hyFAA8aVppOIrkEwh7LeBAU0PaJJA4JfAgEhQpkwEmlwQIKBJgsyfAf6ZbufinwIDtwMEAhIqOxppbE9rA4NG2pH9OW6kEtqnEy5kq1Vhe0ogQS+jVCDr3RyKhRz/n2hfPDngCUKRU5ZNDkyzKUYG5yIQMCCqHP2NU0OBtQjsZkQtd6IeieuELaoFEOoFtNAd2MFk1GgQmipbS3AnQLAa7Hd0/YUR0naRsNX6sBzdtihO9hrITH+yHOBskMBTjC1A0kgPYgkC6bvsKUHdT0kYQAh7VOt2a1JChXv98WxaEVmzNYSp1YXKtiDhDoBgvw7bwEnQqTjNZtsE4T9/+eXmftlcgeYKCMrh/1834eZ6NVfg3bsCn33/MdGRhIM77TUSPpLbvp2DwNo/QReirdd2ztgqHujXrZRT28lI3Jl3VNMyGJQdfhQCe2B03YWC1oWqrKBWIycTcG5BhZyH2H5PgUQpZrKD7Tw16oJWJO60yqoAMXrF4OfUFIXzAqif6FQ1ttGUVIVpRwYJ8EjwKGlwoAy/I4uT+3dhc3UDM+saoMfRoqXx6H374ailkEisIW8cwisTU0iYGiSHgpC0jodPduLE3i5U8yUszs7D3x5CtliACxoUVcJmdAPRaBQzMzOcdUDHQEU2FbbkWHTw8GHMzC8wBamYz6GzsxMTt6aRyeaRTae540qUJOJed3Z3weVyYfLWJE9sDL2G61cmsGt0EKpDZoDw6utv4saNW1Bl4WHu87tw9txpeLwably/jkh7J1Y3YsiXaAJThSpLTCdyeRUOFysWC4i0t/Jz0vtDWo6lpSWsrJBLURcKOR23JqeRT+RhwoCsVOHUanjs0YfgUhW0hDTMzMyjNdzB/PlKtYiVtVmUclFomg8HD55EJmdgYzPBycyOGlAuxeF0yViYW0YulYM/4EAFZaRSDhw6cBprm7NYi81AdVAewxAOHDiMZCoJX0sLi6ZHduzA8tIC06dIjLxnfA+cmsagLJcrY8+eA+jt68XFi5fw/AuvIJko4PDh48gXcvze/PIv/Ro+95/+CC4v8Pu//ztIJ3Oc37C2voJdu8fx93//DZQKwKNP3I1bN6dYy0HTgxdfeBa7x3bC7XOjNdiPjWgCL7/2Y3zgAx9Ad88wvvrdedy6fQuqEzh24gDaQhFcuziNy8kSXLLCIIBoMh6vlwXO0fwmmwDQsWtED0KVwWTNlOFXE9jbU8F4twerNy+hlN0UxgH0j525LFEyOXUpWwCBqUcsRLaC04hmxxoDEiMLihHZWdLfKh2DrT8gypGiOFnzY4OCRpBQD2e7IyzRphnRGdEu2MkZTK+YrEmgv/F8LosCA4Ui9GIO5RLpYApiemBZodIEQUwSCBjoYoJQMdmAgCYENkiwA9QI/NMUQUwu7AKcePTiPMPUnQa7UzI2uPPC5y7ORhBKZ7uBLwrsRorR1m8y9adhQmCXDfQ4ZH9gXxrdhLaubQALbLe6RS9iK2lbJlHllJg6SCCgYNuS2lkGNreJD73xCRpepC3QvpNiVD9Gy/LVnmawTqNB2/H5rzQBwrt3p2++sneyAk2A8E5Wq3nfd+0K/Prj9gSBBL5sRsrTBBFGtl2IzI4qfF1DijIXENTZ3xqzN3YcRb9Ug6G0ohg5iVL7IUiqh6k7OaOKqiG8u6kg1+nZya2FEpMrtH3JDBYUk2xUacJAVoE1FiBTtgGFqlGBxdaskNj1hSYWRD3KFPNwaw6o5EpSjOLg7gj8viAuX11BSZLQ6yvg/kM98Cg6opkaNrIyLs+XkSwZMGoKFLOMg73Ah+8fgsdfRXw5ycFVpmaiUMyhzR3G0uoicvks010KhSKi0U0GOEbZYMvN/QcOcgLxt77zbezZvQcuCiBLJDC7uMr6AxIqJzY3sGfXDuZsk7A5kUyxoHhjYxO5vI6J65PoaAtgsL+H6SQ9/TvwD3//JVTLJhyOGoZ3DODUPSdRLGWxurLCYWoLK+uoEKmLLCxlCX6PG/6gm5+Dut/tra0sECUrTpfPj5uTE9DLBuchrCzFMDO9BA0VXmcCZe3tITxy/70It3hxa3YCwWAb3E4v0tkU5uduokTOPQESLgdx9PDdWF7a4LRkEqtmEjGEww6srN5GLl2Gx+VGBXHkSgW4lD6MjZ3A8vp1rMdvwamG0Roex+HDd3PisuSQUCrrGNs9hitXLnLxSWDy4IGDKBTyuHFjgkPX3B4Pxvfuwvd/+DQuX77C3fPjR+/C0uIK4vEEPv6xX8Gf/9lfYsfOPvze//obuH51Cl/56jfwK5/+NayubuC73/0e9h08iO6+VkxPzeLhhx7F2soS0qkYjp8gsJKGz9uJ5198HqfPHkFPdx/i8Qr+4emXsHPQg7HhbuSyMi5N3IauUMgdAWkDHo8Gh+pGVfKhZGjIlwJcjFOZSOBK1IRVKBUVHjmKk2N+RBxFrNy8CNnIMuNPAHF6L22QQCCZXAMkphVx2JkFEDh1mehkPDUQ0wUBEFSo9FmgyQLdporcBFonAgiUzdFIM2oEB7Yw+a2KbXH8IkBNJ+GyrqNEAX65LPLZDE8TysUcdNYoFFAl0TLbnRIYsDITyBbVLJNLgNAnsHsR2Z9WLMtT8X8WMFvaBBsgCI0BwSxrSmAX3bQ8FkCos3is+/xLAEHIpwRXv1GDcCdAsEW9TFxsSDRuBAhs5GBdtrkM8TRAgAYaAoi8GWJSCTBjaya2AMKWc1O9n8mcoO2UJvu56sawd04QGGVYgIhAUn1QIh7Hhluf/3LTxehdu9E3X9g7WoEmQHhHy9W887t1BX71iVOWlzbpDCwhJPH3q6qgNtALt7tt1nic+nWC9mBNCli3TJaMKmo1ov7QY9E8XYFKTkSyH4WWw6hFjsD0RmBoMnJkgUhCRNrdK0QpUpnuUirpUATJSQgJKflYFkFnhQoVsW52TiG3FtXhYMoGFT0c04CKoBo4FO7g03GGi1l0BAyMndqLS9dWkFtV4XbfxoMnxuGrFhBP5hCvduDKUgHZIlDSSUBahUfexMceGMP+Pg9ypRLi0QRaW9uwHl1HaziMVJwyEuJIpZJMLbo1dQtej5cL2K7OLhbqUpH2/PPPY25+nq09o6vrbGm6kclgbSOGcLAV6WgCI4P9GBzuxWZ0DfML8zhy5ChuT80iGstg4sY0PG4XjhzejXQ6hqNH78ZLL7yKC2++hlA4gJPHj6G3t4sdX9ZW1rC0ksLa+iqCrSE43cQvlzn1mYSvoXAYXd1d3PktlIooFGh60Yrr1yegaS7oZg2razHWTtTMHBevXo8bqiLj3ntO8SQiW8pAU7xYWd7EhfNvIp/LYHCgFw5nhalTD9z3AHRyWcoXmHoV8mtYWJhlD3ynJsMs03ptoixp6O87gmCgAyubl7ARm0akbRwtwVH0DexAIVeGpjm5y97VHcGVNy8ikYwj0tOB4Z1DmJqagqo44XEF4fLqCIWIkpLB/MLr6Ah1wq0MIZ1bRyKp4sjxU3jmmRcxvncUg/2DuHnzEq5eWsCHP/wxXL76Gl544SV88IlP8WRndKwDsWgGkfZxBMOtkNU8vBKwHo2iJdiD3t42OLUSlhfWUEMKA/0u5PLzDBolhwaX2wtTL8KhVOEPeiE7nCjrLqyv5zBxuxOrKScSRghVT5BF4kapCKdZRMhVw937hpCav4pKfA5OM8NuXJT4QQ5hVZUE/jW295XpM0bBZwSmFZF7wDoDVYKkOiCzANkJVXbC6dAYGCguRXy3QAIDD/odh8YAgWhG9NVop2oXvdu89t9i8E4FO02raCJAnwVai1w2g0wmAz2fY9BgaxDI/pQnB+x2RODAAKUsk1CZBMv0OPR3J4IQCUiIaQKB/8b0ZRtcsdCWzkMW/cZuTtAZxKb3sNiZC+EqTyIbJwf2a2OWZIP/qR2SJh5/KzvAUghYYl8rKaZRh8AW0Y0AobGYt1OX2SC1nqBsaxRsfQKfw+ykaBv82K5HtiUrT3NtCYWlzrY4RPU5hZVKLTIQxDHZOgSxICIA0wYIf/RPL7xbt7nm62quwDtagSZAeEfL1bzzu3UFPvPEPcKulIt8UZQLFyPFul6AAN5IeUMSQsH6dMESLEsSyYaptHcBchWSTJMBsjDVYHh6oLffBbNlFDqlATtqKFYMtiZl8XGVgs1EF5KKPsVyLCenFwpl4vG/w4ESJy0LwTIVEOTvTvSnMlGOqJhSHDBI01DWeaLhdzrQKaXx4H3H8cqtWdyeWUGbpOCR+3oR8Hpw6+ZtLMd0rJe8yCKAXLYMihQOeXTsGVbx4Qf3w1nNMc+9r6+Pu/8EUKgIoqlBvpDhYvvm5E0GLIVigcXIJ06chKqo7Gj0/AsvoLe3Fy6XE/G1KFZW16AFWpDM5lHIFKHny3BIVXzoI4/j/IVXMDs7g7NnzyGbKeHWrXlMTs7zhOT06SPIZjbg9YTg8wTwgx99G3v2jCEY8DOAiLS3Y3FhCS+9fIUzDZweBT193Rgc7kMhn0fY60X/wAC8Pur8Z1nfQa+nM9KLufklplGsrG6wTSgVRU6lwl3uUjEPp6rivnP38sShqihYmFvCa69c4EwGEhWHgn7EUut47H3vw84do5ifnUU6TXkAbiws3OKKiYBgsZACqllUa1l4AxH09x/kdZtbvICSGUdf10H4w8Nw+VpAmU9dkS5Eoxvo7enCKy89x4Xl4eMn4fOHWMvgcbrgcVfh9sbgUKPojnQhnZuA19kJTWpFTd1EbDOAnoF9WF3NoaszjNXVdYTCQCErQdFkLC5NIpc10dM5zvkVI7vCWFjYxGD/KaQyRVSQwt5dIygUAbfLA72URGebAp+7CLfzTUhqBg4twzoMGU6USxTeJ0FzKXC6aCKnQJWDqFRVLMdNzK1quDQFbKSDKJXaUDPaIUsp9ER6EHC3YPn2BAJIw4MkNEcSrloVTsmBquKAqVAaNn0uCQSLAEMSHROQoMmVKruhKG5IqsRWpzRlczpkdtpSNQprEwCBvmxqEn/eFIWpbbbl6Z3AoBEgbKPSWDkFfE6oUNaGsD4lkTJN1ggglClBmwBCUbgYkVDZJFoRZSMYNG0RuQgUmMYggBOWSagsdAj2NIHSlgmI8M+kS6iJxGVyK7rT+1+cz2yAQOcXYfRJ5xHRAhFFe6OOiilDNjefEYHlgkREIqnBe8gCG3XBrzUisNfFYjzVq/HtAmbrcer0py13JJtKJCYFwkXJdjPadh2LmOm1W8fIhb4FAOpYhICIWB9CMnZQ2jZwwDxrAghbAOYP/+n5d+s213xdzRV4RyvQBAjvaLmad363rsBnHj9TnxDYAEFssFt2pbaDCa1BPTTIohrZDkcOiUpM2nA0VGUDFd5U3Sg72qAHd6LSdgAVTzdqDgeyeok3eqUi3I0qOt2XXI5I8Eo9YzHqp0KCRgO2GFmyPNvJs582PyqAuCvmoMLBKgqoGLAcUTrdJZw4OISyKeH8jWW45QLuP9KO/g4vFjYLWMuqeOPGGorwMa3IpWhQ9QT6AkV86gNH0RFWkc2mmMZE/O1UMsnPl8lmkc1kkC9kuaDnMDaadCgKDh48yLantDdfu3oVC4sLGBgY5GI8l0xzgdo7MgyzBiwvraKQyiMRj+L9jz/CFqRXr1/Bvr370d83jGeffQ3Xrs6wx/2JE/vgdBLoklHIFeELqDArFFsFlApFjI/vweuvvIZLFyaYvhVuD2PH6BBbb5JItb+ziwXUuWKB06RT6TS7L+09eBjReAI3btyEQXQviRxxSFOiM1fe63VjdMcOtLe1sY5ibjGKqVu3kUmnOLOBshscMjAw0ouxsd1sqTo/Nw+308kBcdl8GsVCGavLa3CpFOylI+B3on+IaFUaWlvDmJq+gEDQBakWwNDOvZhbWkR/7yCGh0awuDCHttYgXn7pxwy0hob2IRzsxMryAlDJIdASharOQ9ISCPp3weFKolKOwOuRUTLnkEn2oqdvP1aW0wiFVSTjKUR6wshms6jUclhemYdT6UC54IG7BXC6q8jlgBb/KFPj/EEX/C0qJNMLvRBF0F9CV0cZbvcC3PIqalIBZi0PwyxDqrlRqxKvn9yFZLi9HnaecsgeTp3O6UU41RAyeQWZog9zyx7MLLgRTcgY3n0XLl5fR7FYgRsJ+BwxhKRl+KpleOmzpjhQJUoQf75q1PwVgWgEkjkcTYVLckNTXBZAkCA7CTSTY5IbLtUjpgROjS1OxfSBnIyc/H+bYmTTi/hzdUfxy7XoW0wQBM2IBMsmC5ZJUF4o5JDL51HKZhlYEtCkaQlNV5hKRBaobHkqtAgMEGiaoNugwBIqW/QiFi2zi1GFE5fJ4YgaFbawV3TEG8/SFn2Gmhkk+LUAAk8KrKK4Pm1g8wWi3liThobimwpxIRNmIhOfAeudeAubNIImPoxGuqWtx+LsA8u2tR7ZtqWT2JbtUAcqWy5MwtpVvIoKoWcGBbaIwZom2C/fSoWmtSKAYGsoLFuJ+iLRlHbLSgloAoR36y7ffF3vdAWaAOGdrljz/u/KFfjM4/fWKUZ2UcAbJ7kp8nfiOosAMgEQbDcP4a5C3Gi6cAIzAwQZVYcJQ5Jg1oIoOgegh/YAraOA6uduHjmeMAQglyPdgEOix6CAJw2Fso6SrjMdwrYspEKYedaqxgUK+avbmzsXOpIB3aBN3gGCGCpKUCQDhwZdiET6ceHSLRhVAycPdOHQDh9y6Rzm0wpeupnGUrIqHF8oRwAVtKopPH5mBMf3dHHwV8GowO10oVgqIZNOwzBNlIpFrK2vYWbmNhdWJE6m4mhkZAdPGGhdrl69xjaoTs3JIWr+Fj+ia5uYuDGJvQf2w+PzY219A+lkCnOzc3jk0YeQzSWwsDAHn4+CzI7glZcv4eKbtyBLKkZGujA62s3WkdevXsfZ++9mcTGt+ObmJu46cRLf/+73sTCzgNa2MIZ3jMDlcXJXNxgKYufQMHRd+MzT8axvbiCWSODoyZPIZfO4fOUqF3dOp5sBmaZI8Pt9nHEwunOU3/Qrl69ganodikNGKOiDTCCwZqC/rxfdA31oa23DxTff5PVSZAenHmeLOUxN3kYgECJ7FoTDAVKYoK+3Hy6Xj6cU0zM30NYeRiFfwe79+zAzN4N9ew+gNdSGdCqBilnG9O2baPGHMb73GLycO0GJynGgdhtSZQ01NYu+rlNw+StYXpTR39+CTGYN6WQrOrsHuZtd0hfh84ahaN0o6Slsxub4fSvmnGgLjkBWU0ikUgiF+iBJYbS1dUNWJfg8NeRTSSjVPHq78wiEZiE7liAZGnSDAtpqKBs1eDxhnqDVpCw0KsqJbkRMN+r6k+OW7oJHoWlKARI5bFV6Ect0YzPrwuxqFS9dSqIstaFq6HArRXTVNhE082iRi3CoOqDS79LfOeUfEGjVGDiwPoEyDVSaJJDWQAiUieImKxpPr5hGZH0xzYi1CuQkRVRCaVtgmq07aAQIb1XAbuPd01SvamcjFFEsFZjCVswVGByUyNmINCSlPDtrUVgaaVR+CiCQixYLkkVwGrtf0Xd+fPqiCYNwOKIuOYuUbftQbpXbRbUAM5ZCQUwhKZDRhgf2VNTSWYmcBUHtoTOZ1ci3NFl15cAWQODzHT2m7cyw1Ym363Y7wMzeOPh8xg9s9fKtO9Yl13agWkMOw9a6C3cxOkCTA+R+eoIgAMPWsbILlBWSZnOJhPRBHCvZnbIBhXX5T//47Ltyj2u+qOYKvNMVaAKEd7pizfu/K1fgsx+8b9vr4gAm29bU2kwEQBB3IxGw6PDTsJ6Kc+o20yYjxG/0uxWpgrLkgi53AK0HUGkfR0kNwqm6IJeLqOoV5Kh7qNSgwgGDcgXgQEWSRdwBdeM1YXNa0Ets2+h2uWGUTe5+u71utjclXQKLPGs6VAIfVIiZOThrGYRbJDx6+iguXFjA+sYaxkY92D1MCbcS1EAPnvzJZczGJSiuEJRaHg49iQ4f8PCZMRzaGUSLs4p8qQy9JjG1hGxJ2a1FL2NlZYWLX6JTDA+PIJUiP38xJejq6sLt29Msjt0xMoJYPMbdatIlTE1MYWFhkXMYevr6MHnrJk8b5ucXcffdJ5mWRUXMwsISgoE2bG5k8OKLF+GQXWgLu3H2vqMolbKYn1vAwcN7kc3ksbq8wv7ze3aPY+LadUzdnMTYnjH27ddNnTURBw4eZGoK8bmL5RKmZ6YxOzfHx7z7wD74/X58/atf48KeeP90TE6nDI/Xh7179zFgowL0/Pnz2NzIojPShlqtjFDAD7fHhf7ePqheH/K5PNZX1+B2udhRicBPNldgK9hDhw/x38+1a9ewe/cuRCJdGKEcgQuvccFCwIQSqUk7kcqmEQ60M8WI/vSiG6tIJdMwylU8/OhjyBZSyGfXUMivIpueg9eloIocBgeOoVDOoWL40d7hQzKWgqEHEGonUXwB6+vXMDSwG2aFAEIa6xsLXD55XR1QHX7k80twOLyIdA4Pj0IzAAAgAElEQVQhky3C6wvC1xJEzcgBlTRk08DgEOkBbiKVXkUw2M3dWdXlhVGholJjEku55ICqeFEsUoHmYBckSaL3dhNBnwKnlIbbTTS4FhhmG0zZQCqn4tWLSUzOOJDMhoBaK4KOEoKVDPy1OBQlh6picEGvkrOXJTImoAACCPS37yLhsQSP6oRHUeFWSVug8kSBUpsZJLicrNkRIILoSoJK2BiSZk8M79QeMPXHKmK3dd9JI1GpcWefdAKVis7gmCZIxXyJJwj5bBqlfBblYp4/QzWd/jZpalCu04zYZEA3LBcjcjciIGAK610GDAIYcNoyU2gIMNhd9K1UYHGMojjeDhA45mUbrab+Gq2uuw0Q6ic8ogPVRb/ifMPFNYMDkde8bZ0E42fbdfUTLIXcMU/TLsq3i5MFfhBAoBGQNV5P/6cJQs163eK+Nv2zIdBtWySbdT0BpgbVdB0sNQHCu3Jvb76o//kVaAKE//m1a/7mu2gFPvvBB+rd+EbHEst4z/Jh3+L56rLlwMGbHLu4i44bU4yEy1FFBnQlAFMdRDWyH5lAH0zVB7Vag7NchlSuwZQdMJQKu/Eossr0FkoIJqDgIVFyjaxKK6jKEvQq0Q1q0CgMSnEI7jGLLIXYT6sZMKtUNP1/7L13dBxndif6q9TVOaCBRiMSmQBBMGeRokTl5Bml0XiS7bXXzxvsPc9hj8/uery7ttfety/NOO06Hk/a8XhmNCONcpaYM0GAIEAQOefO3VUd3rn3qwIg2fuf6GO+09ChADS6q6u/Dt/93fsLRLNIIagnceJYD2bGkxgZnkI0pGDHVjc7p3gCTXi3n5yEVpAtOKDJRTiKq2iKOrGntQJtbRWIVjvZGpI6bBQwNb8YZ80BrQ+BA0rwJTvT+voGtg2NRKqxsrLMkwRFkXHy5Gl2LSIKBAWoJYnOQn7x2TwLmWdnZtHc0oz+m/2ojkYxP7/ExTplaYUriV8/CiNHxYeON988ibxJVBEDP/WZ++DyaJgYHYfH5+XbvP/OBzzhIZC1fds29F67iKrqCE98iOJRU1fLhTclKhOooslHb18fr2NLSwsCoSC2dW7DmdOnsLq8zN150nm43A5URaqxpakZH508jcamZg52SyUzAEx43Bp8Hhei0ToUzRJat3Vj+NYtLC4sYnJiAmsrK1zEJmIpRCJVXNDdGh7kLvaePXuguzxoaq7DD374PezZfQCFvATNIaOhqQHLKzHs6NmF5cVlNNbXof/GdSzNzSMYCOHhJx7H3OIy5uYW8dIPX2YLTd2hwOXWGKzVN2xBW3sL5mencO3KNVRVN2HPgQ44VBnnzryHro49kFQnFpfmoTs1LiIpU4KquuFb17CV/i45SG8PfzAAwyginskjm8og5PdhYnoSK/E4T0aqqqLkvcszq0yOJmP0z0AqDqiaD4U8ORYpcHkoGTyLaJA0Kl7UVjvQ0qSiJkyEIQl+zzxUuYBcTsbIRB5D014MTepYSrngzhvwF2NQ5BwoL5x0PQyn6fVJ4JzeOwVK4SVKkQpdAyp0oDagIuQuQNfy0DSJgR9RjDRdFzoEtjwlBzDKTBCOV3Yw2mYXI1GcbmQeEEjgAlmSPnY7NtdhfYDo8tN0IGcYTC9LpyhjI4ZMIo5MKmFlIpAGgcABCZVJf0A0ow2KUSFPgMDk0DSmFDFIsOhH9N2aIIji2EoKsMCLEPsKDj4X8XZhLNkiZbvbv5GIxnz/dY6SnelipS7bUwmeadozVMqoEGYN9nqIbYGsV8WUQHg4bLY0EnkHJRsgrE8QrOTmTedP12PlxDrdyJ4g0BnQWEpMOcTQw1oDW1NgARobJK2Lpj9BDysDhP8fbeTlh/KprkAZIHyqy1k+2N26Aj//9AMCILBAmYLSrOTkTe7fH6MS8ARBQAHiqwtncZl0xgwYGC7IJWS1SuQC+5Cu6IQZqOBOn2wWoBdKMNI5FkyKDUyGaVLysYJUJsdbn9vtRj5nsEsRbWJEMeKOnizzZWTBShacnMTMY4sSZKMEt+SAW1vG0XtaIBVM3Lg6gpb6KOqrVfiDEmRnFGcuLeLM6BIkk3zqi3BIa9jRVQ+fU0dYn8WBfd2oCOhQ6b4cDqysrqJ/aBx+nw+LS4uYmBhDMplEbV0NjEwetbV1TKUg2g4FfH34wYcwzSy7BRGYoALC6/Gh/8YNphtVVUWQy+bgdLowdOsWdN0Jp8OFTIqCx7yIRCPsKNR/4yaCwWq89uq7SMSTKOazeODEIeza1Ymr167wWnR0dLDQmsTJCwtLeO65Z9A/cBVOlwtLi0uIVFUjEonw/RKYml9YwIWLF5DJ5VgvcOv2MNqb29Ha0oyKigq8/9478Pt9CAT8bAlLgmt6Xbz51ls4fOQI03SmF+bg8bhREQwgGq1GIpZA3ixgx+69OHXyFMbGxrgIMikFWJbhDwS5mxxbW2XqTOfWDqaz1DTUsmMTZRVQ/sLo6CQaG+vR2ES2pR4+Z1qnjtY2fPdv/yfnNrS2t6K5rROJpIIf/OgdXLlCQEcWzjdmDlsaw/jiTz+HpuYWfP3rf4rbI4PYs3sbnn/+s0zL+aM//mM8/vjjUJQc09S8HnIZkhAMBtlG1RtwYUtdF7sGUd5DMkNZDUA868RHJ9/HT3/xy/irb7yGVE6H7iOLUBeLZFVK/jby0F1uDsiTQRQiHUWJCnGdRd7Es3c5NGjFDAIuEzWVDhw6vBczs/OoDc+guT4At07dYRcGxwsYGDXRP17E2lIMWokcwkp8H/k88c1l1odQrcoOQpCQymQQClZAkympOYuGSgfqK4robPTAp5fg0mQ4JZrEOQFNIRU6W9jqREVSHPzep7Ug61zWNJBVgJWmbucd2C5CbGRAgWybgAVdZgMJAgo8bTMN5GiKkE4hTdkI8TWkk0m2qyWqHFmekkiZXhekQaCgNP4ssF2L8gQQxOQA60FpBA5EVoIAARthX5y8TJ1z1hPYFj8bBb2QA3w872CzpkIAhI2ASPuT0LYFFXQdQQjiTz0GCFaCo0BSguCzTvXZPEmgySpbra0HSgo4Qc+hoAaJyYe4VGgORMqx+N0SHfPPgqJkXVUABRvcbPZVXV8bywDVTqC2NitrfmHBGuC/frssUr5b9/HyeX+6K1AGCJ/uepaPdpeuwM8/c8KaIFA3niYBtpStyOP4zYFCYuuyQIGV8Lo+cKcUZKIrEEeakoQ9DchHj2PNUYO8pqBo5KERhSiT47mDRmJYRUYua8Jg8aEMVXciTS4nUgm6ogFmATJNHRwO7n4XKQ2WZNCKKhJJZYmBQsbIwScDYVVCZ4sLzS0hnDx9Bgd3dKEhWg1FycKQCrg5YeD9s/PIKCqDFY9SwPGDnTCzqxgbvY2ff2EvqsJ++F06FLmEdM7E0K0RlBQnAwCyD11YmGPbTaI8eb0hTvQdHh7Gvn37uHt66fIldLQ18/USiSQXr+FwFesFsrkcXG4XKsMRJJMpXL/ex0Fxe3fuwZmTpxGtq0J9Qx0qwlW4PTqGQKASH3xwGhNj49BVBYcO7MThw7tw9txpyJrObkpE1Xn99TegO1x4/InHML84jenpKZ7KdG7t5AmQ1+3F4uoyTp86hYWlJezdv491C8O3b+ORE48w5YMckciWdC22imDQj4IhsZ6ChMz02Ldv385TkNm1ZXZVaqhvwNLiIuZn53Dk8GFcuXKdARFNLdwuF79uCAQ63C6eKLidTvhcLnR2tGNuZgbb9/TgwuXLqKurx/zcAlLJNI7de4xvR1OVwZs30drSgopgBf72b7+LtrZW9OzcDqc7gL4b8/ju999ASZaRNlI8xXKrKmqrPfjX/+rnYeRk/OZv/icoehE7tjfgF3/hFzAyPIk/+4u/xFd+9gswM2tw6BoCAZFLQJ3sS5cvYteeHajwRZnG5Q04cXt8CX5fK/7mWz9CRbUHjzz5NP76G2/D4Q4hL2Xh9xP4MRgECOo60e4AVSlAc7oha04u/sLBENuT+n0OGIkFOKUMTpw4jgvX+jE8uQA5ZyLkdyOfTsAwSliKl5DIOTlMziiQINrFxTiBGqKIkXUpUXGcqqAKJVJJ+MIhfo84NAeDJqdSgEdKoz3qQ1dLBI0RNzxyDl6tyJMaiZyMSK+gylA10p2QTkLiYDwGCqUNgGAX/kKMTFQpMT34pCWqXWwLmlGBz9fIkUA5i0wygYwFDtKJJNLZBAPHAhkW5HNsd8oiZaIV5YXugKYIlKQsLjOt7rvtYiToPgSWRGFtJS+LHj5/btiua4IUaU8+NiuZ7YL84x/eosa2MmBEGosoojfflKYRNJbb9CUe/4YDkoUk1qcIeVpjq4C3qVp0HdJR2ICAIYgFDsQp2+e+SV9BwWrWyTAws06uaJE/NxLtFSHsZhcnmjYIgLN+Wys0zmIo4b9956O7dBcrn3Z5BT7dFSgDhE93PctHu0tX4J8/9+B654otA9m2lLr0VqfM2iy5gc9BRJZRIKuYlXULPdos6XZmyQVTD0Oq7kHS34MM8ayNLItWKRqBxIlUAPCexo0zmR19SNSZNfLcgSWdg05Jy4UCdzg1WUG+VESaxHlUBHEIFGUd5HnDLRh5+GUDdRVJnDjSjeWFJchKCQ01ATjdGpbWkshJYbx9ehhTSzm4VAMhn469PV3IrCxjYXoYB/d24GBPBYIhoglJiMWTWFqJYXFljfnZk1NTLFJ2unTU1tZw8ZNO5zAyMsa/E92IvPmpA18qGrxW16/3w+v18bSA7FoJIFBRH43WMEC4erWXpxGPPfwYfvTDF9HcugUenwvhyiqEQpVYWl7B8PAoLl08j9YtWxCpCmHv7m5MTU9jbnEJy8ur7Jp09sxZnkS0tbehAIML7u6ubuSpq+3Q+fuVq72YnplBx9YOzkCYX5xnwfL2rV0IhYJsS9mzvQeTUxNIJhO40T+InTt3MYVqYmKSKVFbOzpwY/gWKijgbXkZqUQSbW1tnND85hvvIJVOwe32cJeanJ7IhYpA3/z8LLY01KOpsRFDAwM8sXD63ViLJXhdSPi9pVFMMXSnkzvPV69excMPPsTA4tSpU6isDKO7ZxvS2SLGpxJ4/6NryBUMlBQRqOeQZPR0NePokQM4d64Pr73+HjRnHj3dDfjFf/az+MnLb6L3eh+eff4zGBsZRDQaEaFlpRLTwwgUBX1+BihryTVIDifiKQ9efuksFEcJB47uBVQfbgytoCTpCFZ6UMhleEJCWpiq6iiH4lGR7vUFkcmRA5eKRCKF2PIK8pkMnFiErinYt2cX1pJZnLp0A6bihpkn+pwK5Ars4qM4dGSLeegycfJzLNinCk/VHUxXo/6+z+1FKp4QOgJVQSZvQHEqIJ4auS+5nF74HTq8qgy/q4S6CgVdTX40hIGQswAXgQAC3ORypemcvCxRActTBEEe/GRI2uZuu01J+qROgUvaIjkaWVMEyjvJZJBNp5ElN6NUioPUMpkEctmMCE5jkGC5GJnCvYgAAoEGphiR5SnbHVvORaxByIvPLU4hJvqRXUhvmiBwQWzpBqgTzzSijY6/0AP8rz+4N9zcNgryjTwBmh5sAAQ7ZV7U6ptoRQJr8FeRzRjEl1hLy87U4gDZ57M+pRDjCEtovGkSwvqvj38xiLMBgjVh4CkDO0kLBygBqDaIVPZHuw1D/o9vl3MQ7tJtvHzan/IKlAHCp7yg5cPdnSvwC88+wCdeYAcQKvqJiywAgi1EZKM8Ox+BObciVI0mDnw7ckFhW1MZOa0KOco7CHUj6axHoSAjn0lyZ9N2CaHuJ92G3DgcmhNmvsg5CERZIttC6mxS55toAsyTpc5lqYQ08iy0JFRC3UVNoQ23BM3MIOTI4clHmuAo5jA7tYraukpUV1Rhdm0cqqce751cxsR8AgVHAi2VGrZsqcLC7BSCug/dzRE01qpoivrgcLkZqKzG0xibnOaE59mZKRYie70eVFdXsxsQgYXevhvYtm0bOrZuxfzcPHfgqegkxxZKLe69dp3pLlzAOnTurseTCd6sqZDu7e3D9PQMnnzsKbz+2uvYtacbmVwa7VvbWQeQyeTYDebC2bNobd6CXCbNRWxFuAIXLl9lKhZZvfoDAcTW1uDxelFbX8OUH7oPTdF4yfuv92F8bAp1DfXw+Dw8JSC6FIHBfbt3scsRaSyoY59KpfDqa68ztejxxx7Htd5rnOlAOoZDhw+h/+YApianEAoGsby4hJbmZhjZHE6fOcdrQ9kVJNCm4wT8fpilIoMmymmgLi/pHMiSNUFWmJksd5dJ6xDwB7kj7fP7ca23lwHWnt17OPX5/PnzHFJH4uuF5TWsxErspiTrChQH2Oc/5PUjm1pFa2sTJidXMDO7ikRqDrXVTjz91JN49+0PkUwlsXv3dtwc6EdrWwtTpkQHtsj++1tqGxBLrwK6E9mCFyPjGaQzOoKhEqKNDYilSphbJAcuep1mWT9D4u0YF+oaUmly78nCJDefPBWzQMEwUcxloJby8KnLOHTkKAuaPzxzDXnVD/LOKkkplMwiHHByYjhKpDfIQC5oKOSFfS7pB4gaJtKxVWSSKdaLUDFOWp0STfAIsNN7WHVApQmXxwOPy8H6C7loIOQE2iI6drX4UR8qwuWg9xoFqDksxyM7rZmSyzcErZ+0O7U/FzYK3Y+Lau2JA9GM8qbJEyp67XKicjqNdCqJTDrO+Qh0uZlL84SgwGFpglZEtEICCLaLETUV2OqUrU0304xEDS2KX6ER4M8rWnwuikUGAn2nzwrbGe1jn9YWSNgMgPjvTEkSTP2P0/dF0U4Uo81f69exMhQ+9kemZm44Bv1DNxSaiQ3R9QZ4EVoKC1pwI8YGF/ZlrAFZnz5I640bMUGwHKDWaVfWoezpg7Vq//VbZYrR3bmLl8/6016BMkD4tFe0fLy7cgUIIKxzX0n0aPGKydueijTb3tQuCiiJlAsD8v63N06aDtBlihM5VwNPDtKedmQVF3RZRiGX4zF3OpPhopQoKpT8Sl0/TdORzpInOlEbqIspKES02VG3naYFNMygbTNDAWySxHac3HE183DrOgLqGg7uasL+nRFcOncOLlcQu/ftxMXTvahprcOF3hkMDpF9agJ79lVja1MEg7eGsLWjDflUDE1VGpqiGhqqa2AUgUQ2jyu9fXC6vVwEDwz2oba2luk8RBmi4p262lSPfPFLX2Qq0dTUFDvGDA3dgkNTcGtoCNlsDi3NLShQ3oOiMhWEvsbHJhg4nDt3HosLSzh+7/348P0PcOTYASwuz2Hn7h3sa08Fgu7QcPNGH1y6hvHbY3DrHrS0tmGInIhGRhAMBrB79y5Mz0zxVOPg4SPsplQwBN2k73o/rl/rRVfndn4qXR4nbtzsgy/gZX1CQ0M9i6zjsThXRKSRePfd91AZqUR393bWFBA48gf8OH7vcXx08iMWRfdeu8ZThC98/qfx4QcfwE9gwDCxuLjI/vbkhESgwhPwc4d+y5ZGPl8SBh84cIAFz2uxOMIVYbjdXk7QppyGnJFjbUakKsIF7p5du9Hbew0VoUo0tTRjZHwCRdmPm8PTiNRUImum4XL5UMwaiMcX0NnZAVULYGhoAunMMiorZOzp7sLY7Ul+PVfXVvFj8vu964X33NwMotVRnlRlSybcoUZc7VvEzBwFfqXQUOtDIFKLd09dhSR5uRD1ezVkUoJSojtdmJtfgMfng8ftxfzyFNu6OlQVRTMDyUzBqZTw1JP3IWOU8OOX38JqIg/Z4UOhpMDjpERlk/UqRMMjPj4JwfPFApxut6DrmAbcXg8DL6py6X5y6QwHnBEgSRlZODUvuwZtaW1GrpSDotN7tIBgqAKK5EIhW4AbBmr8ORzZFUZrrQ9+FdAcCqdcE+WPqUasMfj7H2ebnYvsv26mytg/299ZmE/ZCIbJAWlGNsuAIJuiaUKc8xJyabI+JYBAlCIT+UKaRhBsz0uaBJoYUgcceZos2OBAmBYILYLQYTBAsKcF9Mm0TjGytAq0aFxEW5X/poe3+bw3P2pRrNv/xF9srYVwbfsEXYk/GMXxbbrRZkkA3bfo2gsBs/318eNs0i3Q0IM//GzgsCEQ/yQlSUwQaGIgphK0JmKCYAGET7gjiVO1qFNWEPMffPP9u3IPK590eQU+7RUoA4RPe0XLx7srV+AXn3+IN15REYhUVjEtWMcG6xsjX25tsNxV4w4UdS5JpOxCUfXA9DcjFdiLmFQHUB5CLs0ORbw5KjI7p7DoOF+gfikDjYyRR6EkwTBFOrIua0x/Ia92Ki6ocKPOabZEnUUx1if+NSXMwsihvTaDRx7cg/GhW1hZXsW+I3tx4VovqsN+qHoH3vrgCiCtYn9PHbpbGzEyvQKXt4ptRkPeHJ5+cBcaKihkyoFsoYT+oRGsrsWhO1T0916DIZWYz09TAAI0p0+fwczMLPbt3Yfdu3dzUUxdOtIi0Pe11RV29KE8g4aGRt6oyQJ0cXkZO3buxAfvf4C9e/djbm6egcYDJx7Ga6+/jr37etjCs2FLPRfXZF1Jz8PaygImRsewsriKqlAULW1tGBwexJUrl9GxtQ0tLc0YGxtFc0sTausasbS4zDSU8bFxXLl8BS1bWlgPkEjGMXx7CPVb6jh3QNFk1NZSfoFIYb55cxDbtvWgsbERJ8+ewsFDB9mylTQgxIOnc4pWV+MPv/Z1zM3O4We/8hWe5MzOzGB+dh43bw7wc0MAaseOHng9Xqym4qitq8PE5DjnJxw9dpRpSzNzc7w+RIEiGk5FRSVPaIhWRcJMAiVku/rs088wQNAdbnbKiqfSKMo+DI/NIlQZgOyQkYwbMLNZeD0yduzaBq+vGucv9CFvJFAXdSLgdGBlkaxotyAeX8byahyVlRVsw0mvq3giho72du50J3JE0ori5ZcvI5lKI5mZRWdbKyINHbg6MI5E0oRb1yCXKFNC5tcjTdwI0BlmnulGFUEvT0fMbBo1VUEgu4IHjx+Eobjx0itvIZMD3J4g28CqCliUnTMykOQiU8XyOaoJVRbfx+IxuD3kLKXxBITch1RFY6E+1Y7Upa+uq8HU/ByvkccTYE1OqLISacOA7vXA63IhHAginsqxXahajCPsNHB0ex0OtPrhcktw6TQ1KDJ4V8h8QBFuYZv/bQ5M/IcsULno3BTyxdMNClCj6YANEnJZphvl0laA2jpAoFRlg+1oiVZEnxEUeEi+x8LFyNIecDfctjily8T0QLgaWRME6sRTobw+QRABZaRNIEojC5v5d1unIKg3oqi2/BBscEBGCPanHpsFietwt389gO0TbkUfi3b+ON1o8/TFXkOFwtw2IYb1iY0Yzgp/Bv5u6xA2zsGeDvD5l2hyQI9b0JzEYxLnKgDFhhUsPQYxU7FAAoDf/2Y5B+Gu3MTLJ/2pr0AZIHzqS1o+4N24Av/b8yRStmhDHOhkJXRaGxNvHzbVh/zS5SIKkoYiWY5aG1dRUlCQXUwvMsO7kHS0IZN3Q5ELSGXjyJN5B1OSRION7o82cCrIqZiRizKK2QKDFKJK0H8saLYyF6i48DjdyBUlZAtJFqU64YRfI2pTAg8ejUI1crg5dA0HTtyHufkMJkf7sP+eI/jo3RGsrizhyL212NbRhoXxPPqmVjE3NgGHFMdXvnAMWyIaqpxuZGUJ6YyB4dExLsRuDQ5ifm4GFZEqNDe3sliy7/oNLpqDwRDuO3Gcpwfk+hOPJ3Dz5k2m00xPTAtbVEVhMS91eIkqsrC4hAcfegjf+da3ceDAQQ4We+edd3DPkaN49dVX0N7RzJQiSh8+es9RFgdT0ePUHXjv3Xfg9wYwOTHNgmiyK11ZXUY4HEZFRQihUIiLANJyUEd+cHAQly9d5k58wOfH4jxdfwnhcAjBcBCqKiFUEUK4qhb5fBHnz53jwt7pcOLe48f58bNWYWGRnzQja3Bi82NPPIpf+9VfRVdnJ558/AlcvXQZAwMDbGFKmgMCEV2dXVzQ0kSjvrGBHZxcLh1d27ZymBxpNeSSytkHS8vL7K504PBhrobm5mb5OAuLC5ycfOTwMeTzJdwaHoVhZuEh5yHVhYXVNHSvD/FUEisLcaiyjsaGEHwBDTu2H8QPf/AaHJqBbZ01CPu8GBudQOe2DszMTEDXPVhZXWRK1MTkBOrqGuD1ellAvpyQ8ONXr2BqIolSgdyXJvDYo49iNS3jct8o3F4vJNOAU9GQoswDg0BGgdeLwKzH60M6kYXfp0IqxBDyu3Dv4aNYXljDKx+cQyhcxXS6DHX/dQe7+MQSCZ5o5C1BbtBfydQ8s2Qy3Y60K+SERLchPQLlIBAliihmJHBdSyUQjkTYIjiTNeCvqICsO1kk7fR4oRSL8Lt1ZEyaTJSY8+/WFFS5gUNbXTi0uxpeOQ0HTwI1niJykSpYOiKx2ConOX3X6qR/EiT8Q9ME0hexANkkC9McjFwWuWwW+QwBBJokiAkCrQP9vVjMMECgkDQCCIJaJJyMbAtVAgy2paoohsUEgScKFqWIGTk0XbDcfwTNiICAoAttznRgpyAGE/ZEgCYoQqTMXfhNrqhUgG92GbJFDOKqVG5b7fhPrJE41gZtczNtSy59YqKwnmBt0Zy4WWMDGpqOiHu119t+LCSIF0BBgCP6Ylday9DJpiCtqxrY5cgGCCX8l2+8ezduYeVzLq/Ap74CZYDwqS9p+YB34wr80udOWFsEcW03/L/JIYbsDkXTaiPjQJHyyMs68sRzRhGqVIIpO5BX/Mj7OhD37UBaiqBolJA3MyggD5NEuySCVCjp1YFcJgfNqSNh5FCQZTgLMqS0ycVXLJfh86DpAIGHokNhyhEFqiXNHDSddncdHskJZymGxjoJ9+5vRd+Zazh0YhsyDh/eePUMPvPQAQyMzWD81jTuObwfgZAHZ84NYGgojoQCBAsJfP7RHdi2zYtI2AO94ECsWGDvdqLOjI+Po7+/n7u31PUn3u/IyCguXbrCwWldXcXc+AwAACAASURBVN2I1lczoKLikrIRlpeXWXS8PLvEfPRUKonqmhq4fV6e0sQTKS6+/+ov/hJ7KLxM06BrDhbnXrl2mYt94vD39fUy359EnFRQkQ0nhZQR5Wp+fh47duzkBGJyDSIaB9GffD4/W5v6fEEurP/sz/+MwQHdNhZbQ2J1FdGaaqHZ0BRUVoWZcuMKVDK1ZPDGTQ40a6yv5wC4e+45Bo8/gOGRESwvreDqxStYWVjCr//mr+G9997liQpNSUaGb2NsdBTxxDInLre2trKWgIplmgCtxWL8OqqqquSpAmk16LKQqwKjI2MYmxjH7v37sG3HdswtLGBpYQGjo7fR3NqEQDCAqkgtmrZ04IcvvsRha3kKztMciCVNjE7OwyRBLKddB9DSFkUut4qnnngef/j//jkiVTp29TSjrrqagVVtQxQLizNIJTJwe0lIHUMynUZ7RyeMbIFpQbfGE/iLv34ZXk8YueQKNMnEM59/Fu99dB2ZogOJxCq0kgSf7sNUaoVpXKQFSMTi/LrQHU7kCyTKT6M+6sOzz3wWP3nlfYyOLsGgzrywnOHnhahgVFCqusoAkyYRNB2g7xxWF/QxSKO1JAcgep2RZqNomKivrcPC8gocLhdcHg8H0jlUHbX1DVjLpCA7nciXSvB5vGzZ69IdDMBY2ExTAlmBU5MR8eRwYl8Ye9sC8EglqJLK7lCyXOTpni2+JYBAxbbF0eGPun9IxGwXq6I4FToMKuZp0kQgwMwJkJCndOVsCgbRjEiHQJaneQNFIy0mBDQ9sFyMCCwQtY+PQz9zHgKBBLvgtxyNNuUjiKThTwAB63zoORBhaxsTEj7RdQUyTVDt7Bdhe7oxbbAzF6wpwqbO/nqostX550bIOp2IdFukWyAwQBbRm+hGnxAdr7soWXxOphmJcp+BgSxa/wIIEOhhupWYHPC1rMs2piTCzYjUGJbhqUhzsHMUrMlIGSDcjTt4+ZzvxAqUAcKdWNXyMe+6Ffil5x/c6AiudwcVgBxOmHYkCT6v1RGTqeSXNZQkFUopzzzcnOKG4WxAKdyDmLMFmaIXZjaDUtGElM+DRuhFSYaDPNhJiFwsIWPmsJxJw+n3QTZLcBSFsC5byLO+QKUumaYgIxWZ4lLKGSgoBvvAa5IHHrkAn7aIZ57ai9TCNIIuN7p3deE7PzgLl9fAiaOHcP7SNdTUEvd9Gb39M0jlKFQKMJUEjrQE8NOPbUdjgxtFVcHyUmo94HRyYhIXL11CIh7H9p7tiERqkEgmcfbsOU5FbmzYgl27diObz8Lr87FlKNmdUiFOXfPx4XFkcwbSqRSqa6IIVYa5mCKLys6uLnzvf34Xu3ftwsCNAbzw/PMMJm6PjiBcUcH2mwQQSB8Q8PuwtrrKuQNEuTl79ixCoQp+Lnbu3IHR0VEWbROwIGoKgZPYWhJdXV348MMP+D5T6TQfozoc5mOTqJlSlpmykkxiLZVBXV0dBvpvIBqNstiZio89ew9gS3MzTp89h7fefBPZRApyUcKXvvR57Nm7B6fOnMGlS5cwNjHBXP625jo+Dp1nOp3htaAgN6KK0blVVIQ5M4JAhe50YOTmCK5euYam1hZ85unPQne7cOnyZUyMjbHuYteuHcy/D4XDDHr+7vs/wgsvfAGlfBFj4xMYGBzFwmIMgXCInzeamjS3NWB1dQFf+fIv4rf/w39G25Yw9uxqQ0tjI+bmluD0ONkGlhK5SVMxPj6CqmgtnE4PTxWKRSdOnu5Hb/8ElpbWoBSzaGmuxn0PPYpvffdVaK4gUuk4T7ekggotWETRVJFJFRGprEEivopCMYtIRGNdx+5de/HSS5SbUITbE2B9CwXs0XuK0qvT6ZSgJykygwC6nMTrRLkibUFRU+FwOTkBm60/KTysWGStC1GY6DrUEadinwAFvbc03YlMKQ/d44WXg/sUnj4Qn9/pcoIsRul4dCyiBrodKhoDEh473IDOOhUuSWSUFDjVm97/VOQKUCOsMv9+mrL9obcuht10HSpS2faUiv98gUECvUcK2TRPEgggmEYGuVwGJgEHkyY3BUt/kIdkTQ9sgMDaBJouULHLAYqi0BWTAjE2YODA3Bph7ckTkHWhrijsRQr7JoDAlKGNj+/16cgm0bAouEVlzRQj6zOR74h1AlZSM70+rER664NTgAxZTBioqSBsVIXeQFpPVrbu32Y6WeBCDHM26FMsp1inDVmAgKv9jQmCHZLAmMeaLJDRA/9q0av4Y13cjNfw9/7mnbtu/yqfcHkF7sQKlAHCnVjV8jHvuhX4F88/Is5ZAhca60JEi2bAG9um0TsNpQvUZSRCAzmNQEFKDcIM9sAMbEVCIeGohNjSPErIw+t0w0FWpCWJU1zJQ5EdXkiIKEswHQqkPOCCyp7yfMSSBJeqMVjISAX2EXHQxqZQB9MDKS8hoKdxqCeAfTujSK3MoatrKy6cncD45DSO3b8DK2tLmJ1NY2wqgeHxOHJ5F3dE6cvlXsI//6n9ONodhtunYz6ewfxKDHWRatYTXL9+nYtnetzkUiSrTub7z83NIeAPoLOrE60trcjmspiYnOQibGF+nkPVyG3m9uBtxJNJ7uqTsJQoG2TTSf70tM7nzpzF1vZ23Bq6hfvvu4+5wytra2jc0sj0moGBPi78g34/YqurXEgSnaS//wbTjmpqoqwTEN74JtuSUgFOfPQLFy5ix44d3G2mAt7IkWDYxSFdbrcLHo8XhXwBsXicKR7OQBB1tbUYvX2bgU6kMsKZAx6Pn3nsE9NT+PY3vgm37kRjbS0O7tuP7T09+OZ3voXr/f0IV1WiobERPrfKa0ePf3lpGZ2dFGiWRCqTQjBYge3dO7G6GsfKyhKuXbuCydEJFigfv/8+bOvuxvX+Ps5coHXcR0nLTieLfyenJnkKMz01hwcefJQL+a997U+xsBCDLFMysAslVWZNxYMPn8DFixfxK//m1/D1/+f/RGPUiQfuO8Ad9GJewvDoMDx+J2SJsg8MpDNphCNRrK0lURNtRP+NSfReH8X4xCJPUWQpgycfP4HVZAFnzvXDKMhwex0oUqqvqUB1ySgVFKCoQoIJzUE5F8Dx44dh5jVcuDCIkYl5hCPVUB0qA0F6XqlgJv0DTRGoWM4aJr9WWNRrFNiNip4jo1TkSRsV1iR4Jjcpup3w6RFvWnJwEpU7JVHrkHUHFJeOAk2HXB6ecGgqva/JStgBI0NFeJ7pgWapBEXV4afQveoiHjgQRktEZfqRoAJuFLGbP9gEt/3jvHn6+ycBAqculwQYodc1UY1IZ8DpyWYeRi7HOg0zR5OyDAwjC8OgUMA8CkSHoikCTQU4JE34+bPlqe1kROJly2nU1iWw2adt68k6hM3gwOq00zlZAEEU+1Y7fdOD/Hv2rZu0BzZIIIPV9TWi6QDlSLB4y54c2DnKgsZDeWjroIBHCBa1iHQRtmWRBQ5ojYnOtUFdsoXYhIas44kYZYtWRD9b0Wc2eLC1EtR8oXUgmGGDA3uCYIWslQHCXbd1l0/4Dq5AGSDcwcUtH/ruWYF//fkn7SYXd5ztbqFE3Sg71MfqH9pFCW1dVJDQZCEnu5Fy1gGRvTBcDYjnnUyNKWUTbGNq5IvwuJ1QVZ2tSsk2lNw2aPKgyCqWzQwoCMEJTSSmaiqKBRN6UYaBAkwZcGoOKBSapqoMEGAm0FpbxDMPdaOUW0Jjcz1WUxmM3soh5DPgcKi4dOMmsvlqDAwvYSle4C6tQ8qhZCZxdG8Vfubpg6gLKUjnVVzsG0BVdRBBb4jDw24ODPCGSkUuFdqXr/RjLbbGj4vyAPbv28ciysXFJSzMLzAvnLr5JMqlonhqfAqJVBqdnVuRyeaQMbJ8nNr6OtwaHsbUxATqauo4DKytpRWRaBRenxeV4TAXCmNjt7kIok4uFVGzszNMGyLgQs8RdY7peOT6QzapdtFBOoTrvdfhcrtx8OABvPLKqzwpINpSOBDi4pR0FMlEisFELBZH09YOvg8SM3dv24aqcCXrJ9KpHMKRSgQrK1hMOzk6gspgCG2tbWyz+oMXX+RjV1VH2C50ZOQmJzjTNIO4/VTgknuR7nagra0TAV8Evdf6cenyBcRiKwj4fDh27BiqIlV8HKJLUXHf0dHG2Qo5o4RAoAJ/881vcb7DIw8/jMqqKFJZCb//B38EesU4HB643T643E5Ea33o7urC2dMX8O//3W/ia1/7HTTUufDQiUNIrcWwuBBHOpuCy6ujsjKKuYU5BAJBpLNEX1EYJKzGgEsX+5HJFJFKxKCqBr762/8Wf/IXf4vZmTX4giEkkmtQNbIOpQlAHg6N6DsyEqkFtLRU46GHj2GgfxJnL/TCLDlRkl0sbFdVGZ5AgCcsrBXRHbxGNH1ROAiwBE118ESBRP2cVOwgYXlChJ9BYlcnqmaTlKngccE08iycZ7BOrl4SCWpLcAf8IrUXIqSN3lfUtdZ1B1vSZjMZbgYUiHQiSfA6fQg5DbRGC3jwwBbUBUnhU2RKDOUNCCqRxVan+7CL6481DzbyD2wAwdezU5Ep/4Q0FiREpkmISRTEHOsPCvTdBggmTRSsdOW8wSR6migwKGCQIPQHpDWgYteOIrAvF9MCClizpgdMRxK3pWPQREsAjA3NgRDwWpSfj/uZrnP9P+Fzyp+ZZCpLX5Qcz5oFW7dgTw+sCYFNK+PPTSupXuADEcFmU4M2GjF2z8bKO2BBhTh/cR4EKDYmGRtaBGsisCncgf6mWJMUphhZGgWbaiScnYS+4Xf/uqxBuHt27vKZ3skVKAOEO7m65WPfNSvwK1942rLeow1LbERCtLdp/Gzp7mgjYeBAbkfkmFGUkZKDyFZ0oRjahowSRCyVh5TPwYyvQHW5oTld3PUjfrZMrkOyjFhSpO2SwHLJSHMX1A0N+awBOFQUpCLcsnBtgaYw5zugu5DJZZDPleBzJvDo/XW4Z3s9fLIDOUcAvbcX0N/bj2N7mlAoqrg2lMGZGwtImGnkSxr0ogNerCHsiuFXfu4xtLf6oGoyhqfS7PV/z4E2GHkVV65cYW44Fd8tLS1szTlwc5SLDF3XcOKB+zlIjew4+/sGmAo0cnuEO7vhyjCmJichQ0UskUR7ezuHkxUlYdl65OgxvPPOu9wRpmLv5Ecf4fjRY3B7PGhsauCJAAmeB4cG4HRSwJnJ5lJ9fX1MG6LzYm/5PBWGDhYmr63FeIJASc179+7l7zTpoOKbLFepSK+OVMPl0HnaQBMIErPSz0T9WU6sYdu2buQyWX4dDA0O4tq1a2hubkd9YyMWVhbx+c89hw/efRfVFWFMzMyw0Nip6/xYpyenMHL7NhLZGPYf2M/rRudOwIWK30CFD9u37cJHH17EhQtkE0pCaoknPh1b21lsSxOOkydPwuP2oGNbO/v5B4NRlEo63njzbTS3tGDPnm6kUmn4I+34m2+/At1VCUkSgt1cZhmHD7djaX4BkyPT+Oq/+9/xtT/8Heza0Ybt3VuQWIlhbHSWpx0EEMity8gbrHVZjaUQrWnCm2++h1BVE9558yOQyyh1u2trK/Eb//ZX8Bu/9fuQJTdraIrIcep3LiezIDuZWoQsZ7F/3x7s2bUPb7/5AcYnlpAjcFwqoaIqgsRqEh6XH5rPwxa9RD8Rrjrk+KRB1Zzc1affhYaB3IRUqLrO4XMEFOnNYhoGTx2oEKVwOZrGUQ5DIk2aCi8DPfpyej3w8XQij6CXwt+sjj9ZDENiag93yItFKBJQUFQ2DAjoJXTWa3j4cDuiWorTxBWa2knFdUtPQUf5uLuRqFU3/PZpEmJPE0ABaFSk0wSB8g1MU0wCDJFlUjCzPC0gDYJpZpEzk0w1IlEzpydbEwTb1lSAE/v4lJhs3zddRpaoAkCw6HhTBoB9zhsAwVL6CoHBRiDZJ6YJthjYFiPbH+xER6JWh2iqCHoRSwtofdanr0JosCHeFpoOW39gaxHodPnrEy5DlExvndz6d6EisCYO69MGGwDZ97XhQEd4QuHPcgJHH58g2I+F6VqlEn7nr8oUo7tm4y6f6B1dgTJAuKPLWz743bIC/+KFZyDTBsebRx4FcsugjS5vi+hEfppdGChF6mZSSyoPQ/Ig7myEGd2NhFyJXNGBVDIDtVhgfYLsoM6pxoWIQ3eKTqeici4AdeAz+TxMKlokBS7ZAfJQiVF4kizBqcrcYST+tFYA3KoDJU6WXcXebj9eeGInqv0u9nf/yekJnD8ziGh1Gp975incuLmCl17tx3TGAVOJQ9fdcGQUVEhLePrhJjxwZCs8fhVraROnLgyACFNH9rdj6PYkOxRRoU4FORWkFy9eQr5EItI4du7sYStRQk/z83NcHFMHlwTNRP+ob6hnYTMJa6nLTKCAOsZZw+BC/tnnn8e3v/0d1NbU8/HImejnfvZnkE4n0NTUwFoLEuaeO3eWhceUmktCX/Ltp9+pkCYaDiUVEyAhkEBPxe3hYS74KLRsdZVCwmaZ/08uRZQATRMFk+hbVHSR2JM46GaBcxoaW1rYkWlyYgL9fTfYGpWmDDt27+FgtRsDfejq7MDunTvw/jvvYHZpBUeP3oNoJIpvffObPEGhc9ixp5MFysQVJyCTzeRQFYmgtb0NfdcHcOVyHxYWl1EVqUS0pgrdnV2Ynp7ClqYGzM3OskC6pbWFnYmo6I0nDESqtmByYoG76Lt3tPJaQK/G91/6EFlTg9PlQymfgkfP4qnH78eLf/e3MNMZ/MHv/wf86X//b+jqbEFLUz3isQRSqRxC4RDcHidia3HIihPJRAaj42PYvn0XBgdGMTC8grHhSV4jKoyPHT+McGUFvvej1+B2+ZkC5/To5LiJbKYAt6uILc112NbdBcMs4fLFm1heSnOlqDo1SBoBSROq4oBTcyPHmQmCYkT2qDTRoeIsnTXh8/oEP70ksXMRdfZJgE3uSFRYU8iY3+NFOpFAMBDkYDaoKoMQzelGMptli2DqlLtImExTDl1nAECJyeRQReCEbGVJPC9o8zTFk5nKJCsu+F1u+HQDHQ0+HO0IoKFSg0dKgmZ5lAKcJ3ghEcXn49aZwgFIUHlYb0AAgX6n1xoBBJoArIMEQRni2p+KedImFOi1mYNJ//IZdjNiIEGTBFtzYImKBX1IaAwEEBCe/+sTBL7vgmVzageEbSQJc+d88/TA7sRblk3C7cj2+bF0CRZP37YzoueGZioiTM6mGZUsgECTBKKcERDYdCxLI7DZGckWMXOnxAJZ9hRB6B1EIJro4FjX4VcMUcA2BBMbgM2iHFkJzWLqQG65rNa2ej4WuLM2KHok9mP+j3/51t2ybZXPs7wCd3QFygDhji5v+eB3ywr8wnOfFc4atLmXCiiQjSlxaYsiQ1TkIVgiPE4odcEh51FADmm5GpmKvUiGOhAvOmFmTBSyBhROPs4jaxrwedxwUveatjWVrFFlmNk8L49JvGiFusAaF2VG1gT9JVE0oGoK867VEqCZJbgdDihyEu0tLnz2RAcqvdRU9WBuTcJfvXQZ0vIaPv+5bfBHt+DvfngdE9MzMEs+5KU0PwY/iji41Y9nHtmK+jo/SpKOwdtTuHKtF3t27UDQ50bfwADz50lMG43W4OLFy1zsGkWJaTr3HL2HO+eZbAozM9Pc5Ry4cYP5zJQsTLx5KuCjtY1cGBIooL351tAwg5QXvvA5fP2P/ghH77mX9QTnzp/FL//yv0QqsYqaaBULVOn4Z86eZUrR2toqAyzqtNI0palJAADKVKAuMAEQWtu5mVm+TjAQQEUoiBs3B+APBdn1hyYYZAXKBZfFZaeCgZyhnA4HvKEIF8yvv/4GYrEEd9UJXHR0d4ECxObnZrF37x60tTRzAnFJdTI/n6xWf+93f4+LIDqvAwd6uPicnZ3j49TV1aOxoRFnTl9iN6qhoUEu0B1OB4emwaBuucphZ1NT44jWRFlPIKl+nloszC+ip/swzpzq5dyEvXtacejgPiRzOv7HX34PJcnBkxQJGXR11KK9sRU/+dEP4HQU8H9//b/gpZe/j8qwH/X1DZytkC+WEK4MMRfeyJiQ4efn1zDTLDp3uyvwjW+/BjNT4lA6KDl88ctfxtvvfoSpqVmuDUnkmzVyXHBXR6txYNcu6E43hm6PoX9gGOlcAU7S3Gh0bgUGhiRwJz0KFbEVVVHEE3HWpARCQbZ3Jeqby+NDPmdAV1R2HVqJrcHt9/H7MJXNsusUTBOZeAwB3Sn4//S+cbmhOJxw+vzImnk4PW5220pnTNYfUGp2SSrwa7dUFBQYp+5EOp1mgELHUVWFC3iqQkn8TAVsOORHY7CA+7qrsbUiD71EAn4FNHORJMMSw1qfcLY9qOUqRACRnYbWXYdEQS9sSy2gQAAhT0JhuowmDGJaYJg5phvxRIGtUbNCj0B2p0WaQFgC5AKjAgsYiIknC5uZWiQmDFR0c0Y2OxtZoIJpSeu19nphLPIS7KA1+wpCxEy1uVyiyZE1ZJBkdnliMEc0LGt6YIuU+fqSZgmYLYBgea4S+GMUARlFy0KVpklSwbZg3QAKtLqk27KD1TbvJ4I+Zg8dLDDDN7WdmQSgsKlNNIXZ/GUDCj4f26OpBHz1L9+8W7at8nmWV+COrkAZINzR5S0f/G5ZgZ955kmmHdBmyg4gREcgQMBWfTIX19THsgwPuVCQ1CLy0JDVmoDqe7AgVyKeJl4xFV9pSAVReJB9Ix3AQUJL6lRx501GyShC0ig7QeYihVCBKqtMqTEKOZiSCafTB6WkwsnTjAzcjhJ6usJ47FgH6iqAuflVZNV6fO+VcxibSaEtquJLX7wfL77aiyt9SyhIa/CUJOQKSdTXhnFox1Yc7K5GbYUBnzeERCqH0+cuYzUWw4n778fI7VvMSyc3op6eHViYX8L58xfg8/uRyuZw6NBhFgdT8TE2Psr0mYmxUebO0/Rga+dWniQQAGpsacO5cxcQDFAYV45tQQ8cOIRHHnsYf/Inf4ynnvoMU40Gh27il3/5X8Hp1OB26cJ5RQKGh2+LIi5vwuv1seaAOvwkjp6ZnuG/Eai7ceMGaiLV3BmemphETTTK9qA3bgwgEq1mLv/cwjw7LyVSKQYx5IZDeQZu3QWX04VEOsfpvG+9+TZPGjo6tnKnPFoX5VwA6i8SLamyIoRopBovvvIG5ufm8Ou//qv487/4H0wLuff4vYhGqpjalMlk4XZ5OJGZtAy91waQIUqLLDGthzryW7u2YnluGfV1dXA4FcQTaxyaRnUf2ZcODN7E7l17kMs68MF7l3hy4vYY+LXf+DfImiq++tu/D4/bj2wyBV0v4aeefAjvvfk25qYmEQq58Mf//f/Cj3/yIvbs2W0JyccRqYmybmN+fhkuZyVu3ZzAK6/+BMeOHUZ1dR0mp1bw3oen4Nb8/H5we3U8+7nP42++8X1+d3g8LqSyCVRHK7Bn/y5UV1fh+tVJ9PX3I5XJwuF0IV8EzEIBkcoqxONJmEQl8/s5AJAKctXh4jWl5ytnmiIhWJb4cXvcbpRIe0CagICf/57O5fj2lDhMXH61VIRBLkSlPEIVFZhfWIKThMj0XLrdcAcDSOUMVFXXwzRL0N1udjeifAV6XZEWgaZO1DEmu1S6jAp5erPTZI8crmh6Rha6TsVE1C/hcGcVWioVeJEUjQEqvpk0T0eh0DGRlYDiJlBgdfh5csDUI5oaCOtSGywU8iIJmScEDBDyMK1pAoECmibkDYNvw/anDDroGFYmAv9ssefX7T4pI0BoE0QAABX1YpohMhCIfkSXWkFpNlWKQYUVpiZsfyxLURG9TDkFwjVV6DqENosusPxGBUdpPfFYLglRODHJbE2XoGltAAQRMik+dYV7kghqW58gMO1HiJE3h6uJfUXAE/H4Nk0frCTpDRmFHZBm0ak2bUq2IxNDIIvu9tU/f+Nu2bbK51legTu6AmWAcEeXt3zwu2UFvvz048J9w1LLiS1LGHnTxqTQP4YHNNiWUJRLKBItQa5AyduDQmAnZrIa4rk0Fwm0IZLXORW8vIVpKjS3EyZvftZmS+lJsoQseatTEFKBQIgISKMChQonEh86FPqXQn2djp7tTajzOxB1Jpk2Mr6q4tT1NZw6fwteNYdnnuhi/vY3vncZsQzgD5moD0ZRFfbB6y6i0lfCvu11aIh4kM0rmJycRm9vP7p7drLIeG5+Fv0D/dwN9/kCOHXyFBfK1NWvra9nfj8VOqRJIPEmueCMDI9wF5uKnp4dO9Db24uKUAUU3YGpqRkoio5bQyMYGLiBJ554DF3dXTh//jx27dqJt956G8FgAMeO3cuhZT6fi2lDZHe5uLSI4VvDXNASTYi0AkQzqq+vY1ciOgdaTLpvcoOhdSaqD+k6du/bjdGxMQYw5HRExf/M9DSKioxUggSgeVRRWFfOYNEz2aZS2jOJpwmILC4scEjZw48+gq1bOzB0c4iBCvn8k/f+m+98wIFrX/jCCzDzOayszKO2tgY5SiDOGQwqw2EK+iritdfeQDRSg9W1FaQzGQRCfhw4uB+Dt4YQ9ARRV18rJk3ZLKdGk2B4fn6Vi1B67KoUxJlT1zkBN1ip4Jf+5T9DIBjBb3/1PyGXzqBkGIhGq3Dw0H689IMXQbLbfQd24ed+/ou40nsFh47cg7PnTrNFZEtbO+bml6CoHoyOJ/DuG+8im4nhpz7zOELhenzzWz9G3pTg1t1IJRexY3cbWts78KOX3kBlqIptS2tq6+F2+zG3sIiJySksrWT53ULdbkVTWURPRTZNdygwjahS0zOzCIRClm+9whQyAhE0iaBinULQaLpDLlXsXGN1p+k1yenMXDjnmA4k5U3IBcrqIBoTlXYyA2taa9IQGJTKHAjC6fIiEIrA6QlC1ci9SxDRqaik8D56vzPIZPGxKDdZzEqgnowAKC7N6YKmlBDxlrC70Y3uiIygSg5KJmS2NyZtgjDfpERpThWmKSSDjOdaYgAAIABJREFUA0sQbNF9mNbG0wIq7u3QM5GPwJdZ3zlhnWlHAiDQNIGuT+81mirYLkZ0GXXF+bhWmjFRmAi48Hlwsc8piyLgbV2YTIDF8v+3NBMbdqFiKmEHqrF017I+Zb2VDYjYJlT8o/u0zF+FiNuyMVXpk4yeR9lOQKZVphaJAAhCrMzzh/UpxYZOYaPo/18BBIYHVnjbJwHCx+hTVuFPr51NjKR1YMH3b4OMUgm/VQYId8u2XT7PO7wCZYBwhxe4fPi7YwW++PQjvFnxpEAC1BJLkLmooPE3cZRJXCxosKJzZkJFVquHUrEfCbkOK7kikmYKRsGATAchGTO5pigqd9tKmkpEaBZV8u0zdD1KihViQvIBpyk8bcQszpQUyMUMfB4TO7ZH0dNTC9OMI7e4jEePdMOUXThzK4OX3rgKI5HB/fuq8PAD2/Hqq1dw7XYKgaowqipDSMULWJ2fhmzO4/nPHkRncwRuTcf82hpGR0Y4mfbQkSO4PTqGKUomXlnmrvutW7cxNTUNh6azCPnAgQN8volEHAsL87zxk0CX1mN6apoLcfr3xhtvcEbA2OQYPN4AFubWcO1qHzvfPPzIA2hpaeZAtbq6KMbHx7iQrq2t5wK8KlLBegVKZqaOPwEC4qj7/X6mDs3MEuBQUFNTg3fefod1CFTQE72oNhrF7Mwspwxv392D2ekZLjz8Ph+am5vx8ksvE6OHKUCRymoGRzcHhrCyvIJDhw+yW9OZM6dZ4Ey0D3IzOnbvUS5ybvQPYHjoFk8u2lvbOBmZ8hiO3XsEjz76kCjAS0Wk0yZrNmpqajmTgO6TKGWarGB+YZ4pREfuOYSbtwbh8/s4kGtbVyfGJsehyJRCDMzOL2NpcQ2TU2M4fPgglpcyGB6cRtZIoWdHK048eC9a29vxH7/620iurqGUM3Hw8EGsxtcw2H8DLc1bsHNXNx7/qUcwMjaK9o4uXO+/wkWxP0COT0twusP4zt+9jXRsFeGQA88+/wyGbi/g3feuQC3RxIQoOSnsO9SOyupKJFJ5aKoHKysJLC0RtWwFRk6B7vQgniUKmfD5J20BTcNIP0AOTSwGp9eyw4FkKs0d+qrKGhYd0/vN6XZhlTIn+H1C1r95qLoDOmcVJOCmAt0htCZFSdB2FJoEUPFsZDhLIm8QIJc4bI91DbKCjJlnW1VFdyNcVQdFI6qRFwUpz65JdH3OWCgVWRjNzmHWFz0WdlUiKqDTw4WsrhRR6cigLSxj+5Yg/FoaWikLR4kUFaRNEKUvTwbXE4037EULRZoC2ADBsixlUGCFmDE1SBT79NqjcQpNDXiawP9MCyBY4mbWJLCAwZoIWBMDKwOBqJJUtHO3nnMBNk8QBEDgTj2Hponv3IO3qUnW1EFQdERhTXllnCFAQMH6mc+f3ZDENMUGA/SeUUlHwo5GQrwsHItoNe3kYjFNtQHCZveizT8LpYN1e9sWVcwwrJTnjT1GrL14LnmCYk9H7AnFJvtUeg3w63YTQKDff+vPXr87Nq3yWZZX4A6vQBkg3OEFLh/+7liBn3764fUNTiPvdCjQiVpE3TDaSIgGxJxZ2niIDqEiK3tgeDsgBXdjJklCSQOpdILzDWRNUIpIyenVHfC6fazBM2WZcw2If00bLQEIug5xtekKChQuWByKhEIhBq8zh888fgSVIRey2TQmpyZwfH8PtjZWYTYL/On3L2Lw+hD2bong2af3we/24tz5OCYScQyOD2FtVke2tAq/KuHhe1rx4NEGhAMOJFYMLCUTmKKOfG0tauvq0Dc4hKnZWVRGwlxAnD93AVWVERaIdnVtQzDoh2nmMT09ycXthQvnuHjPprOgULWHH34EyyvLOHXyJB544EGMTNxmzcGtoQlcvHgVLS1N2NrZhI72Dg4tq6wMIBaPsc5BU1zImlkW7lISczwWZ1oMORBVVIS4y0wiYvob6Q927tyJt996m60qKYF5bGQUjfUNfD7kctPS2YZVcjvKGUzxuefQYbz88k/gr6pir/2zZy9iYnwKmuZky9LOzjY+1ksv/5hpNEePHkFtXS0/5tnZebz52puc0Eyd6nCoEk8/9wSmZyb5nMh69L3338Pqyipm5hYZjNREa/Hhhx+xSxJ1k0eGhhCNVuO+E/djcnqSLUndXqFLcTpdiCcSzEdfWU5icnIBI7fHIVF68bOfwflzVzEzvQhJLuDY0f3chX7+hRfwe7/7u1icmWN3locefRSnzp1GMp7AQw/cj5KUxwOPPoD5xXls374dH3z0PlpbOrCwmESkqhmvvXkSF2+MoZhdw4nju3ni8q3vvoFU2oViLsmhfg31Idz3wAHImhvvfXABE1OrbD1K3H6PLwBZVpFMZaDpwkWIJid+f5BfIzRBceoygwIS4zO9rgCoDgorkxAIBNgNaXF5iWlCNEHIxOOorK5C2sjxpCXo8zHdiApcCouLp+IcJBbwurG6sAif28UTAH8wwMUwZXZ4/eRiVISiaciRAlhzwBeMwCwpaGxqgdvv4eKf9CNikiALl598ngGUIBmKCQYBUcoMUXU38mRT7JDhVvOoCenYX2ciqBegF2PQFYKdBQ5BREmkRLOV6LqImIABdf4tDQIHm1l0IxY0lyzwILr3THfiSQMJnYXrEYEEkaFgORTRz0RJIjBBpgp0/XX7T3uCUALTfGyAYOsQWItgBYVRsjBboNppxJunB4JmxNMBalzwJEJQfugx5nlSQljGmlZQ8W9lIBBFTLNSpkUCshAZk0OccIBjlQJrEOzGvhVrsN7Zt3cOlalK1qhgUy6Fnb+weYexAYINerifw/+znOcsGpOleLYAgjCvFXkVJfz7Py8DhLtj1y6f5Z1egTJAuNMrXD7+XbECX376YeaHU72uKcJSlICCwi19AQ7IdpS6TYWignzJgbQrgkLlTsSKtVhJlmAgDZNcVCQqLERnzUUCWKcLukauLyU4vF5kaHOXJGSzBusUvDp1jvOQ4UDRNFAykvB5JXS0VWLvrk6kknMwMznMTS+je3snWpsqUBX24M1zt/HKR9dRE/LiufsPwheQsbxUwIuvDGI6sYxMIYNSuhqScx5d9SF86bMHEA0bcKsSkmt5TM3NsR/7tq0dWIsnMXh7hIucxoY6nDt3HguLS2hpaWMePVGOyNZ0dHSECycCKosLc/B4PZiZnOOgK9IwfPjRR9yxJ3HxcmIZyytx9F4bxPzcMlqaG9G9vY3Xl9yIgkEvkqkE/P4Quz4RN7+xqRGpZJIBwtzcLOcq1NXWcVFHdBty8iHaEVGdiMo0NjqCjq0dbLHaUFfP50Yi07rGenY1utHXz+5Qzz37LFOJ4lkDfX03sLi4jMpwhGlUq2sxNG2p4QTliYlxNDc18TFWlpcRjUZY43Dp4mUGHxXBCtTW1KB+SxUHnFFa8s6du3D16jW2NA2Ha1i4Ozg4iL6+fqiaykWs1+3iaQB1hLNGloEXdcUp84FyGMxCEQvzy7h5cwQLi6ucieFyOfD0c5/Bj3/0E8TWEvB5dRw/fgznzp3Dz/zcV/DWG2+g92ovdnb3IBAO41LvFdx37BjyBQO7d/cgkU2y1qG+rgGnTn6EuvpmpDMKEgkFP37lPWSKgNuRwVe+9BRm5uZx8sxNSEoIbVuqOZwulVplncRrb5zC3LwB1eXlgpXKRKL7EHjWHCryeRmaw8Gd/tXVGNu0kmYklYxDYT6/ykCwoqKSNQgGiZhdTu5GUw4CTQ3IdtOrOxFPJhg4kJaA0o69LjcX62SnS9M8eg1mUylonNYrW8JieouSMxKJpw0GfVTrFVDkaUTWLCIUrkaebILDYZ5auDweBjGaojK1iSiEgpZPwFykJ1OwHDmblWQNKgnHKWMBRehqCZ3+VXTWuFDrycAppRkg5NkyVRNUnnVbUpFdQBSyDVBgi5SFA5EADkIvwBMEmmawS5GgGtEkgScjeTF5IA0BC5Z5gkDHFToOm2ZE98+OPTwZsCcIBCSsQt6aGnAWgCV4piKfpigMB6xpgG0tKoCHqLRFboL4Tja0BQIW6xoAyowQUwOauDJJiz1PhQ7CPoit9GKAYNF/+BhWXoI9LrBBAQVGbv5av9yif26mJQksIKxy7cmHrTOwBBSbAi+tx2IJr+3jlAHCXbFll0/yH2EFygDhH2GRy3fxT38FfvGZR7hLRZ0v6ioKfittTLRlilCzEjuX0GzdC1PSkQq1YtWzHYmsC1kSYyrkRELpsnkuVFVyyHE6WVwqOzROdSXbRfJlp04sTQqIVkFdvlTGhEMrQSsa8CppPHi8B+GKICam5uEP+rE0N4eGaCUaG6ogOwyspmK40rsGSTWx70A7ksuAXspiYr6A98+NIpN3MNWpVMrB58jhhce3Y++2IMJhPxLxDDJrKSwuzcLrC7Cf/8XLl7EWT7DjzsrSKi5fuQxV07HvwH5Ea+o4/GtlaRHxeAxenwenTn3EPPNMNoO5qRk01DdwXgKlFnd2dWGZQsZQwNjYNG703YLH7YOuSXj6mScwPnIbRw4fEV3hRBz5YoGpKCSU7mhv53Una1OiCJHwOZVI8AvI5/OxloAK/a1bt4opxqXz3Jkn6k+0pobXmuhPdbVRDA4NIZPMwOvx4cEHHsT58xdx9sIVtr2k5yWZTDEIoMd23/33oK62nlOQc+kcpiamMDw8jGNH78HK6jLrHcLhIEKhAPyBABQHePJBbkXV1VEOASMBdV1VG6chX756EbHEKrY0N3JuRHt7B0IVAaytLrM9p0PROSDX5/ViaXkZY2OTGL49hrn5RRbblvIGOrd2or27Gz9+6cdMo4lUBFnk/dY77+CF55/GwsIMa0SefOIpXLh0Ea2d7QgEfSwK7eighOs0gqEQamsaWX8xObkEj78Or79zEbPzcShKEa2tXjz7zOMYujWFtXgRqWwBKwtJLC/NIRoNoqtnO158+QO4vY2IpWe5gCWKVmItxq5A1NH2uAJc6JNLE0/GZKKgFNl+lVKq6V3kcbl5skMFqdPn4w4+TaZ4olAqstsVFelCAiSKZU3RuNjM5rNwe1zIEi2JaEyahmwqyRQgAiBUOOu6i4PviIpGEIZMBIQ4mITPPgawmu7kTBKn3w/N7eJE84pABQokAqbsgPVJoYRSvgjNDvqihoEuDAZEx7sIj1JESyCN/fVAxJmBJhkiANGmFxFFiAt84RxEyehCmGxpBqgYpwIbNAkQwEAABJGjwMLtQg4KUZPo3KhjzzKCrLi+pWUoFSlpmShSRJUh1zTR8VeKBdZpkBsaTSrpnIl2JNr1FoCx0pXpM4stWQksbMqntj+1Bd1HaBGEy5GVFs3aByYy8VVtlzf+DKUJjJWkLOhHogrfMCUVvzMNyIYPVmga3X49SM3yF7KvY+cn0O80bf34OdowxHKYYuGx/fiFnPzvBcPZrkybLGvLAOGf/n5dPsN/nBUoA4R/nHUu38s/8RX4peceEzanm8Kb6JR5oy6pgkcrm5YGwY+MGoVZ2YmF/4+994qS876vBG99oXKu6oxOQCMDjQwQBECAAQRzAimKFi17ZMlJth8mec7O7oP9sE+zs2d3JHssnx3RHluWKIkCs5gAMAAgMtBAoxvobnTOoXL8Kuy5v68KgaKsedLROarmwQEBdFf419dd9/5+NyjLEI2XkY0uoajcJgYEvYquwe31CCDNWSyyPaBswKbZBIQyk18TIMNBIHcTSwh5cnjp6WeQThg4f+00tm7ejBu9E0Axgace3Y9Tn5zBPQdWYSmax9ysE3nLBNo7g3jjh9fw4MNrcPryNC70LqIENtcSFGSwdpkFX3/uXjSEmejiwOJiEgvT87CggGA4LNnzH3x0FPUNjTLlPfrhUZn08s/3P/ggNM2KRCqJ6UlTUhOPR3Hu3Fk0NTdicHAAqUQae/fsFfmPOX21iMegrNvQe20Q01ME7M1obWnECy8+hb6rV7BhQzfyRh7zCwtIpFMCKAjOWapGoQen7ksLiwIGeVsEk4w+pRTl5IkTMu0/9MghXLx8Xqa9NHASHJKYnTx1Ep1dKyQVZWkpgpA/hOWdy3GlpxeTU0si1eJzqG8Io6WlWSRFNNBSPsTJP4vmJsYmBZx+5cXDIm8aGRmWrYLTaRbeubwOKUNjZ0IgGMaOHTvF/9Bzvg+fnvhMEnYo1Vq5ukuA9PIVKxCLRSTS1MjR3KrCYXMLGGYh240bQ8hRC1+yCBikafV3Xvoqevv6ceHSJYm6XbNqJULhOpw4eQIvvPAsVLWMqYkJ5LIGFF3F6nWrxTA7Nj6Chx9+CAMD10WKpVhsWFyIYWYujpn5DN557wTCjU0oFyN4/vCzcLsD6O0fx8WePkmqKpVYGFbE9m0bpAG85+owcnkdutUEkqax2CYD2XQ6hZArKCZi+g78AT+SmbTZVKvoQgT8Xp/Iwvwen0yRmWgl+n+CPE0VORCN5tyo8PuB34eMq7XrFT+D1YJMNg2NvgGrhrnpGdTXhYW0c6NEiRavUUarUk7GYjW311+R+EAIOTdWjJ2lLMrqdaFQiekM1tfBYbPJ+eZLJeSLjOxU5fuUpXps3+XrodutKFs06WQwE8wc8CGCVf4sNrVoaLBmYC0lYbFkUSzxO8sCg6Bd5IglaLeSiyqTehKFQkmSysx40kp0aYUs5OlmKBnyy0LDcqVfgRsDc2vAzYPpQeD1aHYgFFEoG0IAVEbAVjoSqj4D0zdgkWtOEd+Tub0wC93MdKQvEoTb0h6TWJiA2yQL1bShKsav+g8kbUjSHqq8oOpjuJsgfHHyz8/mxqH6tXfKim4RhDukRiQId3oVbt+f0KJKShMfL6Vfkk1XIQi88kz/QYW33IpC5dnUCMJv+Jt17eH92k6gRhB+bUddu6Pf5BP4o8OP3dogVPWrMqkjGIAKjdpZS07kBih7kXSuQ9bThXnDjVQ6j0xsUfzHVhobFcaKFuEOBCTC1OqwQ3O7RYIgaTucHObMsi5QqcvYwcIsOlv9uP/ejUguxjAxHkPjquUYGxpEYmERTxzah4WZITQ31aGhpQUffdCL2bkoDhzsRm/vAIYH0njkma14873LGJ0qwSha4FAycNly+Mazm3DP5g54PQoWkxksLKWQSSSRSUbRuXwF5ubmMDI2jpbWNoyNjePalWvw+f3YsLEba9evl+kugXw2lYbb45Ysf0YuRqIRTE9PYe3qtWhqbJKtA83DnLwriorFSBqXLvdKMk19fR1efvkr8PrsiCwuYWXXSpm0c3ruDwbEtEopUF04LBIk6slvDgxKDCUn/JwA812eZOvc2bNyKX31pRdxfaBfTM0ElwQULS0touf3BgOwW+3SwWBkDdlEUC7Vc6lfZE1GIYtUKiZJOE6nHZ3LV2N0eBSffPKJ5L0H/SF0dnZgw6Z1WFiYx5WrV+DzeuX5cWqdycRlg8DyMRqq79t/AMePHcdHPz+KfNGQLcuGjRtgtetSfCYSbAXIZzNgtCXJQTZt4NSJ02LElrQsRROpEQmP2+3EN7/5DbzyyityFrwWH374YYyOjonB+fHHDmL9utUYuHEDw0PD2LX7HswszGB+flYkV9u3b8WlSxexm38/O4vR0Tk4PY346NjnKKk2kXsta/ahrXUjPvm0F2fOX5O+AU7/Ke+xII5vfP1lvPvucSFVJAPFvClBIclM57Kw6JrIdTJLSWlCJmkwima7NaVV8Sy3BNotGQ/lPPQpOGwOE5ihLFukPLsppKRMFc8Ik4scNjtScQJ6RTYIhaIhtVhk05T+SCOxxQKXbJXSsiWi3Mvn88vUPBZPijclnc5KQzm/pwk+SSYSmSwcPg8s9CkUi7IRooTN5fOiyOQilrIVCLDLsGlMZdJly1VWzLABPk4O460qaXgKywMWrG10wq8zvcqQZCOLgPuC/KIESClmKlIiEgMTmEvnSVk1yZTo+E0gLSlFZZMY8Be3CExMkm2EhX9n8MUAKC3ilsBE/kJKWbbG2FQB8ux8qHgdTAmSCeqr5l2iYpEWVckBPQ2V/+4E5AL4K2Gk5mM0SYK8huJdqGwQJL2oUnFQncxLUfXt53bXe8AdRW3m35tbW/OX+WchDVUfwRe3CWykr97PXbsJ7lKq8UYkAuYmwfRPmI/F/Lo7olEr3gT+1X/+3ru/yW9VtcdWO4Ff2wnUCMKv7ahrd/SbfAJ/fPjxW29OVcOeEAUmCTF81FKEhfnnqgNFBBF3dyOhNSGW08WYbClmRSJhSpQsMDh1dLmgOShlsMPqcotEgMAml8lCVywwsjmR6RRycaxZ5ca9O9difGhWJEBtK1rQOzCFyZvDeO7JXVjR1gRLKYuOFSGcPD2N99+6gF33rkQo1Iyf//wMGpa5sK57DY68cx5zER0oUKoUwZa19fjmi7vRHHZJ1OHkUgJLsQwy8SiMdEIIALXynCwS+Fy63INyoYxgKIR7du+G0+2RiS/NpJlURiJEbw4PwWrVMDQ0KO/hO3fsEpJBvwDjTafpbWCpWTKH4Zuj8Pq82LylG7vu3SEghvGvK5avwLHjx2Xq3NDUKIlFTKFxWm1wu9wYHhrCpUuXZPpMaRG16QRDoVBIvAcEoSxsS2USmJiYkCK3hQUzfYkSMW8gJBKGG/0DSMQSIvd6/PEn8F//6/+DbDYDu0NHc3MjvF6X3Hf35q24cO4i5ufn0NHaKZ6RSCSKjVvWSOlbKp2RvgIaSGfZmgxDWqbZd0AgRrJw5MgR3Oi9Bn8ogK5VKyW+NVRXJ8SAYIRTc8KWdDILm+bEpx+fwtjopIBmxoNyck0gSgKyclUXdmzfild/9EORfgQCAey97z68/+EHUlC3Z89O7N27G6c//xwtTS2YnJ5ELBlFXV1YYllJyHguJAqJVBxz83lMzqQwNRtBoVxEOhXFurUr4XJ14q23TyGeMkRTHq4LI19IIRAo4/DTz+Hv/+4nQjYLlgzKhiYlZHl2EdB0bIFsDhyKLq8N43DpP2G/AT8cfp8kXlGwR/8IN2aUGWnMB6O/R9fEiO50uWRjlcqkRYpEMEvwzBI73m7GyMimoZDPCuDV5EBLUK1WkdWwkI1nx+0ASUCuUBDpHGVrLEqjB4Kfw04FGqgpu8rT7MutHp9PwYDGtnO7HVa2KHu8sslg8hQfL+VFfM7ys0AGAICdwwIWgfE2FMDvVOGyKdBJ7mwqbMUM/NYSHJY8tLKBspKUpDIxRFe7C0olGCWHaY6VmFT6nUx5lqWckX4BIQjFLLRSDiolg5Ys1GIOWiEJS7ESf0p1kjSDk2gVUJBCM5v4pHgb9CqUClnZRpQLWSEWlcwhs/m54mkwiUXFlFz5YV2d4psLgTtSgSqSHPk0qS2hLIjktvJ5/GszyM2kHNWUpNv/fBdIr9IBIRh3bAmqf18VIt1tVjYN4dXs0tvbhGqPgmmEls+ptEBXydEtkiSPsxrSaqY1/e///Z3f5Leq2mOrncCv7QRqBOHXdtS1O/pNPoE/ef6p6sDqVjSevGmbWSdSlFVSy8jrHpT0FsTsa5BEAEuJHPKFLEpFyiMIGBj3aEBlOo3LA6vTLQ2xqmJF0WA0o1l2xHciyjNc9jLWrnDjiUfvw6mPz8m4bM2mbnx49BQW58awprMDzzy2H9MTA+jqaoHVacdP3+7H7MQ4XvzqIbz50x5c6xvHw890QFdC+OlbZ5HMOqCX0uhqLOBbX7sfa1bWwWW1IJ0zMDYXQyZfwPzkGLwOK1atWSNNupR5TE7PYGRkFA3hBqxctQorV62WyfHU1CwWlhaxrGmZbAkIAmdnZzA9Mykym/aOTvRfvyEgkB/U9XPj4Pe4ZbrLPP9Djzwst8HbzGezQhoorcnksujo7ESa5u4y4HO5pUX35ImTuHH9uiQsEXVwYk2w2NDQIB0KBNt79+2FUWTBWRpXrvTIfVNKwk4Dnvfc3Dw+eO8DLC4syTbhr/76r/DX/+dfIxw2pUWUZoyOjQp5eOKpJzE9OYOBgQHMTc9hdnpOpEGHX3paWnfpNXC7fRgeHhGQ19QUQi6bw/YdO8XAzCIufk5kfhprN6wXuRMn0xNTkwL4JLWHkphEArlMHulEAUc//JhZWSJr44Rcfi+xhdiOBw89hLHRYfT1XJayvf3770ckmcTZ82dlQnzgwB5s3bJRGp6vXL6KbD6DppYG7Ny5wyRbNju8Xg/CoTAUxYGr/bPovT6D0fFpRKPzWLFyGR4+dBAnTvbj+tCUqEesqh02jdKfGO7Z3YVSQcOZzydQVm2IZCfh97CvoQyjVJAtAx8rwbVDp+zK7PKoRnUS9EeTcXgJtlVVtkb1dXUSMRqLxiSKloNvEkSSA8nL11Upr6MZnPGm0aUl2R5pNgULiwtw2EwTPyf7TP8qKBb4QyHpvuDGiglK3L5YFBWJZErIKuVFjCfm7fAa4jYvE0/C6/YKKZiPRuANBJCTaX4JTrdXnpvP44Pb5ZSNFfsamNhDyRBlg0xkspSzshkhmZYEHArjFHoymEDGuLIs/A4ddo2dEvRKpOQ6kwFCtZRLJuuVWFSz/1fOgd9zaiUalBsIvZSDrZSBWsxAMSLQjRSsRhSakRC5EbdONAubEiOGrlqRhxeG6jWn8qUcLPk41HwUSj4KrZQxSUK5um0Q94IQBemZqHoGfuEHdhV4V7cIlTl9JSHWjBc1i9LkZ+cXOgp+1c9/pnEJIajEj/6qz4dyW2L0ZXIls8St2pJc7XC4w/NQ2SCYBOF2Odt//pu3f+Vd1z6hdgK/DSdQIwi/Da9y7Tn+yhP448NP336TqK6e+WYlW2xd3tQNpYic5kPRvhIxaycW05xWlpAppGEYaZRL3DaU4HDaYFF12F1e+IJhqJoVKCgSR1koZqVZlpNT6rzXdgVwYPdGXDrXA5tNRX1TB947dgLFUgrbuztxcN9efP7ZeTTUW7GsLQi7vRlvfngZGzaGUSooeOfIELL5NL72B1twpWceJz8fRdaww60l8fDuBjxx/zo0tAQNrR5mAAAgAElEQVShWYClWAoT8wm57/mJEXQtb5MNweDgTQFrFy5dFjLEmM6tW7fCarNjYXEJsXhCJDxLi1FEoxEEAwFMTIwjkYyjuakRDU0tuNzTg/Xr18nUmmk+7BJY3tGKfD4rEaqbt2xGNm+gobER+WwOA4MDSKZSYm71B4OmlCSZwqrlKyRV5o3X30BsKSJmZEqZOC0muSK4Z5kZo0/b2loRjbN92I3r1/sFJBJc01MRj6UFOL7/8/dEusRknW//2bdxfbhfJt3S4pvLy2SZJWx19fV49513MTs7C6tqRcAflEK2dZtXifmV24mJcfoSVPFh5DIJdG/slmn0kSNviNY/FAxjZKhfJsGUaFG+wXZhOwGlRZEYVLYvt7d24uNjJ5FJGSJ/UFVO4E25h2ZlV4EHDz78IH7y4x9LWk9DfR32H7gfb733HiKxJaxd24Xt27cgGPTjow/eQyKeRHtHK1Z0dcLldsvt2WxWNDU3o5AvYWmpjB/86COkciYZUZUstm/fiLplzfjs5GWMTc3JRsilu5GO51Bfp+LJpw/gww9OYnZeRVnV4QqpSCXNYj+CbXoLiL903SpbFG7CKONizKrNapXvN86iaRqnwdrldIgpnOk2bJhOJClL0oT8UbbDoXFZ1czpOk22FgU2bhgyWeQKWUlLSsXjKOZZPuhAsZCH7nCIJ4DkjA8mlcrA5/UhT/O/3SGiE3oTdKsN0aUofCE/8uItsEO3cDtQgMfnw2I8BotmlcblJOVHLpf0a1B25AsFoXFroGnIVogC7zdfLsOpWqBTGiXPVZPJvdShCy5l9KsOC3WH3JYUU+JhkT4VWGDVdVMEUzLbtWVDQt8AY1elwV2XzRNlVWopJ5sIvZiDqxiHtZiGNR+Fno8DRRJnMwVJGqzLKgqqG3nNj7zqBzQVulaClo8A8SmoiWlouSjUQkz8SSJXYo8DipL6RHKg3jIT32pTq4QYmSD6NhivFI/RmiAbgqp8xwThlIDxw5zsm6TCJAB3/24aks2eBVNmdGtZYX7+L/npTTnYncD+9gbhtryI33fmh/m5lXs2H1flz2WLabw2047K+N++++avfL+ofULtBH4bTqBGEH4bXuXac/yVJ/DNZw/LZJaTNL7dM6+b71SaYqAIF2DRaa+EoQWRtW/DQqkB8ZyBdDYpU1Rdp5aY+wbIhFG3OeD0+eHyBQT4SDZ72UA2GYVFcYgueeMKO/ZsW43h0TG4A04Uch6c/7wfTmcOO3Z1YsOa1bh+aRRDoxPYtX8j5iYGsH39dnxy9qpIX3545DSGb+axrE7BH/2b+/D/vX4GN3pjsFk0rO4o4flHN6C7qxl2lw6jpAgQpJSIpWLpVBLr1y1HOptDPJ4Sk+zo+CRaWlqxa/cOmX5n0lmJp2SqUSwelz4AmcoyuWh6QoA5DZ6B+jqRIDGO9OrVq5L4Mzk5ia6uFQgE/Ni/f7/ISAgWCQApJent7ZWpM4F0KBiUqMv5uVns2LYN0VgMR157TQaRJkGIyhSexmXGp1JONDMzg/Xr14s+X3TbIv2ZRSablS3C4nwE6VRKysyaGxoR8AfQ3b0RvnAA/X19krNP0kMzLEmH1x/CsWPH5M9+P9uNl8nkvqOrQ+5r4PoN2QIQOLqdLnS0tsn98b76+/maOcU4febkSbS0tcLldCOXzwvgpH8iHk+g/9p1dLR3IhFL4Ub/kKQBlXQzJQslqxiUNb2MtvZGtLW149jRYwL0t+/YhiTjXYcG0drahFWrlyMUCsLtNtOkuI1pW9YmpIZyKOrym5qbZBsVrmvC0aNXcebsKIwCAX0O9WE7Hn34UXz0WQ+GxydQUpl4ZRb1Oew6Gnxl7L//Mbz184+RKypiuGXaELXuNIFzwktwT5LF9me/JyDbmEwqLduffC4nWxan2yXn7HA6EEsmZBovaUfJlAnSFUVkQIFQSDZJUGyARoptGm8tJAuMILWqcs0RUlPfn8mkYXPaxBNAKRG7JrgpoL+AnRzcQFBGRXmfYrUKgaJBmhs8XlSqzrMuC1Gh10AjkNesEqXq8npQKJflGuU1S58C/RCUKnl4naoQ3wKz+QmACey5GaK0iBsUxaZXCAKlQmWRuxF98lrga0kZIg3oJGSUMbFukaTNopnGXoLVKormNJ/SHs6+uTGR8rFiFjYVUIsGrCUD1nIBSpkxpwTCungasiUNBYsdyawBQy3C63fBZsnDmotAi05Bi8+jlJiWjYKeT0AvpmBBBgU+Fu5MZRNgJh5xWyOla0xRIvH5AkGQP1MS9gvEoTK5r0qM7kgrsrAeXuSYVcZwR5FahQ5UjcWmmfjuH9+3vAMVk3LFSVDxJVc3Bnd/zZ3pRxUacusTaHa/TWSAv/zuz37l+0XtE2on8NtwAjWC8NvwKtee4688gT94+nAlhq+6Ji9BVTltzaMIhxSlkTwUbPVI2TZhLOlAtsgWVuqqszKB4hRVteti9nS4vQg3NImmOZOnodKAWlCQj7CQJ4HG5iJ+94W9GLk+gHBDOwaGxtFzaRirVrVg1YpGMYQGfF68feRdPPjY/VhYSqCUjeH+vWswNJ3D6EwUb717BUbejh3d9Xjumc34L3/3KeJLSaiFKL7y5BY8dM9KNPpdKKplLNJMm6aswIIb/X0Sxbr3vl2YnpnF3Pwizp27CK7s9+27D6H6kMghorE40qk05uYWxGNQMIpobW3F9f5+pJIxmYZSqqPabAKemWLUe61XtgckDz6vBwcPHhTgTJ11fUMDJicnsBSJ4Pjx4xKLyl+c1NJgOj01hV27dkqz8z98//ui2WbfQTqTlu4AAgNq8SkDYtzpli1bhGRwY+FyOXHx4kU47A7s3LkLuZyBZCIpZIjT2ngsJq/Plp3bJAWJZKW//7q0Rj/55JMYvDmM3t5rkqLU0dEugJ63vWHzBsxMzwjZoKSEaUyM7lycX8C5c+eE/NBkTBLA5zoy2C/yMhqRM9kC0tk8JiemMTQ0JNPs1atWo+fSVZQKvGIU5MuGRN+WioqcEZOydt6zGZGlKG4Oj8DrcWPzlk3Sz9DR0Sbg0+HQ5Uxpwj1z9pQYs0mAWD7Hzc6OnTtkKzMzM4vOzg149dUTuNwzCKfHhpwRw1dfeAGJhIH3PzqFFE3zmtVsO6YhFyXsu2cVFM2D459cgNMbBjQdcwvzsrEQjXyxKB4QJkq5XS7pPuDWhpP9dDIl02QSKcrMuJ2ht8WoJOZQlsTkrPhSRNqCeZ8E0pSjSCtzMmFGnzINiwbfvCGyPTELl0rIZFJwOZ2SfKXZHRKrSs8Kt3KLi1E5F36wD4GN5RaNQFyX68Vps0vzcjSWkC2Irlqh87kT3FciiVOMZVVpEncL6SXZYoQqn4PL64PucsDOLY1FQ47+AN30SdAXQbif45CBxEFVK54CJjVpKOYK8lx1VRGPEuE8wwwKhYzIrMw0J+4LzC0Ni+p4G/weULn+Y9QZux/k8bLpvQSFXhBLWX5llIJJWEijSvw6bkhKWFxckKb2cF0IbqcOa5FpSzmUEosopeNAegnW1AycmUnY8rNAieHEZpdAVWokWQqSisSfH9VCtWr/gRgg7jBYVzsPqvGiFXR/J8gXr4JZQGkx1wbynG4bkyuk4Fb/QXULcNtYzK/hsOOuzUT1hr6wczBN1iRfv+xtwCQVVZJTIwi/8u2y9gm/JSdQIwi/JS907Wn+6yfwrae/Upnc8Q3OfMOTFb9SRImpKYoKWDTk9WYsqp2YSGlmi2guj1wmbcpbnA4YugrFZoUvEII/XIecUSJCkEhPjSbPPODxzuDp57egEMvBZQ3jfM8N9F0fx86dG6UY6tqVizj40B5cvXQDVmsZ3Vt346evv4+ta5tx6IE1uD6dwQ/fOIuBoTSYB/PkY5vQuEzFK/+zH8XsFNavcOJPf+9xtIXd0EolLOWyWIrE4fEFMTIyJtGYTrsVe/ftwc2REVy8fBkTE1PoWrUaW7dsg6KZb8jxRBJLi0sYH59EIh5HW+dyAd2jI8NIJ+OS9tK9YT2S2ayA1I8//lim3JSFEKht274V+/bulXZl4h5KXsbHx3C9/7pM70k2CNRZmpWIJxCPx7Gxu1vA/N9857tY3tkpxINEjVNyU1tvk4k+v76js0M2B1PTUwKmRKaUzZmEpKyIF4JRqexUKOQN8QXs3L0TV69ckS4FTsB5+48++qicC4kE4Qrvh2Cdv6/tXi+yoLmZWdlmLC0sCIFh5wF19B0dHSJrYpLS5s2bMTx0Ddkck2sUzC1EMTcXQX//gICZPffuxY3rNzA3M2dq/jUr8gTB1JyzhMtShMOpY8/eHThz9gyymRy2bdsqhuO8kZMmXUOm5Vn4/D5s2tSNhcV5AeaRSASRpUW0dywTMFtX34jFxRjcrmV45fsfIZNPwrAksXrtcty7+yBe/eG7SGXyIoNbEDOvA05OuJUSDh7ajbNnryKZtoh5mXsxTtPzubRMxCklokxNVVTY7DakU6ZvgH9PoEyyxGm92+eRhKeckUeoLiznycSiQEOdpGiJZ6FYFBOwSglRIgO7yyFJSPTn+JwOlPIFpBNR+DxuFLKVWGCCcI7WmS5UKMPt9YpEjpsB3h8fCwkAJU30YlCfzyQjGnINegP8QTGg88zpV4klk4DVKtcZryduxUgoKF2iyp7bDX8giBxTBlQV4boGWLkR87hQ0hixy8m7RbwWJDpiOmYIQSXRScrbWLzIdKRiQVKz+Fho5Lc6NHPyrVJ+yKhYNjuX4NQ02SgQNIsvgcVkBRISm2wemDxEQzZ1/yS+t9KHLBYxm1O6RjBvKygYGropP4uC9Wy/hmwybTx3bi5IMjKLsEWGoS32QUlNQivGoBTTUNjBgBIKjN5lNGq1jE3K0W5Hl5q9CmZC0BcTi6plZVXMXpnVmxuESks9tzq3k4vM+f6d3oFqctIXf4JLN82dm4kKQbgtK6r8SK9omL6wiLjj5syfd9Xb+o/fea32dlk7gdoJ8Dux/GVBwrWjqZ3Ab9kJ/NEzL1YmWTIuM+VGnNLxzVkroazyPcuNtNaGsXwAs8kSSgbzxsuSuMLs9aKmoKBr8AZDCITqYHe6TLBoUZHNAjajhJB1EYcea0fnqgbEZhw4+WkfoplFbNm6A7Mz87hx7Soeun+HpBxdutSLJ58+hKOf3MSZc+fx+IOrcfjx3Xjzk0v4yYeDSKV0hLUMXv6dh3BzcggffTCOel8Uf/S792Pr6naRInD9PzQ1C7vTI6C559JlxKNL2NK9Ea0dnbh8pQcXL10WMLFv/34BzFa7XZJ1aP4luJiamhFjclNrmwDjpcUFMdCycZjFZjaHHYuLSyLRobSIEh1O/u+5ZyfcHg/GxsZkokwwzZx6bgo4TSUg53SV/0+AzeIrNjbz/9/42RGJTmV+fnNLExTNIn/PFCPeBmVG7DZgURu9BkbBEGAof798hUxaqfmfnJgQIEoQzR91a9eulmhVdiuQSHDyTbnO6MiI2b2wtCSvOQvceHvdW7fKVJy6+rHRUZHPcLtCQkLAR2kRwTW3CNxoTE+MYnZuHslkVhqRB4ZGxSS7Zfs9iEZiGLxxQ4A0Dc6UtpjAkN0RZSlUY1N253LGzY6KnMtq00VexOdH8zuJKJOWdu3ahTVr+FzmZAtCghUOBqHqFkmFoiQuGklDQQB/893XEAh5YCCOp55/GmfODWJiPC4TYnpoNJsduq6gaKTR2dGKdd3rcfTYKSgqI3yZwGMaR9nhwLOhrIvJUjwLSrr8gZD4RggObZpuFoNRzsMNnKqIfCyRSiEYDgmxi6aTCPr8skEguWKvAhuPnbpDImg5UafnIM4SO92KYj4j5l8bz6sMWB2MKk1znA5fICjbApudaUT8XqNMS5f78bm8Ij+SkAGC9xJlSFa5rinvIoimf8IbCiKHsjwHBxORSmUhONxG8TYZ68otINOQ6LngY/CG61i5Dm99SMgKm6RJEswgWAn0l8dCyRo3Igo3RgLe+RpSmqTI7/xZQx8MjfyUVvE652N26OYWgmfHLQfN4fwe1ZgaxQ4JnjFJAj0lLGXMAU6HDdlSGVkLW93Z7FyGLQ9YjDKGR0exrLUZXq8TFkseKntXLCpKihUqSnAWMtCTc7DM9cIWuQY9Ow97ISo+BfZDsOedsUQSEyrRptVflQ2CmKRvx5neIix3bQ7MtCOxdQtBEFheKVi77T0wXQdViZIZsPoLOqNqSpIJ7SvvVpW41Vu+g2q6kvnP1c8yg49uPzCTUNyWGdUIwm/Zm3/t6f7SE6gRhNrFUTsBAH/41HOVNTffiEkOCpXWUCssehFljbO0ABJqO/qTOpLpIuyc+nJDYFGQZYxl0IdMsYz6xiZpH1YUHelMTjYNuWwejnIMh+7txMEHd6BvaBLv/vxTBAJhrNmwFr1XhzF0YwRrVoXxzOMP4sc/eh3dWzZAVT149cgpJNIJ3LsljG+99Ai+/9OP8O65eUnqWRMq4OWXnsbr73+GsZE5PLinGV97eg/8VoforZP5GKbnUggE63B9cAjjwyPIZ1J48pGHUbBo+PTECYxOjIuev72zQ4rAckZRpsPM3Kfsxmq1i/afIIngcHDgBgYG+vHooUfQ2dEuBt/XX39DJD6USrAB+KGHHkJjU4NEkhJcswuAwJjbhHg0ZrbcciqpKKJRX1xYhMfrg9vjlQ3ED/7pn7B2zVohG7pVxY3BfgHsbW1tMokmkG+ob0AylRRpE0kCyQ3Jhpl84xD/AckbZTAT4xOYm5nBvn17JKHp4oWLqKuvE5JDoD8+OmJOxVWSObbVliUytLFlmUiMCIajkSjGR0fleVBfz6/jVoJnI36ElmYkI3Fc6ulBLJrA2MSkJN90da2E3RlAz5UekZaYBCErBEm3WcUD0dBYL8brhoZ69PZelQk6NxIE/5NTEyKhYioRyQFBJqVN9fVhTEyOy8bF4/FL1tbE5AgePPggYvEMSkUrhgZncfz4BczMzOHxZw7B7vPgzfdOwmYPw0jFJH2HgNtqtUCzGNi7Zxcm5zMYG5tBLMaJvgsFmSQX4bGbjcR8jauFWQTMiXRGiIAkD0UiYhQuGgYyebO8jnp+h8sp58oNgi8YEAO62+mUs+CknSC7nDO3POkcHzvlMxZkEgmkUzE01tcjlUjBYXcilkpDc9hFLkdpkZ/EI5eHy+MTskEw7XF5EJlfgNvuNoE+p9/chShsaLaKUTibzcMbCCKRTSNRyEmCViaRglO3SUkaPQDsAMnysdhscr75bB4BlrBZFDgDXuSZUuTziNlZJv9et4DfVKWXg9shbl2Ukmk+5jkVUJR+CG4BGH/AAkB2Z5iYuCIxshjSK0Hyw58jTFLilsQuiUElKXbjUlMIiK5y+SRSNW5rGN/K51sol6Dza3Q7ZmfmJBzA3DCxKI0yH4v4LbiJoLhMK5bgyUegz11DefYqnJkxaIUIiiWeqSkzkqb4LxAEekWq0dB3pgmVqn6KW/C94kYuV8hAJalJNgiVzzHnlVWCYE72TUHWL34wfaj6cXcy6u3P/7KytWr06u0vrhGEGgioncCXnUCNINSui9oJAPiDJ568RRBoUObqXrKy4YBFL6CsllC0hBDBMvQnVEkQsuSKYk5kekiO0gCnHe5ACOFwPTyegOSyMymFZU1GYQGb1wbwtUcP4erFCXz02Xk0dbnRvbUDHx+9gfGbeTicMbz04kFM3pzG4sI09j14H37yk7MYHJ9DNpvCI/tW4WvP7cCHJwfxL0cHkM8lsX99EA/s24fv/eObCHl1/OHX78eWlQ1AXoFiBRaS8zAKDmRyBq5d68f0xCQawwE8sH8f+gZHcPrsWQH4O3ftRC6flWm4ottFxnP+/AWZdNeFG9DY2IBELo+J8XHcuN4Pt8uOQwcPCmhlnOgPfvAvIstYsWIFnn32WQHrlMJwo0AyQGBPXTe7EmhSdUryDBUbqphtxycm4HJ7kM0ZMpV/7aevYdvWrZVeCWBqZkIiO1miRbB/4eJF7Nu3T1KVUskUliJLcpssMqMxNljXIL4JllIR3EtevW6F2+UQ4H3q888FmBGcS6+Cahpm+REMhqTDwOVyi0mVZWR8nLPTM0glk0Ke2JBNgkCZ0Zo1a8Sczccd8tbhs5MnJc0pk8shEAyha0UXzvVcE98nJ+/BgB/1NEZ7vSIryeWymJ2bRWtbqxhqL168jB3bt4u06Nz502L0bu9ow+josMhOVqzoFJ8Ev47tzDTnKhYdp058jjXrurDr3l240jOALZv24HvfewVz83G4XAE8+cwz+Ok7byNnYTpVGl4rde92ZPLst1Dg81jxwuHn8cq/vI9EIgN/IIxkOomyxYDdZUU2mpfnSKMxU4w4NSeZY5kg4zspFwqwqKxQkK6PQCgorwslRJyr8/rguUVoTCaJyBnIctIf8JvTbpGyFKUVW3KBCHQzadluRBYXEfCH4HQyPjUlCUbJdEa2dDRP2xxOqFZdSKzcH83n3gCyyYykVfmCQWTyaWRzaXjdPpGcaTQwpzKU68PirMSfOl0C2imBotyPjzudN2D3uKQx3Of0IBVLyO2xkTlZyMMTDkpEKdO6GFhgs9vNbge2HvM5EOTToaBaJHOfAwj+TuLgUa3yc4akT7Nq8jncKOkay9I4e1BlUyKpWyRXNg8S8RTsNs00FHProACGzdxEWVUdaskCl80BI5ODAUNS1HLZIiYnZiQUIBD0i3ySfhMLckIW+HUo6UIS/MUklNkeqNMXYE2Po1BMoFw2oBTyZtlbxbQsZWn8xX6Xig/BHM5XbMNkLXd+CD+obAQq83wzDOKO+b58rSLbDTEWy+d/eZKRhEZVyccthnC7uM0kFxVScufjqBinawSh9tZfO4F//QRqBKF2hdROAMDLTz8mUaAE/HzDNEP7KC3iZNUqAMzQHFgs+TG85EQkDTisGqzMIC8WUbQ6UPb4oPm9aFuxChqcKOcLsORikj2+fkMIe3Zvx4VTA+jvG0D3lrUINPrxyeeXMT4ZQyGdxr5712LDmhV4582jOPjYdszES3jzvQEUMwU0OBN46fB+6FoBoXo/fvCzk+gfGccDD+7AsmAdjr5xHE88sBZPPLwPTt2QeNaipiKSzCBTUjA6NIqRoRGJiVy/tgvLl7finWOfyWZj29ZtMoX0eNwy7Z9cjKPncg8mxyckGYdTduqrRyZnRPKzMD+DdWtWYvOmjSJ7+fDDo2JcZjzq/v0HBPhSPjE5PS3+AAJG/j2n5iw/83p90p+wtBSR6TsBxejoqJhPp6emhWScPX9OtgfU1jc1NiKVTEjBGQH5xOSkEBUC/VQiLmZY+gwYnbmpe5NsAhxOFz45/rFsF5w2BwJ+vxCCnJHFAwcfws3REQFypufjKjKFvJAjEgZOjylRmZufx7p1a3CV/04pitdfmZRSXaLKRoMbEJKf8+fPi/xpzap1OHbsuEw97VYHrJpd9O/RXEaADiU5nKSTjNDXYeRKyOcyCIW92Lx5I/qv96Ohvgk23Y3r/X0IhlxYvqINc/PsZbCisakRHp8Lre0t0idgGGXoVhfOn72IfD6Fh584KNGWnxw/hxef/Sb+6v/4K7g8Op5+9mWcOteLqzeGododyOUzsCt2GDk7AkELCqUxHNj7APIZDz672GNm+5c58dZlck2QzXI5u90pQJURuJzeS2+DfI65DRJzMcmY6PgrhmMBZCYwFEkZy8zyOQFvfD0pE+PmhwA/n05DZy8CAWfJEI9GUQgDDa2mVIhbt6VoRMzVhMgsNmPcaSqbhcftlchPkkFV0eXaojQolczA4XHCoqmyxeJWgWSLvQyUAxEqi9SHfgJO3SkZFGOwRboT0tmMfG9wCs9rplDICXB3erzIUMLm9snmgulfutuObNlAMMyIVEWm/WWjbJqWK42+psxGgYXAm/4ZlS3Wt926/P6pTuPFrExnlBTImZ4DyuakCZlSLiYN2VTZxIgRWqvEx1KSpAOaRRWP8+JCFEWjiHA4KM9ZADSJHT0TlahZ4nWrboEjF4FnrBfuyYtAfhDFUgIKy+XKWZTKmkQ6A/x/Njqb53yLGJgaHvHUfPHDlGF9uRug4lc2Hxf9FxVwT9Hnl24C7rhx899vR6ne/qfb9ILnfbdn4W7XcjX29D9850jtPbF2ArUTqHkQatdA7QTME/j95x4X4MIoRUnMrqz6OenT+Lc0KKsOzOZdGE/4kMppKBk5KFLypKLEKa4nAE/DCjS3tiGfiaKcS0ErLuHRB9dg8+a1OHt6AMePn8HeAztRtip476MriEUJfGhWzuF3v/IMrl+7AFUtYtfuB/D9H76H0RneRwa7NjTioft2451338ODB/fB5bHiyOuvY+/u/ZianEIssoA//tqjaAi6oJRyMh3Nly2SUjM5t4j+q32iyfe6XNi+dRPi8Sg+v9AjHgJq1jmZ5USck+GTZy9jcGAAPq8XdaGQAPaR4WHEM3mMDN9EKOSXll+Pm0bQBN5+8x2Z7N93333iVSBgYzzq2XNnEYvFRS9Pg+/5CxcEjBCImWk4JQHXvM/BwUG0LjMTkrZs2YxLV3rEZExgyrhUSnukbEyxiFF6ZHQEmzdtwuL8nKTpUNrC33fu3Cm3V4Yien9Orf0+v0y4KcUpFPLoWr0K7cs7cWNgALNT04hFIgjV1yNEqUo6c8uPQMDPLoQL580iNI5dlxYjAvBXdbGF2CUbkb179uLipYsiZepY0YXXXjuCxoZmtDS34sKZC2Kcpo6bz53TZIIZSb5hi7ZBAGvBjp1bZEtDQkNJ16WLJBw+rF69AvMLs7J9cbs88Af9otNfs34N5udoUPait/8GJsbGsXPXdjQva8PkzDxGRqawpXsHXvkf/4AHDj6CaDyPnmvDyBSAhUgEdQ11yGUMWIp2OJ3sp9Dw4P6D+MH/fAeq2ydyFRIuxnuKAZiPtZAT3T67M0hw2BBOkpUVTb9VCIJk/iskAHn4fB65DhhB2tDcLCuMxGcAACAASURBVGlH3JjYrTZ5jZiERG8FwTpJJJOJQn4/StksDMaMOqxIp5Miu+EEnefCfoOlSFSkaPT2sHKQrw0TfDw+v3hhuEni9ySn0JQwZbI5SSIi3kzleLtOeVwkATKh5utRKplm35JJLphURa0//z5r5OHxeYXgsu07x+erq0JCI/EkbE4XFKtNCJzN6UZRKcMfDgpg54bN4bBLQpEYl8UnUfHgMhJZ4oxIxoqSiEQJFgmDVVfElC7AV86UgNwE1ryOFOnPME3VJGUE3UxfovSO6VZ8PUjaLAoTlvi1CtjPOD46JsZsl9slj4Pnbqb8VArK+Geal8sGGvIxeCYvAbPnoeRmoBgJlJBGWQiClfZllMs5gPKpW10Hd4L/XyQIQnTuIAh3SoPuUAxVHpM5/f9fJQhf7FuovrdVycUXCUL13295Eyqbj7/87uu1t8XaCdROoEYQatdA7QTME/iTrz4LFqBycS9J7JV2zZJSglLSJGbEUB2YzjkwnQ4jV7TByKZBfRHfBgu6Df6WNtS3dsGi2FE2ogi6E3j28e1oCvowM53Cq6+9i3v33wvDouHN905hPsr7ooExiUceXI+1Hcvx6Sfv4Vt/+hKOfjiGdz66jKJOccICXnxqP8qGjh/95Ci6ljfhW9/YB0s2CiPjxgfHj2PfwW3YvbZNMsx1lW+sGnJFCxajcfQNDIrUR1d1BP0+AdanPz+FQllD9+aNIi1yubwC+Pr7buDE6bPIptMC3rcwKWd+XuQ1i5TgWMoIh0O4Z9dOiXcdHRvBpQuXcWD/AYkg5faAxWCffPKJeBgYG7p121aRAX1++nPZCgRDYYn9DIfrEK4Li2SIQH7N6tW40nNFSsdonmamP5OOhm8Ooe/aNey7b58AeE73r1+/jr1792Bo4IaA1DOnT4s/4tvf/rYUsJEgnDlzGqlEUqRGlFFt6u7G3PQ0LJqCZw4/h54rV7A4Ny89Ccy2v3q1V9qdafalWZp5+6tWr8S1a30YvjksmnU+5g3rN8Kqqzh16pQYpl9++WX87LWfyfPftGsX3nrjLaxetRYXzl9CLp2DVbeJPp2glb+TGIhhlYk+oaAkNwUCPrnv1atWofdaH5wOYMu2DWIKD4bYDM0SOE7+6Qcoo3vzZszOzkuB23sffIRHDj0Mr9cNq82PmZklAYezczMC5uub1+L1t96HzeZDIkNDsA3RWFRIZNgfRjI6hecOP4LZ6Sh6Lt2ERbeJ1IvpQIyfdbjcYsxOpBgVa4WiarI9oMQoGo+jtalZSBNTqFiEx0hYEgqPyymxpfx8EkWvPyAklESBZI+mcP6i7Iqg1+l2IxGLwKHrsOsKoksLcNhtcNIEv7QkgJymYU23iZyGj7GhqRmpymOMs3iPDeZ2u5xLQ0MTDKMgZ8chOQF7IOTH6NiYNHLzPiNLS/D6/Mjm8kLaSMSI2fn42epM0On0uBGNxwR025kixK2CxYJILAq31490Ls+oIbjdHpQtmpzL9Nwslnd1ydaAfRqhljoxX9NALZGvEsKko5Svxpwq8rl8DGw1t+mKJJ/xg5stni/Pjv8uTcOMHTVn7SKN5Pai2lFB2RbPhxuuvJGVoUCligz5rCEt4Y3NTUIERP5UMToLkObGpgykSgqCNLwnJ6CNnIJlvg+6MQmU41DY/lyqGKeRl41rNWmoCtLNn6q/SBB47d4OQr17M3DXBuFWm9r/GkEw7+/LNgi37+NfIwi3tx9l/Ke/eaP2tlg7gdoJ1AhC7RqonYB5An/+0nMmMKBUgokhlf/KahlaWReCkFV0zOY9GJy3I5mBFAjxTYc5Ke5wPXyNzWhsbUcmE8GargC2rl8Gi5FDyNOIK9euwxkII52z4/1jn2FuKQajpElb7PJmL77x8iP49KOjWLlmNcLL6vB3//1DLMWAfDmFpnARX3/pCbz/4QVc6FmA11bCPVuc+J1n7oeloGFobAT37t8CF7NGFMVsVrWoiCWzGJ+cxtDwTeTzOZnsMuEnFAjj7Jmz6Fq5Gi63A1a7Do/fj6WlFE6dOiddBkwQWr16JdwOG6719SLo94vZtFAoyqSbAMPpcuL69T4EPH7R/ou0iI3BkYiAZ4KwdevWiRn3xsAN3By6KZIihboHi0WShKjfZ9EYiQO3D/ycDRs24Gpfr0xHCSSPHPkZFubm8PTTT0nCC6fsNPw+cugQxsdGxbRMHwGjVp9//nn09FxBIBjEJ598KgCIshzKmriRoHSFQOzAAw9I+tLYyAimGeOayYq8iB9MLapGSzY1NQoZSSbTMnnlRJ3AfmhgUKbo/Jr7778fr7zyimxa1m/bKh6Cm4MjiEXiYoilsoRbKW4cCEAZDUrJEx+TRS2hubkJly9fEYnX4uK8AL0NG1cglYrC6fTI1/NsjUJOTLOhUB1a2ztxrbcPJ06cwqYtW8Sw2tTcCLcziAsXrmLtuvU4d+kCVq3txocfX2anMBYjCWiqTZ43fRp8HCjmEA64cO+9e/D+h59Bt/ul+4KgXqbqVjMmlBN8m41E2YJsnlGdTtH+E2SCiTiKIoA0FjWbrQlmWW5GcMs2aYlJNQpitqVEiNcIZTQE9PRS8Gt5G9wsUPBTMrKwayqyqaRsGRjrWihSxsTMHS5zmCSlI5ZIIhgKidnWKJgkjJN4PreFBXObwCZk9lLYnXbkjJxca9w4EUTz+mKcLAEiHzN7EAjkpcSuVBR5Gk3TJFOcttM/43W6pMSNhYh8Ttyeme3ojHNtkGvUJIJMqbJIklcin5EUJ7vLCZvLKclGNGZbrYqQOZEzcoRe2WaQIFUjTmkA5n1LT4UKIT0E2iTGJLHcXHDUIJlIvC0hD+xYKEhyk7WSCiVnZwBTE3Ooa6iXx81NiSQwCdvgaqMAo1BGrmyXssiwJYlwdBTFkYvQE31QS3NQi1koJVWCgNjvwr4KoQMSr8p5fEVu9CUSI37elxEESTW6O4yo4kH44sbhl5YZ3Hor+7LoU5M/3O1HuEUK7ngT5EP4T7UNQg0W1E7AHD/UYk5rV0LtBIA/f/FpKToiBCJB4Js1NcFlpQiVK/WyipxixZzhRv+0hlSO/8i1voYCS5Z8QbSuWgOnW8fW7g6s6gxjoLcPa1esQ76QRUEpovf6Ak6eHJGW11x+CZpFh11TcPjZe+FzsMDsCu576Gn8w48/RP/gJFTYoWolbN5Qj4fvvwd/+z/ewFLSDXcpC6c1jn/ztfuxY2sbnJoCr8uDUoGTTA2pTA6qzY6p6VkMDA5iYWlR4h0ZHblr5y6MjkwiHs8gHAhBs1lQ1xiColsxdHMKR4+egs/twrJlTfB6XDh/7gxWrlyOYiEvYILT+Y2bugVkcjI+zDhOtw/t7W0C3F1OFy5coCTHgZUrVggAI+g7c/asJA0x6pST4sVIROQQa9euFUNve3u7SIAWFxaExNwcGZbo0Lb2Nhw/dkxMvdw2kGywaK2vrw8PPfAApqenZIrPSfuq1auFXLBrYMOGjbjUc1nAU65gyOMmQWoOBiVSM55MorW9De+89TZcdgecHr+AG0qminkah3MC1u65Z4eYzOlBKBZNPTsVEkxi4qSaKUOMNz1x4oRsOwINDTgtG5gcvC6/tPU6bA6oNgIqtkFn5D74mAkkV65qFcLB26a/w27XpSlZVc126EQ8LSbxTDYFw8iJNIgTdH+gHm++8bZsOpxuJzK5NFZ0LZf40A8/OIpDjz6DaKKA94+dws3RBellYBwpuwH4OrJYjbdnVbPYtXMbcgUdl6+PIVssw0ZtvEUVkzW9BpR50UCeN9g8XRIpDwE+DcKUw5QIkjVTHiOpRamUTLndJCCibVeQzDDpSBfyE42nBNTzvA12BFitksYjPQEWguE8CvksrDxoegI0BYlkQroIxFwjRWS6bAW4IUmm0maXAqVB2awA/HQ2jaA837SQG3onKNnhfTCFiUSWv3ODQTDN14jbDpIHPm96kChLU0qQmFN6EGTSTklSgSlfZlynRLvabEK4SATi6QScTBArlMQcTOlTIpNCXbAO2QK3Mh4pUwvWheEJ+JEv5yQRi4ZlmpoJ+uk1MKWLZnsygXfVK6BZKVOix8iMj2UKFq8TJhWROFTJAW+DZ03JlK4p0vTOv8tnCkjG8+IRcbgcEmcsUqVKGzmfsEpLQklHQaOdpYhQMQfHzDDU6TMop2/AVlyCRlJA5kqRl6QamUZlkpkqQbhtQL77HaYSBFv5y0qiESlOhSCQrNwpVPplG4c75Ul3ti1/Mbn9VkKSbFtuE4y7PRPVx1jGX9Y2CDVIUDuBGkGoXQO1E6iewF+8+LS8QWkE/YwAJABQyihZilAlUUNHXrVhvuBD/7SKZNYsQiKwttgcCC9rR1PHctyzuwtdbW14+9X30d5ajx07V6BgSePk2QH85PUT8LrDyGVL0IqAUyth5cp6PHv4Xrz72pt47Kn7MTCext//01no3gJsZQKZMr7yzH44HRb84MjHiKXdcOfTkujz53/2GJrr5tEeCsBqeMFFRzZvoKiokuZy5epVjI6bhV5sY21tbUZrawd6rlyH2+VDIZ3DsvZGeAJuiao8e6Ef0WgG7S3NMkmcGB9FOOiXfP6pqXGZ1BO07N23D4FwCINDw5KL3tnSir5rfaLhn5udlRKqHTu2i6GT5WgsGvv0089k2nnP7t0ydT1x6hS6u7tlEk1pCjsJhgYHZeJLA/Oxj49LkhJ9DSdPnkBrS4u8uXNrwV4Fav+ffOIJjI2OYGR4BJFoRErZmHFPELhxY7c895m5OUndcft8AuYzC0vIGgZOnv4cv/f7v4f+3mvIpTNI5wuIRpliVMb87JwAeJquDxw4gKHBIcwvLMrjYidEKBgSzT8BETcIjz/+BEZGhs1GXkVBhKufkkVSb2iOXVpYwmx0XqbXlIpIqZamobWtDcua6Y8Alpai0vK7fv0qLEVmBfSNjUyhqXGZFHtFo0to72yR/Hy7w42+vptIxDNobVuG/ht92L5zB1xuJ+Znx0QKs27dPTjy5mfoH5xGUbFLgVhbS6sQlEI+L7dvUy1oXebGoUOP4CdvHMNsqgjDUkadyyNtwy6vRwA2zcUkerF4RHwQvMYIXEmOSbzCJBuVCTcn5wTwdeEwhulj8fvg8wekG4Ikg0Da4w/JtcTXk9cmyRjBLP8/loyjWDLg5pYjFoFqFJEvmaZo8QPkDdQ3NInMjJ4EyouYFEVJ2WI0KsQjkUpCs5KQWQQ085pKpUyDuzQpR6MiByNJ4BaIAJ9jbb6WU7MzUHTNfL6RKHyUDSkWiQ8l2E4nEvC43WKsphmeWy8+ft4uCa/D60Axa0CHJo8vXy6hubUVk4PjaGhuQiydgtXlgMJuBE1BfWezgHNuN0i6pWcAqJA0RQixWUBmdgekczEhmiS5JAmUFnEwboUOVczfebn+Sby4wZB0UhasaWXYrDpQVDE/xzMuIxgOyOeJuZwSJW4YLCVohRLsRhkFm4KUpQgXNDTmUrBPnUV6/jTs+SnoRlp8CmbjshknRCJThfYm+P5lHgRuGm6/91S3F3cRhDv+nXKs6sedAP/LwL4sCu688bve4r6cIHzxXfA/1jYINWBQO4EaQahdA7UTqJ7Av//Kc1KQxC2/vKkqfC/lRqEov5vGQg2JYhAXx0vIpEuwllUUOSX02LBiYxcefeA+uN2NePft4/A5S3jhhT1weu344OhNvPfBJcSSC7Ay+cjig1Wxw2qN4IlHd8JtKyCVnsfGTQfwne+9jZuzUZR0BbYy0GBP44/+5GWc6unH0RPXUcy54SkWsWa1gm9+/SCWt4ahyzsrW1YZh1iCRbXh+sAweq70QbFoCPhcApi2bN0iJWGRSFKKvIJ1QfgDPszOzwqAHh2dhtXqRCy6KMAksrSA+lAY4+OjEu85PjWKp59+RtJ62JcwPT0jcpKxsXGRy3DiypbiDWvXC4gJBMOiWpiamhY/wPbtO+R25+fmcGNwAE888YSZQJRJS7ToiU8/FR8CwfOJz07ItoFpN0M3B9HVtRzj4+NY1tIiRkv6CtiAfHNoCDeHh2Wi/dDBgzJB5RSYk27KePr6+zE6NoqRkVEhIrt27kR0cVGiNNevX4tEOolPT36GclFHqVBCjpNglwvLmltkC9LQ3CAJSxyWslmasbV8PtFoEl6PVzYc9z2wH2+8/jrWrFuHixd6MDc9B0vFiaoptL1bUFSZ9EIpDq8vA3V1AWze0g0U80Kg7A4bWluXSfIPp9pjo0MiSVm7bh3SmayAbofDLQk9jY3LcObMBdHYDwz0YeWq5QJy6WO4cvUiHn74WZw6N4yT5/okgpQmXSbvxGNJkTxZdTtKRh5eexn7HziIxVgKpy9cRjyTEz+AwghflpxVNO82p108BAE3y9bKSOayEjNKUM2NUT6REFOzw+XCfDQqHgeCU5euIp5KCsHgND8dT8pk3R0KSc+DXimcE6KtqkJG6KMo5Q2kEgn43YwWTSJTZKuxQxqCvR6fGJEps6JPgACZ8iL+7guGEUvEUWSuPgsOxXBsE2kJDdH8evYKiDyqYMrxKH1iEzqTqwqGaRzn9iQajYtJn1G9/FxHhcjSuMxtBtVDbrsT8aUlszyNbdi6JtsZ/gwJ0puQz7IuG2U2k7NkrFSS1mm/P4A8Ox88HqTLZQRCIWhOkokyvOEgrE4HnOyloGdBY4JUSozsHBbIzJ7bBZ6d1SqSM/n/iiOBxI/fMyRDvO4UxZCkMvE6gVsJBcWcjkgsIWlYJvEw5UJs6aa0ipZmxq7SWE3pEzcMVkWFKzEJ+/j7cCwOQjOysJSjUC0plMs0e7MwrRJ7SkJD4iK3JD9NKz9mTenR3SlGt5kAjdcia6jKnX7F25O0aVdv+Q5SQI/EncVnt9kFW+Mq0acUslUelrQwiFGbv5fxH75TMynXkEHtBOR7sSYxql0ItRMA/v1XD5sdRbcIgkVIAt9UizQBMqBF0REr+nBxsoi5pAV6wQaXrmPZqhB+/4+/hlSkhE+OXcDcwgSeP3w/tm/rxvvHTuP1n59ANG4I+CgVDLisXtgpd2lU8dKLD2Nychjb9+7FP776ET47MVB5w+YUEtiyMoSvfu0FvPKTd3B1YAEO1Qu/ksbhZ7bg4IF1CHntKPPNXOOmn0p3BbF4Gp+e+BzRWErMuU6bhlA4iLaOdgyPjCGbo8SJCULtGB4dEg8CjcULS1EkExmEQmFMTU4inWRJVQI2mxVDAwNYtWalFKBV4z0XFhcEONK4yuSUa729YmZlYRY3DSyLm5mdxcICU3VGhCDQSMxEpLb2dnR1dYlhdDG6hPr6erzz9jt49JFHZEPAVCP+O6VEsXgUGzeuEwMz04MoSeK7+/4DB+TfaVz2eD1S9MZEJ076r17pRXtbu8Ssfn76tFzi9DswrpWma5If9i/ct/8+/Ognr0JVnPDSHyB6bkjiE8Hezt07kcnkxOQ9Mz0r0awulwctLW0iWYonEjj0+CP453/+Z+zctQvHPjohmxOWahEbcfvEM0kXsiIj4SbH43Viz55dAj5np6eFyBCMZnMZLCzMCRFavWoF2jvbzaKuLGUoHpHPzEzPYdvWnUgmMxi4MQiP14WGhjpJHOIGgU25Xv8yvPXuGdwcnxeCwFSpeCwh4I9YjSbicMiPZQ0erN+4De999Aky+RJsLi+WojEEfEGZVptTaBZ6lQRUs9uA6ner2y1Am03QVL47CNQJfrM5kc0kUmn5s8NOUE7TrVVkVJyqE4hPR8zXm9sGmm5tsh0wi8AI7ViSxibxVDwur4XNwcJBbgysAvycTreAdgJ+yno4uC6rqjk9522VS6YkyRcwTd1lyP/T/0DiwLMiseX9y/TfZhOJlESwqrpsHUhwaPbliyhSpFRariEah/n5xUIOpXwBXhKveFxkUlaCfMahssk5lZZGciYaWXjbTFMlkNet4uUxjdYmMWKDOMEuSTpjWCnBY+Ga0+WAbtNRthSh6PxhxO9ukh/G0paQZxKWrotBWhNCakqemGrEv5d4VMaQlplKxOvREBKfTStYisTke4ZbL07+SXLoL7Jzs0EZlUQ9V9qdefuKBis7KxI3YZs6A1t8AGoxIqGlsBgiN2KxnFxgEnlaQpE/j1g6Kc1k3CxV2pfvEBBVzc08WyE5gtW/4DP48lRUObMvJwhf/vck5lXyYRqWK+3JIj2qlLJZyvh3/60Wc1rDBLUTqBGE2jVQO4HKCfy7l78i5MBMHOfAz9waMBWowBhCvv+qKiIFJy6O5zGb0OGEjga/HX/w7W9CD4bxLz94B7HpBezasQxf+/qjOH68B0feuoCZ2JzIJDzOAGyaDoeqQi8l8fwz+9HRHkS4uQVn+mfxt//wFsqMnaSEoMg89jyef2oP1m/air/9xzcwH8lBKRjY1OnCn//Zc+ho5vKf0gDqoWkA5Z8suNrbh8tX+uD1BRGqCwNGFmvWrZa22XyxjImJWbR3dmFyYg5Xr17C9p2bMD09gUg0irr6BonOJIhfmJ9De2srLl26IPKFF776gkwmOYU0S8XKMqVtam4RAB1disjZOWx21NfVIZXOigSFIJ7adMqIOOkngKJJkkVk/Teuy9SX4O/MmbN47rlncfr0adH8U+Zx+vTnCIUC6Ghvw5UrPbj3nt2SAU+ARx09DckEFGxPdnnYHdAv8qJPjh8XA+y2bdvw1rtvS1kZgd3NwZuYnZ3B6OgImpoa8MJXXhDpE5uDF+cXhDxwW8JeBRKM9Rs3YOjmTSEcNHmuWNElE+DBgWG5HQKxb/zhH+DHP/4x1q1fj2MfnpRsegIxno0QDouCTCEuXROckO+7bw+SybhEzba2tMlWgiRoePimbGt27NiBNau7BIwmUxm5j1yhgGQihfm5BTz11LNiwObj4ZaFpIt694bmRixF5mF31OOzk/24OTINb8AHncSAchuaZyVHn48th8cffwA3h6dwrX8Yqs0jgE6z2uUaoieAcaQ0bDPHn68VJ/3Q6CfISvsySRBJQ2NdWHwAAlqpz1c1SUAanRqXduli2SKkxGN3o5DNiU9jMbIkOngX5Tr0LJBoOF1IJOMiuVLYsq0CmSTLzVKygWDyEl9TTSVRgKQPTU1Po2P5cpFEKTrjiM2oVbvDLp4XypoohSLApxSJxIUfvN5IDigrItHlloSSIBIWxaIilzMEiJPo8lrn9UwJEf0MbEFmghmblyNzCwiFggJ5uS0hwOYHv0d4rTMelbhZ57aFJvRIVCJfZxYX5XFSBMSzZlRrKs3nGZbHntOs4rnRnTZoDiscXnY4KCgXc0Is6FVgGpJEwPJ1MQoIBYOIxxMiMSpQWuVyyraKBm1zk0WCAGRTfE5peLxu83myGC6bld4Ih40t06aPgKVt9GJxmyAbGUODI1dEOHIW3sWPoSanhXwoStL8fCEGbE3jpsMkfHzuQhLuIAi/TBoki9BK5Oqdb0zytV/y8csJwi95WxPTtNk/YRqyTVLAmNtbGwSU8G//35/V3hdrJ1A7gdoGoXYN1E7APIF/+/UXoVZMiTLVEpLAiV0JJdHmmqv9ZMmFKzN5LC4AIa8FX3npGTSs3IMfvHEGU/MTaHTk8Rd/+BwmZ0fxwx8dxVLMirySQ6HMSFQbPA7Ki/LoaLHjT7/1VdH6J0sO/Je/fx3jCzlJhPFwrW9Qh13CX/zZi1hKlPD9H3wooDngNHD4kS14/rkDcFo5tTMn1EY5BypRCNQGbw7DR916PCHylMagFx3L2xFNxJEvKihbbNKU++EHxxEK+7C8cxmu37gqYKkuXIfp2SUzXjPox+zUlBSU7dl9D7bt3CFTRgIfvskzfYZyI0oUKDfi5JyyCK/LLSBxKRqVN+ILF85L3CkBP7X9lKVQm87POX32jAC8a9d65Ta3btmKV3/8qqQiceJNrXdLc5NIswjQ/F6vbCrY2LustQ29V3vF88AWYsoaaJSmd+DIa6/Jn58/fBjJdEo2HSxpy6ZyqKuvg8Nph8vlhNNhw/79+/F//d//DTNTUzByeZF+1NfVC6HgYxsbHZMsf4JTPk8CT/6Z01rKgJ5/8XkcO3YMgWAAp09eNM2tNNIy4YpTbZZXOS0I1wXR2dkhU0xuEkRzH0lgYX5BtiZ5I4fu7g2S/sRiOE7VCQQJ8I1iWeJW161dJ+dEiVVnZ5ecYd+167jvwEOYmplB/9B1dK3cio8+Og+Pl1r/qEg6fN4AIgsRWK0WuN1W1NUHsGHDerz/4cdQNSYSaUhn8gjW1Qupk06AYkk2Lg4rPQwJWO1WZnOK2ZaEgwTB4yToJSlxinGYJMFhp+Y/xSZB2UAwBpRnWswW4LSyuTkvMhrejnQFsLeAbeScYNutQtiKnK4zIIkmWs3UyNNLoOs2MVpTCpU3irLZSFLWY1HhdLmRSKakcI8EjN8DJCx8/naHSxq1OSmXwrx8Xs6fRJDaf8qSSCK4bSGgFmArnQOG9CLEE3HZKtCYTpO5pipC9hmNzNeYYJ0txcl4VDZFsXhC4lm5QUonk/BSIlUqQrc7pFeBBW8kSEWmJrF/pbKFURVNzOtMRSMsdvk8UrymO+1S9OZ06LIhYUoTn5mQA6YhqWaKkWx+2Bmh0+JtAnVidpIqiyUnEcglw47JyXnZXPG+JN2I58+41lIJbqdDXrciv1Bh2ZqG/5+994Cy87zKhZ/ztdPbzJzpGo16l2xLlmTJcpMbdtwSO3Yc2ykQQkkCCdwbLnAJPyQsFu2H/OZCGkmcRhJjcHCNqyzLkmV1WV2akabX03v5vrue/Z2RnUIWN7mX/wLvZCmSZ07d5z1znr33U6rioOXAbASQKJ9FIrMLnqkjsGwOMspuLprYnUqssvxNbyMX3LsbBUhCPV3i3N+5bj/w1rSfFM8f/8UG462fuNkQTbVD8/pvz0CgyUSTcSUXckPpeB1b3pfuD4WA5b7ObOYv3ryD31ANgoIFqgJSAUUxUgdBVQDAxx66RwAd52xOwxX+b7ZrXwAAIABJREFUufaDNdgeQzjl/ACrakGcmq4jnXFwyzuuxfqrr8Y/v3QWh46Pwa9N4KF7r8bihUvwl5/9EgYuTKJON5gqXV4AU/Mj7E/A0Ap4x63rcfP2LajUNXzzsZ3YfWAI2QoFfyUENBKP6+juNPHJT74fzzy3D99/4QRQzeGqTX34xfe/A73dEdTLJfisiAzCUpkkbFg4cfIUxiYnsXnLVvGoHx4exca1y8RekTkGNUeHo/nx6quvw5AJdC+y2RkkZ6cRi8RQyBcxNDaGeDyGdHJWnIVWrVyBTRs3wOtjWJhHxL78gCWAJhjLZHICIElpsEiXaNBu0oNMNo/pmWkRDnPSTXFooZBHb0+v0Db4df7CBfTO7xNb1M6ODvTN68POnTtFRMocBE5v16xdjampcQwPDePyDRsEsPf1zhNe+sGDzEuYwJYtV+DEqVPo7u6W+3j1lR0iWF2xfDmWr1whGQeVckUaBLrcsF6DAwMwDR233XorxqdmsO+NN5BobRNtgYC+ahULFi3G2bPncO7coAh92SARTZAawhTennm92LJti2wuMvkcLgy49CdCDrHx1DX0zutFX/88sTElPiHgYnM1MDCA8bFJZJgf0NEuzUOlUhJwTcoRKSBsDjjRP3nqNHp6e7F06TLRRPj9DObyYuDcEBYvWo5QuAVPPvsstl57FQYGZ3H82DBaY23IZGclDdyueUSkqus26vUsbrvjVhx+cxCjo1PQDNp1uv77pDMFA65NaS6bk2k2GyFSeUj5oQg7GIkgncpI4+DUbTiMddA0FPMloZpxI0IhumORUmMInYbPKR6KuRQ+dtuWjpJdl82PU6khQLDtJb8/K7CWtcvlstLEVSUhmK5FBJge0SFQFM3miOF4FEHX69QFlSSLgFRB1lcjyKW9gM8nScn8CnhpDcqkbf/FsDoCSIJ3Ngc8/zzbvG0JJCOdp1GXa7u6BZdXny+7GoqwLyAWwh5dl61IW0tUxMviMsTpPGlQvEyl6IbN2Y5rf6ox3biBgNSmKEJ692+fOBOVckWEohHUnAZ8oaAMKNgsRFpj0jDx8QfCAZRrZZnyU9jNrcic25FrS8uzQz2AJo2K4xTlvDt1C5MTaUTDMakjdS18Xjzb3DBZfB/THYmxys08GDpAsca6YyJYyaCzPgT/5CvwFi+4NqeSEk0dgrstcClKrJT7fVc9wUo70gy6DQJP9tvoRP9Sg+BhIFuzY2tSkHi9t7shuQDf/X9uMub6DrexmGsQXGequQaBv+RVg6A+/lUF/uUKqAZBnQ5VAQAfed89HDA1k5TdDy0KH21P/eIHLGkCFceLkbyO1v6V+MAv/Sq+88TLeOPYGCq5GfzSXetw3S0b8fmvPY2nnjiCUr0A3V9DuWgIMAn5Q/DqbQhHGviVj9yFVSv68eQzr+Gbj76GWi2Kqk1ucgXVUgOoabhkbQIf+7V347MPfwunT+bRGTPw8V99By5bMx+2XUC9XEM41IJUtoxUdhaWL4gdr7wiHutLl68U+0vytBf3tKNUrWCIfPdEF84PT6FcdVAu5ODYVSST07BrNZnsM0TJCtLasixi4p6uTmkOOG3kFHZyalI42gROBFQEUaQ1kE5DwE7+s6UbmJycEmrM4SNHhPs/F25Gik5bSyvGJyckE4GWjdxssFFYOL9fpq0E5JzYvr7ndckW2LL1Cpw6fUJub82qVTh7+owEik1NTePAgcNCsdm+fTteeOkl3HjjjfK4Z6YnZbpM6kRv3zzJMhgfHcfZk+cE8LV2JJBoa0E2lRK60h3vfBf279uHoD8g3POh8xdkkr5q9Vo8+eRTInomV5t2pDIFJeXCcaT5iLfF5d/HT55AMVeSADnLNNDd1YGVK5YjRg//WkPqwy9O/w8dPiQbEYq7l69YLnSS0dERjI2PoH9+vzRebEIi0ShOnxlAZ3e3THV9XqZXu3QlJkrH4x1YuGApnn/+VUylUrjz3rvx7e8+i0bNh2K2CJ+PblwecTyi+JpT5E2bVsu246ln9kl42fT0LKItLTIxFvPOGhtkj4B7Cl4JftkA6EzQ0jWZ9IeCEZmeV4sVlOmF79GkdiKI1UhJCiJTJA/fK+A8TIFzsQpT0xAJxZAsZCUEkCA+xCC5UhXZYhG+oOvkQ0qSP+CVulYJkv1+ocMw8Zu5BXRTYuOj6a5WgNqBcIgC5lkESTeTkLYC6g7fxzYiceoqNFRFiE3xcUUGABTNu8JkoFgqIhSKSiPJ+/UwjZlOZmwU+LwrbobC5OQkvBF361FjgBmtju2GNKSjQxcQiIalkU7PJhELhJCdTaJzXidyWW4hLJnaC6efQXOpnNCsuIGglsINUDMQtyzJZKBbETMYZJsQDiFbq4rVrenV4Qsy04L1ZZPmgmCeGW4UuYERZyKLtrzcLtC6tgxLBNNeTIylEfCFpFGnYJobMTYsbPCZ78IGhCLlhuOCczZmTq2OKjVJ8KNdK6MjswPm7GtCe6I4miFrsj0QwbKDRrMTkK1Ck7bEn9FG1dUlzH30uBsbV8Pw477mdAyyc7goNOaG9+ItvM0iVZrzi5sF9xLuf7p2se7duHHWqkFQH/+qAqpBUGdAVeAnVuATD77btROUECZ6cssKAWW9IVNPn2MBjoWy5kewsxvX3fUQ9p+awCuvHQVKGWy7fAHuf/BWDAwm8ZlP/wXGx2fg0EHF8qGsQQCjz/YhYgRxyfo2/MJH78XAaAV/94VnMTk6K97oDFCS+63UYaCMq69Ziutvvh1/+RdfRTE9jAfffSVuu/lqwKyjQjeUYATVSh0XhofRSlvJsWkBzz3dnSgV82hvS2Dp0sXQrAYmp9OoNwz4AhEkMxmcOHUSpXxehJCZZEpoBUxd5WduvWYLWCVovXzTBvQv6hfhaKXsYGR0FHRyEVGmZUkSLekdpF5I2JRFwFbG6dOnEQ74RejLqS6dhBb09wvooU0k6Vq0+aT4dNfu1wTErV61Ai+9+AISiQ4B/5yokq5CTcHJEycQioTEPnP/gTekIThx7Dj27NojE3puFqhHoC3qnj27heJAysfre/dh5arV4t70wgsvuim4FFJ7feidNw/z+uejUq9i9SVrcfzNN3Hm1GlJUqZ7DtFDorsLL73wEuo18rgtOHU2BwZsvSYOMJs3b5ZMB9KCjhw5DI+nio72DhFYUyxNepYAN48pFqNnz1JnMIxA0If583uQaE1Is8GtDBsG8tk5aY4E/UJRmZlNibjVNH3IFQtIJNoFoJJv7vWG0N05H0cPn8Ke/Xux6tK1aGvrx85X9qFa49HjBLmGRq2BoJlAqTSNjp4Abrn9dnz3seeQK9uwmZjs88vr4LFMmH4vytWK6AWYAu0jeHWAJKf5UeoOXG99cbC0HYQCIRRyWeikG3HLUCiD6zLSh1ra2qR5Y2NFlyqKvXl26uU6/KEgKnZdBL5d7R3iXFQRUgqECkTLTYbc0UGHlCBSzQiki2wOKOguV+CxDITCEWTSGQmw4/d4DkkTY4Pj9QdQd2xUGrZoEdgYkmPv1CH6Cj4FtkS2oaHMDAJmKRSrCNg6/OEgpgpZGF5TnhutQpmyTmEym4VioyKPLxaJiiCZIn/er+5lgJsuryXF/Xzu3Bwx2ZnPw0/XM6Y7ezySQUDKEbUmtFbVLWpN6Eqkw2awm2nK7wNu58JsMqXV8gjw5zZBchTqNbS2JwCriCg3DnUCetqiumC4VmMOguluQTRIPQmW07M5hHxh2RrUyjXZMMhQhLQyCqPpDsXn7LXkPFZ5/uuAWcmh6rFgecqYXz6M0Phr8NRzMBp5aTCZzq7bNRh2FdXmtsXdqLniZYL3uW3ODzQO4nzECjf1D2wqmpd3dwDCV/rBHIOLyWrudUQgzfdak0D0VvPgdg8MjxTHoh/5mgt4c3/wG59VLkYKLqgKSButXIzUQVAVAD7+vntFwMgPV4ITOmqQUlShg4jkI5CuYMGMtWPLzbeipLXibx95DMFIDJetWojbbtiMUMSP737naTz+2FNo1Bxoph91TYcZCKHKlFcHaItaeM+DP4dVGy7Bw198HKdOTIMmhcV6FQ7tBDkBpKDRsPGuu65A38KF+B8PP4LL1i7ALzx0I9qiQZRqJRiOJhQP0m0qtTrau7qwc/c++RBlOjN98zmJvmTdGlQbZUxNZ+D1R5AvVHD02DHhLne0t0pyL0W/hu5Bo1FDPpvD5MSUaATWXbIOK1auQLlaFlAxMjLhevibJiKRsOQGcFLn9fqFQkJgRIC2d+9eV2MAusdEMTU9JXoCNhwEl8wC4N+98+dhfGJCth6c8s/r6cbBgwdEEDs2Oo5yuSobBDYYx469KfQhNiUDA2ewbduVOHbsmFiKUohMug4n8xs3bsQzzz6Dvt4eaWYmJqfR0dmFtevW4dlnvo/uzk6EA0HRSRAUj01NSF7Ctm1bpZnhpoHAipNiUnoI8Pe9sR8z00nxvtU9tIsCbN11s7ly25XSIPTPny/ajJZ4RATZnMbKebJt2Z6Mj08JRckDXYAjp+OhsA9+rxcjwyMC4OiqxA0BNx/cIND9yecNCMc8mcqiq7tLhOOcgCcSnfB6wxgcHMe+/Uclsfea7ddg377jmJrKSrCfCFnrVRGoEgRGIho2b70Uw2MpnBucFjjO2bJBJxu7IcJjWs5yyk36GcfZBik5DBoLcCOQFttQP3n0hbLw+Xl2mAHA26dTEXn/+TLdjsgsseU8kFJDEB+Pt7rBYoYXHtMQ8C5cd96+wTwRHflCXh4Tz5W4EjWn+3Q6YloxhQlsmLgNIKhmbblN4FSefYvQdyiU9wekoSIA55bCpfa4tJ6WeIvcVqlWhzcURLnGHAZDtAEtviDjCVGsVlDVXbExHx+3IzU2IAxjKxWhey15bBS0s9kg7JSchHJBAH7A7xfRP19LWrrKdq3ekD+SqqLrAv6rzKMI+EUQTCE6nxO3EbSNrbNRcjxynwxq8wUCruaAIJgUPeZIhKn30WFFLISjIbHLJfBm6rbQo6iRoCsUnZSkUXUhcqXYgAY3ZI2UMHA7RHjOyb9ju/oIx5YAOjc0UIPRsKFXS6h5vLCcMvrtc4gmD0IrDEGvZ+TyNdKZmCJt11CjiERG9G/ZnzZxvrtBEG0CtwNzzkc/oUH4oeZAXuSLbqbNBqG5UeDv2R8WQrt6jH9Ng0ANwvfUR6KqgKqAahDUGVAVcCvwsffd605GmTzKBkEmUR7UOWcUzZuOuubFwrUbsPH6m/B3X3sWpy6M4dLL1+LaLWtg2lX4g234oz/+SwydH4Im80YLXn9IuNWVCjcStM2chw/98i/iiecO4LlXTyFfqMPQHJTqVTQ8tviN+zwetARMfPgDNyOdn8Vruw7iAw/dhZVLW6ExDbUOhLx+EZ3S33/R0mU4PzyEgQujAsRpTUq3ktUrV2Hx4j4Uqw1kM0Wk0gW8+tpetCZaxWbSdqrC1yeYmZkcFycdhoRxGr5y5Up09/QItYNCR15ueHhcajS/f75MF7kpIPChLz2n6fw3LUjPnjuLjZdvFDBCu1ACDE43uRXo6upEuVgSWtLlmy7H4aNHhVNPsW97ewIXzl/A7Ayn6RRCG9i8eZPkDjAxed26taJJqNXLaGttFSpSLpPDpZdegtdee03sWSlQPsXtSKEgrjAezZAGhm5EAwPnkZydxezkNMZHRyWRuVQpo2bbuHLjerQlEnjuheeFkkOXpfUbNkioGOlFoyOjuDA4LI89Gomha14rotEY5vf1ieUn9QKcKBP00fqUjRTFrASerlBTk+c8NTkj9JeFi/pRLucxNjokAI+aC4qgSfWgQDqdSksYHkXmFN6Sl06gx/yClctXoVDiViiLHTvfgOH1S13ZZL226w04tiWiVPLzqSWgfqZey2D12oXoX7QEr+w8ilTGhhXQZaIvk2zTlGm05AU0eenhcExoOqQYybSd51M3ZbPDGsgioW7DY1HjYCMSCotVLu06GRBWzRfleZHXz79pzUpKCwE96Xt05WFNuLGhGJlOX8FQUFKq6bjEf/OMscmgNWg0GofB810mpci1o2Ujx0aC/HhqMvh6SlBYvY5wJCoTY6Zm+2iNatfFCpY1jrW2oWw3MNsMPqNrkkPf/0oNfm5sAn7MZNMuNTAYFDcnQ9OEfkRcShqfYzdkw6XzgdhwxdUcMEimgyukZqYFX38JlqNux7SQz2YRCgRRKZfhpQaDW5MGmzC/nEVO7At2XfQNhu0gOTktVDRuOLk1IcWPFrtsKFOzKXdzwOGC30Iw6IPl1RGNBVGvV1DkusTQJB3eT0vURl00QuUiLV4pXjZEbM4MEOoWaENbZGPiZZCbLo0Ym2RuIURrQCcsGPBpNnq0acQKp2EmD8KozqLRqKJC8TqbMbuGhliJusGTokOg61JTeeDyfFzY7iqJHdjUeTW/L2GV8uo1rVGbDcIPAP85ihGbniaFyO0bfnRL4OYviEnsj90gXNw2wMFv/JXaIChcoCqgNgjqDKgKNCvw0YfoKMRoH7YCHvkA5gcNJ6vy+aUbsMJxXH3bO+EJxfHw//h7xBJduPPuWzA1fBLXbduG7zz2PL767UcFzHh1HyzDB38gCo9OtxMDbXEdv/ab70Eo2on/7/NPYnCiikqtJjoAUhxIajYdwO/xoDsWxK9++BYcfvN1dLXPw/XXXwFLL6JedaDrPuE/nzp1Gj5fAInOTuzas0c0COQ5N2pVLF2yCAv6F4jo1R8KI5Mp4cknnkFrgvaiQbEOZUo06Q1MBc5lUrJN6GzvwIYNlwn4pTCVPPxwNCpWpRfOD+HyjRtlGslpObn7BOz8TCc1gcDyjTfeEMeivr4+pNJJnD51ShxXyJdnw8HJOLnZ5I2vv3wDXt+7V0Ko6DREsH32zFkJXiNtqT3RgaXLluHokSOSEXDNNVfJ1oDuSnzcTG/mNJ3CWD6+Sy65RAS/5wcGBAgJavDoyOYK6CSA7u3DM88+J1xqboc4zSYVpmrXsbinU+6LDQIn26THsGnJpJLo7uoSUMsn2qjZbg6ETnvKhis6tizhjVOEXa/UhVbDZoENE8Hc+MS4OB8RWK9YsUoaMDYH6QwdnfzCzydVjA1COByVy4VDpIs0ZCuSK+QE/M8mZ0V7UciWUap4sGv3QdRsjwD7bVdtw/mBYQwNjUmgGnnlBKqkqtj1CoLhBq6/8TocPjqAyZka0pkS/AFDEoJph0lbzHqVHH+/63rjtYTOY3npTmRIExiOR4WSws2EiJpJ1fIHMJNNooU5AwIeNbEDLtWq6G5tFwoRBbDcypGaRaDMJiLR2Y5q3XXg4fuNtC/absp5sm33jDUn8DzjBP7cHLAmLa1tKFB3AE2aWwqiSSeia1ZHV7c0B3zf8n55eSZRzyST0qSUKiX38Vhe2KYBfyQs4F/ntiQcQIMOQnRK4taMlqW1hvD5ad3LGvGXARteDsd9Pr8EutGFKBwMit6FKdZ87amVIC2KgNZ1/KqIIxRpSDw/7uaF4WxMlnBg8j1SKkp6NWl6s/y35ZNtYiwYFm2FZZmiUaDImu8j0UQw8TmdhmOYCISCMC0Nfj/tjim6DqCEmlCT/JYFvQnWOfzQPWzsaSmrCwWNOgrXDlWXM2HT4pSNhUeDVzNQr5Zh28ynsFzXJbuMNquKiD0Nc3QnjNI4nDppRhyyNIRiJGC86WLE77mbBFffMidYdptnl+IjRhAXG4SmbsH1Sb34OeW6EbnSZtFeiADZpR7xbxfU/OjHGm+fFKMfr4N+u42qg0+oBkHhAlWB5nvpX84lVyVSFfhPU4GPPXS/fDgRrMxNoFxxHlNLddi6gY55C3Hn/R/A3qMnsWffCVx30y0YGRlCxGvj8ksvw8f/2x/i1OAF0PHDZ/lh6n54A2FoFgXKBu6750Zcfd3lGBnN4Utffx4XxnOo0/2lXESFlAA4IGs8ZlhYPK8dP//z12Fy6gzWX7oJ8VgAtVoRsE0BkqTWMLhr0ZLFGJ+extTMLHKFEmZnZtDZkcCl69bKdHB6ehKtHR2YnqJ16bh8uAfDAbS0RDGTymJo6DwyqTQyqVmZRK6/7DL09HS64F881b0ygT13bkCAP8Ek+dW8HYo62RSYBpNzDdke8L/nzZsnIGl4ZEi0B+Tk09mFvPxCvoBTx49j+dJliEjS8QmhVHT19Ah15fBBV3Q8M5PEiuUrBUzt2LEDCxfNx6233op9+/ahq7tdGpQzZ85g5crVohkhT5sA8MUXXhRKh0G6iWmIiHV4ZEw0iffe+x584Qt/J2nJpGcRiDGYiqCmuz2Gyy67DK+++qqcedKZhkaGUbWrspXhFJkTcv7dEouJpSf1FAQmMk12HKG7kHojAu/pGaFWkdLC59Xe3iaBYJxvkitfrZUQifgR5jS94cgkmtSeWrUhadikbyVTSSTTs1i4aCHmze8VYOQ4GnK5Ko4dv4CJiRRMy0BHVyv6FyzC7t2HRKwrmlDbzccguNX1OtZvWIpgqA0HDw1hfCYDb5BcfBseTs3FdcYRC9JyU/dBIbKH2wfNdfCyDEuSgfm8KVjmfJe15fQ+ECZ9ho1IA/5gCOVaXehK1WJJpvk8r0wQjkRoq1mBxYaQwWc+0qxcgE5qHR8vmzbmArCBZL343wwE8/r8AvZpZVoolYUmRHoMzyA3Rw0CR01HkX7+BP4UM4vtrinNa8AflPRsiujZkLFxJKWvyAA3CpV1HUXaYEqDTnKcxwXJDVuAObcxFDTzsqSmaRTw1upyJtLplABrSXuWTQbdoMqyjZl7jGykeC44ied7QfQObBjKJXGP4vk0qGMgkCY1SNfcSTxn6GzGeMZIDSoUXXciUvt8Xpeux1Pl2KJxoNbJduoIBimI55MxUXNshJmJwKap+TvN45go5Cuy1SgXKV62QItVKqXZXNUNDXWxefbA8pBy6chr3bDZMABBs4GABQS0MkIT+4D0WWiVGThOHbpTg95g+jcVHvyfSzNybVBd76KL1qcC8kW17LoPNfMU5PIXqUc/hPjf1iDMdQSkU80lNv+vNghuY9H0QXKAT/yVCkr7T/PBr57oT6yA0iCoA6IqAOCjD9znag04GiTdgOCqGarED3zHNLFszWW49Z3vwXM79iDRPQ9TqQJ2vLQTD777XTh0YC8+97VvoVJuyOSPQEHTLITjbXAMLzZtXYn3PvAODJw9j2CoB4988ykMjs2ioZuocrim0/6vDr8DBBoONl6yDB/80HUwrTw62+fB5vq+SjFhCA6qOHPqDKLhiLiznL1wAYVKGaPDYwJ0LrlkLToSbSIgpq4g0hIDh7VnTw/IZJoUBG4Wjh47I977pAG1RCNYt26NcOljsSCSybRMRGlRefzEKczvX4C2tlZpQKg34M/oIU9dQTzWIj7+tBtlE0CAzz9vHn8T7R3tAmJI/WETQeoMsxVuuv4GnBscFDrS9MwMrrvhekyOT2L/vv04evSYTKffc997MDExJU3OylXLhGoyOjaK7u4OCTTjY2Cw25GjR2VCf8WWK/DKjh1izZqanpZmJRAMIxZvQTgSwebNWyRheu9ru4VzTXBPhxxOZVviAdz2jlvx6Le/K5SXlctXYHpqGr6WgNBYmA5Nyoipu+FK9YpHGgI+pvbODqFisGnJpJNCHRFHGMsrdCICVT4HUp0IVgl6E+0tCARM6B6K3zXksgU0GsDY6CSGhkaQzWdQKhfR0dmOzVuvkMRkOjvVbB37D5xCKlmGU6fdpYmrrt6IAwffRDJVE2vSMHMoPB4RD/sDFvr6WnDlto146snXkMqYMENeFMpJ6I4X3qCbR0CLXw8zOPxBEd1WHBvBWFyExT7DK+Lshu7af3J6H47G3Q0A3zNeA5ViGZFgGNl8Ed5AQNLHCZr5mnMjQroUNSUExR7DhMbmzOR2J4eWaEzAcIP5CiKUbchjMMnHr9cRjMQl38MfpM2uJm5aBLHc4ESiEZToCmR5kSfwZlaCZcn5i4vlqvs65DNZ0SUEuP0oEahbKNdqiLW0IF8sSaOoR4Iosn66JY0BswcI1rkZIsWHjShfOzZqdTYTmiYbBGZysBFg8xOQ7U1FBNVspAnaKSrmc+K/+d7hBk9+t3CSzzk4NyY+L2YzaRFgU49SJ8WRoJkC73gLkrmMXMZTqkrGAVPeuaVhDdngeutloRBRO8AmhNuLUDCEKs2PGbxWKUuOBR8jtRiao6FSqMp5ZIPAN4EMD7w+sXgue0hnYqoyYPBnDb5PdJRrDvxaHRGfA1t3EGRKe+o0qmMHoRXH4GlQH1URyqVH57ni7TYdiprbBAlQu5iN0BQXc/ckOgi3fXApRu7GgfWb2yLIPHOuQaDtXNOh6O0Uo5+uQXjrY/Djf6mC0hQoUBVQFCN1BlQFmhX48APvk6mzn5NRWWnb4i9ucqLHD3nLhw3XbMeW7Tfi7Pkh5PNefOnLX0X/oh7cestN+KP/5zMYGRhFDTWY/gAchxPqIOKtEbQlIvjFX/owzgycRjY/g2UrN+JrjzyNiYkcaKxq+AzU9bxwgv1OAGY9g+uuXoYP/codMkUlkOUkmBQOih5nppLCyycYJ1BOZzKSDFxxHAkY41Sdtpq8DDcB/IBui0cwMnReJqqWP4L9B49ianoSyeQM2hJxrF9/qUzmST2qVR2MjU0IrebNY8fQ1dmD/gW0IC2IKJqTWGYUdHZ2iYiYk+6Xd+wQqg/zDgiUGYhWzGbFcpKgcK5BOHDgAJYuW4o1a9Zgz+uvi9sRwdM1116LF154HoeOHBGQtXTpCixbuhyPP/4EZlMzuOvu26QOIX9AaBwTExNil3ry5Ens2rVL6EXLli3Diy++JPddqjZg2w13PsnpeDCIdevWCY3p3JmzGBkels0JNQYyJQ7Z2H7tdpx487iIaVubtpgOxZrkbds2KsUCHLGPbMBTd7nMYukZCAn4pWjXIOjn9FdADKf4ZFwwnZdTd17eA8vnk/AuPu9qrozpiWlohonJAJmWAAAgAElEQVQLQyN48/hx1Og3b+lYsWopFizskyAv8rN1LYB9b5zE+HgStlOCrntwySWXoVH34ODhNwGdAJDAip72dcTiITcx+aYb8PreQ5gYT0sgmofBbRT/0qK2WkK0rQXVWk1SjsXmteq6AZVIUzJox+kTu1OfL4JipSyTbj4/Og+1RuNCcSG9hZa6OqfmDpDN5qW5oX6CtCTdpCUn310eZNM5dHRyq0TdThDFIjMLOMV3tzDc2JFixqYjSHciUqRCIdm0kKokAmXdQCwaw0xyFpF4XILkyqQCBYNSP9KgStQBhMIXqT0UK3OaTrBPoE6xuLzVmWgsTUVBnrf7fiOFivDY5cBTY8OGhZejGJtNSr5SErEyNx6c9LdFYphKzUhTxDPP14CaC1KBeP6oiZnTIhDI8zI6qW6mLravpNqRUmTUHHhCAbF65cYqOTOLRGurnFOHFrrcHNRr4nqWKuVF2EyHIjokWY4HdqUqoYQUafsCJtLZNKLxuOsA5XObIG5bMtkM6iUKxL2Sv8DzmS3kZMPI3xvVCtOQXStY/u7RNG4A6HSrwW8Y8BtA1KfDX59B8tw+aMmz0KpJaBqpdx6EPQV4PTZMD12bmhQfMX9w6UakQbm2o3MUHzacbBBc/YHQkfheazYOP+qCSqemOU7R3G28zZGIGgi5gJsNXWe7M7csoFVxM4XBueiG5H4YqAZBwQJVAbcCaoOgToKqgGwQ3if0IqPJ05WPL6cBkx9gugEEg7jhtjux5arrcOzEGTz99G4cPHIU733f/ZiemcJn/+qzaJRdeoBOlxbdD8vyI9oSwf0P3o3Ozj488sgj2LjlUixYtBJf+/qTmJoqiNuLHvCiUM3B0Pyg9NJyZvHQ/dvxztuvawouGVJEjrolPvMD586LUw4ni5zck5tOig245Vi2TAD9haEhZDM54XRXyiVcecVG4eWTo58r1PDq7r1IZ5JIJFqxdNli9M3vRTwelQ/ryYlpUKCanOUGwsaChYsEIFBMTPDNBoB0HgqZOe1kXgHvZ/Xq1bItIPiiG1CEk+R6DZs2bRJx87mBczLZXbN2Lbq7e8TtiO5Eq1evken8kaOHZbJaLlUxr68fba3tEoQWb41i7aWr5HapHRgbHcPU1KTQlM6ePSsCYjou0f7z2LHjAsg5tRdKBhsA8rYrZXR3dWPVqhXYs3s3opGoCEVb4nGhbFTtAnq6ejA6PCJORaRCseY1ulAZhjSMtUoFlVJRaFaVfEXSZ7l9YZNAjjhdisyQhf7++W5jJFkRQQGUnDIzZVjoPGK5SMt4GwyhJf3mzLmzGB4ZEfoO7VfnL+hDZ3cHNJ1BXQRKBo4dP4Mzp0bQaGgwTEdoS0uWLMW+fYdRLlNP4iAQoHUlPe3pKBTCgv550ui9vvcgDD0gblqFcklePwJp6R4Z6kXuPak/TAAOBd1gKvLTBRxD6Ge5nJuJQHoNf84kYVKSIrGovG6k/oQiUWk2Gk2Nh+gbGm6TptOZp95AkFN2UnssSxKYCVzZFNRq7kaGzS3/0M1KtmZe2mzWhTIXbFKy+F4gEGfTQToWmKcQjQnFiPfNJoLpzeT8EyJyqs6a8/G7gnrSvTyusFwngYYNgOkKgHXNtfakbkBee9qDutsQ6ht4Ww7BpywbyZ0n+mzIFsQKUZ9Rc6fcmkcAKm+fOhHX7tYjTQL/8DI0JSg1avKHWxFuH/2aiXyjGXRG21HqApi3wOdruU5MbApoicrNhysuN0QgT4E1ATXfA6Qu1VEVMTi3JaSf1UpV+HRTgDKfXz6Th5euVRZF8BSOkzKnSy00Dzc4c6lmtEuls1RNnI00p45oyCcNQNSoojpxGrOnd0MvTUJDhbpoBLUqvLoNv96AV3ODA4UmJyuEt8LT5vQI4p3bdD0SSC8NAi3D5lyOXO+jt77YIMx9pznU4SWa2xkhLElKsmt3ROadfAmdyXU6kqvLquZtG4T/V20QFChQFVANgjoDqgLNCnzs3ve4wmROJ0kvog+4eHFLchECra249a53Yvmy1finxx7HgUNnEIi04J7778PnvvhFvLzjZQkb8ziccJLbTtFgGLfcfgtuu+Md+O7fP4H9+w7i9nfdjK7efjzyje9hJpmVSXKdIEP3CtfbZ5SxelkUH/vV+9Hb1SUfkuQ/C0fc7xfXIgJ/CmopYJ0D7AQqbR2u/36lUse5s2eFnkPAvnjxIixb1I+Q34vDh49IsNqbJ04j3hJBb283FiyYL1aV5Fpns2lpDmgbmaO4t6NTJrcjI8MYG59ww72iEaxetVpcZl5//XXJDmAYGn3/2QAcOnRI7telLa1zQ7PSGWkali9fhlg8LhPhkaEhoW/QjnVqclLA3eT0tIC73p4+DA4Oici1pS2OeFtUHGHoIX9+8LxMOEkH+/6z30cqncIHP/jzeOKJJ3D69CmZtApIYpNn2wJ46cZEOtS2q7bgyJEjMolmbQmESD8yLR0LFyzE9OQ0Tp86g2w6KwDTH4nKhiQ1OyPWsaRtSL2MkDw2NgZ0XeLku6OjE90LuuW5k8oiGwTdg1g0AsNjCrDiVoOaBQJbNjwXzo5ISjIpX/P6etHT2yNgLxqPynOcTTK/QsPw8AQGBkZg2+SYO+JWs2bNalw4P4x0ilkDOnQ6+7gYDLV6SWhMGzduxs5X9mImmUEkEpftgM3wL7rtWEGpA8Pq6F7D2vJv6g/Y+EWicXF6osWpBMM1OLl3L89NFpsKbnNKNRfg87xTKMzMAdKPJKyKo22PB/GWNiRTaZmSUxRL2g+VvqVyRe6HINc0GdpVdXMbQmHXhcnrF7GsyzLhBsFALN4qtefGhknPQkrRdKEKcRJOJyHWlxQ4iov5OlZIK/LSAamMeLxFnHncxGRdcg24FWKzwHPCLQdfT54Nd3PgpjizeWEdeMYp/KerFOlcdGCiNqAlFkehXhIbYDYjpGLx7LEh43uAmwQ+XiY+i9CdNSWYNXTkygxJNCVEzKcbyNcrbjJy87GwzhQ0+5rhcWwSeHk2QJJ6DFvOXK1UFsE3mze6Etm6LZsOy+sXRyjqTDw1B+ViQUTpDFtkw8O6+UlvshmCCLkuszdInWJmCYF0wO9FMpuD5afmyIOAz4DpAaKWgXAji4ljr6I4fhyeahKGVoNXdxDgbMWwETQdaRbYOFBHw/Pnagbm7E4pXm5mJTS3CJLIbPO+3SA1aSRI/5xLTG42B64TUjOpWUTS7mXf8kFyGwWb57HZC/Cqc2Fqc2nRcx+Gv6EoRgoXqAqoDYI6A6oCcxX4+L33CbCQxFiD1pSkhtiSZQCfFwtWrMBt73wnLI+BL3/ui5iYzWHLNdehvasfn/qDT4tY2QNybi2YZgC2ZmP56tX4r//tt7H/0BE8/uj3Ydcc3HrntWjt7MYj33wck7NpeOkU0vCgUTMQChpItDr49Y++G2vWLkG56vrE081F3EoyGZw6fVr0AK696KxQbRjARbrEkmXLhVpw/vyQOA7RQnLhwoUS4tTb1Y54OIgDBw9hfColzUl3T0LcfTgd5h/aNBK0cDtBihEpHAQh3ChQgDwxRQvUdixevATxeEwA/4GDB9HRlhDK0PT0tJSTk3wmLi9dvBg9Pd0yZR8bGxVqB2lIMjtsNDBw9pwEfpFTvYPi4moVE1MzSLQnsHbtOhzYf1CEwCtXr0AoGkI0EsHo0LAALG5KvvKlv8PJZtNx15134fNf+Lw0MNQLxEJBqQXD0mgfSYoHQe/CBWw8BiVZmiCNQJDXoSvPls1XoJArCGgu5osYH5/EyMgYpmenhbvt93uxctUKud1a2RF6FAWqBDJskAjoU6WsiLKrlTLaE20IBQPI5TIwYAk/nK8nJ+fJTBr79u3H7ExaUo1Xr1qFSrmIcrkgLkcUug8MXEBbohvpTBGnTp5Dw9Ekh4Di6+XLlknzw21StUoKk5dCFjRsuhJxuu7BAw++F8+/8DKGhmYQjrRIJoQv6EeDeytid4OhYhXRAJDOQtEygWypSjvQEFLJDELRiFCGCNa9fC807WzpbsWGOhAKIZ1zgT9FxExm5iZBqCmWa7UajcUxNjaGnnnzpXmSxrOzU6bTDDpLZQj2TYSiYXG4MsXCVEON7jQExgSnBNhl5hVYAuq5XWDzQaBJ6hDF0xQyUxxOBybmAwgNikFgDDSLRt1thGE2twYMYPMhlUpKZoeElTHzgB7+hiEbLWpQqFtg4yBCZtMUOhGF1VkGywGIslGoVBEJR+Qs+CIBEaUn0ykJg+Pz57ZmKjUrDQaf/xyNibfLBqPaqIulKKmCvD0KhUuNitCT2Ji0trZiNpkUWMxNGK8jORu1mtwvBd2hUEB+P/A94tQbYtXM16pYK0v4XYHNk24in8oi4guiWi4hNTsrWoR4LA4f3x+ctnu4XXFzHTho4AbR3VxWZOqvWV4RgdNq2GsyfsODoOVHm8+DysRpTJzcjUZ2EJ5GDoYH8BoOQhabCCBs2fDpbHnY8DXzD+bsSfn71g2TuEgzkuaJFKOm9ZBrGvFWs8DtgYTCXWw23G0HU5/Z2AlZ6WJgs0d0MdKvNqlF3BjLlFRoSu5Gj1+/+Vdqg6CQgaqA2iCoM6Aq0KzAr913jwiT+aFC6z+GR2k2rf5CaJ3Xg20334CW9gSiwRAe+fyXUPF4cO/978c/P/0yvvzlb6BWKcJuFASkcbUfjkfwwQ//EhYtWYPPf+kbGD8/DVMD3nX/rYgm2vHlr/0DZtJ5OI0K/I4J0+NDa4uGu+66Arffcp0AoTKqMnXkhI8TvXPnzom1YmdPj4BxbhA4haYweX5/v9iIplJpnDh+StJ6yR1n3kF3Vycsw4MVSxbhzJlzOHjkhPDVFy3plWaAIlwCDlKH6KfP6Sy1D6R5ECBMT8/KpJ+XI9ghwJmemRZLUgJ+6gv4eAi0eb8E4gRfFEuTxuA+biYHzxchc2tbq4Dr6akpXLp6LY4cOoQD+w9gajaFmu3gzjvvFMoU3YvYIPzihz8Eb5BgLoXZySmhWrAuj37nUQFud9/9LgExzzzzrDRD/Lz3GR6hk8gvOV0XxyLy0lcsXoyBwUGMjY9J48U/bArbOzpxxaYrxEWpXKJ9ZEz+pGfTEuZWKBXQ198nlKF0NoPBgfPS5CTa29Db2yMWkATJsUSHPE6fZUrGAAEOH5NdcYENufwMVmOyM11oKEpl4yAgLxCAj81DMonpqRm0tnRgYpJ6k2mh6egcv0LDggUL0drWgkOHjqJSJvUsANvm1osOOhBh8pVXbsXU1CyOHDkG0wohlytJk0C//QYabuJ1mbaVukybuShj1kK+yFTgkIAu6ipc0SytXX0iNtYdwGSSNEEZqUl2A1Hy1Ukrok2l4YZRkTrE5ovNNoE7aUCkHxGktzBMrVCAaXllk+CGmBmowQZzi2tlimcdBGJRodpwG0cNBoE3GyTRLjCBmOFyEaaJU/xM8O5uJhwJHavK9kAoPZzCF+n+45MAMqFHSQCYm+NB7QEB+hz1h49FGiJO+Slk52ZQ9COaC/LpaBQKyWSb7BS+35kKTachu+G6IvG++fx5PZn8R90kZ/HjrzcE2JLiwgaGDSO/eL+uRgHiniVJxkxXbm42SEFiEyebFJ1BeF5pZHk9Ohf5A353WEB6EDcRTFB2GhIEZ4pDVQk+j4lCMoMqbVy54fLoQt+i6xTzWiyfKWdXnKrI7mk48rtHtB90fSpX3Q0Ygb5TlfPKmoQMDQE7i8mTezB9/g04xRnoTlm2EQFLQ9ynIeYDgpYHPle17OoLBKM3k475/bcHq/H5cuIvfzfFyqIJaW4TOGpohlu6WwX3clz8zjUIQgUTqhEbEMfVBvF3ezMvQXqD5mOY20785mcfU5+LqgKqAkqDoM6AqoBbgY/e/y6XV0zaAVNoNQOmrcEf7cKWG7cj0NmC2XwWl65eg29/5REk5vdi05Zr8bu/+yc4uP9N4eTatYxstykCveaGa3Hfg+/HM8/vxq5db8JTA/xWA3fcczNCre344le/i/EZJtPqsGwNPsPAlVcuxvseugVd7T3I58j1dSdaBAOnT5+RCf/yFSswnZzFyMgoMpm0fBD29vZi6dKlAijOnjmHc+cGBdjHYnGhHKWSsyjm09h+zdUYH5vAsZNn0dHdB18AAvgrlZo0G9wOEESR6kH3mmKBAVctyOeLMl0j4CXNhw0EAT2B8Jq1a5BobxeqE4EttxoERhs2bEA0GhaNBMF+V3e3AAFOZTu7uvDqrl1YOH8+vLqJf/jOdzE1MYlIvBVLVqwUWtLXv/41TEyM4/LLL8ed77wTU7PTGB4eEUAWj8Xc5iGXk+fIBuHZZ58V6hGn68LVNjUBXgR+5I3n8nmxxNx62SaxMh2fmkQ0HpMNAwEdGyxe78l/fkpAEZsuphp3J7rQ0dUpCbW6ZWByehIXhi+IbSQbnmDIL3QV2kqyEZhKFyXzIRaLIBIKIeD3iahbrxvSCLAW9ORP8bVzHETiQaETEailZtLw2B6ZMlN4PDo0LuF2Ddvls5teXWrX19ePw4cONye8FC9bMn1tEGI7NVy5batQ417fc1D0EXQeMsyAaBdsjyYCaNJkvOTt06+fjkE+L6oeW6asXpMWoWUEQhH3cn7mJNQk1ZkZErViWepG6oq4/3CyTG98rxfJTFboQXwfsWEiMKf2oi3RjkwuL0CTjSdzAkQ0TFtQr1dGuJVGHRZtVesUlYeQq1WAoB8VUo4YdCbOYK6dqHj2+yxpNLiZEt0CbVaZnEyNBOvBRpWUqbIb1Mf8AIJzAn+K9fm+4nkmwOZ7XzQCRLSgL4HlNucE+wE/0qmUXI7vMdKQYFmSmcAGmynoHh+bBHLtmbbtEdEyf+5U6wiHQsjZbi4F68jHzyaDVEZSXbipZIMrFCcK2Gn1aldkY8HnwnPCMD5O7j0VCrC9QvshKK41/+Y2h/QgyeTQNNB/yGg4krNCYE9thU+3kJvNQKs2kM4mYXlNWIZXNBvUQtU1j3uOmynRhsGtFAP/8vJaid0zG1GGuhn8HcngPA90nyn31xn1ojJ9Bqf3PYVKagieWlYm85apIerVpUGI+g1ETDfVmlygH2wQmt8TKlHDpV+xEaU4++L24K3gNNlCiHWq+7dr18vrNSlpbAPYhLm+SLLVFTdcvtZsEJoaBHnFhcLm3s9vPqwaBIULVAXUBkGdAVWBZgX+6z13oq7Z4v/d8JgwHD98WggLt16Bm7ZfjxeffgqtXe1Yv3kznnzsCVyybTOmJlP4zB/+GaZSafkgsypFOJYHLZ3t+J3f+TSGUg08+r2XkZycEp1BWyKEu2/fikC0BZ/93DfFtjLotaA1gHjYwad++2NYtWqRUFoYmOQ4BCBRXLgwhPODF7Bs2QqZfg2eHxVKEwEHp8UUB7e2tmBiJCmUI9efH6IJ4PRyaHQcnkYRt//c9UhlkpjJ5FFpAD3d3UKZOHvmjHj9012IgChZLAqwTyeZkGxL+qtQgTTy6oFDhw+JmxG1BFu3bkG1VhaNAiftbBLYlFDAnEwXcOHCIEyjga72VpTyJQwNjqJv0RKMTU8hFo5i3+t7cfTwYSxasBCZfFosPZkfsHPnTizqX4Drb7hBeP9H3jyGaFtMAMfohWG8set1ESqv23gp7rjjTvzTY/8o4I0NBJscakimp8YxOz2B2ZkkGCireSzc9a7bRcdBcMZGhhuP+fP7saCvX6wwd+54RYKijKAfus9CRzgujQABMafSDGYLMVyrlBSdBie2OrNoNUOAFAHKgsWLEG1pFVDGhNpCJo/Z6UmcOXNWQsIsfwCrVq9BR2cXTAMYGxuRcLhEW7tsfdgIjQ5OSNZbXSPwd0FhOBDEimVLceLkaaSms7DMoNhdMgrLYzoS3rZ8+Sp0d/bh+edeQizaJuFbNFxiCjHdkrzegAB98uc5CS5l84hRWEyXLI8jAFNSkcNRmU7zuZECRj5/qL0FyXwOVtAVFpseA0GfH+VaVYS1hWwe7Z3dyJSKyFVKaI2GJcPAoxuyrWiNtoo2pFwuuvkHpTJ6evswNjEhDQC59JPpJDxs8uoecUgq0PLTYUNBSpEHwXBENlq0ls2k85J+TbceNiquS1FD8haGBy/I68bHzW2g6AIadQH+tFYlharegJvWXK64uoVmYjMbG3Fyok6izMbDtUNl00SrVcn+sDjBb1KJwkHJCunq7sLE9IRs/OgGRYcsAn8mQ/e0tonOwAy52xTqBTjhTzWqMB1NHKTYaJOaxPwFCxq8Ab80fqQecVMnzYzfi0q+CJ/JwDKPNABGwIfk+JS4iuVIFeOGwXGkfrWG7QbY1avIpzPoSiQwOjSEBi1myyXJWGhrScgWJFsoSJMSC4aQaG0T0wZutqg3YdOSzudlayQbD4L3Sh3xWAQ1uwSfVxMbVauax9TBF5EbOIRSfQqGU4RmuC5RrT4dCa8HkYCOgNeQ5oLwXbQCHmq3Ku7G721gnVN9j12T30PSAJA61AxT43BEhP5sDprflxwN1wOp6UDV5A/xPzXX2ti1XnWbBFfG4NKd5jYI/+VhlYOggIGqgGoQ1BlQFWhW4KP33OUKFsVdxAA0PxYsWo5rb7sDU8MjeOXFF7DpmiuxesN6vLpjF9Zv2ojvfOsf8L3vfR+zxRJsjw2jxqlrAO/7+Q/ikg1X4AvfehqDEwWUclkRzoVDGu6+fRsC0TZ86WuPY3ZmGj6jAZ8J/MqHH8D2azaiUZ9LjKVg0hJ6w4kTp9ASb5Vp+dT0NAYHR1As5mV9v2r1KixY0I9kcha1qn6R6sNJJMH+6OgoZmdTWNzfjRuv2yYhYqNTM4i3d4nX+MkTJ4VCQFDPySYB/q59+8Q1heCGU/De7h4BKBoMHDxwEIODAzJN5HSf/OXR0WFMzUzLdJwTVQaOUScwOHwBQxeGsXbValRLFezdsxvzerrQv2wpRicmxHt/3569Io6dnpwUDvod77oTr7yyQ8KoyLW+8cYbMTk5hTR56n5LpvUvPf8inEpdNgBXXLVVaFakKZELTvchPg4+/mq1JFx8L3n7moWWljasWX+JaCJo00reOZ8zRawtkZhcf3xkVGgzDIki/96vmwIICdxKFYK4BCLRKPw+TabBbAxI+yKRRSwaOdGl60y9LoLYmYlppGdTsPyGUMCY6stkYPLwM5mcWM3y9glq6WbEZpCUFx2m0Ipguu45TDhevngpJianMDY6AcPj8vQbHgcVuwLd0rCaZ6F/CV56eScKRfLmub0g9cUQ2hQTlj0eQ2xFyeGnYJp0IaG6eBwB/gS6AS/BLV1vDBiaS90hgE8XMpKSzK6mykk86UGVOoLhIBrVOqrFigD/sm3DCgYxMzmG7nnzUChXhRfu1b2wqw1E4lEB6QTkQgqnU5TpFaGvL0Yr1QosR4eP36PVsNcrZ5RbBU7SSV+i3oFaBWoK5LHT1rRaEQDL91owwCyPpDQ/nBDz+l6vS9UTnQU9heW5a25eRsC1FfXRoapaccPLWGGmLsvzrcuGiE0K9RA2Ha2qFbEPZfCZOBWRitN0AJIwvmbQGzUxtXxBwH2VFp+cYnPDUKtDC/rl/FNYXC1XpNGhkleaEW5KmJHQ1HJwY0D9TsBLMXLF1UZ4qdFg8jTtZd2f87bZFNXpDmWYAoLLhTwCFJRnc8hn0xzri7YjxI2LxxW+87XlZsWp81y7TkbcgPFn3NCIIxPdk0i/4gbGASza5erc7DRgeE1EvB54ps/i9GtPo5QbhKeelSaYr1PE0JEg1SisIxzwImBq8nIJnYmA3ZkLfXMF6XMBfh677jYI0gxwu8BmwW0OLn6/KV4myG9mMDcbCTd12V0duDbDrI8IlJsOVBf1EM18BtUgKFigKuBWQNmcqpOgKgDgww+8BwGPJXQfu6HB35rA1T93Mzpa2vH0Y49J0vD173wHFqxeibPnzqMtHMU3vvJ1HDp0ChdSaZQ1B4ZjY9u2rfj1j/86/uGfnsLze08hbzcBAIBYALjj1m0It3ThC199DPlMBl49j5tu3IyHHrgbQb8h7iKcTIo40G9h4NyATKo5Hcyks5iZTUrAGD/c+ubPw6WXXiaCWIoYfb4ojh07JnqCWCyKwcHzIhgmxWHT+rXyh1PIXLkOR/fi3JnTmJiYxOo1q6U5IqHpzOnTOD8y7IImn1+C0/r75ovQ8+ChIyLwJfd+9Zo1IoAmtWhsYlS88NlQrFu7TsSrx48dx8TMKBYtWgGfHsXz338ZR4/sxy9++EHoPtpnAoPnBrB39x4B5b1d3bhm+7VCt2GuAaem122/Dj29vTh06DDaE+0C8OnCNDE2BkunQDaAtevX4/ChA5ganxQLUm5ECNwle0D3SOoxQQVrxzouu2QdTpw4gZmZadkcEGCcPHUS12zZilMnT2FsdFRAbm/fPAQjIQGp5H5zUksHGgIygkrUym7QWrUGj6YLN16SgXVLgsJqnLimMygXK4iHo9CDutjR5rNF1+bRtYKHDX4/hcmJSckMkEZDEKQHjqaJuw8tYRcvWITBM+dkA8GmhFx0UqJsD5uZhojEQ8Eo9r5xADYbB5pNMiTMZCPBUC5NthO2QyqNIWdEXIC8PqGMUchNugqfH7cG5PWHSDHKFeQywu83dXleeQaBRSKiUeBknoCNWyb66dNJSPNaqJKSxlqRmmJawoGvFCpCaSnWK7IZ42OiroH8d9KHwqZXNAd09YkFwijmitCDfqHTsAmjfoGNQBPpyXPj9J+CYgJ4uutkuB0IBqWGpE4FA66wWtyWKiWhB3Hrw9uhDTGpZ/wZzw1vhw0EAStpSKyHwZAxOvoQiDMLo86tgBcWaTzN587/JgWMw4Wq7Ya9OTx/8LihZcUiYtxY2HSOMmTDR0E7zygn3wTjPLOkoDHgjJoZbnSIYd1U5ooIr2WD5afAuCxULYLcOXNPaZwCAdl+yUy8QotRWpW6r6WX7+9qRTIQ6pWypGQzS4JBbKZO4TEtUWmTSzF/A7fZ0IgAACAASURBVJlcVvI3WGO6m7EZ5Fnn0ZSpvtwJz6ApoDvg1+X6lukgYVUweOBlTJ7dBU9pGoanIWfWr2mImRpiEQ/ikQBiAVOogJzok+IFuG5trrL4bVQiu9bMonirSeD5dZuDuYbhLRoS9SpuEBv7Andr0IxDcP/d1B/8YIPgqpl5PdUgKEigKqAaBHUGVAUuVuCuO+9G1PIjogWgeUys3LAem2/cjr3ffw5nDh+G16vjlnvvQufSxchkCpg4dxbPfe9pjIzP4tjoGFKNGhKJDvz33/kdmUT/5cOfR0lvRd2Mo1GrIqTpiPlt3HrLlQi3duFLX/tHlDJJrFjSgl/55fuwbNkimSb7vV4Rxs7r60Mqm8HZc+eweOESaQwIwOnsk8nTsjKKbdu2CdA4c+YMYtE4Tp4+J4Cd1ApSZ0hVIfBgQvIlq5ehv6dDPhrThQpOnj0voWAEluTYE9yyyTh+8oTQkghCOts7JAiNk879+/ZJ40BaFO1AN27aKFuC4ZFhEfpOT07h6quvEr//Y0ffxNjICOYvnY9EWzeeeWoXnnvmRQQDOj752x9BoZwXsPfFz31eqBgL5/ejq6MDS5YuwaOPPYozZ89i2fLluO+99wttiduApYuXIjWbxekTp2ULUqkW0JpoRby1DY8++ijSM9Oo0ppSd0OuOru60dqaEG0Fty5MJSY4uOamG3H61Gm0tbXJJJRJzgSD26++Gi++/BLm9c7D/Pl9AlC4meCUNpPNybaBIJG2lcyfaIuEBOgRyxBs0o2HIV0huA5FU7OzxE8yaQ36Aig2SqIZ4SYjOZsSOk44EMb54XHZkLDp4B+KbSWoy8OJLL39o1i6bAXePPgmirm8CIEJKL06LTLrorm4fPPlyBUrOHLkBAxJCKa4HAIY+dp5aR8qORp+cUKSZsH0ol7ltgMyySd4pX1pMBBAIZMTcEgdCgEjNQzM32BGCPUcpE8xuZuCcn8kJNactXJNzlpHVw+SmYxMm9vicYxNTSHalkAynUVbPCGUqxzpO16Cah2tbQlMMLGaCcgNB95IGOV6XR5DR6ITM8WsTOcJtiPRGDyaIQCWwmlTN0RzQJtbZjGQy8/Xh00CUSD1FaQYccsl7kg+U4AwtyqczJNixG2QbIKYSWBZ4lrEL7obMYiP/HzougBvm7kW0Qjy5RL84ZDki1DIXiny3NH5zJHmh49JUsbjLZISPn9eH5IzU3JZWp6KIJtbqkYdQcMvFCoGzOXyLvWJ55eiZ9Ll7FpDNmXJTApmwI/87KyYBUjWggzGPa6zUiSMkbExhKOsQwPhYBDlXEH0RXQ2yqaSQh0aHxoGI/vCsZhssZjdwGBC6kYYgsfGnWJrbgq47eAmhLoQbtlI4WKtqHEgzKYBAc89s040uwrd54Nu6khEdNSS53Fi1z+gOj0Ay+H7RIOX+hFu5oI22qIBtEf8CAcMmNRiSMfhbgpc4fFbgJ0Tfr62czQj/ptN+9xGYa5RcFOXed25UAO3ffKQWuSubVwXo2YOQtM792JjoBoEBQhUBX6wAmqDoE6EqgCA66+/Dabug08PoKt7Ht7zvgeQLuWw85//EXYhD7/XxDsfvA/tTBTOFbHj6e/h5OEjKJdtnJqcxkA6jbvvfQDXXb0df/vXf4Mjb55BtGsF4EvA4TSWvuFGBbfcuhXRjl588avfRsCo4/53XYcbrt+KTCErHOxGrQI/w5KYeTAy5tIMGg6qlZpQT954Yy8Mr4b1l23AwkWLhUKUy+aF9nDk8DEBH/x4pH89qTakDjEhuS0WwuK+HlSqdRw7NYhTA0Po7ezGoiVLZErNieXo+JhQTBwKVAMBLF60WFKld+/ZI1kHqUJWqEZXXXWVuNPkslkJ9yKAXrtmrdhlTo1PyISfIKmtqwuvvLobO3e+JvSJ2267GStWLpRp6+tv7EWNtpXQkJqZwfpLLxOQcOToEeHGX85wNc2DYydPYP1ll6FcKOOxb/0TpsankMtn4aCCd7/3PRidmMSzTz2FoNdEyOdFazwmYGY2X8Ho6DiKpaobgqTZ0A0P7rrrTgFXoyMjEvxG8Llu7Vp0diWQzedQJC+b03lNc0Osyq5lJwGz0JXF2x+g7wzBJqe9nKo3s19Ry5WFy10sV5AvFIV2Q6eaYoFJ2XSmsRGLtkiTMcbHJ00IvegZyEW6iytY9foMtHS0IdHVjdPnBpFKZ6Hzf5oOu14DvYK6OxJYvnyF1OD86ARKVYZ2uV7vDMXi7RKIU6VQKJYRisZF8MxpLSe6pPzUYbshWqbrnU9qi2W4ScYikSdVhcA7EIRNKp3Yl3pR0zwoO7aIW2OWXyhJ4v5FAE5mFGkx5MqHQqjYDsKxFklXNnUT/mDYtfsMBGWrwUk9KSgO3YsYisb78JDiA+ihACzDdLMHAkF57KRHsTkTKg3dfETgWxPKD4PZKEbv7O6UoD9us5iLwfPM65B+Qh2JNHckzRmmbE/4uIVWZza3CaGQm/OgWyLgrjRqshlJ57JoSbRhOp+TXBLSohhuRkoPm2or4ro3sblgUjcfD7UtoUhQzhVBKfUxFFhTX6BVbUljLtt1oUdJgjO5gwxro1je8QjdzhsJiq7DCzcYjTkPYoGcSrrZBnSTirmNBGtisA1gI+RAHMhaqJvJ5pBLpqSJNiyvvEZ8TLSvlTNOzQMtfvn7gA5DdG3STRg1t3n0R4PuBoM2trYt4mcX2TuI+yyhnbFJMFBGa6CBocMvYeb0HmilaXeaz2YUNnyWg9aIF10xP1rCXvhNnjcXzIvV6Nt0Bu5CgeJ7VyMwtzmY+/siFal5HbexoNjZvT14+Iq7gWr8fTIXjkYHKjeCobmtkLWPS236L3+tNAgKFKgKKIqROgOqAs0K3HTjPajw88QMYPtNN+PnbroRjz36bZw5shdRTsXiUdz3gQfRt2SJuMs8/p2/Q2p8VAKqJst1VEMRfPBDv4JXX92Pv//6t6DrAbR0r0K5EYBlAxGvCV3L4x13XIVIogNPfP8lXL15NW69diN0D1CsEzAxfddBKOBDNpNFtsgkVxPpVAZ+fxBHjhzF+MQ4lixbIDz/QqEsGgKCLE6VJ8ZdPjs/PKcmp9C/oF/oIW0dcXQl4ujrasfExDT27DuClo55WDR/gXDBOUUmyKU70tjEOKI+n+gG6Kv++u49ErpGQKcHLWzfvl1yALjaJ32JTjGJjs6mC88szpw4KcBt+dKlOHriAnbs3IlQxMKatctwxZaN4iRDeg+pTAR+bEA4YV+1YqWErlFkHQiHcMXWLdj52i4BZ1u2XIF//O4/4tCeI5InQH5OOO7D+37h/fj+8y8jk0oiQntTu4bUzJRMvqfyNM2UbGyxSKWYm2nRm9atlqaKmwWCbXrgL1m8BFOZKWTyOeGmkw8e9PoEoGXT6WaaMDMx6AhEy1RqM4LiU0/4UeHEt1YXDnwpXUSONC42B9zE0DmHk/oiQ8V8iJCzXq6JMFcysjyupJJUEM45yfWmuLy3p1MAzYmBAeQYHsZL2ZqA90jAi0V98xDwejEyMoHxiVl4vAHA53c3E9QakLpicyNBQFqTDYLpC6Bue2SzUCxW4NN9cEwdBQJPL0GmIxaZ3HjRZYd6iRwpQ6SnOJCUXtPQ5dxp9NZv1KEHfAjX3HRc3gYbI9PnpgnHQzHJtqgTaIbCKBWrLlWl1JCJN4Eyz640WTUm84aRrpSEHx8wXX1CWYfUkCJ5Trx9/qCIkun/zxUNNSkhagqY4ix/l2RTwLwATuw5yeeEndswiqlNr0/OtVCVNMP1+Od7RoM0uBJmZlpCqWNTxA0CJ+smqUY2a+iVDQKfj+QNcBsjlDOXUlQjMZ/i3mJRJvd0tOLjok1uiNsJTsLJffe61qgh3SvNAf87W3LpXExOliA0Osk2HHE2ytBG2dKh84Ug/UzX5DXixrHKNGtuhDjJZ16DTmcpyOPLlcpCq6qWCkI7qhQKkqgOnfQ0V6vgNV0alZxvniM2LHXqRgCtUodVYXKzjorWQMTPJiEggJ3nnfWo1yuIGh4J0mswj8KwEQ8A1eQABvc+hUZqUM4gR/dsO03dQWvIQm9rEImID0GfKZkJlBfL9kDci1ywLg2Vx/3e2zUH3AC5FK23aROaVqge23VDeqs54L+ZGi6Qp7lBcAPa5rLams6p8mnwmw+rHAQFDFQFVIOgzoCqgKqAqoCqgKqAqoCqgKqAqoCqwA9UQFGM1IFQFVAVUBVQFVAVUBVQFVAVUBVQFbhYAdUgqMOgKqAqoCqgKqAqoCqgKqAqoCqgKqAaBHUGVAVUBVQFVAVUBVQFVAVUBVQFVAV+tAJqg6BOhaqAqoCqgKqAqoCqgKqAqoCqgKqA2iCoM6AqoCqgKqAqoCqgKqAqoCqgKqAqoDYI6gyoCqgKqAqoCqgKqAqoCqgKqAqoCvyECiiKkToeqgKqAqoCqgKqAqoCqgKqAqoCqgIXK6AaBHUYVAVUBVQFVAVUBVQFVAVUBVQFVAVUg6DOgKqAqoCqgKqAqoCqgKqAqoCqgKrAj1ZAbRDUqVAVUBVQFVAVUBVQFVAVUBVQFVAVUBsEdQZUBVQFVAVUBVQFVAVUBVQFVAVUBdQGQZ0BVQFVAVUBVQFVAVUBVQFVAVUBVYGfUAFFMVLHQ1VAVUBVQFVAVUBVQFVAVUBVQFXgYgVUg6AOg6qAqoCqgKqAqoCqgKqAqoCqgKqAahDUGVAVUBVQFVAVUBVQFVAVUBVQFVAV+NEKqA2COhWqAqoCqgKqAqoCqgKqAqoCqgKqAmqDoM6AqoCqgKqAqoCqgKqAqoCqgKqAqoDaIKgzoCqgKqAqoCqgKqAqoCqgKqAqoCrwEyqgKEbqeKgK/CetwOzsLJ544glMTk7C6/UiGo1KJTKZDCzLwnvf+16USiWMjIxg3bp1MAzj/5dK2baNM2fOoL+/Xx7nT/N16tQp/NEf/RH+4i/+Aq2trT/NTfxfd51isYhvfvObOHDgAD7zmc8gHo//zI+xUCjgc5/7HMbGxjBv3jx85CMfga7rcrtHjhzBzp07kc/nEYvF5LVwHAfpdBqJRAL33HMPXn/9dRw8eBCVSkUej2maaDQaSKVSWLp0KW677TZ4PB7wNd2xYweefvppeV15zjZu3IiXX34ZDzzwABYsWPADz4XP9cknn5SzqGmanFXeR29vL6655hoEg8Gf+bn/a2+gVqvJY/nGN76B3/qt38L69esxMDAAPsZVq1bJ81NfqgKqAqoC/94roBqEf++voHr8qgI/QwXYJLARuP/++/HQQw/JLREk/sEf/AE+8IEP4MKFCwKE/viP/xjd3d0/wz39r1+VQIwAkqDz8OHD+PKXvyxA9Kf54nP4xCc+gccffxybN2/+aW7i/8rrsPH5vd/7PTz88MM/dW3e/sS+/e1vy2t+yy23YHx8HNu3bxdAPve1a9cu/PIv/zK+853vYPny5fJtNpif/vSn5XHw9WGtv/KVr0jzMvd6nThxQl6/3//935fm88///M+lcfj4xz8Ov98vjca3vvUt/Nmf/Zlcb+623/7Y2ETw8p2dnfjUpz4lP3rmmWfwt3/7t9LU8Pv/Vl9zj4Xvm6uuugpf/OIXcfz4cXl+kUjk3+phXLwfNijnzp3DDTfc8G9+3+oOVQVUBf5jVkA1CP8xX1f1rFQF/lUV+HENAq/43HPPIRAIYOvWrf+q2/k/eaGfFQSz4fnTP/1THD16FGvWrBFw+R9lyvuz1uaHX7c//MM/xPz58y82iz/88x9uEDg19/l8Au43bNiAZcuW/UCD0NbWJtsBNgV/8zd/I43o/v375fVgE9HT03PxLnK5HD75yU/iYx/72L+qQeBryOd/7733SvM31+D+nzyLc7f9ww3Cv8V9/qT7eOGFF6Sh4/ZFfakKqAqoCvzvqIBqEP53VFHdhqrAv9MK/HCD8L3vfU/oI5yyE/zt3r1bJsoEHqFQSKgnbB5IO2lpaQEB47XXXoupqSlks1m5HCeZL774Iq644gosXrxYpvakJ/F2CdbvuusuqRZBDSkoBHpXX331v0gf+nEgmDQofp+AnxPon/R17Ngxob3wcpw2v32yzc0EHyspVNVqFcPDwzIRJtD9cV8Ehm9/3KwTJ8flclmAMp/vyZMnUa/XhSbT3t6OV155RW6K9bz55psFLLOue/bskefN+yQFhz8jXYffJ+2GP+N/s36c4nODQ4oNaSyk4/B7P1wbvj68bT4WUoRYnx/XDA0NDeGNN96Qy5Fyxdvj4yBViVN/UoEuvfTSH3lN3t4gsEas59133y1ng2eCz+3tGwRSf9gIvP/975ctAR/L7/7u78r24E/+5E9+5PZZ27Vr1/7YbcgPbxB4W3xdP/ShD+Gv//qvsWnTJqkza8LXhF98Dqwl6Uiv/k/27gTc2mrsA/hjzlAhM5nSqFGKUoZEIqVSypQ5hCKhwZQpX2giGjUhaQ6NhkiTpAEpUSGizDPfx3f91nfd7/e8T3vvs5999tln77PvdV3net9z9jOs9V/3s5///x7WuuCCkh6lHxtuuGEZN/v/2te+Vi255JLFRjfYYIOKUOlks1Kq3O973/tewc0xr33ta8s9RLqM6XnPe14RQM253XTTTRdF4PTvwgsvLNeAj/kyhkc/+tGLTE4fL7vssmIzxu3fzTbbrNyjbn/6ax6lzxFoIgirrrpqRZjVmz6zQ+Jv4403LjavH9ttt12JAPl9+eWXX3Qvz/TDH/7wCf1Wy24nAonAMBBIgTAMFPMaicCEIhACQR43QnnsscdWe+yxRyHJQbYihQXp3XXXXav3vve9hUjwAks9IhTkwUuvQL6RRakg66+/fvHqIiaIlLQSROSVr3xldcQRR1QbbbRRIcVHHnlkqXtwTicy20kgyIf/0Ic+VPF4I+W9mj4hTUjg9ttvX86JVAxEzHiIiIMPPrgQRuNFOJvpTEgmctvs9xvf+MZS20Ak7LLLLtWBBx5YiJd+HXPMMYWsStnyf0Jgt912K/jtvPPOBSvpOUjla17zmkK411lnnXKdl7zkJWUe4IdM6xOPOxzl8L/tbW+rrr/++kUpRsTXO9/5zkLykV94vupVryrkv96k+7iPccvllx5DPEk105eZIghqDXj54YHEmr86VgSCudlxxx2LWIQLfESkjN+4kNm2kZwQCIg8e7r00kuLeJUKp89sR3+MTaqS49kr7E855ZSS+oOIS0citHbaaaeClagFMnzOOeeU8+GKwNdt1tycccYZhdC7BkEMW8eaI8KJEDrggAMK1M259Vz57IYbbijPzP7771+eGTVA7I1tElfRzOtJJ51UvfWtby3iwBwRWYRAp+dmpnlzXXZPYMD9uuuuK/UlBx10UBHDbIHgZJuEPpv2eXwPTOjXW3Y7EUgEZoFACoRZgJenJgKTjkA9goC4IXfIUieB8Nvf/rYQUKSCZxtJRIYRDASpm0DwmfQSBBchRe7lsSO6vJY8oMgQAoVENtts0mh4g5ExkQ0eYH3kXUWWovi2G3Fq5sH36jehsfvuu5d7IHK8/BrvLNxEEurjRGbrIqqOH7JdT/Wpk0/46Afie+ihh5aoRwi4k08+uRBbpBfhR8rNTT31BkFEBpHRPffcs5Bq13c/c08kzSQQogbB3Kl9kDakIJmA5BWvRxD8jtwSC4g9souEEpX66W+EBs88IaE5p1P0ohlBcC0YslXihmhin/51D9fzO+/90UcfXYg5oeg6cPvCF75QBMF+++1X8GJnYdO33XbbYjZLiBAU9Wu4d9Qg1Oeo19wi5sSxZ+iKK64ogox4aHr8RXjYkQjBFltsUaIL0YdOz42/9Zq3XgKBnTdTy4gowrZTlGfSv/Oy/4lAItAfAikQ+sMpj0oEFiQCzRQjxAiJfOADH1jGWyfnUoR40HmkeauRX4QKKZ5JIIR3FcGVfoFMI0ZWoZmpzUYgINPSKzbZZJNyG15ixBqJjaLrfgXCTP2W+oF0K8ZdeeWVy/2cgyDzBMPruOOOK0JoNgIBHgg3cQb7EAjuQ7gF8e6Ea5Bsc/iKV7yiHGLuCA51BPrXr0BALNmBPiCTVpraeuutb1eDIK2H5130CBEnBmAFJzYVTaSE17peAF0fQ6cUI1EZ0QHXIiyMY5VVVilkPhq8wlteF33mnVAI77njkHLzo0C+brPNazRrEPoVCFLqRB0IC8X3onaiTfVCcP0mtjyLoiQiF4SuyJsIQqfnJgi+67KBE088sUTlNLYoZYwY6RRB6CQQPB9nn312EfWiG9kSgURg+hBIgTB9c54jTgQWIdCtSLlOroKAIjEIGaKC6NRz/6XISF1A1JBBKRbyvHmvmx5wxZTSNxCzNddcs5AhZElqTT3NolMfIpUFQUNIeci7LX3Kq08M8DAHYeeFRaJEEiLNqF+B0KvfUmnksksrQtR51vVLGgoizoutdgP5Rc7lkxt/pGHNFEEIrzNskWvE7bDDDiskMuaHGIK/KIB0mltvvbW6+eabC8b15lo82SEk9Is3nSdd1KGNQHBdOEszQjQVtXdaxcgcS/tRf0IUEDh+4BJNPxD8NgLBvXjjiRsC4dRTT61uvPHGRWOzug+ibI6lbbEFooBwY0PIduAFP5gQCOazLhCkRrFZUYOoz2HjkQbWr0AQTXJvQoqtd7J3eBAkjtthhx1KJIS9Puc5zykYdnpuPvzhD5d5U4dBELt+s5lfWHhOQ/Cw0xAI0tfYakSZpL8Rtk3xkl+fiUAiMB0IpECYjnnOUSYCt0OAV5JXF2FQg6DYVLFueAylfsiRVmsgZYMXXsoBIoeAShNBmpAuRFXtglxt/+etRPgRHPdQxClqIGUCcZZ/jUjLdUZoePOR5XoNAqJi5SHEGxl2fWvOI/s8q+6FIEY6T32AxoYsIn9yxqWgSGexjr+cdEtiInv6gnSFZ1dfEDBEdauttrqd97TZb4LFvRAt41MUzHvt78SBiAWCt+2225Y0Kt5zaS5IJsJmPAQX0o/owk30RioLwqeP8uUdo9+uL8cerjzl1uOP+VHPwXNMGCiWPe+884rnuL5SEIx4/aWkmGv3QJL1WcoVggx3v/s80rCcR1y5PhvgyV5uueXKscgxO3Ed6T3EAu+z9B448MYrfpd/j3RLp7nlllsK6TX+zTffvHi9zSXR5+/NInG2KH0KEWZ3r3/964t9EQBqENgGAedaROyDH/zg8jlcYeW6Ii7m1TikRBFqbJBdsGH9Vl8BE9foZLPHH398sXl9IaasoOTHM0F46R/MzGOnuWXjUTtCYEvnE4Uzr/WGwNtjwXNHUMHXnPh7p+dG9IVIMg4itVl34trmST2OaxKExKT6C3YuDc8zZf7hIx3OsznossL5dZsIJAKTj0AKhMmfwxxBIjASBJAj3lf5/LyKSB2CgbhYeYYnWYEjryji2MtDGp5nxyNK3TypIxlYy5vEOPvtN8x4q4mqQZZXDe80IaMRcL28urz1RMBMx822Xy1h63i49CPkPzY/G8RbHav8EHu83lqnsXWbt37xcl0CiCCUKkf4sYF+NxD0TBApxID9JdiCWgMRIIKrvs+IPvnRZ2Op2063cURtRS87c039F4lyfNhIpCgRSPoZOA5jjvMaiUAiMJkIpECYzHnLXicCI0eAQFAYKk87BAJioWh1ppWERt7ZBXRD3mGedxGGUe4YvIAgHIuhhEAQ8ZLeFgJBNEcUT2RkPlqs5CWaEXUp89GPvGcikAiMFwIpEMZrPrI3icDYIoBIyF2XG+3/Uh+kTFihJ9vcICBdS9qTxtsr7adfj/Xc9CivOhsERCCkmal30EQN7BcyH7svxzgse6uAXiMS6vsxzGaseW4ikAhMNgIpECZ7/rL3iUAikAgkAolAIpAIJAKJwFARSIEwVDjzYolAIpAIJAKJQCKQCCQCicBkI5ACYbLnL3ufCCQCiUAikAgkAolAIpAIDBWBFAhDhTMvlggkAolAIpAIJAKJQCKQCEw2AikQJnv+sveJQCKQCCQCiUAikAgkAonAUBFIgTBUOPNiiUAikAgkAolAIpAIJAKJwGQjkAJhsucve58IJAKJQCKQCCQCiUAikAgMFYEUCEOFMy+WCCQCiUAikAgkAolAIpAITDYCKRAme/6y94lAIpAIJAKJQCKQCCQCicBQEUiBMFQ482KJQCKQCCQCiUAikAgkAonAZCOQAmGy5y97nwgkAolAIpAIJAKJQCKQCAwVgRQIQ4UzL5YIJAKJQCKQCCQCiUAikAhMNgIpECZ7/rL3iUAikAgkAolAIpAIJAKJwFARSIEwVDjzYolAIpAIJAKJQCKQCCQCicBkI5ACYbLnL3ufCCQCiUAikAgkAolAIpAIDBWBFAhDhTMvlggkAolAIpAIJAKJQCKQCEw2AikQJnv+sveJQCKQCCQCiUAikAgkAonAUBFIgTBUOPNiiUAikAgkAolAIpAIJAKJwGQjkAJhsucve58IJAKJQCKQCCQCiUAikAgMFYEUCEOFMy+WCCQCiUAikAgkAolAIpAITDYCKRAme/6y94lAIpAIJAKJQCKQCCQCicBQEUiBMFQ482KJQCKQCCQCiUAikAgkAonAZCOQAmGy5y97nwgkAolAIpAIJAKJQCKQCAwVgRQIQ4UzL5YIJALjhsCvfvWr6g1veEP16le/unrmM59Zuvef//yn+sEPflCdeeaZ1WabbVatsMIK1VVXXVWdeuqp1Y9//OPqvve9b/W85z2veuITn1jd/e5372tI1157bbneuuuuW62//vp9nTObg/71r39Vb37zm6vf/OY31R3ucIdFl/L/Rz/60dXee+9dXXnlldUHPvCB6s53vvNix/j9ta997aJ+3nzzzdUXv/jF6jvf+U715z//uVpyySXLZ1tttVX5/0ztW9/6VrkXLB/+8Id3Pfwf//hH9b3vfa/0Z4011pjpsot9ftBBB1Xf/OY3y7nR7na3u5V+7rDDDtUNN9xQnXjiidV1F0YlswAAIABJREFU111XPexhDyvzt+aaa1Z3uctd+r6P/rnHD3/4w+rlL395dc973rPvc+NA86IPv/vd76oNNtig9fn1E/7whz9Uxx9/fHW/+92v2nrrrWd1rTw5EUgEEoE2CKRAaINWHpsIJAITh8DPfvaz6hnPeEa1/PLLV5/61Keqhz70odW///3vQoaPO+64Qi6XWGKJ6jOf+Uz57ClPeUr1/e9/vzrvvPOqV77yldXjH//46k53utOM477iiivK9TbeeOPqWc961ozHz/aAf/7zn4UE6+PjHve46o53vONixPmBD3xghbh//OMfr3bZZZfqwQ9+8GIiYplllikE+Ec/+lH14Q9/uHrkIx9Z+o2M3nbbbQUP5PqDH/zgYqS8U7+//OUvVxdeeGHBEs7d2q9//evqwAMPLCJq8803bwXBO97xjupvf/tb9Za3vGWxcRjDX//619Jf8/rsZz+7zO31119fbbfddtXqq6++mDjqddO///3vRShddtll1Z577tmXOGpejzA44ogjqnvd615FhM2mEX/wMnezvdZs+pHnJgKJwPQhkAJh+uY8R5wITBUCBMIWW2xRvOqPetSjFnnUkchjjz22eulLX1q85jzgyOVjHvOY6k9/+lP1vve9r0QQ/K0eRRB94GHmCb/HPe5RPOE81t/97neLQCBGEG0E/pprrilEVURirbXWqpZeeulCVl1DxEHUwjXcBzH/y1/+UiIbvOTI8G9/+9tqlVVWKeS9LgBMYAgExPlJT3rSYp/HPQiEQw89tIyl7tmPiANC/a53vauc+7rXva4iKuJckRefIcru32y/+MUvqquvvrqICBEImLzsZS8rAoHnG76uYcz6B8OvfOUrpT+PfexjC3lfeeWVK9eBpbE/4hGPKH9Drpvt7W9/exFqIiL1pr8//elPi0BZddVVC15wJxie+tSnVk9/+tM7Cjx9hA9xsdJKK5XzRBAikhIC4dZbby3jdLxIE/sQudD0+eKLL64c4zP3N26ibKmlliq2RYgRRjBmZwQLTFxTv2HONmLM//M//1N9+9vfLpg+4AEPqM4999zqIQ95SBEI//3f/13OgRfcV1tttfJZ0zam6gHPwSYCicCcIJACYU5gzYsmAonAuCBAIGy77bbVxz72sUKUX/WqVxXPewgEXm+pKMhypOL8/Oc/L8c+5znPqTbZZJNFhNCYzjnnnHItkYbf//73lesjr84PgSDt5eijj65EFYgS13PtXXfdtZBgwkQ6E2GAeCLXUoIICR5j4kE0AxHlzX/xi19cIhP1VKIQCLvvvvvtBIJ+EiEhEN7//vd3TP2RlrPbbrtVr3/966snP/nJi0UKnO8ed73rXW/ngedhP/LII8vxoi/6j8zCwfH6hLg+6EEPKji7zqc//ekiEHjXiYBtttmm+uMf/1gdc8wx5VjnEWmbbrpptf322xcSXW8hEEQ0OjX4a6558sknlygQ3MxtHTfHGPcb3/jGIlTufe97F7JuPl/0oheVNDF93mOPPUq6mf65NqLvmmxiyy23LOJAnxB7c3r++ecXYeian/zkJ4tAeMELXlBSwI466qhqueWWq9Zee+3yuXuwG6LVXLs2zPxrfMTmE57whPIZkSXaIuWJWPjCF75QLbvsskXMsD9jJMDqqVfj8uxlPxKBRGByEUiBMLlzlz1PBBKBPhAIgXDSSScVwiyne5999ik54pFihLgFqUa6eIARMzn+iF29IflIJWLNy8+DjMzz/EaKEY8uj7acfF5ex733ve+t1ltvvUIS1UTst99+hSAiz0gor/Bee+1VxAdPOe890kdoEAmveMUrFksTct5zn/vcQogJiSDBPPVII5J9wQUXVDvttFMh23UCyYvNI22ssOCV5/3WiBpEWDMOBBuhj+Z++uRfJFuKj9QtXvudd9659NX/1S8gz3AkyIgiuLkfz75IS3jwEWv3IiLMl7HCpikQEOS6cHCM9CjRFw2Gn/jEJwrhf/7zn19wQLpDPMSY3vSmN5V53XHHHct5jjcfojHqBwgEc0TEOfeFL3xhGcull15a7Ee0RV8Iv/e85z1FDBA3p59+eomiEAT3uc99ihg95ZRTyjy43oorrlh97nOfKwJAdIFtsEMpYESASAZMnS/i85Of/KTYgVqGpz3taQVD0QYiRa0DkSaqQNjUU8j6eCzykEQgEUgEeiKQAiENJBFIBBY0AiEQTjvttEKSEVSkj6fa30QQkHZ/k+6CnN10003Va17zmpLb36w/QBKRtvvf//7lvHXWWaeQaMSSQEDkkD7XcW4UyUplQQJ5f/fdd98SLYjUECRPqgmBgICKOrzkJS8pUYBIeeFx532OFhEEOfmERz3NxD3dGwFH3vXXfaM51jFI7bvf/e5CchFPIoPgESHQp69//evFWw6jaFJcEFVpVUiuc0QGvvGNbxRCjtiKKBAZ8OSFd00iCGYhEKR9iZ5IqXI8sn355ZeXfhIaUnmaAgEehFZ9HCIP0Yg0nnUix/3MBeFjbuAPE5EC2BpfpPWYe8IKoRcZIBCMzTUULUdqmOsbL7xECaQvSZWCpb75nHAiUuoCwRiJTelkxKeoC9HBBjTRI+ea389+9rPVCSecUCIq7EhKlkJxok5UizCIlDc1E/5OBDbxWtAPdQ4uEUgE5hyBFAhzDnHeIBFIBOYTgbpA4Gnm3eZ15llGsnmrEXzFuogvgscL7G+dipORNrnk6gfkivNaI4rShUIg8MwjpUig9BPk0Xm87QQGgeBeiKfP1DwgqX4OP/zwkvOPoPrsjDPOKERemhQPc1MgzCbFSJ9ERHj0w+Mf10eo3/rWt5aCYnhEg6e+EzT+DiPedEQa8YYHgku06K/0IekxvN0hEJB05N1xF110UbXhhhuWHP5LLrmkpOSYk04Cwb06pRiZM3UA0pyQafP60Y9+tBB380LUmDMC0UpWCrulVcWqVo43BwSDsYRAkKrkmlKFEHaEHC4iIbz+UsmIIvfxmVoD5J0oC4EgCsHmHE8gHHzwwUXMsQ14mHOixzUIBFGUz3/+8+U6alAIBBEKtS7qKtiB9KOwG9fSnzarNc3n85j3TgQSgclAIAXCZMxT9jIRSAQGRKAuEJA96T5f+tKXqv333794q5FgntzDDjuskHgkF7HlKUbo6jn4yJzlNgkN5BLplLokrUZKi/QRtQJSfhD7jTbaqBBUgsH1fYb48iaLUPgsVuBBfpFGqS5InzQYJBBJ9S8iGqk0oEBqeeEdh8TXIwiuRYwg3wgpEcHjX28IqH4io1/96lcXFQ37Gy/1jTfeWDAiHEQvovGwGydc9Ql59btIgb7wurs/ku8eSL8ohdoDaTAiCCIzVodyb0INATcvxBGsXKe5GlKvGgSRB6KF8JCPbz70Q2pUU/gYx9ve9rYyRmliRIOUHysxSe/x/0gxkjJEeBg/Mk8EEWsiKmeddVYRlfoKA1EX0R9RIHiwG0JEzYoICYGAyEs5Mi/Sw/SPIIKJNCyF0iJCrsFORLIOOOCAIkTYEgzZrCVPzT/bc03nRjRiwMckT0sEEoFEYDEEUiCkQSQCicCCRkCai5xxHmxkVPvlL39ZHXLIIeVfufiO4f2X2oOYEgd+pA/5ve6d5WF2rPQixB1RttIRjzrCxhsuXQcRlFqCmN9yyy3lGgij3xWaWkbVNXi/kXFpIkgezzdi6N4aEaKWgQioF9siuDzzxIwaiPpnCKscf55r10Oa/a3e3Nu5RI9+q5lAPmHEc43U8uoTAU1x4brOkRbD667o179y+uXzE2C84frkOvCV3+96SC4hJupinMi9v0s3ggMRRFz4W72JHBBBrtNsrueeriX6QiAQOkSb6zSLlBF7pNx8I9iiPQQLMSGtSnSIWDAu49QcRwQp5jbfIg7EHFyJB+cQKOopiDpCQ0qZcbmO9CURI4KDgFCbIbrCfkQ97NMBe3bqXKlDcHOcGgQiRSE0YaL42/zrA3HAVrJIeUF/jeXgEoGRI5ACYeSQ5w0TgURglAgg2DzkCHPkbiPFct4RPl5bXmupMfViVqRSmhHCWSdfjrG6DJKJ9BMQimWRVEuaIusINY844im9hTdfQSoCiOQi1nENnmZkEFkkWKSnOJ7QEF1AcF2vuZSlfvBOI4n1pt/IuvN9xuvdbI6Rm89LbWyuRcQg8wityIn7EgydiCdhhLgSChphI6ff9ZwbS3jCG4aOgwuckF7CybVFFHyGNBNYSLj7Ow7prjepWSHaOtmPyAb84S29h/iBd1McOFf/iQhEXGqQNDB2AGPn6w+RZ+zGaa4IOfUVcAk7Yjeuoc+Knl3D/VxbpMF4iALzAO9YHtXvsIY5QURMEQnORfzhZ5lT+LAxNiLaIGqgf2xPXxU9s40UB6P8Rsl7JQLTgUAKhOmY5xxlIpAITAACyHNs5hYr7ExAt7OLiUAikAgkAgsMgRQIC2xCcziJQCIwuQjwSH/ta18rHnCFw9kSgUQgEUgEEoH5QCAFwnygnvdMBBKBRKADArFUplSTTisoJWiJQCKQCCQCicAoEEiBMAqU8x6JwIgQiLX8FXvKUe6Ufz2iruRtEoFEIBEYKQK+/+wxod6nvj/GSDuRN0sEFggCKRAWyETmMBIBCChwVLhqAzBFnrk2etpFIpAITAMCom8K1YkEGwMqEM+WCCQCgyOQAmFw7PLMRGDsECAQLMsoj93yh1ZQyZYIJAKJwEJHIFYXO/PMM8tSuvndt9BnPMc31wikQJhrhPP6icAIEbDUpDXYrcm+8847L7ax1gi7kbdKBBKBRGCkCFg62M7mH/vYx8pu1Jb6zZYIJAKDI5ACYXDs8sxEYOwQqAsEO7fWd94du85mhxKBRCARGBICBIK9MlIgDAnQvMzUI5ACYepNIAFYSAikQFhIszl5Y2F/9nKw028WiU7e/E1yj1MgTPLsZd/HEYEUCOM4K9mnRGBABFIgDAhcnjYUBOxGvf/++1d77bVX2YE6WyIwKgRSIIwK6bzPtCCQAmFaZjrHORUIpECYimke20Gef/751bvf/e6yG/SKK66Yy+yO7UwtvI6lQFh4c5ojml8EUiDML/5590RgqAikQBgqnHmxlgice+651Qc/+MEiEFZYYYUUCC3xy8MHRyAFwuDY5ZmJQCcEUiCkXSQCCwiBFAgLaDIncChf/vKXq/3226/6xCc+US2//PIpECZwDie1yykQJnXmst/jikAKhHGdmexXIjAAAikQBgAtTxkaAqeffnp14IEHVgcffHAKhKGhmhfqB4EUCP2glMckAv0jkAKhf6zyyERg7BFIgTD2U7SgO2iTPgLh0EMPzRSjBT3T4ze4FAjjNyfZo8lGIAXCZM9f9j4RWAyBFAhpEPOJwHHHHVfSi4466qgUCPM5EVN47xQIUzjpOeQ5RSAFwpzCmxdPBEaLQAqE0eKdd1scgcMOO6w65JBDqmOPPbZaaaWVsgYhDWRkCKRAGBnUeaMpQSAFwpRMdA5zOhBIgTAd8zyuo5RedMQRR1THH398CoRxnaQF2q8UCAt0YnNY84ZACoR5gz5vnAgMH4EUCMPHNK/YHwJ/+9vfqg996EPVCSecUJ188snVyiuvnBGE/qDLo4aAQAqEIYCYl0gEagikQEhzSAQWEAIpEBbQZE7YUL773e9We++9d3X55ZdXX/ziF6tVV101BcKEzeEkdzcFwiTPXvZ9HBFIgTCOs5J9SgQGRCAFwoDA5WmzRsASp/vss091yy23VKecckq12mqrVXe84x1nfd28QCLQDwIpEPpBKY9JBPpHIAVC/1jlkYnA2COQAmHsp2jBdvDEE08swuCGG24o+yCsvvrqKRAW7GyP38BSIIzfnGSPJhuBFAiTPX/Z+0RgMQRSIKRBzBcCn/3sZ6vf/va31de+9rVqjz32qNZaa60UCPM1GVN43xQIUzjpOeQ5RSAFwpzCmxdfqAj8+9//rv7xj39U//nPf6q73e1u1Z3udKexGGoKhLGYhqnsxKc//enqLne5S3XWWWdVb3rTm6q11157bJ6LqZyQKRt0CoQpm/Ac7pwjkAJhziHOGywUBIiCW2+9tbrqqquq66+/vvr9739fBMKSSy5ZPepRjyo51w996EOrO9/5zvM25BQI8wb91N/4U5/6VHXve9+7Ouecc6pXv/rV1brrrpsCYeqtYnQApEAYHdZ5p+lAIAXCdMxzjnKWCFjC8YILLqi+853vVITCEkssUd3jHvcoV/3rX/9a+fwOd7hDWdpxww03rJZZZpl5WcElBcIsJzpPHxgBeyAQyOeee271ohe9qFpvvfXmVSwPPJA8cSIRSIEwkdOWnR5jBFIgjPHkZNfGAwGk+8ILL6yuvfbaEil4yEMeUt33vvet7n73u5cO/v3vfy/RhF/84hfVTTfdVMQBkcCbOuqWAmHUiOf9AoF99923WnHFFYtA2HrrrasnPelJJeUoWyIwCgRSIIwC5bzHNCGQAmGaZjvHOhACIgY333xziQg88IEPLF5R/2825Py2224rguFBD3pQiTKMuqVAGDXieb9A4AMf+ED1uMc9rjrvvPOqZz/72dWTn/zkFAhpHiNDIAXCyKDOG00JAikQpmSic5izQ4BIsKb7L3/5y0KAnvjEJ5ZoQqd6gzh2dncc7Oz5FghWsYHJUkstNdgA8qyJReBd73pXiZx95StfqZ72tKeVn7ve9a4TO57s+GQhkAJhsuYrezv+CKRAGP85yh6OEQI///nPq0MOOaREFKQaPeUpTyleU2lF49DmWyDwIhNSu++++zjAkX0YIQLveMc7qmc961nVV7/61SKgN9544xQII8R/2m+VAmHaLSDHP2wEUiAMG9G83oJGwEvod7/7XREI3/3ud0vR8l/+8pey5vtzn/vc6hGPeETr4uRf/epX1cknn1xdeumlJSXDkqkveMELqvXXX7+sKW9VGGlLz3nOc2YkXfMtEPR76aWXrg499NAFbQc5uNsj8Ja3vKXaaqutqq9//evVGmusUT3zmc8sSwBnSwRGgUAKhFGgnPeYJgRSIEzTbOdYh4aANCIrF/3whz+sTjjhhOriiy+udt555+p5z3te682hrrnmmuqMM84oKyCtueaaRWAocP7+979fnXrqqYVoWTHpoIMOKp75VVZZpasImW+BsNlmm1XLLrts9clPfnJoWOeFJgOBXXbZpdpmm22qb37zm9VKK61UbbrppikQJmPqFkQvUyAsiGnMQYwRAikQxmgysivjj4B9D0QQLrroouLZv/HGG8vKLUj8OuusU7znbVtc66UvfWmpa4j2kY98pAgFK8L4d7/99ivi4w1veEPX5SPnUyAQTVKuHvOYx1Q2zco2PQiY+1133bUIBCt+sWNiMSMI02MD8z3SFAjzPQN5/4WGQAqEhTajOZ45RUDE4O1vf3t1r3vdq9poo42qpz71qcVjPmgxJmJl59kjjjiiWm655UpUwvKQVoDZf//9qw022KDkdbu+KIMC0A9/+MNdidd8CgTC6elPf3oRTJ/5zGdaR1LmdOLy4nOKgBS4vfbaqwiESy65pKz2tcUWW8zLSl5zOtC8+NgikAJhbKcmOzahCKRAmNCJy27PDwJW6bn66qur1VdfvbrnPe+5GAnm3ffTpv3jH/+ozj///Opb3/pWWRqSYPjCF75QUjTUOEhZUuypLsHqSWoVPvaxj3UlXvMpEH7yk58Ur/Gqq65aBEKugd/GEsb3WDZJABCp3XYJ//Of/1ztvffe1fOf//xSl2N3cZGv2CtkfEeXPVsoCKRAWCgzmeMYFwRSIIzLTGQ/JgIBG6JddtlllVQjzb9+1A2oDXjYwx7WahzOFTXwchOV0D772c9WN9xwQ/WDH/yg2n777atNNtmkkLPTTz+9rBAzrhEE/X3hC19YxM3RRx+d6SWtLGF8D1ZEf/DBB5eaAqsTdWqei3322acIhCuuuKIIiW233XbRbuPjO7rs2UJBIAXCQpnJHMe4IJACYVxmIvsxEQhcf/31haCHQPjXv/5VdlHmuVcbIB2o0yZq3QbHM4tYWwnpCU94QolAEAi/+c1vKkuqEh1WhuGRVaSsvfGNbxzLGoQrr7yyes1rXlM9+tGPro488siRe4/NgbmAVea+D+9x+ulPf1q97nWvK+lj/u0UFbBBoMgWgfC9732vEhl70YtelAJheNOQV5oBgRQIaSKJwHARSIEwXDzzagscAS8hZL4eQZBaY7Uh9QLPeMYzWgkE0QPFzgo7pedIJVJnsNpqqxWie8EFF5TlTkUXjjrqqOq1r33topWOOkE9nylGUqKs5GR/CALBykujbDaxUxy95ZZblhWhsg0HgZtuuqlEshTKE8dss9luueWW6uMf/3gRCFblUo+yww47lDS8bInAKBBIgTAKlPMe04RACoRpmu0c65wggORb1pPnfPPNN29dhyCF49xzz62uu+66cq6ogV1oiQLi4aqrrioeWUugEhFLLLFE13HMp0CQerXHHntU97nPfUrRdaRMzQnoHS5qWdiPfvSj1Y477litu+66rYTaqPo4ifeR7qYW5gEPeEC17777FjtsNtGuww47rNQdsGP7hLzyla8cuQ1MIr7Z5+EgkAJhODjmVRKBQCAFQtpCItACAdGDa6+9tpwhiqCA8xe/+EXZ0AyxX3vttYunVS1CmzQXqUrSjTQCIAp8EX4CxL145LsVicYQ5lMgWL3GTsrGTSAstdRSLZCd/aGiMNKw3vSmNy1K15r9Vaf7CuzOyl02wFNbYrdkO4c3myjaMcccUyII/v+jH/2opJuJgmVLBNjRn/70pyIY2y7k0C96KRD6RSqPSwT6QyAFQn845VGJQEFAPrZdgps1CAj+fe9730LupbdYkcjvo27zKRBskCXNxIuaQBhkT4jZ4PXlL3+5zM1b3/rWkpbVlogQYgSfHPu2586m3+N8LnsivP7rv/6rCAO7eauVabZvf/vb1SmnnFLqDjwjol6vf/3rUyCM8+SOsG+cHyeeeGJJwRSJalOn1W83UyD0i1Qelwj0h0AKhP5wyqMSgYLAH//4x0J+QiB0gmWZZZYp6Ua9UoHmCs75FAhqJ4499tjiKTz88MNLqtEom+JuqyftueeeZS8J9Rz9NvNp9R1FzqJAo45+9NvP+nFEqYjSXJCtuI/UNmluZ599dvXwhz+8Wm+99aoNN9zwdt2NFbZEDUTU7CwukjMJOA6CfZ7TDoGoSXn3u99drbXWWnMiwFMgtJuTPDoRmAmBFAgzIZSfTz0CXjw//vGPy1KjSFI37zLvs2JNJPORj3zkyIt0TdR8CgQbvp122mkFAwKBUBplsxTn5z//+eq9731vIbFtBII5du7Pfvaz4gVvu1ztKMfpXsQBjz2P7FwKsb/+9a9F9CkAR/bXWGONsppRs51wwgmVKMKrX/3qcqyUuze/+c0jjyKNeh7yfv0hYP8Yz5W9MgjwuYjQpUDoby7yqESgXwRSIPSLVB43tQh48fAu2wAKGbNTsJ1irdDCe4tE3XrrrSXvWsHxYx7zmFIkO+oi3WEIBJ50S1YqTOXpa7PZGS8yYuhcAuF+97vfyGyGOFOgbCO597///dVTnvKUGes1mt54q0RZxhbJNYfj3IhQRcAf+tCHquWXX37Oogh/+MMfSnoRPESGVlhhhbKUb7Mdd9xx5RlQq3DjjTdW0r2keqnHyZYIWLaZQCDe11lnnRQIaRKJwAQgkAJhAiYpuzj/CNgp1jKeVspBhHjqI73jn//8Z3nhqTkgHhBr5HguvGQzITHbCILzL7300hIJkKrTJkXkpJNOKiIKRla0kWs8qqbfluC03KxC6Y022qiVQJBKo27i8ssvL/tM8JSPcyNELSP6vve9b848ssYvNURayBZbbFGKlUXQnvvc594OGuJKxMYqW4qU7Qb+9re/fU6jG+M8P9m3xRGQdvayl72ses973lM225uL78aMIKTVJQLDRSAFwnDxzKstYASQ0F//+teFAEmj4V3lubZSi4jCox71qOpBD3pQWcVnLvPCe0E8W4EgdUUtwWc+85nqwAMPbEXw1ABIxZJqQiDAZFSNSONNP+OMM0oEQRpMm+iHIkoFznaq3nXXXTvm2Y9qLP3cx7Kir3jFK8qqQk9+8pNbiaF+rh/HSA2xdK17Ecj3v//9y8Z9zUZcKe5WnG+JUxGkvfbaa+RpZm3GlseODgHRVXu4EJtt64P67WUKhH6RyuMSgf4QSIHQH055VCKwCAEvIkQaKZWSozYBGZ1pCdJRQDhbgWBMilI/97nPVQcccECrNCFeZNGVb3zjG4VsP/jBDx7FkMs9rEC0zz77VOogeCkJBPPSb3P+pz71qZLXv/vuu1ebbrppv6fOy3HSuKRCveUtbyl1CG3EUL3D7NfOx8Rtp5Q4qSG77bZbtcsuuxTh5xhpRM1mvkWbCAQ2YFdl80BQZEsEiEs2xCYI2jb1Qf2ilwKhX6TyuESgPwRSIPSHUx6VCEwEArMVCFJt5I8ff/zx1X777Vd2Re63iRog2rz48uO32267fk+d9XHqQKQYnXfeecVz3VYgOF+Rs3E738Zg49xsRsYja6UgS48OKhCkzokQWJLUPgfNph4FseP5/da3vlVE8Itf/OLbHQc7RekEglqFd73rXdUHP/jBkaaZjfN8jWPfiEOkWrRzLgh7fcycBuyMQLAJ5FzcLwXCOFpZ9mmSEUiBMMmzl31PBBoIzFYgSLVRbGxFH17gRzziEX1jjCR68UtPksMvRWlUqVY2sFNMq0ha7vvGG2/caqO6ukAQQZBGM6q+9w1w7UB1HjvttFP5UR/QJlpSv59UOUuTEgD2OWiOWTTAPRSAn3/++SVyJpe8eZwN6qTXibyIQhEV5sPfso0nAtIlpdSpl/K8zGXjdFAvQyC4VwqEuUQ7r50IDAeBFAjDwTGvkgiMBQKzFQgiAFYCsmwlUthmNR8RB6vWHHnkkWWZ109/+tMjS7uJGjbZAAAgAElEQVTiCd93330LibV6jrSbNjtZExiHHHJIKa5Vg7DlllvOCYkZlpFYVWvnnXeudtxxx2rrrbduNdboA4KoxgBevLudikcdQ0CIDonOiA5IbWoKhP33379adtllF6VmERFS1IaVZsbbbeWmuVzSdVhzMynXUS9kXu3ZYo7nskndUyNkFSPP5lykY2YEYS5nMK89jQikQJjGWc8xzwoBZNRqPbGkqeJMKxiNsii32wBmKxB40okDRJlA6JR20u3ePMYPfehDqzPPPLN4mo855piBiOsgk4O46q9UBt7rZz7zma02qrMBHmFjFaTXve51RSAM6pUfpP9tz7nkkksKsZfKtf3227fGmZdfCpDaA9EidQadcsPZuHuICqlNIRikIzUFAuwRTUugEmZEi1212cMwmvu+4Q1vKKLT8sLZZoeAhRYsKqD+xJLAbH4um+8U3w8iCGykm0DwHBMu6lnYU5uWAqENWnlsIjAzAikQZsYoj0gEFiFg5SIedj88plbk8LJFzF/+8pcXz/l8ttkKBJ50a9rz+PHIr7baan0Px+pBBAXSyXus6Pce97hH3+fP5kAEX0qUPHlEcpNNNmklEBTjGvcXv/jFaptttin1E22WeJ1N3wc5V6REKhSbe8lLXtJqrO7Hjt/2trdVq6yyShF0NjWzNGyzloFAeNWrXlWK1s8999zqpptuKpGLpkBA/mKPBDuIq+EgEIa14ZyibKlU3/zmN3PztUEMpnGOgnPefFEZ+xPMtUAgRj7ykY+UVDY1M50EghXhCF/HiTKosWnTUiC0QSuPTQRmRiAFwswY5RGJwCIErAVvxRYvMLvuSsGRp28Fnyc84Qnl5TefueuzEQjSOERHLFkpZ1jRrz0d+m1e/o9//OML6bRj6ic+8YmRbRaH8EpxuuiiiwrZIRBEdvptcvGJvgsvvLB4VEUQRrnRW7/9jON48xUCEweWIG0zVtdA/C2RitRb1hbph1k9asIefvrTn5aUq6OPProcd+2115bIRdPGRSNWXXXVcg0RBCKLwPRsDON5cF9RCQJw6aWXbgtXHl9DQHTv7LPPLvNvjglq+1dYoICgI/C6Nd8PiHxb8ez7URraO9/5ziL0OgkEBJ/w9b3DfgjTNi0FQhu08thEYGYEUiDMjFEekQgsQuDKK68sBBqhUhBLIGy44YbFYy6igMTMxSZA/U7BIAIBSfBivvrqqwvhVHDqd6QP4fd5P0WFPNrItSgCIkAgtCUS/Y6zeRyBIIJgozOEGVGtRy+QGoW9NrLrlDqECH/pS1+qrrnmmmr11Vcvm4G1TRlzj05Y+Zs2DKIc41ZIbkM4kQ6e1rYCwT4K6g5sfHbBBReUzeGQxHrdhn4j5uxAfQZ7V/tgnptjET1ac801C+6iELzSBOOwdnlmm5ZXlULWTbjNBc6D2uM4nyfaJv1PTYDnU8oYTKVxIea9Vi5jc6IOxF+bptZBRMkKYcR3twiC+RWN8j0qta1NS4HQBq08NhGYGYEUCDNjlEckAosQQJgIBMtoypWVJyutSB63CAKCNEwi2Bb6QQUCDx/yxyvt5Y9oI3iIg11Q11tvvRnTWHiaRVB4pa0kRCAoWh5Fs+OvCIKcaiKnKRAICKTVXgk83c1mIycpNL/85S+L0LNcZ5v0GOJAqhnivf766y8mQhAvOf/2BGhTON0LNzUiVo2yahAPcNtULik7yBpvsrGbL2lBde+xMSHm5jFEowgLu2jauNzyddddt9R+IH9Sn9jDYx/72KE8D5dddlmZV8JICluTYLJ7c8fDLWpBMPV6DnnLtWHNxyhsfFj3UJiOsFtlzPgJOzVUcHvpS1/ac+UyjhE4qylo09iqlEOiFPnvtCwvgv/1r3+9CF/H1GtdzC/HSy/ni/OlKPkeUKvSaV+PNn3OYxOBaUcgBcK0W0COvxUCvGennXZaeZHxqttFGdmwWov14ZGX+WyDCAREUPif4OH551mUPsUzjXiLmshRn2nTK15oHu3llluubODFY4h49Gq8vuoeEJVB1/J3/RAIyC5yoRCyThCs57/55puXPlnOs9lEDnjIFUlKYSEwzKVVnbptghfryLMDRDvsorlBmAJfIoEHvM2+EuaSsHD/JjbHHntsEaWEm6LstoW79lEw1wSvMSP9vMf1SAS7UIwvvQjp4t21LKZoQZN8u5Z6HKl38LAqDvtBPocRUZNaxKNMxGy77ba3m0P4KjJXT7HDDjsUMdHLnuzVYc467Qo9n8/vKO5t6dpPfvKTJSoUIsn3mOVHpef1WrlMMbtnTDF/m0aMsCOikZ11mhv2Lo1NhMrzu+eeexa79ncbrRHB+tZN1MUKbPqWAqHN7OSxiUBnBFIgpGUkAi0QQAqRUYQFcUYyEGIrwEjXGAYZatGd2x06qEBA+m6++ebyUlY/4GUr1QaxNkaE3/h6NTnDCIbjbODF6zxTHj+P74knnlits846JTWpn1SmTn3gFUVi1RKYC2Kgnqvu71JopIIhss0m8oAAI8XIL7JkXhFOaUn+3+wbjNiAzxEehZiXXnppwa8uBBBXHnv4tNlXQtrTVVddVXBpkrbDDz+8LDvq3khbW2+p8RIyIkVsRjRBhKUuNGBx8cUXl/mR9sHmpWHJEW8KBHYjvQxungFikWA2r36X1uI+MwnGbvZFvFnS1T4dcBTpqjfzK9KBGBISSGavXHr9I0xFA+cz4jebZ33Qc9Wf8OizV6uWicYg3Z4bz7kaom7NPIs0soM2TfqfqJc9NQjlpkDwHcMpQSBYEUvaJtHpu8TcslXPgwig76Vm8718/fXXF/HoWUmB0GZ28thEIAVC2kAiMGsEvFClknghITxIlJcd8uhfBEhazVys891P5wcVCF7GBAKCb3UT6TV+JxC8kHn+ZlryVHqCVBXkmPeYQHjAAx7Qs9vSFaymw+svXWbQlA+rEImCmBebcyEh9YiHsbg+oss72WyIuFx8HnQedbu9iiBI3+EV52mue9fdhx0g5/pPQEih4F2FX0SSHIfM89RLmWizdKOVZnhDRTOQt2iuCVsknwBDhnmA2zQeWaKQoGHDCo8R7/p1pGxYNeiss84qdQjSi0466aRS69Ek1VJHnvrUpxasfMZeePulW3k2eOxjydRBCLmiWnPh+WNnolwae/c3Yo1HHOFXg8IOewkEEQaiBWlVk2KsBAOhNd8iv808DnKslEErdqkzYvfRRHt8D0gV69Z8LqpkEYM2TdqiFcJiWd66QGDPvgdE96SSWSlLCqfnishnf54tz7AFIthZc47Mn4gaOyRKUyC0mZ08NhFIgZA2kAjMGgFpOIgVTyYC6kUl7YgHDBmOpR55iueDaDQFQuRi98rJRhARKh46NQTqEbxkedR5+AkERBiB6NV47xBJOCCb/WyUhRggpwi4JVV5sBH8prdeHxE4pK9OLtQWSMMxbiTCRlrmBomse/GNTX683VylODQbwowASxW78cYbiwdz5ZVXLqSeV/z5z3/+7YqeESWbhokYSFvi+eTtRKLCC4v86Jdcfmlainb7bci7XG8CAfHWRK+MFxE2dsSIN71tMbhrI1vmGMHm2TXWetTFtXl0CSeiRzTBcqfmdSaBQLTos6iCuZRiYq7ll/f7XJhz9scmEFKpVOaWnYVIQXaJGEJE4S2RoP7BCj29CrfNp1Qb15W6QgirQVGc3lZs9Tuf43IcT720NzZJhHp2pEnyvLNlc9at+Z4gKkQQ6vPIVth6t+Jjwlx6mj07RKpioQBz7JnRD7buOVQDpJ6L08C9RPH0lZ2yvSiEr/fRGDx3ol2+p1IgjIu1ZT8mGYFMMZrk2cu+jxwB5JGnC/nkafNCtPSpF5tiZS87K//wVrdN+xjGYJoCwco9CLU+ddv4y0sa+VJgiyBJm+GZlufuM5GD2EirWx+l0Mg75y1fZpllCnG2nvlMG2XxCsbOxbzsyC+ySiTUSSgRJqWGWOGdD5HAC6rfa6yxRiEH5oBnn6eyns6jfwgrgkMEwameMsVzqcBRUa1/7Sq89tprl77wZjYFQhRUIv082zz8vKSEIoIqAqHBj70QE+5NQCLM/XjRLdlqDhRMS4/SkFjpVAg+IWZc0i7aFoNLF+KVR74QZV53aWH168CI91ZKidQSuEhLEampk0PEUIoSzy4xZWxEC9IeNQkIomeDTfQrEILAe5bU/CD9iKwIEHHjPuZNf3iOFTDLrVeDQKD0qstgA6JO8HRcpFzpX5soT7/PbLcVrvo9f1jHmVNkW2TKd5fvB2MnPH2nec4RcPZNKDVTgXxP/OAHPygRoYj2eWY9c8RbJyeCsbNR9myJU+I9voucK7KA0BO50oTYje8N6XOiAhHZcx3OGemDzUijcbkHQeu7KwXCsCwmrzPNCKRAmObZz7G3RsDLkfcWWYkUFl5OxBixQH546KRX8EaPutUFghVHpBJ4yXspd/Mye/FKLeJlt1mWl68Xd3iKpRsh8bz83YgtzzzvMtLJi49Y80bOlHPvnkg20kcAIKPwRRLqRDLSeZB2fUTgkRgEGskhbJBIKxSJBBiPtJ9oUn8QH8KFl9z4kJ1oyC+ySfQhjSIoCoC7RRDgjNggvsgmgaAGgnhBkqSwaPoIR3164QtfWJZOFW2YaVlSQgN5F82Ryw97RFyhJ685oRpRHtdvm9sPK/UHiKICX15582Duohkj0o20SfeICIJISd1T7Dg54kSRuWEj7AEOyL1+x+ZqIgn91pmwBaIKaYcfAggX+PGAw5DQIRAQW0SSPfA8G0uv/RKIPqKTVxsRhgWRQ1ggpuapHxHXz/Otz4rC/cs+B0k/ZEdIvGvM5ntFpIS4Mqcve9nLyjOvdoMNwHODDTYoYtTvIm6Ieh0Hz5WxsJuItBByvmc0uDebvosscjwQkMRoCASCz1yq0/H9ya4dI6rDSSAFjIDxXBk/O2qKdfdjg55FzgL9SYHQj2XmMYlAbwRSIKSFJAItECAQpIwgjkLySKzUCS+kWD7T79b69oIbdasLBB5hhEmutZQZ/fESbi6JSSDwevMsSoFBELyMFaMiM4QQYsAz243cSNtB6BBPXmjFjkQFj3mvhrhLMUJMRRC84HniXS+IJIJJBMS66MQXIkeYKbb0mdWTeOlFSqSNECiIXjRj471EtBEI0R3EKBoCiiTCyfkiEoqZQyCoaajjhqjxbiJKoha85+oCCAzkUlQhiAtCLSWDhxZpJZxm2mPBnLEpoouQMb6oZyBAETvzxKOP8M1UDN6cAyII9voliiNKYR7qQsMY1RyoHUDMRC2OP/74kiZUFzhIHs8ugeAHoUTm4U+4xfNAMEgBagoE43Iv59U91qJy7IgYl36CzCOWPP4wRWZ5jAkkNS+Ek3GZN/bcTTSxd0JGJEaKFaJrbEQQcmpu2Ho3EafeQZ8RV8+TiJnWSVAQosg2O9E/eBCuM9XmsG24h8iVXkcAeS7ZwqCN0GbTcEbafV/ADHmXzmMM7MqzCI8oMo/7IfeuwS6M27zBznMo+tbcIwPW5tF3pjGZM+mHEQFgO2zKsqvGGhjBzbPiPr4TfLeyefNCaDfTwIyDXTqPgEmBMKiF5HmJwP8jkAIhrSERaIGAlz1iiGTyjiM7CBDCgJwimYiR1Ir5TjFCUuVle/l7USNXSLuXbTN/2EsXSUZiEVi1FggEUozM8GIjXd2KiL24nW+1GcQMUUAmEO1eDSnhbfYv4sXbyENInESRaZAMHk+EQl95rHmA5aITJvrHKyp3GakQMUFugozGOvrIIy8qsSQdJUidPHY4IY4898SfY2EoJ9v16ikrUQdgeVR9QqqQJPc37zypsfwpsozoOwcJ4i2dKfVKH5EqY0GSRSTYmD5LK0Lq9SmWj5xpCdrmHBBBCBdCJvUHKSZEguw6HvlD3hA7AhGGfq/XPCCuUuxE0EQhCCWYIvBSuAhl58k9J76MvSkykV7ijkgkImLO2ARh4lxYRN0PeyRECEbj4Dkm/JwvEsS+2Ug3TGK+PLcEAiIqEmH87J+Nq7notF8GXNi47wHEmt2rN3Ed0RI2aNyidWyZfSD2Cm/ju4H4hUU0/fDjvMA/0oCkTsHT58ZK1CDu/aZpNecduSem2Cjc5PubQyKb0PQM6xu7EFERyYv5Yn+eM3bje0Uxv89EDzwz5sBzX59fNkTwi0R5pjyT7l8XCL5PCUdiS9qXCJBn2zGEFbHsuSJaCCx234wOuY85I3wItxQILV5qeWgi0AWBFAhpGolACwR4qrzsEQrEyu9e6sQBYowgyNlHAAd9ibfozu0OrUcQeAqlpJx88snlJavIj6eOl7T+Eg9SjsghO0in3H7EHdFBpr20Ef5uK8NEXjEyEASLp1+aTq+G0IlyuJ+XO4IAT8QgagT0TxEjgeL/IRAcy2uP1CBdfkfqjXmttdYq5C1EmvmShiI9A7ExP7AIHGInaSQP2UGYeTsthymdyRKbda8lkimlKDYaM9ZTTjmljBehFsEgKNgIweWaBIKIivE2N2FDfqVXxEpRCKF5kMZEbMCeUDJeNobAuYf0G2lIM3mkzQGC54ddImz6hpC7F3FEBNRJtbEhgs7h9UVwkTkENYisiBrSHxvrSbVCaHn1Xcu8EF/mDjbIZFMgGA/hQ8Aij5GWhiQTCK6BHJtLNkyEsEPXlAtPJIrcKConKgh0EZ9uETyE2OfwNu/Ipn9F3Ni7/sOWnXWKCrifdDiRHIWx0l/sI4FgE9UEJSJL9IhweK70Xd8IELbEPuFDgBNX7k8ISVdT94HIG7MIEXsizBBzx8cKXTMtO9zpuSP8zbMon2c1sGbPRJgxsFu2RkCYz5gvf9NH/TC/bJPd+ZfXnnggaOrfEa6rfkXqoefIHMG2KRDcW1+MldDkgNFEuAhGzzKxRdD4vJ4K5zjPlrkwLraYAmE2b5E8NxH4PwRSIKQlJAItEeDp9pLk5UVYvfy9xLwsiQREdz7EgWHUBQKyhSwjcF7UiB5SwKsb6RNRPInQeAEjKISBgl//Gg9SLQWFx7bTjr1W0/EZgoWge1kjFwi2XO9eTUoS8g5LqTr6ixwgsEiUhqgqcESSEbYQCAgaki83HrE3doRGDYOUG4Ig0kykpyDT+mrMUqmcG0TF58iuAkhkxjj1n1cZifZv3WuJ0PNYEhqInNoIxMhKTDydCDUSc8455xTMkWD90y9kj1AI8mleRAQIDtEG9sMrjzTpE3FGgCGNCDshJP3E+PSBt16kphOZNe/6ar4RJ/ZqjohG3miRDykc8Ebc6qlPkRriePdHeEVJRFVibpB/fTZnkfajH47zXCCUSDJSDCOpQk2BYKwiRsgrm42CbPNgzkSUzDVRwkbVkphH10RO2TfBpU+wF6WBWbcoDe+0aBShb34IP0QcuYe9eWTPBHan59h8mgfXIf7Ms/QW5FqhPiFExOgb4RV7DThe34yHLXg22AM8CWA25v+EjznxHIk8eTZ8Zi7ZDUECS89x2yatjEDwXeUZDaHqmYCjgnr2Ze4IVOOItC99lt6kb8ZL1LEntk10+ay55K7vSnUkoi6ic+bE90SIiKhBEEHQF2MmCON5Ia7YpMinKIfjpQrWI10w8HepaK7h+yAFQlvLyOMTgdsjkAIhrSIRaIEAYoK48FrH0n5enIgE4opMDau4MbqFDCJgvJtesL2KPOsCQUEuwu1liWQjory/CIhrhdcQsZJ/LtWDp47XFmFCIBAYAkFhKNLb3AkY6ZHLjww5B3lBSJEL3kLCo9nCkw0n3lIpM1IIvNwJE0WnvOKwRJyJCCTB/ZFLHlQeW2kdSAqii3wgwf4lEHgSo7bB/XnwYSH9AAmR6oCUIEIiClGsi9AijTDWJ9eQWw23utfSOVJ/eEURQ4QLKTUGKU9w5CGGCSFiHMiS/hsfwRXECx685e6FuPPgIoyKN80R0WFcMHFt12UP0qxEFAgnKTdNuzAPxBfirW9wIYgQRNeGA5Jp3vURCasXwCKLSKN+sW0ecH9DcBWwaoQVco8Esxd4mFfX80wQFuYYVjz7oizNlXFCIPCiRx0DMYYcI3sIo2eN7cHJvXn/2bGIBPEo+uDeyCsvMxLZrUBe5AQRNydSuNgNQeDaiDLbERFCZDsVOhNEbElUjneciJNGxKvuHM+T58K4YAxz9mKepdnoJxKu/+aSKCJsPK9EGg85gkyk8sqLKiHkvOsEAjskLsx7s5lrzgv3aNZQuL/7mH/zXBcIrsO+PLe+b9ig/7tPzBd78nyIXolCwp1wM0bfJ9Iq9b++OAC7YFfskIj3rBJYsVpWRDUJLn1iO8bF/vXV58ZsvtgfWzW3zfQxfSOYHet7IQVCi5daHpoIdEEgBUKaRiLQAgEeOKSMB9pL3svTi5x3lwdNzu4wBYKXIkGCbHk5IoqxtnynbtcFAtLjpY/MIAfIDzLCM4pkEDsIvJc77xyS5TNeUKQcGfTyd6z789jG8p1xb15Y94EFkUDAILUIInHRqaASVrzTcryRK+PSD8dHwTFvNCJIiMEbSSQKkGz/R1ql6iAePMAEhB+rIUVkoB5BQEx5snnR9Y/gQZAQFUWW7oe8SSlCeuGI6PGIIh3SFyIaAUvEn8AwdsSQR5OXFynjaUfsEB4kF6k3DkKIbYhMEDZBkmJDMoW+POz+juRInzE2hEwKDXyRPyIM0eJdF41AzBC5pkBAYGO9e6kfhAnCK0pE1CGeSCrxyBOO7NZTn/QHAYc7Yqj/+geXEAjEFIGg2byM8DJGBI3tRBqQ8xBcQqwpEEQFXENOv2VsEWr/8jqzlbBRzxbSTWjA2ByyUfNOMEiPk1bkxxi7LVfK9vSV3YVIdDz7R+zNITGClMY4688aPMyr58Y8E0CIstQj6WAiYeaMiGMz7Brhj038iEnPIo+3vnvmpOjoAzEq+hKbtnn2CDLPsL4RtGwNrp0EgjlGrpFw57KJWDHI/T1v7NT3l+hTnWizFXap7+bIeNhWnE9QsffYmM4zEo4L2HtORH/MUzRzbpzSodzL95GUKvePQm+YSXNj9/rsmfPMWMHIHJsDURnPhHknoNhA3d59LxChImme8xQILV5qeWgikAIhbSARmD0CCLvUD4RReoUXIM+Yl6uXO4I6LIHgRewljRDyZiMZPMzIbLfNnOoCAYnwoowlCPUL2UKCefkIBJ5ARA6Z5DXk7XOe3xFSHn3pAI7leZSCU28IHC8xkonQIj+u554IQKw8VD+HtxXB4gnk8fWi1y9kCtFT7IjQ8nojlEig/8tHdj8khFhB7pA8xANBgJPrIPy8jwhepCIg0sSH+UNAkTtFmIgLAcYbrziTqEBMEVERDPgjmgh0XAvGxoVoIjf6R1wg7Prn/jzuxBIcEDsRDESYV9vvSBMixdvterDjsSU8YKhPfhApWEkp4R1G0hFQAsH4CZ/Yd6NOmGBPvCH5bBTWiBnPMrGBCBJ7vNaiGjzfCGPd6+5384+cImoI4mmnnVbwiN2ojYtAQihh6Dh2ZtxsxvXZLGEm3cY4m/txmBNe+agHIJhcX3oJe5DmYp4QW1ghj+YIdsQgwYIUO8acsSPnd9qUjl3DWdoO29Nn9oCkx3PM3o2BmCYAms3csSXzi9DqC4HsuWQ/GhHqmdBHeCG2xuUH3vooKuB8xNazTUgQJwi6+xuXOSeICSy27u/sUJSvKRB8roCcXRq/+eJQiI0BiRICwfg9s75T6mKN7bE1GLkW25HOBR/2RFSZfwJMtMU4jJEd2fzMtYnO2NQPDhFlUWQPo6jVQORdkxiP1EHfacSzZ8ocs29z4truqe6DrYm+uV592WbflWzYM8UmUyDM/l2XV0gEMoKQNpAItEBAiopUDS9iAiE2CEO4EBTkdlj1B8gmbyIvPOIljO7/cqW7rbBSFwhIgBclcoEwICM82Yg0wuvFzzuHzCDYIiGEjxQeL29RBN57JAJhQKIQzRBAPKcITBQ2In+x9CHiyiuIyDQbIoh0SuNANODm/wiCMSJtxJaxIpiIB6KCJBAfiIbPCDXjRah5MqU0uQ5vLuJB0MTyn1HbQEy4hvsSEMibfsMDFiIT0lpEJ/wuBQURRI7C26qPUnMQOYTQ+JFYNiHtwvm8nMblvhoyhRwiPrzurom8EWQacmaupFrwXhMHroXk8vbDA+EjfHideZiROaKJN5Vwa+5NwD4JKfciYHjoCS1iw71gKm3LvMvJZ1fEhyZSFqtLqbHQJ/OpVkFkJIQiEQkr10DseP41xcxSecyB/7MT0R79rQsEWBIhxJU5DNvSR+IAkReVYO9s07nwY9MECCGHSBNlyLhICi87khoF33X7Q57Nu/4TbOzLHBuvvyOw7NDzIJLmGdKILPh6Zsw5j7a++y7wnBo/wYn0mxtzjZCbGzUsnqXYy8DzZA7ZOUHAY+75kobku4MnnnhBvHnDkV7F/LCJlKUoXK+PzZz6HkKWkWepQsaptkXTH99fbMwYmkvt+rv5QfphD29k3Jg9Z8SSsXpmfI9E9NR3AjHFhkWoiGdYhUgl/mBrfL4PRDlihTE2SSC4lnF6Dtma7xbfPaIqPieoYBgilAOhvrRvLAxg3omYFAgtXmp5aCLQBYEUCGkaiUALBLy4Y915L39EFHFEgLzM/AwrgoDMIFdICvLrul7SfsKD2+x6XSAg0XLIvTARH/1EAo0BKfIi5qFDuBETxAgpRLI1RJ630d+RMfdFjB3r5Y/cesHziCMN7iNNQB+QuNh8qptAQJARZsQAEYnCRZ5uJMX9kFhLSvJ6I7tIFvKM+EhXQCyMi1BDOgg0xB2pJWiC1JszBAmWiC5xgcggxIi2cYs+KKhEbniDnSutgbCSshErBSEjUm78IHNICy9tLPWK3MCQlxSBDMIKR2LH8Qgpjz8hxWvPWyqlwpgQemPkpUZ6kWdCAVmWYqQhd0hQpHVJQ6kLBEQS2RMtIghdx3wSLkg8Um+8MNAvolCaj2M1/9cnhI+NwwDhJKb8n9DQzDnSKYphjpCOVRYAACAASURBVKJOA+kXwXB/0QRigaddf+tL5UYkJMRe2AohwI7MGdvnWUakncvmeN3ZIOFEOBJPvNVEHTtCrn3WbIg2O2K7SC6sRf/cw9+CeBIrxBN7YfvwYuOuizibX0KAoDQGAkY0TqQqiD47if004EREGI9xEQbqWjzTnk3XM1/6Q1Qh1P7m+TVmx7E/ffF/0ZRmdA65NhYCwTGeFSJVlEX/3Fu0BpEXBWnuE8EWYSLNzL8894Gna3r23R8OooCcAbD3/BIIbN099U00koAiBjyLomxsy7zByfUJlxAIxgaPcE7E6lS+T82X7xXnEGFsTCShng4Hc8cRK2wvBUKLl1oemgikQEgbSARmj4CXO3KHkPIM8tLy8ikkRU5nWt++TQ+kJSDywum8oV76PL3IYKz00ksgeFkiZ/rHu83zi9zov5c9Uof4IvhIPzLI2xfX5p1FVJFLnkMv+BAIiAAC7nNkXv8QjFj/HbH2mevVmxe5vxM+0l1i5aTIAXcs73BsioR4I4uiHAgrsYAkhEghLJBh94Y/jzCy6HfkNEg9byQiDD8Cwu8ECHKO/BFCUqucg7gjLwig/iFoBEN4XBFRxBGpRZjk7hMHCLdUF2lJcrIJtFiuFaZIk75KhUCMYMVrS2iaB8IiVuSJ6AyRwittvGyPqHNP/yJdjjMuYqWeLsIDLrWH4KkLBMRe35BEdmTMzicczFXk7Ss21XdjFsmAAYGC4CPgiBx7ZJ8EJsFW330YIYYdT7coCg854qbuo17HglzD0Q+bMtdBosNu2B/8EEifEywhbKSFIarEgpQk9qBfVrOKaEbd/ohW55pfJFTfeab1ydybS8KCkGOTogj6KILkGYeZ1Bu2Zi5jRSdkm0DzzJofc20+zLW5QNL9HlEycynFR1/ZKuEOe0Q4lh0miESP1Cc4Vu2RZ8DnPPEETDgjYOYZ9+yw22jsRnSLjUcEi4jxDDULsGMpZOIFAfdMw5PA9R3BmaAR1aJBxIHnR9/0he06jtBybf1gf3ByP4SeAEPwiWF2pb/mlZDxDBCC+kkssRXzzhbh5rvWGI3JverpcPpuXokaIikFQps3TR6bCHRGICMIaRmJQAsEkAUvbN5SL2cv+khZQRJ4eocVQeCZRfARWaTFdRE8Hrr6Rkv17kcEAVFxDNJEtCA7POdSC6SpeMkiLPqOXGle3Igwr73mRe16SL0XOrJKICDQvMnIkXQa5ET/EFJkwnle/sgjslzHA8FElqQBSdPwmZd6rH7jvsgBoi1KEoQNFrzroh9IF4+0iAEyYqxSK5B/hM4xSBASFaQ+VmxRGwAHxyN5yA4i7BxCDOkwHp5PaUjInT4ilLGuPgLoWMSXYOG5hYXxuI60MN5O93Y+8QB/xBo2SLMIC+KOGCLsiA+vLGz0IQpfEUbRDd5YTQoNAWSuRBaIP/01dvPpfv6OWIlAua77IGdEm/ljowQa3J2HzMbSsWG/BJBrG7O5YC9snzc4NsyCC7uAB293PeXDPIsOsTcRIXZmzI7j6Y2GoJsLx2vGwltNUGgwQ1g9A7zPBIJxwBQG+skzbx7YHJHGZnm1peU1G1vhPdcnWMMIMUdCzQ0CS5QSxAQO8ur5MU/6It3FeYSC8ROkxI0UJ+IDFqIPyLX+uZf+mzOEWR+JQ8d5hvxN3YQ5ZoshBGGnTgg2PPPIObLueUCGzZvvgahFItJdw/OHvDsfDhpHBnxha/zmTBSrvvFfHSfHGW84FnyPIP5EFOLPtuDnmScAfO/pq3vAQT99RlQSOQSw+SOIOSjYD3EmXS2iEsYXyyq7vzoCUawQCPrqe8szZ848YxHt0nd4woRQ8T2RAqHFSy0PTQS6IJACIU0jEZgBAS805EghoVQiJAmhCOLrRcxjypM2zBoERMOLmihwbR5cL0CEodsmUCEQvHyD+EuDkKftxer/oh91YYB0ITQ8qIhVrK4TsHj5ItwIj/HxlCJPCDgihfTJWealRIYQLcKEuEGs6xst8RgSDQigMXnJ834jydF4dJENWCPGvIrIc9QRIB2IDmLl/8ihiAAvNqJLfCAJCGUIBF5f99B/xEzKESGEHBIk+s2LrsGN59acEkUwJRhiiVd9JxB44YkNxIZQgbFjecp59x0HWyQd0UHgXRsmIgc80uwIgSMaFPEim7ypBAJSJh0DjgiVcSKv5g9RI0wQTn0QzXEvvyPgiC3SqB9Io0gK0QIjRJR443E1DgRbJMEYYISkwkI6jrk1drYexdYIfBSWsgskF9Grp6wQA/qCQPJ665trwKCeGsPGYW1shCe7ghsBqJk/v4tYKJpGOl1Xf5FKf9MfhNDf9cPvBLwImRbPKewJWmM3Z+bBHMNetEfUig0jwsYuUkHgEE2iOPqG8Bub/mgEKY81e5eqBgN9J748twh8UyC7pzkTyZOG5BpEb3PzL2IPEfZj3jwn5txzLDrI9kVXPG8ibKIcBKR+eF7c1/NAAHuG9N3zGuPvtulhFCSzb4QezkSJCAbx6u++hxB+uJsTpJ6gEHlwrDQpoh/Jj1202ZX58l2qT6IKhArMPCP1YmoYE/WEtWdEX/WLLbBT59aXU2WbRIjvJM92CoR8rScCs0cgBcLsMcwrLHAEvJiQTi8zJN2PF3O98TIiW8jesCII7oscIiYIDxLipcxz2FwJJvoSAgFJQK4RLGQR8UNGYsMvIseLXNN3pNaYOvVdBCEKEJEeJI+H0sseweM95zmUohIpIj4nZJCw6CvCql9Ig3tLDVGMGsQ0xuBaPKcIVCzLiTAg/ciQ6yIBPPYIKHEjHQo2POWEBaKN3IWQQnQQFoQDGXUNaShIBiz0BemKJg2KkIEJQkOAwAm+yBfyAjPESK2AHG9eTv2TMmKMsDF2qRMIXmBrPnlxEVKCDDGCIZGFKOm/eyBkyDSx4Br6ipghjK4rdx1GBA4BhGAj89IvkEf3Q9rMBbKJOBu/VDMCkqhAIJEvogJRZb+xqhSPLW93pHKwA30xLgTQ9dkFOyO86sLSfdU88MgTAOYRkUTkCNFoxFrUkhAabNzz5e/sRXE1XBB/JN01CB1E0LgJH/PDox07ahO0xJpxIehEIHJKHIjwINjsgY3BMlbGMZeEs/EQCmyAyNQH+Jo3mBEiIhhswbwRCOaMLfK2+64wb3V7ivGKmCC5RDAbZAOu4brNlB9zZlz6R6iJHugX2xddM2fs2++wJzDZkuiQOScajNEcw0FkiX16ljgemhvW1b/P2Jt7EWLsQMQEKWcj5sK/5sLcxXWMKTa8Q9ZF+EQCXCM21nNfjhZ9IDJhQCD4LmFDIdCtWBQpRrCJ9Dk2TDDAwrxEgykhwu6J4hQIC/ylnMMbCQIpEEYCc95k0hHwYkU8eG/lwvI41lcrQkYQxF6bmA2CgReilAoEmDdb+L7paaxfNwQCkuhcoX5RA+Qy1kHnRSR2wkvrMy/ybikHhAUiiGREMayCUzgowkS0XduLHmkM0ox8SVnioYYfcoZQuBaC6weOCEQ9PUX+txe9/iFAvLX6h0wgjUgq4oS4EjzN1WrMEaKMsIXXHwZIFY88gisagbQgjwQCDOqF30ggAq54FUFF0njeETzE3RwgMfWCW/NgnMg3by6Cxx6iADrmCVbGQcC4hpQVAoR9wYKHF4niVZZCE8s7hlcaOTdXMIr9KZBUQsU4CSDXRrhjEy8kmo1GTrkCYsSLQHEN90IkY3UZq8E4BqmOyIDxIM0II5Iv6kLAsjnkrk5wiQPHIuKwM4/sACEmCEMs8aSLFhGy/k8gwIEgZmPmjzef4CPw9FUKDYLoPNER5JC9EwhshcAwb0QWgYc06yPcXM85vOlsMYhwfe1+4lWEh5c77MtxUs7gzr6RV2Pg0UdI2bb54SQgwBT31lNgms8+4cVGYEmESFWqL9vpeEKFnRKqnhNzGvn1IgUwdwwRHkXshIl0Jn0l0uAmGuQ4/XEeW4j+d/tOMmdItpQtuCL8RBBbjggB0g7DmEvzAic2BwupReaCOBYV03wfeLY4AYgetk6cu24IqlhBLQSCAuj4XmWD5tH815exNSbzHJGhFAiDvG3ynERgcQRSIKRFJAIzIIAQIF3IIQKI3HUKzyMGzZVBRg1uCASkBUFEZhGQ+oofBAKPqBQKYxFdQGqbO69G3wkN3sRIWfACj9oCL+8oBK4TYIIGSUcIEDKkAplEPJAV/eGt5RFHPuriBBFBtJABhBapQT4if5knm/eexxSxraca6AOyhkCInCCKSCUvLZIl1cI86gvCT6QggryPijmj8TK7Bo86QoMIIpGIiL85FwluemHZCuIKn1guk7e7047SCD5ckXpk1rWQJOcTCM5D2o0d2ZbqIS0LhuaAeIAboiVqwZMcu9QaK3KPRPHsxoZWrsFGpN84JqI7bAThRML1gyeczcM4bJ1HGrGFHTJmbqSMGTPhWN+bQ5+l0vAMswFCjECINJ0glchsrN7j3uodkFspWbzRhCOBgCgjuM4jHKVcRd2FqITPYciWXJNNRB2I1bLCY88erDyFbEcuPmzrNuS5QVzrK4jBN5Y1JjJERYgP4p2YEslBxM0lzzib6xVJDDKttkaKk7ls7m0CbylcSDhBb86Ia/ibH3gRUQSu3z2n5lFxNrHI4+8ZNK9snq1IyyPWePJ7NYLLGNm8+RA51B/j8ywTTsZIqEczd67r2TEec8d22HSk+hHCvms8R753fAcRCM6rL7wAa3bDXus1K74TiFMiMxZucH/jg7/vNc9eCoRRv3nyfgsRgRQIC3FWc0xDRQCRRSIRiV4NOUEyh5ViNMggQiAgiog04oZo1ndMjVxsnjjEUTEnQtQtbQmhl0fuxe9a0hkQBUTEy7opilwfweUB9JLnGUXieMqRW95A3kV95TFHNuuCSwQAoeadhzuigRjEfaLmA3GUblBfzQRmPNEIimsbv3HxrBovkoWcIF4IEw8nkkIM1L3IiKwIhOMRWAIDAXE87zbCixw259rYefwJGPhIN+FNRlKbTcqMKItaBN5YKUz64HyEE9mDDez0GQ6w9BmbRGphKfKBwEohQewQV8darUnEhCcZJv6mLwiePPv6LtfEFMKPQOqLSILj4BCRMrgTCLHJmwiLyA4M4EwIRuMhhjHCxg6QQZ+LEMQqVI4VUUBwkX81IVKL9JUAQ4oJHGM1n7FRnfMI9fAqh8efQCAaCGBYIqxIt/nneY/lSI0RwfW5OUZY69c2h0SGZwJmxKx+K0J2jt8J8Fh6WH8iDcdYY7WfXs8vAW2e9RmB5mVvRvAQcvZPDLET4yUQiDLigNAhENhv7CZOEIgaIswEDnEgrQyucNBn42fvvVqkIXm2IsXRM+t5hzd7YRf6FU1akzRDWElD8v2DxPtejAih7wA//m4+fKf4jBisR/A8274r2G99QzjfRebO8xj1Mu5PNHrepeilQBjkzZHnJAK3RyAFQlpFIjADAjykXkA8qhoCgbQgrf6PyCK4wuj1VJn5ADYEAmLmRc5Dz8veTF+QxsFjh4zL5Vcb0C0n2VgJBB5hxAAxIRCQWcS7mTsNE9flFURaCQqExTV4JRFQ6T1IHvLAA14XJzyh/hZLojb7bj6QdiQ00kbqWCOYsWeD/pkbKQ/IoJQohBuBNy6EH/FDLOqr3ui/MRIDSJqcc+TTPUUbYg+MTnOMwCPncOKNlo5UJ6BxDqIUJNj43UsUivdUFMT9Y0+KbrYkAoRY86gih+wUcUI8Y58Lwhbh9buIUixZGTnfrq1WQKRGupj5UVPBlpDD+lKaSC2C5joEgnlgN4SMCEGdLEoJQxil0sAWiRV1EY0J0QFnKWOwcv96I0Y8U35id+NOOLATAgBuUnX0mZhEWM2vVCmEnKDSV0QU0fX8smlpSc1UMc+OeWdrmjQzdm285pInXJ+jEYJIMY+6CNNMDbbIrsgGEo4w15epdT77JJ6IP89N1HzoF+EqEmCeYaoRWaJIRIC+uofnPASL8cKRLdfrQDr1FXkX/fEsIfGu5/mBL2z83xzqVx2DWHqXAHUuQQrfEI8iPWyCXROu7JLzgkOjvgMzIebaHC6eu2hEE1v3vUaA65d+mB9/FxlKgTCT9eXniUB/CKRA6A+nPCoRKAggDLzuSKWXm9+JAsTTi75X4d8oIAyB4OXuRY4I8LbVyZt+IOGIA/KEMClm7Bb5QOSRWZ5LpBUB9SL2QpcCU/ccu7aXNs8wIujFHyu7IFXSJZAx4gJ2yAMPZxM3BB95RG47XR9RR/pEGpoRDMSEIHBdefbGhcAiDjzScEEM9VF9hWhH7N4cc+QaUj+QdmIC+UOoEVFCx3wjb52a8Qdx6TXnxoCY8+4SUTzJ5kOKVawhz6vfq5lv84gIG6c+8jQjarzoPNO8/AifSIXIB/s1nnpKB4HEs4zYESsEEC91PcdcPwgEmMJFyhdyinSKrtSjQEg6DzCBSKy6NqGHYBMM4f2PglWChDipNxj2E40zhwQugaBvhAF7lxoD4ygMll5GeLE5qXHGWY9E1O/t+UDEzQNSqi888/bLMFdsO/LqnUeksFm4Nxcw6DV/ngFj7DRO4k90wHPnuo4VQYAhEeA5MsZIA9M/2MZeFu7LLtgVUYtEI+VEvt9nasbKdtQUsDPXFskJgRB2FtdxjDkQeRENIVaR+3pU1TyJIIlEij7AjUAQaawLRHMoTcj3RKwY5T7mgjjxPEuJNPeiTZ4hAtl3XQqEmWY2P08E+kMgBUJ/OOVRiUBBgPdVjrhlNgmDWB8eKfAibqa7jBq2egQByfHCRIaaNRO8l4QBgiSVBWHs1pAjRFG+vBc7MoccOgdB71SPgYg5BkHkcUXGvbjlfSMPPIv66hqERr3gWz/kHSOZBEKn2gjEjUeUd75ZGB4CAcElaAg5/Ua0zJlzkT/ziJgZH8LXLHp0jlQbqRrIpfu4Z6R4IEKzaeYHobIijIgKHEKo6ac0ECkWMwkEc4AoWtXFuIhXNRxSYQgGHnoii9gQ2TA30otivwvXV9zJw26c5ouHOlJ/6vdHMEVtRAPYDbJoPpteeCKHMEAqjQOhI+QU/0aametKzSE6RBhEsgZp5tOcwFJ0Q+0FIsl+jIGdmWOCkWeaF9xP02Nfv3ek9xBWnhH4sSc2QzxJGaunBCHv7IFYawraQcbkHPeNInMecxEFAkFkBZaKs/XPs6wGgcAyf/X7I9DSd0TSCG5RH0S60x4RzX4SwqJAbCaW5yUEI8UIfkR/Ezepd1KfPIe+e9TNRIMRgk+Q+04xR50EAnEhcuF71fdNNBgQ1ezTvivGz258f+indKQUCINaXJ6XCCyOQAqEtIhEoAUCNknz4hQi50VGML14pQHwdiF0/Xg9W9yy1aH1GgRiBflEZpoe+khNcUysU9/rRsgXjx6SiUAqlERaeJI7rdyEHCjCFUFAAHj7ERXFmYi4nHWkw4u+0463vPe8iARCt9qIbv0NgYA0IP4IPrKBWPG6IlSINAFD3Lg/glz3vErNQDbNqTQQpEvRq2PkWPO0w2C2LTbKiv0J9EnjIfZ/qTy9mnkk9BBtpM+4jNX1CATEkIeZsI29DQgmnuC6x1baB4Il1QXhYje8701bRvzUfcAnluaUYkZw1Ak3Qeg4OIm6sAMRDXUX6iTCHhXT8pK7Z+xb0BZTQkuUh42KbOmjuSKE4MI+EXhiyb0IP2k2vQRCLFcLK80YPfNsRwShkyh2j6bQbTuW5vGEivERwsRpFEt7dpBrhFkBsGeNyDSm+pw5ThRBn2FBnKkhaRb2d+qn5x3ZRsI1Hn9OEALBNWDg82ZT1E/IREGx78loBJbninBU+2E+OgkEWJoDeNa/X9i750K6nO8tdk2sOp44Y4cpEGZrdXl+IvB/CKRASEtIBFogcNVVV5V0Gy+48NR5SUsBEOpGIoZNElp0r3hLedYQAV5dhXv62amYlphBCOt5xN3uhSQgDNJEFIHKufai5k3t1IT8pTIo2rTKEbLphY7o8Cjydnrx88I2059cTxoCTzDvd9u0rahBQIh4sZF/uf08m+bGfLkuggsbHnj5y/XN52INeqRLagZhI53G+I0dKeddnW0zXzzxhJZx8q66BxEVdR697oFE8dIixXAlWsyP1A5zw9tP1CJmyBMM4EMA1FN6RHp48qXNsAvH8/Y3m/OlrSGd8EPOeLNduz5PPMDIJCEhjYRI83wg54qXg5x7nvRdGkqdSLbB1VyxeQKBdxnxFIlxX/i4r3nmZRfBgqsUm152hVhLQ5MCxWZEdJppVG36OIxj2Yq59EMAEa7+Zi8RdlPfF6DT/eBBLMK5uWJSp+MJO8+vZx8BZ+/snkiCI/w6pSqJ0lhe1fNNDNQ3QVT8TPyr1RBBYGedBEI3vAgE0QfPiHoG9qW5l3RHNpcCYRjWltdIBFIgpA0kAq0QiAgCUlmPIPDcyrOWJjIOEQSChTjgKe62N4O+ykvv5AVsgoKEIQi8h7E6jDqHbmu9K+hGWggp5IqnEMGOdeKbhc3N+ylwRoBEENriiQghEQgejzLvOCEkn1pDGkUnkElkB2GUblOPVCBEiLR+KjqGJ3KMODrH/COhw2hSguI+iDqyzAMfEZpe99Af6W7GQBAQYaISSDfBIy8d9sieugxRFOItds2Oa0s7QdakdDgHEeOVbjZCiaDhnScQCDzzi5zVhbG8f2RSVEIzF64tdUw6UGBt7HCVclYnkm1wjXQgAsG8y9FHQNmgFBt2LvLlORDBMC6pbTMJz/BwG5fojKhXt92H2/R3NseyXfYt3Y+XngcdKbYQQez50ev6baIcojKxqSGbQuiJR9dAzGPvk+b9zKnvFMKfXdaLuX0HeCY91+bBCk1tBAJBRPC7Nztip55Hc+t5MdcpEGZjYXluIvD/CGQEIa0hEWiBgBcyAoKU8YYjr16WPK/SOsalBgF5lY+LuHUTCAgckYMEzNS8iK2QghjGykfIfrd9HxTCIgBEBO8tssXzjlz2Q7IQVl5+P21b7EUgwiGVRLElb3l4xJELBBaJlA5BjCDF3RqBIKVCahGCEkXPNqgaRtMffUampQexJQRKNKpbhKZ+X6SRJ9d5BIYWq+/oK28zYYDc8d6bG8RNfUU0AgjhQjKlAvFKs51mEwlC8HjWFeUi+qId/l8XCISk+0WKjnmUCiNyoQ9sQA59rLCE5M7kAe+GtYgQokloEACEHYEkqmCfAWv4ixCFMFITEYKh1/xZapPNEGuiceoomqsdDWP+217D3JpP9id1j+jyM+w9WHzPwZPIEkUIgTBTf0WFOAakNbGVeuqe581cmCvRBSlTbQQCW/e8+h4WKXNt0SnfcUQvJ00KhJlmKD9PBPpDIAVCfzjlUVOMAAInDziWWkSwEDlpFF7WcvIV0o3TKkY8yTxqiE23lCer2PCsB6nsNcXGKW2Al1bKEHEg/aab+ICRlXGkEyhY9RKXYy7lpZ/dpgkEJI/neZDG040wyEvmPecxrhN6EREeUpEfEYZ6gXLzfkiu8SIlPKm85rzxiM4wG4wJMR5xJFcNQbfdrev3dZ40I8fDvNmQOylB7FjqGXFE8Ji/aOaWYJKKRSRIp2kuO+pYwti5imdjdRo1LqJV9UgPfH1OUGqIoWJzUQc1CIgeAo+E8s7DUyrQIM212CVCL4WJaGF/hJGol3oOZNTzyyaIFOlGM9mhOYCLyJN+E2HjIBBgRKixW7ZibATwsPsmgsdbT9gRx2oQZiqa1ze2QViILHEI1J0mrkOcKnb3L1HaViBIeyLaCKK67RF+ERHNjdIGeZLynERgcQRSIKRFJAIzIIC08YB6KVnJBJlENmL5Q4TEz3zWHsQQogYB2bNSi7SIbik6Ih68tv2kGLk+0eG6CkoR/27pRY5FSEUPpDjxdlpNRtFqP8srOh+5s+Rnv8c3p1AaFNIszUENAQ+ruoZo5k5KDYKCaPUaC0LNm08ISttBkkReeomK2T5U/S7xGfdBuhGtTjs2OyaWniUGee6R/PrqMIg0UeYaIghWv6qvPhP3iR2m5bKrm9AITdGqup0h7by5okbmENEkrpBZfYioDPFCvLlfPykynXA1tljRh0fZc0g0ST0xt55NYhnRVdeiQNc4Z0pdIwhF4kQ82LuIStuC+dnaQbfzpcghysbruWKXM42nbV88Q+bN2OX7E1ciSzM1aZhqf/SJYGNP0aR9qXVhE1IQiXcOB8ucdtpMsHkv88p+CCTCkr2zP885cUxkZgRhphnKzxOB/hBIgdAfTnnUFCOA7CBEvJ2xZj1y5GXpJTiTJ3KU0IVA4EHjKUVsuxEHxAxZ6ieCYAxIglQUqRYIV6+UBqSaQLDsInEgHUDRcn3t/V648EAbSz/FlJ2uY76s4IOQmD+56QRTNGkpPMMEAm9nL+81ohhYGYNcet7acRCEMR6CTOFvr9oO3nxzLSXOOHjWo5lbKw0Zl/EhhryxzQZXqVsiCbGClTmVytW0M2KaQCDEbB5GDMiVd7z+IrjOgS3xVt/tu+0zQyRozT5IdzFPhDBRz6Y8r/2QaY4BG5ERT2pUROPGRSCIyllcQN2G9K5+0vbaYip9SZ2O+5g7KWz9PI+xxG0IzXrxP4IvGivt0LXti2D+iZB+9o8wz4SsYnzfQ+ZE/YpnncODbadAaDvTeXwi0BmBFAhpGYlAHwjwOCO9SJYQuuUZeSil6CDBvMmdVuPp49JDPSQEghcor7m137s1+dVe4p1SSTqdg+jxVEu3QfJ6LROJUEjB4b2XW4+gIZ39rL8+DEAsASl64d5Sm5CG+tKOIRCsxkIg9KodQTqk3CBjPNLDTuUYxnj7uYaUGZ7aEAj1CIiCV3njageQNzn99dzxuL6cfmvp88QTCOxfYajlTJuk2xKxokCiDrzEvPwiBXLT1e/wHpsHUS5i0t+H3TwPWr+ioHl/ZFeaEbFkpaZxEQieL+lxSLXndy7EKlsgkKSKESD93sOce6ZEhKRmmftOzZwroFfb5PuhX0eLbCRA2gAAIABJREFUvRfMCVEgNU3/XIdNsbUUCMN+ivJ604pACoRpnfkc90AIIByEgRe0Qk0rdiDByA2PljX1+/FODnTzPk4KgWCVEwKhl8deyoeVXPolvML6BIKoBK9dL8KADPIKyjXmNbSeP3Iqx30UzdxICVE/wMOqsLG5nrolF23cZK8E+fvdGkJtbhFiaQzjQhLb4iiagjxZBUf+dz2tilAi4Ihg9itXvO75jXsRx/CS8y8CQRjw3HaKNiBxIhbSYYgOkRhFq6IHPNHIrYiE6IKoRL922Hbcszme/bB5Ykqxcy9RPJv7tD1XVAyB159hbczW7ANvPQHH3tt8p8GMQDC/ophS8zo10R3H+i7pVxy4DtHCXsyHyJVlp33X+J7xHZUCoa015fGJQGcEUiCkZSQCAyDg5SkNRi61FBovLWk3vVJ6BrhN61NCICjw5a3ttTpP24vLLZZuIQd/Jq8lgaBAEQlHLhBJL+7ZpJG06a96EaRexIdQahbvmj9F5o5TrNuL9EuJEI2w6o8xjQtJbIOHY5F/hdohEOopHbzRIgPIuyYCY635ZpN2Ir+cfcFB9AA567REKRGteFY6EvKP0CJ2RIF6AHMiwiMtCrZtSGjbsQ96vDQjaYU86IjuOPZx0LHN1XmefQKBwOTl59nv1IgcpL7t8ySaSxSwX4sQ+M4TvXW9FAhzNat53WlEIAXCNM56jnlgBLzQvACRHmFtS356UQlzK97t5i0b+IYtTwyBgIQpCB0mIeftsxqR3HJj7UWWkEEpBAo8HUdQiCBY2WQUTTqN1BXRHXnvCiKbjUjw00/qBGHAi0wEtiU0oxhvP/fgwZe/bdlK46kXBUsfUwdg9R8Nbp3GSRCLxhB+mtx89QxSjTrhq7jfMTAmTEQpLG1KOLCHSP3pZw76GeNcHNOtvmEu7rUQronAW76UMBA5nIv6iE7RzxQIC8F6cgzjhEAKhHGajezL2CIgrUh6BVFgCU2ERu2B8LhcbUs4jkMLgSB8TyAMk5B7ASOXXvgzpYPERmPyzKU7KUS0cs6o6jR4fnm61WJYfQUWs2mEEUItr75NOsRs7jnscxF0y5wiV7z+9dxwNQcKuaUhmTuRl04CUOqWOozYdI4Hl0Cob4bVrd/sx+pUIjrsQarSpGI57LlZaNeLfThGKfxSICw0K8rxzDcCKRDmewby/mOPgDxcRZy84YrpiAJLQPLOj/IF2A9QcykQ+rl//Rgk3ZKGihBFE9RnjLLxlluBBRlWLDmbthC8yFKlCASpcQRTfRUqexJYVYi3X13G1Vdf3VUg2FhPWp2mCF5dQT9LvsJQBMLKM4q+RXXG7fmZjY3kufOLQAqE+cU/777wEEiBsPDmNEc0ZASQbik78tSthDMqL/ggwxgngaAvdky1d4Kc5F57DQwy1pnOkW9PIIhcSA2a9kbo2lWaQLA+fb3GAOGX120ZW7UmakY6NSvUqCWRQoKQWYeeQKivENULZ+fLS7dzshqZzOmfdqsc3vhTIAwPy7xSIgCBFAhpB4nAAkJgnASCF7ZaDWlG1jxXmDrK5r7y3HnLFRlPe4vdsAkEEZV6WpyVmtTTKDbuVbAtv9zGd7HZGaJvRaROS6J2wlvqkuVvY+36aZ+THP/wEEiBMDws80qJQAqEtIFEYIEhME4CQUqJwljE0669o14e1L0tUWlH3067Ai+wqZ9xOOZDyhciZSUqS9wO0qw1r9j4kksuKbUEBEKvjebq91DjILKj0J24yJYIDAuBFAjDQjKvkwj8HwIZQUhLSAQWEALjJBDGAVZ1EPLcsxj2/2YjNg4bVBy4hnQ7BeAKjq1FTyDYZbefJgKh0NkSmPO94lc//c1jJgeBFAiTM1fZ08lAIAXCZMxT9jIR6AuBFAh9wZQHzQIBK2SpKbH3h2JjKUO9Npqbxa3y1ESgbwRSIPQNVR6YCPSFQAqEvmDKgxKByUAgBcJkzNMk99IKR/ZCUIC+3XbbFYFQ31NhkseWfZ9cBFIgTO7cZc/HE4EUCOM5L9mrRGAgBFIgDARbntQCgZ/85CdlJaPTTz+9CASbrkkZypYIzCcCKRDmE/2890JEIAXCQpzVHNPUIpACYWqnfmQDt9GafUHsM2GZUwKhvunayDqSN0oEagikQEhzSASGi0AKhOHimVdLBFojcOutt1aXX355ZSMr68Lf6173Kqv+8MrecsstZQdnpMxSkiuuuGLP1WdSILSGP08YAIEvfelLZfM7y5XaiC4LjgcAMU8ZKgIpEIYKZ14sEchVjNIGEoH5RuDiiy+uTjzxxCIK7na3u1VLLrlktdZaa5UN2exqa+UXa9bbZEpKx0orrdR1g6kUCPM9m9NxfxurEQjPfvazyz4TSy+99HQMPEc5tgikQBjbqcmOTSgCGUGY0InLbi8MBBD6s88+u7r00kvLzrIEgmU5l1hiibKM5Fe/+tVqs802K8tI2vjLZza5ustd7tIRgBQIC8Muxn0UZ555ZrX33nuXFCO7Mt/znvcc9y5n/xY4AikQFvgE5/BGjkAKhJFDnjdMBP4fgT//+c/VqaeeWn3729+uNtxwwyIQVltttWrZZZetjjjiiBI9eMELXlByvC0refTRR5fc726ELAVCWtcoEDjrrLOqww8/vNpmm23KXgiz2VdhFP3Neyx8BFIgLPw5zhGOFoEUCKPFO+82pQhID/rc5z5X2c02mhSiFVZYoew0fN1111Xrr79+qTn45z//WaIGp512WnW/+92vELB73/veleUlrT9/6KGHVksttVRGEKbUlsZh2KJeZ5xxRkl522CDDcahS9mHKUcgBcKUG0AOf+gIpEAYOqR5wUTg9gjcdttt1UUXXbSYQBAtECmQLmTHX2vJ//rXvy6pRGuuuWZ1zTXXlELlrbbaKgVCGtVYIXDuuedW6hBEt574xCeOVd+yM9OJQAqE6Zz3HPXcIZACYe6wzSsnAosQ+Pe//13SherNikWEAfGgMFm0wEpGBxxwQBEOf/zjH4ugsFvt/e9//1KTIO3ooIMOKgXMnVqmGKXRjQKBK664orryyitL9GC55ZYbxS3zHolATwRSIKSBJALDRSAFwnDxzKslAq0QuPnmm6sTTjihiANC4MYbb6yOO+644pW13Ok555xTbb/99tXyyy9fag8UL++0005dc75TILSCPw8eEAFpcH7YY9YfDAhinjZUBFIgDBXOvFgikMucpg0kAvOJwN///vfqG9/4RlnOFNlC8BUpb7nllqUQ+aijjir1CZoX4G677Vb9b3vnAWZXUT/ssQOCVCmCIiA99AChKSCIdAidEGoCoQuBoBQRpEivSg+BBFAIARJ6D53QIqHXSBEIJUpVLHzPO/5nv8PZc+49d7Ob3Lv7nufZJ5u995wz885vZn5tZuaff363OZ2Wjea7JSCBpiOggdB0TWKBWpyAEYQWb0CL3/oESDNi7QGpRhgF88wzT0whIgWJlKM33ngjfPbZZ2HeeecNs802W9zqtOwygtD68mANJCCBxgloIDTOzDskUIuABoLyIYFuRAADgWgEJzMPGjTIE267UdtaFQlIoJwABsITTzwRzjnnnDB06NC4rstLAhLoOAENhI6z804JNB0BFkJfc801cTEzW6OaH950TWSBJCCBLiDAhg5EWonCspHD7LPP3gVv8ZES6DkENBB6Tltb0x5AgN2SXnvttfDSSy/F7VNJU/KSgAQk0BMIEEVg3FtxxRXjoZNeEpBAxwloIHScnXdKQAISkIAEJCABCUig2xHQQOh2TWqFJCABCUhAAhKQgAQk0HECGggdZ+edEpCABCQgAQlIQAIS6HYENBC6XZNaIQlIQAISkIAEJCABCXScgAZCx9l5pwQkIAEJSEACEpCABLodAQ2EbtekVkgCEpCABCQgAQlIQAIdJ6CB0HF23imBpiLAFqfvvPNOeOGFFwK///CHPwzf//73W/osBPY2f/fdd8O4cePC1772tch7jjnmCEsttVSYbrrpmop/1cK88sorgdOzF1544XgqNmdXPPnkk2Hy5Mlx7/bFF188nqTdStf7778f3n777fCDH/wgHlBFne65557AwX1c1HPppZeOp4Q3+0WZ//rXv4bUTt/73vfCAgssEKaffvpYR7YQpn4LLrhgrG8rnDVCnSZOnBheffXV2BbzzTdfLD9/f/7558Obb74Z/87PoosuGj9vhXo1uyxZPgm0MgENhFZuPcsugQyBt956K9x8883hww8/jJM7CvWaa64ZJ/xWPQ+Bfc3vvvvucO2114aVVlop1gMls0+fPvFApFa6MHZQ0jjlFeNtp512im10xx13hIceeiigiP79738PP/rRj8IGG2zQZhA1ex0/+OCDMGbMmHj+xg477BCVaX4/9thjw8orrxz3paeeq666aqx3M1+0EYbBTTfdFI1s9tL/6KOPwiqrrBLrRf/iMC7qg0G33Xbbhfnnn7+p+xd1evnll8MVV1wRvvvd70b81GG11VYLc845Z2y7Tz75JMw777yxXssvv3xYaKGFYrt5SUACPZeABkLPbXtr3o0I4JF+4IEHwi233BK23377OLmPHj06RhA233zzlj00CE/thRdeGFuKenFRNzzseDtb5UJJe/TRR8Ndd90V7r333rDWWmuFfffdN/B3/t1oo43i4U6PP/549Lzvv//+LeFtf/3116OBc//994dvfvOb4Re/+EWMjFCHUaNGhSFDhkTPOxcGHd9p5uvzzz+P7YPBRr8hGnL11VdHmZt55pnDX/7yl7DeeuuFueaaK8oldd1mm22aWpnGyOZ09aeeeirstttugToyTvzjH/+IRveDDz4YDaAll1wyNg3thWHUqk6FZpYvyyaBViKggdBKrWVZJVBC4OOPPw433HBD9H4OHjw4egJHjBgR8O72798/puW04oVnEyWzV69e0cM+66yzxt9nm222lqoO3mgUT9rp9ttvj570vfbaK/ztb38L2267bbjyyitjehHpKxdccEHo27dv9L43+/Xiiy/GFBUiBm+88UbYZZddotJ8ySWXhGeeeSZGelJ6EXVudqWTlBvSbYjCkeqFATds2LAYLSCNapFFFoltgxxigBPdOuaYY5o6JQzZe/bZZyP7JZZYItYNg4GxYrnllovpexgHGECkHfHTqul7zd5fLJ8EWomABkIrtZZllUAJARRN0nD4F480BsJVV10VUwtSGkQrwsPA2W+//aJRQCoHSiiKzNZbbx1mmWWWlqoS6UN40E899dTomd5zzz1jTviAAQNiZIE2w0ONgbDGGmtET3WzX6Sq4KHG437fffeFfv36RQPhhBNOiEbDj3/845iig4I6aNCg+FmzXyjUGAZcrA3505/+FI0F6rDCCivEaA9e9ocffjicf/75sT2RyWa+aCMu6vbYY4+FkSNHht69e0d5JAK0zDLLREOOtRfrrrtu/MwUo2ZuUcsmga4noIHQ9Yx9gwS6nEAyEFBC99lnn6hsogTgkW5lA4E0iEceeSRGDzAInn766ZgHvuGGG8Yc6la8jjvuuDDjjDN+yUDAE42ClgyE1VdfPfz85z9vmeph4IwdO7bNQBg/fnxUslnEi1f+vPPOC9/5zndi6lSzRxGATpknTJgQ06SIVmEUXHbZZdFQ5Xc87Hjezz333HDaaac1vYFAnUgtIoUNxwHrKbbaaquYZjRp0qTYv5A/jCHSi7bccsu29QotI4QWVAIS6FQCGgiditOHSWDaEEgpRiiYBxxwQFykPHz48LgD0I477tiykz0eajzRpD3g0SQtAkWNXYw222yzaQN7Ct+aNRAw6FDUiP7ghSbiQ277JptsEvPCW+XKGggssmYnLRaTEynBILj88sujcnriiSc2/doR1vOwXgTjgIW7m266adzV58wzz4ypesgdbcVCZn6OP/74pl8wT51IcSOVjbQi6kBKG2lTRBfmnnvu2C5//OMfY3/DqcD6JS8JSKDnEtBA6Lltb827EQEUABaGsvgQLy2pAxgI7FpCOg5ewVa8WAT729/+Ni5+Jf+baALKNAtD2W2lFa+sgUDKx6677hoGDhwYIyKkreDhPeSQQ6JXt1WurIHADjiUnzQV8vVRQI888si4Mw71bOYIAu3BYt5LL700rhOh/El5vv766wOREWQP5RnDgO+wc1Mzp+NQJ1KliHT89Kc/DRtvvHGMxhE9YN0SaXukhhEVIWUK44d6t9o6n1bpK5ZTAq1CQAOhVVrKckqgDgHyh/EQ4mVHYWGC32KLLVp6m9NPP/00XHTRReHPf/5zVNSIKCy77LIxBSLtjtNqgpE1EIj03HrrrdFzi7eaSBB5+3h4W2mXpnyK0Z133hkjPUQRUES5WGzOtprNfBHRoS0w0ohSETFIi3tZ4MvCZLYT5m8YPhjjzb7NKfwPPfTQuPaA1DV2kyIFcbHFFosOBAwf+hWymNKLqHs6d6SZ28uySUACXUdAA6Hr2PpkCUxVAuR8sxaBNCOUFxROFLJWUjTzwKgTRgKLeVGeSYsgr71VIyLUj51/UMZQLGkboj+cj/Dee+9Fo4788GbfDjTfTpSdBeXIHAoo8kf0B6OVurA4mTUIzRw9oE5sq0v/ody0TSovijRyRx4/n/M92o+/N3v/Yj3FE088EfsPSj914oeyUwfGDHZu4iKVij7mIWlTdej2ZRJoSgIaCE3ZLBZKAhKQgAQkIAEJSEAC04aABsK04e5bJSABCUhAAhKQgAQk0JQENBCaslkslAQkIAEJSEACEpCABKYNAQ2EacPdt0pAAhKQgAQkIAEJSKApCWggNGWzWCgJSEAC/yPAIlMWMqfTfbNcWGzK9pTsVMPC7a5cMMv7WXzMO5t1hxu29IQXHGottIUn9XAxrr1MAhKQQDEBDQQlQwISkECTEkApZ5/65557LhoB7KKDAowxgJLODkFsi8rp0mussUbclrOrrg8//DDu4DPXXHM17XalkydPjqeHw4EzCsp2TeIwMHZeYsvcrjSquqotfK4EJCCBriaggdDVhH2+BCQggQ4SwEB4/vnnw4MPPhg++uij8Oyzz8btQ1dYYYW4HeUMM8wQD+46/PDDw7777hs4xbgrLjzu7KP/0EMPxYP3mvUQNwwpzjBYZpllwkYbbVSq/LPV7DnnnBMGDx4ct2b1koAEJCCBLxPQQFAiJCABCbQIgZEjR4b7778/7LnnnvFkaS7SasaMGRMPweIU3AkTJsRD5d55552oIPM7F3v7E3Vgr3tO0uViD3z+zkFZM800U9zrv+gAOp7FAWKcILz55pvHSAZ/wwvPO4gqsK8+KTt8xr7677//ftv70oFjGBpvv/12ePfdd+Nn6T48/ZyjwGecMUD5MEIoC8/hh98nTZoU72P//llnnTWmXWE4EWXhvTxj7Nix0YDaYIMN2p7JZzyTupOSBbMzzzwzRmJ23333pk2ZahGxtJgSkEA3JKCB0A0b1SpJQALdk0CRgUDK0S677BJPy0UBHjRoUDQWUIoxADi4DGUbpRwFGu/6uuuuGw+g4wRkDAQUdJT3xRdfPPz85z+PJ3Gni3UHjz/+eBg2bFj45S9/GT3uTz75ZFTEeTc/M844Y1TIMSAwYDj5mr+jwGM0cKI3hsozzzwTbrvttvhoPudguLXXXjsaGTwvGQC8s3fv3mHllVeO777uuutidATjAWOB9/Tv3z+mXd1xxx3hhRdeiNEU0qAwFjbccMN4/+23395mKFFf3rXSSivF+hGNIfJy3nnndWlqVveURGslAQl0dwIaCN29ha2fBCTQbQiUGQhrrbVW9IgvuOCCYf31148KOQo7aUF/+tOfwqabbhpWWWWVcPfdd0clHOWa03XHjRsX+vTpE5V+0nOuv/76cMopp0QPfbpQrFHQ+e5JJ50UFypfccUV8f6tttoqGhcYBKyF4LRkvrPEEkvE/H4U+OHDh0dlfYcddginnnpqVM4322yzaLxQPk5Zpky8f7311ouGxH333ReefvrpsNdee8WTp88444zo6V9uueWicXLuuefGH4yFCy+8MNZ1oYUWCg888EC45557wpZbbhkjBtdcc000CJZccsnwyCOPxLUTGEdEEYiawAnDCoPKSwISkIAE/j8BDQSlQQISkECLEKhiIJACdNxxx0XvOwo4ivTAgQPj/1nMzDoCDIZRo0bFVKCllloqKsx49Pn8sMMOC6uuumobERR5ogcff/xx/IzvEQXAO09K0jzzzBPXQyy99NLRUCC3H4OAFCAuPPVEEog+7LPPPvFfypLSlEhV4r0YBhgupP2wzgLv/oABA6IhMWLEiPhcIg4YE9tuu204/vjjY/mJPBx77LExioFRceWVV8YUowUWWCDWEQOGcnLvoosuGiMRaRcmjJZ11lkn7Lzzzi0iARZTAhKQwNQhoIEwdTj7FglIQAJTTKCKgYBXHI87XnPScy666KLofSe16NZbb40LnlnAS2QBxR1jgPx+fmdNAd50lOt0sTMQz8AwOOSQQ+L33nrrrTB+/PiYzkPaEj+kJuHRx2tPik/aUQnDAqWfiALlIEJBhIF1AKQETZw4MYwePTpGP7bbbruovFMOFhDvuOOO4ZNPPomKPhESIhSUhwjB0UcfHQ2JRx99NBoIvOPll18OMCJViogGBgO7GlEuDBFSsHgmazW4MAyoP+XykoAEJCABIwjKgAQkIIGWI1DVQECZRgnHQBg6dGiMIGQNBCIIRABY4Mv6BTzsKNKkDrEAmlScdPEd/v7qq69GRZzUHKIQrAcg5QcPP959Fk0vtthi4eKLL47rIEhdIh2JFCO89z/5yU/CQQcdFI0T3s99rB8gkkBUgO9SFr5LOhNrA/bbb7+4cJl6Y/RkDQQiCJQNQ+fggw+O25pSLnYxIirAugu2M+3Vq1c0gDCOiDZwH59hoGBM7bbbbmHjjTduOVmwwBKQgAS6koARhK6k67MlIAEJdCKBzjIQSEMiIoAyzSJmvP143/kdzz07GqWLxcso1qTunHjiiVHZJsWI9QwsFsbjz1asRBDI9ycdiAgDUQiMCSINGB0YE0QK7r333mhIEBlAwWdNABcKPGlCePeJKvBstnAlQsC78wYCax0wZC677LKY/oTST8oRUY2+ffvGdRREM1jzQP1eeeWVaHzssccecX0CZdx1113D2WefHdcveElAAhKQgBEEZUACEpBAyxHIn4NABZKXHgWdvH+Ufn5HKU6pQMsvv3zcUhQlGQWaXHyUZBYAExlIJzGzjgDFOnvAGClF3EckgsXApOSQskP6Djsj8V0UdVKaeD+pPE899VSMEHAvC6BZE8ChbvyNdQqkELG7Ee+iLHyPsnAQG4YLRgJpQqxLoHzsfsQCZtKIKCt1xLCgjqQZ8TmRCAwcLqIJGBgsfOaZGDl8RlQlGTUYDxgrrNdgDYaXBCQgAQloICgDEpCABFqOQP4k5VQBPPFs88l2oXjT+R3PPsYDqUDp5GUUZRRwlHU+J80GhZvvobCjKBedPoy3n6gByjo7C3E/z+LZfJ/nc3+6l79TVq5UFn7HEOD9vJOypvuSocPfKRPP5ydtv8qzeA7/5xnZOvJ93pfqwLOoG5ED3sVnfIf/8z6ewf2kO5FexILqshOXW05ALLAEJCCBTiJgilEngfQxEpCABLorAZRyPPVsI8piY1KEWvlirQJRDhYsY4h4SUACEpDAlwloICgREpCABCRQlwAeejz8eOJbXalmbQRRhZSSVLfyfkECEpBADyOggdDDGtzqSkACEpCABCQgAQlIoBYBDQTlQwISkIAEJCABCUhAAhJoI6CBoDBIQAISkIAEJCABCUhAAhoIyoAEJCABCUhAAhKQgAQk0J6AEQSlQgISkIAEJCABCUhAAhIwgqAMSEACEpCABCQgAQlIQAJGEJQBCUhAAhKQgAQkIAEJSKAGAVOMFA8JSEACEpCABCQgAQlIoI2ABoLCIAEJSEACEpCABCQgAQloICgDEpCABCQgAQlIQAISkEB7AkYQlAoJSEACEpCABCQgAQlIwAiCMiABCUhAAhKQgAQkIAEJGEFQBiQgAQlIQAISkIAEJCCBGgRMMVI8JCABCUhAAhKQgAQkIIE2AhoICoMEJCABCUhAAhKQgAQkoIGgDEhAAhKQgAQkIAEJSEAC7QkYQVAqJCABCUhAAhKQgAQkIAEjCMqABCQgAQlIQAISkIAEJGAEQRmQgAQkIAEJSEACEpCABGoQMMVI8ZCABCQgAQlIQAISkIAE2ghoICgMEpCABCQgAQlIQAISkIAGgjIgAQlIQAISkIAEJCABCbQnYARBqZCABCQgAQlIQAISkIAEjCAoAxKQgATqEfj000/DmDFjwuuvvx6+9rWvhVlmmSV85StfCZ988kn4/PPPwzbbbBNmnXXWMGHChLDooouGmWeeud4jO/3zL774Irzxxhvh5ZdfDvPMM09YeOGFw1e/+tVK77nnnnvCE088Ef75z3/GenzjG98I//nPf8LkyZPDIossEn7605+G66+/vl39+f7f/va3sOmmm4bFFlssvgsmI0aMCG+//XaYa665Ip/evXuHO+64IwwZMiR861vfqlumf//73+HPf/5zmG+++eIzOvN6//33wyWXXBLrdthhh4XpppuuMx/vsyQgAQl0KwJGELpVc1oZCUigswl89tln4YADDghzzz13OPLII6OBgCJ7yimnhFVWWSUssMAC4Ve/+lXYddddw9prr93Zr6/5PIyDkSNHhtlmmy2suuqq4fTTTw9//etfw4knnhimn376SmW57LLLwrBhw8Lll18evvvd78Z7nn322XDxxReH3/zmN7G++frz3iuuuCL897//DTvssEN45513wv777x8GDBgQGWCgYDBgGGAonHHGGWGGGWaoW54PP/wwHHrooWHllVeOz+XdnXndf//9sa5Vy9OZ7/ZZEpCABFqJgAZCK7WWZZWABKY6gSIDgUI8+eST4cWCGTwnAAAgAElEQVQXXwxbbLHFVC9TeiHe8N133z3069cvbLbZZuG5554LO+64Y/j9738fVlxxxUrlyhoIc8wxR6C+3/zmN8M555wTtt9++6jYZw0EIgwYSB988EG47rrrwsCBA6PhxHXUUUeFr3/9623vhdGFF14Yfve731UyECoVeAq+pIEwBfC8VQIS6FEENBB6VHNbWQlIoFECeQPh8ccfD88//3zYeuutY2rOSy+9FO68886w0UYbxfQevn/bbbeFd999N3z/+98PTz/9dExn+d73vhdeffXVsO222wZSl26++eYw//zzhx//+MfhpptuCqTALLTQQjGdZ/PNNw/f+c53AilA//rXv+L3f/azn4Vvf/vbXyo+ivqoUaPifSussEI0EHbeeedw5plnhuWXX75Suk7WQOD5eNh5BlEC0oJ4f9ZAoO5PPfVU6Nu3b4wSUG4MlMGDB8e/Za+PP/443HfffWGdddb5kuHAd3j+o48+GusGM/5dcsklY0oSZe/Tp098FO974IEHIkPK9+CDD4bVV189vPDCC2GZZZaJEQqYwZE0r3QPrDGgeFb6uwZCo9Lv9yUggZ5KQAOhp7a89ZaABCoRSAYCnvH11lsvDB8+PBoDeOq50ud421dbbbXoRV9qqaXid1GsST1aeumlw5tvvhn23XffcNZZZ8W8/d/+9rcx3x/vO0ow95NeM378+LDJJptERRilGA/9XXfdFdcC4Ikvy+VH4cZbz5qCE044ISrgPG+ttdaqGeXAQDj++OPDHnvsEdcx/OMf/winnnpqm8c/1W/SpEmxThgzGAKp/g899FA0XigfSnrVC8Pq6quvDgcddFA0Dig7ZSB1C8OJ52NcUWdSpzDMeMevf/3rMOOMM8Yy8/kf/vCHaKTwdyInpD3xHNKjSJk68MADw7HHHht+9KMfBQ2Eqq3j9yQggZ5OQAOhp0uA9ZeABGoSyEcQ8OrjsSZHPm8gkNaDUcDiZTzg/L7GGmtEDztGwD777FNoIOAN/+Uvfxk/Y4Eu6wi4B+WZ57zyyivhpJNOigpwWieQLzTrBs4999y4HoL1ElWvbAQBgyQp6ilVCCMmG0FgQTbvoo4o9hMnToxREYyS9ddfP772vffei1GGdLHgePHFF/9SkV577bUYqSAawGLnBRdcMC7yRplPBgIK/UUXXRS5YDgdc8wx0UAjFSprYMEvscUQeOaZZ+IiZyIsRxxxRHwPxosGQlWp8HsSkEBPJ6CB0NMlwPpLQAINGQikzZC68oMf/KCdgYASyq5HpNWQJsSuOYcffniYd9556xoIeMDPPvvsaADgXWfBL57zZZddtm4L/eUvfwmXXnppGDRoUNtOSqwjqHLl1yBQP1J5SJtioTMpOvk1CKRWYUywTmHDDTeMRgk7FmHQpIsIBtEUIidFi4JR3jEkxo0bF5l99NFH8XkwSAYCOyWx0JnoysMPPxxTtjBGWARdZiDwnZNPPjl+d4MNNoiRBO7XQKgiDX5HAhKQwP8IaCAoCRKQgARqEChbpJxuyaYYoYTi5Udpnn322WMqTNqJByV+7733jsorOfEoz1ykGOEBzxoI5PbjEWedA155lG0U5F69esVnZi92EELJJxVppplmimsb8J5jWLAmYc4554xlKbuKdjFCeaecGDkYQvldjHgWiv8FF1wQDjnkkKjkk/JD9IEICBeRB7z3rMUoMhCIqJCetNNOO8W0JhR5PP1XXXVVm4GQvsNCcAyerNFTZiDA8sorr4ztgCEBc9oFo4MF1+5iZHeXgAQkUJ+ABkJ9Rn5DAhLooQTwlLNAlvQZthLdbbfd4sJYUlzSReoLyj5/R6l/7LHHwsEHHxzPJOBcAdYroARzYQSsueaa8VlpK1LWJRAxQKFF2WZBL4o+BgVpRaQy4V3HaGBtQvaMA4wTPOx43dNFShNblhIF2GWXXcLGG28cy110kSo0dOjQcMstt0RlnugFi5JHjx4dF1Sff/75MfKRrT/nQeD5xxggPYgzBbhYM4EhsOeee8Y1GKwZuPHGG6OBRNpQfttVnktaFaw4X4L1BZT1tNNOi8/juXBi+1T4cD/Gyn777RefCT/4Un/SmWgDFkrz7qOPPjquv8A4wViABesnWEdByhJc2RaWunhJQAISkEB7AhoISoUEJCCBTiLAtqd41VG2UfJZMMv/uVg4y0UKD1dSTuudV8D3+W6973VSFaboMdT373//e6w3i6nz0Y7sw4lS8EN0hJ2I2LUpe+4BEQh2Y0Lh58A2PmPdAkbWcccdF3eFKrt4JmcqwKxqqtUUVdybJSABCXQzAhoI3axBrY4EJDDtCGAgsFAYJZYFt8lAwDNPuk5nH/w17Wra9W9OBgJbn6677rptBgK7HJGWRXTBSwISkIAEuoaABkLXcPWpEpBADyXAlptjx46NnnS812kf/mxqUA9F03C1MbDYtpUD17iIGnB6NdEGLwlIQAIS6DoCGghdx9YnS0ACEpCABCQgAQlIoOUIaCC0XJNZYAlIQAISkIAEJCABCXQdAQ2ErmPrkyUgAQlIQAISkIAEJNByBDQQWq7JLLAEJCABCUhAAhKQgAS6joAGQtex9ckSkIAEJCABCUhAAhJoOQIaCC3XZBZYAhKQgAQkIAEJSEACXUdAA6Hr2PpkCUhAAhKQgAQkIAEJtBwBDYSWazILLAEJSEACEpCABCQgga4joIHQdWx9sgQkIAEJSEACEpCABFqOgAZCyzWZBZaABCQgAQlIQAISkEDXEdBA6Dq2PlkCEpCABCQgAQlIQAItR0ADoeWazAJLQAISkIAEJCABCUig6whoIHQdW58sAQlIQAISkIAEJCCBliOggdByTWaBJSABCUhAAhKQgAQk0HUENBC6jq1PloAEJCABCUhAAhKQQMsR0EBouSazwBKQgAQkIAEJSEACEug6AhoIXcfWJ0tAAhKQgAQkIAEJSKDlCGggtFyTWWAJSEACEpCABCQgAQl0HQENhK5j65MlIAEJSEACEpCABCTQcgQ0EFquySywBCQgAQlIQAISkIAEuo6ABkLXsfXJEpCABCQgAQlIQAISaDkCGggt12QWWAISkIAEJCABCUhAAl1HQAOh69j6ZAlIQAISkIAEJCABCbQcAQ2ElmsyCywBCUhAAhKQgAQkIIGuI6CB0HVsfbIEJCABCUhAAhKQgARajoAGQss1mQWWgAQkIAEJSEACEpBA1xHQQOg6tj5ZAhKQgAQkIAEJSEACLUdAA6HlmswCS0ACEpCABCQgAQlIoOsIaCB0HVuf3MUE3nnnnfDGG2+EZZZZJnz9619v97axY8eGyy+/PGywwQZh00037eLStH/8a6+9Fi655JLw+eefh8MOOyxMN910nVqGL774IowZMyY88sgj4b333gtHH310+O53v9up7+jOD3v33XfDueeeG958882wzjrrhC233LLLq1tPZosK8O9//zv8+c9/DvPNN1+Ya665Girjp59+GvvA448/Ho499tgw66yzNnR/R778r3/9K9x0003hqquuCr/4xS/CCius0PBjeMYNN9wQLrvssvDLX/6yQ89o+KX/d8Odd94ZLr300rD55pvXHTemZTkbrV9HZK/Rd/h9CUig+xDQQOg+bdnjanLLLbdEBeJ3v/td+N73vhf+8Y9/hGuvvTZsttlmbcr4b3/72zD//POHHXfcscv5FL3//vvvD8OGDQtnnHFGmGGGGSqX4Yorrgg///nPayp0L730UjjuuOPCr371q6hArrfeemGmmWaq/I6e/sXjjz8+/OhHP4qy881vfjP07t07fOUrX6mLpUrbpIfkv5uX2aKXvfLKK+Hll18O6667bvz4ww8/DIceemhYeeWVww477FCpjNnnPv/88+HXv/51OPvss7vMgHzsscfiK5Mx8Nlnn4UDDjggbL/99uHHP/5xXaZFX+iMZ3ToxSGERsaNRsrZiOwUlX1K7q8iex3l1ez3TQm3jtRtar+vI2X0HgnUI6CBUI+Qn7cMgbfeeiucc8450eOYlPFGJvoprWjR+ztiIHzyySdR8cf7Wisi0JFnT2kdu8v9jSh12TpXbRvuaeS72XfccccdAVnCGOiMa2oYCBdddFFYeOGF24yBjvLN1rczntFRfo2MG1XL2VF5SHWY0vs7yqLV75va3Kb2+1q9fSx/8xLQQGjetrFk/0fgP//5T3jwwQfDQw89FJZbbrmA5xxv76RJk8Jf/vKXqEjxOx7SF198Meyzzz7hBz/4QVh88cWjJxAl+4c//GF4/fXXowKz6KKLRo87qQSkJ5EClD6bfvrpw1133RW+853vRA8+/0fB4j3f+ta3wsSJE8MWW2wRZpxxxi+1D17fovejxA8dOjTsvPPO4YUXXojl+MlPfhJTov7+97+H++67L1C/b3/72/Hvf/vb38J5550Xrr/++mjoEP1Yaqmlwte+9rUvve+jjz4Kf/zjH8Po0aNjffHc4v2m7EQReP7qq68ey8xFuhNl4TN4LLDAAuH222+P3mn44bGGxyqrrBI91Y8++mggPQXlh3832mij6GXPX++//367d8KTFJMPPvggrLTSSmHChAlf4pl/BulRt956a0NlgRmK9De+8Y1Yb9ilumaf/9///jeMGzcuUE4iPCuuuGKUjfHjx4ejjjoqrL322mGNNdYoZJxv9zXXXDOMGDGiXdt8/PHHldpxkUUWCaS9JZmlTe+5554w88wzh1dffTUsuOCCsYwYh8g3EYRevXpFLjfffHNYfvnlQ58+fUKqE+l1tDN/p06Ul+dMnjw5/g0556plICBHRW0FF1LXeF7qMzwLechypzzIzW9+85uw2267xf6ZUv6IIKy//vpRvikTvxOtSfLI80m7m3322aOcfPWrX411e+KJJ8JTTz0VP7vuuuvCoEGDYhmq9MNU3zyHsnqmPk66Hv0TuUfOaRdkpSzyWKucjfRr+grv4qKfpfIU9ZGicQHZL5Lv/P3//Oc/Yzsl2Uv9vd74R3ob8kE6HvLEOMKYxNiS+jl9a6GFFopjKGlZs8wyS7sy4bChTblIkyNdjjGY5yPjPOOZZ56JnyNDjJNFV5GM07Z33313HMO23XbbyJH+QjkZy4q48V7GXv7l/rXWWiuWO80zjCfUB7mlTRiXmX86a/x2cpdAKxDQQGiFVrKMcdDff//9o3K75JJLRqUJhQ3FJKVOFHnUMRCefPLJ8Ic//CFOQqRa/P73vw9zzDFHVBCffvrpts9QlA888MCwzTbbRMMChW3jjTcOp59+ejjooINiVIJ3kTZR5Nkvej9/69evX8wDZzImKtC/f/84wfIOlCMUoCOPPDJ+vvXWW9dU6LKikH0fkxxrEA455JCoLKJwo+wMGTIkKnlHHHFEOPHEE6Myve+++8bvcg/8KBsGDwrdqquuGn+uvvrqWGe4X3jhhWGPPfZolyJFTnPZOzHi4ET6U9++fdt4lilc1KVqWTC2UKJRYpm8McBQyih/NkUIpY9QP/UcOHBgQJFnLchee+0VJ/paKTAoBkXtjtGTTddBUWykHbPKOgrbbLPNFg0BZPTZZ59tk718WlzWo41hiNFFOVDWyfU//PDDw+DBgyNDZBM5Zs0BKVT1IgjPPfdcu7ZCWTvttNMiu9RnMJp5T5478sv7sulEyauOgX3MMccEUpCGDx8eU+1QUln7Qf/DOEK++B7K3ZlnnhmNZdoLo3/AgAFRhjGSq/RDZBJZLeJQVE/6ODIJQxRW+glKI7JBHy2SVwwe6lFUzkb7NWuUYE0/Yt0DcnfwwQcXppHl27GWfOMcyV/Z+6uOf9QfbowZJ598cmwH5O/ee+8Np556amxL2p0UOIzuTTbZJDpwivoc6zXof0R5MRDom0SdqAdKPM9HbpBjZBcnRvaq1bbUDUfJWWedFRZbbLHYJ2knxlUMv2yfpX0pO3Vh/PjrX/8av4/MIOPMM4yHSW533333KK8YjJ05fjutS6DZCWggNHsLWb5IICkcLDbGE5k8hdmBv8xAyE4UtSaR7GesbSAagaKAwoEih6KPFw1PU9Gi6DIDoUjxZeIl6oBCy6Q0atSouFi2aEIrE4Hs+5hs8cii1KWox3777RcVrhtvvDF681HIuFCmUW74flHZMLxQwlF24I0ShSKHhzd7kVZS9k6+V8a6KM+/zEAoKgtKyd577x1OOeWUqGBQBgya/DoP0nSoBzKy2mqrxaKjCHBh/NQyEDBAUQzy7Y6XMp/P30g7ZpU0PL8opChf1BPFHsWkKL0l/Y32QGnGyMHriReXlAbaE0UO7ywKEM+l7snzXmsNQi3lCrnhXcgO79pzzz3bcWcNEIpfkYGAsYmsp/bFSMBYx0vPPcgCn1E/noMBwr94lbOpO8suu2xhe+T7IXVH4S7jUCSTKH0YJIlpkpOytUtJ/orKCe9G5AGlF8ZzzjlnqRynPpc3EGrJN+1fy0BA1vJKdNH4VzQeoVDvtNNO0Uhn7CLSiWKO0l+rTBh6/NAXN9xwwxiNY0zlORjaGEZE0LKym61DR9q2qPw4hehzGCqM50nOiCTizEiOkqzc4kRJzJJcNNLOTuMSaEUCGgit2Go9sMxFeb75CTMpzHgaUTyS93JKDAQmKxRqvPF4a1HqLr744sIQeNH7H3jggUIlnCgC6RN44lBQUog8P6Gh+JFqkVfOEYGsgYCyjAKHIsd3YYOCiNLM4sTEIKuclynlKHqk/VBXdknCG8hkmt8BBwWj7J0YFJ1hIBSVhVQWlAqUTZSSsgsGKLQoL0SdkuJH3eCEYlO2iBaFhbSCfLuTqpGUbdqGtCYYVW1HjM50P+lepGyQFnbNNddEwxejDs8lSghlQymi/ZOBgGKFUoXHNrv4FyMBD+z3v//9uGsXhl+qW70IQlUDAR5EhPLcs32TlCMu5K1I0SLag3eYlKJdd901fhc5TF5jlO7kBc4+F2O1qD3yqSj1OBTJJH8jephlWmsNQp5XtpwomY30a/oYERQMVowFlOayDQ2y7YjsJUOlSL6JFuZT7vJy0FEDgUgsMkibEa3MGp+1+hxlIq2HSEmKzGAs8JwlllgiGv21ro60bdF4SjSL/o8TCEMytR8pgCkaljds8wZCI+M3qUpsnpEujHyiHF4SaHYCGgjN3kKWLxJoxEBgd5qRI0fGSQjFeUoMBJQHFCI8TuSMn3TSSTEPvGhnlqSwZ99PPnWRl54cVyITfJecW0LsKI/kjuM9RYkinYnIAl6teilN5M5iuOCdxatHygrPQNnASCGPOCkevIcLLzkTKPehcBBaR8Ehb5d8W7yEePQoP8ZGflLDYCp7J0ZVIwYCk3bVsqAkowwzyeNZRol++OGHYwpAdp0ECgVlIG0r5cJj8KGMwDSfFpPtaihBKDL5dkehSAoRbYOii9JctR2zKUoYhURAqANpGcgAdUJmU/40eduseUkKK+lveGFZc5KULHLY33777bgehfQ5DESULWSU5+SVuCLPcllbZSMIGH0oUHnuyCupbRgk9BH6G21R5omlnKR9IJ9EAG677baY4kP70ybcRx9LaYUoYxh4Re2R74c8+8orryzlUFRPDEXKj7KKrJDyQh1T+lGeF2lAcCgqJ7yr9mu21uXdGErIJxwoOzLFlrt5gzyr4CN7pMfQN4vkGwU+H6mbEgOBfoMhgvzjgUep5/8Y0lkDoVafo0wYeRjB9FP6DJETIpFZecAzzwX/7FWrbVHukXnGBaICKVqaNxDgRjsTvUpyjAMEJw3lYw1WlQhCZ4zfTu0SaHYCGgjN3kKWLyocKIDk6ZJWQa7y3HPPHReLorATmmYRLZMPyhPbnKKgomwzYbCQlb+jbDEpMLmh7KJMFX3GfUx+5KyjCKCo42FkjQCeJCb0ov3o8QBm348nF+PiT3/6U8z/x2OcvMMoESiESy+9dCwnChJKIp5SJiomfhQFyoCiTjQke6VFyhdccEFUrPB4kRuMwoXShKd2q622iookSj5KJ5MxExsKJQz5O15TUmnwqlM2FDs8XKQmwZV0Kjgz+WJEZC8Uc96ffyeTNV5U2gbFAm60A3VBIaLO+YtFkI2UBWUHzysKPO3K4lcY5JUijCEMI3jze1rEzr/IAsYCbZvP2cZAIPqQb3dSgDAIUtugyMGtSjvCHKMqySzKFIYdTMh/JxqDMUD7kDJGO7KGAFlDmeZCseGi7ERSyOtGFvge5YIhLFE0aS+MKdo520+ynmXuxbtZ1FYoSkQ4Up/BqIJbnjtKFbKH4shiVRQw+NFfkT/KSb3pU7BCxulTyAUKNX0E+UIh5LwGnkW/w7AlVxyjiMWvpB/V64fIBcp+ngNbAGMQl8kkxg/pefQFPL7wpl/CgDLmr7JybrfddrHMVeSBfk5uO+2Dkk+aHA4F7sWQyRsIyEtW9hgXWKheJN/5vkrkKztekt9PpLXe+IdsIi8YaRikjGmMW6ybYaxIRinMMXgY48r6HGXC+IIzYwdRE4xZnD+MN/PMM098JrJC3fJbNpe1LeM9jg0MFVL1SAtkvGXMpPzIZJ4b/Y0+QloZ7yNKx3jJOooyuaUfEuFKRuCUjN9O6xJoBQIaCK3QSpaxMoG0K0XayafyjSVfxEPGBI4SzARdlIufV5pRuqq+n8kRAyi/KxLvTWsFinYPKqsX9aecvD+floQCyvuIMCRFmgkbxYl3UA7+5T6ew2fck/1+0XtrvbMR/o2WJX0fRaAeI4wTvNt5Q6usfLXavahtOtKOyBVlwlNO+bNl43n12Ofr1AiPRtol/92y91Aerrwsl72rSB75LnzpQ2wKACO4IJNV+2FHOWTvo2y0SS25KipnWhPRiDyUcSjiVjYuNCrfjbR/ijygxKNIo+gXrcHKP7OsTNSXsSbfF6twqNe2SQbTrm/pHUXc6j2rCqNG2rnK8/yOBJqJgAZCM7WGZZGABCQgAQk0EQEWvxO5In2x0ZO8m6gaFkUCEmiQgAZCg8D8ugQkIAEJSKAnECCSk84rINWI9TJVo3A9gY91lEB3JqCB0J1b17pJQAISkIAEJCABCUigQQIaCA0C8+sSkIAEJCABCUhAAhLozgQ0ELpz61o3CUhAAhKQgAQkIAEJNEhAA6FBYH592hBgt4gJEybEPa7ZSaiRizMB2E6QrQ7Zno+tStmmkK0M81sJNvJcvst2jmxJyVab7Os9pc9r9P1jx46N9WH7QbYnbdaLnY7IZeZgs2Za6Ej7cUYE5wiQW80OLWwJiZyxfWf+sKk8X3Yg6og8sX0oMsluKywAZXeYrrrYCvWGG26IB0Ox7SNbj+Yv+ghbrrJVcNFBTrTdzTffHLe95dwODulii00u/vbTn/40nrfQDFer9Ik8qykZ49KzkOdLLrkkPPvss3Grz/x4VEUWqrZhWXk78x3ZsrCNNDLH9rhpVzm2GuVkZw4IZGvYtHtRrfuq1s/vSaCnE9BA6OkS0CL1Z29y9rLmDIK111674VJnT0atd7JsvYdjEHBIUZp8p/R59d5X7/Nap77Wu3dqfc5WquxNzyFs7GWfP69gapWj6D3pZFgO+mKvd7ZE5HwHDm9jz/b8nvL5Z3S0/bMnYbOlZ1deRQcNFtWDMwcwNpGppGxhMHEuByc+Dxs2LJ4hkp7HeSScw9FM7Um9plWfYCtWzpVgb/5Gjb4pHeNSe9aTxyqyUEUWa5W3M96RH2c5ER4jl7MIOPeE82UwVJHXt956KxqpRSfO5++rUrfO/g5jCVeRcd7Z7/J5EugsAhoInUXS5zQ1gc4yEDhj4Ljjjosnb6bTjetNyF0NZlopQ11dr6n1/LyBwHtR3jnQC2900anZ2bJ1tP2b0UDAAHj00UfDOeecEw9f4+IANA6+u/POO+MBZxoI5ZKJogo7IjVdbfSVlaKePHaG8l6vb07pO4rG2fw7W2nc47RoTk2vN5bU4+rnEpiaBDQQpiZt39VhAqQ4oKBwYjIDLV7N++67L57Oy4E3nKTJCZooNxwwljxKeJq4ygwEUkReffXV+B1OF8VbTLoQIWxC2dnTPDltmJA2J5KiAHCi5lJLLRVPQOYUT071ffnll+PBYkQYSKshfQUFlNM88bhxIiwpGePGjYt/x+PI6aHzzjtv9FijNJLasuSSS8Z7P/jgg+hx5/ApJn5Ol02HFZESMnDgwOhVw1j54Q9/GN/BJESKTC0F4plnnokfky7Cs6kzF+k/KDYwgQEeOU6xhjmTPrw4zTqlk1BHTv4lrYDPfvazn0UetBX3UEdOyKUd8ORxOm2fPn0im/x9PB9FlPpxD2WkTpz+TFmK2nz22WePXLL14Z5GriIDAfakoKEww+Tuu++ObctpyNSTdBvan5OK8woZKQ+0DfUg9QEZKfKw09ac5k37kuLEqc6c0AxzZBj55kApZDIxSH9P9eb0aDgXMSASwsm8tC1lgS0nFJcpKTyDcmMUrb/++vF0Xy7uQ0bw3HIackcNhKI60eZFfYQ+lJePskgO6VqwpK/SD+hPtF1Zn2ikHKSdUQ4u2p1+nbb5zL+XNuGsgHRaN32EE7qpI6f1cmoxcoDhSYrjQw89FPsf/YV2pL3SGIdxxljGO1O/Y+xDHrLPQi5Ig0OhRl4Y93gHKWXIVnJiZPtDUt55JwfBMX7SbxlLq46FPC8/JteStzwDys35CtSXcZZD0tLYBcf8OMvp7MglEQP6C302tTFtwgUb5JyTqF944YWYLkeUl/6Y7qMPF70zjZd897bbbovRM+YT5Ioxu3fv3l8aUqgPckG6K8xoL+Qu3/cpN2MFEThOFKe98/NKI2OV35XA1CSggTA1afuuDhPIeqRWW221cOqpp0ZFHAWZyYTc1O222y4cfvjhgRM/mRzIwT3jjDMCE06tCMKtt94aLr300ji5owgxsTIZYzDkryLvHH/r169fOOSQQ0Lfvn3ju1BwSVdhEiR1hfSa8ePHh0022SQqBOwvTtmZlMlB32uvvaIyfMABB0RlgXuZnK6xDngAACAASURBVJhYyHGfNGlSVNBOP/30qFxgpGCUoBSdcMIJgRxyys/Eyd/LlAOUDnLfTz755Kh4DB48OE60GAXk8KJAYqyMHj06/s7zjzrqqKi0HnzwwfHUZQwhvotRlk5XpS6koFAu1mJQ1ldeeSWQskJ5DzrooPhOlOr+/fsX3sc9GCPUnTozkRKp4ftlbU6+/Pnnn9+uPkVtVyZ8yUBYc801o2KMMYDBQznmnHPOeBttTJ2Tgkwbo5CQXoMyAnO86yhqRxxxRGSK3NGeAwYMiIp//qJ9YUV7wBxDDyUJVkSpuJ824B2wQGGn/UmxQwlCkUE5pO3ybXr00UfHNkSppm2QH8oxZMiQmgYCxgQKJmkyyBCGHIYd799vv/06bCCgPMKsqE5FfSQZWFm5Qj7ya0JQxuFNX6fcyCZ1x6gp6hNpLKhSDmQLw5MfnskYMXny5NgP6MNF76VfY1Qy7tAuGLWMSbQZiuzQoUOj8bfHHnu0RSFxBtCvkDf6I+MFBvXVV18dZQEj4cILLww777xzlIv8s1CYSb/ce++9owGOAsz4ePHFF9c0EHBE0LeQDepEOVGkq46F+TGZOhfJG2mFRQzo23AlQpUfu3CMpD5VFqnNjulpXMKApw/zzEceeSQaExgF6VlzzDFHHM+K3omsw5/PqdtJJ50UxzEMhfzZD6Q38XfWtCFnrPmgnkV9HwcB4wDtagShwyqAN04DAhoI0wC6r2ycQHYyQslkMmTw7tWrVxzM8UDhoUNhYHJlEkZhR1HD41nLQGDSRxFjEOfZGAxMnEX5rGUGQi3lkWgDiiULdPHwMdEzYaH0clE2LpSBMgMBJZQwNc/B0DjmmGPC8OHDAxNeXlnNliVLGoWWCQxlDYWA6AX/pzxMXExylAtlNhkHqXxwQYHhwiBDaaKsu+yySyw3UQEMAiZVFEsUVsrGc5L3PLXBOuusEw2qovuoZzKKMNYSDzyO+Tan3TE6yupTVcryEQS8+RhscEzrXaoaCKNGjYpRHuQOpQJFDe9kYpctUz7FCEUZBQVDA68u3DCCeeabb74ZDQXYojiirOOxJBqF0phngJLEYtVsH6mnpFBHDAQMVNb6oLxh8OCVxROblauyNQjIFNEefvIX8lFUJ9o820fwwpbJR94jzhoRlEmUOi76PUoqRnPWgMuWvWo5eB4LY3k+hiIKJ+xRhOkDRe/lO1kDAeVxzz33DKecckqM9KRn0C44BjBCaCuu7BiHs4B+SbSB7+BwQHmnD+SfhfcfLzXGIwZ9oylGyBr86G94uauOhfXG5CRvyGgRAzhSl6J2Qk4aMRDgRz/BOGJMGDNmTDzULUXXss8qGy95J+MhYywOJvoYDpCiaCwRGr6LQYpjAbnEwC/q+1tttZUGQtXB2O81FQENhKZqDgtTRiA7GZHyUaQEv/vuu1GpYcIklJu8QfUMBN6J8o2nCUWXyRkPbdGVnXxRRFCeUkpBPe8ykwj3M1nyXTyHSQEnfYlJGkWpKIKA8YP3Fy8UXnZSV/CWYcRUNRBQ3mBCKguKRv7Cg4ZiizKaXZybz/VlIsSrzLP233//qJgwGWevovzg9Dfqhze76L5s1CRrIOCdy7d5vfpU7U15AyEpTBiOeKbxWlc1EPD0olzAsUhJrmUg8A48yyhOpC3ce++90cuc0pswEOgHGBKkN/zxj3+MbcDn+TbNl7dKTngyEFhgiyxSbwxDol4YtlUMBGSDdIy8UgVTvPpFdcpGYOgjeOfL5CPfplnZz6ZxlfUJylW1HLyLNCDaFGMWY2HEiBGxfbKKbfa9yehDtvk7aThEDzHmcRCkq6g9sn+jjzAmkIqIsktkAuUdYzD/LJgjAylq0aiBkMYg3g83DJwqY2GtMTn7GWlMRDjy5U7vrWcgZMfZvKKfdVwgoxj2jEmMyTgv6IN5HmWyQRookQ4cJBjGtDdGQtFOZow9pJgRNb3mmmuikcc9GKj5vp9lwfzCBRMvCTQ7AQ2EZm8hyxcJZAdZQrZMlihPeL6JHjCRM5liJDBAEzZHCcb7xvdvvPHGqOzgyS2aQFHImFBQRPFg50PKqRmy9+KxIqUIT2KV9BOUHyYRvku6CJNK8uqj4OFpYiJF2aacKIFMZqTb8A7quMUWW8TJJTvBVDUQkiGEQpYmMbypXKTkjBw5MnqkSUPiwiAhF5fnkwKDV5nyJm8jhg4TaKoLSiDGC1EdDIzs5J2UAf5GHbIMsvehUBVFEDbeeOPCNifqQR3y9ZlnnnmikoBCWG+r0qI1CNSZ1CjSNEhfIOUIxQPvJM9MHut8ihEeY+4hZQLvP/KIwZU3oOCBMpmiQihByC+KJzKAoUj6EYYu3mrqQvoIcr3llltGZRN5IM0o1TXLAEUFLzVeXJQS0lQoP5GxWmsQiCDQPpQFQwGlk/chM/UMBDild+Y9/Xi/MX6K6oS8UHYiJ0V9JCsfGI3Ziz7IGoakHMOJC+OpSPGkX1ctBwwxVJB7+iqsr7zyyqhAIlMYO/n30j4o2NST/oSzgjZAXpABjPDUR4hwZtNO8go37bvTTjvFSB99gvUuyF/+WdQXg4SoHalTGJC10gzTe0j/Yz0RaVD0daIVtPXEiRMrjYX5MTlFHvLyhhefz/LlJgJWFunJRhCy42wtAwE5Ydy56qqr4r9JGa9qICB7pFcxt+CQKZsD4M07qBdtikFLH4UlY3W+7zNepGgK4ylyaaqRik0rENBAaIVWsowxrYYJhlxoFBW8N4R/8aCifJACweTLDiJMInyfyZzBmVx58rG5SK1BiSMVht9Za8Bkz6BN9IG0Hyb1sgsFHwUOJYH1AxgIeNN5HiFnysckzmeEn5k8SAtBGSC1hhQAlBgUCxQVfk8RCJREJh7Sd1DkqAtKCB5IPIpM4jyPiYsFkCjnTKR4uVOEAQUPTnChbNlF1snQghtKJRM0Cx5hgBeMd/FOjCUmdPK/USL4GwojShysSZOgbkyo/J+6k+uLlxM+pEPAgBxd6shCTb7H/VykVnDl76OOeBnJ76VOlJ1UKowKJlgU+Xybo0ATjcnWB6UKw2H33XePYf8UqSlqU8pMWgKKPqkCpHVgULLgE4aUEeYYb5Sf71Avykc7HHjggW0MkCfyzFEMMQxQsG+//faAcYOBlb8wEJAD1s5gIKKcoJyzsBFPJlEsjAJkgjKgwGEoctE2KKwYdrRjvk1hgFyhKNOWpD6Q7kR7ogCR/pW9MLJQ0FkDQT3oN/QH7sUYhRFKL3KMcsOaH5Q7WPA8lFhYwySlumSfj1zQ7vk6Ufa0KDXbR4rkikhGPu0PJRWjihQg0tAwqnkHfa6oT9A+1KNKOagLiiZ1wwgmvYhF39yL4YBxl31vWsBOP6XtMTAw9BmLiELQZ+ifbA2bIn8oldyHjGfHOMoJX9oCo521PTg8UHazzyKdkrEIxRRHCVt98jntxbjB2S95AxlmjJF41zF+6M/IFQ4SxqCqY2HRmFwmb4zX+XJjQNO/ytqJ/pbGWRgxVqVxmzbgd8oKF8ZdlG/WFtD2GKo8H+MHduk++gvyWfRO+imf0a+4F9lOi/rzmwywBSuyhiGPUwP2OKNoh3zfp434PmUjSkH/STuEObVLoJkJaCA0c+tYtpoE8BjhtWQiTx51crFR+pjo6qV4ZB/ORIPnlx0rUFhqXbwj5TpPSagYI4JJLe+pYrJBoUqHdvE5SjCKKwoAkxUTLpM8KQdpp6ZGxIV3oCgwEdbbwz6lBqEkwynvxeW9ZXWpV6ZG7ytqc97RSH3qlSl9TtlQMFhsmtqIv3GlMwLKvIwYq7QhRk7RWpZsGcq+S/vkeRMJQOaSjGflr4hB6g/UAUWX8jbSL6qyqvq9ojrVureqfDTa/o2Uo9aziz6jPWkf2j6xLpPbsrrzDH64j3dk+2m9PpDamn5ar28X8W1kLMyXv5a8NcqgI+MsSjgODqIt9eqeLzvGDaxxdtBnSRXEaMUAyaec0pcYA1J/zI4DZf05jR1F42fV/uP3JDA1CWggTE3avqvpCJC7yy44eOPJOcVL2ejE0tWVYsLGQ4wnnF0zkoGA5xTPN56urrpSPj4RC7yNXhKQQPck0ApjYRF5DHHGbyIAOG6IvnTktHYMBBR+oojJQMA5QiqlHv/uKfPWqjYBDQQlpEcTwJNICBpvHykKtfJOpyWotMc46VFcRA3YphDPYldepOpgOHFhJJA+5CUBCXQ/Aq0yFhaRJ3WLtVOM4Wwy0REnD84Q1tqw9oPfSe0i7TFtddz9WtwaSUADQRmQgAQkIAEJSEACEpCABCoSMIJQEZRfk4AEJCABCUhAAhKQQE8goIHQE1rZOkpAAhKQgAQkIAEJSKAiAQ2EiqD8WvMSYJEa+1BzAisHiLENatplpiOlZjtNTqHloCy2ZuQwtM682FOfvdvZvpKzHFZYYYXOfHyPfNbYsWPjFoMbbLBB3G6woxe7Q7GfPPLTFW1fVC7WlfBOtqSsUvYkn6wPYbtVtvid0ovFmfDj7Ae2l+yMZ05pmdiqk61f2VmsjEuV73S0HFOjnzba9lXrwra1tCkbG+Tz8ZEftt0kb58tX6dmW7M1KHLLDkHk+LOOquxQynxdWSMxYcKEuAXvzDPPXBXFl743Lfp3hwrqTRJoAgIaCE3QCBZhygiwbz77pqMccpomW4HW21qy3hvTiajpIKR636/3+WOPPRa/koyBKifbFj2TiZ9TTtnNqDteeU5ldWSbwWuvvTbuN58MuKLTmzvCqLPbvkoZGi17vdNyq7wz/52ueGZHypG9pwqXKt+pWo7O6qdV38f3OrP86b2cOcB5KhywxkYG+XpNy7amf7EzEOfUcMo9FwYLuw/VMlY4o4MzaNhNbe21124E8Ze+Oy36d4cL640SmIYENBCmIXxf3TkEumKC7exJhEOVOHkznaDZUQOBw4IwgtiruzteeU5ldYQBB7hxUBH7vnemotXZbV+lnRqV4a5Q8LrimVXqXus7VbhU+U7VcnRWP636vs6U21rvzNdrWrZ13kAgAsx5LkRT8ydwN8Kx6nenRf+uWja/J4FmIqCB0EytYVlqEiA8zKmfeIw5zIxTNvEqkRLBxMI+2Jysmz859L333gvXXXddPLSIsDYTEoo64W4OWkPZxitPugIh7z59+oT8JMKEikeOi3ewlR5/I3LB+yZOnBhPwc0fgsNBW6QT4cnjxFnu5dRPysLpwOuvv348DIt0Jn5n+1K22GPLPvb0ThER9vXmdF8m0t69e8cIQq9evdqdiEv5OKSJd5JKwMmdMCJNgy1cMTA4RZS0A7YEfO6552K9MV4wWkhL4HRXtjTlhND0Gc9ii1NO86VMDz74YGwHUro4wI3tAfMs+BzGpGrwXE6o5h20BZ/xPJjCEuacYJrnlD8JmvqlU3/TCdSUldOaURSRA55HnWlj0hG4SD/Ll7lsK8TU9pw8jFyQDoEXloOOOFEabjw/22a8Iy+ftDMMiXbQ3vzwOzLIyc+kWsABmSBViNN0OXmXg5by3Dg0D7lFBuBP2W+44YZ4aix1pn7wIzWKczGoA22+7LLLFj6rqKPllcYiZpSfsnHRpnh9kau8rNAGRPEefvjhUl5Fz+e5yBLyzyFwvIvTluFSdtHucETWkX3kl/7CqceUl89IY+G5tCWfIS/ZqyP9lPuLxoWichb16XTAYdbASW2P3CEjbDHMKcekTcL7rrvuajuAjb5IffNjGye2c6YB4wqnpNPn8/0K9hy0yOnOvAv5pi15P2MH72R8JaWHz/DYM/ZyCFm2X3VkysoaCJzoTXooW01j7NMHGE+KUkSTjFEnziVARmCSxi3+XnZwJeMXJ8UzptLW1CVFh/NtyNwCA05EZvygX1MueKe5peyePLfUPzrCyXskMK0JaCBM6xbw/ZUIoEyRp33UUUfF/FNC6Cgm/fr1C8ccc0ybclX2MBSNQYMGBQ4XQ+klxI2ixcRJ7jWKPQo7+16jjGQNBJRY3n3yySfHyWjw4MFhyJAh4ZprrgkHHXRQ9GCfffbZYfvtty/0gBVFC9LfqAPlJwVg+PDhcdJC0SaUzuFoKDQoj/ydiauqtxTFn/IceuihYfz48dH4ICWHiZ5Ja+jQoXGyxGt39NFHR2Xu4IMPjgYTSgMKyRprrBF5o5Bvs802MT+d05QxyPihPDDjM/hmWWy33XYxbQDlbODAgVGxQQn43e9+F5VGGMMdJZoy9O/fPyqCPI9yp0hLWXsWeQFhQ073H/7wh2gcoQChQKNYH3HEEV8q84ABA6ICVHSlZ59++umBw5OQDZRtlKf9998//r+ozYrkk7Q3ZI16oZQeeOCBkS/1RhZZd4BClNoVDrR7nhtsqQ+nui6//PJRhjFgOP2bciGTtBVyddJJJ0XOpGtccMEFhW2QN6KTsss7kOUyZvRD+gMyw/oAjCTkhisvK3vttVdU+op4TZo0qbBNkH0UQdqLesENxayegcD76ZPcw7/IJMYRrLfddtso/5yyi2KIQ6DoNOlG+2nRuEC/WGCBBdqJFdyq9Gk8/cgu9eYQRIxHDGsUYWSOk30xiG+99daoIFPXBx54oHBsGzZsWBw3MCbz/QoFl7GT5/Xt2zfKHwY7nNPYQXnTZ9T1tNNOiwZJ6lcd9fbnIwhVoxnZ9sG4uvrqq+OYAxvmgz322KMtmphtgJdeeinKJm2DQ+Oyyy4LrFmCTVkbYkQgO4z59E/GAQwM+hxylJ8PeDb3MHZluSWmlSY5vySBJiOggdBkDWJx2hPAE8YAj3eIhaNMeEwyTGoM9iiEyftaS6EkJQWFMS1w4xn1DAQmBBbycVAZihAeSZQXFGUWMuOtZaLF04RnuFHFI2uQZMuCt5NJECWeSZwJiHzdqgYCky7K2VlnnRXmm2++qDijqKKUEi1AUWKCZZLkb1l+ePSYODFM+MHLh3EFdz5DIaE8GDfwQWHBAMiyYNLeaaed4gROdAAjA8UV/tStiDtMp9RAQFZQrHgHRg71RxnIl5n2KlM6kQvqiQGBpxIlnronBSXfZhh2yGCZfKJIE0VBMcVYwmhAkRg5cmTYZZddosykdsX7izzluREdwyuM0UJUJatU4bVEJqkrBiWnymJk8L2iZ6WoQ76vZJ85atSoQmaw4H0cHpWVIYxk6pCVlTJeGIZFz0eObr/99oBhQRSAq4q8578DbwxuZJcoC8YUit6YMWOi0YD8F121DISiNodxflzgFN4i45ZnV+nT1GXeeeeNefb8jtwx5mHQwxslnX5HW6V2JkJaNLbVMxBS/0jjSlHfyX9G29M+jMdp/UCjc1ZnGAhEqGCN8cgCdhRxxvWitWcwo9yUmc+zEcKisZ3nEmVKxnKK0DGeYaQRsSlqd+4pY9qRg9sa5er3JdDZBDQQOpuoz+t0AmniRmFj4uRikMdripd6xIgRlQyENGGmnPUqBsIJJ5wQla8lllgiem/TxQSBMoYXjxA+qSd4c5m48ldW8UBZ5mIyzkcsktLM53ho8RziQUze4ayBgIKJt7Rsh6W8V47TQfFsocxiMGSvvIKF0XXLLbdEZR6FNGs8MKFSbwyEZAwVsaAuKOrcj1KWvcq4Zw2ExKksZSDr5WfyTZGYIiWHSE++zLWENBmflAelDMMGZbtM4UV5g0eZfKKc4NHHq03aAqlOKO7wY0F9VhFGESW6kedGm2AgZNMikgKDYXr44YfH9+P5Jy0F5ZE0qKJnldU9KzN4ZIuYIUd8hgHDe+h7qUx5OaplIBQ9H885XIh6JSW7IwZCVn5JC0OhJfJDSloyyOoZCPX6KX2dvpAfF8rY0u71+jQGK4YNxikGOf/SjuxEBIfPP/+8TcmlrVBkYY/xWTS2FRkIqV6kCjWjgUAqHWNakaKfHUfpJxhGjLsYfkQ2MJKKFjnDLo0LybkEm7KxnTbMj59JNokq3HjjjYXtzj1FTBmrGYPShUHTUeOq0ydXHyiBGgQ0EBSPliBA6B0PXFJMybdmm1C8Q3ixq0QQ8pMokzFKLJM9ExNKBGk1+RQjjJDsu/GGozzhmWbCIF8WJZLJt8x7mDzjfJfJKqXTFEUQULrefvvtWFdSMTBMmFQIdTM5UdeVV145blPIuoeiKz/BkU6F0oEXDYUd44JUH8rBRJm8lilaQ1oISiBlyLLFGIIXHnNyk1F8iDaQfpRlwTvgtvXWW8f0DnKweR/rJkghqRdBSJzKUo2SgYCShieeNiMSUmQgvPnmm+3KzN/yhkvimJ6N15lUAtZs0H5Ej8qMutGjR5fKJwYUbYiyipefdSRwI5UHT3zWQKA9UTLy3Ehf4PuUh9Qu0kBSqgfKFF5z1rhQVowlLoyFomfRBvm1MnmliIhTvp2RKRRSjHTalD7ITjQYJltuuWUsX1ZWahkIRc9HaUW5X2211WL9kRnktV6aRtbrzj2MCcg38otCyP/TWJEU5HoGQpV+mm9zxgUuypu/KEO9Po0MU07WUvCDUZoU5Xy/gx99k/ZgDUFVAyHVq5a3Oxt9qxdBoM6kqzF+VL1qRRCILJHWVJS+lDUQKD/GKl59+iXjCQZTkeLNM1MUKa2LSumcRWM79cDoSlE53kVaEY4a+i/plPn5IN1jBKGqFPi9ViCggdAKrWQZo7KDAkjuNkoIAzxKFxMeEyWKIf/n8/wCNzxNpAOx8AwvelpshpKGt3L33XeP3ijCxyjM/J9JDKMExR8vPt50Fg3yOZM1KR+kHJE2wjtJm0BxYjLJXygtTERMMkz8KEB4pPAosu0pih3PZPKhDBgr5I6jALJ+ACWMlBiUJpRMnoXiTPpLUR493jTWG1Bm0pNIW0HZQInHc4sij3FBChMGCu/EEwdHcsDxmvMdPMSkaZA6RH4vOfQoXihxsGOLUVJC4Eld8iyYuOHH3ykTbcj7aDu2puXZlCutIWEtAqlAiVOqY5H4UzbyrykDaVjk5aPQoyDzd+qHcsmkvskmmwSUuWyZab8ipSYrK9zP/2lnDANSU3hHUZvBAAU5L59JWUSW8ABjpOFNJC8aBRYFEOaw5yKdhCvPjbQk2p1nEHWgHVF6kF/WlcAShR2jjfbiPfBjgWX+WfDIe2gxQFgjwnepL+tUMLyyzDAKkEXaFVkkRY2FwCwApkwYL0lWFllkkWgQlsk4388/nzZBvlCm6YNpAwLaFv70+6ILA5fvcg9KOLKMvCYlE3miLxDFgU/Z1Wg/hS9e/uy4gMJatLAepRKjOt+ncUggm6ntkWXqkYwDUq34P+VmTCDqxHuJWhHhggnGYXZsQ0bImU/jFxsv0G6pXyG/GBi0NUowMotcM7bQ75HNos9oA+Qp9StkErmlbDhaqpw9w1oMnBzIK4YyYxNpaYzLjGWUAYbJyM22FWMh76a8yCftjqwSQUN2Gf8ZO/MXhgXpYBgPjKM4lDBs0rPyYzvvZxE364Ew2qgn7czGEPQ1+grPy7Y7hj1jYRE3Uj2rnvXgVC+BZiKggdBMrWFZ6hJg8mPAZ1LqjLxOlAIW5pLKgpHBv2VpLdl3c1/anQbFtyz/NVshJj+uIu9tvuJ4nVGqmfDy6xqoP2XpCINUXybgVM+UxoHCAYMq5UORo95JGarFgnqjPBRN+kUNXpUTZYARZSha+5F/drbMU3pORpmglskn704pYdnfawl8Ebf0fNLkYE5bYWzxdwwx6kV0C8MQhSkpJo22QSpXEbPO7INFz8/KKO+q1Sez/OgXRfKLYkx0YsMNN6w0ZlSVv/Tuqjxq9WmehTGG0ouhTBogHG6++ea4cxWGFn1oSmS40XrVHYw78QuwwThivCsbf7OvS30IRlXHwiQfPJ97suNcvg1TBDZtGFA0Dldt907E5KMkMFUJaCBMVdy+TALNRSClcbBANK3vaK4SWpp6BPAWsyicFItkIGD0sSidKFNPvDBeyd8nKoHiice5KLrXTGwwEPCqs9MVu+0kAyEtSO4qo7aZGDRLWUjhI5pH1KfZ5aZZmFmO7kdAA6H7tak1kkBlAoT8Sdfhwkgoyp+u/DC/OE0IoEiSE01ONr+TckEqV1rfME0K1QQvJc2MTQQ4t4LNAzoj4tjV1cKwIR2JFBeiYqwXSeemdPW7ff7/CBCVZJ0UUQrWV7BWqWr0U4YS6E4ENBC6U2taFwlIQAISkIAEJCABCUwhAQ2EKQTo7RKQgAQkIAEJSEACEuhOBDQQulNrWhcJSEACEpCABCQgAQlMIQENhCkE6O0SkIAEJCABCUhAAhLoTgQ0ELpTa/aQurAXN3uus+0fO02UnSbcQ3B0WjU5m4HzIli4zD7lRaeSdtrLKjyIxdNvvPFGly3SRI6oL9sVNrscsfiYE2M5o4KzGdj2Mu3zz/aNEyZMiHu8s93utLpYYMt+8SywZRceDo2qsjf+tCpvei/nSXCWwOabbx4PJOzKa2r3sak5VrKol8W9bNHayM4/U7OMqW05B4I5ZL311qvU5hycdsMNN8QzYDjXgLMkvCTQ3QloIHT3Fu6m9Uun3XKSKHvCN3pxUA4nkHL4TXe4Oqs++ROYy9hwaBdbR3alEXHLLbfECZkDrjjUrTOufLmnVI4aKRPnFnCAHYe7NWrUcngVW2ByoBRKGIpNOoOCQ8L4O9vUcpBTV1312pzzGDj0jYOlOLmbw9Aa2ZqTk825poXylc4C4WCsrr6q9rHOKsfUknHOk+HgPk5550yORnaNmlplzDJttM2zJzmXnfDeWW3mcyTQDAQ0EJqhFSxDwwSmdELh5GKUGCay7nB1Vn2qKC94ilFWOdApebFbgWFRuadUjhqpN/J2zjnnRA9ko0bt1CxnUZ2qtHmjClf+PZz8y2nV00L5mtKyNyIHVfpYI8+r991pLTv1ysfn06KMjba5BkKVlvQ73YmABkJ3as1uXhfC8/fee288+Ijj7km3SBEEJt1nnnkmElhuueXiKZnXXXdd9NSytz+fsRf66quvHveLR8Ht3bt3jCCw1/gcc8zxJXqc7Dlu3LjAO/H8rrjiynnfrQAAGk1JREFUivGcALy3pCSwNzmpKXhvUWhI78henOiKR5SJb5VVVglLLrlkuOmmm8IHH3wQjRI+54TU2WefPVB29q1HOSqrB3uis789ihqpEGlf7vScovpQ9rvuuqvtpGHqzr7e+YtnUhYUWLx+hNJ///vfR+WfdJEHH3wwciRtZJ555gnnn39+uP7666OiO//884ellloq7r/P/u2E4jm062c/+1nA6w0r6kVZaAe83pQpz4/68HdOhyYygeeZe/FIw4toTy3u+XJSpqwHk7Qc0l/y5UYWhg4dGg8Z4ywBZIR98+GNQoDh9Y1vfCM+i7/n+SGLVdoReTr77LPDiy++GFNvkKXFF1+8XVsUtRlyxmFoo0ePjvfiYc/Ka5LJjTbaKEZ0iuSeslMfZJADuZBXUjtoP+SCd9x9992R87bbbhvbkFN8+RyPcBG7bPoQ7XTsscdGmeFwMvogdcnKDm1CX0JOuHhHamvK9Zvf/Cbstttu8V76JO1R1H+22267mFJF2/Fd5Iz+w/Pz/YfycxYC76L+/Aun/Gm9KIvI+EILLRT3wV9rrbViG3HxTE5injx5clh++eXb+jp/p97IxMSJE8MWW2wRn5HvB5zCW6uP5YWAdmFs41mMDyuttFKsb5VxJz2r1lhZ9HzGpSK5YYxELug/66+/fozk0ddhiuynSBF/J4qJzMAoO96l8qe+XXSmQDIQTj311CiDnAbOeMe7eH/ZeJvvL4y1yA3304f5QeZgyaGBHIDGxfNOP/30KN9EjUiPKmo3+u0TTzwROFODZ8Bo0KBBccxHnm677bbYnxgbObGbMm+//fZRbrNjITLgJYFWI6CB0Got1kPLixJw1FFHRSWEwZjUk7Fjx0YDAeWffNKTTz45DtqDBw+O30N5Z/C//PLL44SAx7t///5xcK/lPWJSIp0CRWHgwIHh448/jjnqe+21V1hsscViOZgMOGWTCerXv/51m0KdbZ7kcUJ5oRxMGihBlIfykw6y9NJLx0kGJQOvclk9mJROOeWUqCRwQm7+QLN8fcjfJ0/9kEMOiYrOrbfeGif1IUOGxEkzXUxuKPp77713nNh5PpP0xRdfHJWaI444IrJEUTnggAPCgAEDYp47dUbhRSGE15lnnhknUHih6KOIH3/88TE9CMVhm222CY8//nhsG9Y3ZPlhAHB6LN+hHtQNXllPKwpxGfeycqKYZK8izy1t0q9fv3YyglJ8+OGHxzZCicWIQCGCQdbwQMmo2o4YMcOGDWszavNduVabPfzww6X35j2bKDplco+CtO+++8a+gkKN4YHRTZujOGKAnHXWWVHOaQsM0COPPDIqXdk2LxqGsjKIwlwkO6xvob8im+T9o3QffPDBUYmDLcpViiDU6j8oXPvvv3+UP5RR0lswnDBes+PA7rvvHmB30EEHRePgwgsvDHvssUe7CA5l56J/oCzyL/KIIcX36be8CzlN/YG257n0W/oChgvjRr4f8B3YFfWxfAQOPowByDr9jPKiUMMFZlXGnVpjJQZN0fPpA8hBXm54N/VFSR4+fHiUXZ5BSht9HkWc/szfGSOyMoCsUW6+27dv3y/17bz8JAMBpsgkDh4cIRjnZf0e5b1ojEMuSHVabbXV4nsZu9dcc81o4DD2coAg6W/HHHNMNBCYE4rGL+oNK2SNcW3SpElx/EM2eDblog+R7ofskuLH/xkr4JYdCxkHi5wzPXQ6t9otQkADoUUaqqcX87TTTovedwZlvMtZjxOKKJNFUjRQTPAI4+FMCjkTDoN4UtZrGQh4xbifSZ2JgCspEDw7rzhllaqqBgL52ldffXXYb7/9YnQCzxNRgLJ6kJqCV79sEWq+PqRr4IWEG5MVyjHvYiLMRjvwSuMVY2LGu59VokeNGhUeeOCBqCDwDJRI7kV5ziqLKL4oGChCffr0iQbBSSedFMvLBItyj4GTFOta/DCc8LIXKaVl92EoFpUzn09eZiAUyQinp2KIYZQRAYEl7ZVf84Ji2Eg71jIQarUZHtyye/MGQtYQzct9ngFtt9NOO0XZw8PbWQYCEYeiNkGZoh+jpGWZIhuNGAipXiwqRvHDkKFv5vsPn9F3iJLwXYxP+lB+bUS+/2C8EAGECx5tFt1iOKSxBfnA+Jhtttmi7NMvMEBgme8HRFTwghf1sayBQB0Y34huoNTChLakbPQLHBJZg61s3Kk1VtIvy56PQl82XmblBvYYjEQNMJpxQjBGJKMyeeW5p0ye8usTqCcyg1GPpx85qTdecE/ZGMe7cYpQHxwgcMbgHzFiRDTkkPXU5uuss07h+IVhQ3uj3BPRyvYzxmzkFSOSMY/f11hjjRh5KhsLWykds6frG9b/fwQ0EJSEliCQVQ7TxInCdMIJJ8RBfIkllogeuuxVS1FKkwMeLib+7KJRJheUQzypeCeTgYCShreMnyoTdT0PKBMy3l48ZnjWUSLK6lFLsUzlY2JO9UERIG0kGVTUCaMHBTfrWUfx4L3ZVK2k/OO9xEPI5J+NOmSVBbxr7DSEsoQChOKUvYoMsc42EK655prCcuYFO19u2pwUmCKlaJFFFomeT7ym7MpSdqEUNtqOcEKGMbqyihJcytqMdIWuMBCIgKHQIH9EmqoYCLQ57Gop2RjtRbJDWhByhRJNxASFDdnLGggoXFz0saxRX9SfU8SBCAR1yPcf+jb9lnRBdoEiKojBkF9cn5dT+gWL5OlHGLlELVl8jazwTgwO6kdUjjQ0ns9nGLb5flCrj2WVxjRe0D/xRnNRZ+pFZAJWVcadsrESRRfDo+z5GItVDATKheeeNEJSvCgf48yUGgiUe6uttopKP9zTIvyy8eKqq64q7S8YdESMcRK8/fbbcZyFKcbp1ltvHeUttTlOIyID+XbLGzh5Qxx5Ir2QSAe7oWGA8J2iZ7XEJGshJZAjoIGgSLQEAbzZpL+QPpDyfFPIm8kTj1ZSZPFgcxEJqBdBwBtOfin5w+kiZQVFiYkk651E+UCZIjRdZaJG2cN7hdLMRMUkxaREmPvKK6+MHk2UT5Qm0ozI78d7XlSPqgZCqg8RCdKE8DriLWNbP56LMjb33HO31RXFJilBpAig7KaUKe7JPoN0pDfffDMqtsmIoF1IwYFz4kXKEWkdeN3wZiaPYnppZxsIlKmonHljJR8dIf0AuSmSEdamEPVA8eE5KJrUCc9hNn+dKEmj7YjyPHLkyCgT2cXKKJplbYYXu7MMBAxqjF+UKFJWUPD4P/XCyKaP4RGn7lz5aA5tDru8RzSrZOfrguzAH/lDUaNfIfP0AxRW1gXwPpRvIn/0LwyFsv6TIgjZlCQiMPlxgLEA+cCzjxFBW2Moo8zmDdl55503lg35RW5pczigiNLOGETwIQUKA4OULNK1KC99CDlhLMr3A9ZLEWnC0Mj3sTzDfB1gxPspDxG8KuNOI2Nl9vnjx4+vZCBgqKB0M56QdgMT+gDpNTfeeGNbf280goB8I3twIrUopfOVjRf5fp8d4+CKnDNnMN7yg7EFw7T2J8krY392vE/jF2MzfYNyIIs4A0hfSmmqyMSGG24Y2xR5xOjIzx3ZsRBWpBkhZ14SaAUCGgit0EqWMXpmSI9hYmfSZqBn8kepYH0BgzUKNgocygkKB6kfpPLg8ccblXJOGfDJkWYyZ7InpJ3PV0dRR5kh/5jf0+JSFivyPCYwclExLigDEwlKU/J6pSZjcifnmkkFzyV5vuTHktPLRZ4qk/QCCywQy04di+rBIk482mULjUmzydaH9QQXXHBB9PxTR/Ji8c6Rp531WqME4eHEmCEvF+8ukypl5P8osih3bM15++23xwWoGB+UBWasz0D5YvJDSWI9AV5aJkrSOZjwScOAIxMzvMr4UWYUVZ5Jrje5zjyT1DH44OEr4r7JJpvEBbz5cuYnYsqULTcygnyUyQjedXigBFJuUirwNmb5oSTBsF47wggFA5mBJakZGAhZLzzPKWozohmUkc9Q1mnPrJyh2KV+gMKMZ7OsTijJyCLvxiNOWgfGEOsoUGQx/MjXps1oJ4xBlHQW7+bbPLvYNC1SRoFFYSTyRmQs2yYYBRgElAElmv5JP2AdDvewwBWDhXelflnUfygPCjqGFikdLKrGCE1jRLb/0F4ogsgQcsvaGN6VXzRKJJI1S0TCUH4xnJFZPM6k0NAfqAvl51548TvyzviDAopxQd3y/QDO9M2iPkYqTTY3HRklrY1nUiecIJQX2ak67tQaK1Hi6Uf55+NEwAteJDcsHMeJQd9kDKX+yCKyguzBgTGZFBv6IRfee1K0YIGizvsYC+jbtB9tni4iPLybMQ455v+0F2MqRhdje1m/R8bKxjjmAcYs2p/1T3w3pUsmeaUMRFW48u3GuEL9uA9nASlzzDukFcGE+lFO5I3yMZ6UjYVEW5AhONOHW+F8ENUOCWggKAMtRYDJDyUEbycTLp6bdPF/PmcQrrIHN9/lnlrfZ0JjMC/aeaMqON7BxM/EihJGmXk3dUCZ5u9Zr3Sj9UjlKKoPSifvRqGstSd9eicebZSc5BHj2UXPINcbJTdf9s7gVZVr/ntV6lpW7rJ34gFkASztn9/5hntQ3BppR8pIm9Me2bSt7Pur1KOjjFIUJS3KpP3y5aANuZISk2S/UXZlslNLvtO78/06339q9e/s8xkr4Ek71uvrlDeNL9n3F8kALOgnsKNs+XUNRf2gVh/Lt2dHx4DsczpzrMyXj/qnsatMjjsqo43eV9ZfUhsxpmV/r/X8onZLdU1jI/0BRxFGEsYPfZnv8H8uDEuuaTkWNsrQ70ugiIAGgnIhAQlIoIcQIIUMjympZ42cdttD8FhNCVQiQESZVCiiKBiHyUAgtYk1CVUcVJVe5JckMA0JaCBMQ/i+WgISkMDUIoDHlzMT8LiS1kL6xpRExqZWuX2PBJqRACmIpHYSSSWKmM7IaOT08Gasl2WSQCKggaAsSEACEpCABCQgAQlIQAJtBDQQFAYJSEACEpCABCQgAQlIQANBGZCABCQgAQlIQAISkIAE2hMwgqBUSEACEpCABCQgAQlIQAJGEJQBCUhAAhKQgAQkIAEJSMAIgjIgAQlIQAISkIAEJCABCdQgYIqR4iEBCUhAAhKQgAQkIAEJtBHQQFAYJCABCUhAAhKQgAQkIAENBGVAAhKQgAQkIAEJSEACEmhPwAiCUiEBCUhAAhKQgAQkIAEJGEFQBiQgAQlIQAISkIAEJCABIwjKgAQkIAEJSEACEpCABCRQg4ApRoqHBCQgAQlIQAISkIAEJNBGQANBYZCABCQgAQlIQAISkIAENBCUAQlIQAISkIAEJCABCUigPQEjCEqFBCQgAQlIQAISkIAEJGAEQRmQgAQkIAEJSEACEpCABIwgKAMSkIAEJCABCUhAAhKQQA0CphgpHhKQgAQkIAEJSEACEpBAGwENBIVBAhKQgAQkIAEJSEACEtBAUAYkIAEJSEACEpCABCQggfYEjCAoFRKQgAQkIAEJSEACEpCAEQRlQAISkIAEJCABCUhAAhIwgqAMSEACEpCABCQgAQlIQAI1CJhipHhIQAISkIAEJCABCUhAAm0ENBAUBglIQAISkIAEJCABCUhAA0EZkIAEJCCB/xGYNGlSeP7558N0000XevXqFaaffnrRSEACEpBADyZgBKEHN75Vl4AEJHD//feHV199NWy99dbhtttuC+eff3644IILwpxzzikcCUhAAhLooQQ0EHpow1ttCUhAAhA4++yzwz333BPOO++88Prrr4cdd9wxXHTRRWGFFVYQkAQkIAEJ9FACGgg9tOGttgQkIIE8gVGjRoUbbrghnHLKKWGWWWYRkAQkIAEJ9FACGgg9tOGttgQkIIFE4LXXXgvXXnttmDBhQjjyyCPDfPPNJxwJSEACEujBBDQQenDjW3UJSEACWQLjxo0LQ4YMiWsQFl54YeFIQAISkEAPJaCB0EMb3mpLQAIS+OKLL8LTTz8dZphhhrDggguGd999N2y//fZhs802C3vvvbeAJCABCUighxLQQOihDW+1JSABCUyePDn0798/rLTSSuGwww4L77zzTujXr18YMGBA/NdLAhKQgAR6JgENhJ7Z7tZaAhKQQCCCMGbMmPDxxx+HddddN/4+fvz4cOyxx4aZZppJQhKQgAQk0EMJaCD00Ia32hKQgAQSgc8++yx8+umn4atf/WqYeeaZ479eEpCABCTQcwloIPTctrfmEpCABCQgAQlIQAISaEdAA0GhkIAEJCABCUhAAhKQgATaCGggKAwSkIAEJCABCUhAAhKQgAaCMiABCUhAAhKQgAQkIAEJtCdgBEGpkIAEJCABCUhAAhKQgASMICgDEpCABCQgAQlIQAISkIARBGVAAhKQgAQkIAEJSEACEqhBwBQjxUMCEpCABCQgAQlIQAISaCOggaAwSEACEpCABCQgAQlIQAIaCMqABCQgAQlIQAISkIAEJNCegBEEpUICEpCABCQgAQlIQAISMIKgDEhAAhKQgAQkIAEJSEACRhCUAQlIQAISkIAEJCABCUigBgFTjBQPCUhAAhKQgAQkIAEJSKCNgAaCwiABCUhAAhKQgAQkIAEJaCAoAxKQgAQkIAEJSEACEpBAewJGEJQKCUhAAhKQgAQkIAEJSMAIgjIgAQlIQAISkIAEJCABCRhBUAYkIAEJSEACEpCABCQggRoETDFSPCQgAQlIQAISkIAEJCCBNgIaCAqDBCQgAQlIQAISkIAEJKCBoAxIQAISkIAEJCABCUhAAu0JGEFQKiQgAQlIQAISkIAEJCABIwjKgAQkIAEJSEACEpCABCRgBEEZkIAEJCABCUhAAhKQgARqEDDFSPGQgAQkIAEJSEACEpCABNoIaCAoDBKQgAQkIAEJSEACEpCABoIyIAEJSEACEpCABCQgAQm0J2AEQamQgAQkIAEJSEACEpCABIwgKAMSkIAEJCABCUhAAhKQgBEEZUACEpCABCQgAQlIQAISqEHAFCPFQwISkIAEJCABCUhAAhJoI6CBoDBIQAISkIAEJCABCUhAAhoIyoAEJCABCUhAAhKQgAQk0J6AEQSlQgISkIAEJCABCUhAAhIwgqAMSEACEpCABCQgAQlIQAJGEJQBCUhAAhKQgAQkIAEJSKAGAVOMFA8JSEACEpCABCQgAQlIoI2ABoLCIAEJSEACEpCABCQgAQloICgDEpCABCQgAQlIQAISkEB7AkYQlAoJSEACEpCABCQgAQlIwAiCMiABCUhAAhKQgAQkIAEJGEFQBiQgAQlIQAISkIAEJCCBGgRMMVI8JCABCUhAAhKQgAQkIIE2AhoICoMEJCABCUhAAhKQgAQkoIGgDEhAAhKQgAQkIAEJSEAC7QkYQVAqJCABCUhAAhKQgAQkIAEjCMqABCQgAQlIQAISkIAEJGAEQRmQgAQkIAEJSEACEpCABGoQMMVI8ZCABCQgAQlIQAISkIAE2ghoICgMEpCABCQgAQlIQAISkIAGgjIgAQlIQAISkIAEJCABCbQnYARBqZCABCQgAQlIQAISkIAEjCAoAxKQgAQkIAEJSEACEpCAEQRlQAISkIAEJCABCUhAAhKoQcAUI8VDAhKQgAQkIAEJSEACEmgjoIGgMEhAAhKQgAQkIAEJSEACGgjKgAQkIAEJSEACEpCABCTQnoARBKVCAhKQgAQkIAEJSEACEjCCoAxIQAISkIAEJCABCUhAAkYQlAEJSEACEpCABCQgAQlIoAYBU4wUDwlIQAISkIAEJCABCUigjYAGgsIgAQlIQAISkIAEJCABCWggKAMSkIAEJCABCUhAAhKQQHsCRhCUCglIQAISkIAEJCABCUjACIIyIAEJSEACEpCABCQgAQkYQVAGJCABCUhAAhKQgAQkIIEaBEwxUjwkIAEJSEACEpCABCQggTYCGggKgwQkIAEJSEACEpCABCSggaAMSEACEpCABCQgAQlIQALtCRhBUCokIAEJSEACEpCABCQgASMIyoAEJCABCUhAAhKQgAQkYARBGZCABCQgAQlIQAISkIAEahAwxUjxkIAEJCABCUhAAhKQgATaCGggKAwSkIAEJCABCUhAAhKQgAaCMiABCUhAAhKQgAQkIAEJtCdgBEGpkIAEJCABCUhAAhKQgASMICgDEpCABCQgAQlIQAISkIARBGVAAhKQgAQkIAEJSEACEqhBwBQjxUMCEpCABCQgAQlIQAISaCOggaAwSEACEpCABCQgAQlIQAIaCMqABCQgAQlIQAISkIAEJNCegBEEpUICEpCABCQgAQlIQAISMIKgDEhAAhKQgAQkIAEJSEACRhCUAQlIQAISkIAEJCABCUigBgFTjBQPCUhAAhKQgAQkIAEJSKCNgAaCwiABCUhAAhKQgAQkIAEJaCAoAxKQgAQkIAEJSEACEpBAewJGEJQKCUhAAhKQgAQkIAEJSMAIgjIgAQlIQAISkIAEJCABCRhBUAYkIAEJSEACEpCABCQggRoETDFSPCQgAQlIQAISkIAEJCCBNgIaCAqDBCQgAQlIQAISkIAEJKCBoAxIQAISkIAEJCABCUhAAu0JGEFQKiQgAQlIQAISkIAEJCABIwjKgAQkIAEJSEACEpCABCRgBEEZkIAEJCABCUhAAhKQgARqEDDFSPGQgAQkIAEJSEACEpCABNoIaCAoDBKQgAQkIAEJSEACEpCABoIyIAEJSEACEpCABCQgAQm0J2AEQamQgAQkIAEJSEACEpCABIwgKAMSkIAEJCABCUhAAhKQgBEEZUACEpCABCQgAQlIQAISqEHAFCPFQwISkIAEJCABCUhAAhJoI6CBoDBIQAISkIAEJCABCUhAAhoIyoAEJCABCUhAAhKQgAQk0J6AEQSlQgISkIAEJCABCUhAAhIwgqAMSEACEpCABCQgAQlIQAJGEJQBCUhAAhKQgAQkIAEJSKAGAVOMFA8JSEACEpCABCQgAQlIoI2ABoLCIAEJSEACEpCABCQgAQm0Efh/52S9WBt0UhYAAAAASUVORK5CYII="/>
          <p:cNvSpPr>
            <a:spLocks noChangeAspect="1" noChangeArrowheads="1"/>
          </p:cNvSpPr>
          <p:nvPr/>
        </p:nvSpPr>
        <p:spPr bwMode="auto">
          <a:xfrm>
            <a:off x="-1" y="3989357"/>
            <a:ext cx="1750741" cy="17507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53" y="1124615"/>
            <a:ext cx="4891467" cy="46154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13974"/>
    </mc:Choice>
    <mc:Fallback xmlns="">
      <p:transition advTm="1397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0" y="0"/>
            <a:ext cx="9144000" cy="781218"/>
          </a:xfrm>
          <a:prstGeom prst="rect">
            <a:avLst/>
          </a:prstGeom>
          <a:noFill/>
          <a:ln>
            <a:noFill/>
          </a:ln>
        </p:spPr>
        <p:txBody>
          <a:bodyPr spcFirstLastPara="1" wrap="square" lIns="91425" tIns="45700" rIns="91425" bIns="45700" anchor="ctr" anchorCtr="0">
            <a:noAutofit/>
          </a:bodyPr>
          <a:lstStyle/>
          <a:p>
            <a:pPr lvl="0"/>
            <a:r>
              <a:rPr lang="en-US" sz="3500" dirty="0">
                <a:latin typeface="+mj-lt"/>
              </a:rPr>
              <a:t>Results (Contin.)</a:t>
            </a:r>
            <a:endParaRPr sz="3500" dirty="0">
              <a:latin typeface="+mj-lt"/>
            </a:endParaRPr>
          </a:p>
        </p:txBody>
      </p:sp>
      <p:sp>
        <p:nvSpPr>
          <p:cNvPr id="3" name="Rectangle 1"/>
          <p:cNvSpPr>
            <a:spLocks noChangeArrowheads="1"/>
          </p:cNvSpPr>
          <p:nvPr/>
        </p:nvSpPr>
        <p:spPr bwMode="auto">
          <a:xfrm>
            <a:off x="1213471" y="1384158"/>
            <a:ext cx="11096871" cy="30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Rectangle 6"/>
          <p:cNvSpPr>
            <a:spLocks noChangeArrowheads="1"/>
          </p:cNvSpPr>
          <p:nvPr/>
        </p:nvSpPr>
        <p:spPr bwMode="auto">
          <a:xfrm>
            <a:off x="1071227" y="7552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8"/>
          <p:cNvSpPr>
            <a:spLocks noChangeArrowheads="1"/>
          </p:cNvSpPr>
          <p:nvPr/>
        </p:nvSpPr>
        <p:spPr bwMode="auto">
          <a:xfrm>
            <a:off x="734194" y="77697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TextBox 32"/>
          <p:cNvSpPr txBox="1"/>
          <p:nvPr/>
        </p:nvSpPr>
        <p:spPr>
          <a:xfrm>
            <a:off x="4830275" y="6110180"/>
            <a:ext cx="1556144" cy="584775"/>
          </a:xfrm>
          <a:prstGeom prst="rect">
            <a:avLst/>
          </a:prstGeom>
          <a:noFill/>
        </p:spPr>
        <p:txBody>
          <a:bodyPr wrap="square" rtlCol="0">
            <a:spAutoFit/>
          </a:bodyPr>
          <a:lstStyle/>
          <a:p>
            <a:r>
              <a:rPr lang="en-US" sz="1600" dirty="0" smtClean="0"/>
              <a:t>Best trial </a:t>
            </a:r>
          </a:p>
          <a:p>
            <a:r>
              <a:rPr lang="en-US" sz="1600" dirty="0" smtClean="0"/>
              <a:t>of Inception</a:t>
            </a:r>
            <a:endParaRPr lang="en-US" sz="1600" dirty="0"/>
          </a:p>
        </p:txBody>
      </p:sp>
      <p:sp>
        <p:nvSpPr>
          <p:cNvPr id="28" name="TextBox 27"/>
          <p:cNvSpPr txBox="1"/>
          <p:nvPr/>
        </p:nvSpPr>
        <p:spPr>
          <a:xfrm>
            <a:off x="61010" y="728106"/>
            <a:ext cx="5132095" cy="369332"/>
          </a:xfrm>
          <a:prstGeom prst="rect">
            <a:avLst/>
          </a:prstGeom>
          <a:noFill/>
        </p:spPr>
        <p:txBody>
          <a:bodyPr wrap="square" rtlCol="0">
            <a:spAutoFit/>
          </a:bodyPr>
          <a:lstStyle/>
          <a:p>
            <a:r>
              <a:rPr lang="en-US" sz="1800" b="1" dirty="0">
                <a:solidFill>
                  <a:schemeClr val="bg2"/>
                </a:solidFill>
              </a:rPr>
              <a:t>Tuning of different </a:t>
            </a:r>
            <a:r>
              <a:rPr lang="en-US" sz="1800" b="1" dirty="0" smtClean="0">
                <a:solidFill>
                  <a:schemeClr val="bg2"/>
                </a:solidFill>
              </a:rPr>
              <a:t>ML </a:t>
            </a:r>
            <a:r>
              <a:rPr lang="en-US" sz="1800" b="1" dirty="0">
                <a:solidFill>
                  <a:schemeClr val="bg2"/>
                </a:solidFill>
              </a:rPr>
              <a:t>models on EEG </a:t>
            </a:r>
            <a:r>
              <a:rPr lang="en-US" sz="1800" b="1" dirty="0" smtClean="0">
                <a:solidFill>
                  <a:schemeClr val="bg2"/>
                </a:solidFill>
              </a:rPr>
              <a:t>data</a:t>
            </a:r>
          </a:p>
        </p:txBody>
      </p:sp>
      <p:sp>
        <p:nvSpPr>
          <p:cNvPr id="29" name="TextBox 28"/>
          <p:cNvSpPr txBox="1"/>
          <p:nvPr/>
        </p:nvSpPr>
        <p:spPr>
          <a:xfrm>
            <a:off x="170938" y="6078320"/>
            <a:ext cx="1232990" cy="584775"/>
          </a:xfrm>
          <a:prstGeom prst="rect">
            <a:avLst/>
          </a:prstGeom>
          <a:noFill/>
        </p:spPr>
        <p:txBody>
          <a:bodyPr wrap="square" rtlCol="0">
            <a:spAutoFit/>
          </a:bodyPr>
          <a:lstStyle/>
          <a:p>
            <a:r>
              <a:rPr lang="en-US" sz="1600" dirty="0"/>
              <a:t>B</a:t>
            </a:r>
            <a:r>
              <a:rPr lang="en-US" sz="1600" dirty="0" smtClean="0"/>
              <a:t>est trial </a:t>
            </a:r>
          </a:p>
          <a:p>
            <a:r>
              <a:rPr lang="en-US" sz="1600" dirty="0" smtClean="0"/>
              <a:t>of ResNet</a:t>
            </a:r>
            <a:endParaRPr lang="en-US" sz="1600" dirty="0"/>
          </a:p>
        </p:txBody>
      </p:sp>
      <p:pic>
        <p:nvPicPr>
          <p:cNvPr id="21" name="Picture 20"/>
          <p:cNvPicPr>
            <a:picLocks noChangeAspect="1"/>
          </p:cNvPicPr>
          <p:nvPr/>
        </p:nvPicPr>
        <p:blipFill>
          <a:blip r:embed="rId3"/>
          <a:stretch>
            <a:fillRect/>
          </a:stretch>
        </p:blipFill>
        <p:spPr>
          <a:xfrm>
            <a:off x="1473612" y="5408119"/>
            <a:ext cx="3136325" cy="1391156"/>
          </a:xfrm>
          <a:prstGeom prst="rect">
            <a:avLst/>
          </a:prstGeom>
        </p:spPr>
      </p:pic>
      <p:pic>
        <p:nvPicPr>
          <p:cNvPr id="22" name="Picture 21"/>
          <p:cNvPicPr>
            <a:picLocks noChangeAspect="1"/>
          </p:cNvPicPr>
          <p:nvPr/>
        </p:nvPicPr>
        <p:blipFill>
          <a:blip r:embed="rId4"/>
          <a:stretch>
            <a:fillRect/>
          </a:stretch>
        </p:blipFill>
        <p:spPr>
          <a:xfrm>
            <a:off x="6058802" y="5408119"/>
            <a:ext cx="2924836" cy="1391156"/>
          </a:xfrm>
          <a:prstGeom prst="rect">
            <a:avLst/>
          </a:prstGeom>
        </p:spPr>
      </p:pic>
      <p:sp>
        <p:nvSpPr>
          <p:cNvPr id="48" name="TextBox 47"/>
          <p:cNvSpPr txBox="1"/>
          <p:nvPr/>
        </p:nvSpPr>
        <p:spPr>
          <a:xfrm>
            <a:off x="41052" y="5017559"/>
            <a:ext cx="6418103" cy="369332"/>
          </a:xfrm>
          <a:prstGeom prst="rect">
            <a:avLst/>
          </a:prstGeom>
          <a:noFill/>
        </p:spPr>
        <p:txBody>
          <a:bodyPr wrap="square" rtlCol="0">
            <a:spAutoFit/>
          </a:bodyPr>
          <a:lstStyle/>
          <a:p>
            <a:r>
              <a:rPr lang="en-US" sz="1800" b="1" dirty="0" smtClean="0"/>
              <a:t>Case by case investigation of model performance</a:t>
            </a:r>
            <a:endParaRPr lang="en-US" sz="1800" dirty="0"/>
          </a:p>
        </p:txBody>
      </p:sp>
      <p:sp>
        <p:nvSpPr>
          <p:cNvPr id="27" name="TextBox 26"/>
          <p:cNvSpPr txBox="1"/>
          <p:nvPr/>
        </p:nvSpPr>
        <p:spPr>
          <a:xfrm>
            <a:off x="5273062" y="1111492"/>
            <a:ext cx="3209052" cy="307777"/>
          </a:xfrm>
          <a:prstGeom prst="rect">
            <a:avLst/>
          </a:prstGeom>
          <a:noFill/>
        </p:spPr>
        <p:txBody>
          <a:bodyPr wrap="square" rtlCol="0">
            <a:spAutoFit/>
          </a:bodyPr>
          <a:lstStyle/>
          <a:p>
            <a:pPr algn="ctr"/>
            <a:r>
              <a:rPr lang="en-US" b="1" dirty="0" smtClean="0"/>
              <a:t>After data enhancement</a:t>
            </a:r>
            <a:endParaRPr lang="en-US" b="1" dirty="0"/>
          </a:p>
        </p:txBody>
      </p:sp>
      <p:sp>
        <p:nvSpPr>
          <p:cNvPr id="51" name="TextBox 50"/>
          <p:cNvSpPr txBox="1"/>
          <p:nvPr/>
        </p:nvSpPr>
        <p:spPr>
          <a:xfrm>
            <a:off x="787433" y="1107479"/>
            <a:ext cx="3209052" cy="307777"/>
          </a:xfrm>
          <a:prstGeom prst="rect">
            <a:avLst/>
          </a:prstGeom>
          <a:noFill/>
        </p:spPr>
        <p:txBody>
          <a:bodyPr wrap="square" rtlCol="0">
            <a:spAutoFit/>
          </a:bodyPr>
          <a:lstStyle/>
          <a:p>
            <a:pPr algn="ctr"/>
            <a:r>
              <a:rPr lang="en-US" b="1" dirty="0" smtClean="0"/>
              <a:t>Based on raw EEG data</a:t>
            </a:r>
            <a:endParaRPr lang="en-US" b="1" dirty="0"/>
          </a:p>
        </p:txBody>
      </p:sp>
      <p:sp>
        <p:nvSpPr>
          <p:cNvPr id="5" name="TextBox 4"/>
          <p:cNvSpPr txBox="1"/>
          <p:nvPr/>
        </p:nvSpPr>
        <p:spPr>
          <a:xfrm>
            <a:off x="170938" y="4341713"/>
            <a:ext cx="8823277" cy="646331"/>
          </a:xfrm>
          <a:prstGeom prst="rect">
            <a:avLst/>
          </a:prstGeom>
          <a:noFill/>
        </p:spPr>
        <p:txBody>
          <a:bodyPr wrap="square" rtlCol="0">
            <a:spAutoFit/>
          </a:bodyPr>
          <a:lstStyle/>
          <a:p>
            <a:r>
              <a:rPr lang="en-US" sz="1800" dirty="0" smtClean="0"/>
              <a:t>Best run in tuning the models is shown in red box </a:t>
            </a:r>
            <a:r>
              <a:rPr lang="en-US" sz="1800" dirty="0"/>
              <a:t>for each model. </a:t>
            </a:r>
            <a:r>
              <a:rPr lang="en-US" sz="1800" dirty="0" smtClean="0"/>
              <a:t>(only shows a maximum of four </a:t>
            </a:r>
            <a:r>
              <a:rPr lang="en-US" sz="1800" dirty="0"/>
              <a:t>trials per model </a:t>
            </a:r>
            <a:r>
              <a:rPr lang="en-US" sz="1800" dirty="0" smtClean="0"/>
              <a:t>for </a:t>
            </a:r>
            <a:r>
              <a:rPr lang="en-US" sz="1800" dirty="0"/>
              <a:t>demonstration</a:t>
            </a:r>
            <a:r>
              <a:rPr lang="en-US" sz="1800" dirty="0" smtClean="0"/>
              <a:t>)</a:t>
            </a:r>
            <a:endParaRPr lang="en-US" dirty="0"/>
          </a:p>
        </p:txBody>
      </p:sp>
      <p:pic>
        <p:nvPicPr>
          <p:cNvPr id="25" name="Picture 24"/>
          <p:cNvPicPr>
            <a:picLocks noChangeAspect="1"/>
          </p:cNvPicPr>
          <p:nvPr/>
        </p:nvPicPr>
        <p:blipFill>
          <a:blip r:embed="rId5"/>
          <a:stretch>
            <a:fillRect/>
          </a:stretch>
        </p:blipFill>
        <p:spPr>
          <a:xfrm>
            <a:off x="302289" y="1413067"/>
            <a:ext cx="4163280" cy="2384660"/>
          </a:xfrm>
          <a:prstGeom prst="rect">
            <a:avLst/>
          </a:prstGeom>
        </p:spPr>
      </p:pic>
      <p:pic>
        <p:nvPicPr>
          <p:cNvPr id="12" name="Picture 11"/>
          <p:cNvPicPr>
            <a:picLocks noChangeAspect="1"/>
          </p:cNvPicPr>
          <p:nvPr/>
        </p:nvPicPr>
        <p:blipFill>
          <a:blip r:embed="rId6"/>
          <a:stretch>
            <a:fillRect/>
          </a:stretch>
        </p:blipFill>
        <p:spPr>
          <a:xfrm>
            <a:off x="4753633" y="1384157"/>
            <a:ext cx="4016545" cy="2423729"/>
          </a:xfrm>
          <a:prstGeom prst="rect">
            <a:avLst/>
          </a:prstGeom>
        </p:spPr>
      </p:pic>
      <p:pic>
        <p:nvPicPr>
          <p:cNvPr id="23" name="Picture 22"/>
          <p:cNvPicPr>
            <a:picLocks noChangeAspect="1"/>
          </p:cNvPicPr>
          <p:nvPr/>
        </p:nvPicPr>
        <p:blipFill>
          <a:blip r:embed="rId7"/>
          <a:stretch>
            <a:fillRect/>
          </a:stretch>
        </p:blipFill>
        <p:spPr>
          <a:xfrm>
            <a:off x="2119970" y="3870820"/>
            <a:ext cx="5267325" cy="51882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90658"/>
    </mc:Choice>
    <mc:Fallback xmlns="">
      <p:transition advTm="9065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12"/>
          <p:cNvSpPr txBox="1"/>
          <p:nvPr/>
        </p:nvSpPr>
        <p:spPr>
          <a:xfrm>
            <a:off x="183341" y="755580"/>
            <a:ext cx="8775931" cy="3511620"/>
          </a:xfrm>
          <a:prstGeom prst="rect">
            <a:avLst/>
          </a:prstGeom>
          <a:noFill/>
          <a:ln>
            <a:noFill/>
          </a:ln>
        </p:spPr>
        <p:txBody>
          <a:bodyPr spcFirstLastPara="1" wrap="square" lIns="91425" tIns="45700" rIns="91425" bIns="45700" anchor="t" anchorCtr="0">
            <a:noAutofit/>
          </a:bodyPr>
          <a:lstStyle/>
          <a:p>
            <a:r>
              <a:rPr lang="en-US" sz="1800" b="1" dirty="0" smtClean="0"/>
              <a:t>Deep learning models outperforms traditional ML models</a:t>
            </a:r>
          </a:p>
          <a:p>
            <a:pPr>
              <a:spcBef>
                <a:spcPts val="600"/>
              </a:spcBef>
            </a:pPr>
            <a:r>
              <a:rPr lang="en-US" sz="1800" b="1" dirty="0"/>
              <a:t> </a:t>
            </a:r>
            <a:r>
              <a:rPr lang="en-US" sz="1800" b="1" dirty="0" smtClean="0"/>
              <a:t>   </a:t>
            </a:r>
            <a:r>
              <a:rPr lang="en-US" sz="1800" dirty="0"/>
              <a:t>XGBoost is used as a baseline model for comparison. Currently, XGBoost is very successful across many tasks on EEG-based modeling (Ravid Shwartz-Ziv, Amitai Armon, 2021). </a:t>
            </a:r>
            <a:endParaRPr lang="en-US" sz="1800" dirty="0" smtClean="0"/>
          </a:p>
          <a:p>
            <a:pPr>
              <a:spcBef>
                <a:spcPts val="600"/>
              </a:spcBef>
            </a:pPr>
            <a:r>
              <a:rPr lang="en-US" sz="1800" dirty="0"/>
              <a:t>    However, we found </a:t>
            </a:r>
            <a:r>
              <a:rPr lang="en-US" sz="1800" dirty="0" smtClean="0"/>
              <a:t>that </a:t>
            </a:r>
            <a:r>
              <a:rPr lang="en-US" sz="1800" dirty="0"/>
              <a:t>a proper </a:t>
            </a:r>
            <a:r>
              <a:rPr lang="en-US" sz="1800" dirty="0" smtClean="0"/>
              <a:t>tuning of deep </a:t>
            </a:r>
            <a:r>
              <a:rPr lang="en-US" sz="1800" dirty="0"/>
              <a:t>learning models can outperform XGBoost. For example, compared to the accuracy of 57.82% from XGBoost, the deep learning models can reach an accuracy of </a:t>
            </a:r>
            <a:r>
              <a:rPr lang="en-US" sz="1800" dirty="0" smtClean="0"/>
              <a:t>86.74% from EEGNet, an accuracy of 70.18</a:t>
            </a:r>
            <a:r>
              <a:rPr lang="en-US" sz="1800" dirty="0"/>
              <a:t>% from </a:t>
            </a:r>
            <a:r>
              <a:rPr lang="en-US" sz="1800" dirty="0" smtClean="0"/>
              <a:t>Inception and an </a:t>
            </a:r>
            <a:r>
              <a:rPr lang="en-US" sz="1800" dirty="0"/>
              <a:t>accuracy of 63.21% from </a:t>
            </a:r>
            <a:r>
              <a:rPr lang="en-US" sz="1800" dirty="0" smtClean="0"/>
              <a:t>ResNet.</a:t>
            </a:r>
          </a:p>
          <a:p>
            <a:pPr>
              <a:spcBef>
                <a:spcPts val="600"/>
              </a:spcBef>
            </a:pPr>
            <a:r>
              <a:rPr lang="en-US" sz="1800" dirty="0"/>
              <a:t>   One main reason is that XGBoost was using manually-designed extracted spec features; however, deep learning models, like </a:t>
            </a:r>
            <a:r>
              <a:rPr lang="en-US" sz="1800" dirty="0" smtClean="0"/>
              <a:t>EEGNet, Inception </a:t>
            </a:r>
            <a:r>
              <a:rPr lang="en-US" sz="1800" dirty="0"/>
              <a:t>and </a:t>
            </a:r>
            <a:r>
              <a:rPr lang="en-US" sz="1800" dirty="0" smtClean="0"/>
              <a:t>ResNet</a:t>
            </a:r>
            <a:r>
              <a:rPr lang="en-US" sz="1800" dirty="0"/>
              <a:t>, can take advantage of the automatic feature representation capability in its internal layer structures and reduce bias in feature engineering to reach better performance.</a:t>
            </a:r>
            <a:endParaRPr lang="en-US" sz="1800" dirty="0" smtClean="0">
              <a:solidFill>
                <a:schemeClr val="bg2"/>
              </a:solidFill>
            </a:endParaRPr>
          </a:p>
        </p:txBody>
      </p:sp>
      <p:sp>
        <p:nvSpPr>
          <p:cNvPr id="172" name="Google Shape;172;p12"/>
          <p:cNvSpPr txBox="1">
            <a:spLocks noGrp="1"/>
          </p:cNvSpPr>
          <p:nvPr>
            <p:ph type="title"/>
          </p:nvPr>
        </p:nvSpPr>
        <p:spPr>
          <a:xfrm>
            <a:off x="0" y="24276"/>
            <a:ext cx="9144000" cy="872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Discussion</a:t>
            </a:r>
            <a:endParaRPr sz="3500" dirty="0">
              <a:latin typeface="+mj-lt"/>
            </a:endParaRPr>
          </a:p>
        </p:txBody>
      </p:sp>
      <p:sp>
        <p:nvSpPr>
          <p:cNvPr id="9" name="Google Shape;173;p12"/>
          <p:cNvSpPr txBox="1"/>
          <p:nvPr/>
        </p:nvSpPr>
        <p:spPr>
          <a:xfrm>
            <a:off x="183342" y="4361309"/>
            <a:ext cx="5384338" cy="506006"/>
          </a:xfrm>
          <a:prstGeom prst="rect">
            <a:avLst/>
          </a:prstGeom>
          <a:noFill/>
          <a:ln>
            <a:noFill/>
          </a:ln>
        </p:spPr>
        <p:txBody>
          <a:bodyPr spcFirstLastPara="1" wrap="square" lIns="91425" tIns="45700" rIns="91425" bIns="45700" anchor="t" anchorCtr="0">
            <a:noAutofit/>
          </a:bodyPr>
          <a:lstStyle/>
          <a:p>
            <a:r>
              <a:rPr lang="en-US" sz="1800" b="1" dirty="0" smtClean="0"/>
              <a:t>Tuning of </a:t>
            </a:r>
            <a:r>
              <a:rPr lang="en-US" sz="1800" b="1" dirty="0" smtClean="0"/>
              <a:t>deep </a:t>
            </a:r>
            <a:r>
              <a:rPr lang="en-US" sz="1800" b="1" dirty="0" smtClean="0"/>
              <a:t>learning models is important</a:t>
            </a:r>
          </a:p>
        </p:txBody>
      </p:sp>
      <p:sp>
        <p:nvSpPr>
          <p:cNvPr id="10" name="TextBox 9"/>
          <p:cNvSpPr txBox="1"/>
          <p:nvPr/>
        </p:nvSpPr>
        <p:spPr>
          <a:xfrm>
            <a:off x="5293225" y="6485835"/>
            <a:ext cx="5241303" cy="307777"/>
          </a:xfrm>
          <a:prstGeom prst="rect">
            <a:avLst/>
          </a:prstGeom>
          <a:noFill/>
        </p:spPr>
        <p:txBody>
          <a:bodyPr wrap="square" rtlCol="0">
            <a:spAutoFit/>
          </a:bodyPr>
          <a:lstStyle/>
          <a:p>
            <a:r>
              <a:rPr lang="en-US" dirty="0" smtClean="0"/>
              <a:t>Different trials in tuning Inception model</a:t>
            </a:r>
            <a:endParaRPr lang="en-US" dirty="0"/>
          </a:p>
        </p:txBody>
      </p:sp>
      <p:pic>
        <p:nvPicPr>
          <p:cNvPr id="11" name="Picture 10"/>
          <p:cNvPicPr>
            <a:picLocks noChangeAspect="1"/>
          </p:cNvPicPr>
          <p:nvPr/>
        </p:nvPicPr>
        <p:blipFill>
          <a:blip r:embed="rId3"/>
          <a:stretch>
            <a:fillRect/>
          </a:stretch>
        </p:blipFill>
        <p:spPr>
          <a:xfrm>
            <a:off x="5161279" y="4719886"/>
            <a:ext cx="3711019" cy="1765949"/>
          </a:xfrm>
          <a:prstGeom prst="rect">
            <a:avLst/>
          </a:prstGeom>
        </p:spPr>
      </p:pic>
      <p:sp>
        <p:nvSpPr>
          <p:cNvPr id="12" name="Google Shape;173;p12"/>
          <p:cNvSpPr txBox="1"/>
          <p:nvPr/>
        </p:nvSpPr>
        <p:spPr>
          <a:xfrm>
            <a:off x="315288" y="4700657"/>
            <a:ext cx="4845991" cy="2046697"/>
          </a:xfrm>
          <a:prstGeom prst="rect">
            <a:avLst/>
          </a:prstGeom>
          <a:noFill/>
          <a:ln>
            <a:noFill/>
          </a:ln>
        </p:spPr>
        <p:txBody>
          <a:bodyPr spcFirstLastPara="1" wrap="square" lIns="91425" tIns="45700" rIns="91425" bIns="45700" anchor="t" anchorCtr="0">
            <a:noAutofit/>
          </a:bodyPr>
          <a:lstStyle/>
          <a:p>
            <a:r>
              <a:rPr lang="en-US" sz="1800" dirty="0"/>
              <a:t>Different trials in training a deep learning model can give different accuracy. It is important to tune the model using different hyper-parameters to find the optimal solution. The figure (right) shows that the performance of an Inception model can vary from 62.63% to 70.18% for its accuracy in different trials. </a:t>
            </a:r>
            <a:endParaRPr lang="en-US" sz="1800" dirty="0" smtClean="0"/>
          </a:p>
        </p:txBody>
      </p:sp>
    </p:spTree>
  </p:cSld>
  <p:clrMapOvr>
    <a:masterClrMapping/>
  </p:clrMapOvr>
  <mc:AlternateContent xmlns:mc="http://schemas.openxmlformats.org/markup-compatibility/2006" xmlns:p14="http://schemas.microsoft.com/office/powerpoint/2010/main">
    <mc:Choice Requires="p14">
      <p:transition p14:dur="0" advTm="662"/>
    </mc:Choice>
    <mc:Fallback xmlns="">
      <p:transition advTm="66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0" y="156377"/>
            <a:ext cx="9144000" cy="500436"/>
          </a:xfrm>
          <a:prstGeom prst="rect">
            <a:avLst/>
          </a:prstGeom>
          <a:noFill/>
          <a:ln>
            <a:noFill/>
          </a:ln>
        </p:spPr>
        <p:txBody>
          <a:bodyPr spcFirstLastPara="1" wrap="square" lIns="91425" tIns="45700" rIns="91425" bIns="45700" anchor="ctr" anchorCtr="0">
            <a:noAutofit/>
          </a:bodyPr>
          <a:lstStyle/>
          <a:p>
            <a:pPr lvl="0"/>
            <a:r>
              <a:rPr lang="en-US" sz="3500" dirty="0">
                <a:latin typeface="+mj-lt"/>
              </a:rPr>
              <a:t>Discussion (Contin.)</a:t>
            </a:r>
            <a:endParaRPr sz="3500" dirty="0">
              <a:latin typeface="+mj-lt"/>
            </a:endParaRPr>
          </a:p>
        </p:txBody>
      </p:sp>
      <p:sp>
        <p:nvSpPr>
          <p:cNvPr id="11" name="Google Shape;173;p12"/>
          <p:cNvSpPr txBox="1"/>
          <p:nvPr/>
        </p:nvSpPr>
        <p:spPr>
          <a:xfrm>
            <a:off x="205685" y="708337"/>
            <a:ext cx="8818242" cy="4921575"/>
          </a:xfrm>
          <a:prstGeom prst="rect">
            <a:avLst/>
          </a:prstGeom>
          <a:noFill/>
          <a:ln>
            <a:noFill/>
          </a:ln>
        </p:spPr>
        <p:txBody>
          <a:bodyPr spcFirstLastPara="1" wrap="square" lIns="91425" tIns="45700" rIns="91425" bIns="45700" anchor="t" anchorCtr="0">
            <a:noAutofit/>
          </a:bodyPr>
          <a:lstStyle/>
          <a:p>
            <a:r>
              <a:rPr lang="en-US" sz="1800" b="1" dirty="0" smtClean="0">
                <a:solidFill>
                  <a:schemeClr val="bg2"/>
                </a:solidFill>
              </a:rPr>
              <a:t>Data enhancement is important</a:t>
            </a:r>
          </a:p>
          <a:p>
            <a:r>
              <a:rPr lang="en-US" sz="1800" b="1" dirty="0">
                <a:solidFill>
                  <a:schemeClr val="bg2"/>
                </a:solidFill>
              </a:rPr>
              <a:t> </a:t>
            </a:r>
            <a:r>
              <a:rPr lang="en-US" sz="1800" b="1" dirty="0" smtClean="0">
                <a:solidFill>
                  <a:schemeClr val="bg2"/>
                </a:solidFill>
              </a:rPr>
              <a:t>   </a:t>
            </a:r>
            <a:r>
              <a:rPr lang="en-US" sz="1800" dirty="0">
                <a:solidFill>
                  <a:schemeClr val="bg2"/>
                </a:solidFill>
              </a:rPr>
              <a:t>We cleaned our data using Central Limit Theorem-based </a:t>
            </a:r>
            <a:r>
              <a:rPr lang="en-US" sz="1800" dirty="0" smtClean="0">
                <a:solidFill>
                  <a:schemeClr val="bg2"/>
                </a:solidFill>
              </a:rPr>
              <a:t>data enhancement </a:t>
            </a:r>
            <a:r>
              <a:rPr lang="en-US" sz="1800" dirty="0">
                <a:solidFill>
                  <a:schemeClr val="bg2"/>
                </a:solidFill>
              </a:rPr>
              <a:t>and Epoch-based Least-Squares Regression (EBLSR). It turns out this data preprocessing stage is critical </a:t>
            </a:r>
            <a:r>
              <a:rPr lang="en-US" sz="1800" dirty="0" smtClean="0">
                <a:solidFill>
                  <a:schemeClr val="bg2"/>
                </a:solidFill>
              </a:rPr>
              <a:t>for a </a:t>
            </a:r>
            <a:r>
              <a:rPr lang="en-US" sz="1800" dirty="0">
                <a:solidFill>
                  <a:schemeClr val="bg2"/>
                </a:solidFill>
              </a:rPr>
              <a:t>good performance from deep learning models. </a:t>
            </a:r>
          </a:p>
          <a:p>
            <a:r>
              <a:rPr lang="en-US" sz="1800" dirty="0">
                <a:solidFill>
                  <a:schemeClr val="bg2"/>
                </a:solidFill>
              </a:rPr>
              <a:t>    We compared the accuracy of the best trial for different models before and after data enhancement, and the results are shown below:</a:t>
            </a:r>
          </a:p>
          <a:p>
            <a:pPr>
              <a:spcBef>
                <a:spcPts val="600"/>
              </a:spcBef>
            </a:pPr>
            <a:r>
              <a:rPr lang="en-US" sz="1800" dirty="0"/>
              <a:t>       before </a:t>
            </a:r>
            <a:r>
              <a:rPr lang="en-US" sz="1800" dirty="0" smtClean="0"/>
              <a:t>data enhancement</a:t>
            </a:r>
            <a:endParaRPr lang="en-US" sz="1800" dirty="0"/>
          </a:p>
          <a:p>
            <a:pPr marL="685800" indent="-285750" fontAlgn="base">
              <a:buFont typeface="Courier New" panose="02070309020205020404" pitchFamily="49" charset="0"/>
              <a:buChar char="o"/>
            </a:pPr>
            <a:r>
              <a:rPr lang="en-US" sz="1800" dirty="0"/>
              <a:t>K-Mean: </a:t>
            </a:r>
            <a:r>
              <a:rPr lang="en-US" sz="1800" dirty="0" smtClean="0"/>
              <a:t>         15.86%</a:t>
            </a:r>
          </a:p>
          <a:p>
            <a:pPr marL="685800" indent="-285750" fontAlgn="base">
              <a:buFont typeface="Courier New" panose="02070309020205020404" pitchFamily="49" charset="0"/>
              <a:buChar char="o"/>
            </a:pPr>
            <a:r>
              <a:rPr lang="en-US" sz="1800" dirty="0"/>
              <a:t>Naïve Bayes: </a:t>
            </a:r>
            <a:r>
              <a:rPr lang="en-US" sz="1800" dirty="0" smtClean="0"/>
              <a:t> 34.50%</a:t>
            </a:r>
          </a:p>
          <a:p>
            <a:pPr marL="685800" indent="-285750" fontAlgn="base">
              <a:buFont typeface="Courier New" panose="02070309020205020404" pitchFamily="49" charset="0"/>
              <a:buChar char="o"/>
            </a:pPr>
            <a:r>
              <a:rPr lang="en-US" sz="1800" dirty="0" smtClean="0"/>
              <a:t>XGBoost:        41.61% </a:t>
            </a:r>
          </a:p>
          <a:p>
            <a:pPr marL="685800" indent="-285750" fontAlgn="base">
              <a:buFont typeface="Courier New" panose="02070309020205020404" pitchFamily="49" charset="0"/>
              <a:buChar char="o"/>
            </a:pPr>
            <a:r>
              <a:rPr lang="en-US" sz="1800" dirty="0" smtClean="0"/>
              <a:t>4-layer </a:t>
            </a:r>
            <a:r>
              <a:rPr lang="en-US" sz="1800" dirty="0"/>
              <a:t>NN: </a:t>
            </a:r>
            <a:r>
              <a:rPr lang="en-US" sz="1800" dirty="0" smtClean="0"/>
              <a:t>    40.27%</a:t>
            </a:r>
            <a:endParaRPr lang="en-US" sz="1800" dirty="0"/>
          </a:p>
          <a:p>
            <a:pPr marL="685800" indent="-285750" fontAlgn="base">
              <a:buFont typeface="Courier New" panose="02070309020205020404" pitchFamily="49" charset="0"/>
              <a:buChar char="o"/>
            </a:pPr>
            <a:r>
              <a:rPr lang="en-US" sz="1800" dirty="0" smtClean="0"/>
              <a:t>ResNet</a:t>
            </a:r>
            <a:r>
              <a:rPr lang="en-US" sz="1800" dirty="0"/>
              <a:t>: </a:t>
            </a:r>
            <a:r>
              <a:rPr lang="en-US" sz="1800" dirty="0" smtClean="0"/>
              <a:t>           6.15%</a:t>
            </a:r>
            <a:endParaRPr lang="en-US" sz="1800" dirty="0"/>
          </a:p>
          <a:p>
            <a:pPr marL="685800" indent="-285750" fontAlgn="base">
              <a:buFont typeface="Courier New" panose="02070309020205020404" pitchFamily="49" charset="0"/>
              <a:buChar char="o"/>
            </a:pPr>
            <a:r>
              <a:rPr lang="en-US" sz="1800" dirty="0"/>
              <a:t>Inception: </a:t>
            </a:r>
            <a:r>
              <a:rPr lang="en-US" sz="1800" dirty="0" smtClean="0"/>
              <a:t>       30.63%</a:t>
            </a:r>
          </a:p>
          <a:p>
            <a:pPr marL="685800" indent="-285750" fontAlgn="base">
              <a:buFont typeface="Courier New" panose="02070309020205020404" pitchFamily="49" charset="0"/>
              <a:buChar char="o"/>
            </a:pPr>
            <a:r>
              <a:rPr lang="en-US" sz="1800" dirty="0" smtClean="0"/>
              <a:t>EEGNet:         47.69%</a:t>
            </a:r>
            <a:endParaRPr lang="en-US" sz="1800" dirty="0"/>
          </a:p>
          <a:p>
            <a:pPr>
              <a:spcBef>
                <a:spcPts val="600"/>
              </a:spcBef>
            </a:pPr>
            <a:r>
              <a:rPr lang="en-US" sz="1800" dirty="0" smtClean="0"/>
              <a:t>It </a:t>
            </a:r>
            <a:r>
              <a:rPr lang="en-US" sz="1800" dirty="0"/>
              <a:t>shows that deep learning models might not reach their optimal performance. </a:t>
            </a:r>
            <a:r>
              <a:rPr lang="en-US" sz="1800" dirty="0" smtClean="0"/>
              <a:t>For </a:t>
            </a:r>
            <a:r>
              <a:rPr lang="en-US" sz="1800" dirty="0"/>
              <a:t>example, </a:t>
            </a:r>
            <a:r>
              <a:rPr lang="en-US" sz="1800" dirty="0" smtClean="0"/>
              <a:t>EEGNet can </a:t>
            </a:r>
            <a:r>
              <a:rPr lang="en-US" sz="1800" dirty="0"/>
              <a:t>only give an accuracy of </a:t>
            </a:r>
            <a:r>
              <a:rPr lang="en-US" sz="1800" dirty="0" smtClean="0"/>
              <a:t>47.69% </a:t>
            </a:r>
            <a:r>
              <a:rPr lang="en-US" sz="1800" dirty="0"/>
              <a:t>without data enhancement, which is </a:t>
            </a:r>
            <a:r>
              <a:rPr lang="en-US" sz="1800" dirty="0" smtClean="0"/>
              <a:t>quite low, although a </a:t>
            </a:r>
            <a:r>
              <a:rPr lang="en-US" sz="1800" dirty="0" smtClean="0"/>
              <a:t>little better than </a:t>
            </a:r>
            <a:r>
              <a:rPr lang="en-US" sz="1800" dirty="0"/>
              <a:t>the accuracy of 41.61% from XGBoost.</a:t>
            </a:r>
            <a:br>
              <a:rPr lang="en-US" sz="1800" dirty="0"/>
            </a:br>
            <a:endParaRPr lang="en-US" sz="1800" dirty="0"/>
          </a:p>
        </p:txBody>
      </p:sp>
      <p:sp>
        <p:nvSpPr>
          <p:cNvPr id="14" name="Rectangle 13"/>
          <p:cNvSpPr/>
          <p:nvPr/>
        </p:nvSpPr>
        <p:spPr>
          <a:xfrm>
            <a:off x="4246880" y="2469881"/>
            <a:ext cx="4572000" cy="2308324"/>
          </a:xfrm>
          <a:prstGeom prst="rect">
            <a:avLst/>
          </a:prstGeom>
        </p:spPr>
        <p:txBody>
          <a:bodyPr>
            <a:spAutoFit/>
          </a:bodyPr>
          <a:lstStyle/>
          <a:p>
            <a:pPr marL="457200"/>
            <a:r>
              <a:rPr lang="en-US" sz="1800" dirty="0">
                <a:latin typeface="Arial" panose="020B0604020202020204" pitchFamily="34" charset="0"/>
              </a:rPr>
              <a:t> after </a:t>
            </a:r>
            <a:r>
              <a:rPr lang="en-US" sz="1800" dirty="0" smtClean="0">
                <a:latin typeface="Arial" panose="020B0604020202020204" pitchFamily="34" charset="0"/>
              </a:rPr>
              <a:t>data enhancement</a:t>
            </a:r>
            <a:endParaRPr lang="en-US" sz="1800" dirty="0"/>
          </a:p>
          <a:p>
            <a:pPr marL="742950" indent="-285750" fontAlgn="base">
              <a:buFont typeface="Courier New" panose="02070309020205020404" pitchFamily="49" charset="0"/>
              <a:buChar char="o"/>
            </a:pPr>
            <a:r>
              <a:rPr lang="en-US" sz="1800" dirty="0" smtClean="0">
                <a:latin typeface="Arial" panose="020B0604020202020204" pitchFamily="34" charset="0"/>
              </a:rPr>
              <a:t>K-Mean</a:t>
            </a:r>
            <a:r>
              <a:rPr lang="en-US" sz="1800" dirty="0">
                <a:latin typeface="Arial" panose="020B0604020202020204" pitchFamily="34" charset="0"/>
              </a:rPr>
              <a:t>: </a:t>
            </a:r>
            <a:r>
              <a:rPr lang="en-US" sz="1800" dirty="0" smtClean="0">
                <a:latin typeface="Arial" panose="020B0604020202020204" pitchFamily="34" charset="0"/>
              </a:rPr>
              <a:t>         29.86</a:t>
            </a:r>
            <a:r>
              <a:rPr lang="en-US" sz="1800" dirty="0">
                <a:latin typeface="Arial" panose="020B0604020202020204" pitchFamily="34" charset="0"/>
              </a:rPr>
              <a:t>%</a:t>
            </a:r>
          </a:p>
          <a:p>
            <a:pPr marL="742950" indent="-285750" fontAlgn="base">
              <a:buFont typeface="Courier New" panose="02070309020205020404" pitchFamily="49" charset="0"/>
              <a:buChar char="o"/>
            </a:pPr>
            <a:r>
              <a:rPr lang="en-US" sz="1800" dirty="0">
                <a:latin typeface="Arial" panose="020B0604020202020204" pitchFamily="34" charset="0"/>
              </a:rPr>
              <a:t>Naïve Bayes: </a:t>
            </a:r>
            <a:r>
              <a:rPr lang="en-US" sz="1800" dirty="0" smtClean="0">
                <a:latin typeface="Arial" panose="020B0604020202020204" pitchFamily="34" charset="0"/>
              </a:rPr>
              <a:t> 50.47%</a:t>
            </a:r>
          </a:p>
          <a:p>
            <a:pPr marL="742950" indent="-285750" fontAlgn="base">
              <a:buFont typeface="Courier New" panose="02070309020205020404" pitchFamily="49" charset="0"/>
              <a:buChar char="o"/>
            </a:pPr>
            <a:r>
              <a:rPr lang="en-US" sz="1800" dirty="0" smtClean="0">
                <a:latin typeface="Arial" panose="020B0604020202020204" pitchFamily="34" charset="0"/>
              </a:rPr>
              <a:t>XGBoost</a:t>
            </a:r>
            <a:r>
              <a:rPr lang="en-US" sz="1800" dirty="0">
                <a:latin typeface="Arial" panose="020B0604020202020204" pitchFamily="34" charset="0"/>
              </a:rPr>
              <a:t>: </a:t>
            </a:r>
            <a:r>
              <a:rPr lang="en-US" sz="1800" dirty="0" smtClean="0">
                <a:latin typeface="Arial" panose="020B0604020202020204" pitchFamily="34" charset="0"/>
              </a:rPr>
              <a:t>       57.82%</a:t>
            </a:r>
            <a:endParaRPr lang="en-US" sz="1800" dirty="0">
              <a:latin typeface="Arial" panose="020B0604020202020204" pitchFamily="34" charset="0"/>
            </a:endParaRPr>
          </a:p>
          <a:p>
            <a:pPr marL="742950" indent="-285750" fontAlgn="base">
              <a:buFont typeface="Courier New" panose="02070309020205020404" pitchFamily="49" charset="0"/>
              <a:buChar char="o"/>
            </a:pPr>
            <a:r>
              <a:rPr lang="en-US" sz="1800" dirty="0">
                <a:latin typeface="Arial" panose="020B0604020202020204" pitchFamily="34" charset="0"/>
              </a:rPr>
              <a:t>4-layer NN</a:t>
            </a:r>
            <a:r>
              <a:rPr lang="en-US" sz="1800" dirty="0" smtClean="0">
                <a:latin typeface="Arial" panose="020B0604020202020204" pitchFamily="34" charset="0"/>
              </a:rPr>
              <a:t>:     </a:t>
            </a:r>
            <a:r>
              <a:rPr lang="en-US" sz="1800" dirty="0">
                <a:latin typeface="Arial" panose="020B0604020202020204" pitchFamily="34" charset="0"/>
              </a:rPr>
              <a:t>41.71</a:t>
            </a:r>
            <a:r>
              <a:rPr lang="en-US" sz="1800" dirty="0" smtClean="0">
                <a:latin typeface="Arial" panose="020B0604020202020204" pitchFamily="34" charset="0"/>
              </a:rPr>
              <a:t>%</a:t>
            </a:r>
            <a:endParaRPr lang="en-US" sz="1800" dirty="0">
              <a:latin typeface="Arial" panose="020B0604020202020204" pitchFamily="34" charset="0"/>
            </a:endParaRPr>
          </a:p>
          <a:p>
            <a:pPr marL="742950" indent="-285750" fontAlgn="base">
              <a:buFont typeface="Courier New" panose="02070309020205020404" pitchFamily="49" charset="0"/>
              <a:buChar char="o"/>
            </a:pPr>
            <a:r>
              <a:rPr lang="en-US" sz="1800" dirty="0" smtClean="0">
                <a:latin typeface="Arial" panose="020B0604020202020204" pitchFamily="34" charset="0"/>
              </a:rPr>
              <a:t>ResNet</a:t>
            </a:r>
            <a:r>
              <a:rPr lang="en-US" sz="1800" dirty="0">
                <a:latin typeface="Arial" panose="020B0604020202020204" pitchFamily="34" charset="0"/>
              </a:rPr>
              <a:t>: </a:t>
            </a:r>
            <a:r>
              <a:rPr lang="en-US" sz="1800" dirty="0" smtClean="0">
                <a:latin typeface="Arial" panose="020B0604020202020204" pitchFamily="34" charset="0"/>
              </a:rPr>
              <a:t>         63.21%</a:t>
            </a:r>
            <a:endParaRPr lang="en-US" sz="1800" dirty="0">
              <a:latin typeface="Arial" panose="020B0604020202020204" pitchFamily="34" charset="0"/>
            </a:endParaRPr>
          </a:p>
          <a:p>
            <a:pPr marL="742950" indent="-285750" fontAlgn="base">
              <a:buFont typeface="Courier New" panose="02070309020205020404" pitchFamily="49" charset="0"/>
              <a:buChar char="o"/>
            </a:pPr>
            <a:r>
              <a:rPr lang="en-US" sz="1800" dirty="0">
                <a:latin typeface="Arial" panose="020B0604020202020204" pitchFamily="34" charset="0"/>
              </a:rPr>
              <a:t>Inception</a:t>
            </a:r>
            <a:r>
              <a:rPr lang="en-US" sz="1800" dirty="0" smtClean="0">
                <a:latin typeface="Arial" panose="020B0604020202020204" pitchFamily="34" charset="0"/>
              </a:rPr>
              <a:t>:       70.18%</a:t>
            </a:r>
          </a:p>
          <a:p>
            <a:pPr marL="742950" indent="-285750" fontAlgn="base">
              <a:buFont typeface="Courier New" panose="02070309020205020404" pitchFamily="49" charset="0"/>
              <a:buChar char="o"/>
            </a:pPr>
            <a:r>
              <a:rPr lang="en-US" sz="1800" dirty="0" smtClean="0">
                <a:latin typeface="Arial" panose="020B0604020202020204" pitchFamily="34" charset="0"/>
              </a:rPr>
              <a:t>EEGNet:         86.74%</a:t>
            </a:r>
            <a:endParaRPr lang="en-US" sz="1800" dirty="0">
              <a:latin typeface="Arial" panose="020B0604020202020204" pitchFamily="34" charset="0"/>
            </a:endParaRPr>
          </a:p>
        </p:txBody>
      </p:sp>
      <p:sp>
        <p:nvSpPr>
          <p:cNvPr id="15" name="Google Shape;173;p12"/>
          <p:cNvSpPr txBox="1"/>
          <p:nvPr/>
        </p:nvSpPr>
        <p:spPr>
          <a:xfrm>
            <a:off x="122382" y="5740804"/>
            <a:ext cx="8696498" cy="934316"/>
          </a:xfrm>
          <a:prstGeom prst="rect">
            <a:avLst/>
          </a:prstGeom>
          <a:noFill/>
          <a:ln>
            <a:noFill/>
          </a:ln>
        </p:spPr>
        <p:txBody>
          <a:bodyPr spcFirstLastPara="1" wrap="square" lIns="91425" tIns="45700" rIns="91425" bIns="45700" anchor="t" anchorCtr="0">
            <a:noAutofit/>
          </a:bodyPr>
          <a:lstStyle/>
          <a:p>
            <a:r>
              <a:rPr lang="en-US" sz="1800" b="1" dirty="0" smtClean="0"/>
              <a:t>EEG-based subject identification is feasible</a:t>
            </a:r>
          </a:p>
          <a:p>
            <a:r>
              <a:rPr lang="en-US" sz="1800" b="1" dirty="0" smtClean="0"/>
              <a:t>    </a:t>
            </a:r>
            <a:r>
              <a:rPr lang="en-US" sz="1800" dirty="0" smtClean="0">
                <a:solidFill>
                  <a:schemeClr val="bg2"/>
                </a:solidFill>
              </a:rPr>
              <a:t>An EEGNet model can give an accuracy of 86.74%, which demonstrates a big promising future for EEG-based subject identification over long periods of time.</a:t>
            </a:r>
            <a:endParaRPr lang="en-US" sz="18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p14:dur="0" advTm="3458"/>
    </mc:Choice>
    <mc:Fallback xmlns="">
      <p:transition advTm="345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Conclusion</a:t>
            </a:r>
            <a:endParaRPr sz="3500" dirty="0">
              <a:latin typeface="+mj-lt"/>
            </a:endParaRPr>
          </a:p>
        </p:txBody>
      </p:sp>
      <p:sp>
        <p:nvSpPr>
          <p:cNvPr id="4" name="TextBox 3"/>
          <p:cNvSpPr txBox="1"/>
          <p:nvPr/>
        </p:nvSpPr>
        <p:spPr>
          <a:xfrm>
            <a:off x="416560" y="896700"/>
            <a:ext cx="8381999" cy="5909310"/>
          </a:xfrm>
          <a:prstGeom prst="rect">
            <a:avLst/>
          </a:prstGeom>
          <a:noFill/>
        </p:spPr>
        <p:txBody>
          <a:bodyPr wrap="square" rtlCol="0">
            <a:spAutoFit/>
          </a:bodyPr>
          <a:lstStyle/>
          <a:p>
            <a:r>
              <a:rPr lang="en-US" sz="1800" dirty="0"/>
              <a:t>We examined EEG-based subject identification using a consumer-grade EEG acquisition device (Emotiv EPOC+ headset) and came out with a good deep learning </a:t>
            </a:r>
            <a:r>
              <a:rPr lang="en-US" sz="1800" dirty="0" smtClean="0"/>
              <a:t>EEGNet </a:t>
            </a:r>
            <a:r>
              <a:rPr lang="en-US" sz="1800" dirty="0"/>
              <a:t>model at an accuracy of </a:t>
            </a:r>
            <a:r>
              <a:rPr lang="en-US" sz="1800" dirty="0" smtClean="0"/>
              <a:t>86.74%. </a:t>
            </a:r>
            <a:r>
              <a:rPr lang="en-US" sz="1800" dirty="0"/>
              <a:t>The high accuracy shows a promising future for EEG-based subject identification over long periods of time</a:t>
            </a:r>
            <a:r>
              <a:rPr lang="en-US" sz="1800" dirty="0" smtClean="0"/>
              <a:t>.</a:t>
            </a:r>
          </a:p>
          <a:p>
            <a:endParaRPr lang="en-US" sz="1800" dirty="0"/>
          </a:p>
          <a:p>
            <a:r>
              <a:rPr lang="en-US" sz="1800" dirty="0"/>
              <a:t>Our model is deep learning-based, which takes raw time-series EEG signals. The layer structure of deep learning models allows an optimal prediction-oriented feature representation of input EEG signals, which could outperform the manually engineered features used in XGBoost. It is confirmed from our results that the accuracy of the </a:t>
            </a:r>
            <a:r>
              <a:rPr lang="en-US" sz="1800" dirty="0" smtClean="0"/>
              <a:t>EEGNet</a:t>
            </a:r>
            <a:r>
              <a:rPr lang="en-US" sz="1800" dirty="0" smtClean="0"/>
              <a:t> </a:t>
            </a:r>
            <a:r>
              <a:rPr lang="en-US" sz="1800" dirty="0"/>
              <a:t>model is </a:t>
            </a:r>
            <a:r>
              <a:rPr lang="en-US" sz="1800" dirty="0" smtClean="0"/>
              <a:t>50.02</a:t>
            </a:r>
            <a:r>
              <a:rPr lang="en-US" sz="1800" dirty="0" smtClean="0"/>
              <a:t>% </a:t>
            </a:r>
            <a:r>
              <a:rPr lang="en-US" sz="1800" dirty="0"/>
              <a:t>higher than the traditional best model from XGBoost, which only has an accuracy of 57.82%.</a:t>
            </a:r>
          </a:p>
          <a:p>
            <a:endParaRPr lang="en-US" sz="1800" dirty="0"/>
          </a:p>
          <a:p>
            <a:r>
              <a:rPr lang="en-US" sz="1800" dirty="0"/>
              <a:t>Tuning a deep learning model is important in reaching its optimal performance. We found that different hyper-parameters could give a different performance, and the performance could vary by 10 to 20 percent. </a:t>
            </a:r>
          </a:p>
          <a:p>
            <a:endParaRPr lang="en-US" sz="1800" dirty="0"/>
          </a:p>
          <a:p>
            <a:r>
              <a:rPr lang="en-US" sz="1800" dirty="0"/>
              <a:t>Data preprocessing is critical in deep learning model solutions. We showed that without proper data cleaning or enhancement, the accuracy could drop from </a:t>
            </a:r>
            <a:r>
              <a:rPr lang="en-US" sz="1800" dirty="0" smtClean="0"/>
              <a:t>86.74% </a:t>
            </a:r>
            <a:r>
              <a:rPr lang="en-US" sz="1800" dirty="0"/>
              <a:t>to </a:t>
            </a:r>
            <a:r>
              <a:rPr lang="en-US" sz="1800" dirty="0" smtClean="0"/>
              <a:t>47.69%, </a:t>
            </a:r>
            <a:r>
              <a:rPr lang="en-US" sz="1800" dirty="0"/>
              <a:t>a drop of </a:t>
            </a:r>
            <a:r>
              <a:rPr lang="en-US" sz="1800" dirty="0" smtClean="0"/>
              <a:t>39.05%, </a:t>
            </a:r>
            <a:r>
              <a:rPr lang="en-US" sz="1800" dirty="0"/>
              <a:t>for the </a:t>
            </a:r>
            <a:r>
              <a:rPr lang="en-US" sz="1800" dirty="0" smtClean="0"/>
              <a:t>EEGNet </a:t>
            </a:r>
            <a:r>
              <a:rPr lang="en-US" sz="1800" dirty="0"/>
              <a:t>model. Thus a proper data preprocessing for EEG signals is very important to achieve optimal performance for deep-learning-based solutions.</a:t>
            </a:r>
          </a:p>
        </p:txBody>
      </p:sp>
    </p:spTree>
  </p:cSld>
  <p:clrMapOvr>
    <a:masterClrMapping/>
  </p:clrMapOvr>
  <mc:AlternateContent xmlns:mc="http://schemas.openxmlformats.org/markup-compatibility/2006" xmlns:p14="http://schemas.microsoft.com/office/powerpoint/2010/main">
    <mc:Choice Requires="p14">
      <p:transition p14:dur="0" advTm="438"/>
    </mc:Choice>
    <mc:Fallback xmlns="">
      <p:transition advTm="43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0" y="11725"/>
            <a:ext cx="9144000" cy="885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Reflection/Application</a:t>
            </a:r>
            <a:endParaRPr sz="3500" dirty="0">
              <a:latin typeface="+mj-lt"/>
            </a:endParaRPr>
          </a:p>
        </p:txBody>
      </p:sp>
      <p:sp>
        <p:nvSpPr>
          <p:cNvPr id="2" name="TextBox 1"/>
          <p:cNvSpPr txBox="1"/>
          <p:nvPr/>
        </p:nvSpPr>
        <p:spPr>
          <a:xfrm>
            <a:off x="295563" y="896725"/>
            <a:ext cx="8552873" cy="2862322"/>
          </a:xfrm>
          <a:prstGeom prst="rect">
            <a:avLst/>
          </a:prstGeom>
          <a:noFill/>
        </p:spPr>
        <p:txBody>
          <a:bodyPr wrap="square" rtlCol="0">
            <a:spAutoFit/>
          </a:bodyPr>
          <a:lstStyle/>
          <a:p>
            <a:r>
              <a:rPr lang="en-US" sz="1800" dirty="0"/>
              <a:t>During this project, I learned numerous skills in data preprocessing, including noise filtering, artifact removal, spectral feature extraction, and statistical information processing. I also expanded my knowledge in machine learning, particularly on predictive modeling, including K-Mean, Naïve Bayes, XGBoost, traditional neural network, ResNet, </a:t>
            </a:r>
            <a:r>
              <a:rPr lang="en-US" sz="1800" dirty="0" smtClean="0"/>
              <a:t>Inception, and EEGNet.  </a:t>
            </a:r>
          </a:p>
          <a:p>
            <a:endParaRPr lang="en-US" sz="1800" dirty="0"/>
          </a:p>
          <a:p>
            <a:r>
              <a:rPr lang="en-US" sz="1800" dirty="0" smtClean="0"/>
              <a:t>In </a:t>
            </a:r>
            <a:r>
              <a:rPr lang="en-US" sz="1800" dirty="0"/>
              <a:t>this project on subject identification, we learned that a better deep learning model is not only about the model itself; data preprocessing also plays a crucial role in its overall effectiveness. This experience can also be applied to a general deep-learning-based approach for other projects</a:t>
            </a:r>
            <a:r>
              <a:rPr lang="en-US" sz="1800" dirty="0" smtClean="0"/>
              <a:t>.</a:t>
            </a:r>
          </a:p>
        </p:txBody>
      </p:sp>
      <p:sp>
        <p:nvSpPr>
          <p:cNvPr id="3" name="Rectangle 2"/>
          <p:cNvSpPr/>
          <p:nvPr/>
        </p:nvSpPr>
        <p:spPr>
          <a:xfrm>
            <a:off x="295563" y="3780234"/>
            <a:ext cx="8552872" cy="2031325"/>
          </a:xfrm>
          <a:prstGeom prst="rect">
            <a:avLst/>
          </a:prstGeom>
        </p:spPr>
        <p:txBody>
          <a:bodyPr wrap="square">
            <a:spAutoFit/>
          </a:bodyPr>
          <a:lstStyle/>
          <a:p>
            <a:r>
              <a:rPr lang="en-US" sz="1800" b="1" dirty="0"/>
              <a:t>Future directions</a:t>
            </a:r>
          </a:p>
          <a:p>
            <a:pPr marL="285750" indent="-285750">
              <a:buFont typeface="Arial" panose="020B0604020202020204" pitchFamily="34" charset="0"/>
              <a:buChar char="•"/>
            </a:pPr>
            <a:r>
              <a:rPr lang="en-US" sz="1800" dirty="0"/>
              <a:t>Include more subjects into the experimentation and vary the subjects in different categories, including gender, age, and race. </a:t>
            </a:r>
          </a:p>
          <a:p>
            <a:pPr marL="285750" indent="-285750">
              <a:buFont typeface="Arial" panose="020B0604020202020204" pitchFamily="34" charset="0"/>
              <a:buChar char="•"/>
            </a:pPr>
            <a:r>
              <a:rPr lang="en-US" sz="1800" dirty="0"/>
              <a:t>Increase the number of samples for each subject and </a:t>
            </a:r>
            <a:r>
              <a:rPr lang="en-US" sz="1800" dirty="0" smtClean="0"/>
              <a:t>increase the time for different sessions</a:t>
            </a:r>
            <a:endParaRPr lang="en-US" sz="1800" dirty="0"/>
          </a:p>
          <a:p>
            <a:pPr marL="285750" indent="-285750">
              <a:buFont typeface="Arial" panose="020B0604020202020204" pitchFamily="34" charset="0"/>
              <a:buChar char="•"/>
            </a:pPr>
            <a:r>
              <a:rPr lang="en-US" sz="1800" dirty="0"/>
              <a:t>Examine the robustness of the system to psychological and physiological changes using the other stimuli provided in the dataset</a:t>
            </a:r>
            <a:r>
              <a:rPr lang="en-US" sz="1800" dirty="0" smtClean="0"/>
              <a:t>.</a:t>
            </a:r>
          </a:p>
        </p:txBody>
      </p:sp>
      <p:sp>
        <p:nvSpPr>
          <p:cNvPr id="4" name="Rectangle 3"/>
          <p:cNvSpPr/>
          <p:nvPr/>
        </p:nvSpPr>
        <p:spPr>
          <a:xfrm>
            <a:off x="295563" y="5790049"/>
            <a:ext cx="8552872" cy="923330"/>
          </a:xfrm>
          <a:prstGeom prst="rect">
            <a:avLst/>
          </a:prstGeom>
        </p:spPr>
        <p:txBody>
          <a:bodyPr wrap="square">
            <a:spAutoFit/>
          </a:bodyPr>
          <a:lstStyle/>
          <a:p>
            <a:r>
              <a:rPr lang="en-US" sz="1800" b="1" dirty="0"/>
              <a:t>Applications</a:t>
            </a:r>
          </a:p>
          <a:p>
            <a:pPr marL="285750" indent="-285750">
              <a:buFont typeface="Arial" panose="020B0604020202020204" pitchFamily="34" charset="0"/>
              <a:buChar char="•"/>
            </a:pPr>
            <a:r>
              <a:rPr lang="en-US" sz="1800" dirty="0"/>
              <a:t>Create an alternative biometric interface for human </a:t>
            </a:r>
            <a:r>
              <a:rPr lang="en-US" sz="1800" dirty="0" smtClean="0"/>
              <a:t>identification</a:t>
            </a:r>
            <a:endParaRPr lang="en-US" sz="1800" dirty="0"/>
          </a:p>
          <a:p>
            <a:pPr marL="285750" indent="-285750">
              <a:buFont typeface="Arial" panose="020B0604020202020204" pitchFamily="34" charset="0"/>
              <a:buChar char="•"/>
            </a:pPr>
            <a:r>
              <a:rPr lang="en-US" sz="1800" dirty="0"/>
              <a:t>Help </a:t>
            </a:r>
            <a:r>
              <a:rPr lang="en-US" sz="1800" dirty="0" smtClean="0"/>
              <a:t>people with </a:t>
            </a:r>
            <a:r>
              <a:rPr lang="en-US" sz="1800" dirty="0" smtClean="0"/>
              <a:t>disabilities to </a:t>
            </a:r>
            <a:r>
              <a:rPr lang="en-US" sz="1800" dirty="0"/>
              <a:t>access computers based on their EEG signals.</a:t>
            </a:r>
          </a:p>
        </p:txBody>
      </p:sp>
    </p:spTree>
  </p:cSld>
  <p:clrMapOvr>
    <a:masterClrMapping/>
  </p:clrMapOvr>
  <mc:AlternateContent xmlns:mc="http://schemas.openxmlformats.org/markup-compatibility/2006" xmlns:p14="http://schemas.microsoft.com/office/powerpoint/2010/main">
    <mc:Choice Requires="p14">
      <p:transition p14:dur="0" advTm="12009"/>
    </mc:Choice>
    <mc:Fallback xmlns="">
      <p:transition advTm="1200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71120" y="71120"/>
            <a:ext cx="9144000" cy="5715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References</a:t>
            </a:r>
            <a:endParaRPr sz="3500" dirty="0">
              <a:latin typeface="+mj-lt"/>
            </a:endParaRPr>
          </a:p>
        </p:txBody>
      </p:sp>
      <p:sp>
        <p:nvSpPr>
          <p:cNvPr id="2" name="TextBox 1"/>
          <p:cNvSpPr txBox="1"/>
          <p:nvPr/>
        </p:nvSpPr>
        <p:spPr>
          <a:xfrm>
            <a:off x="254001" y="668180"/>
            <a:ext cx="8659090" cy="5424562"/>
          </a:xfrm>
          <a:prstGeom prst="rect">
            <a:avLst/>
          </a:prstGeom>
          <a:noFill/>
        </p:spPr>
        <p:txBody>
          <a:bodyPr wrap="square" rtlCol="0">
            <a:spAutoFit/>
          </a:bodyPr>
          <a:lstStyle/>
          <a:p>
            <a:pPr marL="228600" indent="-228600">
              <a:buFont typeface="+mj-lt"/>
              <a:buAutoNum type="arabicPeriod"/>
            </a:pPr>
            <a:r>
              <a:rPr lang="en-US" sz="1050" dirty="0"/>
              <a:t>Arnau-González, P., Ramzan, N., Arevalillo-Herráez, M., &amp; Katsigiannis, S. (2021, F</a:t>
            </a:r>
            <a:r>
              <a:rPr lang="en-US" sz="1050" dirty="0" smtClean="0"/>
              <a:t>ebruary </a:t>
            </a:r>
            <a:r>
              <a:rPr lang="en-US" sz="1050" dirty="0"/>
              <a:t>24). </a:t>
            </a:r>
            <a:r>
              <a:rPr lang="en-US" sz="1050" i="1" dirty="0"/>
              <a:t>Bed: A </a:t>
            </a:r>
            <a:r>
              <a:rPr lang="en-US" sz="1050" i="1" dirty="0" smtClean="0"/>
              <a:t>new data set for EEG-based biometrics</a:t>
            </a:r>
            <a:r>
              <a:rPr lang="en-US" sz="1050" dirty="0" smtClean="0"/>
              <a:t>. IEEE Xplore. Retrieved December 19, 2021, from https://ieeexplore.ieee.org/document/9361690 </a:t>
            </a:r>
            <a:endParaRPr lang="en-US" sz="1050" dirty="0"/>
          </a:p>
          <a:p>
            <a:pPr marL="228600" indent="-228600">
              <a:buFont typeface="+mj-lt"/>
              <a:buAutoNum type="arabicPeriod"/>
            </a:pPr>
            <a:r>
              <a:rPr lang="en-US" sz="1050" dirty="0"/>
              <a:t>Albuquerque, V. H. C. de, Damaševičius, R., Tavares, J. M. R. S., &amp; Pinheiro, P. R. (2018, June 7). EEG-based biometrics: Challenges and applications. Computational Intelligence and Neuroscience. Retrieved December 19, 2021, from https://www.hindawi.com/journals/cin/2018/5483921/ </a:t>
            </a:r>
            <a:endParaRPr lang="en-US" sz="1050" dirty="0" smtClean="0"/>
          </a:p>
          <a:p>
            <a:pPr marL="228600" indent="-228600">
              <a:buFont typeface="+mj-lt"/>
              <a:buAutoNum type="arabicPeriod"/>
            </a:pPr>
            <a:r>
              <a:rPr lang="en-US" sz="1050" dirty="0" smtClean="0"/>
              <a:t>Chan</a:t>
            </a:r>
            <a:r>
              <a:rPr lang="en-US" sz="1050" dirty="0"/>
              <a:t>, H.-L., Kuo, P.-C., Cheng, C.-Y., &amp; Chen, Y.-S. (2018, October 9). Challenges and future perspectives on electroencephalogram-based biometrics in person recognition. Frontiers. Retrieved December 19, 2021, from https://www.frontiersin.org/articles/10.3389/fninf.2018.00066/full </a:t>
            </a:r>
            <a:endParaRPr lang="en-US" sz="1050" dirty="0" smtClean="0"/>
          </a:p>
          <a:p>
            <a:pPr marL="228600" indent="-228600">
              <a:buFont typeface="+mj-lt"/>
              <a:buAutoNum type="arabicPeriod"/>
            </a:pPr>
            <a:r>
              <a:rPr lang="en-US" sz="1050" dirty="0"/>
              <a:t>Fawaz, H. I., Lucas, B., Forestier, G., Pelletier, C., Schmidt, D. F., Weber, J., Webb, G. I., Idoumghar, L., Muller, P.-A., &amp; Petitjean, F. (2020, December 5). </a:t>
            </a:r>
            <a:r>
              <a:rPr lang="en-US" sz="1050" i="1" dirty="0"/>
              <a:t>InceptionTime: Finding alexnet for Time Series classification</a:t>
            </a:r>
            <a:r>
              <a:rPr lang="en-US" sz="1050" dirty="0"/>
              <a:t>. arXiv.org. Retrieved January 5, 2022, from https://arxiv.org/abs/1909.04939 </a:t>
            </a:r>
            <a:endParaRPr lang="en-US" sz="1050" dirty="0"/>
          </a:p>
          <a:p>
            <a:pPr marL="228600" indent="-228600">
              <a:buFont typeface="+mj-lt"/>
              <a:buAutoNum type="arabicPeriod"/>
            </a:pPr>
            <a:r>
              <a:rPr lang="en-US" sz="1050" dirty="0" smtClean="0"/>
              <a:t>He</a:t>
            </a:r>
            <a:r>
              <a:rPr lang="en-US" sz="1050" dirty="0"/>
              <a:t>, K., Zhang, X., Ren, S., &amp; Sun, J. (2015, December 10). Deep residual learning for image recognition - arxiv. https://arxiv.org/pdf/1512.03385v1.pdf. Retrieved December 19, 2021, from </a:t>
            </a:r>
            <a:r>
              <a:rPr lang="en-US" sz="1050" dirty="0">
                <a:hlinkClick r:id="rId3"/>
              </a:rPr>
              <a:t>https://</a:t>
            </a:r>
            <a:r>
              <a:rPr lang="en-US" sz="1050" dirty="0" smtClean="0">
                <a:hlinkClick r:id="rId3"/>
              </a:rPr>
              <a:t>arxiv.org/pdf/1512.03385v1.pdf</a:t>
            </a:r>
            <a:endParaRPr lang="en-US" sz="1050" dirty="0" smtClean="0"/>
          </a:p>
          <a:p>
            <a:pPr marL="228600" indent="-228600">
              <a:buFont typeface="+mj-lt"/>
              <a:buAutoNum type="arabicPeriod"/>
            </a:pPr>
            <a:r>
              <a:rPr lang="en-US" sz="1050" dirty="0"/>
              <a:t>La Rocca, D., Campisi, P., &amp; Scarano, G. (2012, September 6). EEG biometrics for individual recognition in resting state with closed eyes. IEEE Xplore. Retrieved December 19, 2021, from https://ieeexplore.ieee.org/document/6313536 </a:t>
            </a:r>
          </a:p>
          <a:p>
            <a:pPr marL="228600" indent="-228600">
              <a:buFont typeface="+mj-lt"/>
              <a:buAutoNum type="arabicPeriod"/>
            </a:pPr>
            <a:r>
              <a:rPr lang="en-US" sz="1050" dirty="0"/>
              <a:t>Shwartz-Ziv, R., &amp; Armon, A. (2021, November 23). </a:t>
            </a:r>
            <a:r>
              <a:rPr lang="en-US" sz="1050" i="1" dirty="0"/>
              <a:t>Tabular data: Deep Learning is not all you need</a:t>
            </a:r>
            <a:r>
              <a:rPr lang="en-US" sz="1050" dirty="0"/>
              <a:t>. arXiv.org. Retrieved January 6, 2022, from https://arxiv.org/abs/2106.03253 </a:t>
            </a:r>
          </a:p>
          <a:p>
            <a:pPr marL="228600" indent="-228600">
              <a:buFont typeface="+mj-lt"/>
              <a:buAutoNum type="arabicPeriod"/>
            </a:pPr>
            <a:r>
              <a:rPr lang="en-US" sz="1050" dirty="0"/>
              <a:t>Lawhern, V. J., Solon, A. J., Waytowich, N. R., Gordon, S. M., Hung, C. P., &amp; Lance, B. J. (2018, May 16). </a:t>
            </a:r>
            <a:r>
              <a:rPr lang="en-US" sz="1050" i="1" dirty="0"/>
              <a:t>EEGNet: A compact convolutional network for EEG-based brain-computer interfaces</a:t>
            </a:r>
            <a:r>
              <a:rPr lang="en-US" sz="1050" dirty="0"/>
              <a:t>. arXiv.org. Retrieved February 26, 2022, from https://arxiv.org/abs/1611.08024#:~:text=version%2C%20v4)%5D-,EEGNet%3A%20A%20Compact%20Convolutional%20Network,EEG%2Dbased%20Brain%2DComputer%20Interfaces&amp;text=For%20a%20given%20BCI%20paradigm,application%20to%20that%20specific%20signal. </a:t>
            </a:r>
            <a:endParaRPr lang="en-US" sz="1050" dirty="0"/>
          </a:p>
          <a:p>
            <a:pPr marL="228600" indent="-228600">
              <a:buFont typeface="+mj-lt"/>
              <a:buAutoNum type="arabicPeriod"/>
            </a:pPr>
            <a:r>
              <a:rPr lang="en-US" sz="1050" dirty="0"/>
              <a:t>Pozo-Banos, M. D., Alonso, J. B., Ticay-Rivas, J. R., &amp; Travieso, C. M. (2014, May 22). Electroencephalogram subject identification: A Review. Expert Systems with Applications. Retrieved December 19, 2021, from https://www.sciencedirect.com/science/article/abs/pii/S0957417414002930?via%3Dihub</a:t>
            </a:r>
          </a:p>
          <a:p>
            <a:pPr marL="228600" indent="-228600">
              <a:buFont typeface="+mj-lt"/>
              <a:buAutoNum type="arabicPeriod"/>
            </a:pPr>
            <a:r>
              <a:rPr lang="en-US" sz="1050" dirty="0" smtClean="0"/>
              <a:t>Wang</a:t>
            </a:r>
            <a:r>
              <a:rPr lang="en-US" sz="1050" dirty="0"/>
              <a:t>, Z., Yan, W., &amp; Oates, T. (2016, December 14). </a:t>
            </a:r>
            <a:r>
              <a:rPr lang="en-US" sz="1050" i="1" dirty="0"/>
              <a:t>Time Series classification from scratch with Deep Neural Networks: A strong baseline</a:t>
            </a:r>
            <a:r>
              <a:rPr lang="en-US" sz="1050" dirty="0"/>
              <a:t>. arXiv.org. Retrieved January 5, 2022, from https://arxiv.org/abs/1611.06455 </a:t>
            </a:r>
            <a:endParaRPr lang="en-US" sz="1050" dirty="0" smtClean="0"/>
          </a:p>
          <a:p>
            <a:pPr marL="228600" indent="-228600">
              <a:buFont typeface="+mj-lt"/>
              <a:buAutoNum type="arabicPeriod"/>
            </a:pPr>
            <a:r>
              <a:rPr lang="en-US" sz="1050" dirty="0"/>
              <a:t>Yap, H. Y., Choo, Y.-H., Mohd Yusoh, Z. I., &amp; Khoh, W. H. (2021, October 11). Person authentication based on eye-closed and visual stimulation using EEG signals - brain informatics. SpringerOpen. Retrieved December 19, 2021, from https://braininformatics.springeropen.com/articles/10.1186/s40708-021-00142-4 </a:t>
            </a:r>
          </a:p>
          <a:p>
            <a:pPr marL="228600" indent="-228600">
              <a:buFont typeface="+mj-lt"/>
              <a:buAutoNum type="arabicPeriod"/>
            </a:pPr>
            <a:endParaRPr lang="en-US" sz="1050" dirty="0"/>
          </a:p>
          <a:p>
            <a:pPr marL="228600" indent="-228600">
              <a:buFont typeface="+mj-lt"/>
              <a:buAutoNum type="arabicPeriod"/>
            </a:pPr>
            <a:endParaRPr lang="en-US" sz="1050" dirty="0"/>
          </a:p>
        </p:txBody>
      </p:sp>
      <p:sp>
        <p:nvSpPr>
          <p:cNvPr id="3" name="TextBox 2"/>
          <p:cNvSpPr txBox="1"/>
          <p:nvPr/>
        </p:nvSpPr>
        <p:spPr>
          <a:xfrm>
            <a:off x="254001" y="5534561"/>
            <a:ext cx="8818879" cy="1323439"/>
          </a:xfrm>
          <a:prstGeom prst="rect">
            <a:avLst/>
          </a:prstGeom>
          <a:noFill/>
        </p:spPr>
        <p:txBody>
          <a:bodyPr wrap="square" rtlCol="0">
            <a:spAutoFit/>
          </a:bodyPr>
          <a:lstStyle/>
          <a:p>
            <a:r>
              <a:rPr lang="en-US" sz="1600" dirty="0" smtClean="0"/>
              <a:t>I would like to thank Professor Hung Cao (Hero Lab, University </a:t>
            </a:r>
            <a:r>
              <a:rPr lang="en-US" sz="1600" dirty="0"/>
              <a:t>of California </a:t>
            </a:r>
            <a:r>
              <a:rPr lang="en-US" sz="1600" dirty="0" smtClean="0"/>
              <a:t>Irvine) and Khuong </a:t>
            </a:r>
            <a:r>
              <a:rPr lang="en-US" sz="1600" dirty="0"/>
              <a:t>Vo (Ph.D, University of California Irvine</a:t>
            </a:r>
            <a:r>
              <a:rPr lang="en-US" sz="1600" dirty="0" smtClean="0"/>
              <a:t>) on guiding me throughout this project, Manoj Vishwanath (University of California Irvine) for helpful discussions on EEG/biometrics, </a:t>
            </a:r>
            <a:r>
              <a:rPr lang="en-US" sz="1600" dirty="0"/>
              <a:t>and </a:t>
            </a:r>
            <a:r>
              <a:rPr lang="en-US" sz="1600" dirty="0" smtClean="0"/>
              <a:t>Mohamed </a:t>
            </a:r>
            <a:r>
              <a:rPr lang="en-US" sz="1600" dirty="0"/>
              <a:t>Benomar </a:t>
            </a:r>
            <a:r>
              <a:rPr lang="en-US" sz="1600" dirty="0" smtClean="0"/>
              <a:t>MSc (</a:t>
            </a:r>
            <a:r>
              <a:rPr lang="en-US" sz="1600" dirty="0"/>
              <a:t>Universi</a:t>
            </a:r>
            <a:r>
              <a:rPr lang="en-US" sz="1600" dirty="0" smtClean="0"/>
              <a:t>ty </a:t>
            </a:r>
            <a:r>
              <a:rPr lang="en-US" sz="1600" dirty="0"/>
              <a:t>of California Irvine) on the hardware design. I would also like to thank my parents for their </a:t>
            </a:r>
            <a:r>
              <a:rPr lang="en-US" sz="1600" dirty="0" smtClean="0"/>
              <a:t>support in this project.</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advTm="1388"/>
    </mc:Choice>
    <mc:Fallback xmlns="">
      <p:transition advTm="138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0" y="1770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b="1" dirty="0">
                <a:latin typeface="+mj-lt"/>
              </a:rPr>
              <a:t>Abstract</a:t>
            </a:r>
            <a:endParaRPr sz="3500" dirty="0">
              <a:latin typeface="+mj-lt"/>
            </a:endParaRPr>
          </a:p>
        </p:txBody>
      </p:sp>
      <p:sp>
        <p:nvSpPr>
          <p:cNvPr id="3" name="TextBox 2"/>
          <p:cNvSpPr txBox="1"/>
          <p:nvPr/>
        </p:nvSpPr>
        <p:spPr>
          <a:xfrm>
            <a:off x="481583" y="1011936"/>
            <a:ext cx="8180833" cy="5632311"/>
          </a:xfrm>
          <a:prstGeom prst="rect">
            <a:avLst/>
          </a:prstGeom>
          <a:noFill/>
        </p:spPr>
        <p:txBody>
          <a:bodyPr wrap="square" rtlCol="0">
            <a:spAutoFit/>
          </a:bodyPr>
          <a:lstStyle/>
          <a:p>
            <a:r>
              <a:rPr lang="en-US" sz="1800" dirty="0"/>
              <a:t>Electroencephalography (EEG) signals present major advantages over other biometrics modalities (i.e. iris, face, fingerprint), such as being resilient to physical injuries, extremely hard to reproduce, and cannot be furtively captured at a distance. However, the field of EEG-based biometrics is new, and there are still many challenges that need to be solved for its real-world application, including improvement of accuracy, stability, and robustness. </a:t>
            </a:r>
            <a:endParaRPr lang="en-US" sz="1800" dirty="0" smtClean="0"/>
          </a:p>
          <a:p>
            <a:endParaRPr lang="en-US" sz="1800" dirty="0"/>
          </a:p>
          <a:p>
            <a:r>
              <a:rPr lang="en-US" sz="1800" dirty="0" smtClean="0"/>
              <a:t>The </a:t>
            </a:r>
            <a:r>
              <a:rPr lang="en-US" sz="1800" dirty="0"/>
              <a:t>objective of this project is to create a machine learning (ML) pipeline to examine the feasibility of EEG-based subject </a:t>
            </a:r>
            <a:r>
              <a:rPr lang="en-US" sz="1800" dirty="0" smtClean="0"/>
              <a:t>identification for long periods of time. </a:t>
            </a:r>
            <a:r>
              <a:rPr lang="en-US" sz="1800" dirty="0"/>
              <a:t>For better practical use, the ML pipeline we built here focused on the </a:t>
            </a:r>
            <a:r>
              <a:rPr lang="en-US" sz="1800" dirty="0" smtClean="0"/>
              <a:t>tuning </a:t>
            </a:r>
            <a:r>
              <a:rPr lang="en-US" sz="1800" dirty="0"/>
              <a:t>of different </a:t>
            </a:r>
            <a:r>
              <a:rPr lang="en-US" sz="1800" dirty="0" smtClean="0"/>
              <a:t>modified ML </a:t>
            </a:r>
            <a:r>
              <a:rPr lang="en-US" sz="1800" dirty="0"/>
              <a:t>models, including </a:t>
            </a:r>
            <a:r>
              <a:rPr lang="en-US" sz="1800" dirty="0" smtClean="0"/>
              <a:t>K-Mean</a:t>
            </a:r>
            <a:r>
              <a:rPr lang="en-US" sz="1800" dirty="0"/>
              <a:t>, Naïve Bayes, 4-layer neural network, XGBoost, ResNet, </a:t>
            </a:r>
            <a:r>
              <a:rPr lang="en-US" sz="1800" dirty="0" smtClean="0"/>
              <a:t>Inception and EEGNet. </a:t>
            </a:r>
            <a:r>
              <a:rPr lang="en-US" sz="1800" dirty="0"/>
              <a:t>We also enhanced the EEG signals based on their statistical information and showed that data preprocessing is critical in tuning different ML models</a:t>
            </a:r>
            <a:r>
              <a:rPr lang="en-US" sz="1800" dirty="0" smtClean="0"/>
              <a:t>.</a:t>
            </a:r>
          </a:p>
          <a:p>
            <a:endParaRPr lang="en-US" sz="1800" dirty="0"/>
          </a:p>
          <a:p>
            <a:r>
              <a:rPr lang="en-US" sz="1800" dirty="0" smtClean="0"/>
              <a:t>Results </a:t>
            </a:r>
            <a:r>
              <a:rPr lang="en-US" sz="1800" dirty="0"/>
              <a:t>show that, compared to XGBoost, the most used model in literature, which had an accuracy of 57.82%, our </a:t>
            </a:r>
            <a:r>
              <a:rPr lang="en-US" sz="1800" dirty="0" smtClean="0"/>
              <a:t>version of EEGNet </a:t>
            </a:r>
            <a:r>
              <a:rPr lang="en-US" sz="1800" dirty="0"/>
              <a:t>model achieved the best result with an accuracy of </a:t>
            </a:r>
            <a:r>
              <a:rPr lang="en-US" sz="1800" dirty="0" smtClean="0"/>
              <a:t>86</a:t>
            </a:r>
            <a:r>
              <a:rPr lang="en-US" sz="1800" dirty="0" smtClean="0"/>
              <a:t>.74%, </a:t>
            </a:r>
            <a:r>
              <a:rPr lang="en-US" sz="1800" dirty="0"/>
              <a:t>and </a:t>
            </a:r>
            <a:r>
              <a:rPr lang="en-US" sz="1800" dirty="0" smtClean="0"/>
              <a:t>Inception</a:t>
            </a:r>
            <a:r>
              <a:rPr lang="en-US" sz="1800" dirty="0" smtClean="0"/>
              <a:t> </a:t>
            </a:r>
            <a:r>
              <a:rPr lang="en-US" sz="1800" dirty="0"/>
              <a:t>ranked the second with an accuracy of </a:t>
            </a:r>
            <a:r>
              <a:rPr lang="en-US" sz="1800" dirty="0" smtClean="0"/>
              <a:t>70.18</a:t>
            </a:r>
            <a:r>
              <a:rPr lang="en-US" sz="1800" dirty="0" smtClean="0"/>
              <a:t>%.</a:t>
            </a:r>
            <a:r>
              <a:rPr lang="en-US" sz="1800" dirty="0" smtClean="0"/>
              <a:t/>
            </a:r>
            <a:br>
              <a:rPr lang="en-US" sz="1800" dirty="0" smtClean="0"/>
            </a:br>
            <a:endParaRPr lang="en-US" sz="1800"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684"/>
    </mc:Choice>
    <mc:Fallback xmlns="">
      <p:transition advTm="68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0" y="0"/>
            <a:ext cx="9094800" cy="896700"/>
          </a:xfrm>
          <a:prstGeom prst="rect">
            <a:avLst/>
          </a:prstGeom>
          <a:noFill/>
          <a:ln>
            <a:noFill/>
          </a:ln>
        </p:spPr>
        <p:txBody>
          <a:bodyPr spcFirstLastPara="1" wrap="square" lIns="91425" tIns="45700" rIns="91425" bIns="45700" anchor="ctr" anchorCtr="0">
            <a:noAutofit/>
          </a:bodyPr>
          <a:lstStyle/>
          <a:p>
            <a:r>
              <a:rPr lang="en-US" sz="3500" dirty="0">
                <a:latin typeface="+mj-lt"/>
              </a:rPr>
              <a:t>Problem</a:t>
            </a:r>
            <a:endParaRPr sz="3500" dirty="0">
              <a:latin typeface="+mj-lt"/>
            </a:endParaRPr>
          </a:p>
        </p:txBody>
      </p:sp>
      <p:sp>
        <p:nvSpPr>
          <p:cNvPr id="2" name="Rectangle 1"/>
          <p:cNvSpPr/>
          <p:nvPr/>
        </p:nvSpPr>
        <p:spPr>
          <a:xfrm>
            <a:off x="376946" y="1018173"/>
            <a:ext cx="8142988" cy="923330"/>
          </a:xfrm>
          <a:prstGeom prst="rect">
            <a:avLst/>
          </a:prstGeom>
        </p:spPr>
        <p:txBody>
          <a:bodyPr wrap="square">
            <a:spAutoFit/>
          </a:bodyPr>
          <a:lstStyle/>
          <a:p>
            <a:pPr marL="114300"/>
            <a:r>
              <a:rPr lang="en-US" sz="1800" dirty="0"/>
              <a:t>Current EEG-based biometric systems for subject identification is impractical in real-world </a:t>
            </a:r>
            <a:r>
              <a:rPr lang="en-US" sz="1800" dirty="0" smtClean="0"/>
              <a:t>scenarios because of its </a:t>
            </a:r>
            <a:r>
              <a:rPr lang="en-US" sz="1800" dirty="0"/>
              <a:t>low accuracy in its </a:t>
            </a:r>
            <a:r>
              <a:rPr lang="en-US" sz="1800" dirty="0" smtClean="0"/>
              <a:t>predictions over long periods of time.</a:t>
            </a:r>
          </a:p>
        </p:txBody>
      </p:sp>
      <p:pic>
        <p:nvPicPr>
          <p:cNvPr id="2052" name="Picture 4" descr="https://www.frontiersin.org/files/Articles/395359/fninf-12-00066-HTML/image_m/fninf-12-00066-g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09" y="2465323"/>
            <a:ext cx="3662312" cy="2154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62709" y="4850228"/>
            <a:ext cx="3908473" cy="1815882"/>
          </a:xfrm>
          <a:prstGeom prst="rect">
            <a:avLst/>
          </a:prstGeom>
          <a:noFill/>
        </p:spPr>
        <p:txBody>
          <a:bodyPr wrap="square" rtlCol="0">
            <a:spAutoFit/>
          </a:bodyPr>
          <a:lstStyle/>
          <a:p>
            <a:r>
              <a:rPr lang="en-US" sz="1600" dirty="0" smtClean="0"/>
              <a:t>Person </a:t>
            </a:r>
            <a:r>
              <a:rPr lang="en-US" sz="1600" dirty="0"/>
              <a:t>recognition using finger-lifting EEG </a:t>
            </a:r>
            <a:r>
              <a:rPr lang="en-US" sz="1600" dirty="0" smtClean="0"/>
              <a:t>data showed </a:t>
            </a:r>
            <a:r>
              <a:rPr lang="en-US" sz="1600" dirty="0"/>
              <a:t>fluctuations in the </a:t>
            </a:r>
            <a:r>
              <a:rPr lang="en-US" sz="1600" dirty="0" smtClean="0"/>
              <a:t>accuracy (classification rec</a:t>
            </a:r>
            <a:r>
              <a:rPr lang="en-US" sz="1600" dirty="0" smtClean="0">
                <a:solidFill>
                  <a:schemeClr val="bg2"/>
                </a:solidFill>
              </a:rPr>
              <a:t>ognition rate or CRR) when </a:t>
            </a:r>
            <a:r>
              <a:rPr lang="en-US" sz="1600" dirty="0">
                <a:solidFill>
                  <a:schemeClr val="bg2"/>
                </a:solidFill>
              </a:rPr>
              <a:t>tested using newly acquired </a:t>
            </a:r>
            <a:r>
              <a:rPr lang="en-US" sz="1600" dirty="0" smtClean="0">
                <a:solidFill>
                  <a:schemeClr val="bg2"/>
                </a:solidFill>
              </a:rPr>
              <a:t>data </a:t>
            </a:r>
            <a:r>
              <a:rPr lang="en-US" sz="1600" dirty="0"/>
              <a:t>(Chan, Kuo, Cheng, and Chen, 2018).</a:t>
            </a:r>
          </a:p>
          <a:p>
            <a:endParaRPr lang="en-US" sz="1600" dirty="0">
              <a:solidFill>
                <a:schemeClr val="bg2"/>
              </a:solidFill>
            </a:endParaRPr>
          </a:p>
        </p:txBody>
      </p:sp>
      <p:pic>
        <p:nvPicPr>
          <p:cNvPr id="9" name="Picture 8"/>
          <p:cNvPicPr>
            <a:picLocks noChangeAspect="1"/>
          </p:cNvPicPr>
          <p:nvPr/>
        </p:nvPicPr>
        <p:blipFill>
          <a:blip r:embed="rId4"/>
          <a:stretch>
            <a:fillRect/>
          </a:stretch>
        </p:blipFill>
        <p:spPr>
          <a:xfrm>
            <a:off x="485740" y="2314575"/>
            <a:ext cx="4289267" cy="2305050"/>
          </a:xfrm>
          <a:prstGeom prst="rect">
            <a:avLst/>
          </a:prstGeom>
        </p:spPr>
      </p:pic>
      <p:sp>
        <p:nvSpPr>
          <p:cNvPr id="6" name="TextBox 5"/>
          <p:cNvSpPr txBox="1"/>
          <p:nvPr/>
        </p:nvSpPr>
        <p:spPr>
          <a:xfrm>
            <a:off x="485740" y="4850228"/>
            <a:ext cx="3962700" cy="1077218"/>
          </a:xfrm>
          <a:prstGeom prst="rect">
            <a:avLst/>
          </a:prstGeom>
          <a:noFill/>
        </p:spPr>
        <p:txBody>
          <a:bodyPr wrap="square" rtlCol="0">
            <a:spAutoFit/>
          </a:bodyPr>
          <a:lstStyle/>
          <a:p>
            <a:pPr algn="ctr"/>
            <a:r>
              <a:rPr lang="en-US" sz="1600" dirty="0" smtClean="0"/>
              <a:t>Electroencephalography (EEG)-based biometric system using Raspberry Pi for subject identification (Courtesy to my team member</a:t>
            </a:r>
            <a:r>
              <a:rPr lang="en-US" sz="1600" dirty="0"/>
              <a:t>: Mohamed Benomar </a:t>
            </a:r>
            <a:r>
              <a:rPr lang="en-US" sz="1600" dirty="0" smtClean="0"/>
              <a:t>Msc)</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advTm="12727"/>
    </mc:Choice>
    <mc:Fallback xmlns="">
      <p:transition advTm="1272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r>
              <a:rPr lang="en-US" sz="3500" dirty="0">
                <a:latin typeface="+mj-lt"/>
              </a:rPr>
              <a:t>Introduction (Background Research) </a:t>
            </a:r>
            <a:endParaRPr sz="3500" dirty="0">
              <a:latin typeface="+mj-lt"/>
            </a:endParaRPr>
          </a:p>
        </p:txBody>
      </p:sp>
      <p:sp>
        <p:nvSpPr>
          <p:cNvPr id="4" name="Rectangle 3"/>
          <p:cNvSpPr/>
          <p:nvPr/>
        </p:nvSpPr>
        <p:spPr>
          <a:xfrm>
            <a:off x="401876" y="907852"/>
            <a:ext cx="8562576" cy="2585323"/>
          </a:xfrm>
          <a:prstGeom prst="rect">
            <a:avLst/>
          </a:prstGeom>
        </p:spPr>
        <p:txBody>
          <a:bodyPr wrap="square">
            <a:spAutoFit/>
          </a:bodyPr>
          <a:lstStyle/>
          <a:p>
            <a:endParaRPr lang="en-US" sz="1800" b="1" dirty="0" smtClean="0"/>
          </a:p>
          <a:p>
            <a:r>
              <a:rPr lang="en-US" sz="1800" dirty="0" smtClean="0"/>
              <a:t>An effective </a:t>
            </a:r>
            <a:r>
              <a:rPr lang="en-US" sz="1800" dirty="0" smtClean="0"/>
              <a:t>subject </a:t>
            </a:r>
            <a:r>
              <a:rPr lang="en-US" sz="1800" dirty="0"/>
              <a:t>identification system must be able to recognize </a:t>
            </a:r>
            <a:r>
              <a:rPr lang="en-US" sz="1800" dirty="0" smtClean="0"/>
              <a:t>subjects, </a:t>
            </a:r>
            <a:r>
              <a:rPr lang="en-US" sz="1800" dirty="0"/>
              <a:t>even when they return </a:t>
            </a:r>
            <a:r>
              <a:rPr lang="en-US" sz="1800" dirty="0" smtClean="0"/>
              <a:t>days, weeks, or years later. However: </a:t>
            </a:r>
          </a:p>
          <a:p>
            <a:pPr marL="342900" indent="-342900">
              <a:buFont typeface="+mj-lt"/>
              <a:buAutoNum type="arabicPeriod"/>
            </a:pPr>
            <a:r>
              <a:rPr lang="en-US" sz="1800" dirty="0" smtClean="0"/>
              <a:t>Few </a:t>
            </a:r>
            <a:r>
              <a:rPr lang="en-US" sz="1800" dirty="0"/>
              <a:t>studies have examined the stability of their systems over long </a:t>
            </a:r>
            <a:r>
              <a:rPr lang="en-US" sz="1800" dirty="0" smtClean="0"/>
              <a:t>spans of </a:t>
            </a:r>
            <a:r>
              <a:rPr lang="en-US" sz="1800" dirty="0"/>
              <a:t>time. (Chan, Kuo, Cheng, and Chen, 2018</a:t>
            </a:r>
            <a:r>
              <a:rPr lang="en-US" sz="1800" dirty="0" smtClean="0"/>
              <a:t>). </a:t>
            </a:r>
          </a:p>
          <a:p>
            <a:pPr marL="342900" indent="-342900">
              <a:buFont typeface="+mj-lt"/>
              <a:buAutoNum type="arabicPeriod"/>
            </a:pPr>
            <a:r>
              <a:rPr lang="en-US" sz="1800" dirty="0" smtClean="0"/>
              <a:t>Some shows that the </a:t>
            </a:r>
            <a:r>
              <a:rPr lang="en-US" sz="1800" dirty="0"/>
              <a:t>error rate performance of </a:t>
            </a:r>
            <a:r>
              <a:rPr lang="en-US" sz="1800" dirty="0" smtClean="0"/>
              <a:t>an </a:t>
            </a:r>
            <a:r>
              <a:rPr lang="en-US" sz="1800" dirty="0"/>
              <a:t>identification system </a:t>
            </a:r>
            <a:r>
              <a:rPr lang="en-US" sz="1800" dirty="0" smtClean="0"/>
              <a:t>could increase </a:t>
            </a:r>
            <a:r>
              <a:rPr lang="en-US" sz="1800" dirty="0"/>
              <a:t>within </a:t>
            </a:r>
            <a:r>
              <a:rPr lang="en-US" sz="1800" dirty="0" smtClean="0"/>
              <a:t>days (</a:t>
            </a:r>
            <a:r>
              <a:rPr lang="en-US" sz="1800" dirty="0"/>
              <a:t>Marcel and </a:t>
            </a:r>
            <a:r>
              <a:rPr lang="en-US" sz="1800" dirty="0" smtClean="0"/>
              <a:t>Millan, 2007; Hu </a:t>
            </a:r>
            <a:r>
              <a:rPr lang="en-US" sz="1800" dirty="0"/>
              <a:t>et al</a:t>
            </a:r>
            <a:r>
              <a:rPr lang="en-US" sz="1800" dirty="0" smtClean="0"/>
              <a:t>., 2011).</a:t>
            </a:r>
            <a:endParaRPr lang="en-US" sz="1800" dirty="0"/>
          </a:p>
          <a:p>
            <a:pPr marL="342900" indent="-342900">
              <a:buFont typeface="+mj-lt"/>
              <a:buAutoNum type="arabicPeriod"/>
            </a:pPr>
            <a:r>
              <a:rPr lang="en-US" sz="1800" dirty="0"/>
              <a:t>O</a:t>
            </a:r>
            <a:r>
              <a:rPr lang="en-US" sz="1800" dirty="0" smtClean="0"/>
              <a:t>thers </a:t>
            </a:r>
            <a:r>
              <a:rPr lang="en-US" sz="1800" dirty="0" smtClean="0"/>
              <a:t>demonstrate </a:t>
            </a:r>
            <a:r>
              <a:rPr lang="en-US" sz="1800" dirty="0" smtClean="0"/>
              <a:t>a drop in performance when </a:t>
            </a:r>
            <a:r>
              <a:rPr lang="en-US" sz="1800" dirty="0"/>
              <a:t>the training and </a:t>
            </a:r>
            <a:r>
              <a:rPr lang="en-US" sz="1800" dirty="0" smtClean="0"/>
              <a:t>test sessions </a:t>
            </a:r>
            <a:r>
              <a:rPr lang="en-US" sz="1800" dirty="0"/>
              <a:t>of EEG data get further </a:t>
            </a:r>
            <a:r>
              <a:rPr lang="en-US" sz="1800" dirty="0" smtClean="0"/>
              <a:t>apart (Pozo-Banos, etc., 2014).</a:t>
            </a:r>
            <a:endParaRPr lang="en-US" sz="1800" dirty="0"/>
          </a:p>
        </p:txBody>
      </p:sp>
      <p:sp>
        <p:nvSpPr>
          <p:cNvPr id="10" name="Rectangle 9"/>
          <p:cNvSpPr/>
          <p:nvPr/>
        </p:nvSpPr>
        <p:spPr>
          <a:xfrm>
            <a:off x="401876" y="5729787"/>
            <a:ext cx="8742124" cy="1477328"/>
          </a:xfrm>
          <a:prstGeom prst="rect">
            <a:avLst/>
          </a:prstGeom>
        </p:spPr>
        <p:txBody>
          <a:bodyPr wrap="square">
            <a:spAutoFit/>
          </a:bodyPr>
          <a:lstStyle/>
          <a:p>
            <a:pPr>
              <a:spcBef>
                <a:spcPts val="600"/>
              </a:spcBef>
            </a:pPr>
            <a:r>
              <a:rPr lang="en-US" sz="1800" dirty="0" smtClean="0">
                <a:cs typeface="Times New Roman" panose="02020603050405020304" pitchFamily="18" charset="0"/>
              </a:rPr>
              <a:t>Design </a:t>
            </a:r>
            <a:r>
              <a:rPr lang="en-US" sz="1800" dirty="0">
                <a:cs typeface="Times New Roman" panose="02020603050405020304" pitchFamily="18" charset="0"/>
              </a:rPr>
              <a:t>an ML model to examine the feasibility of EEG-based subject identification</a:t>
            </a:r>
            <a:r>
              <a:rPr lang="en-US" sz="1800" dirty="0" smtClean="0">
                <a:cs typeface="Times New Roman" panose="02020603050405020304" pitchFamily="18" charset="0"/>
              </a:rPr>
              <a:t>, for long periods of time, compare </a:t>
            </a:r>
            <a:r>
              <a:rPr lang="en-US" sz="1800" dirty="0">
                <a:cs typeface="Times New Roman" panose="02020603050405020304" pitchFamily="18" charset="0"/>
              </a:rPr>
              <a:t>traditional ML models with deep learning models, and achieve better </a:t>
            </a:r>
            <a:r>
              <a:rPr lang="en-US" sz="1800" dirty="0" smtClean="0">
                <a:cs typeface="Times New Roman" panose="02020603050405020304" pitchFamily="18" charset="0"/>
              </a:rPr>
              <a:t>performance </a:t>
            </a:r>
            <a:r>
              <a:rPr lang="en-US" sz="1800" dirty="0">
                <a:cs typeface="Times New Roman" panose="02020603050405020304" pitchFamily="18" charset="0"/>
              </a:rPr>
              <a:t>than the state-of-the-art results from XGBoost with data </a:t>
            </a:r>
            <a:r>
              <a:rPr lang="en-US" sz="1800" dirty="0" smtClean="0">
                <a:cs typeface="Times New Roman" panose="02020603050405020304" pitchFamily="18" charset="0"/>
              </a:rPr>
              <a:t>from multiple sessions</a:t>
            </a:r>
          </a:p>
          <a:p>
            <a:endParaRPr lang="en-US" sz="1800" dirty="0" smtClean="0">
              <a:cs typeface="Times New Roman" panose="02020603050405020304" pitchFamily="18" charset="0"/>
            </a:endParaRPr>
          </a:p>
        </p:txBody>
      </p:sp>
      <p:sp>
        <p:nvSpPr>
          <p:cNvPr id="8" name="TextBox 7"/>
          <p:cNvSpPr txBox="1"/>
          <p:nvPr/>
        </p:nvSpPr>
        <p:spPr>
          <a:xfrm>
            <a:off x="251180" y="5135148"/>
            <a:ext cx="8626120" cy="338554"/>
          </a:xfrm>
          <a:prstGeom prst="rect">
            <a:avLst/>
          </a:prstGeom>
          <a:noFill/>
        </p:spPr>
        <p:txBody>
          <a:bodyPr wrap="square" rtlCol="0">
            <a:spAutoFit/>
          </a:bodyPr>
          <a:lstStyle/>
          <a:p>
            <a:pPr algn="ctr"/>
            <a:r>
              <a:rPr lang="en-US" sz="1600" dirty="0"/>
              <a:t>S</a:t>
            </a:r>
            <a:r>
              <a:rPr lang="en-US" sz="1600" dirty="0" smtClean="0"/>
              <a:t>tudies of EEG-based subject identification shows a decrease in accuracy over long periods </a:t>
            </a:r>
            <a:endParaRPr lang="en-US" sz="1600" dirty="0"/>
          </a:p>
        </p:txBody>
      </p:sp>
      <p:sp>
        <p:nvSpPr>
          <p:cNvPr id="13" name="TextBox 12"/>
          <p:cNvSpPr txBox="1"/>
          <p:nvPr/>
        </p:nvSpPr>
        <p:spPr>
          <a:xfrm>
            <a:off x="251180" y="845547"/>
            <a:ext cx="1672253" cy="369332"/>
          </a:xfrm>
          <a:prstGeom prst="rect">
            <a:avLst/>
          </a:prstGeom>
          <a:noFill/>
        </p:spPr>
        <p:txBody>
          <a:bodyPr wrap="none" rtlCol="0">
            <a:spAutoFit/>
          </a:bodyPr>
          <a:lstStyle/>
          <a:p>
            <a:r>
              <a:rPr lang="en-US" sz="1800" b="1" dirty="0" smtClean="0"/>
              <a:t>Background: </a:t>
            </a:r>
            <a:endParaRPr lang="en-US" sz="1800" b="1" dirty="0"/>
          </a:p>
        </p:txBody>
      </p:sp>
      <p:pic>
        <p:nvPicPr>
          <p:cNvPr id="17" name="Picture 16"/>
          <p:cNvPicPr>
            <a:picLocks noChangeAspect="1"/>
          </p:cNvPicPr>
          <p:nvPr/>
        </p:nvPicPr>
        <p:blipFill>
          <a:blip r:embed="rId3"/>
          <a:stretch>
            <a:fillRect/>
          </a:stretch>
        </p:blipFill>
        <p:spPr>
          <a:xfrm>
            <a:off x="2390387" y="3442375"/>
            <a:ext cx="3953263" cy="1713038"/>
          </a:xfrm>
          <a:prstGeom prst="rect">
            <a:avLst/>
          </a:prstGeom>
        </p:spPr>
      </p:pic>
      <p:sp>
        <p:nvSpPr>
          <p:cNvPr id="18" name="Rectangle 17"/>
          <p:cNvSpPr/>
          <p:nvPr/>
        </p:nvSpPr>
        <p:spPr>
          <a:xfrm>
            <a:off x="251180" y="5447233"/>
            <a:ext cx="1133644" cy="369332"/>
          </a:xfrm>
          <a:prstGeom prst="rect">
            <a:avLst/>
          </a:prstGeom>
        </p:spPr>
        <p:txBody>
          <a:bodyPr wrap="none">
            <a:spAutoFit/>
          </a:bodyPr>
          <a:lstStyle/>
          <a:p>
            <a:r>
              <a:rPr lang="pt-BR" sz="1800" b="1" dirty="0" smtClean="0"/>
              <a:t>Criteria: </a:t>
            </a:r>
            <a:endParaRPr lang="en-US" sz="1800" b="1" dirty="0"/>
          </a:p>
        </p:txBody>
      </p:sp>
    </p:spTree>
    <p:extLst>
      <p:ext uri="{BB962C8B-B14F-4D97-AF65-F5344CB8AC3E}">
        <p14:creationId xmlns:p14="http://schemas.microsoft.com/office/powerpoint/2010/main" val="772346406"/>
      </p:ext>
    </p:extLst>
  </p:cSld>
  <p:clrMapOvr>
    <a:masterClrMapping/>
  </p:clrMapOvr>
  <mc:AlternateContent xmlns:mc="http://schemas.openxmlformats.org/markup-compatibility/2006" xmlns:p14="http://schemas.microsoft.com/office/powerpoint/2010/main">
    <mc:Choice Requires="p14">
      <p:transition p14:dur="0" advTm="32722"/>
    </mc:Choice>
    <mc:Fallback xmlns="">
      <p:transition advTm="3272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5879628" y="1121367"/>
            <a:ext cx="2788661" cy="2559007"/>
          </a:xfrm>
          <a:prstGeom prst="rect">
            <a:avLst/>
          </a:prstGeom>
        </p:spPr>
      </p:pic>
      <p:sp>
        <p:nvSpPr>
          <p:cNvPr id="130" name="Google Shape;130;ga2a39b34ad_0_0"/>
          <p:cNvSpPr txBox="1">
            <a:spLocks noGrp="1"/>
          </p:cNvSpPr>
          <p:nvPr>
            <p:ph type="title"/>
          </p:nvPr>
        </p:nvSpPr>
        <p:spPr>
          <a:xfrm>
            <a:off x="0" y="153543"/>
            <a:ext cx="9144000" cy="61095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Hypothesis</a:t>
            </a:r>
            <a:endParaRPr sz="3500" dirty="0">
              <a:latin typeface="+mj-lt"/>
            </a:endParaRPr>
          </a:p>
        </p:txBody>
      </p:sp>
      <p:sp>
        <p:nvSpPr>
          <p:cNvPr id="5" name="TextBox 4"/>
          <p:cNvSpPr txBox="1"/>
          <p:nvPr/>
        </p:nvSpPr>
        <p:spPr>
          <a:xfrm>
            <a:off x="405760" y="3680374"/>
            <a:ext cx="8237792" cy="3139321"/>
          </a:xfrm>
          <a:prstGeom prst="rect">
            <a:avLst/>
          </a:prstGeom>
          <a:noFill/>
        </p:spPr>
        <p:txBody>
          <a:bodyPr wrap="square" rtlCol="0">
            <a:spAutoFit/>
          </a:bodyPr>
          <a:lstStyle/>
          <a:p>
            <a:r>
              <a:rPr lang="en-US" sz="1800" b="1" dirty="0" smtClean="0"/>
              <a:t>Project </a:t>
            </a:r>
            <a:r>
              <a:rPr lang="en-US" sz="1800" b="1" dirty="0"/>
              <a:t>Scope: </a:t>
            </a:r>
          </a:p>
          <a:p>
            <a:r>
              <a:rPr lang="en-US" sz="1800" dirty="0"/>
              <a:t>   Assist the Raspberry Pi hardware to </a:t>
            </a:r>
            <a:r>
              <a:rPr lang="en-US" sz="1800" dirty="0" smtClean="0"/>
              <a:t>implement </a:t>
            </a:r>
            <a:r>
              <a:rPr lang="en-US" sz="1800" dirty="0" smtClean="0"/>
              <a:t>an </a:t>
            </a:r>
            <a:r>
              <a:rPr lang="en-US" sz="1800" dirty="0"/>
              <a:t>ML Pipeline that will load the raw EEG data, then preprocess the EEG data by filtering out the artifacts and noise from the EEG data, and finally </a:t>
            </a:r>
            <a:r>
              <a:rPr lang="en-US" sz="1800" dirty="0" smtClean="0"/>
              <a:t>modify and </a:t>
            </a:r>
            <a:r>
              <a:rPr lang="en-US" sz="1800" dirty="0" smtClean="0"/>
              <a:t>train </a:t>
            </a:r>
            <a:r>
              <a:rPr lang="en-US" sz="1800" dirty="0"/>
              <a:t>different ML models on the preprocessed EEG data. </a:t>
            </a:r>
          </a:p>
          <a:p>
            <a:endParaRPr lang="en-US" sz="1800" dirty="0"/>
          </a:p>
          <a:p>
            <a:r>
              <a:rPr lang="en-US" sz="1800" b="1" dirty="0" smtClean="0">
                <a:solidFill>
                  <a:schemeClr val="bg2"/>
                </a:solidFill>
              </a:rPr>
              <a:t>Hypothesis:</a:t>
            </a:r>
          </a:p>
          <a:p>
            <a:r>
              <a:rPr lang="en-US" sz="1800" dirty="0" smtClean="0"/>
              <a:t>   We hypothesize 1) EEG-based subject identification is feasible over long periods of time; 2) tuning of different ML models should give better performance on subject identification; 3) Data preprocessing of raw EEG data is critical in the tuning of different models. </a:t>
            </a:r>
            <a:endParaRPr lang="en-US" sz="1800" dirty="0" smtClean="0">
              <a:solidFill>
                <a:schemeClr val="bg2"/>
              </a:solidFill>
            </a:endParaRPr>
          </a:p>
        </p:txBody>
      </p:sp>
      <p:cxnSp>
        <p:nvCxnSpPr>
          <p:cNvPr id="49" name="Straight Arrow Connector 48"/>
          <p:cNvCxnSpPr/>
          <p:nvPr/>
        </p:nvCxnSpPr>
        <p:spPr>
          <a:xfrm>
            <a:off x="2804171" y="1534095"/>
            <a:ext cx="44334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49168" y="2182583"/>
            <a:ext cx="3262980" cy="369332"/>
          </a:xfrm>
          <a:prstGeom prst="rect">
            <a:avLst/>
          </a:prstGeom>
          <a:noFill/>
        </p:spPr>
        <p:txBody>
          <a:bodyPr wrap="square" rtlCol="0">
            <a:spAutoFit/>
          </a:bodyPr>
          <a:lstStyle/>
          <a:p>
            <a:pPr algn="ctr"/>
            <a:r>
              <a:rPr lang="en-US" sz="1800" dirty="0" smtClean="0"/>
              <a:t>Loading data</a:t>
            </a:r>
          </a:p>
        </p:txBody>
      </p:sp>
      <p:pic>
        <p:nvPicPr>
          <p:cNvPr id="3" name="Picture 2"/>
          <p:cNvPicPr>
            <a:picLocks noChangeAspect="1"/>
          </p:cNvPicPr>
          <p:nvPr/>
        </p:nvPicPr>
        <p:blipFill>
          <a:blip r:embed="rId4"/>
          <a:stretch>
            <a:fillRect/>
          </a:stretch>
        </p:blipFill>
        <p:spPr>
          <a:xfrm>
            <a:off x="3281220" y="895045"/>
            <a:ext cx="2445034" cy="1273751"/>
          </a:xfrm>
          <a:prstGeom prst="rect">
            <a:avLst/>
          </a:prstGeom>
        </p:spPr>
      </p:pic>
      <p:pic>
        <p:nvPicPr>
          <p:cNvPr id="4" name="Picture 3"/>
          <p:cNvPicPr>
            <a:picLocks noChangeAspect="1"/>
          </p:cNvPicPr>
          <p:nvPr/>
        </p:nvPicPr>
        <p:blipFill>
          <a:blip r:embed="rId5"/>
          <a:stretch>
            <a:fillRect/>
          </a:stretch>
        </p:blipFill>
        <p:spPr>
          <a:xfrm>
            <a:off x="325433" y="892051"/>
            <a:ext cx="2478738" cy="1284089"/>
          </a:xfrm>
          <a:prstGeom prst="rect">
            <a:avLst/>
          </a:prstGeom>
        </p:spPr>
      </p:pic>
      <p:sp>
        <p:nvSpPr>
          <p:cNvPr id="6" name="TextBox 5"/>
          <p:cNvSpPr txBox="1"/>
          <p:nvPr/>
        </p:nvSpPr>
        <p:spPr>
          <a:xfrm>
            <a:off x="2915646" y="2182583"/>
            <a:ext cx="3011054" cy="369332"/>
          </a:xfrm>
          <a:prstGeom prst="rect">
            <a:avLst/>
          </a:prstGeom>
          <a:noFill/>
        </p:spPr>
        <p:txBody>
          <a:bodyPr wrap="square" rtlCol="0">
            <a:spAutoFit/>
          </a:bodyPr>
          <a:lstStyle/>
          <a:p>
            <a:pPr algn="ctr"/>
            <a:r>
              <a:rPr lang="en-US" sz="1800" dirty="0" smtClean="0"/>
              <a:t>Data-preprocessing</a:t>
            </a:r>
            <a:endParaRPr lang="en-US" sz="1800" dirty="0"/>
          </a:p>
        </p:txBody>
      </p:sp>
      <p:cxnSp>
        <p:nvCxnSpPr>
          <p:cNvPr id="8" name="Straight Connector 7"/>
          <p:cNvCxnSpPr>
            <a:stCxn id="46" idx="2"/>
          </p:cNvCxnSpPr>
          <p:nvPr/>
        </p:nvCxnSpPr>
        <p:spPr>
          <a:xfrm>
            <a:off x="1582322" y="2551915"/>
            <a:ext cx="0" cy="307776"/>
          </a:xfrm>
          <a:prstGeom prst="line">
            <a:avLst/>
          </a:prstGeom>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25433" y="2859691"/>
            <a:ext cx="2478738" cy="338554"/>
          </a:xfrm>
          <a:prstGeom prst="rect">
            <a:avLst/>
          </a:prstGeom>
          <a:noFill/>
        </p:spPr>
        <p:txBody>
          <a:bodyPr wrap="square" rtlCol="0">
            <a:spAutoFit/>
          </a:bodyPr>
          <a:lstStyle/>
          <a:p>
            <a:pPr algn="ctr"/>
            <a:r>
              <a:rPr lang="en-US" sz="1600" dirty="0" smtClean="0"/>
              <a:t>Raw EEG data</a:t>
            </a:r>
            <a:endParaRPr lang="en-US" sz="1600" dirty="0"/>
          </a:p>
        </p:txBody>
      </p:sp>
      <p:sp>
        <p:nvSpPr>
          <p:cNvPr id="10" name="TextBox 9"/>
          <p:cNvSpPr txBox="1"/>
          <p:nvPr/>
        </p:nvSpPr>
        <p:spPr>
          <a:xfrm>
            <a:off x="2535971" y="2694470"/>
            <a:ext cx="2146861" cy="338554"/>
          </a:xfrm>
          <a:prstGeom prst="rect">
            <a:avLst/>
          </a:prstGeom>
          <a:noFill/>
        </p:spPr>
        <p:txBody>
          <a:bodyPr wrap="square" rtlCol="0">
            <a:spAutoFit/>
          </a:bodyPr>
          <a:lstStyle/>
          <a:p>
            <a:r>
              <a:rPr lang="en-US" sz="1600" dirty="0" smtClean="0"/>
              <a:t>Removal of Artifacts</a:t>
            </a:r>
            <a:endParaRPr lang="en-US" sz="1600" dirty="0"/>
          </a:p>
        </p:txBody>
      </p:sp>
      <p:cxnSp>
        <p:nvCxnSpPr>
          <p:cNvPr id="21" name="Straight Connector 20"/>
          <p:cNvCxnSpPr/>
          <p:nvPr/>
        </p:nvCxnSpPr>
        <p:spPr>
          <a:xfrm flipH="1">
            <a:off x="4503735" y="2470640"/>
            <a:ext cx="2" cy="559992"/>
          </a:xfrm>
          <a:prstGeom prst="line">
            <a:avLst/>
          </a:prstGeom>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702072" y="2984948"/>
            <a:ext cx="2796380" cy="338554"/>
          </a:xfrm>
          <a:prstGeom prst="rect">
            <a:avLst/>
          </a:prstGeom>
          <a:noFill/>
        </p:spPr>
        <p:txBody>
          <a:bodyPr wrap="square" rtlCol="0">
            <a:spAutoFit/>
          </a:bodyPr>
          <a:lstStyle/>
          <a:p>
            <a:r>
              <a:rPr lang="en-US" sz="1600" dirty="0" smtClean="0"/>
              <a:t>Extraction of SPEC features</a:t>
            </a:r>
            <a:endParaRPr lang="en-US" sz="1600" dirty="0"/>
          </a:p>
        </p:txBody>
      </p:sp>
      <p:cxnSp>
        <p:nvCxnSpPr>
          <p:cNvPr id="28" name="Straight Connector 27"/>
          <p:cNvCxnSpPr/>
          <p:nvPr/>
        </p:nvCxnSpPr>
        <p:spPr>
          <a:xfrm>
            <a:off x="3559277" y="2521137"/>
            <a:ext cx="0" cy="338554"/>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5396353" y="2482710"/>
            <a:ext cx="1177" cy="847336"/>
          </a:xfrm>
          <a:prstGeom prst="line">
            <a:avLst/>
          </a:prstGeom>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150397" y="3323348"/>
            <a:ext cx="2608000" cy="338554"/>
          </a:xfrm>
          <a:prstGeom prst="rect">
            <a:avLst/>
          </a:prstGeom>
          <a:noFill/>
        </p:spPr>
        <p:txBody>
          <a:bodyPr wrap="square" rtlCol="0">
            <a:spAutoFit/>
          </a:bodyPr>
          <a:lstStyle/>
          <a:p>
            <a:r>
              <a:rPr lang="en-US" sz="1600" dirty="0" smtClean="0"/>
              <a:t>Removal of bad subjects</a:t>
            </a:r>
            <a:endParaRPr lang="en-US" sz="1600" dirty="0"/>
          </a:p>
        </p:txBody>
      </p:sp>
      <p:cxnSp>
        <p:nvCxnSpPr>
          <p:cNvPr id="15" name="Straight Arrow Connector 14"/>
          <p:cNvCxnSpPr/>
          <p:nvPr/>
        </p:nvCxnSpPr>
        <p:spPr>
          <a:xfrm>
            <a:off x="5926700" y="1531920"/>
            <a:ext cx="44334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1593"/>
    </mc:Choice>
    <mc:Fallback xmlns="">
      <p:transition advTm="159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8"/>
          <p:cNvSpPr txBox="1">
            <a:spLocks noGrp="1"/>
          </p:cNvSpPr>
          <p:nvPr>
            <p:ph type="body" idx="1"/>
          </p:nvPr>
        </p:nvSpPr>
        <p:spPr>
          <a:xfrm>
            <a:off x="214631" y="725081"/>
            <a:ext cx="8714738" cy="2620853"/>
          </a:xfrm>
          <a:prstGeom prst="rect">
            <a:avLst/>
          </a:prstGeom>
          <a:noFill/>
          <a:ln>
            <a:noFill/>
          </a:ln>
        </p:spPr>
        <p:txBody>
          <a:bodyPr spcFirstLastPara="1" wrap="square" lIns="91425" tIns="45700" rIns="91425" bIns="45700" anchor="t" anchorCtr="0">
            <a:noAutofit/>
          </a:bodyPr>
          <a:lstStyle/>
          <a:p>
            <a:pPr marL="285750" indent="-228600"/>
            <a:r>
              <a:rPr lang="en-US" dirty="0" smtClean="0">
                <a:latin typeface="+mn-lt"/>
              </a:rPr>
              <a:t>BED</a:t>
            </a:r>
            <a:r>
              <a:rPr lang="en-US" dirty="0">
                <a:latin typeface="+mn-lt"/>
              </a:rPr>
              <a:t>: Biometric EEG </a:t>
            </a:r>
            <a:r>
              <a:rPr lang="en-US" dirty="0" smtClean="0">
                <a:latin typeface="+mn-lt"/>
              </a:rPr>
              <a:t>Dataset</a:t>
            </a:r>
            <a:endParaRPr lang="en-US" dirty="0">
              <a:latin typeface="+mn-lt"/>
            </a:endParaRPr>
          </a:p>
          <a:p>
            <a:pPr marL="285750" lvl="1" indent="0">
              <a:buNone/>
            </a:pPr>
            <a:r>
              <a:rPr lang="en-US" sz="1800" dirty="0" smtClean="0">
                <a:latin typeface="+mn-lt"/>
              </a:rPr>
              <a:t> </a:t>
            </a:r>
            <a:r>
              <a:rPr lang="en-US" sz="1800" dirty="0">
                <a:latin typeface="+mn-lt"/>
              </a:rPr>
              <a:t>Uses Emotiv EPOC+ headset for EEG acquisition at a sampling rate of 256 Hz.</a:t>
            </a:r>
          </a:p>
          <a:p>
            <a:pPr marL="285750" lvl="1" indent="0">
              <a:buNone/>
            </a:pPr>
            <a:r>
              <a:rPr lang="en-US" sz="1800" dirty="0">
                <a:latin typeface="+mn-lt"/>
              </a:rPr>
              <a:t> 21 subjects were recorded, and each subject contains 14 channels: </a:t>
            </a:r>
          </a:p>
          <a:p>
            <a:pPr marL="285750" lvl="1" indent="0">
              <a:buNone/>
            </a:pPr>
            <a:r>
              <a:rPr lang="en-US" sz="1800" dirty="0">
                <a:latin typeface="+mn-lt"/>
              </a:rPr>
              <a:t>      AF3, F7, F3, FC5, T7, P7, O1, O2, P8, T8, FC6, F4, F8, and </a:t>
            </a:r>
            <a:r>
              <a:rPr lang="en-US" sz="1800" dirty="0" smtClean="0">
                <a:latin typeface="+mn-lt"/>
              </a:rPr>
              <a:t>AF4.</a:t>
            </a:r>
          </a:p>
          <a:p>
            <a:pPr marL="285750" lvl="1" indent="0">
              <a:buNone/>
            </a:pPr>
            <a:endParaRPr lang="en-US" sz="1800" dirty="0">
              <a:latin typeface="+mn-lt"/>
            </a:endParaRPr>
          </a:p>
          <a:p>
            <a:pPr marL="577850" lvl="1" indent="0" fontAlgn="base">
              <a:buNone/>
            </a:pPr>
            <a:endParaRPr lang="en-US" sz="1800" dirty="0" smtClean="0">
              <a:latin typeface="+mn-lt"/>
            </a:endParaRPr>
          </a:p>
        </p:txBody>
      </p:sp>
      <p:pic>
        <p:nvPicPr>
          <p:cNvPr id="8" name="Picture 2" descr="EMOTIV Epoc+ EEG Headset (Image courtesy http://emotiv.com) | Download  Scientific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045" y="2161186"/>
            <a:ext cx="2512528" cy="2120381"/>
          </a:xfrm>
          <a:prstGeom prst="rect">
            <a:avLst/>
          </a:prstGeom>
          <a:noFill/>
          <a:extLst>
            <a:ext uri="{909E8E84-426E-40DD-AFC4-6F175D3DCCD1}">
              <a14:hiddenFill xmlns:a14="http://schemas.microsoft.com/office/drawing/2010/main">
                <a:solidFill>
                  <a:srgbClr val="FFFFFF"/>
                </a:solidFill>
              </a14:hiddenFill>
            </a:ext>
          </a:extLst>
        </p:spPr>
      </p:pic>
      <p:sp>
        <p:nvSpPr>
          <p:cNvPr id="136" name="Google Shape;136;p8"/>
          <p:cNvSpPr txBox="1">
            <a:spLocks noGrp="1"/>
          </p:cNvSpPr>
          <p:nvPr>
            <p:ph type="title"/>
          </p:nvPr>
        </p:nvSpPr>
        <p:spPr>
          <a:xfrm>
            <a:off x="0" y="14226"/>
            <a:ext cx="9144000" cy="85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Materials</a:t>
            </a:r>
            <a:endParaRPr sz="3500" dirty="0">
              <a:latin typeface="+mj-lt"/>
            </a:endParaRPr>
          </a:p>
        </p:txBody>
      </p:sp>
      <p:sp>
        <p:nvSpPr>
          <p:cNvPr id="10" name="Google Shape;137;p8"/>
          <p:cNvSpPr txBox="1">
            <a:spLocks/>
          </p:cNvSpPr>
          <p:nvPr/>
        </p:nvSpPr>
        <p:spPr>
          <a:xfrm>
            <a:off x="4629845" y="5138407"/>
            <a:ext cx="1994537" cy="16804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l"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l"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1"/>
            <a:r>
              <a:rPr lang="en-US" sz="1800" dirty="0">
                <a:latin typeface="+mn-lt"/>
              </a:rPr>
              <a:t>Keras</a:t>
            </a:r>
          </a:p>
          <a:p>
            <a:pPr lvl="1"/>
            <a:r>
              <a:rPr lang="en-US" sz="1800" dirty="0">
                <a:latin typeface="+mn-lt"/>
              </a:rPr>
              <a:t>Sklearn</a:t>
            </a:r>
          </a:p>
          <a:p>
            <a:pPr lvl="1"/>
            <a:r>
              <a:rPr lang="en-US" sz="1800" dirty="0">
                <a:latin typeface="+mn-lt"/>
              </a:rPr>
              <a:t>Scipy</a:t>
            </a:r>
          </a:p>
          <a:p>
            <a:pPr lvl="1"/>
            <a:r>
              <a:rPr lang="en-US" sz="1800" dirty="0">
                <a:latin typeface="+mn-lt"/>
              </a:rPr>
              <a:t>Seaborn</a:t>
            </a:r>
          </a:p>
          <a:p>
            <a:pPr lvl="1"/>
            <a:r>
              <a:rPr lang="en-US" sz="1800" dirty="0">
                <a:latin typeface="+mn-lt"/>
              </a:rPr>
              <a:t>Pyprep</a:t>
            </a:r>
          </a:p>
        </p:txBody>
      </p:sp>
      <p:sp>
        <p:nvSpPr>
          <p:cNvPr id="6" name="Google Shape;137;p8"/>
          <p:cNvSpPr txBox="1">
            <a:spLocks/>
          </p:cNvSpPr>
          <p:nvPr/>
        </p:nvSpPr>
        <p:spPr>
          <a:xfrm>
            <a:off x="2627309" y="4818898"/>
            <a:ext cx="3228546" cy="2039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l"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l"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fontAlgn="base"/>
            <a:r>
              <a:rPr lang="en-US" dirty="0" smtClean="0">
                <a:latin typeface="+mn-lt"/>
              </a:rPr>
              <a:t>Python Modules used:</a:t>
            </a:r>
          </a:p>
          <a:p>
            <a:pPr lvl="1"/>
            <a:r>
              <a:rPr lang="en-US" sz="1800" dirty="0" smtClean="0">
                <a:latin typeface="+mn-lt"/>
              </a:rPr>
              <a:t>Torch</a:t>
            </a:r>
          </a:p>
          <a:p>
            <a:pPr lvl="1"/>
            <a:r>
              <a:rPr lang="en-US" sz="1800" dirty="0" smtClean="0">
                <a:latin typeface="+mn-lt"/>
              </a:rPr>
              <a:t>Pandas</a:t>
            </a:r>
          </a:p>
          <a:p>
            <a:pPr lvl="1"/>
            <a:r>
              <a:rPr lang="en-US" sz="1800" dirty="0" smtClean="0">
                <a:latin typeface="+mn-lt"/>
              </a:rPr>
              <a:t>Numpy</a:t>
            </a:r>
          </a:p>
          <a:p>
            <a:pPr lvl="1"/>
            <a:r>
              <a:rPr lang="en-US" sz="1800" dirty="0" smtClean="0">
                <a:latin typeface="+mn-lt"/>
              </a:rPr>
              <a:t>Tensorflow</a:t>
            </a:r>
          </a:p>
          <a:p>
            <a:pPr lvl="1"/>
            <a:r>
              <a:rPr lang="en-US" sz="1800" dirty="0" smtClean="0">
                <a:latin typeface="+mn-lt"/>
              </a:rPr>
              <a:t>Tensorboard</a:t>
            </a:r>
          </a:p>
          <a:p>
            <a:pPr marL="577850" lvl="1" indent="0" fontAlgn="base">
              <a:buFont typeface="Courier New"/>
              <a:buNone/>
            </a:pPr>
            <a:endParaRPr lang="en-US" sz="1800" dirty="0" smtClean="0">
              <a:latin typeface="+mn-lt"/>
            </a:endParaRPr>
          </a:p>
        </p:txBody>
      </p:sp>
      <p:pic>
        <p:nvPicPr>
          <p:cNvPr id="2" name="Picture 1"/>
          <p:cNvPicPr>
            <a:picLocks noChangeAspect="1"/>
          </p:cNvPicPr>
          <p:nvPr/>
        </p:nvPicPr>
        <p:blipFill>
          <a:blip r:embed="rId4"/>
          <a:stretch>
            <a:fillRect/>
          </a:stretch>
        </p:blipFill>
        <p:spPr>
          <a:xfrm>
            <a:off x="5152870" y="2142841"/>
            <a:ext cx="1829645" cy="2107089"/>
          </a:xfrm>
          <a:prstGeom prst="rect">
            <a:avLst/>
          </a:prstGeom>
        </p:spPr>
      </p:pic>
      <p:sp>
        <p:nvSpPr>
          <p:cNvPr id="9" name="Google Shape;137;p8"/>
          <p:cNvSpPr txBox="1">
            <a:spLocks/>
          </p:cNvSpPr>
          <p:nvPr/>
        </p:nvSpPr>
        <p:spPr>
          <a:xfrm>
            <a:off x="141411" y="4840718"/>
            <a:ext cx="2906797" cy="11590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l"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l"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marL="284163" indent="-169863" fontAlgn="base"/>
            <a:r>
              <a:rPr lang="en-US" dirty="0">
                <a:latin typeface="Arial" panose="020B0604020202020204" pitchFamily="34" charset="0"/>
                <a:cs typeface="Arial" panose="020B0604020202020204" pitchFamily="34" charset="0"/>
              </a:rPr>
              <a:t>Software </a:t>
            </a:r>
            <a:r>
              <a:rPr lang="en-US" dirty="0" smtClean="0">
                <a:latin typeface="Arial" panose="020B0604020202020204" pitchFamily="34" charset="0"/>
                <a:cs typeface="Arial" panose="020B0604020202020204" pitchFamily="34" charset="0"/>
              </a:rPr>
              <a:t>used</a:t>
            </a:r>
          </a:p>
          <a:p>
            <a:pPr marL="346075" lvl="1" indent="0" fontAlgn="base">
              <a:buNone/>
            </a:pPr>
            <a:r>
              <a:rPr lang="en-US" sz="1800" dirty="0" smtClean="0">
                <a:latin typeface="+mn-lt"/>
              </a:rPr>
              <a:t>PyCharm IDE</a:t>
            </a:r>
          </a:p>
          <a:p>
            <a:pPr marL="346075" lvl="1" indent="0" fontAlgn="base">
              <a:buNone/>
            </a:pPr>
            <a:r>
              <a:rPr lang="en-US" sz="1800" dirty="0" smtClean="0">
                <a:latin typeface="+mn-lt"/>
              </a:rPr>
              <a:t>Anaconda: Python 3.8</a:t>
            </a:r>
          </a:p>
        </p:txBody>
      </p:sp>
      <p:sp>
        <p:nvSpPr>
          <p:cNvPr id="3" name="TextBox 2"/>
          <p:cNvSpPr txBox="1"/>
          <p:nvPr/>
        </p:nvSpPr>
        <p:spPr>
          <a:xfrm>
            <a:off x="5042745" y="4308675"/>
            <a:ext cx="2510624" cy="338554"/>
          </a:xfrm>
          <a:prstGeom prst="rect">
            <a:avLst/>
          </a:prstGeom>
          <a:noFill/>
        </p:spPr>
        <p:txBody>
          <a:bodyPr wrap="none" rtlCol="0">
            <a:spAutoFit/>
          </a:bodyPr>
          <a:lstStyle/>
          <a:p>
            <a:r>
              <a:rPr lang="en-US" sz="1600" dirty="0"/>
              <a:t>locations of </a:t>
            </a:r>
            <a:r>
              <a:rPr lang="en-US" sz="1600" dirty="0" smtClean="0"/>
              <a:t>14 channels </a:t>
            </a:r>
            <a:endParaRPr lang="en-US" sz="1600" dirty="0"/>
          </a:p>
        </p:txBody>
      </p:sp>
      <p:sp>
        <p:nvSpPr>
          <p:cNvPr id="11" name="TextBox 10"/>
          <p:cNvSpPr txBox="1"/>
          <p:nvPr/>
        </p:nvSpPr>
        <p:spPr>
          <a:xfrm>
            <a:off x="1533632" y="4360762"/>
            <a:ext cx="2472152" cy="338554"/>
          </a:xfrm>
          <a:prstGeom prst="rect">
            <a:avLst/>
          </a:prstGeom>
          <a:noFill/>
        </p:spPr>
        <p:txBody>
          <a:bodyPr wrap="none" rtlCol="0">
            <a:spAutoFit/>
          </a:bodyPr>
          <a:lstStyle/>
          <a:p>
            <a:r>
              <a:rPr lang="en-US" sz="1600" dirty="0" smtClean="0"/>
              <a:t>Emotiv EPOC + headset </a:t>
            </a:r>
            <a:endParaRPr lang="en-US" sz="1600" dirty="0"/>
          </a:p>
        </p:txBody>
      </p:sp>
      <p:sp>
        <p:nvSpPr>
          <p:cNvPr id="12" name="Google Shape;137;p8"/>
          <p:cNvSpPr txBox="1">
            <a:spLocks/>
          </p:cNvSpPr>
          <p:nvPr/>
        </p:nvSpPr>
        <p:spPr>
          <a:xfrm>
            <a:off x="6368185" y="5138407"/>
            <a:ext cx="2526582" cy="15087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l"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l"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1"/>
            <a:r>
              <a:rPr lang="en-US" sz="1800" dirty="0">
                <a:latin typeface="+mn-lt"/>
              </a:rPr>
              <a:t>Mne</a:t>
            </a:r>
          </a:p>
          <a:p>
            <a:pPr lvl="1"/>
            <a:r>
              <a:rPr lang="en-US" sz="1800" dirty="0">
                <a:latin typeface="+mn-lt"/>
              </a:rPr>
              <a:t>XGBoost</a:t>
            </a:r>
          </a:p>
          <a:p>
            <a:pPr lvl="1"/>
            <a:r>
              <a:rPr lang="en-US" sz="1800" dirty="0">
                <a:latin typeface="+mn-lt"/>
              </a:rPr>
              <a:t>Lazy Predict</a:t>
            </a:r>
          </a:p>
          <a:p>
            <a:pPr lvl="1"/>
            <a:r>
              <a:rPr lang="en-US" sz="1800" dirty="0">
                <a:latin typeface="+mn-lt"/>
              </a:rPr>
              <a:t>Librosa</a:t>
            </a:r>
          </a:p>
        </p:txBody>
      </p:sp>
    </p:spTree>
  </p:cSld>
  <p:clrMapOvr>
    <a:masterClrMapping/>
  </p:clrMapOvr>
  <mc:AlternateContent xmlns:mc="http://schemas.openxmlformats.org/markup-compatibility/2006" xmlns:p14="http://schemas.microsoft.com/office/powerpoint/2010/main">
    <mc:Choice Requires="p14">
      <p:transition p14:dur="0" advTm="12507"/>
    </mc:Choice>
    <mc:Fallback xmlns="">
      <p:transition advTm="1250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7" y="54394"/>
            <a:ext cx="9164877" cy="775046"/>
          </a:xfrm>
        </p:spPr>
        <p:txBody>
          <a:bodyPr/>
          <a:lstStyle/>
          <a:p>
            <a:r>
              <a:rPr lang="en-US" sz="3500" dirty="0" smtClean="0">
                <a:latin typeface="+mj-lt"/>
              </a:rPr>
              <a:t>Procedure</a:t>
            </a:r>
            <a:endParaRPr lang="en-US" sz="3500" dirty="0">
              <a:latin typeface="+mj-lt"/>
            </a:endParaRPr>
          </a:p>
        </p:txBody>
      </p:sp>
      <p:sp>
        <p:nvSpPr>
          <p:cNvPr id="4" name="Rectangle 3"/>
          <p:cNvSpPr/>
          <p:nvPr/>
        </p:nvSpPr>
        <p:spPr>
          <a:xfrm>
            <a:off x="157012" y="5695711"/>
            <a:ext cx="5609228" cy="369332"/>
          </a:xfrm>
          <a:prstGeom prst="rect">
            <a:avLst/>
          </a:prstGeom>
        </p:spPr>
        <p:txBody>
          <a:bodyPr wrap="none">
            <a:spAutoFit/>
          </a:bodyPr>
          <a:lstStyle/>
          <a:p>
            <a:pPr lvl="0">
              <a:spcBef>
                <a:spcPts val="360"/>
              </a:spcBef>
              <a:buSzPts val="1400"/>
            </a:pPr>
            <a:r>
              <a:rPr lang="en-US" sz="1800" b="1" dirty="0">
                <a:solidFill>
                  <a:schemeClr val="bg2"/>
                </a:solidFill>
              </a:rPr>
              <a:t>Epoch-based </a:t>
            </a:r>
            <a:r>
              <a:rPr lang="en-US" sz="1800" b="1" dirty="0" smtClean="0">
                <a:solidFill>
                  <a:schemeClr val="bg2"/>
                </a:solidFill>
              </a:rPr>
              <a:t>Least-Squares </a:t>
            </a:r>
            <a:r>
              <a:rPr lang="en-US" sz="1800" b="1" dirty="0">
                <a:solidFill>
                  <a:schemeClr val="bg2"/>
                </a:solidFill>
              </a:rPr>
              <a:t>R</a:t>
            </a:r>
            <a:r>
              <a:rPr lang="en-US" sz="1800" b="1" dirty="0" smtClean="0">
                <a:solidFill>
                  <a:schemeClr val="bg2"/>
                </a:solidFill>
              </a:rPr>
              <a:t>egression (EBLSR)</a:t>
            </a:r>
            <a:endParaRPr lang="en-US" sz="1800" b="1" dirty="0">
              <a:solidFill>
                <a:schemeClr val="bg2"/>
              </a:solidFill>
            </a:endParaRPr>
          </a:p>
        </p:txBody>
      </p:sp>
      <p:sp>
        <p:nvSpPr>
          <p:cNvPr id="5" name="TextBox 4"/>
          <p:cNvSpPr txBox="1"/>
          <p:nvPr/>
        </p:nvSpPr>
        <p:spPr>
          <a:xfrm>
            <a:off x="125423" y="2265740"/>
            <a:ext cx="6536428" cy="369332"/>
          </a:xfrm>
          <a:prstGeom prst="rect">
            <a:avLst/>
          </a:prstGeom>
          <a:noFill/>
        </p:spPr>
        <p:txBody>
          <a:bodyPr wrap="square" rtlCol="0">
            <a:spAutoFit/>
          </a:bodyPr>
          <a:lstStyle/>
          <a:p>
            <a:r>
              <a:rPr lang="en-US" sz="1800" b="1" dirty="0" smtClean="0"/>
              <a:t>Central Limit Theorem (CLT)- based data enhancement </a:t>
            </a:r>
            <a:endParaRPr lang="en-US" sz="1800" b="1" dirty="0"/>
          </a:p>
        </p:txBody>
      </p:sp>
      <p:sp>
        <p:nvSpPr>
          <p:cNvPr id="6" name="TextBox 5"/>
          <p:cNvSpPr txBox="1"/>
          <p:nvPr/>
        </p:nvSpPr>
        <p:spPr>
          <a:xfrm>
            <a:off x="327375" y="4452735"/>
            <a:ext cx="8476214" cy="1200329"/>
          </a:xfrm>
          <a:prstGeom prst="rect">
            <a:avLst/>
          </a:prstGeom>
          <a:noFill/>
        </p:spPr>
        <p:txBody>
          <a:bodyPr wrap="square" rtlCol="0">
            <a:spAutoFit/>
          </a:bodyPr>
          <a:lstStyle/>
          <a:p>
            <a:pPr fontAlgn="base"/>
            <a:r>
              <a:rPr lang="en-US" sz="1800" dirty="0" smtClean="0"/>
              <a:t>Good segments of EEG signals are selected and split into epochs, statistical information based on STD (standard deviation) of epochs are computed, and a threshold is determined based on central limit theorem to clean the data, including removing the bad subject. </a:t>
            </a:r>
          </a:p>
        </p:txBody>
      </p:sp>
      <p:sp>
        <p:nvSpPr>
          <p:cNvPr id="8" name="TextBox 7"/>
          <p:cNvSpPr txBox="1"/>
          <p:nvPr/>
        </p:nvSpPr>
        <p:spPr>
          <a:xfrm>
            <a:off x="378722" y="5980767"/>
            <a:ext cx="8765278" cy="646331"/>
          </a:xfrm>
          <a:prstGeom prst="rect">
            <a:avLst/>
          </a:prstGeom>
          <a:noFill/>
        </p:spPr>
        <p:txBody>
          <a:bodyPr wrap="square" rtlCol="0">
            <a:spAutoFit/>
          </a:bodyPr>
          <a:lstStyle/>
          <a:p>
            <a:pPr marL="342900" indent="-342900" fontAlgn="base">
              <a:buFont typeface="+mj-lt"/>
              <a:buAutoNum type="arabicPeriod"/>
            </a:pPr>
            <a:r>
              <a:rPr lang="en-US" sz="1800" dirty="0"/>
              <a:t>Calculate the least-squares regression line </a:t>
            </a:r>
            <a:r>
              <a:rPr lang="en-US" sz="1800" dirty="0" smtClean="0"/>
              <a:t>as the trend for each epoch.</a:t>
            </a:r>
            <a:endParaRPr lang="en-US" sz="1800" dirty="0"/>
          </a:p>
          <a:p>
            <a:pPr marL="342900" indent="-342900" fontAlgn="base">
              <a:buFont typeface="+mj-lt"/>
              <a:buAutoNum type="arabicPeriod"/>
            </a:pPr>
            <a:r>
              <a:rPr lang="en-US" sz="1800" dirty="0"/>
              <a:t>Remove the trend </a:t>
            </a:r>
            <a:r>
              <a:rPr lang="en-US" sz="1800" dirty="0" smtClean="0"/>
              <a:t>for each epoch.</a:t>
            </a:r>
            <a:endParaRPr lang="en-US" sz="1800" dirty="0"/>
          </a:p>
        </p:txBody>
      </p:sp>
      <p:sp>
        <p:nvSpPr>
          <p:cNvPr id="9" name="TextBox 8"/>
          <p:cNvSpPr txBox="1"/>
          <p:nvPr/>
        </p:nvSpPr>
        <p:spPr>
          <a:xfrm>
            <a:off x="251273" y="4068189"/>
            <a:ext cx="2440988" cy="307777"/>
          </a:xfrm>
          <a:prstGeom prst="rect">
            <a:avLst/>
          </a:prstGeom>
          <a:noFill/>
        </p:spPr>
        <p:txBody>
          <a:bodyPr wrap="square" rtlCol="0">
            <a:spAutoFit/>
          </a:bodyPr>
          <a:lstStyle/>
          <a:p>
            <a:r>
              <a:rPr lang="en-US" dirty="0" smtClean="0"/>
              <a:t>good segment (green lines)</a:t>
            </a:r>
          </a:p>
        </p:txBody>
      </p:sp>
      <p:pic>
        <p:nvPicPr>
          <p:cNvPr id="11" name="Picture 10"/>
          <p:cNvPicPr>
            <a:picLocks noChangeAspect="1"/>
          </p:cNvPicPr>
          <p:nvPr/>
        </p:nvPicPr>
        <p:blipFill>
          <a:blip r:embed="rId3"/>
          <a:stretch>
            <a:fillRect/>
          </a:stretch>
        </p:blipFill>
        <p:spPr>
          <a:xfrm>
            <a:off x="2461979" y="2667437"/>
            <a:ext cx="1976588" cy="1365221"/>
          </a:xfrm>
          <a:prstGeom prst="rect">
            <a:avLst/>
          </a:prstGeom>
        </p:spPr>
      </p:pic>
      <p:sp>
        <p:nvSpPr>
          <p:cNvPr id="12" name="TextBox 11"/>
          <p:cNvSpPr txBox="1"/>
          <p:nvPr/>
        </p:nvSpPr>
        <p:spPr>
          <a:xfrm>
            <a:off x="2615169" y="4080610"/>
            <a:ext cx="1900490" cy="307777"/>
          </a:xfrm>
          <a:prstGeom prst="rect">
            <a:avLst/>
          </a:prstGeom>
          <a:noFill/>
        </p:spPr>
        <p:txBody>
          <a:bodyPr wrap="square" rtlCol="0">
            <a:spAutoFit/>
          </a:bodyPr>
          <a:lstStyle/>
          <a:p>
            <a:r>
              <a:rPr lang="en-US" dirty="0" smtClean="0"/>
              <a:t>Splitting into epochs</a:t>
            </a:r>
            <a:endParaRPr lang="en-US" dirty="0"/>
          </a:p>
        </p:txBody>
      </p:sp>
      <p:pic>
        <p:nvPicPr>
          <p:cNvPr id="3" name="Picture 2"/>
          <p:cNvPicPr>
            <a:picLocks noChangeAspect="1"/>
          </p:cNvPicPr>
          <p:nvPr/>
        </p:nvPicPr>
        <p:blipFill>
          <a:blip r:embed="rId4"/>
          <a:stretch>
            <a:fillRect/>
          </a:stretch>
        </p:blipFill>
        <p:spPr>
          <a:xfrm>
            <a:off x="327375" y="2664561"/>
            <a:ext cx="2022836" cy="1378362"/>
          </a:xfrm>
          <a:prstGeom prst="rect">
            <a:avLst/>
          </a:prstGeom>
        </p:spPr>
      </p:pic>
      <p:pic>
        <p:nvPicPr>
          <p:cNvPr id="7" name="Picture 6"/>
          <p:cNvPicPr>
            <a:picLocks noChangeAspect="1"/>
          </p:cNvPicPr>
          <p:nvPr/>
        </p:nvPicPr>
        <p:blipFill>
          <a:blip r:embed="rId5"/>
          <a:stretch>
            <a:fillRect/>
          </a:stretch>
        </p:blipFill>
        <p:spPr>
          <a:xfrm>
            <a:off x="4515659" y="2708028"/>
            <a:ext cx="1900490" cy="1346146"/>
          </a:xfrm>
          <a:prstGeom prst="rect">
            <a:avLst/>
          </a:prstGeom>
        </p:spPr>
      </p:pic>
      <p:pic>
        <p:nvPicPr>
          <p:cNvPr id="13" name="Picture 12"/>
          <p:cNvPicPr>
            <a:picLocks noChangeAspect="1"/>
          </p:cNvPicPr>
          <p:nvPr/>
        </p:nvPicPr>
        <p:blipFill>
          <a:blip r:embed="rId6"/>
          <a:stretch>
            <a:fillRect/>
          </a:stretch>
        </p:blipFill>
        <p:spPr>
          <a:xfrm>
            <a:off x="6339057" y="2429486"/>
            <a:ext cx="2602590" cy="1613437"/>
          </a:xfrm>
          <a:prstGeom prst="rect">
            <a:avLst/>
          </a:prstGeom>
        </p:spPr>
      </p:pic>
      <p:sp>
        <p:nvSpPr>
          <p:cNvPr id="14" name="TextBox 13"/>
          <p:cNvSpPr txBox="1"/>
          <p:nvPr/>
        </p:nvSpPr>
        <p:spPr>
          <a:xfrm>
            <a:off x="4761361" y="4079129"/>
            <a:ext cx="1900490" cy="307777"/>
          </a:xfrm>
          <a:prstGeom prst="rect">
            <a:avLst/>
          </a:prstGeom>
          <a:noFill/>
        </p:spPr>
        <p:txBody>
          <a:bodyPr wrap="square" rtlCol="0">
            <a:spAutoFit/>
          </a:bodyPr>
          <a:lstStyle/>
          <a:p>
            <a:r>
              <a:rPr lang="en-US" dirty="0" smtClean="0"/>
              <a:t>STD of epochs</a:t>
            </a:r>
            <a:endParaRPr lang="en-US" dirty="0"/>
          </a:p>
        </p:txBody>
      </p:sp>
      <p:sp>
        <p:nvSpPr>
          <p:cNvPr id="15" name="TextBox 14"/>
          <p:cNvSpPr txBox="1"/>
          <p:nvPr/>
        </p:nvSpPr>
        <p:spPr>
          <a:xfrm>
            <a:off x="6690107" y="4080998"/>
            <a:ext cx="1900490" cy="307777"/>
          </a:xfrm>
          <a:prstGeom prst="rect">
            <a:avLst/>
          </a:prstGeom>
          <a:noFill/>
        </p:spPr>
        <p:txBody>
          <a:bodyPr wrap="square" rtlCol="0">
            <a:spAutoFit/>
          </a:bodyPr>
          <a:lstStyle/>
          <a:p>
            <a:r>
              <a:rPr lang="en-US" dirty="0" smtClean="0"/>
              <a:t>Central limit theorem</a:t>
            </a:r>
            <a:endParaRPr lang="en-US" dirty="0"/>
          </a:p>
        </p:txBody>
      </p:sp>
      <p:sp>
        <p:nvSpPr>
          <p:cNvPr id="16" name="TextBox 15"/>
          <p:cNvSpPr txBox="1"/>
          <p:nvPr/>
        </p:nvSpPr>
        <p:spPr>
          <a:xfrm>
            <a:off x="182059" y="675378"/>
            <a:ext cx="6536428" cy="369332"/>
          </a:xfrm>
          <a:prstGeom prst="rect">
            <a:avLst/>
          </a:prstGeom>
          <a:noFill/>
        </p:spPr>
        <p:txBody>
          <a:bodyPr wrap="square" rtlCol="0">
            <a:spAutoFit/>
          </a:bodyPr>
          <a:lstStyle/>
          <a:p>
            <a:r>
              <a:rPr lang="en-US" sz="1800" b="1" dirty="0" smtClean="0"/>
              <a:t>Dataset</a:t>
            </a:r>
            <a:endParaRPr lang="en-US" sz="1800" b="1" dirty="0"/>
          </a:p>
        </p:txBody>
      </p:sp>
      <p:sp>
        <p:nvSpPr>
          <p:cNvPr id="10" name="Rectangle 9"/>
          <p:cNvSpPr/>
          <p:nvPr/>
        </p:nvSpPr>
        <p:spPr>
          <a:xfrm>
            <a:off x="378721" y="998160"/>
            <a:ext cx="8424867" cy="1200329"/>
          </a:xfrm>
          <a:prstGeom prst="rect">
            <a:avLst/>
          </a:prstGeom>
        </p:spPr>
        <p:txBody>
          <a:bodyPr wrap="square">
            <a:spAutoFit/>
          </a:bodyPr>
          <a:lstStyle/>
          <a:p>
            <a:r>
              <a:rPr lang="en-US" sz="1800" dirty="0"/>
              <a:t>12 different stimuli from four different types are collected, including: </a:t>
            </a:r>
          </a:p>
          <a:p>
            <a:r>
              <a:rPr lang="en-US" sz="1800" dirty="0"/>
              <a:t>      affective stimuli, cognitive stimuli, visual evoked potentials, and resting-state, Each stimulus contains three chronologically disjointed sessions one week apart.</a:t>
            </a:r>
          </a:p>
          <a:p>
            <a:r>
              <a:rPr lang="en-US" sz="1800" dirty="0"/>
              <a:t>First two sessions were used for training, and the third session for testing.</a:t>
            </a:r>
          </a:p>
        </p:txBody>
      </p:sp>
    </p:spTree>
    <p:extLst>
      <p:ext uri="{BB962C8B-B14F-4D97-AF65-F5344CB8AC3E}">
        <p14:creationId xmlns:p14="http://schemas.microsoft.com/office/powerpoint/2010/main" val="407741114"/>
      </p:ext>
    </p:extLst>
  </p:cSld>
  <p:clrMapOvr>
    <a:masterClrMapping/>
  </p:clrMapOvr>
  <mc:AlternateContent xmlns:mc="http://schemas.openxmlformats.org/markup-compatibility/2006" xmlns:p14="http://schemas.microsoft.com/office/powerpoint/2010/main">
    <mc:Choice Requires="p14">
      <p:transition p14:dur="0" advTm="3151"/>
    </mc:Choice>
    <mc:Fallback xmlns="">
      <p:transition advTm="31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825" y="0"/>
            <a:ext cx="9144000" cy="793823"/>
          </a:xfrm>
          <a:prstGeom prst="rect">
            <a:avLst/>
          </a:prstGeom>
          <a:noFill/>
          <a:ln>
            <a:noFill/>
          </a:ln>
        </p:spPr>
        <p:txBody>
          <a:bodyPr spcFirstLastPara="1" wrap="square" lIns="91425" tIns="45700" rIns="91425" bIns="45700" anchor="ctr" anchorCtr="0">
            <a:noAutofit/>
          </a:bodyPr>
          <a:lstStyle/>
          <a:p>
            <a:pPr lvl="0"/>
            <a:r>
              <a:rPr lang="en-US" sz="3500" dirty="0">
                <a:latin typeface="+mj-lt"/>
              </a:rPr>
              <a:t>Procedure (Continued)</a:t>
            </a:r>
            <a:endParaRPr sz="3500" dirty="0">
              <a:latin typeface="+mj-lt"/>
            </a:endParaRPr>
          </a:p>
        </p:txBody>
      </p:sp>
      <p:sp>
        <p:nvSpPr>
          <p:cNvPr id="2" name="TextBox 1"/>
          <p:cNvSpPr txBox="1"/>
          <p:nvPr/>
        </p:nvSpPr>
        <p:spPr>
          <a:xfrm>
            <a:off x="87531" y="868337"/>
            <a:ext cx="7560178" cy="369332"/>
          </a:xfrm>
          <a:prstGeom prst="rect">
            <a:avLst/>
          </a:prstGeom>
          <a:noFill/>
        </p:spPr>
        <p:txBody>
          <a:bodyPr wrap="square" rtlCol="0">
            <a:spAutoFit/>
          </a:bodyPr>
          <a:lstStyle/>
          <a:p>
            <a:pPr algn="ctr">
              <a:spcBef>
                <a:spcPts val="1000"/>
              </a:spcBef>
              <a:spcAft>
                <a:spcPts val="1000"/>
              </a:spcAft>
              <a:buClr>
                <a:srgbClr val="0228D6"/>
              </a:buClr>
              <a:buSzPts val="1800"/>
            </a:pPr>
            <a:r>
              <a:rPr lang="en-US" sz="1800" b="1" dirty="0" smtClean="0">
                <a:solidFill>
                  <a:schemeClr val="bg2"/>
                </a:solidFill>
              </a:rPr>
              <a:t>Seven different ML models that were </a:t>
            </a:r>
            <a:r>
              <a:rPr lang="en-US" sz="1800" b="1" dirty="0" smtClean="0">
                <a:solidFill>
                  <a:schemeClr val="bg2"/>
                </a:solidFill>
              </a:rPr>
              <a:t>modified, tuned </a:t>
            </a:r>
            <a:r>
              <a:rPr lang="en-US" sz="1800" b="1" dirty="0" smtClean="0">
                <a:solidFill>
                  <a:schemeClr val="bg2"/>
                </a:solidFill>
              </a:rPr>
              <a:t>and tested:  </a:t>
            </a:r>
          </a:p>
        </p:txBody>
      </p:sp>
      <p:pic>
        <p:nvPicPr>
          <p:cNvPr id="1026" name="Picture 2" descr="A general architecture of XGBoost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158" y="1349366"/>
            <a:ext cx="1843327" cy="1159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06628" y="2524414"/>
            <a:ext cx="2760324" cy="584775"/>
          </a:xfrm>
          <a:prstGeom prst="rect">
            <a:avLst/>
          </a:prstGeom>
          <a:noFill/>
        </p:spPr>
        <p:txBody>
          <a:bodyPr wrap="square" rtlCol="0">
            <a:spAutoFit/>
          </a:bodyPr>
          <a:lstStyle/>
          <a:p>
            <a:pPr algn="ctr"/>
            <a:r>
              <a:rPr lang="en-US" sz="1600" dirty="0" smtClean="0"/>
              <a:t>XGBoost </a:t>
            </a:r>
          </a:p>
          <a:p>
            <a:pPr algn="ctr"/>
            <a:r>
              <a:rPr lang="en-US" sz="1600" dirty="0" smtClean="0"/>
              <a:t>(</a:t>
            </a:r>
            <a:r>
              <a:rPr lang="en-US" sz="1600" i="1" dirty="0" smtClean="0"/>
              <a:t>Chen, 2016</a:t>
            </a:r>
            <a:r>
              <a:rPr lang="en-US" sz="1600" dirty="0" smtClean="0"/>
              <a:t>)</a:t>
            </a:r>
            <a:endParaRPr lang="en-US" sz="1600" dirty="0"/>
          </a:p>
        </p:txBody>
      </p:sp>
      <p:sp>
        <p:nvSpPr>
          <p:cNvPr id="12" name="TextBox 11"/>
          <p:cNvSpPr txBox="1"/>
          <p:nvPr/>
        </p:nvSpPr>
        <p:spPr>
          <a:xfrm>
            <a:off x="3427461" y="4770587"/>
            <a:ext cx="2194361" cy="584775"/>
          </a:xfrm>
          <a:prstGeom prst="rect">
            <a:avLst/>
          </a:prstGeom>
          <a:noFill/>
        </p:spPr>
        <p:txBody>
          <a:bodyPr wrap="square" rtlCol="0">
            <a:spAutoFit/>
          </a:bodyPr>
          <a:lstStyle/>
          <a:p>
            <a:pPr algn="ctr"/>
            <a:r>
              <a:rPr lang="en-US" sz="1600" dirty="0" smtClean="0"/>
              <a:t>Inception</a:t>
            </a:r>
          </a:p>
          <a:p>
            <a:pPr algn="ctr"/>
            <a:r>
              <a:rPr lang="en-US" sz="1600" dirty="0" smtClean="0"/>
              <a:t>(Fawaz et al., 2019)</a:t>
            </a:r>
            <a:endParaRPr lang="en-US" sz="1600" dirty="0"/>
          </a:p>
        </p:txBody>
      </p:sp>
      <p:sp>
        <p:nvSpPr>
          <p:cNvPr id="13" name="TextBox 12"/>
          <p:cNvSpPr txBox="1"/>
          <p:nvPr/>
        </p:nvSpPr>
        <p:spPr>
          <a:xfrm>
            <a:off x="543156" y="4730389"/>
            <a:ext cx="1989647" cy="584775"/>
          </a:xfrm>
          <a:prstGeom prst="rect">
            <a:avLst/>
          </a:prstGeom>
          <a:noFill/>
        </p:spPr>
        <p:txBody>
          <a:bodyPr wrap="none" rtlCol="0">
            <a:spAutoFit/>
          </a:bodyPr>
          <a:lstStyle/>
          <a:p>
            <a:pPr algn="ctr"/>
            <a:r>
              <a:rPr lang="en-US" sz="1600" dirty="0" smtClean="0"/>
              <a:t>ResNet</a:t>
            </a:r>
          </a:p>
          <a:p>
            <a:pPr algn="ctr"/>
            <a:r>
              <a:rPr lang="en-US" sz="1600" dirty="0" smtClean="0"/>
              <a:t>(Wang et al., 2016)</a:t>
            </a:r>
            <a:endParaRPr lang="en-US" sz="1600" dirty="0"/>
          </a:p>
        </p:txBody>
      </p:sp>
      <p:sp>
        <p:nvSpPr>
          <p:cNvPr id="14" name="TextBox 13"/>
          <p:cNvSpPr txBox="1"/>
          <p:nvPr/>
        </p:nvSpPr>
        <p:spPr>
          <a:xfrm>
            <a:off x="2644369" y="2497397"/>
            <a:ext cx="1462259" cy="584775"/>
          </a:xfrm>
          <a:prstGeom prst="rect">
            <a:avLst/>
          </a:prstGeom>
          <a:noFill/>
        </p:spPr>
        <p:txBody>
          <a:bodyPr wrap="none" rtlCol="0">
            <a:spAutoFit/>
          </a:bodyPr>
          <a:lstStyle/>
          <a:p>
            <a:pPr algn="ctr"/>
            <a:r>
              <a:rPr lang="en-US" sz="1600" dirty="0" smtClean="0"/>
              <a:t>Naïve Bayes </a:t>
            </a:r>
          </a:p>
          <a:p>
            <a:pPr algn="ctr"/>
            <a:r>
              <a:rPr lang="en-US" sz="1600" dirty="0" smtClean="0"/>
              <a:t>(</a:t>
            </a:r>
            <a:r>
              <a:rPr lang="en-US" sz="1600" i="1" dirty="0" smtClean="0"/>
              <a:t>Bayes</a:t>
            </a:r>
            <a:r>
              <a:rPr lang="en-US" sz="1600" i="1" dirty="0"/>
              <a:t>, </a:t>
            </a:r>
            <a:r>
              <a:rPr lang="en-US" sz="1600" i="1" dirty="0" smtClean="0"/>
              <a:t>1763</a:t>
            </a:r>
            <a:r>
              <a:rPr lang="en-US" sz="1600" dirty="0" smtClean="0"/>
              <a:t>)</a:t>
            </a:r>
            <a:endParaRPr lang="en-US" sz="1600" dirty="0"/>
          </a:p>
        </p:txBody>
      </p:sp>
      <p:sp>
        <p:nvSpPr>
          <p:cNvPr id="19" name="TextBox 18"/>
          <p:cNvSpPr txBox="1"/>
          <p:nvPr/>
        </p:nvSpPr>
        <p:spPr>
          <a:xfrm>
            <a:off x="-149337" y="2464464"/>
            <a:ext cx="2906707" cy="584775"/>
          </a:xfrm>
          <a:prstGeom prst="rect">
            <a:avLst/>
          </a:prstGeom>
          <a:noFill/>
        </p:spPr>
        <p:txBody>
          <a:bodyPr wrap="square" rtlCol="0">
            <a:spAutoFit/>
          </a:bodyPr>
          <a:lstStyle/>
          <a:p>
            <a:pPr algn="ctr"/>
            <a:r>
              <a:rPr lang="en-US" sz="1600" dirty="0" smtClean="0"/>
              <a:t>K-Mean </a:t>
            </a:r>
          </a:p>
          <a:p>
            <a:pPr algn="ctr"/>
            <a:r>
              <a:rPr lang="en-US" sz="1600" dirty="0" smtClean="0"/>
              <a:t>(</a:t>
            </a:r>
            <a:r>
              <a:rPr lang="en-US" sz="1600" i="1" dirty="0" smtClean="0"/>
              <a:t>Lloyd et al., 1957</a:t>
            </a:r>
            <a:r>
              <a:rPr lang="en-US" sz="1600" i="1" dirty="0"/>
              <a:t>)</a:t>
            </a:r>
            <a:endParaRPr lang="en-US" sz="1600" dirty="0"/>
          </a:p>
        </p:txBody>
      </p:sp>
      <p:sp>
        <p:nvSpPr>
          <p:cNvPr id="15" name="Rectangle 14"/>
          <p:cNvSpPr/>
          <p:nvPr/>
        </p:nvSpPr>
        <p:spPr>
          <a:xfrm>
            <a:off x="171301" y="5465385"/>
            <a:ext cx="8514356" cy="1200329"/>
          </a:xfrm>
          <a:prstGeom prst="rect">
            <a:avLst/>
          </a:prstGeom>
        </p:spPr>
        <p:txBody>
          <a:bodyPr wrap="square">
            <a:spAutoFit/>
          </a:bodyPr>
          <a:lstStyle/>
          <a:p>
            <a:pPr>
              <a:buClr>
                <a:srgbClr val="0228D6"/>
              </a:buClr>
              <a:buSzPts val="1800"/>
            </a:pPr>
            <a:r>
              <a:rPr lang="en-US" sz="1800" b="1" dirty="0" smtClean="0">
                <a:solidFill>
                  <a:schemeClr val="bg2"/>
                </a:solidFill>
              </a:rPr>
              <a:t>Testing method:</a:t>
            </a:r>
          </a:p>
          <a:p>
            <a:pPr marL="285750" indent="-285750" fontAlgn="base">
              <a:buFont typeface="Arial" panose="020B0604020202020204" pitchFamily="34" charset="0"/>
              <a:buChar char="•"/>
            </a:pPr>
            <a:r>
              <a:rPr lang="en-US" sz="1800" dirty="0" smtClean="0"/>
              <a:t>We </a:t>
            </a:r>
            <a:r>
              <a:rPr lang="en-US" sz="1800" dirty="0" smtClean="0"/>
              <a:t>used </a:t>
            </a:r>
            <a:r>
              <a:rPr lang="en-US" sz="1800" dirty="0"/>
              <a:t>the confusion matrix to evaluate the accuracy, precision, recall, and f1 </a:t>
            </a:r>
            <a:r>
              <a:rPr lang="en-US" sz="1800" dirty="0" smtClean="0"/>
              <a:t>score</a:t>
            </a:r>
            <a:r>
              <a:rPr lang="en-US" sz="1800" dirty="0"/>
              <a:t> </a:t>
            </a:r>
            <a:r>
              <a:rPr lang="en-US" sz="1800" dirty="0" smtClean="0"/>
              <a:t>of each model. </a:t>
            </a:r>
          </a:p>
          <a:p>
            <a:pPr marL="285750" indent="-285750" fontAlgn="base">
              <a:buFont typeface="Arial" panose="020B0604020202020204" pitchFamily="34" charset="0"/>
              <a:buChar char="•"/>
            </a:pPr>
            <a:r>
              <a:rPr lang="en-US" sz="1800" dirty="0" smtClean="0"/>
              <a:t>We </a:t>
            </a:r>
            <a:r>
              <a:rPr lang="en-US" sz="1800" dirty="0"/>
              <a:t>also run case-by-case investigation to </a:t>
            </a:r>
            <a:r>
              <a:rPr lang="en-US" sz="1800" dirty="0" smtClean="0"/>
              <a:t>examine the </a:t>
            </a:r>
            <a:r>
              <a:rPr lang="en-US" sz="1800" dirty="0"/>
              <a:t>model performance</a:t>
            </a:r>
            <a:r>
              <a:rPr lang="en-US" sz="1800" dirty="0" smtClean="0"/>
              <a:t>.</a:t>
            </a:r>
            <a:endParaRPr lang="en-US" sz="1800" dirty="0"/>
          </a:p>
        </p:txBody>
      </p:sp>
      <p:pic>
        <p:nvPicPr>
          <p:cNvPr id="1030" name="Picture 6" descr="K-means: A Complete Introduction. K-means is an unsupervised clustering… |  by Alan Jeffares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40" y="1463770"/>
            <a:ext cx="1650354" cy="8517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ception Network | Implementation Of GoogleNet In Ker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1286" y="3415230"/>
            <a:ext cx="2240941" cy="1347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6">
            <a:extLst>
              <a:ext uri="{28A0092B-C50C-407E-A947-70E740481C1C}">
                <a14:useLocalDpi xmlns:a14="http://schemas.microsoft.com/office/drawing/2010/main" val="0"/>
              </a:ext>
            </a:extLst>
          </a:blip>
          <a:srcRect l="41902"/>
          <a:stretch/>
        </p:blipFill>
        <p:spPr>
          <a:xfrm>
            <a:off x="938364" y="3322368"/>
            <a:ext cx="1660264" cy="1511957"/>
          </a:xfrm>
          <a:prstGeom prst="rect">
            <a:avLst/>
          </a:prstGeom>
        </p:spPr>
      </p:pic>
      <p:pic>
        <p:nvPicPr>
          <p:cNvPr id="1038" name="Picture 14" descr="Text classification using Naive Bayes classifi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880" y="1431868"/>
            <a:ext cx="1631721" cy="98208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556224" y="2510644"/>
            <a:ext cx="2587776" cy="584775"/>
          </a:xfrm>
          <a:prstGeom prst="rect">
            <a:avLst/>
          </a:prstGeom>
          <a:noFill/>
        </p:spPr>
        <p:txBody>
          <a:bodyPr wrap="square" rtlCol="0">
            <a:spAutoFit/>
          </a:bodyPr>
          <a:lstStyle/>
          <a:p>
            <a:pPr algn="ctr"/>
            <a:r>
              <a:rPr lang="en-US" sz="1600" dirty="0"/>
              <a:t>4-layer neural </a:t>
            </a:r>
            <a:r>
              <a:rPr lang="en-US" sz="1600" dirty="0" smtClean="0"/>
              <a:t>network</a:t>
            </a:r>
            <a:endParaRPr lang="en-US" sz="1600" dirty="0"/>
          </a:p>
          <a:p>
            <a:pPr algn="ctr"/>
            <a:r>
              <a:rPr lang="en-US" sz="1600" dirty="0"/>
              <a:t>(McCulloch et al., 1943)</a:t>
            </a:r>
          </a:p>
        </p:txBody>
      </p:sp>
      <p:pic>
        <p:nvPicPr>
          <p:cNvPr id="21" name="Picture 20"/>
          <p:cNvPicPr>
            <a:picLocks noChangeAspect="1"/>
          </p:cNvPicPr>
          <p:nvPr/>
        </p:nvPicPr>
        <p:blipFill>
          <a:blip r:embed="rId8"/>
          <a:stretch>
            <a:fillRect/>
          </a:stretch>
        </p:blipFill>
        <p:spPr>
          <a:xfrm>
            <a:off x="6979037" y="1496364"/>
            <a:ext cx="1753432" cy="968100"/>
          </a:xfrm>
          <a:prstGeom prst="rect">
            <a:avLst/>
          </a:prstGeom>
        </p:spPr>
      </p:pic>
      <p:pic>
        <p:nvPicPr>
          <p:cNvPr id="1028" name="Picture 4" descr="PDF] EEGNet: A Compact Convolutional Network for EEG-based Brain-Computer  Interfaces | Scinap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1407" y="3304889"/>
            <a:ext cx="1931062" cy="138610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669758" y="4730388"/>
            <a:ext cx="2194361" cy="584775"/>
          </a:xfrm>
          <a:prstGeom prst="rect">
            <a:avLst/>
          </a:prstGeom>
          <a:noFill/>
        </p:spPr>
        <p:txBody>
          <a:bodyPr wrap="square" rtlCol="0">
            <a:spAutoFit/>
          </a:bodyPr>
          <a:lstStyle/>
          <a:p>
            <a:pPr algn="ctr"/>
            <a:r>
              <a:rPr lang="en-US" sz="1600" dirty="0" smtClean="0"/>
              <a:t>EEGNet</a:t>
            </a:r>
          </a:p>
          <a:p>
            <a:pPr algn="ctr"/>
            <a:r>
              <a:rPr lang="en-US" sz="1600" dirty="0" smtClean="0"/>
              <a:t>(Lawhern et al., 2016)</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advTm="11940"/>
    </mc:Choice>
    <mc:Fallback xmlns="">
      <p:transition advTm="1194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26" name="TextBox 25"/>
          <p:cNvSpPr txBox="1"/>
          <p:nvPr/>
        </p:nvSpPr>
        <p:spPr>
          <a:xfrm>
            <a:off x="648396" y="2549293"/>
            <a:ext cx="1299509" cy="338554"/>
          </a:xfrm>
          <a:prstGeom prst="rect">
            <a:avLst/>
          </a:prstGeom>
          <a:noFill/>
        </p:spPr>
        <p:txBody>
          <a:bodyPr wrap="square" rtlCol="0">
            <a:spAutoFit/>
          </a:bodyPr>
          <a:lstStyle/>
          <a:p>
            <a:r>
              <a:rPr lang="en-US" sz="1600" dirty="0" smtClean="0"/>
              <a:t>Bad epoch</a:t>
            </a:r>
            <a:endParaRPr lang="en-US" sz="1600" dirty="0"/>
          </a:p>
        </p:txBody>
      </p:sp>
      <p:pic>
        <p:nvPicPr>
          <p:cNvPr id="24" name="Picture 23"/>
          <p:cNvPicPr>
            <a:picLocks noChangeAspect="1"/>
          </p:cNvPicPr>
          <p:nvPr/>
        </p:nvPicPr>
        <p:blipFill>
          <a:blip r:embed="rId3"/>
          <a:stretch>
            <a:fillRect/>
          </a:stretch>
        </p:blipFill>
        <p:spPr>
          <a:xfrm>
            <a:off x="313363" y="1206741"/>
            <a:ext cx="1810089" cy="1335628"/>
          </a:xfrm>
          <a:prstGeom prst="rect">
            <a:avLst/>
          </a:prstGeom>
        </p:spPr>
      </p:pic>
      <p:sp>
        <p:nvSpPr>
          <p:cNvPr id="160" name="Google Shape;160;ga991aa499f_0_47"/>
          <p:cNvSpPr txBox="1">
            <a:spLocks noGrp="1"/>
          </p:cNvSpPr>
          <p:nvPr>
            <p:ph type="title"/>
          </p:nvPr>
        </p:nvSpPr>
        <p:spPr>
          <a:xfrm>
            <a:off x="93688" y="134257"/>
            <a:ext cx="8671633" cy="6955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500" dirty="0">
                <a:latin typeface="+mj-lt"/>
              </a:rPr>
              <a:t>Results</a:t>
            </a:r>
            <a:endParaRPr sz="3500" dirty="0">
              <a:latin typeface="+mj-lt"/>
            </a:endParaRPr>
          </a:p>
        </p:txBody>
      </p:sp>
      <p:sp>
        <p:nvSpPr>
          <p:cNvPr id="14" name="Rectangle 13"/>
          <p:cNvSpPr/>
          <p:nvPr/>
        </p:nvSpPr>
        <p:spPr>
          <a:xfrm>
            <a:off x="156457" y="2850948"/>
            <a:ext cx="8846556" cy="923330"/>
          </a:xfrm>
          <a:prstGeom prst="rect">
            <a:avLst/>
          </a:prstGeom>
        </p:spPr>
        <p:txBody>
          <a:bodyPr wrap="square">
            <a:spAutoFit/>
          </a:bodyPr>
          <a:lstStyle/>
          <a:p>
            <a:r>
              <a:rPr lang="en-US" sz="1800" dirty="0" smtClean="0"/>
              <a:t>Red lines are the thresholds determined based on central limit theorem. Left shows a bad epoch (its std lines shown in green exceed the threshold), and the right instead shows a good epoch </a:t>
            </a:r>
            <a:r>
              <a:rPr lang="en-US" sz="1800" dirty="0"/>
              <a:t>(its std </a:t>
            </a:r>
            <a:r>
              <a:rPr lang="en-US" sz="1800" dirty="0" smtClean="0"/>
              <a:t>lines are within the </a:t>
            </a:r>
            <a:r>
              <a:rPr lang="en-US" sz="1800" dirty="0"/>
              <a:t>threshold)</a:t>
            </a:r>
          </a:p>
        </p:txBody>
      </p:sp>
      <p:pic>
        <p:nvPicPr>
          <p:cNvPr id="17" name="Picture 16"/>
          <p:cNvPicPr>
            <a:picLocks noChangeAspect="1"/>
          </p:cNvPicPr>
          <p:nvPr/>
        </p:nvPicPr>
        <p:blipFill>
          <a:blip r:embed="rId4"/>
          <a:stretch>
            <a:fillRect/>
          </a:stretch>
        </p:blipFill>
        <p:spPr>
          <a:xfrm>
            <a:off x="592536" y="4336140"/>
            <a:ext cx="3061831" cy="1329546"/>
          </a:xfrm>
          <a:prstGeom prst="rect">
            <a:avLst/>
          </a:prstGeom>
        </p:spPr>
      </p:pic>
      <p:pic>
        <p:nvPicPr>
          <p:cNvPr id="18" name="Picture 17"/>
          <p:cNvPicPr>
            <a:picLocks noChangeAspect="1"/>
          </p:cNvPicPr>
          <p:nvPr/>
        </p:nvPicPr>
        <p:blipFill rotWithShape="1">
          <a:blip r:embed="rId5"/>
          <a:srcRect r="993"/>
          <a:stretch/>
        </p:blipFill>
        <p:spPr>
          <a:xfrm>
            <a:off x="5339028" y="4330912"/>
            <a:ext cx="2832847" cy="1325880"/>
          </a:xfrm>
          <a:prstGeom prst="rect">
            <a:avLst/>
          </a:prstGeom>
        </p:spPr>
      </p:pic>
      <p:sp>
        <p:nvSpPr>
          <p:cNvPr id="6" name="Rectangle 5"/>
          <p:cNvSpPr/>
          <p:nvPr/>
        </p:nvSpPr>
        <p:spPr>
          <a:xfrm>
            <a:off x="363032" y="5771960"/>
            <a:ext cx="3635841" cy="338554"/>
          </a:xfrm>
          <a:prstGeom prst="rect">
            <a:avLst/>
          </a:prstGeom>
        </p:spPr>
        <p:txBody>
          <a:bodyPr wrap="square">
            <a:spAutoFit/>
          </a:bodyPr>
          <a:lstStyle/>
          <a:p>
            <a:pPr algn="ctr"/>
            <a:r>
              <a:rPr lang="en-US" sz="1600" dirty="0" smtClean="0"/>
              <a:t>Raw epoch signal and its linear trend</a:t>
            </a:r>
            <a:endParaRPr lang="en-US" sz="1600" dirty="0"/>
          </a:p>
        </p:txBody>
      </p:sp>
      <p:sp>
        <p:nvSpPr>
          <p:cNvPr id="19" name="TextBox 18"/>
          <p:cNvSpPr txBox="1"/>
          <p:nvPr/>
        </p:nvSpPr>
        <p:spPr>
          <a:xfrm>
            <a:off x="4722511" y="5782420"/>
            <a:ext cx="4421489" cy="338554"/>
          </a:xfrm>
          <a:prstGeom prst="rect">
            <a:avLst/>
          </a:prstGeom>
          <a:noFill/>
        </p:spPr>
        <p:txBody>
          <a:bodyPr wrap="square" rtlCol="0">
            <a:spAutoFit/>
          </a:bodyPr>
          <a:lstStyle/>
          <a:p>
            <a:pPr algn="ctr"/>
            <a:r>
              <a:rPr lang="en-US" sz="1600" dirty="0" smtClean="0"/>
              <a:t>Corrected epoch signals after trend removal</a:t>
            </a:r>
          </a:p>
        </p:txBody>
      </p:sp>
      <p:sp>
        <p:nvSpPr>
          <p:cNvPr id="10" name="TextBox 9"/>
          <p:cNvSpPr txBox="1"/>
          <p:nvPr/>
        </p:nvSpPr>
        <p:spPr>
          <a:xfrm>
            <a:off x="147141" y="6111094"/>
            <a:ext cx="8670813" cy="646331"/>
          </a:xfrm>
          <a:prstGeom prst="rect">
            <a:avLst/>
          </a:prstGeom>
          <a:noFill/>
        </p:spPr>
        <p:txBody>
          <a:bodyPr wrap="square" rtlCol="0">
            <a:spAutoFit/>
          </a:bodyPr>
          <a:lstStyle/>
          <a:p>
            <a:r>
              <a:rPr lang="en-US" sz="1800" dirty="0" smtClean="0"/>
              <a:t>This epoch that was initially falsely determined as bad (left) was re-determined as good after the trend was properly removed (right). </a:t>
            </a:r>
            <a:endParaRPr lang="en-US" sz="1800" dirty="0"/>
          </a:p>
        </p:txBody>
      </p:sp>
      <p:sp>
        <p:nvSpPr>
          <p:cNvPr id="20" name="TextBox 19"/>
          <p:cNvSpPr txBox="1"/>
          <p:nvPr/>
        </p:nvSpPr>
        <p:spPr>
          <a:xfrm>
            <a:off x="19372" y="747475"/>
            <a:ext cx="6269311" cy="369332"/>
          </a:xfrm>
          <a:prstGeom prst="rect">
            <a:avLst/>
          </a:prstGeom>
          <a:noFill/>
        </p:spPr>
        <p:txBody>
          <a:bodyPr wrap="square" rtlCol="0">
            <a:spAutoFit/>
          </a:bodyPr>
          <a:lstStyle/>
          <a:p>
            <a:pPr algn="ctr"/>
            <a:r>
              <a:rPr lang="en-US" sz="1800" b="1" dirty="0">
                <a:solidFill>
                  <a:schemeClr val="bg2"/>
                </a:solidFill>
              </a:rPr>
              <a:t>Central</a:t>
            </a:r>
            <a:r>
              <a:rPr lang="en-US" sz="1800" b="1" dirty="0" smtClean="0"/>
              <a:t> Limit Theorem (CLT)-based data enhancement</a:t>
            </a:r>
            <a:endParaRPr lang="en-US" sz="1800" b="1" dirty="0"/>
          </a:p>
        </p:txBody>
      </p:sp>
      <p:sp>
        <p:nvSpPr>
          <p:cNvPr id="21" name="Rectangle 20"/>
          <p:cNvSpPr/>
          <p:nvPr/>
        </p:nvSpPr>
        <p:spPr>
          <a:xfrm>
            <a:off x="93688" y="3913671"/>
            <a:ext cx="4663825" cy="369332"/>
          </a:xfrm>
          <a:prstGeom prst="rect">
            <a:avLst/>
          </a:prstGeom>
        </p:spPr>
        <p:txBody>
          <a:bodyPr wrap="square">
            <a:spAutoFit/>
          </a:bodyPr>
          <a:lstStyle/>
          <a:p>
            <a:pPr lvl="0">
              <a:spcBef>
                <a:spcPts val="360"/>
              </a:spcBef>
              <a:buSzPts val="1400"/>
            </a:pPr>
            <a:r>
              <a:rPr lang="en-US" sz="1800" b="1" dirty="0">
                <a:solidFill>
                  <a:schemeClr val="bg2"/>
                </a:solidFill>
              </a:rPr>
              <a:t>Epoch-based </a:t>
            </a:r>
            <a:r>
              <a:rPr lang="en-US" sz="1800" b="1" dirty="0" smtClean="0">
                <a:solidFill>
                  <a:schemeClr val="bg2"/>
                </a:solidFill>
              </a:rPr>
              <a:t>Least-Squares Regression</a:t>
            </a:r>
            <a:endParaRPr lang="en-US" sz="1800" b="1" dirty="0">
              <a:solidFill>
                <a:schemeClr val="bg2"/>
              </a:solidFill>
            </a:endParaRPr>
          </a:p>
        </p:txBody>
      </p:sp>
      <p:pic>
        <p:nvPicPr>
          <p:cNvPr id="23" name="Picture 22"/>
          <p:cNvPicPr>
            <a:picLocks noChangeAspect="1"/>
          </p:cNvPicPr>
          <p:nvPr/>
        </p:nvPicPr>
        <p:blipFill>
          <a:blip r:embed="rId6"/>
          <a:stretch>
            <a:fillRect/>
          </a:stretch>
        </p:blipFill>
        <p:spPr>
          <a:xfrm>
            <a:off x="2248772" y="1215317"/>
            <a:ext cx="1810512" cy="1313369"/>
          </a:xfrm>
          <a:prstGeom prst="rect">
            <a:avLst/>
          </a:prstGeom>
        </p:spPr>
      </p:pic>
      <p:sp>
        <p:nvSpPr>
          <p:cNvPr id="22" name="TextBox 21"/>
          <p:cNvSpPr txBox="1"/>
          <p:nvPr/>
        </p:nvSpPr>
        <p:spPr>
          <a:xfrm>
            <a:off x="2550546" y="2538755"/>
            <a:ext cx="1508461" cy="338554"/>
          </a:xfrm>
          <a:prstGeom prst="rect">
            <a:avLst/>
          </a:prstGeom>
          <a:noFill/>
        </p:spPr>
        <p:txBody>
          <a:bodyPr wrap="square" rtlCol="0">
            <a:spAutoFit/>
          </a:bodyPr>
          <a:lstStyle/>
          <a:p>
            <a:r>
              <a:rPr lang="en-US" sz="1600" dirty="0" smtClean="0"/>
              <a:t>Good epoch</a:t>
            </a:r>
            <a:endParaRPr lang="en-US" sz="1600" dirty="0"/>
          </a:p>
        </p:txBody>
      </p:sp>
      <p:pic>
        <p:nvPicPr>
          <p:cNvPr id="29" name="Picture 28"/>
          <p:cNvPicPr>
            <a:picLocks noChangeAspect="1"/>
          </p:cNvPicPr>
          <p:nvPr/>
        </p:nvPicPr>
        <p:blipFill rotWithShape="1">
          <a:blip r:embed="rId7"/>
          <a:srcRect t="3715"/>
          <a:stretch/>
        </p:blipFill>
        <p:spPr>
          <a:xfrm>
            <a:off x="4378654" y="1229701"/>
            <a:ext cx="2120249" cy="1319591"/>
          </a:xfrm>
          <a:prstGeom prst="rect">
            <a:avLst/>
          </a:prstGeom>
        </p:spPr>
      </p:pic>
      <p:pic>
        <p:nvPicPr>
          <p:cNvPr id="30" name="Picture 29"/>
          <p:cNvPicPr>
            <a:picLocks noChangeAspect="1"/>
          </p:cNvPicPr>
          <p:nvPr/>
        </p:nvPicPr>
        <p:blipFill rotWithShape="1">
          <a:blip r:embed="rId8"/>
          <a:srcRect t="4471"/>
          <a:stretch/>
        </p:blipFill>
        <p:spPr>
          <a:xfrm>
            <a:off x="6645072" y="1221747"/>
            <a:ext cx="2120249" cy="1302682"/>
          </a:xfrm>
          <a:prstGeom prst="rect">
            <a:avLst/>
          </a:prstGeom>
        </p:spPr>
      </p:pic>
      <p:sp>
        <p:nvSpPr>
          <p:cNvPr id="25" name="TextBox 24"/>
          <p:cNvSpPr txBox="1"/>
          <p:nvPr/>
        </p:nvSpPr>
        <p:spPr>
          <a:xfrm>
            <a:off x="4486100" y="2534257"/>
            <a:ext cx="1876899" cy="338554"/>
          </a:xfrm>
          <a:prstGeom prst="rect">
            <a:avLst/>
          </a:prstGeom>
          <a:noFill/>
        </p:spPr>
        <p:txBody>
          <a:bodyPr wrap="square" rtlCol="0">
            <a:spAutoFit/>
          </a:bodyPr>
          <a:lstStyle/>
          <a:p>
            <a:r>
              <a:rPr lang="en-US" sz="1600" dirty="0" smtClean="0"/>
              <a:t>Raw subject signal</a:t>
            </a:r>
            <a:endParaRPr lang="en-US" sz="1600" dirty="0"/>
          </a:p>
        </p:txBody>
      </p:sp>
      <p:sp>
        <p:nvSpPr>
          <p:cNvPr id="32" name="TextBox 31"/>
          <p:cNvSpPr txBox="1"/>
          <p:nvPr/>
        </p:nvSpPr>
        <p:spPr>
          <a:xfrm>
            <a:off x="6755452" y="2524429"/>
            <a:ext cx="2062502" cy="338554"/>
          </a:xfrm>
          <a:prstGeom prst="rect">
            <a:avLst/>
          </a:prstGeom>
          <a:noFill/>
        </p:spPr>
        <p:txBody>
          <a:bodyPr wrap="square" rtlCol="0">
            <a:spAutoFit/>
          </a:bodyPr>
          <a:lstStyle/>
          <a:p>
            <a:r>
              <a:rPr lang="en-US" sz="1600" dirty="0" smtClean="0"/>
              <a:t>After being cleaned</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advTm="7688"/>
    </mc:Choice>
    <mc:Fallback xmlns="">
      <p:transition advTm="7688"/>
    </mc:Fallback>
  </mc:AlternateContent>
  <p:timing>
    <p:tnLst>
      <p:par>
        <p:cTn id="1" dur="indefinite" restart="never" nodeType="tmRoot"/>
      </p:par>
    </p:tnLst>
  </p:timing>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11451</TotalTime>
  <Words>2680</Words>
  <Application>Microsoft Office PowerPoint</Application>
  <PresentationFormat>On-screen Show (4:3)</PresentationFormat>
  <Paragraphs>179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Verdana</vt:lpstr>
      <vt:lpstr>Times New Roman</vt:lpstr>
      <vt:lpstr>Courier New</vt:lpstr>
      <vt:lpstr>Arial</vt:lpstr>
      <vt:lpstr>Noto Sans Symbols</vt:lpstr>
      <vt:lpstr>Echo</vt:lpstr>
      <vt:lpstr>Subject Identification Using an EEG-based Biometric System</vt:lpstr>
      <vt:lpstr>Abstract</vt:lpstr>
      <vt:lpstr>Problem</vt:lpstr>
      <vt:lpstr>Introduction (Background Research) </vt:lpstr>
      <vt:lpstr>Hypothesis</vt:lpstr>
      <vt:lpstr>Materials</vt:lpstr>
      <vt:lpstr>Procedure</vt:lpstr>
      <vt:lpstr>Procedure (Continued)</vt:lpstr>
      <vt:lpstr>Results</vt:lpstr>
      <vt:lpstr>Results (Contin.)</vt:lpstr>
      <vt:lpstr>Discussion</vt:lpstr>
      <vt:lpstr>Discussion (Contin.)</vt:lpstr>
      <vt:lpstr>Conclusion</vt:lpstr>
      <vt:lpstr>Reflection/Application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Criteria for Slides</dc:title>
  <dc:creator>Dean Gilbert</dc:creator>
  <cp:lastModifiedBy>Cao, Xiwu</cp:lastModifiedBy>
  <cp:revision>386</cp:revision>
  <dcterms:created xsi:type="dcterms:W3CDTF">2020-11-08T22:36:19Z</dcterms:created>
  <dcterms:modified xsi:type="dcterms:W3CDTF">2022-02-26T07:23:27Z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TC010183731033</vt:lpwstr>
  </property>
</Properties>
</file>