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6" r:id="rId6"/>
    <p:sldId id="263" r:id="rId7"/>
    <p:sldId id="267" r:id="rId8"/>
    <p:sldId id="268" r:id="rId9"/>
    <p:sldId id="264" r:id="rId10"/>
    <p:sldId id="272" r:id="rId11"/>
    <p:sldId id="271" r:id="rId12"/>
    <p:sldId id="269" r:id="rId13"/>
    <p:sldId id="270" r:id="rId14"/>
    <p:sldId id="259" r:id="rId15"/>
    <p:sldId id="265" r:id="rId16"/>
    <p:sldId id="273" r:id="rId17"/>
    <p:sldId id="274" r:id="rId18"/>
    <p:sldId id="275" r:id="rId19"/>
    <p:sldId id="276" r:id="rId20"/>
    <p:sldId id="260" r:id="rId21"/>
    <p:sldId id="26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9FE43E-48AC-4D2D-8CD5-46398A12EC69}"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3AC35-C416-485D-91B5-2020DBF47DA8}" type="slidenum">
              <a:rPr lang="en-US" smtClean="0"/>
              <a:t>‹#›</a:t>
            </a:fld>
            <a:endParaRPr lang="en-US"/>
          </a:p>
        </p:txBody>
      </p:sp>
    </p:spTree>
    <p:extLst>
      <p:ext uri="{BB962C8B-B14F-4D97-AF65-F5344CB8AC3E}">
        <p14:creationId xmlns:p14="http://schemas.microsoft.com/office/powerpoint/2010/main" val="801189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9FE43E-48AC-4D2D-8CD5-46398A12EC69}"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3AC35-C416-485D-91B5-2020DBF47DA8}" type="slidenum">
              <a:rPr lang="en-US" smtClean="0"/>
              <a:t>‹#›</a:t>
            </a:fld>
            <a:endParaRPr lang="en-US"/>
          </a:p>
        </p:txBody>
      </p:sp>
    </p:spTree>
    <p:extLst>
      <p:ext uri="{BB962C8B-B14F-4D97-AF65-F5344CB8AC3E}">
        <p14:creationId xmlns:p14="http://schemas.microsoft.com/office/powerpoint/2010/main" val="3517594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9FE43E-48AC-4D2D-8CD5-46398A12EC69}"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3AC35-C416-485D-91B5-2020DBF47DA8}" type="slidenum">
              <a:rPr lang="en-US" smtClean="0"/>
              <a:t>‹#›</a:t>
            </a:fld>
            <a:endParaRPr lang="en-US"/>
          </a:p>
        </p:txBody>
      </p:sp>
    </p:spTree>
    <p:extLst>
      <p:ext uri="{BB962C8B-B14F-4D97-AF65-F5344CB8AC3E}">
        <p14:creationId xmlns:p14="http://schemas.microsoft.com/office/powerpoint/2010/main" val="165516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9FE43E-48AC-4D2D-8CD5-46398A12EC69}"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3AC35-C416-485D-91B5-2020DBF47DA8}" type="slidenum">
              <a:rPr lang="en-US" smtClean="0"/>
              <a:t>‹#›</a:t>
            </a:fld>
            <a:endParaRPr lang="en-US"/>
          </a:p>
        </p:txBody>
      </p:sp>
    </p:spTree>
    <p:extLst>
      <p:ext uri="{BB962C8B-B14F-4D97-AF65-F5344CB8AC3E}">
        <p14:creationId xmlns:p14="http://schemas.microsoft.com/office/powerpoint/2010/main" val="2036173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B9FE43E-48AC-4D2D-8CD5-46398A12EC69}"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83AC35-C416-485D-91B5-2020DBF47DA8}" type="slidenum">
              <a:rPr lang="en-US" smtClean="0"/>
              <a:t>‹#›</a:t>
            </a:fld>
            <a:endParaRPr lang="en-US"/>
          </a:p>
        </p:txBody>
      </p:sp>
    </p:spTree>
    <p:extLst>
      <p:ext uri="{BB962C8B-B14F-4D97-AF65-F5344CB8AC3E}">
        <p14:creationId xmlns:p14="http://schemas.microsoft.com/office/powerpoint/2010/main" val="2491696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9FE43E-48AC-4D2D-8CD5-46398A12EC69}"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83AC35-C416-485D-91B5-2020DBF47DA8}" type="slidenum">
              <a:rPr lang="en-US" smtClean="0"/>
              <a:t>‹#›</a:t>
            </a:fld>
            <a:endParaRPr lang="en-US"/>
          </a:p>
        </p:txBody>
      </p:sp>
    </p:spTree>
    <p:extLst>
      <p:ext uri="{BB962C8B-B14F-4D97-AF65-F5344CB8AC3E}">
        <p14:creationId xmlns:p14="http://schemas.microsoft.com/office/powerpoint/2010/main" val="3909597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9FE43E-48AC-4D2D-8CD5-46398A12EC69}" type="datetimeFigureOut">
              <a:rPr lang="en-US" smtClean="0"/>
              <a:t>8/6/2021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83AC35-C416-485D-91B5-2020DBF47DA8}" type="slidenum">
              <a:rPr lang="en-US" smtClean="0"/>
              <a:t>‹#›</a:t>
            </a:fld>
            <a:endParaRPr lang="en-US"/>
          </a:p>
        </p:txBody>
      </p:sp>
    </p:spTree>
    <p:extLst>
      <p:ext uri="{BB962C8B-B14F-4D97-AF65-F5344CB8AC3E}">
        <p14:creationId xmlns:p14="http://schemas.microsoft.com/office/powerpoint/2010/main" val="3554900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9FE43E-48AC-4D2D-8CD5-46398A12EC69}" type="datetimeFigureOut">
              <a:rPr lang="en-US" smtClean="0"/>
              <a:t>8/6/2021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83AC35-C416-485D-91B5-2020DBF47DA8}" type="slidenum">
              <a:rPr lang="en-US" smtClean="0"/>
              <a:t>‹#›</a:t>
            </a:fld>
            <a:endParaRPr lang="en-US"/>
          </a:p>
        </p:txBody>
      </p:sp>
    </p:spTree>
    <p:extLst>
      <p:ext uri="{BB962C8B-B14F-4D97-AF65-F5344CB8AC3E}">
        <p14:creationId xmlns:p14="http://schemas.microsoft.com/office/powerpoint/2010/main" val="1441265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9FE43E-48AC-4D2D-8CD5-46398A12EC69}" type="datetimeFigureOut">
              <a:rPr lang="en-US" smtClean="0"/>
              <a:t>8/6/2021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83AC35-C416-485D-91B5-2020DBF47DA8}" type="slidenum">
              <a:rPr lang="en-US" smtClean="0"/>
              <a:t>‹#›</a:t>
            </a:fld>
            <a:endParaRPr lang="en-US"/>
          </a:p>
        </p:txBody>
      </p:sp>
    </p:spTree>
    <p:extLst>
      <p:ext uri="{BB962C8B-B14F-4D97-AF65-F5344CB8AC3E}">
        <p14:creationId xmlns:p14="http://schemas.microsoft.com/office/powerpoint/2010/main" val="378021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9FE43E-48AC-4D2D-8CD5-46398A12EC69}"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83AC35-C416-485D-91B5-2020DBF47DA8}" type="slidenum">
              <a:rPr lang="en-US" smtClean="0"/>
              <a:t>‹#›</a:t>
            </a:fld>
            <a:endParaRPr lang="en-US"/>
          </a:p>
        </p:txBody>
      </p:sp>
    </p:spTree>
    <p:extLst>
      <p:ext uri="{BB962C8B-B14F-4D97-AF65-F5344CB8AC3E}">
        <p14:creationId xmlns:p14="http://schemas.microsoft.com/office/powerpoint/2010/main" val="1948943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B9FE43E-48AC-4D2D-8CD5-46398A12EC69}"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83AC35-C416-485D-91B5-2020DBF47DA8}" type="slidenum">
              <a:rPr lang="en-US" smtClean="0"/>
              <a:t>‹#›</a:t>
            </a:fld>
            <a:endParaRPr lang="en-US"/>
          </a:p>
        </p:txBody>
      </p:sp>
    </p:spTree>
    <p:extLst>
      <p:ext uri="{BB962C8B-B14F-4D97-AF65-F5344CB8AC3E}">
        <p14:creationId xmlns:p14="http://schemas.microsoft.com/office/powerpoint/2010/main" val="1529779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9FE43E-48AC-4D2D-8CD5-46398A12EC69}" type="datetimeFigureOut">
              <a:rPr lang="en-US" smtClean="0"/>
              <a:t>8/6/2021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83AC35-C416-485D-91B5-2020DBF47DA8}" type="slidenum">
              <a:rPr lang="en-US" smtClean="0"/>
              <a:t>‹#›</a:t>
            </a:fld>
            <a:endParaRPr lang="en-US"/>
          </a:p>
        </p:txBody>
      </p:sp>
    </p:spTree>
    <p:extLst>
      <p:ext uri="{BB962C8B-B14F-4D97-AF65-F5344CB8AC3E}">
        <p14:creationId xmlns:p14="http://schemas.microsoft.com/office/powerpoint/2010/main" val="3759790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8641" y="1122363"/>
            <a:ext cx="10528662" cy="2387600"/>
          </a:xfrm>
        </p:spPr>
        <p:txBody>
          <a:bodyPr>
            <a:normAutofit fontScale="90000"/>
          </a:bodyPr>
          <a:lstStyle/>
          <a:p>
            <a:r>
              <a:rPr lang="en-US" b="1" dirty="0"/>
              <a:t>Paper - Traumatic Brain Injury Detection Using Electrophysiological </a:t>
            </a:r>
            <a:r>
              <a:rPr lang="en-US" b="1" dirty="0" smtClean="0"/>
              <a:t>Methods (REVIEW)</a:t>
            </a:r>
            <a:endParaRPr lang="en-US" dirty="0"/>
          </a:p>
        </p:txBody>
      </p:sp>
      <p:sp>
        <p:nvSpPr>
          <p:cNvPr id="3" name="Subtitle 2"/>
          <p:cNvSpPr>
            <a:spLocks noGrp="1"/>
          </p:cNvSpPr>
          <p:nvPr>
            <p:ph type="subTitle" idx="1"/>
          </p:nvPr>
        </p:nvSpPr>
        <p:spPr/>
        <p:txBody>
          <a:bodyPr/>
          <a:lstStyle/>
          <a:p>
            <a:r>
              <a:rPr lang="en-US" dirty="0"/>
              <a:t>By: Steven Cao</a:t>
            </a:r>
          </a:p>
        </p:txBody>
      </p:sp>
      <p:sp>
        <p:nvSpPr>
          <p:cNvPr id="4" name="Rectangle 3"/>
          <p:cNvSpPr/>
          <p:nvPr/>
        </p:nvSpPr>
        <p:spPr>
          <a:xfrm>
            <a:off x="5977217" y="3244334"/>
            <a:ext cx="237566" cy="369332"/>
          </a:xfrm>
          <a:prstGeom prst="rect">
            <a:avLst/>
          </a:prstGeom>
        </p:spPr>
        <p:txBody>
          <a:bodyPr wrap="none">
            <a:spAutoFit/>
          </a:bodyPr>
          <a:lstStyle/>
          <a:p>
            <a:r>
              <a:rPr lang="en-US" b="0" dirty="0" smtClean="0">
                <a:effectLst/>
              </a:rPr>
              <a:t> </a:t>
            </a:r>
            <a:endParaRPr lang="en-US" dirty="0"/>
          </a:p>
        </p:txBody>
      </p:sp>
    </p:spTree>
    <p:extLst>
      <p:ext uri="{BB962C8B-B14F-4D97-AF65-F5344CB8AC3E}">
        <p14:creationId xmlns:p14="http://schemas.microsoft.com/office/powerpoint/2010/main" val="32969386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EEG data is created</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How does an EEG work?</a:t>
            </a:r>
          </a:p>
          <a:p>
            <a:r>
              <a:rPr lang="en-US" dirty="0" smtClean="0"/>
              <a:t>The </a:t>
            </a:r>
            <a:r>
              <a:rPr lang="en-US" dirty="0"/>
              <a:t>billions of nerve cells in your brain </a:t>
            </a:r>
            <a:r>
              <a:rPr lang="en-US" b="1" dirty="0"/>
              <a:t>produce very small electrical signals that form patterns called brain waves</a:t>
            </a:r>
            <a:r>
              <a:rPr lang="en-US" dirty="0"/>
              <a:t>. During an EEG, </a:t>
            </a:r>
            <a:r>
              <a:rPr lang="en-US" b="1" dirty="0"/>
              <a:t>small electrodes and wires are attached to your head.</a:t>
            </a:r>
            <a:r>
              <a:rPr lang="en-US" dirty="0"/>
              <a:t> The electrodes </a:t>
            </a:r>
            <a:r>
              <a:rPr lang="en-US" b="1" dirty="0"/>
              <a:t>detect your brain waves and the EEG machine amplifies the signals and records them in a wave pattern on graph paper or a computer screen </a:t>
            </a:r>
            <a:endParaRPr lang="en-US" b="1" dirty="0" smtClean="0"/>
          </a:p>
          <a:p>
            <a:pPr marL="0" indent="0">
              <a:buNone/>
            </a:pPr>
            <a:r>
              <a:rPr lang="en-US" b="1" dirty="0"/>
              <a:t>Who performs the test?</a:t>
            </a:r>
          </a:p>
          <a:p>
            <a:r>
              <a:rPr lang="en-US" dirty="0"/>
              <a:t>A technician can perform the test in the doctors office, a specially designed clinic, or in the hospital</a:t>
            </a:r>
            <a:r>
              <a:rPr lang="en-US" dirty="0" smtClean="0"/>
              <a:t>.</a:t>
            </a:r>
          </a:p>
          <a:p>
            <a:pPr marL="0" indent="0">
              <a:buNone/>
            </a:pPr>
            <a:r>
              <a:rPr lang="en-US" b="1" dirty="0"/>
              <a:t>What happens during the test?</a:t>
            </a:r>
          </a:p>
          <a:p>
            <a:r>
              <a:rPr lang="en-US" b="1" dirty="0"/>
              <a:t>You will be asked to lie on a table or sit in a reclining chair. About 20 small electrodes will be attached to your head with washable glue. The technician may ask you to do several things during the test, such as asking you to open and close your eyes, breath deeply and rapidly (hyperventilation), or look at a flashing light. Most of the time you will just lie still with your eyes closed.</a:t>
            </a:r>
          </a:p>
          <a:p>
            <a:endParaRPr lang="en-US" dirty="0"/>
          </a:p>
          <a:p>
            <a:endParaRPr lang="en-US" b="1" dirty="0"/>
          </a:p>
        </p:txBody>
      </p:sp>
    </p:spTree>
    <p:extLst>
      <p:ext uri="{BB962C8B-B14F-4D97-AF65-F5344CB8AC3E}">
        <p14:creationId xmlns:p14="http://schemas.microsoft.com/office/powerpoint/2010/main" val="30921087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process of collecting EEG data</a:t>
            </a:r>
            <a:endParaRPr lang="en-US" dirty="0"/>
          </a:p>
        </p:txBody>
      </p:sp>
      <p:sp>
        <p:nvSpPr>
          <p:cNvPr id="3" name="Content Placeholder 2"/>
          <p:cNvSpPr>
            <a:spLocks noGrp="1"/>
          </p:cNvSpPr>
          <p:nvPr>
            <p:ph idx="1"/>
          </p:nvPr>
        </p:nvSpPr>
        <p:spPr>
          <a:xfrm>
            <a:off x="838200" y="1825624"/>
            <a:ext cx="10515600" cy="4575175"/>
          </a:xfrm>
        </p:spPr>
        <p:txBody>
          <a:bodyPr>
            <a:normAutofit fontScale="77500" lnSpcReduction="20000"/>
          </a:bodyPr>
          <a:lstStyle/>
          <a:p>
            <a:r>
              <a:rPr lang="en-US" dirty="0" smtClean="0"/>
              <a:t>1. The EEG data is collected </a:t>
            </a:r>
            <a:r>
              <a:rPr lang="en-US" b="1" dirty="0" smtClean="0"/>
              <a:t>using three EEG elect</a:t>
            </a:r>
            <a:r>
              <a:rPr lang="en-US" dirty="0" smtClean="0"/>
              <a:t>rodes, each being the positive, negative and ground terminals respectively.</a:t>
            </a:r>
          </a:p>
          <a:p>
            <a:r>
              <a:rPr lang="en-US" dirty="0" smtClean="0"/>
              <a:t>2. Since the signal measures in the unit of micro-volts it needs to be amplified using amplifier circuit. This circuit consists of five stages, namely, the Instrumentation Amplifier, 60 Hz Notch Filter, 31Hz Low Pass Filter, Gain Stage, and Clamper Circuit. Each of these </a:t>
            </a:r>
            <a:r>
              <a:rPr lang="en-US" b="1" dirty="0" smtClean="0"/>
              <a:t>stages contribute in their own way to amplify and also filter the noise </a:t>
            </a:r>
            <a:r>
              <a:rPr lang="en-US" dirty="0" smtClean="0"/>
              <a:t>from the EEG signal.</a:t>
            </a:r>
          </a:p>
          <a:p>
            <a:r>
              <a:rPr lang="en-US" dirty="0" smtClean="0"/>
              <a:t>3. The EEG signal is </a:t>
            </a:r>
            <a:r>
              <a:rPr lang="en-US" b="1" dirty="0" smtClean="0"/>
              <a:t>observed on the cathode-ray oscilloscope </a:t>
            </a:r>
            <a:r>
              <a:rPr lang="en-US" dirty="0" smtClean="0"/>
              <a:t>and the data is collected on an Arduino Uno microcontroller using the </a:t>
            </a:r>
            <a:r>
              <a:rPr lang="en-US" dirty="0" err="1" smtClean="0"/>
              <a:t>Hyperterminal</a:t>
            </a:r>
            <a:r>
              <a:rPr lang="en-US" dirty="0" smtClean="0"/>
              <a:t> software.</a:t>
            </a:r>
          </a:p>
          <a:p>
            <a:r>
              <a:rPr lang="en-US" dirty="0" smtClean="0"/>
              <a:t>4. The data is sampled at a </a:t>
            </a:r>
            <a:r>
              <a:rPr lang="en-US" b="1" dirty="0" smtClean="0"/>
              <a:t>sampling rate of 838 Hz. </a:t>
            </a:r>
            <a:r>
              <a:rPr lang="en-US" dirty="0" smtClean="0"/>
              <a:t>Any remaining noise from the signal can be removed by passing it through a digital low-pass filter, if required. </a:t>
            </a:r>
          </a:p>
          <a:p>
            <a:r>
              <a:rPr lang="en-US" dirty="0" smtClean="0"/>
              <a:t>5. EEG data is </a:t>
            </a:r>
            <a:r>
              <a:rPr lang="en-US" b="1" dirty="0" smtClean="0"/>
              <a:t>collected from 10 people while they are made to concentrate on a particular thought. </a:t>
            </a:r>
            <a:r>
              <a:rPr lang="en-US" dirty="0" smtClean="0"/>
              <a:t>The subjects were asked to imagine moving an object towards the direction „Right‟ for the first 150 data sets collected and then the same for the direction „Left‟ for another 150 data sets. All the data was collected </a:t>
            </a:r>
            <a:r>
              <a:rPr lang="en-US" b="1" dirty="0" smtClean="0"/>
              <a:t>with complete supervision and without any kind of movement of the subject during the collection process</a:t>
            </a:r>
            <a:endParaRPr lang="en-US" b="1" dirty="0"/>
          </a:p>
        </p:txBody>
      </p:sp>
    </p:spTree>
    <p:extLst>
      <p:ext uri="{BB962C8B-B14F-4D97-AF65-F5344CB8AC3E}">
        <p14:creationId xmlns:p14="http://schemas.microsoft.com/office/powerpoint/2010/main" val="39708527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on getting good EEG data</a:t>
            </a:r>
            <a:endParaRPr lang="en-US" dirty="0"/>
          </a:p>
        </p:txBody>
      </p:sp>
      <p:sp>
        <p:nvSpPr>
          <p:cNvPr id="3" name="Content Placeholder 2"/>
          <p:cNvSpPr>
            <a:spLocks noGrp="1"/>
          </p:cNvSpPr>
          <p:nvPr>
            <p:ph idx="1"/>
          </p:nvPr>
        </p:nvSpPr>
        <p:spPr>
          <a:xfrm>
            <a:off x="838200" y="1628503"/>
            <a:ext cx="10515600" cy="5068388"/>
          </a:xfrm>
        </p:spPr>
        <p:txBody>
          <a:bodyPr>
            <a:normAutofit fontScale="85000" lnSpcReduction="20000"/>
          </a:bodyPr>
          <a:lstStyle/>
          <a:p>
            <a:r>
              <a:rPr lang="en-US" dirty="0" smtClean="0"/>
              <a:t>1. Run pilots</a:t>
            </a:r>
          </a:p>
          <a:p>
            <a:pPr lvl="1"/>
            <a:r>
              <a:rPr lang="en-US" b="1" dirty="0"/>
              <a:t>EEG experiments require careful preparation</a:t>
            </a:r>
            <a:r>
              <a:rPr lang="en-US" dirty="0"/>
              <a:t>. You need to prepare the participants, spend some time on setting up the equipment and run initial tests</a:t>
            </a:r>
            <a:r>
              <a:rPr lang="en-US" dirty="0" smtClean="0"/>
              <a:t>.</a:t>
            </a:r>
          </a:p>
          <a:p>
            <a:r>
              <a:rPr lang="en-US" dirty="0" smtClean="0"/>
              <a:t>2. </a:t>
            </a:r>
            <a:r>
              <a:rPr lang="en-US" dirty="0"/>
              <a:t>“There is no substitute for clean data”</a:t>
            </a:r>
          </a:p>
          <a:p>
            <a:pPr lvl="1"/>
            <a:r>
              <a:rPr lang="en-US" dirty="0"/>
              <a:t>Clean data allows clean responses to your research questions</a:t>
            </a:r>
            <a:r>
              <a:rPr lang="en-US" dirty="0" smtClean="0"/>
              <a:t>!</a:t>
            </a:r>
            <a:r>
              <a:rPr lang="en-US" dirty="0"/>
              <a:t> </a:t>
            </a:r>
            <a:r>
              <a:rPr lang="en-US" dirty="0" smtClean="0"/>
              <a:t>Always </a:t>
            </a:r>
            <a:r>
              <a:rPr lang="en-US" dirty="0"/>
              <a:t>start with properly recorded data</a:t>
            </a:r>
            <a:r>
              <a:rPr lang="en-US" dirty="0" smtClean="0"/>
              <a:t>.</a:t>
            </a:r>
          </a:p>
          <a:p>
            <a:r>
              <a:rPr lang="en-US" dirty="0" smtClean="0"/>
              <a:t>3. Make </a:t>
            </a:r>
            <a:r>
              <a:rPr lang="en-US" dirty="0"/>
              <a:t>informed </a:t>
            </a:r>
            <a:r>
              <a:rPr lang="en-US" dirty="0" smtClean="0"/>
              <a:t>decisions</a:t>
            </a:r>
          </a:p>
          <a:p>
            <a:pPr lvl="1"/>
            <a:r>
              <a:rPr lang="en-US" dirty="0"/>
              <a:t>EEG data </a:t>
            </a:r>
            <a:r>
              <a:rPr lang="en-US" b="1" dirty="0"/>
              <a:t>can be recorded and analyzed in a lot of different ways</a:t>
            </a:r>
            <a:r>
              <a:rPr lang="en-US" dirty="0"/>
              <a:t>, and not only the processing steps themselves but also their sequence </a:t>
            </a:r>
            <a:r>
              <a:rPr lang="en-US" dirty="0" smtClean="0"/>
              <a:t>matters. </a:t>
            </a:r>
            <a:r>
              <a:rPr lang="en-US" dirty="0"/>
              <a:t>All signal processing techniques alter the data to some extent and being </a:t>
            </a:r>
            <a:r>
              <a:rPr lang="en-US" b="1" dirty="0"/>
              <a:t>aware of their impact on the data definitely helps to pick the right ones</a:t>
            </a:r>
            <a:r>
              <a:rPr lang="en-US" dirty="0" smtClean="0"/>
              <a:t>.</a:t>
            </a:r>
            <a:r>
              <a:rPr lang="en-US" dirty="0"/>
              <a:t> By making sure that the methods of choice return the desired outcomes, you are able to maximize scientific research standards such as objectivity, reliability, and validity</a:t>
            </a:r>
            <a:r>
              <a:rPr lang="en-US" dirty="0" smtClean="0"/>
              <a:t>.</a:t>
            </a:r>
          </a:p>
          <a:p>
            <a:r>
              <a:rPr lang="en-US" dirty="0" smtClean="0"/>
              <a:t>4. </a:t>
            </a:r>
            <a:r>
              <a:rPr lang="en-US" dirty="0"/>
              <a:t>Attenuate or reject </a:t>
            </a:r>
            <a:r>
              <a:rPr lang="en-US" dirty="0" smtClean="0"/>
              <a:t>artifacts</a:t>
            </a:r>
          </a:p>
          <a:p>
            <a:pPr lvl="1"/>
            <a:r>
              <a:rPr lang="en-US" dirty="0"/>
              <a:t>EEG data </a:t>
            </a:r>
            <a:r>
              <a:rPr lang="en-US" b="1" dirty="0"/>
              <a:t>contains relevant and irrelevant aspects</a:t>
            </a:r>
            <a:r>
              <a:rPr lang="en-US" dirty="0" smtClean="0"/>
              <a:t>.</a:t>
            </a:r>
            <a:r>
              <a:rPr lang="en-US" dirty="0"/>
              <a:t> For example, one might be interested in event-related potentials time-locked to the onset of a specific visual stimulus. If the </a:t>
            </a:r>
            <a:r>
              <a:rPr lang="en-US" b="1" dirty="0"/>
              <a:t>participant blinks at that very moment</a:t>
            </a:r>
            <a:r>
              <a:rPr lang="en-US" dirty="0"/>
              <a:t>, the EEG might not reflect the cortical processes of seeing the stimulus on screen</a:t>
            </a:r>
            <a:r>
              <a:rPr lang="en-US" dirty="0" smtClean="0"/>
              <a:t>.</a:t>
            </a:r>
            <a:endParaRPr lang="en-US" dirty="0"/>
          </a:p>
          <a:p>
            <a:pPr lvl="1"/>
            <a:endParaRPr lang="en-US" dirty="0"/>
          </a:p>
        </p:txBody>
      </p:sp>
    </p:spTree>
    <p:extLst>
      <p:ext uri="{BB962C8B-B14F-4D97-AF65-F5344CB8AC3E}">
        <p14:creationId xmlns:p14="http://schemas.microsoft.com/office/powerpoint/2010/main" val="3022681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51449" y="563080"/>
            <a:ext cx="8306520" cy="5906012"/>
          </a:xfrm>
          <a:prstGeom prst="rect">
            <a:avLst/>
          </a:prstGeom>
        </p:spPr>
      </p:pic>
    </p:spTree>
    <p:extLst>
      <p:ext uri="{BB962C8B-B14F-4D97-AF65-F5344CB8AC3E}">
        <p14:creationId xmlns:p14="http://schemas.microsoft.com/office/powerpoint/2010/main" val="2326700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About the </a:t>
            </a:r>
            <a:r>
              <a:rPr lang="en-US" dirty="0" err="1"/>
              <a:t>qEEG</a:t>
            </a:r>
            <a:r>
              <a:rPr lang="en-US" dirty="0"/>
              <a:t> method</a:t>
            </a:r>
            <a:r>
              <a:rPr lang="en-US" dirty="0" smtClean="0">
                <a:effectLst/>
              </a:rPr>
              <a:t/>
            </a:r>
            <a:br>
              <a:rPr lang="en-US" dirty="0" smtClean="0">
                <a:effectLst/>
              </a:rPr>
            </a:br>
            <a:r>
              <a:rPr lang="en-US" dirty="0" smtClean="0"/>
              <a:t/>
            </a:r>
            <a:br>
              <a:rPr lang="en-US" dirty="0" smtClean="0"/>
            </a:br>
            <a:endParaRPr lang="en-US" dirty="0"/>
          </a:p>
        </p:txBody>
      </p:sp>
      <p:sp>
        <p:nvSpPr>
          <p:cNvPr id="3" name="Content Placeholder 2"/>
          <p:cNvSpPr>
            <a:spLocks noGrp="1"/>
          </p:cNvSpPr>
          <p:nvPr>
            <p:ph idx="1"/>
          </p:nvPr>
        </p:nvSpPr>
        <p:spPr>
          <a:xfrm>
            <a:off x="748937" y="827608"/>
            <a:ext cx="10528663" cy="4998426"/>
          </a:xfrm>
        </p:spPr>
        <p:txBody>
          <a:bodyPr>
            <a:normAutofit fontScale="85000" lnSpcReduction="10000"/>
          </a:bodyPr>
          <a:lstStyle/>
          <a:p>
            <a:pPr marL="0" indent="0">
              <a:buNone/>
            </a:pPr>
            <a:r>
              <a:rPr lang="en-US" dirty="0"/>
              <a:t>What is it?</a:t>
            </a:r>
            <a:endParaRPr lang="en-US" b="0" dirty="0" smtClean="0">
              <a:effectLst/>
            </a:endParaRPr>
          </a:p>
          <a:p>
            <a:pPr fontAlgn="base"/>
            <a:r>
              <a:rPr lang="en-US" dirty="0"/>
              <a:t>Quantitative electroencephalography (QEEG) is a </a:t>
            </a:r>
            <a:r>
              <a:rPr lang="en-US" b="1" dirty="0"/>
              <a:t>modern type of electroencephalography (EEG) analysis</a:t>
            </a:r>
            <a:r>
              <a:rPr lang="en-US" dirty="0"/>
              <a:t> that involves </a:t>
            </a:r>
            <a:r>
              <a:rPr lang="en-US" b="1" dirty="0"/>
              <a:t>recording digital EEG signals</a:t>
            </a:r>
            <a:r>
              <a:rPr lang="en-US" dirty="0"/>
              <a:t> which are processed, transformed, and analyzed using complex mathematical algorithms.</a:t>
            </a:r>
          </a:p>
          <a:p>
            <a:pPr fontAlgn="base"/>
            <a:r>
              <a:rPr lang="en-US" dirty="0"/>
              <a:t>Also called “brain mapping,” </a:t>
            </a:r>
            <a:r>
              <a:rPr lang="en-US" dirty="0" err="1"/>
              <a:t>qEEG</a:t>
            </a:r>
            <a:r>
              <a:rPr lang="en-US" dirty="0"/>
              <a:t> is a type of </a:t>
            </a:r>
            <a:r>
              <a:rPr lang="en-US" b="1" dirty="0"/>
              <a:t>test that measures the electrical activity in the brain</a:t>
            </a:r>
            <a:r>
              <a:rPr lang="en-US" dirty="0"/>
              <a:t>. In simple terms, the test measures brain waves </a:t>
            </a:r>
            <a:r>
              <a:rPr lang="en-US" b="1" dirty="0"/>
              <a:t>the same way </a:t>
            </a:r>
            <a:r>
              <a:rPr lang="en-US" dirty="0"/>
              <a:t>an electrocardiogram, or </a:t>
            </a:r>
            <a:r>
              <a:rPr lang="en-US" dirty="0" smtClean="0"/>
              <a:t>ECG</a:t>
            </a:r>
            <a:r>
              <a:rPr lang="en-US" dirty="0"/>
              <a:t>, measures the heart's electrical activity.</a:t>
            </a:r>
          </a:p>
          <a:p>
            <a:pPr marL="0" indent="0">
              <a:buNone/>
            </a:pPr>
            <a:r>
              <a:rPr lang="en-US" b="0" dirty="0" smtClean="0">
                <a:effectLst/>
              </a:rPr>
              <a:t/>
            </a:r>
            <a:br>
              <a:rPr lang="en-US" b="0" dirty="0" smtClean="0">
                <a:effectLst/>
              </a:rPr>
            </a:br>
            <a:r>
              <a:rPr lang="en-US" dirty="0"/>
              <a:t>How it works?</a:t>
            </a:r>
            <a:endParaRPr lang="en-US" b="0" dirty="0" smtClean="0">
              <a:effectLst/>
            </a:endParaRPr>
          </a:p>
          <a:p>
            <a:r>
              <a:rPr lang="en-US" dirty="0" smtClean="0"/>
              <a:t>QEEG </a:t>
            </a:r>
            <a:r>
              <a:rPr lang="en-US" dirty="0"/>
              <a:t>is noninvasive, painless, and safe to use. The electrodes in the cap that are placed on the scalp are like a “read-only” program that receives signals from the brain. The electrodes do not alter brain activity in any way; they </a:t>
            </a:r>
            <a:r>
              <a:rPr lang="en-US" b="1" dirty="0"/>
              <a:t>simply reveal areas where brain wave activity is healthy, underactive, or </a:t>
            </a:r>
            <a:r>
              <a:rPr lang="en-US" b="1" dirty="0" smtClean="0"/>
              <a:t>overactive</a:t>
            </a:r>
            <a:r>
              <a:rPr lang="en-US" dirty="0"/>
              <a:t>.</a:t>
            </a:r>
            <a:endParaRPr lang="en-US" dirty="0" smtClean="0"/>
          </a:p>
        </p:txBody>
      </p:sp>
    </p:spTree>
    <p:extLst>
      <p:ext uri="{BB962C8B-B14F-4D97-AF65-F5344CB8AC3E}">
        <p14:creationId xmlns:p14="http://schemas.microsoft.com/office/powerpoint/2010/main" val="11061057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19"/>
            <a:ext cx="10515600" cy="1325563"/>
          </a:xfrm>
        </p:spPr>
        <p:txBody>
          <a:bodyPr/>
          <a:lstStyle/>
          <a:p>
            <a:pPr algn="ctr"/>
            <a:r>
              <a:rPr lang="en-US" dirty="0" smtClean="0"/>
              <a:t>The </a:t>
            </a:r>
            <a:r>
              <a:rPr lang="en-US" dirty="0" err="1" smtClean="0"/>
              <a:t>qEEG</a:t>
            </a:r>
            <a:r>
              <a:rPr lang="en-US" dirty="0" smtClean="0"/>
              <a:t> test</a:t>
            </a:r>
            <a:endParaRPr lang="en-US" dirty="0"/>
          </a:p>
        </p:txBody>
      </p:sp>
      <p:sp>
        <p:nvSpPr>
          <p:cNvPr id="3" name="Content Placeholder 2"/>
          <p:cNvSpPr>
            <a:spLocks noGrp="1"/>
          </p:cNvSpPr>
          <p:nvPr>
            <p:ph idx="1"/>
          </p:nvPr>
        </p:nvSpPr>
        <p:spPr>
          <a:xfrm>
            <a:off x="330927" y="1429384"/>
            <a:ext cx="6888480" cy="5428616"/>
          </a:xfrm>
        </p:spPr>
        <p:txBody>
          <a:bodyPr>
            <a:normAutofit fontScale="70000" lnSpcReduction="20000"/>
          </a:bodyPr>
          <a:lstStyle/>
          <a:p>
            <a:pPr fontAlgn="base"/>
            <a:r>
              <a:rPr lang="en-US" dirty="0"/>
              <a:t>Typically, the brain mapping test consists of 2 different parts: the recording of brainwaves and the creation of the multi-colored brain map.</a:t>
            </a:r>
          </a:p>
          <a:p>
            <a:pPr fontAlgn="base"/>
            <a:r>
              <a:rPr lang="en-US" b="1" dirty="0"/>
              <a:t>Brainwave recording</a:t>
            </a:r>
            <a:r>
              <a:rPr lang="en-US" dirty="0"/>
              <a:t>. The technician will record your brainwaves with your eyes open and closed. All you need to do is relax and sit still. Imagining yourself doing something relaxing, such as sitting on the beach sunbathing or getting a massage, can help you minimize movement and relax your muscles. The time needed to record brainwaves can vary, but usually, the process takes about 10 to 20 minutes.</a:t>
            </a:r>
          </a:p>
          <a:p>
            <a:pPr fontAlgn="base"/>
            <a:r>
              <a:rPr lang="en-US" b="1" dirty="0"/>
              <a:t>Brain map creation</a:t>
            </a:r>
            <a:r>
              <a:rPr lang="en-US" dirty="0"/>
              <a:t>. After the EEG technician has recorded your brainwaves, they will need to analyze the results of the </a:t>
            </a:r>
            <a:r>
              <a:rPr lang="en-US" dirty="0" err="1"/>
              <a:t>qEEG</a:t>
            </a:r>
            <a:r>
              <a:rPr lang="en-US" dirty="0"/>
              <a:t>. After they have completed a thorough analysis, the data is converted into a multi-colored brain map that they later review with you in person</a:t>
            </a:r>
            <a:r>
              <a:rPr lang="en-US" dirty="0" smtClean="0"/>
              <a:t>.</a:t>
            </a:r>
          </a:p>
          <a:p>
            <a:pPr fontAlgn="base"/>
            <a:r>
              <a:rPr lang="en-US" dirty="0" smtClean="0"/>
              <a:t>Methods of detecting </a:t>
            </a:r>
            <a:r>
              <a:rPr lang="en-US" dirty="0" err="1" smtClean="0"/>
              <a:t>mTBI</a:t>
            </a:r>
            <a:endParaRPr lang="en-US" dirty="0" smtClean="0"/>
          </a:p>
          <a:p>
            <a:pPr fontAlgn="base"/>
            <a:r>
              <a:rPr lang="en-US" dirty="0" err="1" smtClean="0"/>
              <a:t>Quora</a:t>
            </a:r>
            <a:r>
              <a:rPr lang="en-US" dirty="0" smtClean="0"/>
              <a:t>, why use EEG for </a:t>
            </a:r>
            <a:r>
              <a:rPr lang="en-US" dirty="0" err="1" smtClean="0"/>
              <a:t>mTBI</a:t>
            </a:r>
            <a:r>
              <a:rPr lang="en-US" dirty="0" smtClean="0"/>
              <a:t>?</a:t>
            </a:r>
          </a:p>
          <a:p>
            <a:pPr fontAlgn="base"/>
            <a:r>
              <a:rPr lang="en-US" dirty="0" smtClean="0"/>
              <a:t>Brain tissue being compressed (image)</a:t>
            </a:r>
          </a:p>
          <a:p>
            <a:pPr fontAlgn="base"/>
            <a:r>
              <a:rPr lang="en-US" dirty="0" smtClean="0"/>
              <a:t>Where are the data come from?</a:t>
            </a:r>
          </a:p>
          <a:p>
            <a:pPr lvl="1" fontAlgn="base"/>
            <a:r>
              <a:rPr lang="en-US" dirty="0" smtClean="0"/>
              <a:t>When preprocessing data, knowing this, (how should you normalize)?</a:t>
            </a:r>
          </a:p>
          <a:p>
            <a:pPr fontAlgn="base"/>
            <a:endParaRPr lang="en-US" dirty="0"/>
          </a:p>
          <a:p>
            <a:endParaRPr lang="en-US" dirty="0"/>
          </a:p>
        </p:txBody>
      </p:sp>
      <p:pic>
        <p:nvPicPr>
          <p:cNvPr id="4" name="Picture 4" descr="QEEG Brain Mapping for ADHD, Autism &amp;amp; More | Drake Institu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7452" y="1690688"/>
            <a:ext cx="4762500" cy="34194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072846" y="5190308"/>
            <a:ext cx="3918857" cy="923330"/>
          </a:xfrm>
          <a:prstGeom prst="rect">
            <a:avLst/>
          </a:prstGeom>
          <a:noFill/>
        </p:spPr>
        <p:txBody>
          <a:bodyPr wrap="square" rtlCol="0">
            <a:spAutoFit/>
          </a:bodyPr>
          <a:lstStyle/>
          <a:p>
            <a:r>
              <a:rPr lang="en-US" dirty="0" smtClean="0"/>
              <a:t>Example of an result using </a:t>
            </a:r>
            <a:r>
              <a:rPr lang="en-US" dirty="0" err="1" smtClean="0"/>
              <a:t>qEEG</a:t>
            </a:r>
            <a:r>
              <a:rPr lang="en-US" dirty="0" smtClean="0"/>
              <a:t> on a person who had ADHD, before treatment and after treatment</a:t>
            </a:r>
            <a:endParaRPr lang="en-US" dirty="0"/>
          </a:p>
        </p:txBody>
      </p:sp>
    </p:spTree>
    <p:extLst>
      <p:ext uri="{BB962C8B-B14F-4D97-AF65-F5344CB8AC3E}">
        <p14:creationId xmlns:p14="http://schemas.microsoft.com/office/powerpoint/2010/main" val="37927072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are the brain maps are created using the data?</a:t>
            </a:r>
            <a:br>
              <a:rPr lang="en-US" dirty="0" smtClean="0"/>
            </a:br>
            <a:endParaRPr lang="en-US" dirty="0"/>
          </a:p>
        </p:txBody>
      </p:sp>
      <p:sp>
        <p:nvSpPr>
          <p:cNvPr id="3" name="Content Placeholder 2"/>
          <p:cNvSpPr>
            <a:spLocks noGrp="1"/>
          </p:cNvSpPr>
          <p:nvPr>
            <p:ph idx="1"/>
          </p:nvPr>
        </p:nvSpPr>
        <p:spPr/>
        <p:txBody>
          <a:bodyPr/>
          <a:lstStyle/>
          <a:p>
            <a:r>
              <a:rPr lang="en-US" dirty="0"/>
              <a:t>Quantitative Electroencephalography (</a:t>
            </a:r>
            <a:r>
              <a:rPr lang="en-US" dirty="0" err="1"/>
              <a:t>qEEG</a:t>
            </a:r>
            <a:r>
              <a:rPr lang="en-US" dirty="0"/>
              <a:t>) is a procedure that processes the recorded EEG activity from a multi-electrode recording using a computer. This multi-channel EEG data is </a:t>
            </a:r>
            <a:r>
              <a:rPr lang="en-US" b="1" dirty="0"/>
              <a:t>processed with various algorithms, such as the “Fourier” classically, or in more modern applications “Wavelet” analysis). </a:t>
            </a:r>
            <a:r>
              <a:rPr lang="en-US" dirty="0"/>
              <a:t>The digital data is statistically analyzed, sometimes </a:t>
            </a:r>
            <a:r>
              <a:rPr lang="en-US" b="1" dirty="0"/>
              <a:t>comparing values with “normative” database reference values</a:t>
            </a:r>
            <a:r>
              <a:rPr lang="en-US" dirty="0"/>
              <a:t>. </a:t>
            </a:r>
            <a:r>
              <a:rPr lang="en-US" b="1" dirty="0"/>
              <a:t>The processed EEG is commonly converted into color maps of brain functioning </a:t>
            </a:r>
            <a:r>
              <a:rPr lang="en-US" dirty="0"/>
              <a:t>called “Brain maps”.</a:t>
            </a:r>
          </a:p>
        </p:txBody>
      </p:sp>
    </p:spTree>
    <p:extLst>
      <p:ext uri="{BB962C8B-B14F-4D97-AF65-F5344CB8AC3E}">
        <p14:creationId xmlns:p14="http://schemas.microsoft.com/office/powerpoint/2010/main" val="40931728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Methods in EEG for detection of </a:t>
            </a:r>
            <a:r>
              <a:rPr lang="en-US" dirty="0" err="1" smtClean="0"/>
              <a:t>mTBI</a:t>
            </a:r>
            <a:endParaRPr lang="en-US" dirty="0"/>
          </a:p>
        </p:txBody>
      </p:sp>
      <p:sp>
        <p:nvSpPr>
          <p:cNvPr id="3" name="Content Placeholder 2"/>
          <p:cNvSpPr>
            <a:spLocks noGrp="1"/>
          </p:cNvSpPr>
          <p:nvPr>
            <p:ph idx="1"/>
          </p:nvPr>
        </p:nvSpPr>
        <p:spPr/>
        <p:txBody>
          <a:bodyPr/>
          <a:lstStyle/>
          <a:p>
            <a:r>
              <a:rPr lang="en-US" dirty="0" smtClean="0"/>
              <a:t>Event-Related Potentials (ERPs)</a:t>
            </a:r>
          </a:p>
          <a:p>
            <a:pPr lvl="1"/>
            <a:r>
              <a:rPr lang="en-US" dirty="0"/>
              <a:t>event-related voltage changes in the ongoing EEG activity that are time-locked to sensory, motor, and cognitive events. ERPs can be used </a:t>
            </a:r>
            <a:r>
              <a:rPr lang="en-US" b="1" dirty="0"/>
              <a:t>to identify and classify perceptual, memory and linguistic operations</a:t>
            </a:r>
            <a:r>
              <a:rPr lang="en-US" dirty="0" smtClean="0"/>
              <a:t>.</a:t>
            </a:r>
          </a:p>
          <a:p>
            <a:r>
              <a:rPr lang="en-US" dirty="0" smtClean="0"/>
              <a:t>Advanced Signal Processing Technologies</a:t>
            </a:r>
          </a:p>
          <a:p>
            <a:r>
              <a:rPr lang="en-US" dirty="0" smtClean="0"/>
              <a:t>Information Dynamics</a:t>
            </a:r>
          </a:p>
          <a:p>
            <a:r>
              <a:rPr lang="en-US" dirty="0" smtClean="0"/>
              <a:t>Symbolic Dynamics</a:t>
            </a:r>
          </a:p>
          <a:p>
            <a:r>
              <a:rPr lang="en-US" dirty="0" err="1" smtClean="0"/>
              <a:t>Graphy</a:t>
            </a:r>
            <a:r>
              <a:rPr lang="en-US" dirty="0" smtClean="0"/>
              <a:t> Theory</a:t>
            </a:r>
          </a:p>
          <a:p>
            <a:pPr lvl="1"/>
            <a:endParaRPr lang="en-US" dirty="0"/>
          </a:p>
        </p:txBody>
      </p:sp>
    </p:spTree>
    <p:extLst>
      <p:ext uri="{BB962C8B-B14F-4D97-AF65-F5344CB8AC3E}">
        <p14:creationId xmlns:p14="http://schemas.microsoft.com/office/powerpoint/2010/main" val="28173204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in Machine Learning for </a:t>
            </a:r>
            <a:r>
              <a:rPr lang="en-US" dirty="0" err="1" smtClean="0"/>
              <a:t>mTBI</a:t>
            </a:r>
            <a:r>
              <a:rPr lang="en-US" dirty="0" smtClean="0"/>
              <a:t> detection</a:t>
            </a:r>
            <a:endParaRPr lang="en-US" dirty="0"/>
          </a:p>
        </p:txBody>
      </p:sp>
      <p:sp>
        <p:nvSpPr>
          <p:cNvPr id="3" name="Content Placeholder 2"/>
          <p:cNvSpPr>
            <a:spLocks noGrp="1"/>
          </p:cNvSpPr>
          <p:nvPr>
            <p:ph idx="1"/>
          </p:nvPr>
        </p:nvSpPr>
        <p:spPr>
          <a:xfrm>
            <a:off x="838200" y="1825625"/>
            <a:ext cx="10866120" cy="4351338"/>
          </a:xfrm>
        </p:spPr>
        <p:txBody>
          <a:bodyPr>
            <a:normAutofit fontScale="85000" lnSpcReduction="10000"/>
          </a:bodyPr>
          <a:lstStyle/>
          <a:p>
            <a:r>
              <a:rPr lang="en-US" dirty="0" smtClean="0"/>
              <a:t>Rule-Based Algorithms: set of rules and conditions depending on which a decision is made on the category to which the input belongs to. </a:t>
            </a:r>
          </a:p>
          <a:p>
            <a:pPr lvl="1"/>
            <a:r>
              <a:rPr lang="en-US" dirty="0" smtClean="0"/>
              <a:t>Decision-Trees</a:t>
            </a:r>
          </a:p>
          <a:p>
            <a:pPr lvl="2"/>
            <a:r>
              <a:rPr lang="en-US" dirty="0" smtClean="0"/>
              <a:t>DT builds tree-structured models incrementally, as it breaks down the training dataset into smaller subsets</a:t>
            </a:r>
          </a:p>
          <a:p>
            <a:pPr lvl="1"/>
            <a:r>
              <a:rPr lang="en-US" dirty="0" smtClean="0"/>
              <a:t>Random Forest</a:t>
            </a:r>
          </a:p>
          <a:p>
            <a:pPr lvl="2"/>
            <a:r>
              <a:rPr lang="en-US" dirty="0" smtClean="0"/>
              <a:t>RF takes the majority vote of several decision trees’ prediction which are trained on different parts of the same dataset.</a:t>
            </a:r>
          </a:p>
          <a:p>
            <a:pPr lvl="1"/>
            <a:r>
              <a:rPr lang="en-US" dirty="0" smtClean="0"/>
              <a:t>Support Vector Machine</a:t>
            </a:r>
          </a:p>
          <a:p>
            <a:pPr lvl="2"/>
            <a:r>
              <a:rPr lang="en-US" dirty="0" smtClean="0"/>
              <a:t>SVM creates a hyperplane separating the classes by mapping data to a high dimensional feature space.</a:t>
            </a:r>
          </a:p>
          <a:p>
            <a:pPr lvl="1"/>
            <a:r>
              <a:rPr lang="en-US" dirty="0" smtClean="0"/>
              <a:t>K-Nearest Neighbors</a:t>
            </a:r>
          </a:p>
          <a:p>
            <a:pPr lvl="2"/>
            <a:r>
              <a:rPr lang="en-US" dirty="0" smtClean="0"/>
              <a:t>Based on feature similarity, KNN algorithm classify an object based on majority vote of its neighbors with the object being assigned to the class most common among its K-nearest neighbors</a:t>
            </a:r>
          </a:p>
          <a:p>
            <a:r>
              <a:rPr lang="en-US" dirty="0" smtClean="0"/>
              <a:t>Neural Network</a:t>
            </a:r>
          </a:p>
          <a:p>
            <a:r>
              <a:rPr lang="en-US" dirty="0" smtClean="0"/>
              <a:t>Convolutional Neural Network</a:t>
            </a:r>
          </a:p>
          <a:p>
            <a:endParaRPr lang="en-US" dirty="0" smtClean="0"/>
          </a:p>
        </p:txBody>
      </p:sp>
    </p:spTree>
    <p:extLst>
      <p:ext uri="{BB962C8B-B14F-4D97-AF65-F5344CB8AC3E}">
        <p14:creationId xmlns:p14="http://schemas.microsoft.com/office/powerpoint/2010/main" val="41188206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389" y="365125"/>
            <a:ext cx="11103427" cy="1325563"/>
          </a:xfrm>
        </p:spPr>
        <p:txBody>
          <a:bodyPr/>
          <a:lstStyle/>
          <a:p>
            <a:r>
              <a:rPr lang="en-US" dirty="0" smtClean="0"/>
              <a:t>Results from the ML methods on </a:t>
            </a:r>
            <a:r>
              <a:rPr lang="en-US" dirty="0" err="1" smtClean="0"/>
              <a:t>mTBI</a:t>
            </a:r>
            <a:r>
              <a:rPr lang="en-US" dirty="0" smtClean="0"/>
              <a:t> detection</a:t>
            </a:r>
            <a:endParaRPr lang="en-US" dirty="0"/>
          </a:p>
        </p:txBody>
      </p:sp>
      <p:pic>
        <p:nvPicPr>
          <p:cNvPr id="4" name="Content Placeholder 3"/>
          <p:cNvPicPr>
            <a:picLocks noGrp="1" noChangeAspect="1"/>
          </p:cNvPicPr>
          <p:nvPr>
            <p:ph idx="1"/>
          </p:nvPr>
        </p:nvPicPr>
        <p:blipFill>
          <a:blip r:embed="rId2"/>
          <a:stretch>
            <a:fillRect/>
          </a:stretch>
        </p:blipFill>
        <p:spPr>
          <a:xfrm>
            <a:off x="3239589" y="1332421"/>
            <a:ext cx="4765058" cy="5358349"/>
          </a:xfrm>
          <a:prstGeom prst="rect">
            <a:avLst/>
          </a:prstGeom>
        </p:spPr>
      </p:pic>
    </p:spTree>
    <p:extLst>
      <p:ext uri="{BB962C8B-B14F-4D97-AF65-F5344CB8AC3E}">
        <p14:creationId xmlns:p14="http://schemas.microsoft.com/office/powerpoint/2010/main" val="3622604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a:t>What is </a:t>
            </a:r>
            <a:r>
              <a:rPr lang="en-US" dirty="0" err="1"/>
              <a:t>mTBI</a:t>
            </a:r>
            <a:r>
              <a:rPr lang="en-US" dirty="0"/>
              <a:t>?</a:t>
            </a:r>
          </a:p>
        </p:txBody>
      </p:sp>
      <p:sp>
        <p:nvSpPr>
          <p:cNvPr id="3" name="Content Placeholder 2"/>
          <p:cNvSpPr>
            <a:spLocks noGrp="1"/>
          </p:cNvSpPr>
          <p:nvPr>
            <p:ph idx="1"/>
          </p:nvPr>
        </p:nvSpPr>
        <p:spPr>
          <a:xfrm>
            <a:off x="313509" y="1059270"/>
            <a:ext cx="7688488" cy="5541827"/>
          </a:xfrm>
        </p:spPr>
        <p:txBody>
          <a:bodyPr>
            <a:normAutofit fontScale="62500" lnSpcReduction="20000"/>
          </a:bodyPr>
          <a:lstStyle/>
          <a:p>
            <a:pPr marL="0" indent="0">
              <a:buNone/>
            </a:pPr>
            <a:r>
              <a:rPr lang="en-US" b="1" dirty="0"/>
              <a:t>Definition</a:t>
            </a:r>
            <a:endParaRPr lang="en-US" b="0" dirty="0" smtClean="0">
              <a:effectLst/>
            </a:endParaRPr>
          </a:p>
          <a:p>
            <a:pPr fontAlgn="base"/>
            <a:r>
              <a:rPr lang="en-US" b="1" dirty="0"/>
              <a:t>Mild traumatic brain injury</a:t>
            </a:r>
            <a:r>
              <a:rPr lang="en-US" dirty="0"/>
              <a:t> (</a:t>
            </a:r>
            <a:r>
              <a:rPr lang="en-US" dirty="0" err="1"/>
              <a:t>mTBI</a:t>
            </a:r>
            <a:r>
              <a:rPr lang="en-US" dirty="0"/>
              <a:t>), or concussion, is the most common type of traumatic brain injury. With </a:t>
            </a:r>
            <a:r>
              <a:rPr lang="en-US" dirty="0" err="1"/>
              <a:t>mTBI</a:t>
            </a:r>
            <a:r>
              <a:rPr lang="en-US" dirty="0"/>
              <a:t> comes symptoms that include headaches, fatigue, depression, anxiety and irritability, as well as impaired cognitive function.</a:t>
            </a:r>
          </a:p>
          <a:p>
            <a:pPr marL="0" indent="0">
              <a:buNone/>
            </a:pPr>
            <a:r>
              <a:rPr lang="en-US" b="1" dirty="0"/>
              <a:t>How it is caused?</a:t>
            </a:r>
            <a:endParaRPr lang="en-US" b="0" dirty="0" smtClean="0">
              <a:effectLst/>
            </a:endParaRPr>
          </a:p>
          <a:p>
            <a:pPr fontAlgn="base"/>
            <a:r>
              <a:rPr lang="en-US" dirty="0"/>
              <a:t>A traumatic brain injury (TBI) occurs from sudden trauma which causes damage to the brain. TBI can happen when the head suddenly and violently hits an object or when an object pierces the skull and enters brain tissue.</a:t>
            </a:r>
          </a:p>
          <a:p>
            <a:pPr marL="0" indent="0">
              <a:buNone/>
            </a:pPr>
            <a:r>
              <a:rPr lang="en-US" b="1" dirty="0"/>
              <a:t>Symptoms</a:t>
            </a:r>
            <a:endParaRPr lang="en-US" b="0" dirty="0" smtClean="0">
              <a:effectLst/>
            </a:endParaRPr>
          </a:p>
          <a:p>
            <a:pPr fontAlgn="base"/>
            <a:r>
              <a:rPr lang="en-US" dirty="0"/>
              <a:t>Symptoms may include headache, confusion, lack of coordination, memory loss, nausea, vomiting, dizziness, ringing in the ears, sleepiness, and excessive fatigue</a:t>
            </a:r>
            <a:r>
              <a:rPr lang="en-US" dirty="0" smtClean="0"/>
              <a:t>.</a:t>
            </a:r>
          </a:p>
          <a:p>
            <a:pPr marL="0" indent="0" fontAlgn="base">
              <a:buNone/>
            </a:pPr>
            <a:r>
              <a:rPr lang="en-US" b="1" dirty="0" smtClean="0"/>
              <a:t>What are the changes in the brain that makes the person suffer from mild TBI?</a:t>
            </a:r>
          </a:p>
          <a:p>
            <a:pPr fontAlgn="base"/>
            <a:r>
              <a:rPr lang="en-US" dirty="0"/>
              <a:t>Mild TBI is caused by initial physical trauma that shears or compresses brain tissue</a:t>
            </a:r>
            <a:r>
              <a:rPr lang="en-US" dirty="0" smtClean="0"/>
              <a:t>.</a:t>
            </a:r>
          </a:p>
          <a:p>
            <a:pPr marL="0" indent="0" fontAlgn="base">
              <a:buNone/>
            </a:pPr>
            <a:r>
              <a:rPr lang="en-US" b="1" dirty="0" smtClean="0"/>
              <a:t>Why do we want to use EEG as a way to diagnose </a:t>
            </a:r>
            <a:r>
              <a:rPr lang="en-US" b="1" dirty="0" err="1" smtClean="0"/>
              <a:t>mTBI</a:t>
            </a:r>
            <a:r>
              <a:rPr lang="en-US" b="1" dirty="0" smtClean="0"/>
              <a:t>?</a:t>
            </a:r>
          </a:p>
          <a:p>
            <a:pPr fontAlgn="base"/>
            <a:r>
              <a:rPr lang="en-US" dirty="0"/>
              <a:t>It is </a:t>
            </a:r>
            <a:r>
              <a:rPr lang="en-US" dirty="0" smtClean="0"/>
              <a:t>anticipated </a:t>
            </a:r>
            <a:r>
              <a:rPr lang="en-US" dirty="0"/>
              <a:t>that </a:t>
            </a:r>
            <a:r>
              <a:rPr lang="en-US" b="1" dirty="0"/>
              <a:t>rapid</a:t>
            </a:r>
            <a:r>
              <a:rPr lang="en-US" dirty="0"/>
              <a:t> and </a:t>
            </a:r>
            <a:r>
              <a:rPr lang="en-US" b="1" dirty="0"/>
              <a:t>accurate</a:t>
            </a:r>
            <a:r>
              <a:rPr lang="en-US" dirty="0"/>
              <a:t> </a:t>
            </a:r>
            <a:r>
              <a:rPr lang="en-US" dirty="0" err="1"/>
              <a:t>mTBI</a:t>
            </a:r>
            <a:r>
              <a:rPr lang="en-US" dirty="0"/>
              <a:t> detection would improve prognoses and minimize impacts to military operations; however, a technological gap exists, especially in field-based settings</a:t>
            </a:r>
            <a:r>
              <a:rPr lang="en-US" dirty="0" smtClean="0"/>
              <a:t>. EEG could help us diagnose </a:t>
            </a:r>
            <a:r>
              <a:rPr lang="en-US" dirty="0" err="1" smtClean="0"/>
              <a:t>mTBI</a:t>
            </a:r>
            <a:r>
              <a:rPr lang="en-US" dirty="0" smtClean="0"/>
              <a:t>.</a:t>
            </a:r>
            <a:endParaRPr lang="en-US" dirty="0"/>
          </a:p>
        </p:txBody>
      </p:sp>
      <p:pic>
        <p:nvPicPr>
          <p:cNvPr id="5122" name="Picture 2" descr="TBI - BALANCED LIVING LL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997" y="1468572"/>
            <a:ext cx="40005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30640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663" y="679270"/>
            <a:ext cx="9422674" cy="1323702"/>
          </a:xfrm>
        </p:spPr>
        <p:txBody>
          <a:bodyPr>
            <a:normAutofit fontScale="90000"/>
          </a:bodyPr>
          <a:lstStyle/>
          <a:p>
            <a:pPr algn="ctr"/>
            <a:r>
              <a:rPr lang="en-US" sz="4000" b="1" dirty="0"/>
              <a:t>Interpretations </a:t>
            </a:r>
            <a:r>
              <a:rPr lang="en-US" sz="4000" b="1" dirty="0" smtClean="0"/>
              <a:t>of the </a:t>
            </a:r>
            <a:r>
              <a:rPr lang="en-US" sz="4000" b="1" dirty="0" err="1"/>
              <a:t>qEEG</a:t>
            </a:r>
            <a:r>
              <a:rPr lang="en-US" sz="4000" b="1" dirty="0"/>
              <a:t> </a:t>
            </a:r>
            <a:r>
              <a:rPr lang="en-US" sz="4000" b="1" dirty="0" smtClean="0"/>
              <a:t>method for </a:t>
            </a:r>
            <a:r>
              <a:rPr lang="en-US" sz="4000" b="1" dirty="0"/>
              <a:t>detecting </a:t>
            </a:r>
            <a:r>
              <a:rPr lang="en-US" sz="4000" b="1" dirty="0" err="1"/>
              <a:t>mTBI</a:t>
            </a:r>
            <a:r>
              <a:rPr lang="en-US" sz="4000" b="1" dirty="0"/>
              <a:t> after reading </a:t>
            </a:r>
            <a:r>
              <a:rPr lang="en-US" sz="4000" b="1" dirty="0" smtClean="0"/>
              <a:t>the paper</a:t>
            </a:r>
            <a:r>
              <a:rPr lang="en-US" b="0" dirty="0" smtClean="0">
                <a:effectLst/>
              </a:rPr>
              <a:t/>
            </a:r>
            <a:br>
              <a:rPr lang="en-US" b="0" dirty="0" smtClean="0">
                <a:effectLst/>
              </a:rPr>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err="1"/>
              <a:t>qEEG</a:t>
            </a:r>
            <a:r>
              <a:rPr lang="en-US" dirty="0"/>
              <a:t> provides, at best, </a:t>
            </a:r>
            <a:r>
              <a:rPr lang="en-US" b="1" dirty="0"/>
              <a:t>an imperfect assessment of </a:t>
            </a:r>
            <a:r>
              <a:rPr lang="en-US" b="1" dirty="0" err="1"/>
              <a:t>mTBI</a:t>
            </a:r>
            <a:r>
              <a:rPr lang="en-US" dirty="0"/>
              <a:t>. The published literature does indicate, however, that it can be an important complement to other assessment procedures. </a:t>
            </a:r>
            <a:endParaRPr lang="en-US" dirty="0" smtClean="0"/>
          </a:p>
          <a:p>
            <a:pPr fontAlgn="base"/>
            <a:r>
              <a:rPr lang="en-US" dirty="0"/>
              <a:t> TBI is not a </a:t>
            </a:r>
            <a:r>
              <a:rPr lang="en-US" b="1" dirty="0"/>
              <a:t>discrete</a:t>
            </a:r>
            <a:r>
              <a:rPr lang="en-US" dirty="0"/>
              <a:t> (individually separate and distinct) clinical entity (concept used to define the nature of a disorder in order to facilitate diagnosis and intervention). </a:t>
            </a:r>
            <a:r>
              <a:rPr lang="en-US" b="1" dirty="0"/>
              <a:t>Different injury events can initiate very different pathophysiological (</a:t>
            </a:r>
            <a:r>
              <a:rPr lang="en-US" dirty="0"/>
              <a:t>the disordered physiological processes associated with disease or injury.) </a:t>
            </a:r>
            <a:r>
              <a:rPr lang="en-US" b="1" dirty="0"/>
              <a:t>processes. </a:t>
            </a:r>
            <a:r>
              <a:rPr lang="en-US" dirty="0"/>
              <a:t>It follows that, just as there is </a:t>
            </a:r>
            <a:r>
              <a:rPr lang="en-US" b="1" dirty="0"/>
              <a:t>not a single test for cancer, there is not a single test for TBI. </a:t>
            </a:r>
            <a:endParaRPr lang="en-US" dirty="0"/>
          </a:p>
          <a:p>
            <a:pPr fontAlgn="base"/>
            <a:r>
              <a:rPr lang="en-US" b="1" dirty="0" err="1"/>
              <a:t>qEEG</a:t>
            </a:r>
            <a:r>
              <a:rPr lang="en-US" b="1" dirty="0"/>
              <a:t> measures are unlikely to discriminate </a:t>
            </a:r>
            <a:r>
              <a:rPr lang="en-US" dirty="0"/>
              <a:t>(differentiate)</a:t>
            </a:r>
            <a:r>
              <a:rPr lang="en-US" b="1" dirty="0"/>
              <a:t> between, for example, major depressive disorder, bipolar disorder, or TBI</a:t>
            </a:r>
            <a:r>
              <a:rPr lang="en-US" dirty="0"/>
              <a:t>. The specificities observed in these clinical studies may </a:t>
            </a:r>
            <a:r>
              <a:rPr lang="en-US" b="1" dirty="0"/>
              <a:t>well be lost in real world clinical practice.</a:t>
            </a:r>
            <a:endParaRPr lang="en-US" dirty="0"/>
          </a:p>
          <a:p>
            <a:r>
              <a:rPr lang="en-US" dirty="0"/>
              <a:t>In order to get the desired result in detecting </a:t>
            </a:r>
            <a:r>
              <a:rPr lang="en-US" dirty="0" err="1"/>
              <a:t>mTBI</a:t>
            </a:r>
            <a:r>
              <a:rPr lang="en-US" dirty="0"/>
              <a:t>, it requires acceptable test–retest reliability. To date, very few test–retest reliability studies have </a:t>
            </a:r>
            <a:r>
              <a:rPr lang="en-US" b="1" dirty="0"/>
              <a:t>been published with </a:t>
            </a:r>
            <a:r>
              <a:rPr lang="en-US" b="1" dirty="0" err="1"/>
              <a:t>qEEG</a:t>
            </a:r>
            <a:r>
              <a:rPr lang="en-US" b="1" dirty="0"/>
              <a:t> data obtained from TBI patients</a:t>
            </a:r>
            <a:r>
              <a:rPr lang="en-US" dirty="0"/>
              <a:t>. This </a:t>
            </a:r>
            <a:r>
              <a:rPr lang="en-US" b="1" dirty="0"/>
              <a:t>is a particular concern because high variability is a known characteristic of the injured CNS.</a:t>
            </a:r>
            <a:endParaRPr lang="en-US" dirty="0"/>
          </a:p>
        </p:txBody>
      </p:sp>
    </p:spTree>
    <p:extLst>
      <p:ext uri="{BB962C8B-B14F-4D97-AF65-F5344CB8AC3E}">
        <p14:creationId xmlns:p14="http://schemas.microsoft.com/office/powerpoint/2010/main" val="31680535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575228" y="1671897"/>
            <a:ext cx="4275190" cy="3444538"/>
          </a:xfrm>
          <a:prstGeom prst="rect">
            <a:avLst/>
          </a:prstGeom>
        </p:spPr>
      </p:pic>
    </p:spTree>
    <p:extLst>
      <p:ext uri="{BB962C8B-B14F-4D97-AF65-F5344CB8AC3E}">
        <p14:creationId xmlns:p14="http://schemas.microsoft.com/office/powerpoint/2010/main" val="41496602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The issue with </a:t>
            </a:r>
            <a:r>
              <a:rPr lang="en-US" dirty="0" err="1" smtClean="0"/>
              <a:t>mTBI</a:t>
            </a:r>
            <a:endParaRPr lang="en-US" dirty="0"/>
          </a:p>
        </p:txBody>
      </p:sp>
      <p:sp>
        <p:nvSpPr>
          <p:cNvPr id="3" name="Content Placeholder 2"/>
          <p:cNvSpPr>
            <a:spLocks noGrp="1"/>
          </p:cNvSpPr>
          <p:nvPr>
            <p:ph idx="1"/>
          </p:nvPr>
        </p:nvSpPr>
        <p:spPr>
          <a:xfrm>
            <a:off x="566058" y="1259568"/>
            <a:ext cx="10787742" cy="4351338"/>
          </a:xfrm>
        </p:spPr>
        <p:txBody>
          <a:bodyPr>
            <a:normAutofit/>
          </a:bodyPr>
          <a:lstStyle/>
          <a:p>
            <a:pPr marL="0" indent="0">
              <a:buNone/>
            </a:pPr>
            <a:r>
              <a:rPr lang="en-US" b="1" dirty="0" smtClean="0"/>
              <a:t>How </a:t>
            </a:r>
            <a:r>
              <a:rPr lang="en-US" b="1" dirty="0"/>
              <a:t>much of an issue is </a:t>
            </a:r>
            <a:r>
              <a:rPr lang="en-US" b="1" dirty="0" err="1"/>
              <a:t>mTBI</a:t>
            </a:r>
            <a:r>
              <a:rPr lang="en-US" b="1" dirty="0"/>
              <a:t>?</a:t>
            </a:r>
            <a:endParaRPr lang="en-US" b="0" dirty="0" smtClean="0">
              <a:effectLst/>
            </a:endParaRPr>
          </a:p>
          <a:p>
            <a:pPr fontAlgn="base"/>
            <a:r>
              <a:rPr lang="en-US" sz="2600" dirty="0" smtClean="0"/>
              <a:t>Over 75% of </a:t>
            </a:r>
            <a:r>
              <a:rPr lang="en-US" sz="2600" dirty="0"/>
              <a:t>the 266,000 brain injuries reported during U.S. military operations from 2000 to 2012 were classified as </a:t>
            </a:r>
            <a:r>
              <a:rPr lang="en-US" sz="2600" dirty="0" err="1"/>
              <a:t>mTBI</a:t>
            </a:r>
            <a:r>
              <a:rPr lang="en-US" sz="2600" dirty="0"/>
              <a:t>, </a:t>
            </a:r>
            <a:r>
              <a:rPr lang="en-US" sz="2600" b="1" dirty="0"/>
              <a:t>thus underscoring </a:t>
            </a:r>
            <a:r>
              <a:rPr lang="en-US" sz="2600" b="1" dirty="0" err="1"/>
              <a:t>mTBI</a:t>
            </a:r>
            <a:r>
              <a:rPr lang="en-US" sz="2600" b="1" dirty="0"/>
              <a:t> as a major health issue in the U.S. </a:t>
            </a:r>
            <a:r>
              <a:rPr lang="en-US" sz="2600" b="1" dirty="0" smtClean="0"/>
              <a:t>military</a:t>
            </a:r>
            <a:endParaRPr lang="en-US" sz="2600" dirty="0" smtClean="0"/>
          </a:p>
          <a:p>
            <a:pPr marL="0" indent="0" fontAlgn="base">
              <a:buNone/>
            </a:pPr>
            <a:r>
              <a:rPr lang="en-US" b="1" dirty="0" smtClean="0"/>
              <a:t>The </a:t>
            </a:r>
            <a:r>
              <a:rPr lang="en-US" b="1" dirty="0"/>
              <a:t>long-term effects of </a:t>
            </a:r>
            <a:r>
              <a:rPr lang="en-US" b="1" dirty="0" err="1" smtClean="0"/>
              <a:t>mTBI</a:t>
            </a:r>
            <a:r>
              <a:rPr lang="en-US" b="1" dirty="0" smtClean="0"/>
              <a:t>?</a:t>
            </a:r>
            <a:endParaRPr lang="en-US" b="0" dirty="0" smtClean="0">
              <a:effectLst/>
            </a:endParaRPr>
          </a:p>
          <a:p>
            <a:r>
              <a:rPr lang="en-US" sz="2400" dirty="0"/>
              <a:t>The effects of TBI can be </a:t>
            </a:r>
            <a:r>
              <a:rPr lang="en-US" sz="2400" b="1" dirty="0"/>
              <a:t>significant and long-lasting. </a:t>
            </a:r>
            <a:r>
              <a:rPr lang="en-US" sz="2400" b="1" dirty="0" err="1"/>
              <a:t>Fazel</a:t>
            </a:r>
            <a:r>
              <a:rPr lang="en-US" sz="2400" b="1" dirty="0"/>
              <a:t> et al. (2014) compared mortality rates </a:t>
            </a:r>
            <a:r>
              <a:rPr lang="en-US" sz="2400" b="1" dirty="0" smtClean="0"/>
              <a:t>6 months </a:t>
            </a:r>
            <a:r>
              <a:rPr lang="en-US" sz="2400" b="1" dirty="0"/>
              <a:t>or more after injury against a control population.</a:t>
            </a:r>
            <a:r>
              <a:rPr lang="en-US" sz="2400" dirty="0"/>
              <a:t> They found that TBI is associated with substantially elevated risks of premature mortality, particularly from suicide, injuries, and assaults. Similarly, </a:t>
            </a:r>
            <a:r>
              <a:rPr lang="en-US" sz="2400" b="1" dirty="0"/>
              <a:t>TBI is a significant risk factor for neuropsychiatric </a:t>
            </a:r>
            <a:r>
              <a:rPr lang="en-US" sz="2400" b="1" dirty="0" smtClean="0"/>
              <a:t>disorders.</a:t>
            </a:r>
            <a:endParaRPr lang="en-US" sz="2400" dirty="0"/>
          </a:p>
        </p:txBody>
      </p:sp>
      <p:sp>
        <p:nvSpPr>
          <p:cNvPr id="4" name="TextBox 3"/>
          <p:cNvSpPr txBox="1"/>
          <p:nvPr/>
        </p:nvSpPr>
        <p:spPr>
          <a:xfrm>
            <a:off x="0" y="6176963"/>
            <a:ext cx="12192000" cy="369332"/>
          </a:xfrm>
          <a:prstGeom prst="rect">
            <a:avLst/>
          </a:prstGeom>
          <a:noFill/>
        </p:spPr>
        <p:txBody>
          <a:bodyPr wrap="square" rtlCol="0">
            <a:spAutoFit/>
          </a:bodyPr>
          <a:lstStyle/>
          <a:p>
            <a:pPr algn="ctr"/>
            <a:r>
              <a:rPr lang="en-US" dirty="0" smtClean="0"/>
              <a:t>Conclusion: We need an </a:t>
            </a:r>
            <a:r>
              <a:rPr lang="en-US" dirty="0"/>
              <a:t>rapid and accurate </a:t>
            </a:r>
            <a:r>
              <a:rPr lang="en-US" dirty="0" err="1"/>
              <a:t>mTBI</a:t>
            </a:r>
            <a:r>
              <a:rPr lang="en-US" dirty="0"/>
              <a:t> detection </a:t>
            </a:r>
          </a:p>
        </p:txBody>
      </p:sp>
    </p:spTree>
    <p:extLst>
      <p:ext uri="{BB962C8B-B14F-4D97-AF65-F5344CB8AC3E}">
        <p14:creationId xmlns:p14="http://schemas.microsoft.com/office/powerpoint/2010/main" val="34143337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 Promising Method</a:t>
            </a:r>
            <a:endParaRPr lang="en-US" dirty="0"/>
          </a:p>
        </p:txBody>
      </p:sp>
      <p:sp>
        <p:nvSpPr>
          <p:cNvPr id="3" name="Content Placeholder 2"/>
          <p:cNvSpPr>
            <a:spLocks noGrp="1"/>
          </p:cNvSpPr>
          <p:nvPr>
            <p:ph idx="1"/>
          </p:nvPr>
        </p:nvSpPr>
        <p:spPr/>
        <p:txBody>
          <a:bodyPr/>
          <a:lstStyle/>
          <a:p>
            <a:r>
              <a:rPr lang="en-US" dirty="0"/>
              <a:t>One promising avenue </a:t>
            </a:r>
            <a:r>
              <a:rPr lang="en-US" dirty="0" smtClean="0"/>
              <a:t>to detect </a:t>
            </a:r>
            <a:r>
              <a:rPr lang="en-US" dirty="0" err="1" smtClean="0"/>
              <a:t>mTBI</a:t>
            </a:r>
            <a:r>
              <a:rPr lang="en-US" dirty="0" smtClean="0"/>
              <a:t> is </a:t>
            </a:r>
            <a:r>
              <a:rPr lang="en-US" b="1" dirty="0"/>
              <a:t>measurement of brain electrical activity with quantitative electroencephalography (</a:t>
            </a:r>
            <a:r>
              <a:rPr lang="en-US" b="1" dirty="0" err="1"/>
              <a:t>qEEG</a:t>
            </a:r>
            <a:r>
              <a:rPr lang="en-US" b="1" dirty="0"/>
              <a:t>), in which detection of altered patterning may indicate concussion. </a:t>
            </a:r>
            <a:endParaRPr lang="en-US" b="1" dirty="0" smtClean="0"/>
          </a:p>
          <a:p>
            <a:pPr marL="0" indent="0">
              <a:buNone/>
            </a:pPr>
            <a:endParaRPr lang="en-US" b="1" dirty="0"/>
          </a:p>
        </p:txBody>
      </p:sp>
    </p:spTree>
    <p:extLst>
      <p:ext uri="{BB962C8B-B14F-4D97-AF65-F5344CB8AC3E}">
        <p14:creationId xmlns:p14="http://schemas.microsoft.com/office/powerpoint/2010/main" val="11915783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491" y="0"/>
            <a:ext cx="10515600" cy="1325563"/>
          </a:xfrm>
        </p:spPr>
        <p:txBody>
          <a:bodyPr/>
          <a:lstStyle/>
          <a:p>
            <a:pPr algn="ctr"/>
            <a:r>
              <a:rPr lang="en-US" dirty="0" smtClean="0"/>
              <a:t>Comparing EEG to MRI &amp; CT</a:t>
            </a:r>
            <a:endParaRPr lang="en-US" dirty="0"/>
          </a:p>
        </p:txBody>
      </p:sp>
      <p:sp>
        <p:nvSpPr>
          <p:cNvPr id="3" name="Content Placeholder 2"/>
          <p:cNvSpPr>
            <a:spLocks noGrp="1"/>
          </p:cNvSpPr>
          <p:nvPr>
            <p:ph idx="1"/>
          </p:nvPr>
        </p:nvSpPr>
        <p:spPr>
          <a:xfrm>
            <a:off x="916577" y="1233442"/>
            <a:ext cx="10515600" cy="4351338"/>
          </a:xfrm>
        </p:spPr>
        <p:txBody>
          <a:bodyPr>
            <a:normAutofit fontScale="70000" lnSpcReduction="20000"/>
          </a:bodyPr>
          <a:lstStyle/>
          <a:p>
            <a:r>
              <a:rPr lang="en-US" dirty="0"/>
              <a:t>EEG as a neuroimaging modality holds several advantages over more conventional medical approaches. </a:t>
            </a:r>
            <a:endParaRPr lang="en-US" b="1" dirty="0" smtClean="0"/>
          </a:p>
          <a:p>
            <a:r>
              <a:rPr lang="en-US" dirty="0" smtClean="0"/>
              <a:t>Computed </a:t>
            </a:r>
            <a:r>
              <a:rPr lang="en-US" dirty="0"/>
              <a:t>tomography (CT) and MRI are current the “gold standards” for imaging assessment of neurophysiological trauma. These techniques provide excellent spatial resolution for easily identifying lesions; however, </a:t>
            </a:r>
            <a:r>
              <a:rPr lang="en-US" b="1" dirty="0"/>
              <a:t>significant limitations of CT and MRI reduce the practical utility for </a:t>
            </a:r>
            <a:r>
              <a:rPr lang="en-US" b="1" dirty="0" err="1"/>
              <a:t>mTBI</a:t>
            </a:r>
            <a:r>
              <a:rPr lang="en-US" b="1" dirty="0"/>
              <a:t> detection.</a:t>
            </a:r>
            <a:r>
              <a:rPr lang="en-US" dirty="0"/>
              <a:t> For instance, </a:t>
            </a:r>
            <a:r>
              <a:rPr lang="en-US" b="1" dirty="0"/>
              <a:t>both approaches require very large and expensive equipment, special facilities for their use, and dedicated technicians for operation. </a:t>
            </a:r>
            <a:r>
              <a:rPr lang="en-US" dirty="0"/>
              <a:t>CT uses small doses of radiation, which </a:t>
            </a:r>
            <a:r>
              <a:rPr lang="en-US" b="1" dirty="0"/>
              <a:t>may carry potential risks for long-term side effects if patients are scanned often. MRI uses an extremely strong magnetic field(&gt;1T), necessitating careful operating procedures. </a:t>
            </a:r>
            <a:r>
              <a:rPr lang="en-US" dirty="0"/>
              <a:t>Perhaps most limiting for MRI is the </a:t>
            </a:r>
            <a:r>
              <a:rPr lang="en-US" b="1" dirty="0"/>
              <a:t>contraindication of medical devices, implants, and any foreign ferrous metal objects in the patient’s body. </a:t>
            </a:r>
            <a:r>
              <a:rPr lang="en-US" dirty="0"/>
              <a:t>Since service members may have metal fragments lodged in their bodies from the same injury event, this limitation is particularly difficult to reconcile for military use. </a:t>
            </a:r>
            <a:endParaRPr lang="en-US" dirty="0" smtClean="0"/>
          </a:p>
          <a:p>
            <a:r>
              <a:rPr lang="en-US" b="1" dirty="0"/>
              <a:t>EEG is substantially more portable, less expensive, requires no special facilities, and, in most cases, can be applied by personnel with very minimal training</a:t>
            </a:r>
            <a:r>
              <a:rPr lang="en-US" dirty="0"/>
              <a:t>. All of these characteristics contribute to a substantially higher level of </a:t>
            </a:r>
            <a:r>
              <a:rPr lang="en-US" dirty="0" err="1"/>
              <a:t>fieldability</a:t>
            </a:r>
            <a:r>
              <a:rPr lang="en-US" dirty="0"/>
              <a:t> and a broader operational effectiveness beyond dedicated medical centers. </a:t>
            </a:r>
          </a:p>
        </p:txBody>
      </p:sp>
      <p:pic>
        <p:nvPicPr>
          <p:cNvPr id="7170" name="Picture 2" descr="MRI scan - Newcastle Hospitals NHS Foundation Trus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26685" y="5206333"/>
            <a:ext cx="4381589" cy="141341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Mri Scan Images, Stock Photos &amp;amp; Vectors | Shutterstock"/>
          <p:cNvPicPr>
            <a:picLocks noChangeAspect="1" noChangeArrowheads="1"/>
          </p:cNvPicPr>
          <p:nvPr/>
        </p:nvPicPr>
        <p:blipFill rotWithShape="1">
          <a:blip r:embed="rId3">
            <a:extLst>
              <a:ext uri="{28A0092B-C50C-407E-A947-70E740481C1C}">
                <a14:useLocalDpi xmlns:a14="http://schemas.microsoft.com/office/drawing/2010/main" val="0"/>
              </a:ext>
            </a:extLst>
          </a:blip>
          <a:srcRect b="7220"/>
          <a:stretch/>
        </p:blipFill>
        <p:spPr bwMode="auto">
          <a:xfrm>
            <a:off x="8694327" y="5070860"/>
            <a:ext cx="3210290" cy="15302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087291" y="6568732"/>
            <a:ext cx="1071154" cy="338554"/>
          </a:xfrm>
          <a:prstGeom prst="rect">
            <a:avLst/>
          </a:prstGeom>
          <a:noFill/>
        </p:spPr>
        <p:txBody>
          <a:bodyPr wrap="square" rtlCol="0">
            <a:spAutoFit/>
          </a:bodyPr>
          <a:lstStyle/>
          <a:p>
            <a:r>
              <a:rPr lang="en-US" sz="1600" dirty="0" smtClean="0"/>
              <a:t>CT scan</a:t>
            </a:r>
            <a:endParaRPr lang="en-US" sz="1600" dirty="0"/>
          </a:p>
        </p:txBody>
      </p:sp>
      <p:sp>
        <p:nvSpPr>
          <p:cNvPr id="5" name="TextBox 4"/>
          <p:cNvSpPr txBox="1"/>
          <p:nvPr/>
        </p:nvSpPr>
        <p:spPr>
          <a:xfrm>
            <a:off x="9624558" y="6568732"/>
            <a:ext cx="1349828" cy="369332"/>
          </a:xfrm>
          <a:prstGeom prst="rect">
            <a:avLst/>
          </a:prstGeom>
          <a:noFill/>
        </p:spPr>
        <p:txBody>
          <a:bodyPr wrap="square" rtlCol="0">
            <a:spAutoFit/>
          </a:bodyPr>
          <a:lstStyle/>
          <a:p>
            <a:r>
              <a:rPr lang="en-US" dirty="0" smtClean="0"/>
              <a:t>MRI Scan</a:t>
            </a:r>
            <a:endParaRPr lang="en-US" dirty="0"/>
          </a:p>
        </p:txBody>
      </p:sp>
    </p:spTree>
    <p:extLst>
      <p:ext uri="{BB962C8B-B14F-4D97-AF65-F5344CB8AC3E}">
        <p14:creationId xmlns:p14="http://schemas.microsoft.com/office/powerpoint/2010/main" val="3237828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595"/>
            <a:ext cx="10515600" cy="1325563"/>
          </a:xfrm>
        </p:spPr>
        <p:txBody>
          <a:bodyPr/>
          <a:lstStyle/>
          <a:p>
            <a:pPr algn="ctr"/>
            <a:r>
              <a:rPr lang="en-US" dirty="0" smtClean="0"/>
              <a:t>About EEG</a:t>
            </a:r>
            <a:endParaRPr lang="en-US" dirty="0"/>
          </a:p>
        </p:txBody>
      </p:sp>
      <p:sp>
        <p:nvSpPr>
          <p:cNvPr id="3" name="Content Placeholder 2"/>
          <p:cNvSpPr>
            <a:spLocks noGrp="1"/>
          </p:cNvSpPr>
          <p:nvPr>
            <p:ph idx="1"/>
          </p:nvPr>
        </p:nvSpPr>
        <p:spPr>
          <a:xfrm>
            <a:off x="838200" y="1337945"/>
            <a:ext cx="10196594" cy="2398032"/>
          </a:xfrm>
        </p:spPr>
        <p:txBody>
          <a:bodyPr>
            <a:normAutofit lnSpcReduction="10000"/>
          </a:bodyPr>
          <a:lstStyle/>
          <a:p>
            <a:pPr marL="0" indent="0">
              <a:buNone/>
            </a:pPr>
            <a:r>
              <a:rPr lang="en-US" dirty="0" smtClean="0"/>
              <a:t>What does the </a:t>
            </a:r>
            <a:r>
              <a:rPr lang="en-US" dirty="0"/>
              <a:t>electroencephalogram </a:t>
            </a:r>
            <a:r>
              <a:rPr lang="en-US" dirty="0" smtClean="0"/>
              <a:t>do?</a:t>
            </a:r>
          </a:p>
          <a:p>
            <a:r>
              <a:rPr lang="en-US" dirty="0"/>
              <a:t>The electroencephalogram (EEG) </a:t>
            </a:r>
            <a:r>
              <a:rPr lang="en-US" b="1" dirty="0"/>
              <a:t>records the electrical potential difference between brain electrical activities recorded between two electrodes</a:t>
            </a:r>
            <a:r>
              <a:rPr lang="en-US" dirty="0"/>
              <a:t> (a single EEG channel). Multiple scalp electrodes (generally &gt;20) are connected in various patterns called montages, resulting in a series of channels of EEG activity. </a:t>
            </a:r>
            <a:endParaRPr lang="en-US" dirty="0" smtClean="0"/>
          </a:p>
          <a:p>
            <a:endParaRPr lang="en-US" dirty="0"/>
          </a:p>
        </p:txBody>
      </p:sp>
      <p:pic>
        <p:nvPicPr>
          <p:cNvPr id="2050" name="Picture 2" descr="brain-with-electrodes | Saint Louis Neurothera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62" y="3806942"/>
            <a:ext cx="5322116" cy="252592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605705" y="6488668"/>
            <a:ext cx="3492137" cy="369332"/>
          </a:xfrm>
          <a:prstGeom prst="rect">
            <a:avLst/>
          </a:prstGeom>
          <a:noFill/>
        </p:spPr>
        <p:txBody>
          <a:bodyPr wrap="square" rtlCol="0">
            <a:spAutoFit/>
          </a:bodyPr>
          <a:lstStyle/>
          <a:p>
            <a:pPr algn="ctr"/>
            <a:r>
              <a:rPr lang="en-US" dirty="0" smtClean="0"/>
              <a:t>Multiple scalp electrodes</a:t>
            </a:r>
            <a:endParaRPr lang="en-US" dirty="0"/>
          </a:p>
        </p:txBody>
      </p:sp>
      <p:pic>
        <p:nvPicPr>
          <p:cNvPr id="8" name="Picture 7"/>
          <p:cNvPicPr>
            <a:picLocks noChangeAspect="1"/>
          </p:cNvPicPr>
          <p:nvPr/>
        </p:nvPicPr>
        <p:blipFill>
          <a:blip r:embed="rId3"/>
          <a:stretch>
            <a:fillRect/>
          </a:stretch>
        </p:blipFill>
        <p:spPr>
          <a:xfrm>
            <a:off x="5591182" y="3901440"/>
            <a:ext cx="6537094" cy="2431429"/>
          </a:xfrm>
          <a:prstGeom prst="rect">
            <a:avLst/>
          </a:prstGeom>
        </p:spPr>
      </p:pic>
    </p:spTree>
    <p:extLst>
      <p:ext uri="{BB962C8B-B14F-4D97-AF65-F5344CB8AC3E}">
        <p14:creationId xmlns:p14="http://schemas.microsoft.com/office/powerpoint/2010/main" val="16295151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Image of an EEG scan shown in wave form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5003" y="569640"/>
            <a:ext cx="8067675" cy="53816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489166" y="38288"/>
            <a:ext cx="9204960" cy="369332"/>
          </a:xfrm>
          <a:prstGeom prst="rect">
            <a:avLst/>
          </a:prstGeom>
          <a:noFill/>
        </p:spPr>
        <p:txBody>
          <a:bodyPr wrap="square" rtlCol="0">
            <a:spAutoFit/>
          </a:bodyPr>
          <a:lstStyle/>
          <a:p>
            <a:pPr algn="ctr"/>
            <a:r>
              <a:rPr lang="en-US" dirty="0" smtClean="0"/>
              <a:t>Example of EEG signals with various positions in the brain</a:t>
            </a:r>
            <a:endParaRPr lang="en-US" dirty="0"/>
          </a:p>
        </p:txBody>
      </p:sp>
      <p:sp>
        <p:nvSpPr>
          <p:cNvPr id="5" name="TextBox 4"/>
          <p:cNvSpPr txBox="1"/>
          <p:nvPr/>
        </p:nvSpPr>
        <p:spPr>
          <a:xfrm>
            <a:off x="984657" y="6034313"/>
            <a:ext cx="10328366" cy="646331"/>
          </a:xfrm>
          <a:prstGeom prst="rect">
            <a:avLst/>
          </a:prstGeom>
          <a:noFill/>
        </p:spPr>
        <p:txBody>
          <a:bodyPr wrap="square" rtlCol="0">
            <a:spAutoFit/>
          </a:bodyPr>
          <a:lstStyle/>
          <a:p>
            <a:r>
              <a:rPr lang="en-US" dirty="0"/>
              <a:t>Furthermore, electroencephalography (EEG) is the measurement of electrical patterns at the surface of the scalp which reflects cortical activity. These electrical patterns are commonly referred to as “brainwaves”.</a:t>
            </a:r>
          </a:p>
        </p:txBody>
      </p:sp>
      <p:cxnSp>
        <p:nvCxnSpPr>
          <p:cNvPr id="7" name="Straight Arrow Connector 6"/>
          <p:cNvCxnSpPr/>
          <p:nvPr/>
        </p:nvCxnSpPr>
        <p:spPr>
          <a:xfrm flipH="1">
            <a:off x="1602377" y="940526"/>
            <a:ext cx="792480" cy="461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13210" y="1576251"/>
            <a:ext cx="2081349" cy="923330"/>
          </a:xfrm>
          <a:prstGeom prst="rect">
            <a:avLst/>
          </a:prstGeom>
          <a:noFill/>
        </p:spPr>
        <p:txBody>
          <a:bodyPr wrap="square" rtlCol="0">
            <a:spAutoFit/>
          </a:bodyPr>
          <a:lstStyle/>
          <a:p>
            <a:r>
              <a:rPr lang="en-US" dirty="0" smtClean="0"/>
              <a:t>Specific positions along the montages           (electrode labeling)</a:t>
            </a:r>
            <a:endParaRPr lang="en-US" dirty="0"/>
          </a:p>
        </p:txBody>
      </p:sp>
      <p:cxnSp>
        <p:nvCxnSpPr>
          <p:cNvPr id="10" name="Straight Arrow Connector 9"/>
          <p:cNvCxnSpPr/>
          <p:nvPr/>
        </p:nvCxnSpPr>
        <p:spPr>
          <a:xfrm flipH="1" flipV="1">
            <a:off x="783771" y="2499582"/>
            <a:ext cx="1515292" cy="2760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9013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10-20 System: Electrode Placement</a:t>
            </a:r>
            <a:endParaRPr lang="en-US" dirty="0"/>
          </a:p>
        </p:txBody>
      </p:sp>
      <p:pic>
        <p:nvPicPr>
          <p:cNvPr id="10242" name="Picture 2" descr="10–20 system (EE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616" y="1016304"/>
            <a:ext cx="5496287" cy="491459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05096" y="6096000"/>
            <a:ext cx="11181806" cy="646331"/>
          </a:xfrm>
          <a:prstGeom prst="rect">
            <a:avLst/>
          </a:prstGeom>
          <a:noFill/>
        </p:spPr>
        <p:txBody>
          <a:bodyPr wrap="square" rtlCol="0">
            <a:spAutoFit/>
          </a:bodyPr>
          <a:lstStyle/>
          <a:p>
            <a:r>
              <a:rPr lang="en-US" dirty="0"/>
              <a:t>The 10–20 system or International 10–20 system is an internationally recognized method to describe and apply the location of scalp electrodes in the context of an EEG exam, </a:t>
            </a:r>
            <a:r>
              <a:rPr lang="en-US" dirty="0" smtClean="0"/>
              <a:t>polysomnography</a:t>
            </a:r>
            <a:r>
              <a:rPr lang="en-US" dirty="0"/>
              <a:t> sleep study, or voluntary lab research.</a:t>
            </a:r>
          </a:p>
        </p:txBody>
      </p:sp>
      <p:sp>
        <p:nvSpPr>
          <p:cNvPr id="7" name="Rectangle 6"/>
          <p:cNvSpPr/>
          <p:nvPr/>
        </p:nvSpPr>
        <p:spPr>
          <a:xfrm>
            <a:off x="6096000" y="1334555"/>
            <a:ext cx="6096000" cy="4278094"/>
          </a:xfrm>
          <a:prstGeom prst="rect">
            <a:avLst/>
          </a:prstGeom>
        </p:spPr>
        <p:txBody>
          <a:bodyPr>
            <a:spAutoFit/>
          </a:bodyPr>
          <a:lstStyle/>
          <a:p>
            <a:r>
              <a:rPr lang="en-US" sz="1600" b="0" i="0" dirty="0" smtClean="0">
                <a:solidFill>
                  <a:srgbClr val="000000"/>
                </a:solidFill>
                <a:effectLst/>
                <a:latin typeface="Gotham-Book"/>
              </a:rPr>
              <a:t>The names of the electrode sites use alphabetical abbreviations that identify the lobe or area of the brain which each electrode records from:</a:t>
            </a:r>
          </a:p>
          <a:p>
            <a:pPr lvl="1">
              <a:buFont typeface="Arial" panose="020B0604020202020204" pitchFamily="34" charset="0"/>
              <a:buChar char="•"/>
            </a:pPr>
            <a:r>
              <a:rPr lang="en-US" sz="1600" b="0" i="0" dirty="0" smtClean="0">
                <a:solidFill>
                  <a:srgbClr val="000000"/>
                </a:solidFill>
                <a:effectLst/>
                <a:latin typeface="Gotham-Book"/>
              </a:rPr>
              <a:t>F = frontal</a:t>
            </a:r>
          </a:p>
          <a:p>
            <a:pPr lvl="1">
              <a:buFont typeface="Arial" panose="020B0604020202020204" pitchFamily="34" charset="0"/>
              <a:buChar char="•"/>
            </a:pPr>
            <a:r>
              <a:rPr lang="en-US" sz="1600" b="0" i="0" dirty="0" err="1" smtClean="0">
                <a:solidFill>
                  <a:srgbClr val="000000"/>
                </a:solidFill>
                <a:effectLst/>
                <a:latin typeface="Gotham-Book"/>
              </a:rPr>
              <a:t>Fp</a:t>
            </a:r>
            <a:r>
              <a:rPr lang="en-US" sz="1600" b="0" i="0" dirty="0" smtClean="0">
                <a:solidFill>
                  <a:srgbClr val="000000"/>
                </a:solidFill>
                <a:effectLst/>
                <a:latin typeface="Gotham-Book"/>
              </a:rPr>
              <a:t> = </a:t>
            </a:r>
            <a:r>
              <a:rPr lang="en-US" sz="1600" b="0" i="0" dirty="0" err="1" smtClean="0">
                <a:solidFill>
                  <a:srgbClr val="000000"/>
                </a:solidFill>
                <a:effectLst/>
                <a:latin typeface="Gotham-Book"/>
              </a:rPr>
              <a:t>frontopolar</a:t>
            </a:r>
            <a:endParaRPr lang="en-US" sz="1600" b="0" i="0" dirty="0" smtClean="0">
              <a:solidFill>
                <a:srgbClr val="000000"/>
              </a:solidFill>
              <a:effectLst/>
              <a:latin typeface="Gotham-Book"/>
            </a:endParaRPr>
          </a:p>
          <a:p>
            <a:pPr lvl="1">
              <a:buFont typeface="Arial" panose="020B0604020202020204" pitchFamily="34" charset="0"/>
              <a:buChar char="•"/>
            </a:pPr>
            <a:r>
              <a:rPr lang="en-US" sz="1600" b="0" i="0" dirty="0" smtClean="0">
                <a:solidFill>
                  <a:srgbClr val="000000"/>
                </a:solidFill>
                <a:effectLst/>
                <a:latin typeface="Gotham-Book"/>
              </a:rPr>
              <a:t>T = temporal</a:t>
            </a:r>
          </a:p>
          <a:p>
            <a:pPr lvl="1">
              <a:buFont typeface="Arial" panose="020B0604020202020204" pitchFamily="34" charset="0"/>
              <a:buChar char="•"/>
            </a:pPr>
            <a:r>
              <a:rPr lang="en-US" sz="1600" b="0" i="0" dirty="0" smtClean="0">
                <a:solidFill>
                  <a:srgbClr val="000000"/>
                </a:solidFill>
                <a:effectLst/>
                <a:latin typeface="Gotham-Book"/>
              </a:rPr>
              <a:t>C = central</a:t>
            </a:r>
          </a:p>
          <a:p>
            <a:pPr lvl="1">
              <a:buFont typeface="Arial" panose="020B0604020202020204" pitchFamily="34" charset="0"/>
              <a:buChar char="•"/>
            </a:pPr>
            <a:r>
              <a:rPr lang="en-US" sz="1600" b="0" i="0" dirty="0" smtClean="0">
                <a:solidFill>
                  <a:srgbClr val="000000"/>
                </a:solidFill>
                <a:effectLst/>
                <a:latin typeface="Gotham-Book"/>
              </a:rPr>
              <a:t>P = parietal</a:t>
            </a:r>
          </a:p>
          <a:p>
            <a:pPr lvl="1">
              <a:buFont typeface="Arial" panose="020B0604020202020204" pitchFamily="34" charset="0"/>
              <a:buChar char="•"/>
            </a:pPr>
            <a:r>
              <a:rPr lang="en-US" sz="1600" b="0" i="0" dirty="0" smtClean="0">
                <a:solidFill>
                  <a:srgbClr val="000000"/>
                </a:solidFill>
                <a:effectLst/>
                <a:latin typeface="Gotham-Book"/>
              </a:rPr>
              <a:t>O = occipital</a:t>
            </a:r>
          </a:p>
          <a:p>
            <a:pPr lvl="1">
              <a:buFont typeface="Arial" panose="020B0604020202020204" pitchFamily="34" charset="0"/>
              <a:buChar char="•"/>
            </a:pPr>
            <a:r>
              <a:rPr lang="en-US" sz="1600" b="0" i="0" dirty="0" smtClean="0">
                <a:solidFill>
                  <a:srgbClr val="000000"/>
                </a:solidFill>
                <a:effectLst/>
                <a:latin typeface="Gotham-Book"/>
              </a:rPr>
              <a:t>A = auricular (ear electrode)</a:t>
            </a:r>
          </a:p>
          <a:p>
            <a:r>
              <a:rPr lang="en-US" sz="1600" b="0" i="0" dirty="0" smtClean="0">
                <a:solidFill>
                  <a:srgbClr val="000000"/>
                </a:solidFill>
                <a:effectLst/>
                <a:latin typeface="Gotham-Book"/>
              </a:rPr>
              <a:t>The localization of the brain waves within the brain regions or lobes is further narrowed by adding electrodes, which are given numbers such as T3, T4, P3, P4. Even numbers identify electrode positions on the right side of the head, and odd numbers refer to the left side. The label "z" points to electrode sites in the midline of the head. For example, </a:t>
            </a:r>
            <a:r>
              <a:rPr lang="en-US" sz="1600" b="0" i="0" dirty="0" err="1" smtClean="0">
                <a:solidFill>
                  <a:srgbClr val="000000"/>
                </a:solidFill>
                <a:effectLst/>
                <a:latin typeface="Gotham-Book"/>
              </a:rPr>
              <a:t>Cz</a:t>
            </a:r>
            <a:r>
              <a:rPr lang="en-US" sz="1600" b="0" i="0" dirty="0" smtClean="0">
                <a:solidFill>
                  <a:srgbClr val="000000"/>
                </a:solidFill>
                <a:effectLst/>
                <a:latin typeface="Gotham-Book"/>
              </a:rPr>
              <a:t> refers to the midline central region of the head.</a:t>
            </a:r>
            <a:endParaRPr lang="en-US" sz="1600" b="0" i="0" dirty="0">
              <a:solidFill>
                <a:srgbClr val="000000"/>
              </a:solidFill>
              <a:effectLst/>
              <a:latin typeface="Gotham-Book"/>
            </a:endParaRPr>
          </a:p>
        </p:txBody>
      </p:sp>
    </p:spTree>
    <p:extLst>
      <p:ext uri="{BB962C8B-B14F-4D97-AF65-F5344CB8AC3E}">
        <p14:creationId xmlns:p14="http://schemas.microsoft.com/office/powerpoint/2010/main" val="2425706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EEG signal</a:t>
            </a:r>
            <a:endParaRPr lang="en-US" dirty="0"/>
          </a:p>
        </p:txBody>
      </p:sp>
      <p:sp>
        <p:nvSpPr>
          <p:cNvPr id="3" name="Content Placeholder 2"/>
          <p:cNvSpPr>
            <a:spLocks noGrp="1"/>
          </p:cNvSpPr>
          <p:nvPr>
            <p:ph idx="1"/>
          </p:nvPr>
        </p:nvSpPr>
        <p:spPr>
          <a:xfrm>
            <a:off x="894205" y="1163772"/>
            <a:ext cx="10853657" cy="3547565"/>
          </a:xfrm>
        </p:spPr>
        <p:txBody>
          <a:bodyPr>
            <a:normAutofit lnSpcReduction="10000"/>
          </a:bodyPr>
          <a:lstStyle/>
          <a:p>
            <a:pPr marL="0" indent="0">
              <a:buNone/>
            </a:pPr>
            <a:r>
              <a:rPr lang="en-US" sz="2400" dirty="0" smtClean="0"/>
              <a:t>Classifications of an EEG signal</a:t>
            </a:r>
          </a:p>
          <a:p>
            <a:pPr marL="0" indent="0">
              <a:buNone/>
            </a:pPr>
            <a:r>
              <a:rPr lang="en-US" sz="2400" b="1" dirty="0"/>
              <a:t>1. Alpha waves</a:t>
            </a:r>
            <a:r>
              <a:rPr lang="en-US" sz="2400" dirty="0"/>
              <a:t> are related to relaxation and attention. They are present when you are awake with your eyes closed. They usually disappear when you open your eyes and pay attention to something.</a:t>
            </a:r>
          </a:p>
          <a:p>
            <a:pPr marL="0" indent="0">
              <a:buNone/>
            </a:pPr>
            <a:r>
              <a:rPr lang="en-US" sz="2400" b="1" dirty="0"/>
              <a:t>2. Beta waves</a:t>
            </a:r>
            <a:r>
              <a:rPr lang="en-US" sz="2400" dirty="0"/>
              <a:t> are normal in people who are awake. It doesn’t matter whether your eyes are open or closed. Certain drugs, such as sedatives, can influence these waves.</a:t>
            </a:r>
          </a:p>
          <a:p>
            <a:pPr marL="0" indent="0">
              <a:buNone/>
            </a:pPr>
            <a:r>
              <a:rPr lang="en-US" sz="2400" b="1" dirty="0"/>
              <a:t>3. Theta waves</a:t>
            </a:r>
            <a:r>
              <a:rPr lang="en-US" sz="2400" dirty="0"/>
              <a:t> are related to sleep. These slow waves are normal for all ages during sleep. They generally aren’t obvious when adults are awake.</a:t>
            </a:r>
          </a:p>
          <a:p>
            <a:pPr marL="0" indent="0">
              <a:buNone/>
            </a:pPr>
            <a:r>
              <a:rPr lang="en-US" sz="2400" b="1" dirty="0"/>
              <a:t>4. Delta waves</a:t>
            </a:r>
            <a:r>
              <a:rPr lang="en-US" sz="2400" dirty="0"/>
              <a:t> are also related to sleep. These waves are normal in adults who are in deep sleep and in young children.</a:t>
            </a:r>
          </a:p>
          <a:p>
            <a:endParaRPr lang="en-US" dirty="0"/>
          </a:p>
        </p:txBody>
      </p:sp>
      <p:pic>
        <p:nvPicPr>
          <p:cNvPr id="4" name="Picture 3"/>
          <p:cNvPicPr>
            <a:picLocks noChangeAspect="1"/>
          </p:cNvPicPr>
          <p:nvPr/>
        </p:nvPicPr>
        <p:blipFill>
          <a:blip r:embed="rId2"/>
          <a:stretch>
            <a:fillRect/>
          </a:stretch>
        </p:blipFill>
        <p:spPr>
          <a:xfrm>
            <a:off x="614666" y="4874237"/>
            <a:ext cx="6352191" cy="1640566"/>
          </a:xfrm>
          <a:prstGeom prst="rect">
            <a:avLst/>
          </a:prstGeom>
        </p:spPr>
      </p:pic>
      <p:pic>
        <p:nvPicPr>
          <p:cNvPr id="3074" name="Picture 2" descr="EEG Signal Processing - YouTube"/>
          <p:cNvPicPr>
            <a:picLocks noChangeAspect="1" noChangeArrowheads="1"/>
          </p:cNvPicPr>
          <p:nvPr/>
        </p:nvPicPr>
        <p:blipFill rotWithShape="1">
          <a:blip r:embed="rId3">
            <a:extLst>
              <a:ext uri="{28A0092B-C50C-407E-A947-70E740481C1C}">
                <a14:useLocalDpi xmlns:a14="http://schemas.microsoft.com/office/drawing/2010/main" val="0"/>
              </a:ext>
            </a:extLst>
          </a:blip>
          <a:srcRect t="25213" r="11437"/>
          <a:stretch/>
        </p:blipFill>
        <p:spPr bwMode="auto">
          <a:xfrm>
            <a:off x="6966857" y="4332253"/>
            <a:ext cx="4937759" cy="2345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2274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44000</TotalTime>
  <Words>2587</Words>
  <Application>Microsoft Office PowerPoint</Application>
  <PresentationFormat>Widescreen</PresentationFormat>
  <Paragraphs>117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Gotham-Book</vt:lpstr>
      <vt:lpstr>Office Theme</vt:lpstr>
      <vt:lpstr>Paper - Traumatic Brain Injury Detection Using Electrophysiological Methods (REVIEW)</vt:lpstr>
      <vt:lpstr>What is mTBI?</vt:lpstr>
      <vt:lpstr>The issue with mTBI</vt:lpstr>
      <vt:lpstr>A Promising Method</vt:lpstr>
      <vt:lpstr>Comparing EEG to MRI &amp; CT</vt:lpstr>
      <vt:lpstr>About EEG</vt:lpstr>
      <vt:lpstr>PowerPoint Presentation</vt:lpstr>
      <vt:lpstr>10-20 System: Electrode Placement</vt:lpstr>
      <vt:lpstr>EEG signal</vt:lpstr>
      <vt:lpstr>How EEG data is created</vt:lpstr>
      <vt:lpstr>The process of collecting EEG data</vt:lpstr>
      <vt:lpstr>Tips on getting good EEG data</vt:lpstr>
      <vt:lpstr>PowerPoint Presentation</vt:lpstr>
      <vt:lpstr>About the qEEG method  </vt:lpstr>
      <vt:lpstr>The qEEG test</vt:lpstr>
      <vt:lpstr>How are the brain maps are created using the data? </vt:lpstr>
      <vt:lpstr>Other Methods in EEG for detection of mTBI</vt:lpstr>
      <vt:lpstr>Methods in Machine Learning for mTBI detection</vt:lpstr>
      <vt:lpstr>Results from the ML methods on mTBI detection</vt:lpstr>
      <vt:lpstr>Interpretations of the qEEG method for detecting mTBI after reading the paper  </vt:lpstr>
      <vt:lpstr>PowerPoint Presentation</vt:lpstr>
    </vt:vector>
  </TitlesOfParts>
  <Company>Canon U.S.A.,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 Traumatic Brain Injury Detection Using Electrophysiological Methods</dc:title>
  <dc:creator>Cao, Xiwu</dc:creator>
  <cp:lastModifiedBy>Cao, Xiwu</cp:lastModifiedBy>
  <cp:revision>50</cp:revision>
  <dcterms:created xsi:type="dcterms:W3CDTF">2021-08-07T05:54:09Z</dcterms:created>
  <dcterms:modified xsi:type="dcterms:W3CDTF">2021-09-06T19:14:15Z</dcterms:modified>
</cp:coreProperties>
</file>