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4" r:id="rId8"/>
    <p:sldId id="261" r:id="rId9"/>
    <p:sldId id="262"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4CB8BE-426E-469E-BBDF-7991997C27F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104178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CB8BE-426E-469E-BBDF-7991997C27F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206405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CB8BE-426E-469E-BBDF-7991997C27F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2873462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4CB8BE-426E-469E-BBDF-7991997C27F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243586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14CB8BE-426E-469E-BBDF-7991997C27F4}" type="datetimeFigureOut">
              <a:rPr lang="en-US" smtClean="0"/>
              <a:t>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21904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4CB8BE-426E-469E-BBDF-7991997C27F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632238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4CB8BE-426E-469E-BBDF-7991997C27F4}" type="datetimeFigureOut">
              <a:rPr lang="en-US" smtClean="0"/>
              <a:t>11/5/2022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539158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4CB8BE-426E-469E-BBDF-7991997C27F4}" type="datetimeFigureOut">
              <a:rPr lang="en-US" smtClean="0"/>
              <a:t>11/5/2022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4257890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CB8BE-426E-469E-BBDF-7991997C27F4}" type="datetimeFigureOut">
              <a:rPr lang="en-US" smtClean="0"/>
              <a:t>11/5/2022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2752196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4CB8BE-426E-469E-BBDF-7991997C27F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58743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4CB8BE-426E-469E-BBDF-7991997C27F4}" type="datetimeFigureOut">
              <a:rPr lang="en-US" smtClean="0"/>
              <a:t>11/5/2022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ADA659-3F26-4AC0-B2EB-17F165C8E2A0}" type="slidenum">
              <a:rPr lang="en-US" smtClean="0"/>
              <a:t>‹#›</a:t>
            </a:fld>
            <a:endParaRPr lang="en-US"/>
          </a:p>
        </p:txBody>
      </p:sp>
    </p:spTree>
    <p:extLst>
      <p:ext uri="{BB962C8B-B14F-4D97-AF65-F5344CB8AC3E}">
        <p14:creationId xmlns:p14="http://schemas.microsoft.com/office/powerpoint/2010/main" val="2161748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CB8BE-426E-469E-BBDF-7991997C27F4}" type="datetimeFigureOut">
              <a:rPr lang="en-US" smtClean="0"/>
              <a:t>11/5/2022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DA659-3F26-4AC0-B2EB-17F165C8E2A0}" type="slidenum">
              <a:rPr lang="en-US" smtClean="0"/>
              <a:t>‹#›</a:t>
            </a:fld>
            <a:endParaRPr lang="en-US"/>
          </a:p>
        </p:txBody>
      </p:sp>
    </p:spTree>
    <p:extLst>
      <p:ext uri="{BB962C8B-B14F-4D97-AF65-F5344CB8AC3E}">
        <p14:creationId xmlns:p14="http://schemas.microsoft.com/office/powerpoint/2010/main" val="1685182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My Understanding of EEG/biometrics so far</a:t>
            </a:r>
            <a:endParaRPr lang="en-US" dirty="0"/>
          </a:p>
        </p:txBody>
      </p:sp>
      <p:sp>
        <p:nvSpPr>
          <p:cNvPr id="3" name="Subtitle 2"/>
          <p:cNvSpPr>
            <a:spLocks noGrp="1"/>
          </p:cNvSpPr>
          <p:nvPr>
            <p:ph type="subTitle" idx="1"/>
          </p:nvPr>
        </p:nvSpPr>
        <p:spPr/>
        <p:txBody>
          <a:bodyPr/>
          <a:lstStyle/>
          <a:p>
            <a:r>
              <a:rPr lang="en-US" dirty="0" smtClean="0"/>
              <a:t>By: Steven Cao    (08/17/2021)</a:t>
            </a:r>
            <a:endParaRPr lang="en-US" dirty="0"/>
          </a:p>
        </p:txBody>
      </p:sp>
    </p:spTree>
    <p:extLst>
      <p:ext uri="{BB962C8B-B14F-4D97-AF65-F5344CB8AC3E}">
        <p14:creationId xmlns:p14="http://schemas.microsoft.com/office/powerpoint/2010/main" val="177289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869" y="0"/>
            <a:ext cx="10515600" cy="1325563"/>
          </a:xfrm>
        </p:spPr>
        <p:txBody>
          <a:bodyPr/>
          <a:lstStyle/>
          <a:p>
            <a:pPr algn="ctr"/>
            <a:r>
              <a:rPr lang="en-US" dirty="0" smtClean="0"/>
              <a:t>Challenges continued.</a:t>
            </a:r>
            <a:endParaRPr lang="en-US" dirty="0"/>
          </a:p>
        </p:txBody>
      </p:sp>
      <p:sp>
        <p:nvSpPr>
          <p:cNvPr id="3" name="Content Placeholder 2"/>
          <p:cNvSpPr>
            <a:spLocks noGrp="1"/>
          </p:cNvSpPr>
          <p:nvPr>
            <p:ph idx="1"/>
          </p:nvPr>
        </p:nvSpPr>
        <p:spPr>
          <a:xfrm>
            <a:off x="0" y="980892"/>
            <a:ext cx="10877006" cy="4540341"/>
          </a:xfrm>
        </p:spPr>
        <p:txBody>
          <a:bodyPr>
            <a:normAutofit fontScale="70000" lnSpcReduction="20000"/>
          </a:bodyPr>
          <a:lstStyle/>
          <a:p>
            <a:pPr fontAlgn="base"/>
            <a:r>
              <a:rPr lang="en-US" b="1" dirty="0" smtClean="0"/>
              <a:t>User Database</a:t>
            </a:r>
          </a:p>
          <a:p>
            <a:pPr lvl="1" fontAlgn="base"/>
            <a:r>
              <a:rPr lang="en-US" sz="2300" dirty="0" smtClean="0"/>
              <a:t>How is the system going to be able to correctly classify multiple users? (variations among users)</a:t>
            </a:r>
          </a:p>
          <a:p>
            <a:pPr lvl="1" fontAlgn="base"/>
            <a:r>
              <a:rPr lang="en-US" sz="2300" dirty="0" smtClean="0"/>
              <a:t>User databases are </a:t>
            </a:r>
            <a:r>
              <a:rPr lang="en-US" sz="2300" b="1" dirty="0" smtClean="0"/>
              <a:t>the database where we will create for storing the data</a:t>
            </a:r>
            <a:r>
              <a:rPr lang="en-US" sz="2300" dirty="0" smtClean="0"/>
              <a:t> and the user starts to work with the data.</a:t>
            </a:r>
          </a:p>
          <a:p>
            <a:pPr lvl="1"/>
            <a:r>
              <a:rPr lang="en-US" sz="2300" dirty="0" smtClean="0"/>
              <a:t>Path: Two-Stage System to Minimize FAR While Keeping TAR</a:t>
            </a:r>
          </a:p>
          <a:p>
            <a:pPr lvl="2"/>
            <a:r>
              <a:rPr lang="en-US" dirty="0" smtClean="0"/>
              <a:t>Two-stage </a:t>
            </a:r>
            <a:r>
              <a:rPr lang="en-US" b="1" dirty="0" smtClean="0"/>
              <a:t>person authentication system</a:t>
            </a:r>
            <a:r>
              <a:rPr lang="en-US" dirty="0" smtClean="0"/>
              <a:t>: (1) potential impostors are identified in the first stage to reduce FAR; then (2) measures are taken to verify their status as impostors in order to reduce FRR.</a:t>
            </a:r>
            <a:endParaRPr lang="en-US" sz="3200" dirty="0" smtClean="0"/>
          </a:p>
          <a:p>
            <a:pPr fontAlgn="base"/>
            <a:r>
              <a:rPr lang="en-US" b="1" dirty="0" smtClean="0"/>
              <a:t>Protocol Design</a:t>
            </a:r>
          </a:p>
          <a:p>
            <a:pPr lvl="1" fontAlgn="base"/>
            <a:r>
              <a:rPr lang="en-US" dirty="0" smtClean="0"/>
              <a:t>What is the system going to use to check if a person  is legit </a:t>
            </a:r>
          </a:p>
          <a:p>
            <a:pPr lvl="2" fontAlgn="base"/>
            <a:r>
              <a:rPr lang="en-US" dirty="0" smtClean="0"/>
              <a:t>Ex. Several protocols have been used for EEG systems, such as </a:t>
            </a:r>
            <a:r>
              <a:rPr lang="fr-FR" dirty="0" smtClean="0"/>
              <a:t>non-</a:t>
            </a:r>
            <a:r>
              <a:rPr lang="fr-FR" dirty="0" err="1" smtClean="0"/>
              <a:t>task</a:t>
            </a:r>
            <a:r>
              <a:rPr lang="fr-FR" dirty="0" smtClean="0"/>
              <a:t> (</a:t>
            </a:r>
            <a:r>
              <a:rPr lang="fr-FR" dirty="0" err="1" smtClean="0"/>
              <a:t>resting</a:t>
            </a:r>
            <a:r>
              <a:rPr lang="fr-FR" dirty="0" smtClean="0"/>
              <a:t> state</a:t>
            </a:r>
            <a:r>
              <a:rPr lang="en-US" dirty="0" smtClean="0"/>
              <a:t>, hands movement), tasks with sensory inputs (e.g., visual/auditory stimuli</a:t>
            </a:r>
            <a:r>
              <a:rPr lang="fi-FI" dirty="0" smtClean="0"/>
              <a:t>) </a:t>
            </a:r>
            <a:r>
              <a:rPr lang="en-US" dirty="0" smtClean="0"/>
              <a:t>and cognitive tasks. Cognitive tasks include those involving counting, problem-solving, mental rotations, letter composing/reading/spelling, memory retrieval and object recognition.</a:t>
            </a:r>
          </a:p>
          <a:p>
            <a:pPr lvl="1" fontAlgn="base"/>
            <a:r>
              <a:rPr lang="en-US" sz="2300" dirty="0" smtClean="0"/>
              <a:t>Which is better, using non-task, tasks with sensory inputs or cognitive tasks?</a:t>
            </a:r>
          </a:p>
          <a:p>
            <a:pPr lvl="1" fontAlgn="base"/>
            <a:r>
              <a:rPr lang="en-US" sz="2300" dirty="0" smtClean="0"/>
              <a:t>Path: its pretty straightforward: test, test, and test</a:t>
            </a:r>
          </a:p>
          <a:p>
            <a:pPr fontAlgn="base"/>
            <a:r>
              <a:rPr lang="en-US" b="1" dirty="0" smtClean="0"/>
              <a:t>Performance Evaluation</a:t>
            </a:r>
          </a:p>
          <a:p>
            <a:pPr lvl="1" fontAlgn="base"/>
            <a:r>
              <a:rPr lang="en-US" sz="2300" dirty="0" smtClean="0"/>
              <a:t>How are they going to evaluate your EEG signal (accuracy, roc curve, false acceptance rate, true acceptance rate)</a:t>
            </a:r>
          </a:p>
          <a:p>
            <a:pPr fontAlgn="base"/>
            <a:r>
              <a:rPr lang="en-US" b="1" dirty="0" smtClean="0"/>
              <a:t>Uniqueness of EEG Traits among Twins and Relatives</a:t>
            </a:r>
          </a:p>
          <a:p>
            <a:pPr lvl="1" fontAlgn="base"/>
            <a:r>
              <a:rPr lang="en-US" sz="2300" dirty="0" smtClean="0"/>
              <a:t>How are they going to differentiate being twins since some EEG traits are heritable such as alpha frequency</a:t>
            </a:r>
          </a:p>
          <a:p>
            <a:endParaRPr lang="en-US" dirty="0"/>
          </a:p>
        </p:txBody>
      </p:sp>
    </p:spTree>
    <p:extLst>
      <p:ext uri="{BB962C8B-B14F-4D97-AF65-F5344CB8AC3E}">
        <p14:creationId xmlns:p14="http://schemas.microsoft.com/office/powerpoint/2010/main" val="580927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09159" y="454209"/>
            <a:ext cx="9068586" cy="6210838"/>
          </a:xfrm>
          <a:prstGeom prst="rect">
            <a:avLst/>
          </a:prstGeom>
        </p:spPr>
      </p:pic>
    </p:spTree>
    <p:extLst>
      <p:ext uri="{BB962C8B-B14F-4D97-AF65-F5344CB8AC3E}">
        <p14:creationId xmlns:p14="http://schemas.microsoft.com/office/powerpoint/2010/main" val="2168094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t>Paper - EEG Biometrics for Individual Recognition in Resting State with Closed Eyes</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a:xfrm>
            <a:off x="838200" y="1825625"/>
            <a:ext cx="10515600" cy="4279084"/>
          </a:xfrm>
        </p:spPr>
        <p:txBody>
          <a:bodyPr>
            <a:normAutofit/>
          </a:bodyPr>
          <a:lstStyle/>
          <a:p>
            <a:pPr marL="0" indent="0">
              <a:buNone/>
            </a:pPr>
            <a:r>
              <a:rPr lang="en-US" sz="2400" dirty="0"/>
              <a:t>GOAL</a:t>
            </a:r>
            <a:endParaRPr lang="en-US" dirty="0" smtClean="0">
              <a:effectLst/>
            </a:endParaRPr>
          </a:p>
          <a:p>
            <a:pPr lvl="1" fontAlgn="base"/>
            <a:r>
              <a:rPr lang="en-US" sz="2000" dirty="0"/>
              <a:t>In this paper EEG signals are employed for the </a:t>
            </a:r>
            <a:r>
              <a:rPr lang="en-US" sz="2000" b="1" dirty="0"/>
              <a:t>purpose of automatic user recognition.</a:t>
            </a:r>
            <a:r>
              <a:rPr lang="en-US" sz="2000" dirty="0"/>
              <a:t> Specifically the resting state with closed eyes acquisition protocol has been here used and </a:t>
            </a:r>
            <a:r>
              <a:rPr lang="en-US" sz="2000" b="1" dirty="0"/>
              <a:t>deeply investigated by varying the employed electrodes configuration both in number and location for optimizing the recognition performance still guaranteeing sufficient user convenience</a:t>
            </a:r>
            <a:r>
              <a:rPr lang="en-US" sz="2000" dirty="0"/>
              <a:t>. </a:t>
            </a:r>
          </a:p>
          <a:p>
            <a:pPr marL="0" indent="0">
              <a:buNone/>
            </a:pPr>
            <a:r>
              <a:rPr lang="en-US" sz="2400" b="0" dirty="0" smtClean="0">
                <a:effectLst/>
              </a:rPr>
              <a:t>Classifier</a:t>
            </a:r>
            <a:endParaRPr lang="en-US" b="0" dirty="0" smtClean="0">
              <a:effectLst/>
            </a:endParaRPr>
          </a:p>
          <a:p>
            <a:pPr lvl="1"/>
            <a:r>
              <a:rPr lang="en-US" sz="2000" dirty="0" smtClean="0"/>
              <a:t>The method: Used an autoregressive (AR) model and polynomial </a:t>
            </a:r>
            <a:r>
              <a:rPr lang="en-US" sz="2000" dirty="0"/>
              <a:t>regression based classification </a:t>
            </a:r>
            <a:r>
              <a:rPr lang="en-US" sz="2000" dirty="0" smtClean="0"/>
              <a:t>for identifying </a:t>
            </a:r>
            <a:r>
              <a:rPr lang="en-US" sz="2000" dirty="0"/>
              <a:t>the </a:t>
            </a:r>
            <a:r>
              <a:rPr lang="en-US" sz="2000" b="1" dirty="0"/>
              <a:t>most distinctive contributions of the different </a:t>
            </a:r>
            <a:r>
              <a:rPr lang="en-US" sz="2000" b="1" dirty="0" smtClean="0"/>
              <a:t>sub-bands </a:t>
            </a:r>
            <a:r>
              <a:rPr lang="en-US" sz="2000" b="1" dirty="0"/>
              <a:t>in the recognition </a:t>
            </a:r>
            <a:r>
              <a:rPr lang="en-US" sz="2000" b="1" dirty="0" smtClean="0"/>
              <a:t>process</a:t>
            </a:r>
          </a:p>
          <a:p>
            <a:pPr marL="0" indent="0">
              <a:buNone/>
            </a:pPr>
            <a:r>
              <a:rPr lang="en-US" sz="2400" dirty="0" smtClean="0"/>
              <a:t>In what terms are you optimizing the electrodes configuration for?</a:t>
            </a:r>
          </a:p>
          <a:p>
            <a:pPr lvl="1"/>
            <a:r>
              <a:rPr lang="en-US" sz="2000" dirty="0" smtClean="0"/>
              <a:t>By the classification percentages for user recognition</a:t>
            </a:r>
            <a:endParaRPr lang="en-US" dirty="0"/>
          </a:p>
        </p:txBody>
      </p:sp>
    </p:spTree>
    <p:extLst>
      <p:ext uri="{BB962C8B-B14F-4D97-AF65-F5344CB8AC3E}">
        <p14:creationId xmlns:p14="http://schemas.microsoft.com/office/powerpoint/2010/main" val="1403739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Spatial </a:t>
            </a:r>
            <a:r>
              <a:rPr lang="en-US" b="1" dirty="0"/>
              <a:t>Configurations to use for best recognition</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a:xfrm>
            <a:off x="838200" y="1146358"/>
            <a:ext cx="5231674" cy="342808"/>
          </a:xfrm>
        </p:spPr>
        <p:txBody>
          <a:bodyPr>
            <a:normAutofit fontScale="40000" lnSpcReduction="20000"/>
          </a:bodyPr>
          <a:lstStyle/>
          <a:p>
            <a:pPr marL="0" indent="0">
              <a:buNone/>
            </a:pPr>
            <a:r>
              <a:rPr lang="en-US" b="1" dirty="0"/>
              <a:t>Definition: spatial configuration describes the spatial pattern of patches in a landscape</a:t>
            </a:r>
            <a:endParaRPr lang="en-US" dirty="0"/>
          </a:p>
        </p:txBody>
      </p:sp>
      <p:sp>
        <p:nvSpPr>
          <p:cNvPr id="4" name="Rectangle 3"/>
          <p:cNvSpPr/>
          <p:nvPr/>
        </p:nvSpPr>
        <p:spPr>
          <a:xfrm>
            <a:off x="838200" y="1489166"/>
            <a:ext cx="5170714" cy="2031325"/>
          </a:xfrm>
          <a:prstGeom prst="rect">
            <a:avLst/>
          </a:prstGeom>
        </p:spPr>
        <p:txBody>
          <a:bodyPr wrap="square">
            <a:spAutoFit/>
          </a:bodyPr>
          <a:lstStyle/>
          <a:p>
            <a:r>
              <a:rPr lang="en-US" dirty="0"/>
              <a:t>The channel spatial configurations giving the best performance have been </a:t>
            </a:r>
            <a:r>
              <a:rPr lang="en-US" b="1" dirty="0"/>
              <a:t>proven to be located mainly in the </a:t>
            </a:r>
            <a:r>
              <a:rPr lang="en-US" b="1" dirty="0" err="1"/>
              <a:t>parieto</a:t>
            </a:r>
            <a:r>
              <a:rPr lang="en-US" b="1" dirty="0"/>
              <a:t>-occipital area PO of the scalp</a:t>
            </a:r>
            <a:r>
              <a:rPr lang="en-US" dirty="0"/>
              <a:t> (O1-POz-O2, PO3-POz-PO4, Cz-TP7-CPz-TP8-Pz, Cz-P7-CPz-TP8-Pz), while the worst performing sets of electrodes are </a:t>
            </a:r>
            <a:r>
              <a:rPr lang="en-US" b="1" dirty="0"/>
              <a:t>placed in the </a:t>
            </a:r>
            <a:r>
              <a:rPr lang="en-US" b="1" dirty="0" err="1"/>
              <a:t>fronto</a:t>
            </a:r>
            <a:r>
              <a:rPr lang="en-US" b="1" dirty="0"/>
              <a:t>-polar region</a:t>
            </a:r>
            <a:r>
              <a:rPr lang="en-US" dirty="0"/>
              <a:t> FP (FP1-FP2, FP1-FPz-FP2). </a:t>
            </a:r>
          </a:p>
        </p:txBody>
      </p:sp>
      <p:pic>
        <p:nvPicPr>
          <p:cNvPr id="6" name="Picture 5"/>
          <p:cNvPicPr>
            <a:picLocks noChangeAspect="1"/>
          </p:cNvPicPr>
          <p:nvPr/>
        </p:nvPicPr>
        <p:blipFill>
          <a:blip r:embed="rId2"/>
          <a:stretch>
            <a:fillRect/>
          </a:stretch>
        </p:blipFill>
        <p:spPr>
          <a:xfrm>
            <a:off x="799668" y="3863299"/>
            <a:ext cx="5209246" cy="2511230"/>
          </a:xfrm>
          <a:prstGeom prst="rect">
            <a:avLst/>
          </a:prstGeom>
        </p:spPr>
      </p:pic>
      <p:pic>
        <p:nvPicPr>
          <p:cNvPr id="7" name="Picture 6"/>
          <p:cNvPicPr/>
          <p:nvPr/>
        </p:nvPicPr>
        <p:blipFill>
          <a:blip r:embed="rId3"/>
          <a:stretch>
            <a:fillRect/>
          </a:stretch>
        </p:blipFill>
        <p:spPr>
          <a:xfrm>
            <a:off x="6237514" y="989763"/>
            <a:ext cx="5943600" cy="2954655"/>
          </a:xfrm>
          <a:prstGeom prst="rect">
            <a:avLst/>
          </a:prstGeom>
        </p:spPr>
      </p:pic>
      <p:pic>
        <p:nvPicPr>
          <p:cNvPr id="8" name="Picture 7"/>
          <p:cNvPicPr/>
          <p:nvPr/>
        </p:nvPicPr>
        <p:blipFill>
          <a:blip r:embed="rId4"/>
          <a:stretch>
            <a:fillRect/>
          </a:stretch>
        </p:blipFill>
        <p:spPr>
          <a:xfrm>
            <a:off x="6237514" y="3895808"/>
            <a:ext cx="5943600" cy="2948305"/>
          </a:xfrm>
          <a:prstGeom prst="rect">
            <a:avLst/>
          </a:prstGeom>
        </p:spPr>
      </p:pic>
    </p:spTree>
    <p:extLst>
      <p:ext uri="{BB962C8B-B14F-4D97-AF65-F5344CB8AC3E}">
        <p14:creationId xmlns:p14="http://schemas.microsoft.com/office/powerpoint/2010/main" val="3725864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method/conclusion/task?</a:t>
            </a:r>
            <a:br>
              <a:rPr lang="en-US" dirty="0" smtClean="0"/>
            </a:br>
            <a:endParaRPr lang="en-US" dirty="0"/>
          </a:p>
        </p:txBody>
      </p:sp>
      <p:sp>
        <p:nvSpPr>
          <p:cNvPr id="3" name="Content Placeholder 2"/>
          <p:cNvSpPr>
            <a:spLocks noGrp="1"/>
          </p:cNvSpPr>
          <p:nvPr>
            <p:ph idx="1"/>
          </p:nvPr>
        </p:nvSpPr>
        <p:spPr>
          <a:xfrm>
            <a:off x="838200" y="1428206"/>
            <a:ext cx="10515600" cy="5016137"/>
          </a:xfrm>
        </p:spPr>
        <p:txBody>
          <a:bodyPr>
            <a:normAutofit fontScale="62500" lnSpcReduction="20000"/>
          </a:bodyPr>
          <a:lstStyle/>
          <a:p>
            <a:pPr marL="0" indent="0">
              <a:buNone/>
            </a:pPr>
            <a:r>
              <a:rPr lang="en-US" b="0" dirty="0" smtClean="0">
                <a:effectLst/>
              </a:rPr>
              <a:t>Why use the AR model for EEG classification </a:t>
            </a:r>
            <a:r>
              <a:rPr lang="en-US" dirty="0" smtClean="0"/>
              <a:t>of users</a:t>
            </a:r>
            <a:r>
              <a:rPr lang="en-US" b="0" dirty="0" smtClean="0">
                <a:effectLst/>
              </a:rPr>
              <a:t>?</a:t>
            </a:r>
          </a:p>
          <a:p>
            <a:r>
              <a:rPr lang="en-US" dirty="0" smtClean="0"/>
              <a:t>A study showed that it </a:t>
            </a:r>
            <a:r>
              <a:rPr lang="en-US" dirty="0"/>
              <a:t>is possible to fit AR models to EEG data and then use the AR coefficients as features for clustering or classifying </a:t>
            </a:r>
            <a:r>
              <a:rPr lang="en-US" dirty="0" smtClean="0"/>
              <a:t>data  (understand AR)</a:t>
            </a:r>
            <a:endParaRPr lang="en-US" b="0" dirty="0">
              <a:effectLst/>
            </a:endParaRPr>
          </a:p>
          <a:p>
            <a:pPr marL="0" indent="0">
              <a:buNone/>
            </a:pPr>
            <a:r>
              <a:rPr lang="en-US" dirty="0" smtClean="0"/>
              <a:t>Why the parietal-occipital area had the best results for user recognition using the REC?</a:t>
            </a:r>
          </a:p>
          <a:p>
            <a:r>
              <a:rPr lang="en-US" dirty="0"/>
              <a:t>The parietal lobe processes information about temperature, taste, touch and movement, while the occipital lobe is primarily responsible for </a:t>
            </a:r>
            <a:r>
              <a:rPr lang="en-US" b="1" dirty="0"/>
              <a:t>vision</a:t>
            </a:r>
            <a:r>
              <a:rPr lang="en-US" dirty="0"/>
              <a:t>. </a:t>
            </a:r>
            <a:endParaRPr lang="en-US" dirty="0" smtClean="0"/>
          </a:p>
          <a:p>
            <a:pPr marL="0" indent="0">
              <a:buNone/>
            </a:pPr>
            <a:r>
              <a:rPr lang="en-US" b="0" dirty="0" smtClean="0">
                <a:effectLst/>
              </a:rPr>
              <a:t>Why the task of using EEG signal for user recognition?</a:t>
            </a:r>
          </a:p>
          <a:p>
            <a:r>
              <a:rPr lang="en-US" dirty="0" smtClean="0"/>
              <a:t>Such a </a:t>
            </a:r>
            <a:r>
              <a:rPr lang="en-US" dirty="0"/>
              <a:t>kind of studies has led in recent decades to the use of the brain signal in </a:t>
            </a:r>
            <a:r>
              <a:rPr lang="en-US" dirty="0" smtClean="0"/>
              <a:t>EEG-based-communication </a:t>
            </a:r>
            <a:r>
              <a:rPr lang="en-US" dirty="0"/>
              <a:t>systems, like brain machine interface (BMI) and brain computer </a:t>
            </a:r>
            <a:r>
              <a:rPr lang="en-US" dirty="0" smtClean="0"/>
              <a:t>interface (BCI</a:t>
            </a:r>
            <a:r>
              <a:rPr lang="en-US" dirty="0"/>
              <a:t>), aiming at controlling remote devices by means of brain electrical </a:t>
            </a:r>
            <a:r>
              <a:rPr lang="en-US" dirty="0" smtClean="0"/>
              <a:t>activity</a:t>
            </a:r>
          </a:p>
          <a:p>
            <a:r>
              <a:rPr lang="en-US" dirty="0"/>
              <a:t>The interest in using EEG biometrics </a:t>
            </a:r>
            <a:r>
              <a:rPr lang="en-US" dirty="0" smtClean="0"/>
              <a:t>for automatic </a:t>
            </a:r>
            <a:r>
              <a:rPr lang="en-US" dirty="0"/>
              <a:t>person recognition is due to </a:t>
            </a:r>
            <a:r>
              <a:rPr lang="en-US" b="1" dirty="0"/>
              <a:t>some advantageous peculiarities with respect </a:t>
            </a:r>
            <a:r>
              <a:rPr lang="en-US" b="1" dirty="0" smtClean="0"/>
              <a:t>to other </a:t>
            </a:r>
            <a:r>
              <a:rPr lang="en-US" b="1" dirty="0"/>
              <a:t>commonly used biometrics, such as </a:t>
            </a:r>
            <a:r>
              <a:rPr lang="en-US" b="1" dirty="0" smtClean="0"/>
              <a:t>privacy, </a:t>
            </a:r>
            <a:r>
              <a:rPr lang="en-US" b="1" dirty="0"/>
              <a:t>robustness to </a:t>
            </a:r>
            <a:r>
              <a:rPr lang="en-US" b="1" dirty="0" smtClean="0"/>
              <a:t>spoofing (imitating another one’s identity) attacks and universality (anyone can use it: speech-impaired, disabled people who doesn’t have hands)</a:t>
            </a:r>
          </a:p>
          <a:p>
            <a:r>
              <a:rPr lang="en-US" dirty="0"/>
              <a:t>Facial images and fingerprints can often be obtained without the consent of subjects, but this is not the case for brainwaves. Tracing an individual based on facial images, signatures, or voices is elementary, but EEG data is difficult to obtain. Even if an EEG data storage system were compromised, it would be difficult to find the true identity of a person based on the features of his EEG data. This greatly </a:t>
            </a:r>
            <a:r>
              <a:rPr lang="en-US" dirty="0" smtClean="0"/>
              <a:t>enhances </a:t>
            </a:r>
            <a:r>
              <a:rPr lang="en-US" dirty="0"/>
              <a:t>the security of enrolled clients.</a:t>
            </a:r>
          </a:p>
        </p:txBody>
      </p:sp>
    </p:spTree>
    <p:extLst>
      <p:ext uri="{BB962C8B-B14F-4D97-AF65-F5344CB8AC3E}">
        <p14:creationId xmlns:p14="http://schemas.microsoft.com/office/powerpoint/2010/main" val="1059740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779035" cy="1325563"/>
          </a:xfrm>
        </p:spPr>
        <p:txBody>
          <a:bodyPr>
            <a:normAutofit fontScale="90000"/>
          </a:bodyPr>
          <a:lstStyle/>
          <a:p>
            <a:r>
              <a:rPr lang="en-US" b="1" dirty="0"/>
              <a:t>Paper - Electroencephalogram subject identification: A</a:t>
            </a:r>
            <a:r>
              <a:rPr lang="en-US" b="1" dirty="0" smtClean="0"/>
              <a:t> </a:t>
            </a:r>
            <a:r>
              <a:rPr lang="en-US" b="1" dirty="0"/>
              <a:t>review</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GOAL</a:t>
            </a:r>
            <a:endParaRPr lang="en-US" dirty="0" smtClean="0">
              <a:effectLst/>
            </a:endParaRPr>
          </a:p>
          <a:p>
            <a:pPr fontAlgn="base"/>
            <a:r>
              <a:rPr lang="en-US" dirty="0"/>
              <a:t>This work is a comprehensive research on the state of the art on EEG based biometric systems from its origins until the end of 2013. In particular, it aimed to answer the following questions:</a:t>
            </a:r>
          </a:p>
          <a:p>
            <a:pPr lvl="1" fontAlgn="base"/>
            <a:r>
              <a:rPr lang="en-US" dirty="0"/>
              <a:t>What are the </a:t>
            </a:r>
            <a:r>
              <a:rPr lang="en-US" b="1" dirty="0"/>
              <a:t>subject specific </a:t>
            </a:r>
            <a:r>
              <a:rPr lang="en-US" dirty="0"/>
              <a:t>traits of the EEG</a:t>
            </a:r>
            <a:r>
              <a:rPr lang="en-US" dirty="0" smtClean="0"/>
              <a:t>?</a:t>
            </a:r>
          </a:p>
          <a:p>
            <a:pPr lvl="2" fontAlgn="base"/>
            <a:r>
              <a:rPr lang="en-US" dirty="0" smtClean="0"/>
              <a:t>Traits: peak frequency, power frequency, beta band</a:t>
            </a:r>
            <a:endParaRPr lang="en-US" dirty="0"/>
          </a:p>
          <a:p>
            <a:pPr lvl="1" fontAlgn="base"/>
            <a:r>
              <a:rPr lang="en-US" dirty="0"/>
              <a:t>Where are these traits in terms of space and frequency?</a:t>
            </a:r>
          </a:p>
          <a:p>
            <a:pPr lvl="1" fontAlgn="base"/>
            <a:r>
              <a:rPr lang="en-US" dirty="0"/>
              <a:t>Are they constant across recording </a:t>
            </a:r>
            <a:r>
              <a:rPr lang="en-US" dirty="0" smtClean="0"/>
              <a:t>paradigms (sub-task) </a:t>
            </a:r>
            <a:r>
              <a:rPr lang="en-US" dirty="0"/>
              <a:t>and time?</a:t>
            </a:r>
          </a:p>
          <a:p>
            <a:pPr marL="0" indent="0">
              <a:buNone/>
            </a:pPr>
            <a:r>
              <a:rPr lang="en-US" b="0" dirty="0" smtClean="0">
                <a:effectLst/>
              </a:rPr>
              <a:t/>
            </a:r>
            <a:br>
              <a:rPr lang="en-US" b="0" dirty="0" smtClean="0">
                <a:effectLst/>
              </a:rPr>
            </a:br>
            <a:r>
              <a:rPr lang="en-US" dirty="0"/>
              <a:t>Understand what is </a:t>
            </a:r>
            <a:r>
              <a:rPr lang="en-US" dirty="0" smtClean="0"/>
              <a:t>a paradigm?</a:t>
            </a:r>
            <a:endParaRPr lang="en-US" b="0" dirty="0" smtClean="0">
              <a:effectLst/>
            </a:endParaRPr>
          </a:p>
          <a:p>
            <a:pPr lvl="1"/>
            <a:r>
              <a:rPr lang="en-US" dirty="0" smtClean="0"/>
              <a:t>One of the purposes </a:t>
            </a:r>
            <a:r>
              <a:rPr lang="en-US" dirty="0"/>
              <a:t>of this paper was to </a:t>
            </a:r>
            <a:r>
              <a:rPr lang="en-US" b="1" dirty="0"/>
              <a:t>prove that resting-state can be used as a paradigm</a:t>
            </a:r>
            <a:r>
              <a:rPr lang="en-US" dirty="0"/>
              <a:t> for creating a biometric system in a larger dataset than in our previous work.</a:t>
            </a:r>
            <a:r>
              <a:rPr lang="en-US" dirty="0" smtClean="0"/>
              <a:t/>
            </a:r>
            <a:br>
              <a:rPr lang="en-US" dirty="0" smtClean="0"/>
            </a:br>
            <a:endParaRPr lang="en-US" dirty="0"/>
          </a:p>
        </p:txBody>
      </p:sp>
    </p:spTree>
    <p:extLst>
      <p:ext uri="{BB962C8B-B14F-4D97-AF65-F5344CB8AC3E}">
        <p14:creationId xmlns:p14="http://schemas.microsoft.com/office/powerpoint/2010/main" val="3515203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a:t>Conclusions</a:t>
            </a:r>
            <a:endParaRPr lang="en-US" dirty="0"/>
          </a:p>
        </p:txBody>
      </p:sp>
      <p:sp>
        <p:nvSpPr>
          <p:cNvPr id="3" name="Content Placeholder 2"/>
          <p:cNvSpPr>
            <a:spLocks noGrp="1"/>
          </p:cNvSpPr>
          <p:nvPr>
            <p:ph idx="1"/>
          </p:nvPr>
        </p:nvSpPr>
        <p:spPr>
          <a:xfrm>
            <a:off x="838200" y="1242151"/>
            <a:ext cx="10515600" cy="4784180"/>
          </a:xfrm>
        </p:spPr>
        <p:txBody>
          <a:bodyPr>
            <a:normAutofit fontScale="70000" lnSpcReduction="20000"/>
          </a:bodyPr>
          <a:lstStyle/>
          <a:p>
            <a:r>
              <a:rPr lang="en-US" dirty="0"/>
              <a:t>Which are the subject specific traits of the EEG?</a:t>
            </a:r>
            <a:endParaRPr lang="en-US" b="0" dirty="0" smtClean="0">
              <a:effectLst/>
            </a:endParaRPr>
          </a:p>
          <a:p>
            <a:pPr lvl="1" fontAlgn="base"/>
            <a:r>
              <a:rPr lang="en-US" dirty="0"/>
              <a:t>Genetic and physiology studies affirm that </a:t>
            </a:r>
            <a:r>
              <a:rPr lang="en-US" b="1" dirty="0"/>
              <a:t>the power and peak frequency of the alpha band present the strongest heritability relationship, followed by the beta band. </a:t>
            </a:r>
            <a:r>
              <a:rPr lang="en-US" dirty="0"/>
              <a:t>Nevertheless, they proved to </a:t>
            </a:r>
            <a:r>
              <a:rPr lang="en-US" b="1" dirty="0"/>
              <a:t>be insufficient to obtain high accuracy rates</a:t>
            </a:r>
            <a:r>
              <a:rPr lang="en-US" dirty="0"/>
              <a:t> on biometric systems, forcing researchers to explore the usage of different characteristics.</a:t>
            </a:r>
          </a:p>
          <a:p>
            <a:r>
              <a:rPr lang="en-US" dirty="0"/>
              <a:t>Where are these traits in terms of space and frequency?</a:t>
            </a:r>
            <a:endParaRPr lang="en-US" b="0" dirty="0" smtClean="0">
              <a:effectLst/>
            </a:endParaRPr>
          </a:p>
          <a:p>
            <a:pPr lvl="1" fontAlgn="base"/>
            <a:r>
              <a:rPr lang="en-US" dirty="0"/>
              <a:t>Info on channel positions</a:t>
            </a:r>
          </a:p>
          <a:p>
            <a:pPr lvl="2" fontAlgn="base"/>
            <a:r>
              <a:rPr lang="en-US" dirty="0"/>
              <a:t>Results reporting </a:t>
            </a:r>
            <a:r>
              <a:rPr lang="en-US" b="1" dirty="0"/>
              <a:t>occipital, temporal and parietal areas as the ones providing the most discriminant information under REC condition</a:t>
            </a:r>
            <a:r>
              <a:rPr lang="en-US" dirty="0"/>
              <a:t> could be expected</a:t>
            </a:r>
          </a:p>
          <a:p>
            <a:pPr lvl="2" fontAlgn="base"/>
            <a:r>
              <a:rPr lang="en-US" dirty="0"/>
              <a:t>Their results suggest that parietal areas near the temporal lobes carry the most discriminant information.</a:t>
            </a:r>
          </a:p>
          <a:p>
            <a:pPr lvl="1" fontAlgn="base"/>
            <a:r>
              <a:rPr lang="en-US" dirty="0"/>
              <a:t>Differences in frequency bands</a:t>
            </a:r>
          </a:p>
          <a:p>
            <a:pPr lvl="2" fontAlgn="base"/>
            <a:r>
              <a:rPr lang="en-US" dirty="0"/>
              <a:t>On the REC paradigm, neurophysiology as well as biometric studies </a:t>
            </a:r>
            <a:r>
              <a:rPr lang="en-US" b="1" dirty="0"/>
              <a:t>concluded that alpha and delta rhythms are the most discriminant, followed by the theta and the beta</a:t>
            </a:r>
            <a:endParaRPr lang="en-US" dirty="0"/>
          </a:p>
          <a:p>
            <a:r>
              <a:rPr lang="en-US" dirty="0"/>
              <a:t>Are they constant across recording paradigms and time?</a:t>
            </a:r>
            <a:endParaRPr lang="en-US" b="0" dirty="0" smtClean="0">
              <a:effectLst/>
            </a:endParaRPr>
          </a:p>
          <a:p>
            <a:pPr lvl="1" fontAlgn="base"/>
            <a:r>
              <a:rPr lang="en-US" dirty="0"/>
              <a:t>Studies on diet and circadian effects revealed how </a:t>
            </a:r>
            <a:r>
              <a:rPr lang="en-US" b="1" dirty="0"/>
              <a:t>sensitive a EEG-based biometric system could be to changes of the EEG elicited by common events, such as the intake of coffee or daily physiological changes.</a:t>
            </a:r>
            <a:endParaRPr lang="en-US" dirty="0"/>
          </a:p>
          <a:p>
            <a:pPr lvl="1"/>
            <a:r>
              <a:rPr lang="en-US" dirty="0"/>
              <a:t>Genetic and neurophysiology studies have described </a:t>
            </a:r>
            <a:r>
              <a:rPr lang="en-US" b="1" dirty="0"/>
              <a:t>changes on the human EEG across maturation</a:t>
            </a:r>
            <a:r>
              <a:rPr lang="en-US" dirty="0"/>
              <a:t>, some of which are related to the heritable </a:t>
            </a:r>
            <a:r>
              <a:rPr lang="en-US" dirty="0" smtClean="0"/>
              <a:t>traits</a:t>
            </a:r>
            <a:endParaRPr lang="en-US" dirty="0"/>
          </a:p>
          <a:p>
            <a:pPr marL="457200" lvl="1" indent="0">
              <a:buNone/>
            </a:pPr>
            <a:r>
              <a:rPr lang="en-US" dirty="0" err="1" smtClean="0"/>
              <a:t>Everytime</a:t>
            </a:r>
            <a:r>
              <a:rPr lang="en-US" dirty="0" smtClean="0"/>
              <a:t>, you read an article, especially, if it’s a review article, ask yourself what path do you think we should take and then do an analysis for it</a:t>
            </a:r>
            <a:endParaRPr lang="en-US" dirty="0"/>
          </a:p>
        </p:txBody>
      </p:sp>
    </p:spTree>
    <p:extLst>
      <p:ext uri="{BB962C8B-B14F-4D97-AF65-F5344CB8AC3E}">
        <p14:creationId xmlns:p14="http://schemas.microsoft.com/office/powerpoint/2010/main" val="3795151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the conclusions?</a:t>
            </a:r>
            <a:endParaRPr lang="en-US" dirty="0"/>
          </a:p>
        </p:txBody>
      </p:sp>
      <p:sp>
        <p:nvSpPr>
          <p:cNvPr id="3" name="Content Placeholder 2"/>
          <p:cNvSpPr>
            <a:spLocks noGrp="1"/>
          </p:cNvSpPr>
          <p:nvPr>
            <p:ph idx="1"/>
          </p:nvPr>
        </p:nvSpPr>
        <p:spPr>
          <a:xfrm>
            <a:off x="838200" y="1825624"/>
            <a:ext cx="10515600" cy="4792889"/>
          </a:xfrm>
        </p:spPr>
        <p:txBody>
          <a:bodyPr>
            <a:normAutofit fontScale="62500" lnSpcReduction="20000"/>
          </a:bodyPr>
          <a:lstStyle/>
          <a:p>
            <a:r>
              <a:rPr lang="en-US" dirty="0" smtClean="0"/>
              <a:t>Results reporting </a:t>
            </a:r>
            <a:r>
              <a:rPr lang="en-US" b="1" dirty="0" smtClean="0"/>
              <a:t>occipital, temporal and parietal areas as the ones providing the most discriminant information under REC condition.</a:t>
            </a:r>
          </a:p>
          <a:p>
            <a:pPr lvl="1"/>
            <a:r>
              <a:rPr lang="en-US" b="1" dirty="0"/>
              <a:t>The occipital lobe</a:t>
            </a:r>
            <a:r>
              <a:rPr lang="en-US" dirty="0"/>
              <a:t> is the back part of the brain that is involved with vision</a:t>
            </a:r>
            <a:r>
              <a:rPr lang="en-US" dirty="0" smtClean="0"/>
              <a:t>.</a:t>
            </a:r>
          </a:p>
          <a:p>
            <a:pPr lvl="2"/>
            <a:r>
              <a:rPr lang="en-US" dirty="0" smtClean="0"/>
              <a:t>This aligns with the acquisition protocol, REC condition, since we close your eyes.</a:t>
            </a:r>
          </a:p>
          <a:p>
            <a:pPr lvl="1"/>
            <a:r>
              <a:rPr lang="en-US" dirty="0"/>
              <a:t>The parietal lobe processes </a:t>
            </a:r>
            <a:r>
              <a:rPr lang="en-US" b="1" dirty="0"/>
              <a:t>information about temperature, taste, touch and </a:t>
            </a:r>
            <a:r>
              <a:rPr lang="en-US" b="1" dirty="0" smtClean="0"/>
              <a:t>movement</a:t>
            </a:r>
          </a:p>
          <a:p>
            <a:pPr lvl="2"/>
            <a:r>
              <a:rPr lang="en-US" dirty="0"/>
              <a:t>The parietal lobes </a:t>
            </a:r>
            <a:r>
              <a:rPr lang="en-US" b="1" dirty="0"/>
              <a:t>determine the visual coordinates and plan the visually guided movement of the limbs to pick it </a:t>
            </a:r>
            <a:r>
              <a:rPr lang="en-US" b="1" dirty="0" smtClean="0"/>
              <a:t>up</a:t>
            </a:r>
          </a:p>
          <a:p>
            <a:pPr lvl="2"/>
            <a:r>
              <a:rPr lang="en-US" dirty="0" smtClean="0"/>
              <a:t>This aligns with the acquisition protocol, REC condition, since by closing your eyes, you essentially make it not able to focus on any object, thus definitely causing significant changes in the brainwaves in that region.</a:t>
            </a:r>
          </a:p>
          <a:p>
            <a:pPr lvl="1"/>
            <a:r>
              <a:rPr lang="en-US" dirty="0"/>
              <a:t>The temporal lobe processes memories, </a:t>
            </a:r>
            <a:r>
              <a:rPr lang="en-US" b="1" dirty="0"/>
              <a:t>integrating them with sensations of taste, sound, sight and touch</a:t>
            </a:r>
            <a:r>
              <a:rPr lang="en-US" b="1" dirty="0" smtClean="0"/>
              <a:t>.</a:t>
            </a:r>
          </a:p>
          <a:p>
            <a:pPr lvl="2"/>
            <a:r>
              <a:rPr lang="en-US" dirty="0" smtClean="0"/>
              <a:t>This aligns with the acquisition protocol, REC condition, since by closing your eyes, the </a:t>
            </a:r>
            <a:r>
              <a:rPr lang="en-US" b="1" dirty="0" smtClean="0"/>
              <a:t>sensations of sight is dampened</a:t>
            </a:r>
            <a:r>
              <a:rPr lang="en-US" dirty="0" smtClean="0"/>
              <a:t>, thus definitely causing changes to the brainwaves.</a:t>
            </a:r>
          </a:p>
          <a:p>
            <a:r>
              <a:rPr lang="en-US" dirty="0"/>
              <a:t>B</a:t>
            </a:r>
            <a:r>
              <a:rPr lang="en-US" dirty="0" smtClean="0"/>
              <a:t>iometric studies </a:t>
            </a:r>
            <a:r>
              <a:rPr lang="en-US" b="1" dirty="0" smtClean="0"/>
              <a:t>concluded that alpha and delta rhythms are the most discriminant, followed by the theta and the beta</a:t>
            </a:r>
          </a:p>
          <a:p>
            <a:pPr lvl="1"/>
            <a:r>
              <a:rPr lang="en-US" dirty="0"/>
              <a:t>Alpha waves are seen in the electroencephalogram (EEG) during </a:t>
            </a:r>
            <a:r>
              <a:rPr lang="en-US" b="1" dirty="0"/>
              <a:t>a normal wakeful state where the subject is quietly resting</a:t>
            </a:r>
            <a:r>
              <a:rPr lang="en-US" dirty="0"/>
              <a:t>. </a:t>
            </a:r>
            <a:endParaRPr lang="en-US" dirty="0" smtClean="0"/>
          </a:p>
          <a:p>
            <a:pPr lvl="1"/>
            <a:r>
              <a:rPr lang="en-US" dirty="0" smtClean="0"/>
              <a:t>Beta waves  </a:t>
            </a:r>
            <a:r>
              <a:rPr lang="en-US" dirty="0"/>
              <a:t>are present when a person is alert/attentive and thinking actively. </a:t>
            </a:r>
            <a:endParaRPr lang="en-US" dirty="0" smtClean="0"/>
          </a:p>
          <a:p>
            <a:pPr lvl="1"/>
            <a:r>
              <a:rPr lang="en-US" dirty="0" smtClean="0"/>
              <a:t>Theta waves </a:t>
            </a:r>
            <a:r>
              <a:rPr lang="en-US" dirty="0"/>
              <a:t>(Stage 1) of sleep is present </a:t>
            </a:r>
            <a:r>
              <a:rPr lang="en-US" b="1" dirty="0"/>
              <a:t>during the transition from wakefulness to sleep</a:t>
            </a:r>
            <a:r>
              <a:rPr lang="en-US" b="1" dirty="0" smtClean="0"/>
              <a:t>.</a:t>
            </a:r>
          </a:p>
          <a:p>
            <a:pPr lvl="1"/>
            <a:r>
              <a:rPr lang="en-US" dirty="0"/>
              <a:t>D</a:t>
            </a:r>
            <a:r>
              <a:rPr lang="en-US" dirty="0" smtClean="0"/>
              <a:t>elta </a:t>
            </a:r>
            <a:r>
              <a:rPr lang="en-US" dirty="0"/>
              <a:t>waves </a:t>
            </a:r>
            <a:r>
              <a:rPr lang="en-US" dirty="0" smtClean="0"/>
              <a:t>are </a:t>
            </a:r>
            <a:r>
              <a:rPr lang="en-US" dirty="0"/>
              <a:t>associated with </a:t>
            </a:r>
            <a:r>
              <a:rPr lang="en-US" b="1" dirty="0"/>
              <a:t>deep sleep stages</a:t>
            </a:r>
            <a:r>
              <a:rPr lang="en-US" dirty="0" smtClean="0"/>
              <a:t>.</a:t>
            </a:r>
          </a:p>
          <a:p>
            <a:r>
              <a:rPr lang="en-US" dirty="0"/>
              <a:t>H</a:t>
            </a:r>
            <a:r>
              <a:rPr lang="en-US" dirty="0" smtClean="0"/>
              <a:t>ow </a:t>
            </a:r>
            <a:r>
              <a:rPr lang="en-US" b="1" dirty="0" smtClean="0"/>
              <a:t>sensitive a EEG-based biometric system could be to changes of the EEG elicited by common events, such as the intake of coffee or daily physiological changes.</a:t>
            </a:r>
          </a:p>
          <a:p>
            <a:pPr lvl="1"/>
            <a:r>
              <a:rPr lang="en-US" dirty="0"/>
              <a:t>The effects of caffeine may often be overlooked in </a:t>
            </a:r>
            <a:r>
              <a:rPr lang="en-US" dirty="0" err="1"/>
              <a:t>neurotherapy</a:t>
            </a:r>
            <a:r>
              <a:rPr lang="en-US" dirty="0"/>
              <a:t>. It also has a rapid and profound influence on the brain, including </a:t>
            </a:r>
            <a:r>
              <a:rPr lang="en-US" b="1" dirty="0"/>
              <a:t>producing increases in beta and decreases in slower brain wave </a:t>
            </a:r>
            <a:r>
              <a:rPr lang="en-US" b="1" dirty="0" smtClean="0"/>
              <a:t>activity (delta)</a:t>
            </a:r>
            <a:endParaRPr lang="en-US" dirty="0" smtClean="0"/>
          </a:p>
          <a:p>
            <a:endParaRPr lang="en-US" dirty="0" smtClean="0"/>
          </a:p>
          <a:p>
            <a:endParaRPr lang="en-US" dirty="0"/>
          </a:p>
        </p:txBody>
      </p:sp>
    </p:spTree>
    <p:extLst>
      <p:ext uri="{BB962C8B-B14F-4D97-AF65-F5344CB8AC3E}">
        <p14:creationId xmlns:p14="http://schemas.microsoft.com/office/powerpoint/2010/main" val="232780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7343"/>
            <a:ext cx="10515600" cy="1325563"/>
          </a:xfrm>
        </p:spPr>
        <p:txBody>
          <a:bodyPr>
            <a:normAutofit fontScale="90000"/>
          </a:bodyPr>
          <a:lstStyle/>
          <a:p>
            <a:r>
              <a:rPr lang="en-US" b="1" dirty="0" smtClean="0"/>
              <a:t>Paper - Challenges and Future Perspectives on Electroencephalogram-Based Biometrics in Person Recognition</a:t>
            </a:r>
            <a:r>
              <a:rPr lang="en-US" b="0" dirty="0" smtClean="0">
                <a:effectLst/>
              </a:rPr>
              <a:t/>
            </a:r>
            <a:br>
              <a:rPr lang="en-US" b="0" dirty="0" smtClean="0">
                <a:effectLst/>
              </a:rPr>
            </a:b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a:t>GOAL</a:t>
            </a:r>
            <a:endParaRPr lang="en-US" dirty="0" smtClean="0">
              <a:effectLst/>
            </a:endParaRPr>
          </a:p>
          <a:p>
            <a:r>
              <a:rPr lang="en-US" dirty="0"/>
              <a:t>This article </a:t>
            </a:r>
            <a:r>
              <a:rPr lang="en-US" b="1" dirty="0"/>
              <a:t>reviews the various systems proposed over the past few years with a focus on the shortcomings that have prevented wide-scale implementation, including issues pertaining to temporal stability,</a:t>
            </a:r>
            <a:r>
              <a:rPr lang="en-US" dirty="0"/>
              <a:t> psychological and physiological changes, protocol design, equipment and performance evaluation.</a:t>
            </a:r>
          </a:p>
        </p:txBody>
      </p:sp>
    </p:spTree>
    <p:extLst>
      <p:ext uri="{BB962C8B-B14F-4D97-AF65-F5344CB8AC3E}">
        <p14:creationId xmlns:p14="http://schemas.microsoft.com/office/powerpoint/2010/main" val="5981419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38" y="-94488"/>
            <a:ext cx="10515600" cy="660545"/>
          </a:xfrm>
        </p:spPr>
        <p:txBody>
          <a:bodyPr>
            <a:normAutofit/>
          </a:bodyPr>
          <a:lstStyle/>
          <a:p>
            <a:r>
              <a:rPr lang="en-US" sz="3600" b="1" dirty="0"/>
              <a:t>Challenges facing in building an EEG/biometric system</a:t>
            </a:r>
            <a:endParaRPr lang="en-US" sz="3600" dirty="0"/>
          </a:p>
        </p:txBody>
      </p:sp>
      <p:sp>
        <p:nvSpPr>
          <p:cNvPr id="3" name="Content Placeholder 2"/>
          <p:cNvSpPr>
            <a:spLocks noGrp="1"/>
          </p:cNvSpPr>
          <p:nvPr>
            <p:ph idx="1"/>
          </p:nvPr>
        </p:nvSpPr>
        <p:spPr>
          <a:xfrm>
            <a:off x="-2" y="566057"/>
            <a:ext cx="11286311" cy="5930537"/>
          </a:xfrm>
        </p:spPr>
        <p:txBody>
          <a:bodyPr>
            <a:normAutofit fontScale="55000" lnSpcReduction="20000"/>
          </a:bodyPr>
          <a:lstStyle/>
          <a:p>
            <a:pPr fontAlgn="base"/>
            <a:r>
              <a:rPr lang="en-US" sz="2400" b="1" dirty="0"/>
              <a:t>Operations</a:t>
            </a:r>
          </a:p>
          <a:p>
            <a:pPr lvl="1" fontAlgn="base"/>
            <a:r>
              <a:rPr lang="en-US" dirty="0"/>
              <a:t>How is the system operation going to be easy to operate such that all users can operate it without an operator. </a:t>
            </a:r>
            <a:endParaRPr lang="en-US" dirty="0" smtClean="0"/>
          </a:p>
          <a:p>
            <a:pPr lvl="1" fontAlgn="base"/>
            <a:r>
              <a:rPr lang="en-US" dirty="0" smtClean="0"/>
              <a:t>What does it mean by easy operation?    (Ex. When putting on the embedded-electrode cap, if you shift it, it won’t compromise the system)</a:t>
            </a:r>
          </a:p>
          <a:p>
            <a:pPr lvl="2" fontAlgn="base"/>
            <a:r>
              <a:rPr lang="en-US" dirty="0" smtClean="0"/>
              <a:t>The idea is that you don’t need an operator to tell you anything.</a:t>
            </a:r>
          </a:p>
          <a:p>
            <a:pPr lvl="1"/>
            <a:r>
              <a:rPr lang="en-US" dirty="0" smtClean="0"/>
              <a:t>Path: </a:t>
            </a:r>
            <a:r>
              <a:rPr lang="en-US" dirty="0"/>
              <a:t>Ear-EEG is another </a:t>
            </a:r>
            <a:r>
              <a:rPr lang="en-US" dirty="0" smtClean="0"/>
              <a:t>comfortable approach </a:t>
            </a:r>
            <a:r>
              <a:rPr lang="en-US" dirty="0"/>
              <a:t>by which the EEG can be acquired from the </a:t>
            </a:r>
            <a:r>
              <a:rPr lang="en-US" dirty="0" smtClean="0"/>
              <a:t>electrodes placed </a:t>
            </a:r>
            <a:r>
              <a:rPr lang="en-US" dirty="0"/>
              <a:t>on an </a:t>
            </a:r>
            <a:r>
              <a:rPr lang="en-US" dirty="0" smtClean="0"/>
              <a:t>earpiece</a:t>
            </a:r>
          </a:p>
          <a:p>
            <a:pPr lvl="1"/>
            <a:r>
              <a:rPr lang="en-US" dirty="0"/>
              <a:t>A user-friendly EEG biometric system can really only </a:t>
            </a:r>
            <a:r>
              <a:rPr lang="en-US" dirty="0" smtClean="0"/>
              <a:t>be achieved </a:t>
            </a:r>
            <a:r>
              <a:rPr lang="en-US" dirty="0"/>
              <a:t>using a small number of dry </a:t>
            </a:r>
            <a:r>
              <a:rPr lang="en-US" dirty="0" smtClean="0"/>
              <a:t>electrodes. The system protocols be</a:t>
            </a:r>
            <a:r>
              <a:rPr lang="en-US" dirty="0"/>
              <a:t>: </a:t>
            </a:r>
            <a:r>
              <a:rPr lang="en-US" dirty="0" smtClean="0"/>
              <a:t>accessible; </a:t>
            </a:r>
            <a:r>
              <a:rPr lang="en-US" dirty="0"/>
              <a:t>time-efficient</a:t>
            </a:r>
            <a:r>
              <a:rPr lang="en-US" dirty="0" smtClean="0"/>
              <a:t>; </a:t>
            </a:r>
            <a:r>
              <a:rPr lang="en-US" dirty="0"/>
              <a:t>reproducible; </a:t>
            </a:r>
            <a:r>
              <a:rPr lang="en-US" dirty="0" smtClean="0"/>
              <a:t>and </a:t>
            </a:r>
            <a:r>
              <a:rPr lang="en-US" dirty="0"/>
              <a:t>practice-free</a:t>
            </a:r>
            <a:endParaRPr lang="en-US" dirty="0" smtClean="0"/>
          </a:p>
          <a:p>
            <a:pPr fontAlgn="base"/>
            <a:r>
              <a:rPr lang="en-US" sz="2400" b="1" dirty="0" smtClean="0"/>
              <a:t>Stability of System Performance</a:t>
            </a:r>
          </a:p>
          <a:p>
            <a:pPr lvl="1" fontAlgn="base"/>
            <a:r>
              <a:rPr lang="en-US" dirty="0" smtClean="0"/>
              <a:t>How </a:t>
            </a:r>
            <a:r>
              <a:rPr lang="en-US" dirty="0"/>
              <a:t>is the system going to recognize clients after many days, months, or </a:t>
            </a:r>
            <a:r>
              <a:rPr lang="en-US" dirty="0" smtClean="0"/>
              <a:t>years?</a:t>
            </a:r>
          </a:p>
          <a:p>
            <a:pPr lvl="1" fontAlgn="base"/>
            <a:r>
              <a:rPr lang="en-US" dirty="0" smtClean="0"/>
              <a:t>Is this problem a EEG signal analysis problem using ml?</a:t>
            </a:r>
          </a:p>
          <a:p>
            <a:pPr lvl="1"/>
            <a:r>
              <a:rPr lang="en-US" dirty="0" smtClean="0"/>
              <a:t>Path: </a:t>
            </a:r>
            <a:r>
              <a:rPr lang="en-US" dirty="0"/>
              <a:t>EEG data obtained under various conditions and </a:t>
            </a:r>
            <a:r>
              <a:rPr lang="en-US" b="1" dirty="0" smtClean="0"/>
              <a:t>at different </a:t>
            </a:r>
            <a:r>
              <a:rPr lang="en-US" b="1" dirty="0"/>
              <a:t>times </a:t>
            </a:r>
            <a:r>
              <a:rPr lang="en-US" dirty="0"/>
              <a:t>should be included in the training data sets</a:t>
            </a:r>
            <a:r>
              <a:rPr lang="en-US" dirty="0" smtClean="0"/>
              <a:t>.</a:t>
            </a:r>
          </a:p>
          <a:p>
            <a:pPr lvl="1"/>
            <a:r>
              <a:rPr lang="en-US" dirty="0" smtClean="0"/>
              <a:t>Incremental Learning to </a:t>
            </a:r>
            <a:r>
              <a:rPr lang="en-US" dirty="0"/>
              <a:t>an EEG-based person identification </a:t>
            </a:r>
            <a:r>
              <a:rPr lang="en-US" dirty="0" smtClean="0"/>
              <a:t>system: multiple sessions (Figure 2)</a:t>
            </a:r>
            <a:endParaRPr lang="en-US" dirty="0"/>
          </a:p>
          <a:p>
            <a:pPr fontAlgn="base"/>
            <a:r>
              <a:rPr lang="en-US" sz="2400" b="1" dirty="0" smtClean="0"/>
              <a:t>Robustness to the Psychological and Physiological Changes</a:t>
            </a:r>
            <a:endParaRPr lang="en-US" sz="2400" b="1" dirty="0"/>
          </a:p>
          <a:p>
            <a:pPr lvl="1" fontAlgn="base"/>
            <a:r>
              <a:rPr lang="en-US" dirty="0"/>
              <a:t>How is the system going to keep being able to accept you after you aged or are under stress/anxiety/pain</a:t>
            </a:r>
            <a:r>
              <a:rPr lang="en-US" dirty="0" smtClean="0"/>
              <a:t>?</a:t>
            </a:r>
          </a:p>
          <a:p>
            <a:pPr lvl="2" fontAlgn="base"/>
            <a:r>
              <a:rPr lang="en-US" sz="2400" dirty="0" smtClean="0"/>
              <a:t>Is this a good thing, since people can then be forced to put their brainwaves and they will allow it?</a:t>
            </a:r>
          </a:p>
          <a:p>
            <a:pPr lvl="1"/>
            <a:r>
              <a:rPr lang="en-US" dirty="0" smtClean="0"/>
              <a:t>No </a:t>
            </a:r>
            <a:r>
              <a:rPr lang="en-US" dirty="0"/>
              <a:t>previous study has addressed </a:t>
            </a:r>
            <a:r>
              <a:rPr lang="en-US" dirty="0" smtClean="0"/>
              <a:t>the stability </a:t>
            </a:r>
            <a:r>
              <a:rPr lang="en-US" dirty="0"/>
              <a:t>and robustness of EEG-based biometric features </a:t>
            </a:r>
            <a:r>
              <a:rPr lang="en-US" dirty="0" smtClean="0"/>
              <a:t>under relevant-to-life conditions. (2018)</a:t>
            </a:r>
          </a:p>
          <a:p>
            <a:pPr lvl="1"/>
            <a:r>
              <a:rPr lang="en-US" dirty="0" smtClean="0"/>
              <a:t>Path: Requires an understanding of the factors affecting EEG, as well as a means of </a:t>
            </a:r>
            <a:r>
              <a:rPr lang="en-US" b="1" dirty="0" smtClean="0"/>
              <a:t>selecting EEG features </a:t>
            </a:r>
            <a:r>
              <a:rPr lang="en-US" dirty="0" smtClean="0"/>
              <a:t>with high stability and distinctiveness.</a:t>
            </a:r>
          </a:p>
          <a:p>
            <a:pPr lvl="1"/>
            <a:r>
              <a:rPr lang="en-US" dirty="0" smtClean="0"/>
              <a:t>Brain connectivity can also help with modeling these changes. Complexity of data embedded in EEG can be used to differentiate among entities.(entropy)</a:t>
            </a:r>
          </a:p>
          <a:p>
            <a:pPr lvl="1"/>
            <a:r>
              <a:rPr lang="en-US" dirty="0" smtClean="0"/>
              <a:t>Signals evoked by eye-movement can be a potential feature of EEG signals.</a:t>
            </a:r>
          </a:p>
          <a:p>
            <a:pPr lvl="1"/>
            <a:r>
              <a:rPr lang="en-US" dirty="0" smtClean="0"/>
              <a:t>Ex. Take aging as an example, where the power of auditory event-related low frequency oscillations </a:t>
            </a:r>
            <a:r>
              <a:rPr lang="en-US" b="1" dirty="0" smtClean="0"/>
              <a:t>decreases over time.</a:t>
            </a:r>
            <a:r>
              <a:rPr lang="en-US" b="1" dirty="0"/>
              <a:t> </a:t>
            </a:r>
            <a:r>
              <a:rPr lang="en-US" dirty="0"/>
              <a:t>The accumulation of </a:t>
            </a:r>
            <a:r>
              <a:rPr lang="en-US" b="1" dirty="0" smtClean="0"/>
              <a:t>abundant knowledge </a:t>
            </a:r>
            <a:r>
              <a:rPr lang="en-US" b="1" dirty="0"/>
              <a:t>concerning the influence of various factors </a:t>
            </a:r>
            <a:r>
              <a:rPr lang="en-US" dirty="0" smtClean="0"/>
              <a:t>makes it </a:t>
            </a:r>
            <a:r>
              <a:rPr lang="en-US" dirty="0"/>
              <a:t>possible for researchers to build a model capable of </a:t>
            </a:r>
            <a:r>
              <a:rPr lang="en-US" dirty="0" smtClean="0"/>
              <a:t>making accurate </a:t>
            </a:r>
            <a:r>
              <a:rPr lang="en-US" dirty="0"/>
              <a:t>predictions of EEG features under varying conditions</a:t>
            </a:r>
            <a:r>
              <a:rPr lang="en-US" dirty="0" smtClean="0"/>
              <a:t>. (Figure 3)</a:t>
            </a:r>
          </a:p>
          <a:p>
            <a:pPr fontAlgn="base"/>
            <a:r>
              <a:rPr lang="en-US" sz="2400" b="1" dirty="0" smtClean="0"/>
              <a:t>Equipment</a:t>
            </a:r>
            <a:endParaRPr lang="en-US" sz="2400" b="1" dirty="0"/>
          </a:p>
          <a:p>
            <a:pPr lvl="1" fontAlgn="base"/>
            <a:r>
              <a:rPr lang="en-US" dirty="0"/>
              <a:t>What are the devices that we are going to use for EEG-based biometric </a:t>
            </a:r>
            <a:r>
              <a:rPr lang="en-US" dirty="0" smtClean="0"/>
              <a:t>systems when moving to the real-world? </a:t>
            </a:r>
            <a:r>
              <a:rPr lang="en-US" dirty="0"/>
              <a:t>(dry electrodes</a:t>
            </a:r>
            <a:r>
              <a:rPr lang="en-US" dirty="0" smtClean="0"/>
              <a:t>)</a:t>
            </a:r>
          </a:p>
          <a:p>
            <a:pPr lvl="2" fontAlgn="base"/>
            <a:r>
              <a:rPr lang="en-US" sz="2400" dirty="0" smtClean="0"/>
              <a:t>Wet electrodes </a:t>
            </a:r>
            <a:r>
              <a:rPr lang="en-US" sz="2400" dirty="0"/>
              <a:t>that use a layer of conductive gel or paste to increase conductivity between the electrodes and the test subject's skin. </a:t>
            </a:r>
          </a:p>
          <a:p>
            <a:pPr lvl="2" fontAlgn="base"/>
            <a:r>
              <a:rPr lang="en-US" sz="2400" dirty="0" smtClean="0"/>
              <a:t>Dry </a:t>
            </a:r>
            <a:r>
              <a:rPr lang="en-US" sz="2400" dirty="0"/>
              <a:t>electrodes, however, do not require conductive gel and are set up much faster</a:t>
            </a:r>
            <a:r>
              <a:rPr lang="en-US" sz="2400" dirty="0" smtClean="0"/>
              <a:t>.</a:t>
            </a:r>
          </a:p>
          <a:p>
            <a:pPr lvl="1" fontAlgn="base"/>
            <a:r>
              <a:rPr lang="en-US" dirty="0" smtClean="0"/>
              <a:t>The </a:t>
            </a:r>
            <a:r>
              <a:rPr lang="en-US" dirty="0"/>
              <a:t>wireless transfer of data </a:t>
            </a:r>
            <a:r>
              <a:rPr lang="en-US" dirty="0" smtClean="0"/>
              <a:t>(using Bluetooth perhaps) from the electrodes to the IPhone.</a:t>
            </a:r>
          </a:p>
          <a:p>
            <a:pPr lvl="1" fontAlgn="base"/>
            <a:r>
              <a:rPr lang="en-US" dirty="0" smtClean="0"/>
              <a:t>Path: Multimodal Biometrics: using both face recognition, fingerprinting, and EEG signals at the same time.</a:t>
            </a:r>
          </a:p>
          <a:p>
            <a:pPr lvl="1"/>
            <a:r>
              <a:rPr lang="en-US" dirty="0" smtClean="0"/>
              <a:t>Path: Multitasking Biometrics by </a:t>
            </a:r>
            <a:r>
              <a:rPr lang="en-US" dirty="0"/>
              <a:t>integrating EEG </a:t>
            </a:r>
            <a:r>
              <a:rPr lang="en-US" dirty="0" smtClean="0"/>
              <a:t>features from </a:t>
            </a:r>
            <a:r>
              <a:rPr lang="en-US" dirty="0"/>
              <a:t>multiple </a:t>
            </a:r>
            <a:r>
              <a:rPr lang="en-US" dirty="0" smtClean="0"/>
              <a:t>tasks –resting, visual counting into the classifier</a:t>
            </a:r>
            <a:endParaRPr lang="en-US" dirty="0"/>
          </a:p>
        </p:txBody>
      </p:sp>
      <p:pic>
        <p:nvPicPr>
          <p:cNvPr id="2050" name="Picture 2" descr="Comparison between wet and dry biopotential electrodes: (left) wet electrodes that sit on the surface of the skin and need preparation like the use of electrolytic gel (shown here). Dry micromachined electrodes (right) do not require extensive preparation since they pierce the outer layers of the skin and achieve a low impedance pathway to recording neural signa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0470" y="1777001"/>
            <a:ext cx="2420855" cy="79745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3"/>
          <a:stretch>
            <a:fillRect/>
          </a:stretch>
        </p:blipFill>
        <p:spPr>
          <a:xfrm>
            <a:off x="9551127" y="5251270"/>
            <a:ext cx="2551611" cy="1585420"/>
          </a:xfrm>
          <a:prstGeom prst="rect">
            <a:avLst/>
          </a:prstGeom>
        </p:spPr>
      </p:pic>
      <p:pic>
        <p:nvPicPr>
          <p:cNvPr id="4" name="Picture 3"/>
          <p:cNvPicPr>
            <a:picLocks noChangeAspect="1"/>
          </p:cNvPicPr>
          <p:nvPr/>
        </p:nvPicPr>
        <p:blipFill>
          <a:blip r:embed="rId4"/>
          <a:stretch>
            <a:fillRect/>
          </a:stretch>
        </p:blipFill>
        <p:spPr>
          <a:xfrm>
            <a:off x="9707754" y="1724297"/>
            <a:ext cx="2394984" cy="1876697"/>
          </a:xfrm>
          <a:prstGeom prst="rect">
            <a:avLst/>
          </a:prstGeom>
        </p:spPr>
      </p:pic>
    </p:spTree>
    <p:extLst>
      <p:ext uri="{BB962C8B-B14F-4D97-AF65-F5344CB8AC3E}">
        <p14:creationId xmlns:p14="http://schemas.microsoft.com/office/powerpoint/2010/main" val="23553123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41063</TotalTime>
  <Words>2024</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My Understanding of EEG/biometrics so far</vt:lpstr>
      <vt:lpstr>Paper - EEG Biometrics for Individual Recognition in Resting State with Closed Eyes  </vt:lpstr>
      <vt:lpstr>Spatial Configurations to use for best recognition  </vt:lpstr>
      <vt:lpstr>Why the method/conclusion/task? </vt:lpstr>
      <vt:lpstr>Paper - Electroencephalogram subject identification: A review  </vt:lpstr>
      <vt:lpstr>Conclusions</vt:lpstr>
      <vt:lpstr>Why the conclusions?</vt:lpstr>
      <vt:lpstr>Paper - Challenges and Future Perspectives on Electroencephalogram-Based Biometrics in Person Recognition  </vt:lpstr>
      <vt:lpstr>Challenges facing in building an EEG/biometric system</vt:lpstr>
      <vt:lpstr>Challenges continued.</vt:lpstr>
      <vt:lpstr>PowerPoint Presentation</vt:lpstr>
    </vt:vector>
  </TitlesOfParts>
  <Company>Canon U.S.A.,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Understanding of EEG/biometrics so far</dc:title>
  <dc:creator>Cao, Xiwu</dc:creator>
  <cp:lastModifiedBy>Cao, Xiwu</cp:lastModifiedBy>
  <cp:revision>48</cp:revision>
  <dcterms:created xsi:type="dcterms:W3CDTF">2021-08-18T05:35:04Z</dcterms:created>
  <dcterms:modified xsi:type="dcterms:W3CDTF">2022-11-15T03:00:05Z</dcterms:modified>
</cp:coreProperties>
</file>