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87" r:id="rId4"/>
    <p:sldId id="289" r:id="rId5"/>
    <p:sldId id="275" r:id="rId6"/>
    <p:sldId id="284" r:id="rId7"/>
    <p:sldId id="276" r:id="rId8"/>
    <p:sldId id="285" r:id="rId9"/>
    <p:sldId id="268" r:id="rId10"/>
    <p:sldId id="263" r:id="rId11"/>
    <p:sldId id="264" r:id="rId12"/>
    <p:sldId id="277" r:id="rId13"/>
    <p:sldId id="279" r:id="rId14"/>
    <p:sldId id="280" r:id="rId15"/>
    <p:sldId id="281" r:id="rId16"/>
    <p:sldId id="274" r:id="rId17"/>
    <p:sldId id="265" r:id="rId18"/>
    <p:sldId id="270" r:id="rId19"/>
    <p:sldId id="27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398" autoAdjust="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DA76-161E-474F-96BB-9E142B9DA29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239F9-4104-481A-82A4-793F890E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F41F3-BBA0-40CB-A12F-4D55BC0FA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7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subject#7:</a:t>
            </a:r>
            <a:r>
              <a:rPr lang="en-US" baseline="0" dirty="0" smtClean="0"/>
              <a:t> Epoch #22   (good)</a:t>
            </a:r>
          </a:p>
          <a:p>
            <a:r>
              <a:rPr lang="en-US" baseline="0" dirty="0" smtClean="0"/>
              <a:t>2: subject#7: Epoch #100 (good)</a:t>
            </a:r>
          </a:p>
          <a:p>
            <a:r>
              <a:rPr lang="en-US" baseline="0" dirty="0" smtClean="0"/>
              <a:t>3: subject#7: Epoch #470 (bad)</a:t>
            </a:r>
          </a:p>
          <a:p>
            <a:r>
              <a:rPr lang="en-US" baseline="0" dirty="0" smtClean="0"/>
              <a:t>4: subject#7: Epoch #471 (bad)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39F9-4104-481A-82A4-793F890EF8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8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subject#7:</a:t>
            </a:r>
            <a:r>
              <a:rPr lang="en-US" baseline="0" dirty="0" smtClean="0"/>
              <a:t> Epoch #704  (good)</a:t>
            </a:r>
          </a:p>
          <a:p>
            <a:r>
              <a:rPr lang="en-US" baseline="0" dirty="0" smtClean="0"/>
              <a:t>2: subject#7: Epoch #1455 (good)</a:t>
            </a:r>
          </a:p>
          <a:p>
            <a:r>
              <a:rPr lang="en-US" baseline="0" dirty="0" smtClean="0"/>
              <a:t>3: subject#7: Epoch #2652 (bad)</a:t>
            </a:r>
          </a:p>
          <a:p>
            <a:r>
              <a:rPr lang="en-US" baseline="0" dirty="0" smtClean="0"/>
              <a:t>4: subject#7: Epoch #2266 (bad)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239F9-4104-481A-82A4-793F890EF8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E039-AAA1-4352-98A9-79DB581C1A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A323-4476-483D-96AD-6FF80952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E039-AAA1-4352-98A9-79DB581C1A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A323-4476-483D-96AD-6FF80952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7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E039-AAA1-4352-98A9-79DB581C1A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A323-4476-483D-96AD-6FF80952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E039-AAA1-4352-98A9-79DB581C1A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A323-4476-483D-96AD-6FF80952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8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E039-AAA1-4352-98A9-79DB581C1A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A323-4476-483D-96AD-6FF80952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E039-AAA1-4352-98A9-79DB581C1A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A323-4476-483D-96AD-6FF80952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E039-AAA1-4352-98A9-79DB581C1A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A323-4476-483D-96AD-6FF80952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E039-AAA1-4352-98A9-79DB581C1A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A323-4476-483D-96AD-6FF80952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6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E039-AAA1-4352-98A9-79DB581C1A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A323-4476-483D-96AD-6FF80952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9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E039-AAA1-4352-98A9-79DB581C1A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A323-4476-483D-96AD-6FF80952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0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E039-AAA1-4352-98A9-79DB581C1A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A323-4476-483D-96AD-6FF80952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6E039-AAA1-4352-98A9-79DB581C1A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A323-4476-483D-96AD-6FF80952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Artifact Removal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Steven 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308"/>
            <a:ext cx="10515600" cy="4351338"/>
          </a:xfrm>
        </p:spPr>
        <p:txBody>
          <a:bodyPr/>
          <a:lstStyle/>
          <a:p>
            <a:r>
              <a:rPr lang="en-US" dirty="0" smtClean="0"/>
              <a:t>Split each subject’s raw EEG data into epochs.</a:t>
            </a:r>
          </a:p>
          <a:p>
            <a:pPr lvl="1"/>
            <a:r>
              <a:rPr lang="en-US" sz="2800" dirty="0"/>
              <a:t>Each epoch will have 500 (2.5 * 256) samples of raw </a:t>
            </a:r>
            <a:r>
              <a:rPr lang="en-US" sz="2800" dirty="0" err="1"/>
              <a:t>eeg</a:t>
            </a:r>
            <a:r>
              <a:rPr lang="en-US" sz="2800" dirty="0"/>
              <a:t> data.</a:t>
            </a:r>
          </a:p>
          <a:p>
            <a:pPr lvl="2"/>
            <a:r>
              <a:rPr lang="en-US" sz="2800" dirty="0"/>
              <a:t>2.5 is the epoch length in seconds</a:t>
            </a:r>
          </a:p>
          <a:p>
            <a:pPr lvl="2"/>
            <a:r>
              <a:rPr lang="en-US" sz="2800" dirty="0"/>
              <a:t>256 is the sampling rate/second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9" y="3534954"/>
            <a:ext cx="5762334" cy="2902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356" y="4239218"/>
            <a:ext cx="6294644" cy="14943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00534" y="5844646"/>
            <a:ext cx="51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Subject#7: Epoch #118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2</a:t>
            </a:r>
            <a:r>
              <a:rPr lang="en-US" dirty="0" smtClean="0"/>
              <a:t>: Split into epochs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9569" y="6437866"/>
            <a:ext cx="51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64"/>
            <a:ext cx="10515600" cy="1797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each epoch, we first remove trend</a:t>
            </a:r>
          </a:p>
          <a:p>
            <a:pPr lvl="1"/>
            <a:r>
              <a:rPr lang="en-US" dirty="0" smtClean="0"/>
              <a:t>1: Calculate the linear least-squares regression line on the data</a:t>
            </a:r>
          </a:p>
          <a:p>
            <a:pPr lvl="2"/>
            <a:r>
              <a:rPr lang="en-US" dirty="0"/>
              <a:t>y</a:t>
            </a:r>
            <a:r>
              <a:rPr lang="en-US" dirty="0" smtClean="0"/>
              <a:t> = mx + b</a:t>
            </a:r>
          </a:p>
          <a:p>
            <a:pPr lvl="1"/>
            <a:r>
              <a:rPr lang="en-US" dirty="0" smtClean="0"/>
              <a:t>2: Remove trend by getting the residuals of each data point </a:t>
            </a:r>
          </a:p>
          <a:p>
            <a:pPr lvl="2"/>
            <a:r>
              <a:rPr lang="en-US" dirty="0" smtClean="0"/>
              <a:t>actual value – predicted value from the linear regression line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248" y="6478473"/>
            <a:ext cx="51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Subject#7: Epoch #1010</a:t>
            </a:r>
            <a:endParaRPr lang="en-US" dirty="0"/>
          </a:p>
        </p:txBody>
      </p: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838199" y="688875"/>
            <a:ext cx="10515600" cy="762289"/>
          </a:xfrm>
        </p:spPr>
        <p:txBody>
          <a:bodyPr/>
          <a:lstStyle/>
          <a:p>
            <a:r>
              <a:rPr lang="en-US" dirty="0" smtClean="0"/>
              <a:t>Step 3: Remove trend (1)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81" y="3077820"/>
            <a:ext cx="6865550" cy="34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1"/>
            <a:ext cx="11353800" cy="696686"/>
          </a:xfrm>
        </p:spPr>
        <p:txBody>
          <a:bodyPr/>
          <a:lstStyle/>
          <a:p>
            <a:r>
              <a:rPr lang="en-US" dirty="0" smtClean="0"/>
              <a:t>Core Concept: </a:t>
            </a:r>
            <a:r>
              <a:rPr lang="en-US" dirty="0"/>
              <a:t>Least-squares regression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9863"/>
                <a:ext cx="10515600" cy="5473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Definition</a:t>
                </a:r>
                <a:endParaRPr lang="en-US" sz="2800" dirty="0"/>
              </a:p>
              <a:p>
                <a:pPr lvl="1"/>
                <a:r>
                  <a:rPr lang="en-US" sz="3200" dirty="0"/>
                  <a:t>It is a mathematical method used to find the best fit line that represents the relationship between an independent and dependent variable. </a:t>
                </a:r>
              </a:p>
              <a:p>
                <a:r>
                  <a:rPr lang="en-US" sz="3200" dirty="0"/>
                  <a:t>How?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3200" dirty="0"/>
                  <a:t>Calculate the slope: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nary>
                        <m:r>
                          <a:rPr lang="en-US" sz="320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32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3200" dirty="0"/>
              </a:p>
              <a:p>
                <a:pPr lvl="1"/>
                <a:r>
                  <a:rPr lang="en-US" sz="3200" dirty="0"/>
                  <a:t>Compute the y-intercept: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 dirty="0">
                        <a:latin typeface="Cambria Math" panose="02040503050406030204" pitchFamily="18" charset="0"/>
                      </a:rPr>
                      <m:t>m</m:t>
                    </m:r>
                    <m:acc>
                      <m:accPr>
                        <m:chr m:val="̅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3200" dirty="0"/>
                  <a:t>Substitute </a:t>
                </a:r>
                <a:r>
                  <a:rPr lang="en-US" sz="3200" dirty="0" smtClean="0"/>
                  <a:t>the values </a:t>
                </a:r>
                <a:r>
                  <a:rPr lang="en-US" sz="3200" dirty="0"/>
                  <a:t>in the final equation: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mx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200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9863"/>
                <a:ext cx="10515600" cy="5473337"/>
              </a:xfrm>
              <a:blipFill>
                <a:blip r:embed="rId2"/>
                <a:stretch>
                  <a:fillRect l="-1333" t="-1782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Derivation of the slope estimator of LSRL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1"/>
                <a:ext cx="11353800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Line equation: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Goal is to minimize the residual,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+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U</a:t>
                </a:r>
                <a:r>
                  <a:rPr lang="en-US" dirty="0" smtClean="0"/>
                  <a:t>nivariate </a:t>
                </a:r>
                <a:r>
                  <a:rPr lang="en-US" dirty="0"/>
                  <a:t>optimization involves taking the derivative and setting equal to </a:t>
                </a:r>
                <a:r>
                  <a:rPr lang="en-US" dirty="0" smtClean="0"/>
                  <a:t>0.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ake </a:t>
                </a:r>
                <a:r>
                  <a:rPr lang="en-US" dirty="0"/>
                  <a:t>the derivative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 +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:r>
                  <a:rPr lang="en-US" dirty="0"/>
                  <a:t>set it equal to 0. </a:t>
                </a:r>
                <a:r>
                  <a:rPr lang="en-US" dirty="0" smtClean="0"/>
                  <a:t>Do </a:t>
                </a:r>
                <a:r>
                  <a:rPr lang="en-US" dirty="0"/>
                  <a:t>the same thing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dirty="0"/>
                                  <m:t> + 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smtClean="0">
                    <a:sym typeface="Wingdings" panose="05000000000000000000" pitchFamily="2" charset="2"/>
                  </a:rPr>
                  <a:t>chain rule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The derivative of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are seen as constants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dirty="0"/>
                                  <m:t> + 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dirty="0"/>
                                  <m:t> + 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/>
                  <a:t>   </a:t>
                </a:r>
                <a:r>
                  <a:rPr lang="en-US" dirty="0" smtClean="0">
                    <a:sym typeface="Wingdings" panose="05000000000000000000" pitchFamily="2" charset="2"/>
                  </a:rPr>
                  <a:t>chain rule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The derivative </a:t>
                </a:r>
                <a:r>
                  <a:rPr lang="en-US" dirty="0" smtClean="0">
                    <a:sym typeface="Wingdings" panose="05000000000000000000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+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with </a:t>
                </a:r>
                <a:r>
                  <a:rPr lang="en-US" dirty="0">
                    <a:sym typeface="Wingdings" panose="05000000000000000000" pitchFamily="2" charset="2"/>
                  </a:rPr>
                  <a:t>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are seen as constants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1"/>
                <a:ext cx="11353800" cy="5943599"/>
              </a:xfrm>
              <a:blipFill>
                <a:blip r:embed="rId2"/>
                <a:stretch>
                  <a:fillRect l="-967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9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4326" y="940526"/>
                <a:ext cx="12087496" cy="59174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first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dirty="0"/>
                                  <m:t> + 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sub>
                        </m:sSub>
                      </m:e>
                    </m:nary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=0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:r>
                  <a:rPr lang="en-US" dirty="0" smtClean="0"/>
                  <a:t>                                        (divide -2 on both sides and simplify)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                                                                 (using the fact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                                                                          (divide both sides by N)</a:t>
                </a:r>
              </a:p>
              <a:p>
                <a:r>
                  <a:rPr lang="en-US" dirty="0" smtClean="0"/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next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dirty="0"/>
                                  <m:t> + 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</a:t>
                </a:r>
                <a:r>
                  <a:rPr lang="en-US" dirty="0"/>
                  <a:t> </a:t>
                </a:r>
                <a:r>
                  <a:rPr lang="en-US" dirty="0" smtClean="0"/>
                  <a:t>                             (substitute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simplify)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     </a:t>
                </a:r>
                <a:r>
                  <a:rPr lang="en-US" dirty="0" smtClean="0"/>
                  <a:t>                           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</a:t>
                </a:r>
                <a:r>
                  <a:rPr lang="en-US" dirty="0"/>
                  <a:t> </a:t>
                </a:r>
                <a:r>
                  <a:rPr lang="en-US" dirty="0" smtClean="0"/>
                  <a:t>(distribute the sum to each term)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                 </a:t>
                </a:r>
                <a:r>
                  <a:rPr lang="en-US" dirty="0" smtClean="0"/>
                  <a:t> </a:t>
                </a:r>
                <a:r>
                  <a:rPr lang="en-US" dirty="0"/>
                  <a:t>(using the fact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      </a:t>
                </a:r>
                <a:r>
                  <a:rPr lang="en-US" dirty="0"/>
                  <a:t> </a:t>
                </a:r>
                <a:r>
                  <a:rPr lang="en-US" dirty="0" smtClean="0"/>
                  <a:t>                (isolate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−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den>
                    </m:f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  </a:t>
                </a:r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   </a:t>
                </a:r>
                <a:r>
                  <a:rPr lang="en-US" dirty="0"/>
                  <a:t>     </a:t>
                </a:r>
                <a:r>
                  <a:rPr lang="en-US" dirty="0" smtClean="0"/>
                  <a:t>                                                     (same as previous line)</a:t>
                </a:r>
                <a:endParaRPr lang="en-US" dirty="0"/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326" y="940526"/>
                <a:ext cx="12087496" cy="5917474"/>
              </a:xfrm>
              <a:blipFill>
                <a:blip r:embed="rId2"/>
                <a:stretch>
                  <a:fillRect l="-807" t="-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4326" y="0"/>
            <a:ext cx="10515600" cy="1325563"/>
          </a:xfrm>
        </p:spPr>
        <p:txBody>
          <a:bodyPr/>
          <a:lstStyle/>
          <a:p>
            <a:r>
              <a:rPr lang="en-US" dirty="0" smtClean="0"/>
              <a:t>Derivation of the slope estimator of LSRL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6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use it in artifact removal?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LSRL allows us to fit a best line within the data, which gives us the trend.</a:t>
            </a:r>
          </a:p>
          <a:p>
            <a:r>
              <a:rPr lang="en-US" dirty="0" smtClean="0"/>
              <a:t>To make sure that we do not remove any good epochs that have biased </a:t>
            </a:r>
            <a:r>
              <a:rPr lang="en-US" dirty="0" err="1" smtClean="0"/>
              <a:t>std</a:t>
            </a:r>
            <a:r>
              <a:rPr lang="en-US" dirty="0" smtClean="0"/>
              <a:t> because of the trend, I will remove the trend.</a:t>
            </a:r>
          </a:p>
          <a:p>
            <a:r>
              <a:rPr lang="en-US" dirty="0" smtClean="0"/>
              <a:t>By removing the trend, we will be able to more accurately compare the </a:t>
            </a:r>
            <a:r>
              <a:rPr lang="en-US" dirty="0" err="1" smtClean="0"/>
              <a:t>std</a:t>
            </a:r>
            <a:r>
              <a:rPr lang="en-US" dirty="0" smtClean="0"/>
              <a:t> of the epoch to the threshold that is being used to determine whether or not an epoch is an artifact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5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972" y="1451163"/>
            <a:ext cx="4612553" cy="5167351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1: Calculate </a:t>
            </a:r>
            <a:r>
              <a:rPr lang="en-US" sz="3200" dirty="0"/>
              <a:t>the linear least-squares regression line on the data</a:t>
            </a:r>
          </a:p>
          <a:p>
            <a:pPr lvl="1"/>
            <a:r>
              <a:rPr lang="en-US" sz="3200" dirty="0"/>
              <a:t>y = 0.37x -</a:t>
            </a:r>
            <a:r>
              <a:rPr lang="en-US" sz="3200" dirty="0" smtClean="0"/>
              <a:t>15.8</a:t>
            </a:r>
          </a:p>
          <a:p>
            <a:r>
              <a:rPr lang="en-US" sz="3200" dirty="0" smtClean="0"/>
              <a:t>2: Remove </a:t>
            </a:r>
            <a:r>
              <a:rPr lang="en-US" sz="3200" dirty="0"/>
              <a:t>trend by getting the residuals of each data point </a:t>
            </a:r>
          </a:p>
          <a:p>
            <a:pPr lvl="1"/>
            <a:r>
              <a:rPr lang="en-US" sz="3200" dirty="0"/>
              <a:t>(actual value) – (predicted value from the linear regression line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992983" y="6463595"/>
            <a:ext cx="519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Subject#7: Epoch #1010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54" y="0"/>
            <a:ext cx="6244046" cy="3108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06936" y="2151799"/>
            <a:ext cx="566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 removing trend</a:t>
            </a:r>
            <a:br>
              <a:rPr lang="en-US" dirty="0" smtClean="0"/>
            </a:br>
            <a:r>
              <a:rPr lang="en-US" dirty="0" smtClean="0"/>
              <a:t>PREDICATED as an artifact</a:t>
            </a:r>
            <a:endParaRPr lang="en-US" dirty="0"/>
          </a:p>
        </p:txBody>
      </p: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731520" y="344233"/>
            <a:ext cx="5381897" cy="777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smtClean="0"/>
              <a:t>Remove trend (2)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993"/>
          <a:stretch/>
        </p:blipFill>
        <p:spPr>
          <a:xfrm>
            <a:off x="6113417" y="3231542"/>
            <a:ext cx="6078583" cy="31087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06936" y="5430576"/>
            <a:ext cx="566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removing trend</a:t>
            </a:r>
            <a:endParaRPr lang="en-US" dirty="0"/>
          </a:p>
          <a:p>
            <a:pPr algn="ctr"/>
            <a:r>
              <a:rPr lang="en-US" dirty="0" smtClean="0"/>
              <a:t>PREDICTED as NOT an Artifact</a:t>
            </a:r>
          </a:p>
        </p:txBody>
      </p:sp>
    </p:spTree>
    <p:extLst>
      <p:ext uri="{BB962C8B-B14F-4D97-AF65-F5344CB8AC3E}">
        <p14:creationId xmlns:p14="http://schemas.microsoft.com/office/powerpoint/2010/main" val="18990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55362"/>
            <a:ext cx="10515600" cy="55026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1: </a:t>
            </a:r>
            <a:r>
              <a:rPr lang="en-US" sz="2400" dirty="0"/>
              <a:t>For </a:t>
            </a:r>
            <a:r>
              <a:rPr lang="en-US" sz="2400" dirty="0" smtClean="0"/>
              <a:t>one </a:t>
            </a:r>
            <a:r>
              <a:rPr lang="en-US" sz="2400" dirty="0"/>
              <a:t>subject, calculate the </a:t>
            </a:r>
            <a:r>
              <a:rPr lang="en-US" sz="2400" dirty="0" err="1"/>
              <a:t>std</a:t>
            </a:r>
            <a:r>
              <a:rPr lang="en-US" sz="2400" dirty="0"/>
              <a:t> of </a:t>
            </a:r>
            <a:r>
              <a:rPr lang="en-US" sz="2400" dirty="0" smtClean="0"/>
              <a:t>each epoch from the good segment</a:t>
            </a:r>
          </a:p>
          <a:p>
            <a:r>
              <a:rPr lang="en-US" sz="2400" dirty="0" smtClean="0"/>
              <a:t>2: </a:t>
            </a:r>
            <a:r>
              <a:rPr lang="en-US" sz="2400" dirty="0"/>
              <a:t>Take all the </a:t>
            </a:r>
            <a:r>
              <a:rPr lang="en-US" sz="2400" dirty="0" err="1" smtClean="0"/>
              <a:t>stds</a:t>
            </a:r>
            <a:r>
              <a:rPr lang="en-US" sz="2400" dirty="0" smtClean="0"/>
              <a:t> from the good segment </a:t>
            </a:r>
            <a:r>
              <a:rPr lang="en-US" sz="2400" dirty="0"/>
              <a:t>for </a:t>
            </a:r>
            <a:r>
              <a:rPr lang="en-US" sz="2400" dirty="0" smtClean="0"/>
              <a:t>one subject and </a:t>
            </a:r>
            <a:r>
              <a:rPr lang="en-US" sz="2400" dirty="0"/>
              <a:t>get the mean of the </a:t>
            </a:r>
            <a:r>
              <a:rPr lang="en-US" sz="2400" dirty="0" err="1"/>
              <a:t>stds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meanOfStds</a:t>
            </a:r>
            <a:r>
              <a:rPr lang="en-US" sz="2400" dirty="0" smtClean="0"/>
              <a:t>) </a:t>
            </a:r>
            <a:r>
              <a:rPr lang="en-US" sz="2400" dirty="0"/>
              <a:t>and the </a:t>
            </a:r>
            <a:r>
              <a:rPr lang="en-US" sz="2400" dirty="0" err="1"/>
              <a:t>std</a:t>
            </a:r>
            <a:r>
              <a:rPr lang="en-US" sz="2400" dirty="0"/>
              <a:t> of the </a:t>
            </a:r>
            <a:r>
              <a:rPr lang="en-US" sz="2400" dirty="0" err="1"/>
              <a:t>stds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stdOfStds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3: </a:t>
            </a:r>
            <a:r>
              <a:rPr lang="en-US" sz="2400" dirty="0"/>
              <a:t>Multiply the </a:t>
            </a:r>
            <a:r>
              <a:rPr lang="en-US" sz="2400" dirty="0" err="1" smtClean="0"/>
              <a:t>stdOfStds</a:t>
            </a:r>
            <a:r>
              <a:rPr lang="en-US" sz="2400" dirty="0" smtClean="0"/>
              <a:t> </a:t>
            </a:r>
            <a:r>
              <a:rPr lang="en-US" sz="2400" dirty="0"/>
              <a:t>by </a:t>
            </a:r>
            <a:r>
              <a:rPr lang="en-US" sz="2400" dirty="0" smtClean="0"/>
              <a:t>3 (number of deviations)</a:t>
            </a:r>
            <a:endParaRPr lang="en-US" sz="2400" dirty="0"/>
          </a:p>
          <a:p>
            <a:r>
              <a:rPr lang="en-US" sz="2400" dirty="0" smtClean="0"/>
              <a:t>4: </a:t>
            </a:r>
            <a:r>
              <a:rPr lang="en-US" sz="2400" dirty="0"/>
              <a:t>Add the value from </a:t>
            </a:r>
            <a:r>
              <a:rPr lang="en-US" sz="2400" dirty="0" smtClean="0"/>
              <a:t>3 by </a:t>
            </a:r>
            <a:r>
              <a:rPr lang="en-US" sz="2400" dirty="0"/>
              <a:t>the </a:t>
            </a:r>
            <a:r>
              <a:rPr lang="en-US" sz="2400" dirty="0" err="1" smtClean="0"/>
              <a:t>meanOfStds</a:t>
            </a:r>
            <a:r>
              <a:rPr lang="en-US" sz="2400" dirty="0" smtClean="0"/>
              <a:t> to get the threshold.</a:t>
            </a:r>
            <a:endParaRPr lang="en-US" sz="2400" dirty="0"/>
          </a:p>
          <a:p>
            <a:pPr lvl="1"/>
            <a:r>
              <a:rPr lang="en-US" dirty="0"/>
              <a:t>Threshold = </a:t>
            </a:r>
            <a:r>
              <a:rPr lang="en-US" dirty="0" err="1" smtClean="0"/>
              <a:t>meanOfStds</a:t>
            </a:r>
            <a:r>
              <a:rPr lang="en-US" dirty="0" smtClean="0"/>
              <a:t> </a:t>
            </a:r>
            <a:r>
              <a:rPr lang="en-US" dirty="0"/>
              <a:t>+ (</a:t>
            </a:r>
            <a:r>
              <a:rPr lang="en-US" dirty="0" err="1" smtClean="0"/>
              <a:t>stdOfStds</a:t>
            </a:r>
            <a:r>
              <a:rPr lang="en-US" dirty="0" smtClean="0"/>
              <a:t>*3)</a:t>
            </a:r>
            <a:endParaRPr lang="en-US" dirty="0"/>
          </a:p>
          <a:p>
            <a:pPr lvl="1"/>
            <a:r>
              <a:rPr lang="en-US" dirty="0"/>
              <a:t>The threshold will </a:t>
            </a:r>
            <a:r>
              <a:rPr lang="en-US" dirty="0" smtClean="0"/>
              <a:t>be how we will decide whether an epoch contains artifacts or not because if any value </a:t>
            </a:r>
            <a:r>
              <a:rPr lang="en-US" dirty="0"/>
              <a:t>above the threshold is </a:t>
            </a:r>
            <a:r>
              <a:rPr lang="en-US" dirty="0" smtClean="0"/>
              <a:t>an outlier</a:t>
            </a:r>
          </a:p>
          <a:p>
            <a:r>
              <a:rPr lang="en-US" sz="2400" dirty="0"/>
              <a:t>5: </a:t>
            </a:r>
            <a:r>
              <a:rPr lang="en-US" sz="2400" dirty="0" smtClean="0"/>
              <a:t>Repeat 1-4 for </a:t>
            </a:r>
            <a:r>
              <a:rPr lang="en-US" sz="2400" dirty="0"/>
              <a:t>every </a:t>
            </a:r>
            <a:r>
              <a:rPr lang="en-US" sz="2400" dirty="0" smtClean="0"/>
              <a:t>subject</a:t>
            </a:r>
            <a:endParaRPr lang="en-US" sz="240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38200" y="518705"/>
            <a:ext cx="10515600" cy="706029"/>
          </a:xfrm>
        </p:spPr>
        <p:txBody>
          <a:bodyPr/>
          <a:lstStyle/>
          <a:p>
            <a:r>
              <a:rPr lang="en-US" dirty="0" smtClean="0"/>
              <a:t>Step 4: Get Threshold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3" y="5068387"/>
            <a:ext cx="2724557" cy="12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5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4997"/>
            <a:ext cx="10515600" cy="13202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1: Get the </a:t>
            </a:r>
            <a:r>
              <a:rPr lang="en-US" dirty="0" err="1" smtClean="0"/>
              <a:t>std</a:t>
            </a:r>
            <a:r>
              <a:rPr lang="en-US" dirty="0" smtClean="0"/>
              <a:t> of the epoch</a:t>
            </a:r>
          </a:p>
          <a:p>
            <a:r>
              <a:rPr lang="en-US" dirty="0" smtClean="0"/>
              <a:t>2: If the </a:t>
            </a:r>
            <a:r>
              <a:rPr lang="en-US" dirty="0" err="1" smtClean="0"/>
              <a:t>std</a:t>
            </a:r>
            <a:r>
              <a:rPr lang="en-US" dirty="0" smtClean="0"/>
              <a:t> of the epoch is greater than the threshold, then the epoch contains artifacts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838200" y="518705"/>
            <a:ext cx="10515600" cy="706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5</a:t>
            </a:r>
            <a:r>
              <a:rPr lang="en-US" dirty="0" smtClean="0"/>
              <a:t>: Part 1 of the Algorithm for deciding if an epoch contains artifacts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9" y="2943566"/>
            <a:ext cx="6042095" cy="29259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662" y="5869493"/>
            <a:ext cx="566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Subject#7: Epoch #1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25782" y="6238825"/>
            <a:ext cx="674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Green lines are the </a:t>
            </a:r>
            <a:r>
              <a:rPr lang="en-US" dirty="0" err="1" smtClean="0"/>
              <a:t>std</a:t>
            </a:r>
            <a:r>
              <a:rPr lang="en-US" dirty="0" smtClean="0"/>
              <a:t> of the epoch. Red lines are the threshold lines</a:t>
            </a:r>
          </a:p>
          <a:p>
            <a:pPr algn="ctr"/>
            <a:r>
              <a:rPr lang="en-US" b="1" dirty="0" smtClean="0"/>
              <a:t>If green in red (bad);  if green out red (good)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24" y="2954201"/>
            <a:ext cx="5917099" cy="29152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11757" y="5869493"/>
            <a:ext cx="566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Subject#7: Epoch #58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/>
              <a:t>6</a:t>
            </a:r>
            <a:r>
              <a:rPr lang="en-US" dirty="0" smtClean="0"/>
              <a:t>: Part 2 of the Algorithm for deciding if an epoch contains artifacts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16916"/>
            <a:ext cx="10515600" cy="16300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1: Get the </a:t>
            </a:r>
            <a:r>
              <a:rPr lang="en-US" dirty="0" err="1" smtClean="0"/>
              <a:t>maximumValue</a:t>
            </a:r>
            <a:endParaRPr lang="en-US" dirty="0" smtClean="0"/>
          </a:p>
          <a:p>
            <a:pPr lvl="1"/>
            <a:r>
              <a:rPr lang="en-US" dirty="0" smtClean="0"/>
              <a:t>Plot all the </a:t>
            </a:r>
            <a:r>
              <a:rPr lang="en-US" dirty="0" err="1" smtClean="0"/>
              <a:t>eeg</a:t>
            </a:r>
            <a:r>
              <a:rPr lang="en-US" dirty="0" smtClean="0"/>
              <a:t> data for all the subjects, and manually decide what would be a value where any values beyond is an artifact</a:t>
            </a:r>
          </a:p>
          <a:p>
            <a:r>
              <a:rPr lang="en-US" dirty="0" smtClean="0"/>
              <a:t>2: </a:t>
            </a:r>
            <a:r>
              <a:rPr lang="en-US" dirty="0"/>
              <a:t>I</a:t>
            </a:r>
            <a:r>
              <a:rPr lang="en-US" dirty="0" smtClean="0"/>
              <a:t>f the maximum value of the absolute value of the epoch is greater than the </a:t>
            </a:r>
            <a:r>
              <a:rPr lang="en-US" dirty="0" err="1" smtClean="0"/>
              <a:t>maximumValue</a:t>
            </a:r>
            <a:r>
              <a:rPr lang="en-US" dirty="0" smtClean="0"/>
              <a:t>, then the epoch contains artifacts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52" y="3458898"/>
            <a:ext cx="5726942" cy="28690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91543" y="6339840"/>
            <a:ext cx="543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 #16 : Epoch #524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What is an artifact in EEG?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633"/>
            <a:ext cx="6407331" cy="50323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/>
              <a:t>Artifacts are </a:t>
            </a:r>
            <a:r>
              <a:rPr lang="en-US" b="1" dirty="0"/>
              <a:t>signals recorded by EEG but not generated by </a:t>
            </a:r>
            <a:r>
              <a:rPr lang="en-US" b="1" dirty="0" smtClean="0"/>
              <a:t>brain</a:t>
            </a:r>
          </a:p>
          <a:p>
            <a:r>
              <a:rPr lang="en-US" dirty="0" smtClean="0"/>
              <a:t>Examples that may cause artifacts</a:t>
            </a:r>
          </a:p>
          <a:p>
            <a:pPr lvl="1"/>
            <a:r>
              <a:rPr lang="en-US" dirty="0" smtClean="0"/>
              <a:t>Movements</a:t>
            </a:r>
          </a:p>
          <a:p>
            <a:pPr lvl="2"/>
            <a:r>
              <a:rPr lang="en-US" dirty="0" smtClean="0"/>
              <a:t>Arm moving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electrodes are detached from the </a:t>
            </a:r>
            <a:r>
              <a:rPr lang="en-US" dirty="0" smtClean="0"/>
              <a:t>scalp</a:t>
            </a:r>
          </a:p>
          <a:p>
            <a:pPr lvl="1"/>
            <a:r>
              <a:rPr lang="en-US" dirty="0" smtClean="0"/>
              <a:t>Electrodes not fully connected to the person</a:t>
            </a:r>
          </a:p>
          <a:p>
            <a:pPr lvl="1"/>
            <a:r>
              <a:rPr lang="en-US" dirty="0" smtClean="0"/>
              <a:t>Sweating </a:t>
            </a:r>
            <a:r>
              <a:rPr lang="en-US" dirty="0"/>
              <a:t>produces electrical </a:t>
            </a:r>
            <a:r>
              <a:rPr lang="en-US" dirty="0" smtClean="0"/>
              <a:t>disturbances by short-circuiting </a:t>
            </a:r>
            <a:r>
              <a:rPr lang="en-US" dirty="0"/>
              <a:t>electrode </a:t>
            </a:r>
            <a:r>
              <a:rPr lang="en-US" dirty="0" smtClean="0"/>
              <a:t>pairs</a:t>
            </a:r>
          </a:p>
          <a:p>
            <a:pPr lvl="2"/>
            <a:r>
              <a:rPr lang="en-US" dirty="0" smtClean="0"/>
              <a:t>Causes abnormal connections between two nodes of the circuit current as impurities in the sweat can cause the electricity to flow erratically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207" y="775408"/>
            <a:ext cx="9096154" cy="4575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207" y="3320417"/>
            <a:ext cx="4327610" cy="21817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02880" y="2853670"/>
            <a:ext cx="39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Subject#8: Epoch #11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9669" y="5502127"/>
            <a:ext cx="41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Subject#8: Epoch #57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" y="461555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#1: Manually getting good epoch indexes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1: For each subject, plot its data and manually get the indexes of a good segment of data</a:t>
            </a:r>
          </a:p>
          <a:p>
            <a:r>
              <a:rPr lang="en-US" dirty="0"/>
              <a:t>Step </a:t>
            </a:r>
            <a:r>
              <a:rPr lang="en-US" dirty="0" smtClean="0"/>
              <a:t>#2: </a:t>
            </a:r>
            <a:r>
              <a:rPr lang="en-US" dirty="0"/>
              <a:t>Split into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  <a:r>
              <a:rPr lang="en-US" dirty="0"/>
              <a:t>: Split each subject’s raw EEG data into epochs.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Each epoch will have 500 (2.5 * 256) samples of raw </a:t>
            </a:r>
            <a:r>
              <a:rPr lang="en-US" dirty="0" err="1"/>
              <a:t>eeg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r>
              <a:rPr lang="en-US" dirty="0"/>
              <a:t>Step </a:t>
            </a:r>
            <a:r>
              <a:rPr lang="en-US" dirty="0" smtClean="0"/>
              <a:t>#3: </a:t>
            </a:r>
            <a:r>
              <a:rPr lang="en-US" dirty="0"/>
              <a:t>Remove trend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  <a:r>
              <a:rPr lang="en-US" dirty="0"/>
              <a:t>: For each epoch, we first remove trend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Calculate the linear least-squares regression line on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2: Remove </a:t>
            </a:r>
            <a:r>
              <a:rPr lang="en-US" dirty="0"/>
              <a:t>trend by getting the residuals of each data point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actual value – predicted value from the linear regression line</a:t>
            </a:r>
          </a:p>
          <a:p>
            <a:r>
              <a:rPr lang="en-US" dirty="0"/>
              <a:t>Step #4: Get </a:t>
            </a:r>
            <a:r>
              <a:rPr lang="en-US" dirty="0" smtClean="0"/>
              <a:t>Threshold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1: For one subject, calculate the </a:t>
            </a:r>
            <a:r>
              <a:rPr lang="en-US" dirty="0" err="1"/>
              <a:t>std</a:t>
            </a:r>
            <a:r>
              <a:rPr lang="en-US" dirty="0"/>
              <a:t> of each epoch from the good segment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2: Take all the </a:t>
            </a:r>
            <a:r>
              <a:rPr lang="en-US" dirty="0" err="1"/>
              <a:t>stds</a:t>
            </a:r>
            <a:r>
              <a:rPr lang="en-US" dirty="0"/>
              <a:t> from the good segment </a:t>
            </a:r>
            <a:r>
              <a:rPr lang="en-US" dirty="0" smtClean="0"/>
              <a:t>and </a:t>
            </a:r>
            <a:r>
              <a:rPr lang="en-US" dirty="0"/>
              <a:t>get the mean of the </a:t>
            </a:r>
            <a:r>
              <a:rPr lang="en-US" dirty="0" err="1"/>
              <a:t>stds</a:t>
            </a:r>
            <a:r>
              <a:rPr lang="en-US" dirty="0"/>
              <a:t> (</a:t>
            </a:r>
            <a:r>
              <a:rPr lang="en-US" dirty="0" err="1"/>
              <a:t>meanOfStds</a:t>
            </a:r>
            <a:r>
              <a:rPr lang="en-US" dirty="0"/>
              <a:t>) and the </a:t>
            </a:r>
            <a:r>
              <a:rPr lang="en-US" dirty="0" err="1"/>
              <a:t>std</a:t>
            </a:r>
            <a:r>
              <a:rPr lang="en-US" dirty="0"/>
              <a:t> of the </a:t>
            </a:r>
            <a:r>
              <a:rPr lang="en-US" dirty="0" err="1"/>
              <a:t>stds</a:t>
            </a:r>
            <a:r>
              <a:rPr lang="en-US" dirty="0"/>
              <a:t> (</a:t>
            </a:r>
            <a:r>
              <a:rPr lang="en-US" dirty="0" err="1"/>
              <a:t>stdOfStds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3: Multiply the </a:t>
            </a:r>
            <a:r>
              <a:rPr lang="en-US" dirty="0" err="1"/>
              <a:t>stdOfStds</a:t>
            </a:r>
            <a:r>
              <a:rPr lang="en-US" dirty="0"/>
              <a:t> by 3 (number of deviations)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4: Add the value from 3 by the </a:t>
            </a:r>
            <a:r>
              <a:rPr lang="en-US" dirty="0" err="1"/>
              <a:t>meanOfStds</a:t>
            </a:r>
            <a:r>
              <a:rPr lang="en-US" dirty="0"/>
              <a:t> to get the threshold.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Threshold = </a:t>
            </a:r>
            <a:r>
              <a:rPr lang="en-US" dirty="0" err="1"/>
              <a:t>meanOfStds</a:t>
            </a:r>
            <a:r>
              <a:rPr lang="en-US" dirty="0"/>
              <a:t> + (</a:t>
            </a:r>
            <a:r>
              <a:rPr lang="en-US" dirty="0" err="1"/>
              <a:t>stdOfStds</a:t>
            </a:r>
            <a:r>
              <a:rPr lang="en-US" dirty="0"/>
              <a:t>*3)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5: Repeat 1-4 for every subject</a:t>
            </a:r>
          </a:p>
          <a:p>
            <a:r>
              <a:rPr lang="en-US" dirty="0" smtClean="0"/>
              <a:t>Step #5: Part 1 of the Algorithm for deciding if an epoch contains artifacts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1: Get the </a:t>
            </a:r>
            <a:r>
              <a:rPr lang="en-US" dirty="0" err="1" smtClean="0"/>
              <a:t>std</a:t>
            </a:r>
            <a:r>
              <a:rPr lang="en-US" dirty="0" smtClean="0"/>
              <a:t> of the epoch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2: If </a:t>
            </a:r>
            <a:r>
              <a:rPr lang="en-US" dirty="0" err="1" smtClean="0"/>
              <a:t>epoch_std</a:t>
            </a:r>
            <a:r>
              <a:rPr lang="en-US" dirty="0" smtClean="0"/>
              <a:t> &gt; threshold, then the epoch contains artifacts</a:t>
            </a:r>
          </a:p>
          <a:p>
            <a:r>
              <a:rPr lang="en-US" dirty="0" smtClean="0"/>
              <a:t>Step #6: Part 2 of the Algorithm for deciding if an epoch contains artifacts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1: Get the </a:t>
            </a:r>
            <a:r>
              <a:rPr lang="en-US" dirty="0" err="1" smtClean="0"/>
              <a:t>maximumValue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2: If </a:t>
            </a:r>
            <a:r>
              <a:rPr lang="en-US" dirty="0" err="1" smtClean="0"/>
              <a:t>np.max</a:t>
            </a:r>
            <a:r>
              <a:rPr lang="en-US" dirty="0" smtClean="0"/>
              <a:t>(abs(epoch)) &gt; </a:t>
            </a:r>
            <a:r>
              <a:rPr lang="en-US" dirty="0" err="1" smtClean="0"/>
              <a:t>maximumValue</a:t>
            </a:r>
            <a:r>
              <a:rPr lang="en-US" dirty="0" smtClean="0"/>
              <a:t>, then the epoch contains artifacts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42011" y="1"/>
            <a:ext cx="8125098" cy="46155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Summary for the Artifact Removing Algorithm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26" y="670235"/>
            <a:ext cx="5098444" cy="2557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46" y="613061"/>
            <a:ext cx="5183211" cy="2614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86" y="3490409"/>
            <a:ext cx="5191324" cy="25857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0946" y="3495171"/>
            <a:ext cx="5267038" cy="2580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4994" y="0"/>
            <a:ext cx="9823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Non-Artifacts vs. Artifacts</a:t>
            </a:r>
            <a:endParaRPr lang="en-US" sz="4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3037" y="6338959"/>
            <a:ext cx="81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signals					Bad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16" y="987779"/>
            <a:ext cx="5100348" cy="25778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552" y="925889"/>
            <a:ext cx="5269405" cy="2639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50" y="3731334"/>
            <a:ext cx="5149714" cy="2574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8551" y="3722033"/>
            <a:ext cx="5269406" cy="25934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4994" y="0"/>
            <a:ext cx="9823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Non-Artifacts vs. Artifacts</a:t>
            </a:r>
            <a:endParaRPr lang="en-US" sz="4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3655" y="6442364"/>
            <a:ext cx="81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signals					Bad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2" y="0"/>
            <a:ext cx="10515600" cy="1325563"/>
          </a:xfrm>
        </p:spPr>
        <p:txBody>
          <a:bodyPr/>
          <a:lstStyle/>
          <a:p>
            <a:r>
              <a:rPr lang="en-US" dirty="0" smtClean="0"/>
              <a:t>Core Concept: 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851" y="975360"/>
            <a:ext cx="7062649" cy="58826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sz="2800" dirty="0"/>
              <a:t>If you have a population with mean μ and standard deviation σ and take sufficiently large random samples from the population with </a:t>
            </a:r>
            <a:r>
              <a:rPr lang="en-US" sz="2800" dirty="0" smtClean="0"/>
              <a:t>replacement, </a:t>
            </a:r>
            <a:r>
              <a:rPr lang="en-US" sz="2800" dirty="0"/>
              <a:t>then the distribution of sample means approaches a normal distribution</a:t>
            </a:r>
            <a:r>
              <a:rPr lang="en-US" sz="2800" dirty="0" smtClean="0"/>
              <a:t>.</a:t>
            </a:r>
          </a:p>
          <a:p>
            <a:pPr lvl="2"/>
            <a:r>
              <a:rPr lang="en-US" sz="2900" dirty="0"/>
              <a:t>Mean of this normal curve is equal to the mean of the population.</a:t>
            </a:r>
          </a:p>
          <a:p>
            <a:pPr lvl="2"/>
            <a:r>
              <a:rPr lang="en-US" sz="2900" dirty="0"/>
              <a:t>Standard deviation of </a:t>
            </a:r>
            <a:r>
              <a:rPr lang="en-US" sz="2900" dirty="0" smtClean="0"/>
              <a:t>a </a:t>
            </a:r>
            <a:r>
              <a:rPr lang="en-US" sz="2900" dirty="0"/>
              <a:t>distribution of samples is </a:t>
            </a:r>
            <a:r>
              <a:rPr lang="en-US" sz="2900" dirty="0" smtClean="0"/>
              <a:t>equal </a:t>
            </a:r>
            <a:r>
              <a:rPr lang="en-US" sz="2900" dirty="0"/>
              <a:t>to the standard deviation of the population divided by the square root of the sample size.</a:t>
            </a:r>
          </a:p>
          <a:p>
            <a:r>
              <a:rPr lang="en-US" dirty="0" smtClean="0"/>
              <a:t>Why is it important?</a:t>
            </a:r>
          </a:p>
          <a:p>
            <a:pPr lvl="1"/>
            <a:r>
              <a:rPr lang="en-US" sz="2800" dirty="0"/>
              <a:t>We can use the mean’s normal distributions for any statistical tests that uses sample means.</a:t>
            </a:r>
          </a:p>
          <a:p>
            <a:pPr lvl="2"/>
            <a:r>
              <a:rPr lang="en-US" sz="2800" dirty="0"/>
              <a:t>Confidence intervals</a:t>
            </a:r>
          </a:p>
          <a:p>
            <a:pPr lvl="2"/>
            <a:r>
              <a:rPr lang="en-US" sz="2800" dirty="0"/>
              <a:t>T-tests (difference between the means of two samples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68" y="1325563"/>
            <a:ext cx="4300945" cy="3048147"/>
          </a:xfrm>
          <a:prstGeom prst="rect">
            <a:avLst/>
          </a:prstGeom>
        </p:spPr>
      </p:pic>
      <p:pic>
        <p:nvPicPr>
          <p:cNvPr id="1026" name="Picture 2" descr="https://miro.medium.com/max/625/1*sHIppK5Vlcbus2K_yV0A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4476750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4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2" y="0"/>
            <a:ext cx="10515600" cy="1325563"/>
          </a:xfrm>
        </p:spPr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851" y="975361"/>
            <a:ext cx="7557949" cy="167576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distribution of </a:t>
            </a:r>
            <a:r>
              <a:rPr lang="en-US" dirty="0" err="1" smtClean="0"/>
              <a:t>std</a:t>
            </a:r>
            <a:r>
              <a:rPr lang="en-US" dirty="0" smtClean="0"/>
              <a:t> of any epoch is a Normal distribution.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there are many factor determining the EEG signals, </a:t>
            </a:r>
            <a:r>
              <a:rPr lang="en-US" sz="2800" dirty="0" smtClean="0">
                <a:solidFill>
                  <a:srgbClr val="FF0000"/>
                </a:solidFill>
              </a:rPr>
              <a:t>the </a:t>
            </a:r>
            <a:r>
              <a:rPr lang="en-US" sz="2800" dirty="0">
                <a:solidFill>
                  <a:srgbClr val="FF0000"/>
                </a:solidFill>
              </a:rPr>
              <a:t>distribution of sample </a:t>
            </a:r>
            <a:r>
              <a:rPr lang="en-US" sz="2800" dirty="0" smtClean="0">
                <a:solidFill>
                  <a:srgbClr val="FF0000"/>
                </a:solidFill>
              </a:rPr>
              <a:t>approaches </a:t>
            </a:r>
            <a:r>
              <a:rPr lang="en-US" sz="2800" dirty="0">
                <a:solidFill>
                  <a:srgbClr val="FF0000"/>
                </a:solidFill>
              </a:rPr>
              <a:t>a normal distribution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Explain this curve using your words in compact way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545" y="1928316"/>
            <a:ext cx="5486404" cy="38883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3639" y="3253880"/>
            <a:ext cx="6669675" cy="1309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 smtClean="0"/>
              <a:t>Using that, the probability of any value that is more than 3 standard deviations from the mean is less than 0.3%, which is very rare.</a:t>
            </a:r>
          </a:p>
          <a:p>
            <a:pPr lvl="1"/>
            <a:r>
              <a:rPr lang="en-US" sz="3300" dirty="0" smtClean="0"/>
              <a:t>Based on that, any value that is more than 3 standard deviations from the mean is an artifact.</a:t>
            </a:r>
            <a:endParaRPr lang="en-US" sz="29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864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I </a:t>
            </a:r>
            <a:r>
              <a:rPr lang="en-US" dirty="0"/>
              <a:t>use </a:t>
            </a:r>
            <a:r>
              <a:rPr lang="en-US" dirty="0" smtClean="0"/>
              <a:t>it in artifact removal?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46" y="1181191"/>
            <a:ext cx="11277600" cy="3190512"/>
          </a:xfrm>
        </p:spPr>
        <p:txBody>
          <a:bodyPr>
            <a:normAutofit lnSpcReduction="10000"/>
          </a:bodyPr>
          <a:lstStyle/>
          <a:p>
            <a:r>
              <a:rPr lang="en-US" sz="3300" dirty="0" smtClean="0"/>
              <a:t>Central limit </a:t>
            </a:r>
            <a:r>
              <a:rPr lang="en-US" sz="3300" dirty="0" err="1" smtClean="0"/>
              <a:t>thorem</a:t>
            </a:r>
            <a:r>
              <a:rPr lang="en-US" sz="3300" dirty="0" smtClean="0"/>
              <a:t> can estimate the probability of samples taking on values that vastly deviate from the population mean.</a:t>
            </a:r>
          </a:p>
          <a:p>
            <a:r>
              <a:rPr lang="en-US" sz="3300" dirty="0" smtClean="0"/>
              <a:t>Using that, the probability of any </a:t>
            </a:r>
            <a:r>
              <a:rPr lang="en-US" sz="3300" dirty="0"/>
              <a:t>value that is </a:t>
            </a:r>
            <a:r>
              <a:rPr lang="en-US" sz="3300" dirty="0" smtClean="0"/>
              <a:t>more than 3 </a:t>
            </a:r>
            <a:r>
              <a:rPr lang="en-US" sz="3300" dirty="0"/>
              <a:t>standard deviations from the </a:t>
            </a:r>
            <a:r>
              <a:rPr lang="en-US" sz="3300" dirty="0" smtClean="0"/>
              <a:t>mean is less than 0.3%, which is very rare.</a:t>
            </a:r>
          </a:p>
          <a:p>
            <a:pPr lvl="1"/>
            <a:r>
              <a:rPr lang="en-US" sz="3300" dirty="0"/>
              <a:t>Based on that, any value that is more than 3 standard deviations from the mean is an artifact</a:t>
            </a:r>
            <a:r>
              <a:rPr lang="en-US" sz="3300" dirty="0" smtClean="0"/>
              <a:t>.</a:t>
            </a:r>
            <a:endParaRPr lang="en-US" sz="29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32" y="4459743"/>
            <a:ext cx="8317846" cy="229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864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I </a:t>
            </a:r>
            <a:r>
              <a:rPr lang="en-US" dirty="0"/>
              <a:t>use </a:t>
            </a:r>
            <a:r>
              <a:rPr lang="en-US" dirty="0" smtClean="0"/>
              <a:t>the 3 </a:t>
            </a:r>
            <a:r>
              <a:rPr lang="en-US" dirty="0" err="1" smtClean="0"/>
              <a:t>std</a:t>
            </a:r>
            <a:r>
              <a:rPr lang="en-US" dirty="0" smtClean="0"/>
              <a:t> rule in artifact removal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using your words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normal distribution: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two parameter: mean, </a:t>
            </a:r>
            <a:r>
              <a:rPr lang="en-US" dirty="0" err="1" smtClean="0"/>
              <a:t>std</a:t>
            </a:r>
            <a:r>
              <a:rPr lang="en-US" dirty="0" smtClean="0"/>
              <a:t> of (epoch </a:t>
            </a:r>
            <a:r>
              <a:rPr lang="en-US" dirty="0" err="1" smtClean="0"/>
              <a:t>std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711" y="2566964"/>
            <a:ext cx="34099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Manually getting good epoch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0786"/>
          </a:xfrm>
        </p:spPr>
        <p:txBody>
          <a:bodyPr/>
          <a:lstStyle/>
          <a:p>
            <a:r>
              <a:rPr lang="en-US" dirty="0" smtClean="0"/>
              <a:t>For each subject, plot its data and manually get the indexes of a good segment of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194" y="5945947"/>
            <a:ext cx="519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 lines refer to the indexes of the good segment for this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0194" y="6496594"/>
            <a:ext cx="539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Dataset#1 : Subject#2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594" y="3035280"/>
            <a:ext cx="5520142" cy="27317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53497" y="5811010"/>
            <a:ext cx="519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 lines refer to the indexes of the good segment for this subject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2362" y="6457341"/>
            <a:ext cx="539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Dataset#1 : Subject#3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52" y="2991348"/>
            <a:ext cx="5723142" cy="27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65048</TotalTime>
  <Words>2886</Words>
  <Application>Microsoft Office PowerPoint</Application>
  <PresentationFormat>Widescreen</PresentationFormat>
  <Paragraphs>164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Artifact Removal </vt:lpstr>
      <vt:lpstr>What is an artifact in EEG?</vt:lpstr>
      <vt:lpstr>PowerPoint Presentation</vt:lpstr>
      <vt:lpstr>PowerPoint Presentation</vt:lpstr>
      <vt:lpstr>Core Concept: Central Limit Theorem</vt:lpstr>
      <vt:lpstr>Central Limit Theorem</vt:lpstr>
      <vt:lpstr>How I use it in artifact removal?</vt:lpstr>
      <vt:lpstr>How I use the 3 std rule in artifact removal </vt:lpstr>
      <vt:lpstr>Step 1: Manually getting good epoch indexes</vt:lpstr>
      <vt:lpstr>Step 2: Split into epochs</vt:lpstr>
      <vt:lpstr>Step 3: Remove trend (1)</vt:lpstr>
      <vt:lpstr>Core Concept: Least-squares regression Method</vt:lpstr>
      <vt:lpstr>Derivation of the slope estimator of LSRL (1)</vt:lpstr>
      <vt:lpstr>Derivation of the slope estimator of LSRL (2)</vt:lpstr>
      <vt:lpstr>How I use it in artifact removal?</vt:lpstr>
      <vt:lpstr>Step 3: Remove trend (2)</vt:lpstr>
      <vt:lpstr>Step 4: Get Threshold</vt:lpstr>
      <vt:lpstr>Step 5: Part 1 of the Algorithm for deciding if an epoch contains artifacts</vt:lpstr>
      <vt:lpstr>Step 6: Part 2 of the Algorithm for deciding if an epoch contains artifacts</vt:lpstr>
      <vt:lpstr>Summary for the Artifact Removing Algorithm</vt:lpstr>
    </vt:vector>
  </TitlesOfParts>
  <Company>Canon U.S.A.,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Artifact Removal</dc:title>
  <dc:creator>Cao, Xiwu</dc:creator>
  <cp:lastModifiedBy>Xiwu Cao</cp:lastModifiedBy>
  <cp:revision>100</cp:revision>
  <dcterms:created xsi:type="dcterms:W3CDTF">2021-11-22T02:52:45Z</dcterms:created>
  <dcterms:modified xsi:type="dcterms:W3CDTF">2022-11-27T18:16:23Z</dcterms:modified>
</cp:coreProperties>
</file>