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2" r:id="rId11"/>
    <p:sldId id="269" r:id="rId12"/>
    <p:sldId id="273" r:id="rId13"/>
    <p:sldId id="264" r:id="rId14"/>
    <p:sldId id="270" r:id="rId15"/>
    <p:sldId id="271" r:id="rId16"/>
    <p:sldId id="274" r:id="rId17"/>
    <p:sldId id="275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E012-D930-4988-8B3C-C646C924908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FD738-8F98-4205-A9CD-1D89F01B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different stimuli: key part of the BED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D738-8F98-4205-A9CD-1D89F01B0C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D738-8F98-4205-A9CD-1D89F01B0C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</a:t>
            </a:r>
            <a:r>
              <a:rPr lang="en-US" baseline="0" dirty="0" smtClean="0"/>
              <a:t> will not talk much about the acquisition protocol in these slides. If you want to see the full outline of the protocol, then read the paper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FD738-8F98-4205-A9CD-1D89F01B0C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F801-F922-45FA-AF59-90E09F4B8B85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F2721-B8FF-4F04-80F8-43FCB18A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BED: A New Data Set for EEG-based Biometrics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Steven 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5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11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A type of stimuli that involves conscious intellectual activity</a:t>
            </a:r>
          </a:p>
          <a:p>
            <a:r>
              <a:rPr lang="en-US" dirty="0" smtClean="0"/>
              <a:t>Example in this study</a:t>
            </a:r>
          </a:p>
          <a:p>
            <a:pPr lvl="1"/>
            <a:r>
              <a:rPr lang="en-US" dirty="0" smtClean="0"/>
              <a:t>Mathematical Computation (two-digit additions)</a:t>
            </a:r>
          </a:p>
          <a:p>
            <a:r>
              <a:rPr lang="en-US" dirty="0" smtClean="0"/>
              <a:t>Why do we use cognitive stimuli?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 cognitive imagery-related patterns in the participant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ring the participant back to a neutral emotion state after been exposed to an affective stimulus.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 the participants engagement with the experimental process by checking the correctness of their answers.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655" y="803137"/>
            <a:ext cx="2320636" cy="34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Evoked Potentials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64086" cy="44735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The electrical </a:t>
            </a:r>
            <a:r>
              <a:rPr lang="en-US" dirty="0"/>
              <a:t>potentials </a:t>
            </a:r>
            <a:r>
              <a:rPr lang="en-US" dirty="0" smtClean="0"/>
              <a:t>due to a brief visual stimuli which can be recorded </a:t>
            </a:r>
            <a:r>
              <a:rPr lang="en-US" dirty="0"/>
              <a:t>from </a:t>
            </a:r>
            <a:r>
              <a:rPr lang="en-US" dirty="0" smtClean="0"/>
              <a:t>the scalp </a:t>
            </a:r>
            <a:r>
              <a:rPr lang="en-US" dirty="0"/>
              <a:t>overlying visual </a:t>
            </a:r>
            <a:r>
              <a:rPr lang="en-US" dirty="0" smtClean="0"/>
              <a:t>cortex.</a:t>
            </a:r>
          </a:p>
          <a:p>
            <a:r>
              <a:rPr lang="en-US" dirty="0" smtClean="0"/>
              <a:t>Examples in this study</a:t>
            </a:r>
          </a:p>
          <a:p>
            <a:pPr lvl="1"/>
            <a:r>
              <a:rPr lang="en-US" dirty="0" smtClean="0"/>
              <a:t>Visual Evoked Potentials at 2, 5, 7, 10 Hz - Standard checker-board pattern with pattern reversal</a:t>
            </a:r>
          </a:p>
          <a:p>
            <a:pPr lvl="1"/>
            <a:r>
              <a:rPr lang="en-US" dirty="0" smtClean="0"/>
              <a:t>Visual Evoked Potentials at 2, 5, 7, 10 Hz - Flashing with a plain color, set as black</a:t>
            </a:r>
          </a:p>
          <a:p>
            <a:r>
              <a:rPr lang="en-US" dirty="0" smtClean="0"/>
              <a:t>Why do we use visual evoked potentials?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researchers have proposed the use of VEP for the extraction of user-specific patterns from EEG signals.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4" descr="Visual Evoked Potential (VEP) | myVM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580" y="1119956"/>
            <a:ext cx="3413760" cy="25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38580" y="3767198"/>
            <a:ext cx="374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Visual Evoked Potentials through checkerboards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73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Resting State 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8309" cy="4351338"/>
          </a:xfrm>
        </p:spPr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The absence of any stimuli or task</a:t>
            </a:r>
          </a:p>
          <a:p>
            <a:r>
              <a:rPr lang="en-US" dirty="0" smtClean="0"/>
              <a:t>Examples in this study</a:t>
            </a:r>
          </a:p>
          <a:p>
            <a:pPr lvl="1"/>
            <a:r>
              <a:rPr lang="en-US" dirty="0" smtClean="0"/>
              <a:t>Resting state with eyes closed</a:t>
            </a:r>
          </a:p>
          <a:p>
            <a:pPr lvl="1"/>
            <a:r>
              <a:rPr lang="en-US" dirty="0" smtClean="0"/>
              <a:t>Resting state with eyes open</a:t>
            </a:r>
          </a:p>
          <a:p>
            <a:r>
              <a:rPr lang="en-US" dirty="0" smtClean="0"/>
              <a:t>Why do we use Resting State Stimuli?</a:t>
            </a:r>
          </a:p>
          <a:p>
            <a:pPr lvl="1"/>
            <a:r>
              <a:rPr lang="en-US" dirty="0" smtClean="0"/>
              <a:t>It has been largely adopted due to its simplicity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 descr="Eyes Open, Eyes Closed and Variability in the EEG | Sapien Labs |  Neuroscience | Human Brain Diversity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509" y="1690688"/>
            <a:ext cx="5104772" cy="35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4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412" y="0"/>
            <a:ext cx="10515600" cy="1325563"/>
          </a:xfrm>
        </p:spPr>
        <p:txBody>
          <a:bodyPr/>
          <a:lstStyle/>
          <a:p>
            <a:r>
              <a:rPr lang="en-US" dirty="0" smtClean="0"/>
              <a:t>Signal Acquisition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5653" y="1059271"/>
            <a:ext cx="6627948" cy="5594078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600" dirty="0" smtClean="0"/>
              <a:t>Device used for EEG acquisition</a:t>
            </a:r>
            <a:endParaRPr lang="en-US" sz="2000" dirty="0" smtClean="0"/>
          </a:p>
          <a:p>
            <a:pPr marL="742950" lvl="1" indent="-285750"/>
            <a:r>
              <a:rPr lang="en-US" sz="2000" dirty="0" smtClean="0"/>
              <a:t>The </a:t>
            </a:r>
            <a:r>
              <a:rPr lang="en-US" sz="2000" dirty="0" err="1" smtClean="0"/>
              <a:t>Emotiv</a:t>
            </a:r>
            <a:r>
              <a:rPr lang="en-US" sz="2000" dirty="0" smtClean="0"/>
              <a:t> EPOC+ system</a:t>
            </a:r>
          </a:p>
          <a:p>
            <a:pPr marL="1200150" lvl="2" indent="-285750"/>
            <a:r>
              <a:rPr lang="en-US" dirty="0" smtClean="0"/>
              <a:t>Low-cost EEG capturing device</a:t>
            </a:r>
          </a:p>
          <a:p>
            <a:pPr marL="1200150" lvl="2" indent="-285750"/>
            <a:r>
              <a:rPr lang="en-US" dirty="0" smtClean="0"/>
              <a:t>Equipped with 16 contact sensors, fixed on flexible plastic arms that are placed against the scalp of the user. </a:t>
            </a:r>
          </a:p>
          <a:p>
            <a:pPr marL="1657350" lvl="3" indent="-285750"/>
            <a:r>
              <a:rPr lang="en-US" sz="1700" dirty="0" smtClean="0"/>
              <a:t>Fourteen of the contacts</a:t>
            </a:r>
          </a:p>
          <a:p>
            <a:pPr marL="2114550" lvl="4" indent="-285750"/>
            <a:r>
              <a:rPr lang="en-US" sz="1700" dirty="0" smtClean="0"/>
              <a:t>AF3, F7, F3, FC5, T7, P7, O1, O2, P8, T8, FC6, F4, F8, and AF4 locations of the modified combinatorial nomenclature (MCN) </a:t>
            </a:r>
          </a:p>
          <a:p>
            <a:pPr marL="1657350" lvl="3" indent="-285750"/>
            <a:r>
              <a:rPr lang="en-US" sz="1700" dirty="0" smtClean="0"/>
              <a:t>Two contact sensors</a:t>
            </a:r>
          </a:p>
          <a:p>
            <a:pPr marL="2114550" lvl="4" indent="-285750"/>
            <a:r>
              <a:rPr lang="en-US" sz="1700" dirty="0" smtClean="0"/>
              <a:t>M1 and M2 mastoid locations for reference.</a:t>
            </a:r>
          </a:p>
          <a:p>
            <a:pPr marL="285750" indent="-285750"/>
            <a:r>
              <a:rPr lang="en-US" sz="2600" dirty="0" smtClean="0"/>
              <a:t>Sampling frequency</a:t>
            </a:r>
          </a:p>
          <a:p>
            <a:pPr marL="742950" lvl="1" indent="-285750"/>
            <a:r>
              <a:rPr lang="en-US" sz="2000" dirty="0" smtClean="0"/>
              <a:t>14-channel EEG signals were captured at a sampling frequency of 256 Hz using the </a:t>
            </a:r>
            <a:r>
              <a:rPr lang="en-US" sz="2000" dirty="0" err="1" smtClean="0"/>
              <a:t>Emotiv</a:t>
            </a:r>
            <a:r>
              <a:rPr lang="en-US" sz="2000" dirty="0" smtClean="0"/>
              <a:t> EPOC+ [60] wireless EEG headset. </a:t>
            </a:r>
          </a:p>
          <a:p>
            <a:pPr marL="285750" indent="-285750"/>
            <a:r>
              <a:rPr lang="en-US" sz="2600" dirty="0" smtClean="0"/>
              <a:t>Environment setting</a:t>
            </a:r>
          </a:p>
          <a:p>
            <a:pPr marL="742950" lvl="1" indent="-285750"/>
            <a:r>
              <a:rPr lang="en-US" sz="2100" dirty="0" smtClean="0"/>
              <a:t>Controlled illumination </a:t>
            </a:r>
          </a:p>
          <a:p>
            <a:pPr marL="742950" lvl="1" indent="-285750"/>
            <a:r>
              <a:rPr lang="en-US" sz="2000" dirty="0" smtClean="0"/>
              <a:t>Isolated from sources of noise or distraction.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494"/>
          <a:stretch/>
        </p:blipFill>
        <p:spPr>
          <a:xfrm>
            <a:off x="7043802" y="354771"/>
            <a:ext cx="2823542" cy="1941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907" y="2647490"/>
            <a:ext cx="4608911" cy="3654723"/>
          </a:xfrm>
          <a:prstGeom prst="rect">
            <a:avLst/>
          </a:prstGeom>
        </p:spPr>
      </p:pic>
      <p:pic>
        <p:nvPicPr>
          <p:cNvPr id="8" name="Picture 2" descr="EMOTIV Epoc+ EEG Headset (Image courtesy http://emotiv.com) | Download  Scientific Diag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48" y="100463"/>
            <a:ext cx="2352977" cy="181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39348" y="1952383"/>
            <a:ext cx="397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Emotiv</a:t>
            </a:r>
            <a:r>
              <a:rPr lang="en-US" sz="1200" dirty="0" smtClean="0"/>
              <a:t> EPOC wireless EEG headset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903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61"/>
            <a:ext cx="10515600" cy="775339"/>
          </a:xfrm>
        </p:spPr>
        <p:txBody>
          <a:bodyPr/>
          <a:lstStyle/>
          <a:p>
            <a:pPr algn="ctr"/>
            <a:r>
              <a:rPr lang="en-US" dirty="0" smtClean="0"/>
              <a:t>Acquisition Protocol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0212"/>
            <a:ext cx="12192000" cy="3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147" y="4000252"/>
            <a:ext cx="4907705" cy="285774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586182" y="3472873"/>
            <a:ext cx="1487054" cy="2872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1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Self-Assessment Manikin (SAM)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372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The Self-Assessment Manikin (SAM) is a non-verbal pictorial assessment technique that </a:t>
            </a:r>
            <a:r>
              <a:rPr lang="en-US" b="1" dirty="0" smtClean="0"/>
              <a:t>directly measures the pleasure, arousal, and dominance associated with a person's affective reaction to a wide variety of stimuli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are we measuring?</a:t>
            </a:r>
          </a:p>
          <a:p>
            <a:pPr lvl="1"/>
            <a:r>
              <a:rPr lang="en-US" dirty="0" smtClean="0"/>
              <a:t>Valence: describes the extent to which an emotion is positive or negative</a:t>
            </a:r>
          </a:p>
          <a:p>
            <a:pPr lvl="1"/>
            <a:r>
              <a:rPr lang="en-US" dirty="0" smtClean="0"/>
              <a:t> Arousal: describes the intensity of the associated emotional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295" y="1903598"/>
            <a:ext cx="4907705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1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91764" cy="1325563"/>
          </a:xfrm>
        </p:spPr>
        <p:txBody>
          <a:bodyPr/>
          <a:lstStyle/>
          <a:p>
            <a:r>
              <a:rPr lang="en-US" dirty="0" smtClean="0"/>
              <a:t>Analysis of the Participant’s responses to the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825625"/>
            <a:ext cx="842356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Results (correlation with the expected answer per subject</a:t>
            </a:r>
          </a:p>
          <a:p>
            <a:pPr lvl="1"/>
            <a:r>
              <a:rPr lang="en-US" dirty="0" smtClean="0"/>
              <a:t>The valence dimension shows pretty high average correlation scores of ρ = </a:t>
            </a:r>
            <a:r>
              <a:rPr lang="en-US" b="1" dirty="0" smtClean="0"/>
              <a:t>{0.8231, 0.8506, 0.8507}</a:t>
            </a:r>
            <a:r>
              <a:rPr lang="en-US" dirty="0" smtClean="0"/>
              <a:t> for the first, second, and third session, respectively. </a:t>
            </a:r>
          </a:p>
          <a:p>
            <a:pPr lvl="1"/>
            <a:r>
              <a:rPr lang="en-US" dirty="0" smtClean="0"/>
              <a:t>The arousal dimension presents significantly lower average correlation scores (ρ = </a:t>
            </a:r>
            <a:r>
              <a:rPr lang="en-US" b="1" dirty="0" smtClean="0"/>
              <a:t>{0.3701, 0.4183, 0.3299}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These figures show that the arousal scale</a:t>
            </a:r>
            <a:r>
              <a:rPr lang="en-US" b="1" dirty="0" smtClean="0"/>
              <a:t> is far more subjective than the valence one, </a:t>
            </a:r>
            <a:r>
              <a:rPr lang="en-US" dirty="0" smtClean="0"/>
              <a:t>and ratings may have a stronger dependency on the subjects’ background, thus showing a higher variance.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451" y="72809"/>
            <a:ext cx="3300549" cy="67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8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Agreement Between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97073" cy="4351338"/>
          </a:xfrm>
        </p:spPr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For valence, a median Kendall’s W = 0.9285 (p-value &lt;&lt; 0.05) was obtained across participants</a:t>
            </a:r>
          </a:p>
          <a:p>
            <a:pPr lvl="1"/>
            <a:r>
              <a:rPr lang="en-US" dirty="0" smtClean="0"/>
              <a:t>For arousal, a median Kendall’s W = 0.7918 (p-value &lt; 0.05 in all but five subjects).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These values show a </a:t>
            </a:r>
            <a:r>
              <a:rPr lang="en-US" b="1" dirty="0" smtClean="0"/>
              <a:t>very high intersession agreement for valence ratings and a moderate one for arousal ratings.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60" y="2412856"/>
            <a:ext cx="4774340" cy="31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Results for Subject Verification Using the BED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825624"/>
            <a:ext cx="5050972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Evaluation process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acquired during one session for enrolment, and data acquired at another later session to test the verification performance. </a:t>
            </a:r>
            <a:endParaRPr lang="en-US" dirty="0" smtClean="0"/>
          </a:p>
          <a:p>
            <a:r>
              <a:rPr lang="en-US" dirty="0" smtClean="0"/>
              <a:t>Evaluation process for the performance </a:t>
            </a:r>
            <a:r>
              <a:rPr lang="en-US" dirty="0"/>
              <a:t>degradation due to time </a:t>
            </a:r>
            <a:r>
              <a:rPr lang="en-US" dirty="0" smtClean="0"/>
              <a:t>aging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rained </a:t>
            </a:r>
            <a:r>
              <a:rPr lang="en-US" dirty="0"/>
              <a:t>the subject models with data from the first session and independently tested them by using data from the second and third sessions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performance along all different types of stimuli </a:t>
            </a:r>
            <a:r>
              <a:rPr lang="en-US" b="1" dirty="0"/>
              <a:t>decreases consistently with time </a:t>
            </a:r>
            <a:endParaRPr lang="en-US" b="1" dirty="0" smtClean="0"/>
          </a:p>
          <a:p>
            <a:pPr lvl="1"/>
            <a:r>
              <a:rPr lang="en-US" dirty="0" smtClean="0"/>
              <a:t>The stimuli, affective </a:t>
            </a:r>
            <a:r>
              <a:rPr lang="en-US" dirty="0"/>
              <a:t>image stimuli (AS) and resting state with the eyes closed (RC) seem to perform slightly </a:t>
            </a:r>
            <a:r>
              <a:rPr lang="en-US" dirty="0" smtClean="0"/>
              <a:t>better</a:t>
            </a:r>
            <a:r>
              <a:rPr lang="en-US" dirty="0"/>
              <a:t> </a:t>
            </a:r>
            <a:r>
              <a:rPr lang="en-US" dirty="0" smtClean="0"/>
              <a:t>compared to other stimuli for verification performance.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95" y="1394691"/>
            <a:ext cx="6882406" cy="3413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4596" y="4807916"/>
            <a:ext cx="680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Tables II and III show the subject verification results for each stimulus (columns) and EEG feature (rows).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864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Results for Subject Identification Using the BED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99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from sessions 1 and 2 were used for training and data from session 3 were used to test the trained models.</a:t>
            </a:r>
            <a:endParaRPr lang="en-US" dirty="0" smtClean="0"/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b="1" dirty="0" smtClean="0"/>
              <a:t>MFCC </a:t>
            </a:r>
            <a:r>
              <a:rPr lang="en-US" b="1" dirty="0"/>
              <a:t>features provide the best performance for the majority of stimuli</a:t>
            </a:r>
            <a:r>
              <a:rPr lang="en-US" dirty="0"/>
              <a:t>. This is true for all cases except MC, RO, and VF7, for which the SPEC features provided the highest accuracy.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highest identification accuracy for each type of feature (MFCC, ARRC, and SPEC) was always achieved for the </a:t>
            </a:r>
            <a:r>
              <a:rPr lang="en-US" b="1" dirty="0"/>
              <a:t>resting state with eyes closed (RC) stimulus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33" y="1524001"/>
            <a:ext cx="4915742" cy="41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5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biometric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Traditional </a:t>
            </a:r>
            <a:r>
              <a:rPr lang="en-US" dirty="0"/>
              <a:t>access control approaches </a:t>
            </a:r>
            <a:r>
              <a:rPr lang="en-US" b="1" dirty="0"/>
              <a:t>require </a:t>
            </a:r>
            <a:r>
              <a:rPr lang="en-US" b="1" dirty="0" smtClean="0"/>
              <a:t>individuals </a:t>
            </a:r>
            <a:r>
              <a:rPr lang="en-US" b="1" dirty="0"/>
              <a:t>to remember or possess some information or item that must be presented to the access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Information can be forged or stolen</a:t>
            </a:r>
          </a:p>
          <a:p>
            <a:pPr lvl="2"/>
            <a:r>
              <a:rPr lang="en-US" dirty="0" smtClean="0"/>
              <a:t>Information can be hard to remember</a:t>
            </a:r>
          </a:p>
          <a:p>
            <a:r>
              <a:rPr lang="en-US" b="1" dirty="0" smtClean="0"/>
              <a:t>Biometrics </a:t>
            </a:r>
            <a:r>
              <a:rPr lang="en-US" b="1" dirty="0"/>
              <a:t>are </a:t>
            </a:r>
            <a:r>
              <a:rPr lang="en-US" b="1" dirty="0" smtClean="0"/>
              <a:t>an </a:t>
            </a:r>
            <a:r>
              <a:rPr lang="en-US" b="1" dirty="0"/>
              <a:t>alternative to other more traditional access methods</a:t>
            </a:r>
            <a:r>
              <a:rPr lang="en-US" dirty="0"/>
              <a:t> based on keys, ID cards, or passwords. 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Instead of having to present info that can be forged to the access system, it requires the biological and behavioral characteristics of the individual. 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Fingerprint recognition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ace recognition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ris recognition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oice recognition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9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EE</a:t>
            </a:r>
            <a:r>
              <a:rPr lang="en-US" dirty="0"/>
              <a:t>G</a:t>
            </a:r>
            <a:r>
              <a:rPr lang="en-US" dirty="0" smtClean="0"/>
              <a:t>-based biometric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Electroencephalography </a:t>
            </a:r>
            <a:r>
              <a:rPr lang="en-US" dirty="0"/>
              <a:t>(EEG) </a:t>
            </a:r>
            <a:r>
              <a:rPr lang="en-US" dirty="0" smtClean="0"/>
              <a:t>signals present </a:t>
            </a:r>
            <a:r>
              <a:rPr lang="en-US" dirty="0"/>
              <a:t>some major advantages when compared to other biometrics </a:t>
            </a:r>
            <a:r>
              <a:rPr lang="en-US" dirty="0" smtClean="0"/>
              <a:t>modalities (ex. face, iris, voice)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esilient </a:t>
            </a:r>
            <a:r>
              <a:rPr lang="en-US" dirty="0"/>
              <a:t>to physical </a:t>
            </a:r>
            <a:r>
              <a:rPr lang="en-US" dirty="0" smtClean="0"/>
              <a:t>injuries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xtremely </a:t>
            </a:r>
            <a:r>
              <a:rPr lang="en-US" dirty="0"/>
              <a:t>hard to </a:t>
            </a:r>
            <a:r>
              <a:rPr lang="en-US" dirty="0" smtClean="0"/>
              <a:t>reproduce</a:t>
            </a:r>
          </a:p>
          <a:p>
            <a:pPr lvl="1"/>
            <a:r>
              <a:rPr lang="en-US" dirty="0" smtClean="0"/>
              <a:t>Cannot be </a:t>
            </a:r>
            <a:r>
              <a:rPr lang="en-US" dirty="0"/>
              <a:t>furtively captured at a </a:t>
            </a:r>
            <a:r>
              <a:rPr lang="en-US" dirty="0" smtClean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32869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91" y="58932"/>
            <a:ext cx="10515600" cy="1325563"/>
          </a:xfrm>
        </p:spPr>
        <p:txBody>
          <a:bodyPr/>
          <a:lstStyle/>
          <a:p>
            <a:r>
              <a:rPr lang="en-US" dirty="0" smtClean="0"/>
              <a:t>Why consumer-grade devices for EEG-based biometrics?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35199" cy="4351338"/>
          </a:xfrm>
        </p:spPr>
        <p:txBody>
          <a:bodyPr/>
          <a:lstStyle/>
          <a:p>
            <a:r>
              <a:rPr lang="en-US" dirty="0" smtClean="0"/>
              <a:t>Medical-grade devices</a:t>
            </a:r>
          </a:p>
          <a:p>
            <a:pPr lvl="1"/>
            <a:r>
              <a:rPr lang="en-US" dirty="0" smtClean="0"/>
              <a:t>Too expensive</a:t>
            </a:r>
          </a:p>
          <a:p>
            <a:pPr lvl="1"/>
            <a:r>
              <a:rPr lang="en-US" dirty="0" smtClean="0"/>
              <a:t>Tedious preparation needed for acquiring the signals</a:t>
            </a:r>
          </a:p>
          <a:p>
            <a:r>
              <a:rPr lang="en-US" dirty="0" smtClean="0"/>
              <a:t>Consumer-grade devices</a:t>
            </a:r>
          </a:p>
          <a:p>
            <a:pPr lvl="1"/>
            <a:r>
              <a:rPr lang="en-US" dirty="0" smtClean="0"/>
              <a:t>Low-cost</a:t>
            </a:r>
          </a:p>
          <a:p>
            <a:pPr lvl="1"/>
            <a:r>
              <a:rPr lang="en-US" dirty="0" smtClean="0"/>
              <a:t>Simplify development in real-life scenarios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7787" y="616550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MUSE</a:t>
            </a:r>
            <a:endParaRPr lang="en-US" dirty="0"/>
          </a:p>
        </p:txBody>
      </p:sp>
      <p:pic>
        <p:nvPicPr>
          <p:cNvPr id="5" name="Picture 4" descr="BrainCap MR » Brain Vi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567" y="1236129"/>
            <a:ext cx="1503023" cy="15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-Alert X-Series Wireless &amp;amp; Mobile EEG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57" y="1075232"/>
            <a:ext cx="1661886" cy="161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084" y="1211431"/>
            <a:ext cx="1461701" cy="1471544"/>
          </a:xfrm>
          <a:prstGeom prst="rect">
            <a:avLst/>
          </a:prstGeom>
        </p:spPr>
      </p:pic>
      <p:pic>
        <p:nvPicPr>
          <p:cNvPr id="8" name="Picture 14" descr="Neurofeedback EEG Device - How it Work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942" y="3962436"/>
            <a:ext cx="1797567" cy="2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MindWave Mobile: The Headset that Reads Your Brainwav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85" y="4401396"/>
            <a:ext cx="1847215" cy="181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617398" y="6211667"/>
            <a:ext cx="12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Mind wave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1262" y="3937058"/>
            <a:ext cx="251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CONSUMER-GRADE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88590" y="801685"/>
            <a:ext cx="29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MEDICAL-GRADE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656" y="2739152"/>
            <a:ext cx="15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Enobio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87230" y="2739152"/>
            <a:ext cx="13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B-Alert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51471" y="2796796"/>
            <a:ext cx="20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Brain Vision</a:t>
            </a:r>
            <a:endParaRPr lang="en-US" dirty="0"/>
          </a:p>
        </p:txBody>
      </p:sp>
      <p:pic>
        <p:nvPicPr>
          <p:cNvPr id="16" name="Picture 18" descr="epoc_human | EMOTIV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20" y="4318627"/>
            <a:ext cx="1801491" cy="18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59177" y="6211667"/>
            <a:ext cx="148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Emotiv</a:t>
            </a:r>
            <a:r>
              <a:rPr lang="en-US" dirty="0" smtClean="0"/>
              <a:t> EPOC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7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Datasets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absence of a </a:t>
            </a:r>
            <a:r>
              <a:rPr lang="en-US" u="sng" dirty="0" smtClean="0"/>
              <a:t>public standard benchmark </a:t>
            </a:r>
            <a:r>
              <a:rPr lang="en-US" dirty="0" smtClean="0"/>
              <a:t>that </a:t>
            </a:r>
            <a:r>
              <a:rPr lang="en-US" b="1" dirty="0" smtClean="0"/>
              <a:t>prevents a fair comparison between methods.</a:t>
            </a:r>
          </a:p>
          <a:p>
            <a:pPr lvl="1"/>
            <a:r>
              <a:rPr lang="en-US" dirty="0" smtClean="0"/>
              <a:t>Resulted in:</a:t>
            </a:r>
          </a:p>
          <a:p>
            <a:pPr lvl="2"/>
            <a:r>
              <a:rPr lang="en-US" dirty="0" smtClean="0"/>
              <a:t>People using public EEG datasets that were designed for a purpose other than EEG-based biometrics.</a:t>
            </a:r>
          </a:p>
          <a:p>
            <a:pPr lvl="2"/>
            <a:r>
              <a:rPr lang="en-US" dirty="0" smtClean="0"/>
              <a:t>Example</a:t>
            </a:r>
          </a:p>
          <a:p>
            <a:pPr lvl="3"/>
            <a:r>
              <a:rPr lang="en-US" sz="1600" dirty="0" smtClean="0"/>
              <a:t>University </a:t>
            </a:r>
            <a:r>
              <a:rPr lang="en-US" sz="1600" dirty="0"/>
              <a:t>of California, Irvine (UCI</a:t>
            </a:r>
            <a:r>
              <a:rPr lang="en-US" sz="1600" dirty="0" smtClean="0"/>
              <a:t>): </a:t>
            </a:r>
            <a:r>
              <a:rPr lang="en-US" sz="1600" dirty="0" err="1" smtClean="0"/>
              <a:t>Concieved</a:t>
            </a:r>
            <a:r>
              <a:rPr lang="en-US" sz="1600" dirty="0" smtClean="0"/>
              <a:t> for alcoholism detection</a:t>
            </a:r>
          </a:p>
          <a:p>
            <a:pPr lvl="3"/>
            <a:r>
              <a:rPr lang="en-US" sz="1600" dirty="0" smtClean="0"/>
              <a:t>Visual </a:t>
            </a:r>
            <a:r>
              <a:rPr lang="en-US" sz="1600" dirty="0"/>
              <a:t>evoked potentials (VEPs</a:t>
            </a:r>
            <a:r>
              <a:rPr lang="en-US" sz="1600" dirty="0" smtClean="0"/>
              <a:t>): Conceived for image speech</a:t>
            </a:r>
          </a:p>
          <a:p>
            <a:pPr lvl="2"/>
            <a:r>
              <a:rPr lang="en-US" dirty="0" smtClean="0"/>
              <a:t>People creating small private datasets</a:t>
            </a:r>
          </a:p>
          <a:p>
            <a:r>
              <a:rPr lang="en-US" dirty="0" smtClean="0"/>
              <a:t>Little attention towards consumer-grade devices</a:t>
            </a:r>
          </a:p>
        </p:txBody>
      </p:sp>
    </p:spTree>
    <p:extLst>
      <p:ext uri="{BB962C8B-B14F-4D97-AF65-F5344CB8AC3E}">
        <p14:creationId xmlns:p14="http://schemas.microsoft.com/office/powerpoint/2010/main" val="288484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biometric EEG datasets should use different stimuli?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Biometric </a:t>
            </a:r>
            <a:r>
              <a:rPr lang="en-US" dirty="0"/>
              <a:t>systems based on EEG signals should consider different stimuli in order to </a:t>
            </a:r>
            <a:r>
              <a:rPr lang="en-US" b="1" dirty="0"/>
              <a:t>study their potential capabilities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The person specific patterns contained in brain signals may strongly depend on many factors, </a:t>
            </a:r>
            <a:r>
              <a:rPr lang="en-US" b="1" dirty="0" smtClean="0"/>
              <a:t>including the task type the subject is performing.</a:t>
            </a:r>
          </a:p>
          <a:p>
            <a:pPr lvl="1"/>
            <a:r>
              <a:rPr lang="en-US" dirty="0" smtClean="0"/>
              <a:t>Types of Stimuli</a:t>
            </a:r>
          </a:p>
          <a:p>
            <a:pPr lvl="2"/>
            <a:r>
              <a:rPr lang="en-US" dirty="0" smtClean="0"/>
              <a:t>resting state (ex. </a:t>
            </a:r>
            <a:r>
              <a:rPr lang="en-US" dirty="0"/>
              <a:t>e</a:t>
            </a:r>
            <a:r>
              <a:rPr lang="en-US" dirty="0" smtClean="0"/>
              <a:t>yes closed)</a:t>
            </a:r>
            <a:endParaRPr lang="en-US" dirty="0"/>
          </a:p>
          <a:p>
            <a:pPr lvl="2"/>
            <a:r>
              <a:rPr lang="en-US" dirty="0" smtClean="0"/>
              <a:t>cognitive tasks (ex. addition)</a:t>
            </a:r>
          </a:p>
          <a:p>
            <a:pPr lvl="2"/>
            <a:r>
              <a:rPr lang="en-US" dirty="0" smtClean="0"/>
              <a:t>sensory </a:t>
            </a:r>
            <a:r>
              <a:rPr lang="en-US" dirty="0"/>
              <a:t>stimuli </a:t>
            </a:r>
            <a:r>
              <a:rPr lang="en-US" dirty="0" smtClean="0"/>
              <a:t>(ex. checkerboard)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biometric EEG datasets should have multiple sessions?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aging (the </a:t>
            </a:r>
            <a:r>
              <a:rPr lang="en-US" dirty="0"/>
              <a:t>increase in error rates caused by time-related changes in the biometric </a:t>
            </a:r>
            <a:r>
              <a:rPr lang="en-US" dirty="0" smtClean="0"/>
              <a:t>pattern).</a:t>
            </a:r>
          </a:p>
          <a:p>
            <a:pPr lvl="1"/>
            <a:r>
              <a:rPr lang="en-US" dirty="0" smtClean="0"/>
              <a:t>Problem</a:t>
            </a:r>
          </a:p>
          <a:p>
            <a:pPr lvl="2"/>
            <a:r>
              <a:rPr lang="en-US" dirty="0" smtClean="0"/>
              <a:t>Researchers </a:t>
            </a:r>
            <a:r>
              <a:rPr lang="en-US" b="1" dirty="0" smtClean="0"/>
              <a:t>use </a:t>
            </a:r>
            <a:r>
              <a:rPr lang="en-US" b="1" dirty="0"/>
              <a:t>data acquired during a single </a:t>
            </a:r>
            <a:r>
              <a:rPr lang="en-US" b="1" dirty="0" smtClean="0"/>
              <a:t>session </a:t>
            </a:r>
            <a:r>
              <a:rPr lang="en-US" dirty="0" smtClean="0"/>
              <a:t>or have </a:t>
            </a:r>
            <a:r>
              <a:rPr lang="en-US" dirty="0"/>
              <a:t>used several sessions but constructed the training and validation sets mixing the samples from all sessions, disregarding the acquisition </a:t>
            </a:r>
            <a:r>
              <a:rPr lang="en-US" dirty="0" smtClean="0"/>
              <a:t>date.</a:t>
            </a:r>
          </a:p>
          <a:p>
            <a:pPr lvl="2"/>
            <a:r>
              <a:rPr lang="en-US" dirty="0" smtClean="0"/>
              <a:t>This results in </a:t>
            </a:r>
            <a:r>
              <a:rPr lang="en-US" b="1" dirty="0" smtClean="0"/>
              <a:t>not examining </a:t>
            </a:r>
            <a:r>
              <a:rPr lang="en-US" b="1" dirty="0"/>
              <a:t>the permanence of such patterns across time</a:t>
            </a:r>
            <a:r>
              <a:rPr lang="en-US" dirty="0"/>
              <a:t> and thus their applicability for practical real-world EEG biometrics systems.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acquisition should happen over time, along several sessions. 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To ensure the </a:t>
            </a:r>
            <a:r>
              <a:rPr lang="en-US" dirty="0"/>
              <a:t>temporal stability (the stability of the content of reports across time) of the extracted patterns and the proposed solution.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5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028" y="189376"/>
            <a:ext cx="10515600" cy="1325563"/>
          </a:xfrm>
        </p:spPr>
        <p:txBody>
          <a:bodyPr/>
          <a:lstStyle/>
          <a:p>
            <a:r>
              <a:rPr lang="en-US" dirty="0" smtClean="0"/>
              <a:t>Data Set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68" y="1271579"/>
            <a:ext cx="1023910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BED: Biometric EEG Dataset</a:t>
            </a:r>
          </a:p>
          <a:p>
            <a:pPr lvl="1"/>
            <a:r>
              <a:rPr lang="en-US" dirty="0" smtClean="0"/>
              <a:t>Uses the </a:t>
            </a:r>
            <a:r>
              <a:rPr lang="en-US" dirty="0" err="1" smtClean="0"/>
              <a:t>Emotiv</a:t>
            </a:r>
            <a:r>
              <a:rPr lang="en-US" dirty="0" smtClean="0"/>
              <a:t> EPOC+ headset for EEG acquisition</a:t>
            </a:r>
          </a:p>
          <a:p>
            <a:pPr lvl="1"/>
            <a:r>
              <a:rPr lang="en-US" dirty="0" smtClean="0"/>
              <a:t>Includes EEG responses from 21 subjects</a:t>
            </a:r>
          </a:p>
          <a:p>
            <a:pPr lvl="2"/>
            <a:r>
              <a:rPr lang="en-US" dirty="0" smtClean="0"/>
              <a:t>18 boys</a:t>
            </a:r>
          </a:p>
          <a:p>
            <a:pPr lvl="2"/>
            <a:r>
              <a:rPr lang="en-US" dirty="0" smtClean="0"/>
              <a:t>3 girls</a:t>
            </a:r>
          </a:p>
          <a:p>
            <a:pPr lvl="1"/>
            <a:r>
              <a:rPr lang="en-US" dirty="0" smtClean="0"/>
              <a:t> Uses 12 different Stimuli</a:t>
            </a:r>
          </a:p>
          <a:p>
            <a:pPr lvl="2"/>
            <a:r>
              <a:rPr lang="en-US" dirty="0" smtClean="0"/>
              <a:t>Affective Stimuli</a:t>
            </a:r>
          </a:p>
          <a:p>
            <a:pPr lvl="2"/>
            <a:r>
              <a:rPr lang="en-US" dirty="0" smtClean="0"/>
              <a:t>Cognitive Stimuli</a:t>
            </a:r>
            <a:endParaRPr lang="en-US" dirty="0" smtClean="0"/>
          </a:p>
          <a:p>
            <a:pPr lvl="2"/>
            <a:r>
              <a:rPr lang="en-US" dirty="0" smtClean="0"/>
              <a:t>Visual Evoked Potentials</a:t>
            </a:r>
          </a:p>
          <a:p>
            <a:pPr lvl="2"/>
            <a:r>
              <a:rPr lang="en-US" dirty="0" smtClean="0"/>
              <a:t>Resting State</a:t>
            </a:r>
          </a:p>
          <a:p>
            <a:pPr lvl="1"/>
            <a:r>
              <a:rPr lang="en-US" dirty="0" smtClean="0"/>
              <a:t>Contains data from 3 different chronologically disjointed sessions. </a:t>
            </a:r>
          </a:p>
        </p:txBody>
      </p:sp>
      <p:pic>
        <p:nvPicPr>
          <p:cNvPr id="4" name="Picture 2" descr="EMOTIV Epoc+ EEG Headset (Image courtesy http://emotiv.com) | Download  Scientific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30" y="1747540"/>
            <a:ext cx="2663846" cy="205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65977" y="3675351"/>
            <a:ext cx="450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Emotiv</a:t>
            </a:r>
            <a:r>
              <a:rPr lang="en-US" sz="1600" dirty="0" smtClean="0"/>
              <a:t> EPOC wireless EEG headset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869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Affective 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83256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A type of stimuli aimed to elicit typical emotional responses </a:t>
            </a:r>
          </a:p>
          <a:p>
            <a:r>
              <a:rPr lang="en-US" dirty="0" smtClean="0"/>
              <a:t>Examples in this study</a:t>
            </a:r>
            <a:endParaRPr lang="en-US" dirty="0" smtClean="0"/>
          </a:p>
          <a:p>
            <a:pPr lvl="1"/>
            <a:r>
              <a:rPr lang="en-US" dirty="0" smtClean="0"/>
              <a:t>Images selected to elicit specific emotions (ex. Spiders, bugs)</a:t>
            </a:r>
          </a:p>
          <a:p>
            <a:pPr lvl="2"/>
            <a:r>
              <a:rPr lang="en-US" dirty="0" smtClean="0"/>
              <a:t>Used the GAPED and OASIS data sets</a:t>
            </a:r>
            <a:endParaRPr lang="en-US" dirty="0" smtClean="0"/>
          </a:p>
          <a:p>
            <a:r>
              <a:rPr lang="en-US" dirty="0" smtClean="0"/>
              <a:t>Why we use Affective Stimuli?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facilitate future research on the influence of emotions on EEG-based biometric tasks</a:t>
            </a:r>
          </a:p>
        </p:txBody>
      </p:sp>
      <p:pic>
        <p:nvPicPr>
          <p:cNvPr id="1026" name="Picture 2" descr="Development and validation of Image Stimuli for Emotion Elicitation (ISEE):  A novel affective pictorial system with test-retest repeatability - 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90" y="0"/>
            <a:ext cx="3490283" cy="29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3" y="3060253"/>
            <a:ext cx="4072566" cy="35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1433</Words>
  <Application>Microsoft Office PowerPoint</Application>
  <PresentationFormat>Widescreen</PresentationFormat>
  <Paragraphs>161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BED: A New Data Set for EEG-based Biometrics</vt:lpstr>
      <vt:lpstr>Why biometric system?</vt:lpstr>
      <vt:lpstr>Why EEG-based biometric system?</vt:lpstr>
      <vt:lpstr>Why consumer-grade devices for EEG-based biometrics?</vt:lpstr>
      <vt:lpstr>Previous Datasets Problems</vt:lpstr>
      <vt:lpstr>Why biometric EEG datasets should use different stimuli?</vt:lpstr>
      <vt:lpstr>Why biometric EEG datasets should have multiple sessions?</vt:lpstr>
      <vt:lpstr>Data Set Design</vt:lpstr>
      <vt:lpstr>Affective Stimuli</vt:lpstr>
      <vt:lpstr>Cognitive Stimuli</vt:lpstr>
      <vt:lpstr>Visual Evoked Potentials</vt:lpstr>
      <vt:lpstr>Resting State Stimuli</vt:lpstr>
      <vt:lpstr>Signal Acquisition</vt:lpstr>
      <vt:lpstr>Acquisition Protocol</vt:lpstr>
      <vt:lpstr>Self-Assessment Manikin (SAM)</vt:lpstr>
      <vt:lpstr>Analysis of the Participant’s responses to the SAM</vt:lpstr>
      <vt:lpstr>Analysis of the Agreement Between Sessions</vt:lpstr>
      <vt:lpstr>Baseline Results for Subject Verification Using the BED dataset</vt:lpstr>
      <vt:lpstr>Baseline Results for Subject Identification Using the BED dataset</vt:lpstr>
    </vt:vector>
  </TitlesOfParts>
  <Company>Canon U.S.A.,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BED: A NEW</dc:title>
  <dc:creator>Cao, Xiwu</dc:creator>
  <cp:lastModifiedBy>Cao, Xiwu</cp:lastModifiedBy>
  <cp:revision>36</cp:revision>
  <dcterms:created xsi:type="dcterms:W3CDTF">2021-09-06T17:50:49Z</dcterms:created>
  <dcterms:modified xsi:type="dcterms:W3CDTF">2021-09-10T06:47:11Z</dcterms:modified>
</cp:coreProperties>
</file>