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6" r:id="rId4"/>
    <p:sldId id="267" r:id="rId5"/>
    <p:sldId id="268" r:id="rId6"/>
    <p:sldId id="257" r:id="rId7"/>
    <p:sldId id="258" r:id="rId8"/>
    <p:sldId id="259" r:id="rId9"/>
    <p:sldId id="262" r:id="rId10"/>
    <p:sldId id="263" r:id="rId11"/>
    <p:sldId id="261" r:id="rId12"/>
    <p:sldId id="26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5332" autoAdjust="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80BD5-F3AA-4333-8E9B-395E95493E23}"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D72CF-9148-4C0B-8D37-0597F29EC643}" type="slidenum">
              <a:rPr lang="en-US" smtClean="0"/>
              <a:t>‹#›</a:t>
            </a:fld>
            <a:endParaRPr lang="en-US"/>
          </a:p>
        </p:txBody>
      </p:sp>
    </p:spTree>
    <p:extLst>
      <p:ext uri="{BB962C8B-B14F-4D97-AF65-F5344CB8AC3E}">
        <p14:creationId xmlns:p14="http://schemas.microsoft.com/office/powerpoint/2010/main" val="95228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3D72CF-9148-4C0B-8D37-0597F29EC643}" type="slidenum">
              <a:rPr lang="en-US" smtClean="0"/>
              <a:t>3</a:t>
            </a:fld>
            <a:endParaRPr lang="en-US"/>
          </a:p>
        </p:txBody>
      </p:sp>
    </p:spTree>
    <p:extLst>
      <p:ext uri="{BB962C8B-B14F-4D97-AF65-F5344CB8AC3E}">
        <p14:creationId xmlns:p14="http://schemas.microsoft.com/office/powerpoint/2010/main" val="54344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3C3C3B"/>
                </a:solidFill>
                <a:effectLst/>
                <a:latin typeface="IBM Plex Sans"/>
              </a:rPr>
              <a:t>“Usually, when we train a Deep model using through </a:t>
            </a:r>
            <a:r>
              <a:rPr lang="en-US" b="0" i="0" dirty="0" err="1" smtClean="0">
                <a:solidFill>
                  <a:srgbClr val="3C3C3B"/>
                </a:solidFill>
                <a:effectLst/>
                <a:latin typeface="IBM Plex Sans"/>
              </a:rPr>
              <a:t>backprop</a:t>
            </a:r>
            <a:r>
              <a:rPr lang="en-US" b="0" i="0" dirty="0" smtClean="0">
                <a:solidFill>
                  <a:srgbClr val="3C3C3B"/>
                </a:solidFill>
                <a:effectLst/>
                <a:latin typeface="IBM Plex Sans"/>
              </a:rPr>
              <a:t> using Gradient Descent, we calculate the gradient of the output w.r.t to weight matrices and then subtract it from respective weight matrices to make its(matrix’s) values more accurate to give correct output”</a:t>
            </a:r>
          </a:p>
          <a:p>
            <a:r>
              <a:rPr lang="en-US" b="1" i="1" dirty="0" smtClean="0">
                <a:solidFill>
                  <a:srgbClr val="3C3C3B"/>
                </a:solidFill>
                <a:effectLst/>
                <a:latin typeface="IBM Plex Sans"/>
              </a:rPr>
              <a:t>But what if the gradient becomes negligible?</a:t>
            </a:r>
            <a:endParaRPr lang="en-US" b="0" i="0" dirty="0" smtClean="0">
              <a:solidFill>
                <a:srgbClr val="3C3C3B"/>
              </a:solidFill>
              <a:effectLst/>
              <a:latin typeface="IBM Plex Sans"/>
            </a:endParaRPr>
          </a:p>
          <a:p>
            <a:r>
              <a:rPr lang="en-US" b="0" i="0" dirty="0" smtClean="0">
                <a:solidFill>
                  <a:srgbClr val="3C3C3B"/>
                </a:solidFill>
                <a:effectLst/>
                <a:latin typeface="IBM Plex Sans"/>
              </a:rPr>
              <a:t>When the gradient becomes negligible, subtracting it from original matrix doesn’t makes any sense and hence the model stops learning. This problem is called as Vanishing Gradient Problem.</a:t>
            </a:r>
          </a:p>
          <a:p>
            <a:endParaRPr lang="en-US" dirty="0"/>
          </a:p>
        </p:txBody>
      </p:sp>
      <p:sp>
        <p:nvSpPr>
          <p:cNvPr id="4" name="Slide Number Placeholder 3"/>
          <p:cNvSpPr>
            <a:spLocks noGrp="1"/>
          </p:cNvSpPr>
          <p:nvPr>
            <p:ph type="sldNum" sz="quarter" idx="10"/>
          </p:nvPr>
        </p:nvSpPr>
        <p:spPr/>
        <p:txBody>
          <a:bodyPr/>
          <a:lstStyle/>
          <a:p>
            <a:fld id="{EF3D72CF-9148-4C0B-8D37-0597F29EC643}" type="slidenum">
              <a:rPr lang="en-US" smtClean="0"/>
              <a:t>7</a:t>
            </a:fld>
            <a:endParaRPr lang="en-US"/>
          </a:p>
        </p:txBody>
      </p:sp>
    </p:spTree>
    <p:extLst>
      <p:ext uri="{BB962C8B-B14F-4D97-AF65-F5344CB8AC3E}">
        <p14:creationId xmlns:p14="http://schemas.microsoft.com/office/powerpoint/2010/main" val="365530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solidFill>
                  <a:srgbClr val="3C3C3B"/>
                </a:solidFill>
                <a:effectLst/>
                <a:latin typeface="IBM Plex Sans"/>
              </a:rPr>
              <a:t>“Usually, when we train a Deep model using through </a:t>
            </a:r>
            <a:r>
              <a:rPr lang="en-US" b="0" i="0" dirty="0" err="1" smtClean="0">
                <a:solidFill>
                  <a:srgbClr val="3C3C3B"/>
                </a:solidFill>
                <a:effectLst/>
                <a:latin typeface="IBM Plex Sans"/>
              </a:rPr>
              <a:t>backprop</a:t>
            </a:r>
            <a:r>
              <a:rPr lang="en-US" b="0" i="0" dirty="0" smtClean="0">
                <a:solidFill>
                  <a:srgbClr val="3C3C3B"/>
                </a:solidFill>
                <a:effectLst/>
                <a:latin typeface="IBM Plex Sans"/>
              </a:rPr>
              <a:t> using Gradient Descent, we calculate the gradient of the output w.r.t to weight matrices and then subtract it from respective weight matrices to make its(matrix’s) values more accurate to give correct output”</a:t>
            </a:r>
          </a:p>
          <a:p>
            <a:r>
              <a:rPr lang="en-US" b="1" i="1" dirty="0" smtClean="0">
                <a:solidFill>
                  <a:srgbClr val="3C3C3B"/>
                </a:solidFill>
                <a:effectLst/>
                <a:latin typeface="IBM Plex Sans"/>
              </a:rPr>
              <a:t>But what if the gradient becomes negligible?</a:t>
            </a:r>
            <a:endParaRPr lang="en-US" b="0" i="0" dirty="0" smtClean="0">
              <a:solidFill>
                <a:srgbClr val="3C3C3B"/>
              </a:solidFill>
              <a:effectLst/>
              <a:latin typeface="IBM Plex Sans"/>
            </a:endParaRPr>
          </a:p>
          <a:p>
            <a:r>
              <a:rPr lang="en-US" b="0" i="0" dirty="0" smtClean="0">
                <a:solidFill>
                  <a:srgbClr val="3C3C3B"/>
                </a:solidFill>
                <a:effectLst/>
                <a:latin typeface="IBM Plex Sans"/>
              </a:rPr>
              <a:t>When the gradient becomes negligible, subtracting it from original matrix doesn’t makes any sense and hence the model stops learning. This problem is called as Vanishing Gradient Problem.</a:t>
            </a:r>
          </a:p>
          <a:p>
            <a:endParaRPr lang="en-US" dirty="0"/>
          </a:p>
        </p:txBody>
      </p:sp>
      <p:sp>
        <p:nvSpPr>
          <p:cNvPr id="4" name="Slide Number Placeholder 3"/>
          <p:cNvSpPr>
            <a:spLocks noGrp="1"/>
          </p:cNvSpPr>
          <p:nvPr>
            <p:ph type="sldNum" sz="quarter" idx="10"/>
          </p:nvPr>
        </p:nvSpPr>
        <p:spPr/>
        <p:txBody>
          <a:bodyPr/>
          <a:lstStyle/>
          <a:p>
            <a:fld id="{EF3D72CF-9148-4C0B-8D37-0597F29EC643}" type="slidenum">
              <a:rPr lang="en-US" smtClean="0"/>
              <a:t>9</a:t>
            </a:fld>
            <a:endParaRPr lang="en-US"/>
          </a:p>
        </p:txBody>
      </p:sp>
    </p:spTree>
    <p:extLst>
      <p:ext uri="{BB962C8B-B14F-4D97-AF65-F5344CB8AC3E}">
        <p14:creationId xmlns:p14="http://schemas.microsoft.com/office/powerpoint/2010/main" val="196200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B95AD6-49DC-447E-B4FC-3F0755DBAAD6}"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2324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95AD6-49DC-447E-B4FC-3F0755DBAAD6}"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116833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95AD6-49DC-447E-B4FC-3F0755DBAAD6}"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127309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95AD6-49DC-447E-B4FC-3F0755DBAAD6}"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214989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B95AD6-49DC-447E-B4FC-3F0755DBAAD6}" type="datetimeFigureOut">
              <a:rPr lang="en-US" smtClean="0"/>
              <a:t>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209763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B95AD6-49DC-447E-B4FC-3F0755DBAAD6}"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28817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B95AD6-49DC-447E-B4FC-3F0755DBAAD6}" type="datetimeFigureOut">
              <a:rPr lang="en-US" smtClean="0"/>
              <a:t>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197176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B95AD6-49DC-447E-B4FC-3F0755DBAAD6}" type="datetimeFigureOut">
              <a:rPr lang="en-US" smtClean="0"/>
              <a:t>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29373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95AD6-49DC-447E-B4FC-3F0755DBAAD6}" type="datetimeFigureOut">
              <a:rPr lang="en-US" smtClean="0"/>
              <a:t>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113444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95AD6-49DC-447E-B4FC-3F0755DBAAD6}"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1550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B95AD6-49DC-447E-B4FC-3F0755DBAAD6}" type="datetimeFigureOut">
              <a:rPr lang="en-US" smtClean="0"/>
              <a:t>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63F4C-E035-4CF7-BEBC-B6D4B4970F16}" type="slidenum">
              <a:rPr lang="en-US" smtClean="0"/>
              <a:t>‹#›</a:t>
            </a:fld>
            <a:endParaRPr lang="en-US"/>
          </a:p>
        </p:txBody>
      </p:sp>
    </p:spTree>
    <p:extLst>
      <p:ext uri="{BB962C8B-B14F-4D97-AF65-F5344CB8AC3E}">
        <p14:creationId xmlns:p14="http://schemas.microsoft.com/office/powerpoint/2010/main" val="360489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95AD6-49DC-447E-B4FC-3F0755DBAAD6}" type="datetimeFigureOut">
              <a:rPr lang="en-US" smtClean="0"/>
              <a:t>12/4/2021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63F4C-E035-4CF7-BEBC-B6D4B4970F16}" type="slidenum">
              <a:rPr lang="en-US" smtClean="0"/>
              <a:t>‹#›</a:t>
            </a:fld>
            <a:endParaRPr lang="en-US"/>
          </a:p>
        </p:txBody>
      </p:sp>
    </p:spTree>
    <p:extLst>
      <p:ext uri="{BB962C8B-B14F-4D97-AF65-F5344CB8AC3E}">
        <p14:creationId xmlns:p14="http://schemas.microsoft.com/office/powerpoint/2010/main" val="1578547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 Models (CNN and </a:t>
            </a:r>
            <a:r>
              <a:rPr lang="en-US" dirty="0" err="1" smtClean="0"/>
              <a:t>ResNet</a:t>
            </a:r>
            <a:r>
              <a:rPr lang="en-US" dirty="0" smtClean="0"/>
              <a:t>)</a:t>
            </a:r>
            <a:endParaRPr lang="en-US" dirty="0"/>
          </a:p>
        </p:txBody>
      </p:sp>
      <p:sp>
        <p:nvSpPr>
          <p:cNvPr id="3" name="Subtitle 2"/>
          <p:cNvSpPr>
            <a:spLocks noGrp="1"/>
          </p:cNvSpPr>
          <p:nvPr>
            <p:ph type="subTitle" idx="1"/>
          </p:nvPr>
        </p:nvSpPr>
        <p:spPr/>
        <p:txBody>
          <a:bodyPr/>
          <a:lstStyle/>
          <a:p>
            <a:r>
              <a:rPr lang="en-US" dirty="0" smtClean="0"/>
              <a:t>By: Steven Cao</a:t>
            </a:r>
            <a:endParaRPr lang="en-US" dirty="0"/>
          </a:p>
        </p:txBody>
      </p:sp>
    </p:spTree>
    <p:extLst>
      <p:ext uri="{BB962C8B-B14F-4D97-AF65-F5344CB8AC3E}">
        <p14:creationId xmlns:p14="http://schemas.microsoft.com/office/powerpoint/2010/main" val="3538238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5664200" cy="5032375"/>
          </a:xfrm>
        </p:spPr>
        <p:txBody>
          <a:bodyPr>
            <a:normAutofit/>
          </a:bodyPr>
          <a:lstStyle/>
          <a:p>
            <a:pPr marL="0" indent="0">
              <a:buNone/>
            </a:pPr>
            <a:r>
              <a:rPr lang="en-US" dirty="0" smtClean="0"/>
              <a:t>How </a:t>
            </a:r>
            <a:r>
              <a:rPr lang="en-US" dirty="0" err="1" smtClean="0"/>
              <a:t>ResNet</a:t>
            </a:r>
            <a:r>
              <a:rPr lang="en-US" dirty="0" smtClean="0"/>
              <a:t> </a:t>
            </a:r>
            <a:r>
              <a:rPr lang="en-US" dirty="0" smtClean="0"/>
              <a:t>solves the vanishing gradient problem?</a:t>
            </a:r>
          </a:p>
          <a:p>
            <a:pPr lvl="0"/>
            <a:r>
              <a:rPr lang="en-US" dirty="0" smtClean="0"/>
              <a:t>Residual Networks uses “skip connections” </a:t>
            </a:r>
          </a:p>
          <a:p>
            <a:pPr lvl="1"/>
            <a:r>
              <a:rPr lang="en-US" dirty="0" smtClean="0"/>
              <a:t>The </a:t>
            </a:r>
            <a:r>
              <a:rPr lang="en-US" dirty="0"/>
              <a:t>core idea is to </a:t>
            </a:r>
            <a:r>
              <a:rPr lang="en-US" dirty="0" smtClean="0"/>
              <a:t>back-propagate </a:t>
            </a:r>
            <a:r>
              <a:rPr lang="en-US" dirty="0"/>
              <a:t>through the identity function, by just using a vector addition. Then the gradient would simply be multiplied by one and its value will be maintained in the earlier layers.</a:t>
            </a:r>
            <a:endParaRPr lang="en-US" dirty="0" smtClean="0"/>
          </a:p>
          <a:p>
            <a:pPr lvl="1"/>
            <a:r>
              <a:rPr lang="en-US" dirty="0" smtClean="0"/>
              <a:t>The identity function is used to preserve the gradient.</a:t>
            </a:r>
          </a:p>
        </p:txBody>
      </p:sp>
      <p:pic>
        <p:nvPicPr>
          <p:cNvPr id="2" name="Picture 1"/>
          <p:cNvPicPr>
            <a:picLocks noChangeAspect="1"/>
          </p:cNvPicPr>
          <p:nvPr/>
        </p:nvPicPr>
        <p:blipFill>
          <a:blip r:embed="rId2"/>
          <a:stretch>
            <a:fillRect/>
          </a:stretch>
        </p:blipFill>
        <p:spPr>
          <a:xfrm>
            <a:off x="7001163" y="2056533"/>
            <a:ext cx="4768802" cy="3332103"/>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a:t>V</a:t>
            </a:r>
            <a:r>
              <a:rPr lang="en-US" dirty="0" smtClean="0"/>
              <a:t>anishing Gradient Problem</a:t>
            </a:r>
            <a:endParaRPr lang="en-US" dirty="0"/>
          </a:p>
        </p:txBody>
      </p:sp>
    </p:spTree>
    <p:extLst>
      <p:ext uri="{BB962C8B-B14F-4D97-AF65-F5344CB8AC3E}">
        <p14:creationId xmlns:p14="http://schemas.microsoft.com/office/powerpoint/2010/main" val="2111335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Learning</a:t>
            </a:r>
            <a:endParaRPr lang="en-US" dirty="0"/>
          </a:p>
        </p:txBody>
      </p:sp>
      <p:sp>
        <p:nvSpPr>
          <p:cNvPr id="5" name="TextBox 4"/>
          <p:cNvSpPr txBox="1"/>
          <p:nvPr/>
        </p:nvSpPr>
        <p:spPr>
          <a:xfrm>
            <a:off x="484089" y="1690688"/>
            <a:ext cx="6890327"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t>Let </a:t>
            </a:r>
            <a:r>
              <a:rPr lang="en-US" sz="2000" i="1" dirty="0" smtClean="0"/>
              <a:t>F(x</a:t>
            </a:r>
            <a:r>
              <a:rPr lang="en-US" sz="2000" i="1" dirty="0"/>
              <a:t>)</a:t>
            </a:r>
            <a:r>
              <a:rPr lang="en-US" sz="2000" dirty="0"/>
              <a:t> be the function learned by the layers</a:t>
            </a:r>
            <a:r>
              <a:rPr lang="en-US" sz="2000" dirty="0" smtClean="0"/>
              <a:t>.</a:t>
            </a:r>
          </a:p>
          <a:p>
            <a:pPr marL="285750" indent="-285750">
              <a:buFont typeface="Arial" panose="020B0604020202020204" pitchFamily="34" charset="0"/>
              <a:buChar char="•"/>
            </a:pPr>
            <a:r>
              <a:rPr lang="en-US" sz="2000" dirty="0" smtClean="0"/>
              <a:t>Let’s </a:t>
            </a:r>
            <a:r>
              <a:rPr lang="en-US" sz="2000" dirty="0"/>
              <a:t>consider </a:t>
            </a:r>
            <a:r>
              <a:rPr lang="en-US" sz="2000" i="1" dirty="0" smtClean="0"/>
              <a:t>H(x</a:t>
            </a:r>
            <a:r>
              <a:rPr lang="en-US" sz="2000" i="1" dirty="0"/>
              <a:t>) = </a:t>
            </a:r>
            <a:r>
              <a:rPr lang="en-US" sz="2000" i="1" dirty="0" smtClean="0"/>
              <a:t>F(x</a:t>
            </a:r>
            <a:r>
              <a:rPr lang="en-US" sz="2000" i="1" dirty="0"/>
              <a:t>)+</a:t>
            </a:r>
            <a:r>
              <a:rPr lang="en-US" sz="2000" i="1" dirty="0" smtClean="0"/>
              <a:t>x</a:t>
            </a:r>
            <a:r>
              <a:rPr lang="en-US" sz="2000" dirty="0" smtClean="0"/>
              <a:t>:  </a:t>
            </a:r>
            <a:r>
              <a:rPr lang="en-US" sz="2000" dirty="0"/>
              <a:t>layers with skip </a:t>
            </a:r>
            <a:r>
              <a:rPr lang="en-US" sz="2000" dirty="0" smtClean="0"/>
              <a:t>connections.</a:t>
            </a:r>
          </a:p>
          <a:p>
            <a:pPr marL="742950" lvl="1" indent="-285750">
              <a:buFont typeface="Arial" panose="020B0604020202020204" pitchFamily="34" charset="0"/>
              <a:buChar char="•"/>
            </a:pPr>
            <a:r>
              <a:rPr lang="en-US" sz="2000" dirty="0" smtClean="0"/>
              <a:t>Here</a:t>
            </a:r>
            <a:r>
              <a:rPr lang="en-US" sz="2000" dirty="0"/>
              <a:t> </a:t>
            </a:r>
            <a:r>
              <a:rPr lang="en-US" sz="2000" i="1" dirty="0"/>
              <a:t>+x</a:t>
            </a:r>
            <a:r>
              <a:rPr lang="en-US" sz="2000" dirty="0"/>
              <a:t> term denotes the skip connection.</a:t>
            </a:r>
          </a:p>
          <a:p>
            <a:pPr marL="285750" indent="-285750">
              <a:buFont typeface="Arial" panose="020B0604020202020204" pitchFamily="34" charset="0"/>
              <a:buChar char="•"/>
            </a:pPr>
            <a:r>
              <a:rPr lang="en-US" sz="2000" dirty="0"/>
              <a:t>In </a:t>
            </a:r>
            <a:r>
              <a:rPr lang="en-US" sz="2000" i="1" dirty="0" smtClean="0"/>
              <a:t>H(x)=F(x</a:t>
            </a:r>
            <a:r>
              <a:rPr lang="en-US" sz="2000" i="1" dirty="0"/>
              <a:t>)+x</a:t>
            </a:r>
            <a:r>
              <a:rPr lang="en-US" sz="2000" dirty="0"/>
              <a:t>, the </a:t>
            </a:r>
            <a:r>
              <a:rPr lang="en-US" sz="2000" b="1" dirty="0"/>
              <a:t>+x term will bring the original </a:t>
            </a:r>
            <a:r>
              <a:rPr lang="en-US" sz="2000" b="1" dirty="0" smtClean="0"/>
              <a:t>value</a:t>
            </a:r>
            <a:r>
              <a:rPr lang="en-US" sz="2000" dirty="0" smtClean="0"/>
              <a:t>.</a:t>
            </a:r>
          </a:p>
          <a:p>
            <a:pPr marL="285750" indent="-285750">
              <a:buFont typeface="Arial" panose="020B0604020202020204" pitchFamily="34" charset="0"/>
              <a:buChar char="•"/>
            </a:pPr>
            <a:r>
              <a:rPr lang="en-US" sz="2000" dirty="0"/>
              <a:t>L</a:t>
            </a:r>
            <a:r>
              <a:rPr lang="en-US" sz="2000" dirty="0" smtClean="0"/>
              <a:t>ayer F(x</a:t>
            </a:r>
            <a:r>
              <a:rPr lang="en-US" sz="2000" dirty="0"/>
              <a:t>) has to learn just </a:t>
            </a:r>
            <a:r>
              <a:rPr lang="en-US" sz="2000" b="1" dirty="0"/>
              <a:t>the </a:t>
            </a:r>
            <a:r>
              <a:rPr lang="en-US" sz="2000" b="1" dirty="0" smtClean="0"/>
              <a:t>residue</a:t>
            </a:r>
            <a:r>
              <a:rPr lang="en-US" sz="2000" dirty="0"/>
              <a:t> </a:t>
            </a:r>
            <a:r>
              <a:rPr lang="en-US" sz="2000" dirty="0" smtClean="0"/>
              <a:t>(f(x) – x)</a:t>
            </a:r>
            <a:r>
              <a:rPr lang="en-US" sz="2000" dirty="0"/>
              <a:t> </a:t>
            </a:r>
            <a:endParaRPr lang="en-US" sz="2000" dirty="0" smtClean="0"/>
          </a:p>
          <a:p>
            <a:pPr marL="742950" lvl="1" indent="-285750">
              <a:buFont typeface="Arial" panose="020B0604020202020204" pitchFamily="34" charset="0"/>
              <a:buChar char="•"/>
            </a:pPr>
            <a:r>
              <a:rPr lang="en-US" sz="2000" dirty="0" smtClean="0"/>
              <a:t>What is learned </a:t>
            </a:r>
            <a:r>
              <a:rPr lang="en-US" sz="2000" dirty="0"/>
              <a:t>in </a:t>
            </a:r>
            <a:r>
              <a:rPr lang="en-US" sz="2000" i="1" dirty="0" smtClean="0"/>
              <a:t>F(x</a:t>
            </a:r>
            <a:r>
              <a:rPr lang="en-US" sz="2000" i="1" dirty="0"/>
              <a:t>)</a:t>
            </a:r>
            <a:r>
              <a:rPr lang="en-US" sz="2000" dirty="0"/>
              <a:t> is just the residue, either positive or negative to modify x to </a:t>
            </a:r>
            <a:r>
              <a:rPr lang="en-US" sz="2000" dirty="0" smtClean="0"/>
              <a:t>the required </a:t>
            </a:r>
            <a:r>
              <a:rPr lang="en-US" sz="2000" dirty="0"/>
              <a:t>value</a:t>
            </a:r>
            <a:r>
              <a:rPr lang="en-US" sz="2000" dirty="0" smtClean="0"/>
              <a:t>.</a:t>
            </a:r>
          </a:p>
          <a:p>
            <a:pPr marL="742950" lvl="1" indent="-285750">
              <a:buFont typeface="Arial" panose="020B0604020202020204" pitchFamily="34" charset="0"/>
              <a:buChar char="•"/>
            </a:pPr>
            <a:r>
              <a:rPr lang="en-US" sz="2000" dirty="0" smtClean="0"/>
              <a:t>If the residue is 0, which means that there is no more information that it can get from the data, which is the worst case scenario, then at least, the performance will not deteriorate.</a:t>
            </a:r>
          </a:p>
          <a:p>
            <a:pPr marL="285750" indent="-285750">
              <a:buFont typeface="Arial" panose="020B0604020202020204" pitchFamily="34" charset="0"/>
              <a:buChar char="•"/>
            </a:pPr>
            <a:r>
              <a:rPr lang="en-US" sz="2000" dirty="0" smtClean="0"/>
              <a:t>For</a:t>
            </a:r>
            <a:r>
              <a:rPr lang="en-US" sz="2000" dirty="0"/>
              <a:t> </a:t>
            </a:r>
            <a:r>
              <a:rPr lang="en-US" sz="2000" i="1" dirty="0" smtClean="0"/>
              <a:t>H(x</a:t>
            </a:r>
            <a:r>
              <a:rPr lang="en-US" sz="2000" i="1" dirty="0"/>
              <a:t>)</a:t>
            </a:r>
            <a:r>
              <a:rPr lang="en-US" sz="2000" dirty="0"/>
              <a:t> to be identity function, the residue </a:t>
            </a:r>
            <a:r>
              <a:rPr lang="en-US" sz="2000" i="1" dirty="0"/>
              <a:t>f</a:t>
            </a:r>
            <a:r>
              <a:rPr lang="en-US" sz="2000" i="1" dirty="0" smtClean="0"/>
              <a:t>(x</a:t>
            </a:r>
            <a:r>
              <a:rPr lang="en-US" sz="2000" i="1" dirty="0"/>
              <a:t>)</a:t>
            </a:r>
            <a:r>
              <a:rPr lang="en-US" sz="2000" dirty="0"/>
              <a:t> just has to become zero function, which </a:t>
            </a:r>
            <a:r>
              <a:rPr lang="en-US" sz="2000" dirty="0" smtClean="0"/>
              <a:t>when all </a:t>
            </a:r>
            <a:r>
              <a:rPr lang="en-US" sz="2000" dirty="0"/>
              <a:t>weights </a:t>
            </a:r>
            <a:r>
              <a:rPr lang="en-US" sz="2000" dirty="0" smtClean="0"/>
              <a:t>are set to </a:t>
            </a:r>
            <a:r>
              <a:rPr lang="en-US" sz="2000" dirty="0"/>
              <a:t>zero. </a:t>
            </a:r>
            <a:endParaRPr lang="en-US" sz="2000" dirty="0" smtClean="0"/>
          </a:p>
          <a:p>
            <a:pPr marL="742950" lvl="1" indent="-285750">
              <a:buFont typeface="Arial" panose="020B0604020202020204" pitchFamily="34" charset="0"/>
              <a:buChar char="•"/>
            </a:pPr>
            <a:r>
              <a:rPr lang="en-US" sz="2000" dirty="0" smtClean="0"/>
              <a:t>Then</a:t>
            </a:r>
            <a:r>
              <a:rPr lang="en-US" sz="2000" dirty="0"/>
              <a:t> </a:t>
            </a:r>
            <a:r>
              <a:rPr lang="en-US" sz="2000" i="1" dirty="0"/>
              <a:t>h(x) = 0+x = x</a:t>
            </a:r>
            <a:r>
              <a:rPr lang="en-US" sz="2000" dirty="0"/>
              <a:t>, which is the required identity function. </a:t>
            </a:r>
            <a:endParaRPr lang="en-US" sz="2000" dirty="0" smtClean="0"/>
          </a:p>
          <a:p>
            <a:endParaRPr lang="en-US" dirty="0"/>
          </a:p>
        </p:txBody>
      </p:sp>
      <p:pic>
        <p:nvPicPr>
          <p:cNvPr id="2050" name="Picture 2" descr="Interpreting Residual Plots to Improve Your Regressi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7" t="2135" b="4909"/>
          <a:stretch/>
        </p:blipFill>
        <p:spPr bwMode="auto">
          <a:xfrm>
            <a:off x="6890994" y="84841"/>
            <a:ext cx="5301006" cy="28846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8621810" y="3139118"/>
            <a:ext cx="2392887" cy="3718882"/>
          </a:xfrm>
          <a:prstGeom prst="rect">
            <a:avLst/>
          </a:prstGeom>
        </p:spPr>
      </p:pic>
    </p:spTree>
    <p:extLst>
      <p:ext uri="{BB962C8B-B14F-4D97-AF65-F5344CB8AC3E}">
        <p14:creationId xmlns:p14="http://schemas.microsoft.com/office/powerpoint/2010/main" val="2651815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Residual Networks</a:t>
            </a:r>
            <a:endParaRPr lang="en-US" dirty="0"/>
          </a:p>
        </p:txBody>
      </p:sp>
      <p:sp>
        <p:nvSpPr>
          <p:cNvPr id="6" name="TextBox 5"/>
          <p:cNvSpPr txBox="1"/>
          <p:nvPr/>
        </p:nvSpPr>
        <p:spPr>
          <a:xfrm>
            <a:off x="711200" y="1690688"/>
            <a:ext cx="91440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Networks with large </a:t>
            </a:r>
            <a:r>
              <a:rPr lang="en-US" sz="2800" dirty="0" smtClean="0"/>
              <a:t>number </a:t>
            </a:r>
            <a:r>
              <a:rPr lang="en-US" sz="2800" b="1" dirty="0"/>
              <a:t>of layers can be trained easily without increasing the training error percentage</a:t>
            </a:r>
            <a:r>
              <a:rPr lang="en-US" sz="2800" dirty="0"/>
              <a:t>. </a:t>
            </a:r>
            <a:endParaRPr lang="en-US" sz="2800" dirty="0" smtClean="0"/>
          </a:p>
          <a:p>
            <a:pPr marL="285750" indent="-285750">
              <a:buFont typeface="Arial" panose="020B0604020202020204" pitchFamily="34" charset="0"/>
              <a:buChar char="•"/>
            </a:pPr>
            <a:r>
              <a:rPr lang="en-US" sz="2800" dirty="0"/>
              <a:t> </a:t>
            </a:r>
            <a:r>
              <a:rPr lang="en-US" sz="2800" dirty="0"/>
              <a:t>Reducing the effect of Vanishing Gradient Problem</a:t>
            </a:r>
          </a:p>
        </p:txBody>
      </p:sp>
    </p:spTree>
    <p:extLst>
      <p:ext uri="{BB962C8B-B14F-4D97-AF65-F5344CB8AC3E}">
        <p14:creationId xmlns:p14="http://schemas.microsoft.com/office/powerpoint/2010/main" val="165500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Residual Networks</a:t>
            </a:r>
            <a:endParaRPr lang="en-US" dirty="0"/>
          </a:p>
        </p:txBody>
      </p:sp>
      <p:sp>
        <p:nvSpPr>
          <p:cNvPr id="3" name="Content Placeholder 2"/>
          <p:cNvSpPr>
            <a:spLocks noGrp="1"/>
          </p:cNvSpPr>
          <p:nvPr>
            <p:ph idx="1"/>
          </p:nvPr>
        </p:nvSpPr>
        <p:spPr/>
        <p:txBody>
          <a:bodyPr/>
          <a:lstStyle/>
          <a:p>
            <a:r>
              <a:rPr lang="en-US" dirty="0"/>
              <a:t>Deeper network usually requires weeks for training</a:t>
            </a:r>
          </a:p>
          <a:p>
            <a:r>
              <a:rPr lang="en-US" dirty="0" smtClean="0"/>
              <a:t>By adding </a:t>
            </a:r>
            <a:r>
              <a:rPr lang="en-US" dirty="0"/>
              <a:t>skip level </a:t>
            </a:r>
            <a:r>
              <a:rPr lang="en-US" dirty="0" smtClean="0"/>
              <a:t>connections, you have </a:t>
            </a:r>
            <a:r>
              <a:rPr lang="en-US" dirty="0"/>
              <a:t>take into account the dimensionality between the different </a:t>
            </a:r>
            <a:r>
              <a:rPr lang="en-US" dirty="0" smtClean="0"/>
              <a:t>layers.</a:t>
            </a:r>
            <a:endParaRPr lang="en-US" dirty="0"/>
          </a:p>
        </p:txBody>
      </p:sp>
    </p:spTree>
    <p:extLst>
      <p:ext uri="{BB962C8B-B14F-4D97-AF65-F5344CB8AC3E}">
        <p14:creationId xmlns:p14="http://schemas.microsoft.com/office/powerpoint/2010/main" val="2564895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Networks (CNN) (1)</a:t>
            </a:r>
            <a:endParaRPr lang="en-US" dirty="0"/>
          </a:p>
        </p:txBody>
      </p:sp>
      <p:sp>
        <p:nvSpPr>
          <p:cNvPr id="3" name="Content Placeholder 2"/>
          <p:cNvSpPr>
            <a:spLocks noGrp="1"/>
          </p:cNvSpPr>
          <p:nvPr>
            <p:ph idx="1"/>
          </p:nvPr>
        </p:nvSpPr>
        <p:spPr>
          <a:xfrm>
            <a:off x="838200" y="1825624"/>
            <a:ext cx="4398818" cy="4824557"/>
          </a:xfrm>
        </p:spPr>
        <p:txBody>
          <a:bodyPr>
            <a:normAutofit/>
          </a:bodyPr>
          <a:lstStyle/>
          <a:p>
            <a:pPr marL="0" indent="0">
              <a:buNone/>
            </a:pPr>
            <a:r>
              <a:rPr lang="en-US" dirty="0" smtClean="0"/>
              <a:t>What are Convolutional Neural Networks?</a:t>
            </a:r>
          </a:p>
          <a:p>
            <a:pPr fontAlgn="base"/>
            <a:r>
              <a:rPr lang="en-US" dirty="0"/>
              <a:t>A</a:t>
            </a:r>
            <a:r>
              <a:rPr lang="en-US" dirty="0" smtClean="0"/>
              <a:t> </a:t>
            </a:r>
            <a:r>
              <a:rPr lang="en-US" dirty="0"/>
              <a:t>Deep Learning algorithm which </a:t>
            </a:r>
            <a:r>
              <a:rPr lang="en-US" dirty="0" smtClean="0"/>
              <a:t>can…</a:t>
            </a:r>
          </a:p>
          <a:p>
            <a:pPr lvl="1" fontAlgn="base"/>
            <a:r>
              <a:rPr lang="en-US" dirty="0"/>
              <a:t>T</a:t>
            </a:r>
            <a:r>
              <a:rPr lang="en-US" dirty="0" smtClean="0"/>
              <a:t>ake </a:t>
            </a:r>
            <a:r>
              <a:rPr lang="en-US" dirty="0"/>
              <a:t>in an input image</a:t>
            </a:r>
            <a:r>
              <a:rPr lang="en-US" dirty="0" smtClean="0"/>
              <a:t>,</a:t>
            </a:r>
          </a:p>
          <a:p>
            <a:pPr lvl="1" fontAlgn="base"/>
            <a:r>
              <a:rPr lang="en-US" dirty="0"/>
              <a:t>A</a:t>
            </a:r>
            <a:r>
              <a:rPr lang="en-US" dirty="0" smtClean="0"/>
              <a:t>ssign </a:t>
            </a:r>
            <a:r>
              <a:rPr lang="en-US" dirty="0"/>
              <a:t>importance (learnable weights and biases) to various </a:t>
            </a:r>
            <a:r>
              <a:rPr lang="en-US" dirty="0" smtClean="0"/>
              <a:t>features </a:t>
            </a:r>
            <a:r>
              <a:rPr lang="en-US" dirty="0"/>
              <a:t>in the image </a:t>
            </a:r>
            <a:endParaRPr lang="en-US" dirty="0" smtClean="0"/>
          </a:p>
          <a:p>
            <a:pPr lvl="1" fontAlgn="base"/>
            <a:r>
              <a:rPr lang="en-US" dirty="0" smtClean="0"/>
              <a:t>Differentiate one class </a:t>
            </a:r>
            <a:r>
              <a:rPr lang="en-US" dirty="0"/>
              <a:t>from the </a:t>
            </a:r>
            <a:r>
              <a:rPr lang="en-US" dirty="0" smtClean="0"/>
              <a:t>other</a:t>
            </a:r>
            <a:r>
              <a:rPr lang="en-US" dirty="0"/>
              <a:t> </a:t>
            </a:r>
            <a:r>
              <a:rPr lang="en-US" dirty="0" smtClean="0"/>
              <a:t>classes</a:t>
            </a:r>
          </a:p>
        </p:txBody>
      </p:sp>
      <p:pic>
        <p:nvPicPr>
          <p:cNvPr id="7170" name="Picture 2" descr="A Comprehensive Guide to Convolutional Neural Networks — the ELI5 way | by  Sumit Saha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327" y="2180910"/>
            <a:ext cx="6618721" cy="354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7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825624"/>
            <a:ext cx="5719618" cy="4686011"/>
          </a:xfrm>
        </p:spPr>
        <p:txBody>
          <a:bodyPr>
            <a:normAutofit/>
          </a:bodyPr>
          <a:lstStyle/>
          <a:p>
            <a:r>
              <a:rPr lang="en-US" dirty="0"/>
              <a:t>The term convolution refers to the mathematical combination of two functions to produce a third function</a:t>
            </a:r>
            <a:r>
              <a:rPr lang="en-US" dirty="0" smtClean="0"/>
              <a:t>.</a:t>
            </a:r>
          </a:p>
          <a:p>
            <a:pPr lvl="1"/>
            <a:r>
              <a:rPr lang="en-US" dirty="0" smtClean="0"/>
              <a:t> </a:t>
            </a:r>
            <a:r>
              <a:rPr lang="en-US" sz="2800" dirty="0"/>
              <a:t>It merges two sets of information. </a:t>
            </a:r>
          </a:p>
          <a:p>
            <a:r>
              <a:rPr lang="en-US" dirty="0"/>
              <a:t>T</a:t>
            </a:r>
            <a:r>
              <a:rPr lang="en-US" dirty="0" smtClean="0"/>
              <a:t>he </a:t>
            </a:r>
            <a:r>
              <a:rPr lang="en-US" dirty="0"/>
              <a:t>convolution is performed on the </a:t>
            </a:r>
            <a:r>
              <a:rPr lang="en-US" b="1" dirty="0"/>
              <a:t>input data with the use of a </a:t>
            </a:r>
            <a:r>
              <a:rPr lang="en-US" b="1" dirty="0" smtClean="0"/>
              <a:t>kernel </a:t>
            </a:r>
            <a:r>
              <a:rPr lang="en-US" dirty="0" smtClean="0"/>
              <a:t>to </a:t>
            </a:r>
            <a:r>
              <a:rPr lang="en-US" dirty="0"/>
              <a:t>then produce a feature map</a:t>
            </a:r>
            <a:r>
              <a:rPr lang="en-US" dirty="0" smtClean="0"/>
              <a:t>.</a:t>
            </a:r>
          </a:p>
          <a:p>
            <a:r>
              <a:rPr lang="en-US" dirty="0" smtClean="0"/>
              <a:t>These feature maps are input extracted features.</a:t>
            </a:r>
            <a:endParaRPr lang="en-US" dirty="0"/>
          </a:p>
        </p:txBody>
      </p:sp>
      <p:sp>
        <p:nvSpPr>
          <p:cNvPr id="4" name="Title 1"/>
          <p:cNvSpPr>
            <a:spLocks noGrp="1"/>
          </p:cNvSpPr>
          <p:nvPr>
            <p:ph type="title"/>
          </p:nvPr>
        </p:nvSpPr>
        <p:spPr/>
        <p:txBody>
          <a:bodyPr/>
          <a:lstStyle/>
          <a:p>
            <a:r>
              <a:rPr lang="en-US" dirty="0" smtClean="0"/>
              <a:t>“Convolution” part of Convolutional Neural Networks</a:t>
            </a:r>
            <a:endParaRPr lang="en-US" dirty="0"/>
          </a:p>
        </p:txBody>
      </p:sp>
      <p:pic>
        <p:nvPicPr>
          <p:cNvPr id="5122" name="Picture 2" descr="An intuitive guide to Convolutional Neur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891" y="2159702"/>
            <a:ext cx="5200361" cy="3543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97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Convolutional Neural Networks</a:t>
            </a:r>
            <a:endParaRPr lang="en-US" dirty="0"/>
          </a:p>
        </p:txBody>
      </p:sp>
      <p:sp>
        <p:nvSpPr>
          <p:cNvPr id="3" name="Content Placeholder 2"/>
          <p:cNvSpPr>
            <a:spLocks noGrp="1"/>
          </p:cNvSpPr>
          <p:nvPr>
            <p:ph idx="1"/>
          </p:nvPr>
        </p:nvSpPr>
        <p:spPr/>
        <p:txBody>
          <a:bodyPr/>
          <a:lstStyle/>
          <a:p>
            <a:pPr fontAlgn="base"/>
            <a:r>
              <a:rPr lang="en-US" sz="2400" dirty="0"/>
              <a:t>D</a:t>
            </a:r>
            <a:r>
              <a:rPr lang="en-US" sz="2400" dirty="0" smtClean="0"/>
              <a:t>etects </a:t>
            </a:r>
            <a:r>
              <a:rPr lang="en-US" sz="2400" dirty="0"/>
              <a:t>the important features without any human supervision.</a:t>
            </a:r>
          </a:p>
          <a:p>
            <a:pPr lvl="1" fontAlgn="base"/>
            <a:r>
              <a:rPr lang="en-US" dirty="0" smtClean="0"/>
              <a:t>Does the feature extraction process for you.</a:t>
            </a:r>
          </a:p>
          <a:p>
            <a:pPr lvl="1" fontAlgn="base"/>
            <a:r>
              <a:rPr lang="en-US" dirty="0"/>
              <a:t>For example, given many pictures of cats and dogs it </a:t>
            </a:r>
            <a:r>
              <a:rPr lang="en-US" b="1" dirty="0"/>
              <a:t>learns distinctive features for each class</a:t>
            </a:r>
            <a:r>
              <a:rPr lang="en-US" dirty="0"/>
              <a:t> by itself</a:t>
            </a:r>
            <a:r>
              <a:rPr lang="en-US" dirty="0" smtClean="0"/>
              <a:t>.</a:t>
            </a:r>
          </a:p>
          <a:p>
            <a:pPr fontAlgn="base"/>
            <a:r>
              <a:rPr lang="en-US" dirty="0" smtClean="0"/>
              <a:t>Flexible and work well on image data</a:t>
            </a:r>
          </a:p>
          <a:p>
            <a:pPr lvl="1" fontAlgn="base"/>
            <a:r>
              <a:rPr lang="en-US" dirty="0" smtClean="0"/>
              <a:t>Can handle large</a:t>
            </a:r>
            <a:r>
              <a:rPr lang="en-US" dirty="0"/>
              <a:t>, unstructured data</a:t>
            </a:r>
          </a:p>
        </p:txBody>
      </p:sp>
    </p:spTree>
    <p:extLst>
      <p:ext uri="{BB962C8B-B14F-4D97-AF65-F5344CB8AC3E}">
        <p14:creationId xmlns:p14="http://schemas.microsoft.com/office/powerpoint/2010/main" val="2620902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Convolutional Neural Networks</a:t>
            </a:r>
            <a:endParaRPr lang="en-US" dirty="0"/>
          </a:p>
        </p:txBody>
      </p:sp>
      <p:sp>
        <p:nvSpPr>
          <p:cNvPr id="3" name="Content Placeholder 2"/>
          <p:cNvSpPr>
            <a:spLocks noGrp="1"/>
          </p:cNvSpPr>
          <p:nvPr>
            <p:ph idx="1"/>
          </p:nvPr>
        </p:nvSpPr>
        <p:spPr/>
        <p:txBody>
          <a:bodyPr/>
          <a:lstStyle/>
          <a:p>
            <a:pPr fontAlgn="base"/>
            <a:r>
              <a:rPr lang="en-US" dirty="0" smtClean="0"/>
              <a:t>Requires a large dataset to process and train the neural network.</a:t>
            </a:r>
          </a:p>
          <a:p>
            <a:pPr fontAlgn="base"/>
            <a:r>
              <a:rPr lang="en-US" dirty="0" smtClean="0"/>
              <a:t>Takes </a:t>
            </a:r>
            <a:r>
              <a:rPr lang="en-US" dirty="0"/>
              <a:t>a very long time to train a convolutional neural network, especially with large </a:t>
            </a:r>
            <a:r>
              <a:rPr lang="en-US" dirty="0" smtClean="0"/>
              <a:t>datasets.</a:t>
            </a:r>
          </a:p>
          <a:p>
            <a:pPr lvl="1" fontAlgn="base"/>
            <a:r>
              <a:rPr lang="en-US" dirty="0" smtClean="0"/>
              <a:t>Especially if you do not use a GPU.</a:t>
            </a:r>
          </a:p>
          <a:p>
            <a:pPr fontAlgn="base"/>
            <a:r>
              <a:rPr lang="en-US" dirty="0"/>
              <a:t> </a:t>
            </a:r>
            <a:r>
              <a:rPr lang="en-US" dirty="0" smtClean="0"/>
              <a:t>Generally </a:t>
            </a:r>
            <a:r>
              <a:rPr lang="en-US" dirty="0"/>
              <a:t>bad at handling rotation and scale-invariance without explicit data augmentation.</a:t>
            </a:r>
            <a:endParaRPr lang="en-US" dirty="0" smtClean="0"/>
          </a:p>
        </p:txBody>
      </p:sp>
    </p:spTree>
    <p:extLst>
      <p:ext uri="{BB962C8B-B14F-4D97-AF65-F5344CB8AC3E}">
        <p14:creationId xmlns:p14="http://schemas.microsoft.com/office/powerpoint/2010/main" val="1481625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Networks (1)</a:t>
            </a:r>
            <a:endParaRPr lang="en-US" dirty="0"/>
          </a:p>
        </p:txBody>
      </p:sp>
      <p:sp>
        <p:nvSpPr>
          <p:cNvPr id="3" name="Content Placeholder 2"/>
          <p:cNvSpPr>
            <a:spLocks noGrp="1"/>
          </p:cNvSpPr>
          <p:nvPr>
            <p:ph idx="1"/>
          </p:nvPr>
        </p:nvSpPr>
        <p:spPr>
          <a:xfrm>
            <a:off x="838200" y="1825625"/>
            <a:ext cx="7626531" cy="4351338"/>
          </a:xfrm>
        </p:spPr>
        <p:txBody>
          <a:bodyPr>
            <a:normAutofit/>
          </a:bodyPr>
          <a:lstStyle/>
          <a:p>
            <a:pPr marL="0" indent="0">
              <a:buNone/>
            </a:pPr>
            <a:r>
              <a:rPr lang="en-US" dirty="0" smtClean="0"/>
              <a:t>What are residual networks?</a:t>
            </a:r>
          </a:p>
          <a:p>
            <a:r>
              <a:rPr lang="en-US" dirty="0" smtClean="0"/>
              <a:t>Residual networks are a type of artificial neural networks (ANN) </a:t>
            </a:r>
            <a:r>
              <a:rPr lang="en-US" dirty="0"/>
              <a:t>that stacks residual blocks on top of each other to form a </a:t>
            </a:r>
            <a:r>
              <a:rPr lang="en-US" dirty="0" smtClean="0"/>
              <a:t>network</a:t>
            </a:r>
          </a:p>
          <a:p>
            <a:r>
              <a:rPr lang="en-US" dirty="0" smtClean="0"/>
              <a:t>Type of Convolutional Neural Network</a:t>
            </a:r>
            <a:endParaRPr lang="en-US" dirty="0"/>
          </a:p>
          <a:p>
            <a:pPr marL="0" indent="0">
              <a:buNone/>
            </a:pPr>
            <a:endParaRPr lang="en-US" dirty="0" smtClean="0"/>
          </a:p>
        </p:txBody>
      </p:sp>
      <p:pic>
        <p:nvPicPr>
          <p:cNvPr id="5" name="Picture 4" descr="https://d1m75rqqgidzqn.cloudfront.net/wp-data/2020/10/22125000/Image-recreation-Sep-15-1-1-1024x672.jpg"/>
          <p:cNvPicPr/>
          <p:nvPr/>
        </p:nvPicPr>
        <p:blipFill>
          <a:blip r:embed="rId2">
            <a:extLst>
              <a:ext uri="{28A0092B-C50C-407E-A947-70E740481C1C}">
                <a14:useLocalDpi xmlns:a14="http://schemas.microsoft.com/office/drawing/2010/main" val="0"/>
              </a:ext>
            </a:extLst>
          </a:blip>
          <a:srcRect/>
          <a:stretch>
            <a:fillRect/>
          </a:stretch>
        </p:blipFill>
        <p:spPr bwMode="auto">
          <a:xfrm>
            <a:off x="3953164" y="4331854"/>
            <a:ext cx="4306916" cy="2526145"/>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965" y="0"/>
            <a:ext cx="3100834" cy="6858000"/>
          </a:xfrm>
          <a:prstGeom prst="rect">
            <a:avLst/>
          </a:prstGeom>
        </p:spPr>
      </p:pic>
    </p:spTree>
    <p:extLst>
      <p:ext uri="{BB962C8B-B14F-4D97-AF65-F5344CB8AC3E}">
        <p14:creationId xmlns:p14="http://schemas.microsoft.com/office/powerpoint/2010/main" val="1511835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Networks (2)</a:t>
            </a:r>
            <a:endParaRPr lang="en-US" dirty="0"/>
          </a:p>
        </p:txBody>
      </p:sp>
      <p:sp>
        <p:nvSpPr>
          <p:cNvPr id="3" name="Content Placeholder 2"/>
          <p:cNvSpPr>
            <a:spLocks noGrp="1"/>
          </p:cNvSpPr>
          <p:nvPr>
            <p:ph idx="1"/>
          </p:nvPr>
        </p:nvSpPr>
        <p:spPr>
          <a:xfrm>
            <a:off x="838200" y="1825624"/>
            <a:ext cx="6854190" cy="5032375"/>
          </a:xfrm>
        </p:spPr>
        <p:txBody>
          <a:bodyPr>
            <a:normAutofit/>
          </a:bodyPr>
          <a:lstStyle/>
          <a:p>
            <a:pPr marL="0" indent="0">
              <a:buNone/>
            </a:pPr>
            <a:r>
              <a:rPr lang="en-US" dirty="0" smtClean="0"/>
              <a:t>Why it was created?</a:t>
            </a:r>
          </a:p>
          <a:p>
            <a:r>
              <a:rPr lang="en-US" sz="2200" dirty="0" smtClean="0"/>
              <a:t>To improve learning in general</a:t>
            </a:r>
          </a:p>
          <a:p>
            <a:pPr lvl="1"/>
            <a:r>
              <a:rPr lang="en-US" sz="1800" dirty="0" smtClean="0"/>
              <a:t>It also </a:t>
            </a:r>
            <a:r>
              <a:rPr lang="en-US" sz="1800" dirty="0" smtClean="0"/>
              <a:t>solved the degradation problem</a:t>
            </a:r>
          </a:p>
          <a:p>
            <a:pPr marL="0" indent="0">
              <a:buNone/>
            </a:pPr>
            <a:r>
              <a:rPr lang="en-US" dirty="0" smtClean="0"/>
              <a:t>What is the degradation</a:t>
            </a:r>
            <a:r>
              <a:rPr lang="en-US" dirty="0"/>
              <a:t> </a:t>
            </a:r>
            <a:r>
              <a:rPr lang="en-US" dirty="0" smtClean="0"/>
              <a:t>problem?</a:t>
            </a:r>
            <a:endParaRPr lang="en-US" dirty="0"/>
          </a:p>
          <a:p>
            <a:r>
              <a:rPr lang="en-US" dirty="0" smtClean="0"/>
              <a:t>Increasing </a:t>
            </a:r>
            <a:r>
              <a:rPr lang="en-US" dirty="0"/>
              <a:t>the depth of a network leads to a decrease in performance on both test and training data</a:t>
            </a:r>
            <a:r>
              <a:rPr lang="en-US" dirty="0" smtClean="0"/>
              <a:t>.</a:t>
            </a:r>
          </a:p>
          <a:p>
            <a:pPr lvl="1"/>
            <a:r>
              <a:rPr lang="en-US" dirty="0" smtClean="0"/>
              <a:t>When </a:t>
            </a:r>
            <a:r>
              <a:rPr lang="en-US" dirty="0"/>
              <a:t>the model gets deeper, it becomes more and more difficult for the layers to </a:t>
            </a:r>
            <a:r>
              <a:rPr lang="en-US" b="1" dirty="0"/>
              <a:t>propagate the information from shallow layers </a:t>
            </a:r>
            <a:r>
              <a:rPr lang="en-US" dirty="0"/>
              <a:t>and the information is lost. </a:t>
            </a:r>
          </a:p>
        </p:txBody>
      </p:sp>
      <p:pic>
        <p:nvPicPr>
          <p:cNvPr id="1028" name="Picture 4" descr="Intuition behind Residual Neural Networks | by Ilango Rajagopal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99" y="2097549"/>
            <a:ext cx="4499610" cy="337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476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5664200" cy="5032375"/>
          </a:xfrm>
        </p:spPr>
        <p:txBody>
          <a:bodyPr>
            <a:normAutofit/>
          </a:bodyPr>
          <a:lstStyle/>
          <a:p>
            <a:pPr marL="0" indent="0">
              <a:buNone/>
            </a:pPr>
            <a:r>
              <a:rPr lang="en-US" dirty="0" smtClean="0"/>
              <a:t>How </a:t>
            </a:r>
            <a:r>
              <a:rPr lang="en-US" dirty="0" err="1" smtClean="0"/>
              <a:t>ResNet</a:t>
            </a:r>
            <a:r>
              <a:rPr lang="en-US" dirty="0" smtClean="0"/>
              <a:t> </a:t>
            </a:r>
            <a:r>
              <a:rPr lang="en-US" dirty="0" smtClean="0"/>
              <a:t>solves the degradation problem?</a:t>
            </a:r>
          </a:p>
          <a:p>
            <a:pPr lvl="0"/>
            <a:r>
              <a:rPr lang="en-US" dirty="0" smtClean="0"/>
              <a:t>Residual Networks uses “skip connections” </a:t>
            </a:r>
          </a:p>
          <a:p>
            <a:pPr lvl="1"/>
            <a:r>
              <a:rPr lang="en-US" dirty="0"/>
              <a:t>C</a:t>
            </a:r>
            <a:r>
              <a:rPr lang="en-US" dirty="0" smtClean="0"/>
              <a:t>onnects </a:t>
            </a:r>
            <a:r>
              <a:rPr lang="en-US" dirty="0"/>
              <a:t>the shallow layers and deep layers directly</a:t>
            </a:r>
            <a:r>
              <a:rPr lang="en-US" b="1" dirty="0"/>
              <a:t>, so that the information is passed directly to the deep layers</a:t>
            </a:r>
            <a:r>
              <a:rPr lang="en-US" dirty="0"/>
              <a:t>, like identity function.</a:t>
            </a:r>
            <a:endParaRPr lang="en-US" dirty="0" smtClean="0"/>
          </a:p>
          <a:p>
            <a:pPr lvl="1"/>
            <a:r>
              <a:rPr lang="en-US" dirty="0"/>
              <a:t>E</a:t>
            </a:r>
            <a:r>
              <a:rPr lang="en-US" dirty="0" smtClean="0"/>
              <a:t>nsures that the higher layer will perform at least as good as the lower layer, and not worse. </a:t>
            </a:r>
          </a:p>
        </p:txBody>
      </p:sp>
      <p:sp>
        <p:nvSpPr>
          <p:cNvPr id="5" name="Title 1"/>
          <p:cNvSpPr>
            <a:spLocks noGrp="1"/>
          </p:cNvSpPr>
          <p:nvPr>
            <p:ph type="title"/>
          </p:nvPr>
        </p:nvSpPr>
        <p:spPr>
          <a:xfrm>
            <a:off x="838200" y="365125"/>
            <a:ext cx="10515600" cy="1325563"/>
          </a:xfrm>
        </p:spPr>
        <p:txBody>
          <a:bodyPr/>
          <a:lstStyle/>
          <a:p>
            <a:r>
              <a:rPr lang="en-US" dirty="0" smtClean="0"/>
              <a:t>Degradation Problem</a:t>
            </a:r>
            <a:endParaRPr lang="en-US" dirty="0"/>
          </a:p>
        </p:txBody>
      </p:sp>
      <p:pic>
        <p:nvPicPr>
          <p:cNvPr id="9" name="Picture 8"/>
          <p:cNvPicPr>
            <a:picLocks noChangeAspect="1"/>
          </p:cNvPicPr>
          <p:nvPr/>
        </p:nvPicPr>
        <p:blipFill>
          <a:blip r:embed="rId2"/>
          <a:stretch>
            <a:fillRect/>
          </a:stretch>
        </p:blipFill>
        <p:spPr>
          <a:xfrm>
            <a:off x="6502400" y="1168689"/>
            <a:ext cx="5525655" cy="4388020"/>
          </a:xfrm>
          <a:prstGeom prst="rect">
            <a:avLst/>
          </a:prstGeom>
        </p:spPr>
      </p:pic>
    </p:spTree>
    <p:extLst>
      <p:ext uri="{BB962C8B-B14F-4D97-AF65-F5344CB8AC3E}">
        <p14:creationId xmlns:p14="http://schemas.microsoft.com/office/powerpoint/2010/main" val="40224801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Networks (3)</a:t>
            </a:r>
            <a:endParaRPr lang="en-US" dirty="0"/>
          </a:p>
        </p:txBody>
      </p:sp>
      <p:sp>
        <p:nvSpPr>
          <p:cNvPr id="3" name="Content Placeholder 2"/>
          <p:cNvSpPr>
            <a:spLocks noGrp="1"/>
          </p:cNvSpPr>
          <p:nvPr>
            <p:ph idx="1"/>
          </p:nvPr>
        </p:nvSpPr>
        <p:spPr>
          <a:xfrm>
            <a:off x="838200" y="1825624"/>
            <a:ext cx="6854190" cy="5032375"/>
          </a:xfrm>
        </p:spPr>
        <p:txBody>
          <a:bodyPr>
            <a:normAutofit/>
          </a:bodyPr>
          <a:lstStyle/>
          <a:p>
            <a:pPr marL="0" indent="0">
              <a:buNone/>
            </a:pPr>
            <a:r>
              <a:rPr lang="en-US" dirty="0" smtClean="0"/>
              <a:t>Why it was created?</a:t>
            </a:r>
          </a:p>
          <a:p>
            <a:r>
              <a:rPr lang="en-US" sz="2200" dirty="0" smtClean="0"/>
              <a:t>To improve learning in general</a:t>
            </a:r>
          </a:p>
          <a:p>
            <a:pPr lvl="1"/>
            <a:r>
              <a:rPr lang="en-US" sz="1800" dirty="0" smtClean="0"/>
              <a:t>It also </a:t>
            </a:r>
            <a:r>
              <a:rPr lang="en-US" sz="1800" dirty="0" smtClean="0"/>
              <a:t>solved the vanishing gradient problem</a:t>
            </a:r>
          </a:p>
          <a:p>
            <a:pPr marL="0" indent="0">
              <a:buNone/>
            </a:pPr>
            <a:r>
              <a:rPr lang="en-US" dirty="0" smtClean="0"/>
              <a:t>What is the vanishing gradient problem?</a:t>
            </a:r>
            <a:endParaRPr lang="en-US" dirty="0"/>
          </a:p>
          <a:p>
            <a:r>
              <a:rPr lang="en-US" sz="2200" dirty="0" smtClean="0"/>
              <a:t>During </a:t>
            </a:r>
            <a:r>
              <a:rPr lang="en-US" sz="2200" dirty="0"/>
              <a:t>back-propagation, we must keep multiplying terms with the error gradient as we go backwards. </a:t>
            </a:r>
          </a:p>
          <a:p>
            <a:r>
              <a:rPr lang="en-US" sz="2200" dirty="0"/>
              <a:t>However, if we multiply many things together that are less than one, then the </a:t>
            </a:r>
            <a:r>
              <a:rPr lang="en-US" sz="2200" b="1" dirty="0"/>
              <a:t>resulting gradient will be </a:t>
            </a:r>
            <a:r>
              <a:rPr lang="en-US" sz="2200" b="1" dirty="0" smtClean="0"/>
              <a:t>infinitely small.</a:t>
            </a:r>
            <a:r>
              <a:rPr lang="en-US" sz="2200" b="1" dirty="0"/>
              <a:t> </a:t>
            </a:r>
          </a:p>
          <a:p>
            <a:pPr lvl="1"/>
            <a:r>
              <a:rPr lang="en-US" sz="2100" dirty="0"/>
              <a:t>When the gradient becomes negligible, subtracting it from </a:t>
            </a:r>
            <a:r>
              <a:rPr lang="en-US" sz="2100" dirty="0" smtClean="0"/>
              <a:t>respective weight matrices will not do much </a:t>
            </a:r>
            <a:r>
              <a:rPr lang="en-US" sz="2100" dirty="0"/>
              <a:t>and </a:t>
            </a:r>
            <a:r>
              <a:rPr lang="en-US" sz="2100" dirty="0" smtClean="0"/>
              <a:t>the </a:t>
            </a:r>
            <a:r>
              <a:rPr lang="en-US" sz="2100" b="1" dirty="0"/>
              <a:t>model stops learning</a:t>
            </a:r>
          </a:p>
        </p:txBody>
      </p:sp>
      <p:pic>
        <p:nvPicPr>
          <p:cNvPr id="1026" name="Picture 2" descr="Exploding And Vanishing Gradient Problem: Math Behind The Truth | Hacker  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510" y="407498"/>
            <a:ext cx="6333490" cy="13506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765278" y="1800529"/>
            <a:ext cx="4353834" cy="2437261"/>
          </a:xfrm>
          <a:prstGeom prst="rect">
            <a:avLst/>
          </a:prstGeom>
        </p:spPr>
      </p:pic>
      <p:pic>
        <p:nvPicPr>
          <p:cNvPr id="6" name="Picture 5"/>
          <p:cNvPicPr>
            <a:picLocks noChangeAspect="1"/>
          </p:cNvPicPr>
          <p:nvPr/>
        </p:nvPicPr>
        <p:blipFill>
          <a:blip r:embed="rId5"/>
          <a:stretch>
            <a:fillRect/>
          </a:stretch>
        </p:blipFill>
        <p:spPr>
          <a:xfrm>
            <a:off x="7846513" y="4237790"/>
            <a:ext cx="4191363" cy="2545301"/>
          </a:xfrm>
          <a:prstGeom prst="rect">
            <a:avLst/>
          </a:prstGeom>
        </p:spPr>
      </p:pic>
    </p:spTree>
    <p:extLst>
      <p:ext uri="{BB962C8B-B14F-4D97-AF65-F5344CB8AC3E}">
        <p14:creationId xmlns:p14="http://schemas.microsoft.com/office/powerpoint/2010/main" val="4294966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9611</TotalTime>
  <Words>996</Words>
  <Application>Microsoft Office PowerPoint</Application>
  <PresentationFormat>Widescreen</PresentationFormat>
  <Paragraphs>78</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IBM Plex Sans</vt:lpstr>
      <vt:lpstr>Office Theme</vt:lpstr>
      <vt:lpstr>Deep Learning Models (CNN and ResNet)</vt:lpstr>
      <vt:lpstr>Convolutional Neural Networks (CNN) (1)</vt:lpstr>
      <vt:lpstr>“Convolution” part of Convolutional Neural Networks</vt:lpstr>
      <vt:lpstr>Advantages of Convolutional Neural Networks</vt:lpstr>
      <vt:lpstr>Disadvantages of Convolutional Neural Networks</vt:lpstr>
      <vt:lpstr>Residual Networks (1)</vt:lpstr>
      <vt:lpstr>Residual Networks (2)</vt:lpstr>
      <vt:lpstr>Degradation Problem</vt:lpstr>
      <vt:lpstr>Residual Networks (3)</vt:lpstr>
      <vt:lpstr>Vanishing Gradient Problem</vt:lpstr>
      <vt:lpstr>Residual Learning</vt:lpstr>
      <vt:lpstr>Advantages of Residual Networks</vt:lpstr>
      <vt:lpstr>Disadvantages of Residual Networks</vt:lpstr>
    </vt:vector>
  </TitlesOfParts>
  <Company>Canon U.S.A.,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Models</dc:title>
  <dc:creator>Cao, Xiwu</dc:creator>
  <cp:lastModifiedBy>Cao, Xiwu</cp:lastModifiedBy>
  <cp:revision>32</cp:revision>
  <dcterms:created xsi:type="dcterms:W3CDTF">2021-12-05T07:00:09Z</dcterms:created>
  <dcterms:modified xsi:type="dcterms:W3CDTF">2021-12-11T23:11:18Z</dcterms:modified>
</cp:coreProperties>
</file>